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56" r:id="rId3"/>
    <p:sldId id="269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7853-2941-4CB3-A335-99DD77B5E84D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0D3F0-B980-4A86-9D8E-5E4CB44D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6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1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9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0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41325"/>
            <a:ext cx="10533960" cy="5124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Stock Analytics application – </a:t>
            </a:r>
            <a:r>
              <a:rPr lang="en-US" sz="1600" dirty="0" smtClean="0">
                <a:latin typeface="+mn-lt"/>
              </a:rPr>
              <a:t>Receives the </a:t>
            </a:r>
            <a:r>
              <a:rPr lang="en-US" sz="1700" dirty="0" smtClean="0">
                <a:latin typeface="+mn-lt"/>
              </a:rPr>
              <a:t>Data </a:t>
            </a:r>
            <a:r>
              <a:rPr lang="en-US" sz="1700" dirty="0">
                <a:latin typeface="+mn-lt"/>
              </a:rPr>
              <a:t>feed </a:t>
            </a:r>
            <a:r>
              <a:rPr lang="en-US" sz="1700" dirty="0" smtClean="0">
                <a:latin typeface="+mn-lt"/>
              </a:rPr>
              <a:t>from </a:t>
            </a:r>
            <a:r>
              <a:rPr lang="en-US" sz="1700" dirty="0">
                <a:latin typeface="+mn-lt"/>
              </a:rPr>
              <a:t>various sources (NSE, Sentiment indicators &amp; Currency rates) and </a:t>
            </a:r>
            <a:r>
              <a:rPr lang="en-US" sz="1700" dirty="0" smtClean="0">
                <a:latin typeface="+mn-lt"/>
              </a:rPr>
              <a:t>Build </a:t>
            </a:r>
            <a:r>
              <a:rPr lang="en-US" sz="1700" dirty="0">
                <a:latin typeface="+mn-lt"/>
              </a:rPr>
              <a:t>the portfolio </a:t>
            </a:r>
            <a:r>
              <a:rPr lang="en-US" sz="2000" dirty="0">
                <a:latin typeface="+mn-lt"/>
              </a:rPr>
              <a:t>strength/value</a:t>
            </a:r>
            <a:r>
              <a:rPr lang="en-US" sz="1700" dirty="0">
                <a:latin typeface="+mn-lt"/>
              </a:rPr>
              <a:t> for a given trade strategy.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080" y="2783491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 smtClean="0"/>
              <a:t>Areas of Improvement:</a:t>
            </a:r>
            <a:endParaRPr lang="en-US" sz="1800" b="1" dirty="0"/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Long time to enhance changes</a:t>
            </a:r>
          </a:p>
          <a:p>
            <a:pPr lvl="1" algn="just">
              <a:buNone/>
            </a:pPr>
            <a:r>
              <a:rPr lang="en-US" sz="1700" dirty="0" smtClean="0"/>
              <a:t> 	Missing Collaboration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Environment inconsistency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Elongated time to market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Frequent downtime</a:t>
            </a:r>
          </a:p>
          <a:p>
            <a:pPr lvl="1" algn="just">
              <a:buNone/>
            </a:pPr>
            <a:endParaRPr lang="en-US" sz="1600" dirty="0"/>
          </a:p>
          <a:p>
            <a:pPr lvl="0"/>
            <a:r>
              <a:rPr lang="en-US" sz="1800" b="1" dirty="0"/>
              <a:t>Goal Statement</a:t>
            </a:r>
            <a:r>
              <a:rPr lang="en-US" sz="1800" b="1" dirty="0" smtClean="0"/>
              <a:t>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Reduced Cost/time to delivery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Deploy with reliable/repeatable process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 deployment downtime </a:t>
            </a:r>
            <a:endParaRPr lang="en-US" sz="1600" dirty="0"/>
          </a:p>
          <a:p>
            <a:pPr lvl="1" algn="just">
              <a:buNone/>
            </a:pPr>
            <a:r>
              <a:rPr lang="en-US" sz="1600" dirty="0" smtClean="0"/>
              <a:t>	Ensure High Availability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25840" y="2783491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/>
              <a:t>Identified Solutions: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Unified Code Repository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Pipeline the process from Build to Deploy for Continuous Integration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Containerized applications to eliminate the environmental inconsistency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Kubernetes cluster to ensure Continuous </a:t>
            </a:r>
            <a:r>
              <a:rPr lang="en-US" sz="1700" dirty="0" err="1" smtClean="0"/>
              <a:t>Delployment</a:t>
            </a:r>
            <a:r>
              <a:rPr lang="en-US" sz="1700" dirty="0" smtClean="0"/>
              <a:t> &amp; High Availability</a:t>
            </a:r>
          </a:p>
          <a:p>
            <a:pPr lvl="1" algn="just">
              <a:buNone/>
            </a:pPr>
            <a:endParaRPr lang="en-US" sz="1700" dirty="0"/>
          </a:p>
          <a:p>
            <a:pPr lvl="1" algn="just">
              <a:buNone/>
            </a:pPr>
            <a:r>
              <a:rPr lang="en-US" sz="1700" dirty="0" smtClean="0"/>
              <a:t>	Improve the Health &amp; Build monitoring using ELK(Elastic Search, </a:t>
            </a:r>
            <a:r>
              <a:rPr lang="en-US" sz="1700" dirty="0" err="1" smtClean="0"/>
              <a:t>Logstash</a:t>
            </a:r>
            <a:r>
              <a:rPr lang="en-US" sz="1700" dirty="0" smtClean="0"/>
              <a:t> &amp; </a:t>
            </a:r>
            <a:r>
              <a:rPr lang="en-US" sz="1700" dirty="0" err="1" smtClean="0"/>
              <a:t>Kibana</a:t>
            </a:r>
            <a:r>
              <a:rPr lang="en-US" sz="1700" dirty="0" smtClean="0"/>
              <a:t>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2011" y="146333"/>
            <a:ext cx="6009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Ninja Stock Analytics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0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07014" y="1832978"/>
            <a:ext cx="2574388" cy="2940147"/>
            <a:chOff x="1223889" y="1012874"/>
            <a:chExt cx="2574388" cy="294014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223889" y="1505242"/>
              <a:ext cx="2342601" cy="2447779"/>
              <a:chOff x="1300931" y="1631852"/>
              <a:chExt cx="2342601" cy="2447779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300931" y="1631852"/>
                <a:ext cx="2342601" cy="244777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571223" y="1867437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45000"/>
                      <a:lumOff val="55000"/>
                      <a:alpha val="92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 Data</a:t>
                </a:r>
                <a:endParaRPr lang="en-IN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571223" y="2394334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Preparation</a:t>
                </a:r>
                <a:endParaRPr lang="en-IN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597013" y="2898426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Processing</a:t>
                </a:r>
                <a:endParaRPr lang="en-IN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571223" y="3402518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bg2">
                      <a:lumMod val="7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Presentation</a:t>
                </a:r>
                <a:endParaRPr lang="en-IN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223889" y="1012874"/>
              <a:ext cx="25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Ninja Application</a:t>
              </a:r>
              <a:endParaRPr lang="en-IN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1479" y="5752132"/>
            <a:ext cx="1005508" cy="1023001"/>
            <a:chOff x="5887662" y="2375138"/>
            <a:chExt cx="1005508" cy="1023001"/>
          </a:xfrm>
        </p:grpSpPr>
        <p:sp>
          <p:nvSpPr>
            <p:cNvPr id="112" name="Rounded Rectangle 111"/>
            <p:cNvSpPr/>
            <p:nvPr/>
          </p:nvSpPr>
          <p:spPr>
            <a:xfrm>
              <a:off x="5901730" y="2375138"/>
              <a:ext cx="991440" cy="28476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Python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887662" y="2780527"/>
              <a:ext cx="991440" cy="312593"/>
            </a:xfrm>
            <a:prstGeom prst="round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901730" y="3225118"/>
              <a:ext cx="991440" cy="173021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JSP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0897" y="2777917"/>
            <a:ext cx="1400820" cy="1352982"/>
            <a:chOff x="2884868" y="589147"/>
            <a:chExt cx="1400820" cy="1352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846" y="589147"/>
              <a:ext cx="974770" cy="97477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884868" y="1572797"/>
              <a:ext cx="140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Code Repo</a:t>
              </a:r>
              <a:endParaRPr lang="en-IN" dirty="0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779591" y="4216035"/>
            <a:ext cx="688318" cy="864665"/>
            <a:chOff x="3895864" y="928365"/>
            <a:chExt cx="868904" cy="862335"/>
          </a:xfrm>
        </p:grpSpPr>
        <p:sp>
          <p:nvSpPr>
            <p:cNvPr id="297" name="Rectangle 296"/>
            <p:cNvSpPr/>
            <p:nvPr/>
          </p:nvSpPr>
          <p:spPr>
            <a:xfrm>
              <a:off x="3895864" y="928365"/>
              <a:ext cx="868904" cy="8623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461" y="1017265"/>
              <a:ext cx="773307" cy="660533"/>
            </a:xfrm>
            <a:prstGeom prst="rect">
              <a:avLst/>
            </a:prstGeom>
          </p:spPr>
        </p:pic>
      </p:grpSp>
      <p:cxnSp>
        <p:nvCxnSpPr>
          <p:cNvPr id="250" name="Straight Arrow Connector 249"/>
          <p:cNvCxnSpPr/>
          <p:nvPr/>
        </p:nvCxnSpPr>
        <p:spPr>
          <a:xfrm>
            <a:off x="6285531" y="5290239"/>
            <a:ext cx="1984606" cy="66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</p:cNvCxnSpPr>
          <p:nvPr/>
        </p:nvCxnSpPr>
        <p:spPr>
          <a:xfrm flipV="1">
            <a:off x="4256645" y="2718982"/>
            <a:ext cx="949997" cy="546320"/>
          </a:xfrm>
          <a:prstGeom prst="curvedConnector3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4" idx="1"/>
          </p:cNvCxnSpPr>
          <p:nvPr/>
        </p:nvCxnSpPr>
        <p:spPr>
          <a:xfrm rot="10800000">
            <a:off x="2596947" y="3021988"/>
            <a:ext cx="684929" cy="243314"/>
          </a:xfrm>
          <a:prstGeom prst="curved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38125">
            <a:off x="3009354" y="4634435"/>
            <a:ext cx="15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Feedback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596946" y="4471123"/>
            <a:ext cx="2609696" cy="30200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2520331" y="146333"/>
            <a:ext cx="615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6385332" y="2260820"/>
            <a:ext cx="2086910" cy="1311983"/>
            <a:chOff x="7498080" y="2641383"/>
            <a:chExt cx="2966534" cy="2367196"/>
          </a:xfrm>
        </p:grpSpPr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764" y="3098880"/>
              <a:ext cx="2228850" cy="1767253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073" y="3089111"/>
              <a:ext cx="1285383" cy="1894219"/>
            </a:xfrm>
            <a:prstGeom prst="rect">
              <a:avLst/>
            </a:prstGeom>
          </p:spPr>
        </p:pic>
        <p:sp>
          <p:nvSpPr>
            <p:cNvPr id="240" name="Rounded Rectangle 239"/>
            <p:cNvSpPr/>
            <p:nvPr/>
          </p:nvSpPr>
          <p:spPr>
            <a:xfrm>
              <a:off x="7498080" y="2641383"/>
              <a:ext cx="2475914" cy="23671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015904" y="2763032"/>
              <a:ext cx="1505243" cy="49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Log Analytics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127919" y="1781612"/>
            <a:ext cx="1026175" cy="4950769"/>
            <a:chOff x="5228587" y="309490"/>
            <a:chExt cx="1026175" cy="5991777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322" y="309490"/>
              <a:ext cx="740336" cy="120570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 rot="16200000">
              <a:off x="5558045" y="2016749"/>
              <a:ext cx="351983" cy="290911"/>
              <a:chOff x="3986194" y="4433273"/>
              <a:chExt cx="1389878" cy="1095672"/>
            </a:xfrm>
          </p:grpSpPr>
          <p:sp>
            <p:nvSpPr>
              <p:cNvPr id="235" name="Right Arrow 234"/>
              <p:cNvSpPr/>
              <p:nvPr/>
            </p:nvSpPr>
            <p:spPr>
              <a:xfrm rot="10828195">
                <a:off x="3986194" y="4433273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6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5343873" y="1406703"/>
              <a:ext cx="753785" cy="588738"/>
              <a:chOff x="1761419" y="508879"/>
              <a:chExt cx="947340" cy="755436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4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Build</a:t>
                </a:r>
                <a:endParaRPr lang="en-IN" sz="1050" kern="12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16200000">
              <a:off x="5513687" y="4006645"/>
              <a:ext cx="467097" cy="306187"/>
              <a:chOff x="4172254" y="4350987"/>
              <a:chExt cx="1389878" cy="1095672"/>
            </a:xfrm>
          </p:grpSpPr>
          <p:sp>
            <p:nvSpPr>
              <p:cNvPr id="231" name="Right Arrow 230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2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5339108" y="3305550"/>
              <a:ext cx="750453" cy="650907"/>
              <a:chOff x="1761419" y="508879"/>
              <a:chExt cx="947340" cy="755436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0" name="Oval 4"/>
              <p:cNvSpPr/>
              <p:nvPr/>
            </p:nvSpPr>
            <p:spPr>
              <a:xfrm>
                <a:off x="1864637" y="635837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Test</a:t>
                </a:r>
                <a:endParaRPr lang="en-IN" sz="1050" kern="1200" dirty="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5351168" y="4332423"/>
              <a:ext cx="750453" cy="650907"/>
              <a:chOff x="1761419" y="508879"/>
              <a:chExt cx="947340" cy="755436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8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Deploy</a:t>
                </a:r>
                <a:endParaRPr lang="en-IN" sz="1050" kern="1200" dirty="0"/>
              </a:p>
            </p:txBody>
          </p:sp>
        </p:grpSp>
        <p:sp>
          <p:nvSpPr>
            <p:cNvPr id="216" name="Rounded Rectangle 215"/>
            <p:cNvSpPr/>
            <p:nvPr/>
          </p:nvSpPr>
          <p:spPr>
            <a:xfrm>
              <a:off x="5228587" y="1359293"/>
              <a:ext cx="1026175" cy="49341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101" y="5410735"/>
              <a:ext cx="612589" cy="890532"/>
            </a:xfrm>
            <a:prstGeom prst="rect">
              <a:avLst/>
            </a:prstGeom>
          </p:spPr>
        </p:pic>
        <p:grpSp>
          <p:nvGrpSpPr>
            <p:cNvPr id="218" name="Group 217"/>
            <p:cNvGrpSpPr/>
            <p:nvPr/>
          </p:nvGrpSpPr>
          <p:grpSpPr>
            <a:xfrm rot="16200000">
              <a:off x="5490937" y="5090282"/>
              <a:ext cx="467097" cy="306187"/>
              <a:chOff x="4172254" y="4350987"/>
              <a:chExt cx="1389878" cy="1095672"/>
            </a:xfrm>
          </p:grpSpPr>
          <p:sp>
            <p:nvSpPr>
              <p:cNvPr id="225" name="Right Arrow 224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6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366447" y="2301862"/>
              <a:ext cx="750453" cy="650907"/>
              <a:chOff x="1761419" y="508879"/>
              <a:chExt cx="947340" cy="755436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4" name="Oval 4"/>
              <p:cNvSpPr/>
              <p:nvPr/>
            </p:nvSpPr>
            <p:spPr>
              <a:xfrm>
                <a:off x="1864637" y="635837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Code Cover</a:t>
                </a:r>
                <a:endParaRPr lang="en-IN" sz="1050" kern="1200" dirty="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 rot="16200000">
              <a:off x="5566792" y="2990363"/>
              <a:ext cx="392611" cy="376852"/>
              <a:chOff x="3986194" y="4433273"/>
              <a:chExt cx="1389878" cy="1095672"/>
            </a:xfrm>
          </p:grpSpPr>
          <p:sp>
            <p:nvSpPr>
              <p:cNvPr id="221" name="Right Arrow 220"/>
              <p:cNvSpPr/>
              <p:nvPr/>
            </p:nvSpPr>
            <p:spPr>
              <a:xfrm rot="10828195">
                <a:off x="3986194" y="4433273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2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8401574" y="2926689"/>
            <a:ext cx="3784210" cy="3655542"/>
            <a:chOff x="2363372" y="664096"/>
            <a:chExt cx="4586068" cy="4415085"/>
          </a:xfrm>
        </p:grpSpPr>
        <p:sp>
          <p:nvSpPr>
            <p:cNvPr id="93" name="Cloud 92"/>
            <p:cNvSpPr/>
            <p:nvPr/>
          </p:nvSpPr>
          <p:spPr>
            <a:xfrm>
              <a:off x="3310331" y="1781912"/>
              <a:ext cx="1787827" cy="948475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Master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109287" y="825822"/>
              <a:ext cx="2701306" cy="884154"/>
              <a:chOff x="1730981" y="1100368"/>
              <a:chExt cx="3410016" cy="881772"/>
            </a:xfrm>
          </p:grpSpPr>
          <p:pic>
            <p:nvPicPr>
              <p:cNvPr id="202" name="Google Shape;110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" name="TextBox 202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endParaRPr lang="en-IN" dirty="0" smtClean="0"/>
              </a:p>
            </p:txBody>
          </p:sp>
        </p:grpSp>
        <p:cxnSp>
          <p:nvCxnSpPr>
            <p:cNvPr id="95" name="Straight Arrow Connector 94"/>
            <p:cNvCxnSpPr>
              <a:stCxn id="93" idx="1"/>
            </p:cNvCxnSpPr>
            <p:nvPr/>
          </p:nvCxnSpPr>
          <p:spPr>
            <a:xfrm flipH="1">
              <a:off x="3279163" y="2729377"/>
              <a:ext cx="925082" cy="911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3" idx="1"/>
            </p:cNvCxnSpPr>
            <p:nvPr/>
          </p:nvCxnSpPr>
          <p:spPr>
            <a:xfrm>
              <a:off x="4204245" y="2729377"/>
              <a:ext cx="1386446" cy="7740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1"/>
            </p:cNvCxnSpPr>
            <p:nvPr/>
          </p:nvCxnSpPr>
          <p:spPr>
            <a:xfrm>
              <a:off x="4204245" y="2729377"/>
              <a:ext cx="253885" cy="8558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2363372" y="664096"/>
              <a:ext cx="4586068" cy="44150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65444" y="3641120"/>
              <a:ext cx="1263952" cy="1140450"/>
              <a:chOff x="8341607" y="978160"/>
              <a:chExt cx="2870344" cy="256123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8997082" y="2712440"/>
                <a:ext cx="1559392" cy="82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N2</a:t>
                </a:r>
                <a:endParaRPr lang="en-IN" dirty="0" smtClean="0"/>
              </a:p>
            </p:txBody>
          </p:sp>
          <p:sp>
            <p:nvSpPr>
              <p:cNvPr id="174" name="Cloud 173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01" name="Picture 2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Group 176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78" name="Group 177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179" name="Group 178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93" name="Picture 1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80" name="Group 179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91" name="Picture 19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81" name="Group 180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82" name="Group 181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83" name="Group 182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  <p:grpSp>
          <p:nvGrpSpPr>
            <p:cNvPr id="100" name="Group 99"/>
            <p:cNvGrpSpPr/>
            <p:nvPr/>
          </p:nvGrpSpPr>
          <p:grpSpPr>
            <a:xfrm>
              <a:off x="2499070" y="3641120"/>
              <a:ext cx="1263952" cy="1140450"/>
              <a:chOff x="8341607" y="978160"/>
              <a:chExt cx="2870344" cy="256123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8997082" y="2712440"/>
                <a:ext cx="1559392" cy="82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N1</a:t>
                </a:r>
                <a:endParaRPr lang="en-IN" dirty="0" smtClean="0"/>
              </a:p>
            </p:txBody>
          </p:sp>
          <p:sp>
            <p:nvSpPr>
              <p:cNvPr id="145" name="Cloud 144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2" name="Picture 1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47" name="Group 146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68" name="Picture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49" name="Group 148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150" name="Group 149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Group 150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52" name="Group 151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60" name="Picture 1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53" name="Group 152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54" name="Group 153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56" name="Picture 15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  <p:grpSp>
          <p:nvGrpSpPr>
            <p:cNvPr id="101" name="Group 100"/>
            <p:cNvGrpSpPr/>
            <p:nvPr/>
          </p:nvGrpSpPr>
          <p:grpSpPr>
            <a:xfrm>
              <a:off x="5431818" y="3641120"/>
              <a:ext cx="1263952" cy="1117074"/>
              <a:chOff x="8341607" y="978160"/>
              <a:chExt cx="2870344" cy="250873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997082" y="2712441"/>
                <a:ext cx="1559392" cy="53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N3</a:t>
                </a:r>
              </a:p>
            </p:txBody>
          </p:sp>
          <p:sp>
            <p:nvSpPr>
              <p:cNvPr id="116" name="Cloud 115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121" name="Group 120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4" name="Group 123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Group 124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</p:grpSp>
      <p:cxnSp>
        <p:nvCxnSpPr>
          <p:cNvPr id="27" name="Straight Arrow Connector 26"/>
          <p:cNvCxnSpPr/>
          <p:nvPr/>
        </p:nvCxnSpPr>
        <p:spPr>
          <a:xfrm flipH="1" flipV="1">
            <a:off x="7688261" y="3591920"/>
            <a:ext cx="713313" cy="75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69025"/>
            <a:ext cx="10533960" cy="4570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Story #1</a:t>
            </a:r>
            <a:br>
              <a:rPr lang="en-US" sz="1600" b="1" dirty="0" smtClean="0">
                <a:latin typeface="+mn-lt"/>
              </a:rPr>
            </a:br>
            <a:r>
              <a:rPr lang="en-US" sz="1700" dirty="0" smtClean="0">
                <a:latin typeface="+mn-lt"/>
              </a:rPr>
              <a:t>Change the application to consider sentiment analysis indicator for the strategy</a:t>
            </a:r>
            <a:endParaRPr lang="en-US" sz="17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2010" y="146333"/>
            <a:ext cx="5609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 Use..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714" y="2252789"/>
            <a:ext cx="708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Story </a:t>
            </a:r>
            <a:r>
              <a:rPr lang="en-US" b="1" dirty="0" smtClean="0"/>
              <a:t>#2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Change the currency from INR to USD, based on the rate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5713" y="3125837"/>
            <a:ext cx="680050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Benefits:</a:t>
            </a:r>
            <a:endParaRPr lang="en-US" b="1" dirty="0"/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700" dirty="0" smtClean="0"/>
              <a:t>Reduced time to market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Inconsistent environment to immutable environment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Zero downtime for change deployment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High Application availability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Improved logging &amp; analytics for health &amp; build of deployment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92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61456" y="2678517"/>
            <a:ext cx="3171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33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87</Words>
  <Application>Microsoft Office PowerPoint</Application>
  <PresentationFormat>Widescreen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 Analytics application – Receives the Data feed from various sources (NSE, Sentiment indicators &amp; Currency rates) and Build the portfolio strength/value for a given trade strategy.</vt:lpstr>
      <vt:lpstr>PowerPoint Presentation</vt:lpstr>
      <vt:lpstr>Story #1 Change the application to consider sentiment analysis indicator for the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 Sunku</dc:creator>
  <cp:lastModifiedBy>Siva Kumar Sunku</cp:lastModifiedBy>
  <cp:revision>43</cp:revision>
  <dcterms:created xsi:type="dcterms:W3CDTF">2018-12-18T15:50:02Z</dcterms:created>
  <dcterms:modified xsi:type="dcterms:W3CDTF">2018-12-19T18:23:08Z</dcterms:modified>
</cp:coreProperties>
</file>