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6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7853-2941-4CB3-A335-99DD77B5E84D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0D3F0-B980-4A86-9D8E-5E4CB44D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6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1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ED72-983E-470D-8DC5-2682100B2297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41325"/>
            <a:ext cx="10533960" cy="5124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Stock Analytics application – </a:t>
            </a:r>
            <a:r>
              <a:rPr lang="en-US" sz="1600" dirty="0" smtClean="0">
                <a:latin typeface="+mn-lt"/>
              </a:rPr>
              <a:t>Receives the </a:t>
            </a:r>
            <a:r>
              <a:rPr lang="en-US" sz="1700" dirty="0" smtClean="0">
                <a:latin typeface="+mn-lt"/>
              </a:rPr>
              <a:t>Data </a:t>
            </a:r>
            <a:r>
              <a:rPr lang="en-US" sz="1700" dirty="0">
                <a:latin typeface="+mn-lt"/>
              </a:rPr>
              <a:t>feed </a:t>
            </a:r>
            <a:r>
              <a:rPr lang="en-US" sz="1700" dirty="0" smtClean="0">
                <a:latin typeface="+mn-lt"/>
              </a:rPr>
              <a:t>from </a:t>
            </a:r>
            <a:r>
              <a:rPr lang="en-US" sz="1700" dirty="0">
                <a:latin typeface="+mn-lt"/>
              </a:rPr>
              <a:t>various sources (NSE, Sentiment indicators &amp; Currency rates) and </a:t>
            </a:r>
            <a:r>
              <a:rPr lang="en-US" sz="1700" dirty="0" smtClean="0">
                <a:latin typeface="+mn-lt"/>
              </a:rPr>
              <a:t>Build </a:t>
            </a:r>
            <a:r>
              <a:rPr lang="en-US" sz="1700" dirty="0">
                <a:latin typeface="+mn-lt"/>
              </a:rPr>
              <a:t>the portfolio </a:t>
            </a:r>
            <a:r>
              <a:rPr lang="en-US" sz="2000" dirty="0">
                <a:latin typeface="+mn-lt"/>
              </a:rPr>
              <a:t>strength/value</a:t>
            </a:r>
            <a:r>
              <a:rPr lang="en-US" sz="1700" dirty="0">
                <a:latin typeface="+mn-lt"/>
              </a:rPr>
              <a:t> for a given trade strategy.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080" y="2474395"/>
            <a:ext cx="5131080" cy="4350960"/>
          </a:xfrm>
        </p:spPr>
        <p:txBody>
          <a:bodyPr lIns="0" tIns="0" rIns="0" bIns="0">
            <a:normAutofit lnSpcReduction="10000"/>
          </a:bodyPr>
          <a:lstStyle/>
          <a:p>
            <a:pPr lvl="0"/>
            <a:r>
              <a:rPr lang="en-US" sz="1800" b="1" dirty="0" smtClean="0"/>
              <a:t>Pain Areas</a:t>
            </a:r>
          </a:p>
          <a:p>
            <a:pPr lvl="1" algn="just"/>
            <a:r>
              <a:rPr lang="en-US" sz="1700" dirty="0"/>
              <a:t>Long time to market</a:t>
            </a:r>
          </a:p>
          <a:p>
            <a:pPr lvl="1" algn="just"/>
            <a:r>
              <a:rPr lang="en-US" sz="1700" dirty="0" smtClean="0"/>
              <a:t>Inconsistent </a:t>
            </a:r>
            <a:r>
              <a:rPr lang="en-US" sz="1700" dirty="0"/>
              <a:t>in application logs</a:t>
            </a:r>
          </a:p>
          <a:p>
            <a:pPr lvl="1" algn="just"/>
            <a:r>
              <a:rPr lang="en-US" sz="1700" dirty="0"/>
              <a:t>Unavailability of Unified application </a:t>
            </a:r>
            <a:r>
              <a:rPr lang="en-US" sz="1700" dirty="0" smtClean="0"/>
              <a:t>strength</a:t>
            </a:r>
          </a:p>
          <a:p>
            <a:pPr lvl="1" algn="just"/>
            <a:r>
              <a:rPr lang="en-US" sz="1700" dirty="0"/>
              <a:t>Frequent downtime</a:t>
            </a:r>
          </a:p>
          <a:p>
            <a:pPr lvl="1" algn="just"/>
            <a:endParaRPr lang="en-US" sz="1700" dirty="0"/>
          </a:p>
          <a:p>
            <a:pPr lvl="0"/>
            <a:r>
              <a:rPr lang="en-US" sz="1800" b="1" dirty="0" smtClean="0"/>
              <a:t>Areas of Improvement:</a:t>
            </a:r>
            <a:endParaRPr lang="en-US" sz="1800" b="1" dirty="0"/>
          </a:p>
          <a:p>
            <a:pPr lvl="1" algn="just"/>
            <a:r>
              <a:rPr lang="en-US" sz="1700" dirty="0" smtClean="0"/>
              <a:t>Missing Collaboration</a:t>
            </a:r>
          </a:p>
          <a:p>
            <a:pPr lvl="1" algn="just"/>
            <a:r>
              <a:rPr lang="en-US" sz="1700" dirty="0" smtClean="0"/>
              <a:t>Environment inconsistency</a:t>
            </a:r>
          </a:p>
          <a:p>
            <a:pPr lvl="1" algn="just">
              <a:buNone/>
            </a:pPr>
            <a:endParaRPr lang="en-US" sz="1600" dirty="0"/>
          </a:p>
          <a:p>
            <a:pPr lvl="0"/>
            <a:r>
              <a:rPr lang="en-US" sz="1800" b="1" dirty="0"/>
              <a:t>Goal Statement</a:t>
            </a:r>
            <a:r>
              <a:rPr lang="en-US" sz="1800" b="1" dirty="0" smtClean="0"/>
              <a:t>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Reduced Cost/time to delivery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Deploy with reliable/repeatable process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 deployment downtime </a:t>
            </a:r>
            <a:endParaRPr lang="en-US" sz="1600" dirty="0"/>
          </a:p>
          <a:p>
            <a:pPr lvl="1" algn="just">
              <a:buNone/>
            </a:pPr>
            <a:r>
              <a:rPr lang="en-US" sz="1600" dirty="0" smtClean="0"/>
              <a:t>	Ensure High Availability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25840" y="2474395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/>
              <a:t>Identified Solutions: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Unified Code Repository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Pipeline the process from Build to Deploy for Continuous Integration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Containerized applications to eliminate the environmental inconsistency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Kubernetes cluster to ensure Continuous </a:t>
            </a:r>
            <a:r>
              <a:rPr lang="en-US" sz="1700" dirty="0" err="1" smtClean="0"/>
              <a:t>Delployment</a:t>
            </a:r>
            <a:r>
              <a:rPr lang="en-US" sz="1700" dirty="0" smtClean="0"/>
              <a:t> &amp; High Availability</a:t>
            </a:r>
          </a:p>
          <a:p>
            <a:pPr lvl="1" algn="just">
              <a:buNone/>
            </a:pPr>
            <a:endParaRPr lang="en-US" sz="1700" dirty="0"/>
          </a:p>
          <a:p>
            <a:pPr lvl="1" algn="just">
              <a:buNone/>
            </a:pPr>
            <a:r>
              <a:rPr lang="en-US" sz="1700" dirty="0" smtClean="0"/>
              <a:t>	Improve the Health &amp; Build monitoring using ELK(Elastic Search, </a:t>
            </a:r>
            <a:r>
              <a:rPr lang="en-US" sz="1700" dirty="0" err="1" smtClean="0"/>
              <a:t>Logstash</a:t>
            </a:r>
            <a:r>
              <a:rPr lang="en-US" sz="1700" dirty="0" smtClean="0"/>
              <a:t> &amp; </a:t>
            </a:r>
            <a:r>
              <a:rPr lang="en-US" sz="1700" dirty="0" err="1" smtClean="0"/>
              <a:t>Kibana</a:t>
            </a:r>
            <a:r>
              <a:rPr lang="en-US" sz="1700" dirty="0" smtClean="0"/>
              <a:t>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2011" y="146333"/>
            <a:ext cx="6009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Ninja Stock Analytics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61479" y="5752132"/>
            <a:ext cx="1005508" cy="1023001"/>
            <a:chOff x="5887662" y="2375138"/>
            <a:chExt cx="1005508" cy="1023001"/>
          </a:xfrm>
        </p:grpSpPr>
        <p:sp>
          <p:nvSpPr>
            <p:cNvPr id="112" name="Rounded Rectangle 111"/>
            <p:cNvSpPr/>
            <p:nvPr/>
          </p:nvSpPr>
          <p:spPr>
            <a:xfrm>
              <a:off x="5901730" y="2375138"/>
              <a:ext cx="991440" cy="28476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Python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887662" y="2780527"/>
              <a:ext cx="991440" cy="312593"/>
            </a:xfrm>
            <a:prstGeom prst="round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901730" y="3225118"/>
              <a:ext cx="991440" cy="173021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JSP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" name="Picture 2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2520331" y="146333"/>
            <a:ext cx="615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Architecture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224" y="1176299"/>
            <a:ext cx="11984986" cy="4950769"/>
            <a:chOff x="207014" y="1176299"/>
            <a:chExt cx="11984986" cy="4950769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7014" y="1227665"/>
              <a:ext cx="2574388" cy="2940147"/>
              <a:chOff x="1223889" y="1012874"/>
              <a:chExt cx="2574388" cy="2940147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223889" y="1505242"/>
                <a:ext cx="2342601" cy="2447779"/>
                <a:chOff x="1300931" y="1631852"/>
                <a:chExt cx="2342601" cy="2447779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1300931" y="1631852"/>
                  <a:ext cx="2342601" cy="244777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571223" y="1867437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1">
                        <a:lumMod val="45000"/>
                        <a:lumOff val="55000"/>
                        <a:alpha val="92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Build Data</a:t>
                  </a:r>
                  <a:endParaRPr lang="en-IN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1571223" y="2394334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Preparation</a:t>
                  </a:r>
                  <a:endParaRPr lang="en-IN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1597013" y="2898426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Data Processing</a:t>
                  </a:r>
                  <a:endParaRPr lang="en-IN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1571223" y="3402518"/>
                  <a:ext cx="1828800" cy="321971"/>
                </a:xfrm>
                <a:prstGeom prst="roundRect">
                  <a:avLst/>
                </a:prstGeom>
                <a:gradFill>
                  <a:gsLst>
                    <a:gs pos="100000">
                      <a:schemeClr val="bg2">
                        <a:lumMod val="7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Presentation</a:t>
                  </a:r>
                  <a:endParaRPr lang="en-IN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1223889" y="1012874"/>
                <a:ext cx="257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Ninja Application</a:t>
                </a:r>
                <a:endParaRPr lang="en-IN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190897" y="2172604"/>
              <a:ext cx="1400820" cy="1352982"/>
              <a:chOff x="2884868" y="589147"/>
              <a:chExt cx="1400820" cy="135298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846" y="589147"/>
                <a:ext cx="974770" cy="97477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884868" y="1572797"/>
                <a:ext cx="140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Code Repo</a:t>
                </a:r>
                <a:endParaRPr lang="en-IN" dirty="0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779591" y="3610722"/>
              <a:ext cx="688318" cy="864665"/>
              <a:chOff x="3895864" y="928365"/>
              <a:chExt cx="868904" cy="862335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3895864" y="928365"/>
                <a:ext cx="868904" cy="86233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98" name="Picture 2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461" y="1017265"/>
                <a:ext cx="773307" cy="660533"/>
              </a:xfrm>
              <a:prstGeom prst="rect">
                <a:avLst/>
              </a:prstGeom>
            </p:spPr>
          </p:pic>
        </p:grpSp>
        <p:cxnSp>
          <p:nvCxnSpPr>
            <p:cNvPr id="250" name="Straight Arrow Connector 249"/>
            <p:cNvCxnSpPr/>
            <p:nvPr/>
          </p:nvCxnSpPr>
          <p:spPr>
            <a:xfrm>
              <a:off x="6285531" y="4684926"/>
              <a:ext cx="1984606" cy="66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3"/>
            </p:cNvCxnSpPr>
            <p:nvPr/>
          </p:nvCxnSpPr>
          <p:spPr>
            <a:xfrm flipV="1">
              <a:off x="4256645" y="2113669"/>
              <a:ext cx="949997" cy="546320"/>
            </a:xfrm>
            <a:prstGeom prst="curvedConnector3">
              <a:avLst/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>
              <a:stCxn id="4" idx="1"/>
            </p:cNvCxnSpPr>
            <p:nvPr/>
          </p:nvCxnSpPr>
          <p:spPr>
            <a:xfrm rot="10800000">
              <a:off x="2596947" y="2416675"/>
              <a:ext cx="684929" cy="243314"/>
            </a:xfrm>
            <a:prstGeom prst="curvedConnector3">
              <a:avLst>
                <a:gd name="adj1" fmla="val 50000"/>
              </a:avLst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38125">
              <a:off x="3009354" y="4029122"/>
              <a:ext cx="1581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Feedback</a:t>
              </a:r>
              <a:endParaRPr lang="en-IN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2596946" y="3865810"/>
              <a:ext cx="2609696" cy="30200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5127919" y="1176299"/>
              <a:ext cx="1026175" cy="4950769"/>
              <a:chOff x="5228587" y="309490"/>
              <a:chExt cx="1026175" cy="5991777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7322" y="309490"/>
                <a:ext cx="740336" cy="1205706"/>
              </a:xfrm>
              <a:prstGeom prst="rect">
                <a:avLst/>
              </a:prstGeom>
            </p:spPr>
          </p:pic>
          <p:grpSp>
            <p:nvGrpSpPr>
              <p:cNvPr id="210" name="Group 209"/>
              <p:cNvGrpSpPr/>
              <p:nvPr/>
            </p:nvGrpSpPr>
            <p:grpSpPr>
              <a:xfrm rot="16200000">
                <a:off x="5558045" y="2016749"/>
                <a:ext cx="351983" cy="290911"/>
                <a:chOff x="3986194" y="4433273"/>
                <a:chExt cx="1389878" cy="1095672"/>
              </a:xfrm>
            </p:grpSpPr>
            <p:sp>
              <p:nvSpPr>
                <p:cNvPr id="235" name="Right Arrow 234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6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5343873" y="1406703"/>
                <a:ext cx="753785" cy="588738"/>
                <a:chOff x="1761419" y="508879"/>
                <a:chExt cx="947340" cy="755436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4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Build</a:t>
                  </a:r>
                  <a:endParaRPr lang="en-IN" sz="1050" kern="1200" dirty="0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16200000">
                <a:off x="5513687" y="4006645"/>
                <a:ext cx="467097" cy="306187"/>
                <a:chOff x="4172254" y="4350987"/>
                <a:chExt cx="1389878" cy="1095672"/>
              </a:xfrm>
            </p:grpSpPr>
            <p:sp>
              <p:nvSpPr>
                <p:cNvPr id="231" name="Right Arrow 230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2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5339108" y="3305550"/>
                <a:ext cx="750453" cy="650907"/>
                <a:chOff x="1761419" y="508879"/>
                <a:chExt cx="947340" cy="755436"/>
              </a:xfrm>
            </p:grpSpPr>
            <p:sp>
              <p:nvSpPr>
                <p:cNvPr id="229" name="Oval 228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0" name="Oval 4"/>
                <p:cNvSpPr/>
                <p:nvPr/>
              </p:nvSpPr>
              <p:spPr>
                <a:xfrm>
                  <a:off x="1864637" y="635837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Test</a:t>
                  </a:r>
                  <a:endParaRPr lang="en-IN" sz="1050" kern="1200" dirty="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5351168" y="4332423"/>
                <a:ext cx="750453" cy="650907"/>
                <a:chOff x="1761419" y="508879"/>
                <a:chExt cx="947340" cy="755436"/>
              </a:xfrm>
            </p:grpSpPr>
            <p:sp>
              <p:nvSpPr>
                <p:cNvPr id="227" name="Oval 226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8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Deploy</a:t>
                  </a:r>
                  <a:endParaRPr lang="en-IN" sz="1050" kern="1200" dirty="0"/>
                </a:p>
              </p:txBody>
            </p:sp>
          </p:grpSp>
          <p:sp>
            <p:nvSpPr>
              <p:cNvPr id="216" name="Rounded Rectangle 215"/>
              <p:cNvSpPr/>
              <p:nvPr/>
            </p:nvSpPr>
            <p:spPr>
              <a:xfrm>
                <a:off x="5228587" y="1359293"/>
                <a:ext cx="1026175" cy="49341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101" y="5410735"/>
                <a:ext cx="612589" cy="890532"/>
              </a:xfrm>
              <a:prstGeom prst="rect">
                <a:avLst/>
              </a:prstGeom>
            </p:spPr>
          </p:pic>
          <p:grpSp>
            <p:nvGrpSpPr>
              <p:cNvPr id="218" name="Group 217"/>
              <p:cNvGrpSpPr/>
              <p:nvPr/>
            </p:nvGrpSpPr>
            <p:grpSpPr>
              <a:xfrm rot="16200000">
                <a:off x="5490937" y="5090282"/>
                <a:ext cx="467097" cy="306187"/>
                <a:chOff x="4172254" y="4350987"/>
                <a:chExt cx="1389878" cy="1095672"/>
              </a:xfrm>
            </p:grpSpPr>
            <p:sp>
              <p:nvSpPr>
                <p:cNvPr id="225" name="Right Arrow 224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6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5366447" y="2301862"/>
                <a:ext cx="750453" cy="650907"/>
                <a:chOff x="1761419" y="508879"/>
                <a:chExt cx="947340" cy="755436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4" name="Oval 4"/>
                <p:cNvSpPr/>
                <p:nvPr/>
              </p:nvSpPr>
              <p:spPr>
                <a:xfrm>
                  <a:off x="1864637" y="635837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Code Cover</a:t>
                  </a:r>
                  <a:endParaRPr lang="en-IN" sz="1050" kern="1200" dirty="0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 rot="16200000">
                <a:off x="5566792" y="2990363"/>
                <a:ext cx="392611" cy="376852"/>
                <a:chOff x="3986194" y="4433273"/>
                <a:chExt cx="1389878" cy="1095672"/>
              </a:xfrm>
            </p:grpSpPr>
            <p:sp>
              <p:nvSpPr>
                <p:cNvPr id="221" name="Right Arrow 220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22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</p:grpSp>
        <p:grpSp>
          <p:nvGrpSpPr>
            <p:cNvPr id="92" name="Group 91"/>
            <p:cNvGrpSpPr/>
            <p:nvPr/>
          </p:nvGrpSpPr>
          <p:grpSpPr>
            <a:xfrm>
              <a:off x="8401574" y="1903654"/>
              <a:ext cx="3790426" cy="4073264"/>
              <a:chOff x="2363372" y="664096"/>
              <a:chExt cx="4586068" cy="4415085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3310331" y="1781912"/>
                <a:ext cx="1787827" cy="948475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109287" y="825822"/>
                <a:ext cx="2701306" cy="884154"/>
                <a:chOff x="1730981" y="1100368"/>
                <a:chExt cx="3410016" cy="881772"/>
              </a:xfrm>
            </p:grpSpPr>
            <p:pic>
              <p:nvPicPr>
                <p:cNvPr id="202" name="Google Shape;110;p1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1730981" y="1100368"/>
                  <a:ext cx="855505" cy="881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3" name="TextBox 202"/>
                <p:cNvSpPr txBox="1"/>
                <p:nvPr/>
              </p:nvSpPr>
              <p:spPr>
                <a:xfrm>
                  <a:off x="2570031" y="1315055"/>
                  <a:ext cx="2570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err="1" smtClean="0"/>
                    <a:t>Kubernetics</a:t>
                  </a:r>
                  <a:endParaRPr lang="en-IN" dirty="0" smtClean="0"/>
                </a:p>
              </p:txBody>
            </p:sp>
          </p:grpSp>
          <p:cxnSp>
            <p:nvCxnSpPr>
              <p:cNvPr id="95" name="Straight Arrow Connector 94"/>
              <p:cNvCxnSpPr>
                <a:stCxn id="93" idx="1"/>
              </p:cNvCxnSpPr>
              <p:nvPr/>
            </p:nvCxnSpPr>
            <p:spPr>
              <a:xfrm flipH="1">
                <a:off x="3279163" y="2729377"/>
                <a:ext cx="925082" cy="9117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3" idx="1"/>
              </p:cNvCxnSpPr>
              <p:nvPr/>
            </p:nvCxnSpPr>
            <p:spPr>
              <a:xfrm>
                <a:off x="4204245" y="2729377"/>
                <a:ext cx="1386446" cy="7740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3" idx="1"/>
              </p:cNvCxnSpPr>
              <p:nvPr/>
            </p:nvCxnSpPr>
            <p:spPr>
              <a:xfrm>
                <a:off x="4204245" y="2729377"/>
                <a:ext cx="253885" cy="8558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2363372" y="664096"/>
                <a:ext cx="4586068" cy="44150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965444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</a:p>
              </p:txBody>
            </p:sp>
            <p:sp>
              <p:nvSpPr>
                <p:cNvPr id="174" name="Cloud 173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3" name="Picture 19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8" name="Rectangle 18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9" name="Picture 18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7" name="Picture 18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5" name="Picture 18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499070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</a:p>
              </p:txBody>
            </p:sp>
            <p:sp>
              <p:nvSpPr>
                <p:cNvPr id="145" name="Cloud 144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4" name="Picture 1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6" name="Picture 15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5431818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16" name="Cloud 115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7" name="Picture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</p:grpSp>
        <p:cxnSp>
          <p:nvCxnSpPr>
            <p:cNvPr id="27" name="Straight Arrow Connector 26"/>
            <p:cNvCxnSpPr/>
            <p:nvPr/>
          </p:nvCxnSpPr>
          <p:spPr>
            <a:xfrm flipH="1" flipV="1">
              <a:off x="7688261" y="2986607"/>
              <a:ext cx="713313" cy="7556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6262385" y="1743446"/>
              <a:ext cx="2030897" cy="1191481"/>
              <a:chOff x="3438136" y="1249251"/>
              <a:chExt cx="2627813" cy="1447540"/>
            </a:xfrm>
          </p:grpSpPr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8136" y="1554425"/>
                <a:ext cx="904247" cy="1049843"/>
              </a:xfrm>
              <a:prstGeom prst="rect">
                <a:avLst/>
              </a:prstGeom>
            </p:spPr>
          </p:pic>
          <p:sp>
            <p:nvSpPr>
              <p:cNvPr id="242" name="Rounded Rectangle 241"/>
              <p:cNvSpPr/>
              <p:nvPr/>
            </p:nvSpPr>
            <p:spPr>
              <a:xfrm>
                <a:off x="3495968" y="1524000"/>
                <a:ext cx="2569981" cy="117279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495968" y="1249251"/>
                <a:ext cx="23381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/>
                  <a:t>Application Log Analysis</a:t>
                </a:r>
              </a:p>
            </p:txBody>
          </p:sp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0" y="1524000"/>
                <a:ext cx="1166611" cy="1166611"/>
              </a:xfrm>
              <a:prstGeom prst="rect">
                <a:avLst/>
              </a:prstGeom>
            </p:spPr>
          </p:pic>
          <p:pic>
            <p:nvPicPr>
              <p:cNvPr id="245" name="Picture 2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735" y="1610771"/>
                <a:ext cx="723900" cy="952500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287887" y="5759162"/>
            <a:ext cx="1903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Build – Maven</a:t>
            </a:r>
          </a:p>
          <a:p>
            <a:r>
              <a:rPr lang="en-IN" sz="1100" dirty="0" smtClean="0"/>
              <a:t>Code Coverage – </a:t>
            </a:r>
            <a:r>
              <a:rPr lang="en-IN" sz="1100" dirty="0" err="1" smtClean="0"/>
              <a:t>SonarQube</a:t>
            </a:r>
            <a:endParaRPr lang="en-IN" sz="1100" dirty="0" smtClean="0"/>
          </a:p>
        </p:txBody>
      </p:sp>
      <p:cxnSp>
        <p:nvCxnSpPr>
          <p:cNvPr id="9" name="Straight Arrow Connector 8"/>
          <p:cNvCxnSpPr>
            <a:stCxn id="216" idx="3"/>
          </p:cNvCxnSpPr>
          <p:nvPr/>
        </p:nvCxnSpPr>
        <p:spPr>
          <a:xfrm flipV="1">
            <a:off x="6025304" y="3001172"/>
            <a:ext cx="555799" cy="10809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710222" y="6524935"/>
            <a:ext cx="2408470" cy="261610"/>
            <a:chOff x="8646444" y="6479410"/>
            <a:chExt cx="2408470" cy="261610"/>
          </a:xfrm>
        </p:grpSpPr>
        <p:cxnSp>
          <p:nvCxnSpPr>
            <p:cNvPr id="254" name="Straight Arrow Connector 253"/>
            <p:cNvCxnSpPr/>
            <p:nvPr/>
          </p:nvCxnSpPr>
          <p:spPr>
            <a:xfrm>
              <a:off x="8646444" y="6602112"/>
              <a:ext cx="51203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9151904" y="6479410"/>
              <a:ext cx="19030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Enhancements in pipeline</a:t>
              </a: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6431993" y="6096025"/>
            <a:ext cx="1903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Application Log Analysis</a:t>
            </a:r>
          </a:p>
          <a:p>
            <a:r>
              <a:rPr lang="en-IN" sz="1100" dirty="0" smtClean="0"/>
              <a:t>Elastic Search</a:t>
            </a:r>
          </a:p>
          <a:p>
            <a:r>
              <a:rPr lang="en-IN" sz="1100" dirty="0" err="1" smtClean="0"/>
              <a:t>LogStash</a:t>
            </a:r>
            <a:endParaRPr lang="en-IN" sz="1100" dirty="0" smtClean="0"/>
          </a:p>
          <a:p>
            <a:r>
              <a:rPr lang="en-IN" sz="1100" dirty="0" err="1" smtClean="0"/>
              <a:t>Kibana</a:t>
            </a:r>
            <a:endParaRPr lang="en-IN" sz="1100" dirty="0" smtClean="0"/>
          </a:p>
        </p:txBody>
      </p:sp>
    </p:spTree>
    <p:extLst>
      <p:ext uri="{BB962C8B-B14F-4D97-AF65-F5344CB8AC3E}">
        <p14:creationId xmlns:p14="http://schemas.microsoft.com/office/powerpoint/2010/main" val="105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080" y="1569025"/>
            <a:ext cx="10533960" cy="457048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1600" b="1" dirty="0" smtClean="0">
                <a:latin typeface="+mn-lt"/>
              </a:rPr>
              <a:t>Story #1</a:t>
            </a:r>
            <a:br>
              <a:rPr lang="en-US" sz="1600" b="1" dirty="0" smtClean="0">
                <a:latin typeface="+mn-lt"/>
              </a:rPr>
            </a:br>
            <a:r>
              <a:rPr lang="en-US" sz="1700" dirty="0" smtClean="0">
                <a:latin typeface="+mn-lt"/>
              </a:rPr>
              <a:t>Change the application to consider sentiment analysis indicator for the strategy</a:t>
            </a:r>
            <a:endParaRPr lang="en-US" sz="17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2010" y="146333"/>
            <a:ext cx="5609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 Use..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5714" y="2252789"/>
            <a:ext cx="708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Story </a:t>
            </a:r>
            <a:r>
              <a:rPr lang="en-US" b="1" dirty="0" smtClean="0"/>
              <a:t>#2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Change the currency from INR to USD, based on the rate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5713" y="3125837"/>
            <a:ext cx="6800501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Achieved Benefits:</a:t>
            </a:r>
            <a:endParaRPr lang="en-US" b="1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700" dirty="0" smtClean="0"/>
              <a:t>Reduced time to market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Inconsistent environment to immutable environment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Zero downtime for change deployment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	</a:t>
            </a:r>
            <a:r>
              <a:rPr lang="en-US" sz="1700" dirty="0" smtClean="0"/>
              <a:t>High Application availability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	</a:t>
            </a:r>
            <a:r>
              <a:rPr lang="en-US" sz="1700" b="1" dirty="0" smtClean="0"/>
              <a:t>Scalable Unified Application log monitoring &amp; Log analytics</a:t>
            </a:r>
            <a:endParaRPr lang="en-US" sz="1700" b="1" dirty="0"/>
          </a:p>
          <a:p>
            <a:pPr algn="just">
              <a:lnSpc>
                <a:spcPct val="200000"/>
              </a:lnSpc>
            </a:pPr>
            <a:r>
              <a:rPr lang="en-US" sz="1600" b="1" dirty="0" smtClean="0"/>
              <a:t>Benefits in Pipeline:</a:t>
            </a:r>
            <a:endParaRPr lang="en-US" sz="1600" b="1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Build Logs monitoring with ELK stack in pipeline</a:t>
            </a:r>
          </a:p>
        </p:txBody>
      </p:sp>
    </p:spTree>
    <p:extLst>
      <p:ext uri="{BB962C8B-B14F-4D97-AF65-F5344CB8AC3E}">
        <p14:creationId xmlns:p14="http://schemas.microsoft.com/office/powerpoint/2010/main" val="10919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09320" y="1459317"/>
            <a:ext cx="3171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92" y="2382647"/>
            <a:ext cx="1781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129</Words>
  <Application>Microsoft Office PowerPoint</Application>
  <PresentationFormat>Widescreen</PresentationFormat>
  <Paragraphs>70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Stock Analytics application – Receives the Data feed from various sources (NSE, Sentiment indicators &amp; Currency rates) and Build the portfolio strength/value for a given trade strategy.</vt:lpstr>
      <vt:lpstr>PowerPoint Presentation</vt:lpstr>
      <vt:lpstr>Story #1 Change the application to consider sentiment analysis indicator for the strategy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 Sunku</dc:creator>
  <cp:lastModifiedBy>Siva Kumar Sunku</cp:lastModifiedBy>
  <cp:revision>49</cp:revision>
  <dcterms:created xsi:type="dcterms:W3CDTF">2018-12-18T15:50:02Z</dcterms:created>
  <dcterms:modified xsi:type="dcterms:W3CDTF">2018-12-20T01:36:08Z</dcterms:modified>
</cp:coreProperties>
</file>