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8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243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42AC-4EDF-4148-852C-D1D63E21DC8A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5469-00CD-A246-8DFE-EEB79596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927521" y="481011"/>
            <a:ext cx="3839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Inheritance Hierarchy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6240" y="1212607"/>
            <a:ext cx="7768800" cy="209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Each Java class has one (and only one) superclass.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C++ allows for multiple inheritance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creates a class hierarchy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Classes higher in the hierarchy are more general and more abstract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Classes lower in the hierarchy are more specific and concrete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6429600" y="3317185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9280" y="3241781"/>
            <a:ext cx="3915360" cy="218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There is no limit to the number of subclasses a class can have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There is no limit to the depth of the class tree.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42880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57792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770976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4940640" y="5895056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4963680" y="4863907"/>
            <a:ext cx="1046880" cy="230832"/>
          </a:xfrm>
          <a:prstGeom prst="roundRect">
            <a:avLst>
              <a:gd name="adj" fmla="val 31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7757280" y="486822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6554881" y="486822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5423040" y="5219108"/>
            <a:ext cx="0" cy="5645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639040" y="4357898"/>
            <a:ext cx="279360" cy="407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7346880" y="4365099"/>
            <a:ext cx="504000" cy="3758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8059680" y="4373740"/>
            <a:ext cx="109440" cy="367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 flipV="1">
            <a:off x="7454881" y="3675266"/>
            <a:ext cx="341280" cy="2203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7043040" y="3675266"/>
            <a:ext cx="0" cy="2117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6181920" y="3668066"/>
            <a:ext cx="334080" cy="2189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85760" y="457969"/>
            <a:ext cx="3839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The class called Object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8321" y="1203966"/>
            <a:ext cx="7768800" cy="24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At the very top of the inheritance tree is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All Java classes inherit from Object.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All objects have a common ancestor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is different from C++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 Object class is defined in the </a:t>
            </a:r>
            <a:r>
              <a:rPr lang="en-GB" dirty="0" err="1">
                <a:latin typeface="Calibri"/>
              </a:rPr>
              <a:t>java.lang</a:t>
            </a:r>
            <a:r>
              <a:rPr lang="en-GB" dirty="0">
                <a:latin typeface="Calibri"/>
              </a:rPr>
              <a:t> package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Examine it in the Java API Specification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664801" y="4205758"/>
            <a:ext cx="1759680" cy="230832"/>
          </a:xfrm>
          <a:prstGeom prst="roundRect">
            <a:avLst>
              <a:gd name="adj" fmla="val 218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9542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12800" y="442127"/>
            <a:ext cx="4366080" cy="3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Constructors and Initialization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9201" y="1212608"/>
            <a:ext cx="7768800" cy="419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Classes use constructors to initialize instance variables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When a subclass object is created, its constructor is called.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Superclass constructors can be called using the "super" keyword in a manner similar to "this"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It must be the first line of code in the constructor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If a call to super is not made, the system will automatically attempt to invoke the no-argument constructor of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335204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89281" y="443567"/>
            <a:ext cx="36432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Constructors - Example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876961" y="1071473"/>
            <a:ext cx="7570080" cy="5206147"/>
            <a:chOff x="609" y="744"/>
            <a:chExt cx="5257" cy="3483"/>
          </a:xfrm>
        </p:grpSpPr>
        <p:sp>
          <p:nvSpPr>
            <p:cNvPr id="10244" name="AutoShape 4"/>
            <p:cNvSpPr>
              <a:spLocks noChangeArrowheads="1"/>
            </p:cNvSpPr>
            <p:nvPr/>
          </p:nvSpPr>
          <p:spPr bwMode="auto">
            <a:xfrm>
              <a:off x="609" y="744"/>
              <a:ext cx="5257" cy="3483"/>
            </a:xfrm>
            <a:prstGeom prst="roundRect">
              <a:avLst>
                <a:gd name="adj" fmla="val 2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777" y="833"/>
              <a:ext cx="4858" cy="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public class BankAccount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private String ownersName;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private int accountNumber;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private float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public BankAccount(int anAccountNumber, String aName)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	accountNumber = anAccountNumber;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	ownersName = aName;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[...]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public class OverdraftAccount extends BankAccount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private float overdraftLimit;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public OverdraftAccount(int anAccountNumber, String aName, float aLimit)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	super(anAccountNumber, aName);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	overdraftLimit = aLimit;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04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68000" y="457969"/>
            <a:ext cx="43660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8161" y="1212607"/>
            <a:ext cx="7768800" cy="33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Subclasses inherit all methods from their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Sometimes, the implementation of the method in the superclass does not provide the functionality required by the subclass.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In these cases, the method must be overridden.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To override a method, provide an implementation in the subclass.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method in the subclass MUST have the exact same signature as the method it is overriding.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09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42081" y="450768"/>
            <a:ext cx="497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 - Example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473120" y="1078673"/>
            <a:ext cx="6230880" cy="5505698"/>
            <a:chOff x="1023" y="749"/>
            <a:chExt cx="4327" cy="3483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1023" y="749"/>
              <a:ext cx="4327" cy="3483"/>
            </a:xfrm>
            <a:prstGeom prst="roundRect">
              <a:avLst>
                <a:gd name="adj" fmla="val 2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161" y="839"/>
              <a:ext cx="3999" cy="3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public class </a:t>
              </a:r>
              <a:r>
                <a:rPr lang="en-GB" sz="1300" dirty="0" err="1">
                  <a:latin typeface="Courier" charset="0"/>
                </a:rPr>
                <a:t>BankAccount</a:t>
              </a: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private String </a:t>
              </a:r>
              <a:r>
                <a:rPr lang="en-GB" sz="1300" dirty="0" err="1">
                  <a:latin typeface="Courier" charset="0"/>
                </a:rPr>
                <a:t>ownersName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private </a:t>
              </a:r>
              <a:r>
                <a:rPr lang="en-GB" sz="1300" dirty="0" err="1">
                  <a:latin typeface="Courier" charset="0"/>
                </a:rPr>
                <a:t>int</a:t>
              </a:r>
              <a:r>
                <a:rPr lang="en-GB" sz="1300" dirty="0">
                  <a:latin typeface="Courier" charset="0"/>
                </a:rPr>
                <a:t> </a:t>
              </a:r>
              <a:r>
                <a:rPr lang="en-GB" sz="1300" dirty="0" err="1">
                  <a:latin typeface="Courier" charset="0"/>
                </a:rPr>
                <a:t>accountNumber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protected float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void deposit(float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if (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&gt;0.0)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	balance = balance +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void withdraw(float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if ((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&gt;0.0) &amp;&amp; (balance&gt;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	balance = balance -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float </a:t>
              </a:r>
              <a:r>
                <a:rPr lang="en-GB" sz="1300" dirty="0" err="1">
                  <a:latin typeface="Courier" charset="0"/>
                </a:rPr>
                <a:t>getBalance</a:t>
              </a:r>
              <a:r>
                <a:rPr lang="en-GB" sz="1300" dirty="0">
                  <a:latin typeface="Courier" charset="0"/>
                </a:rPr>
                <a:t>()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return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94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06080" y="450768"/>
            <a:ext cx="497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 - Example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1085760" y="1463194"/>
            <a:ext cx="6747840" cy="271324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72321" y="1588487"/>
            <a:ext cx="6223680" cy="251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public class </a:t>
            </a:r>
            <a:r>
              <a:rPr lang="en-GB" sz="1300" dirty="0" err="1">
                <a:latin typeface="Courier" charset="0"/>
              </a:rPr>
              <a:t>OverdraftAccount</a:t>
            </a:r>
            <a:r>
              <a:rPr lang="en-GB" sz="1300" dirty="0">
                <a:latin typeface="Courier" charset="0"/>
              </a:rPr>
              <a:t> extends </a:t>
            </a:r>
            <a:r>
              <a:rPr lang="en-GB" sz="1300" dirty="0" err="1">
                <a:latin typeface="Courier" charset="0"/>
              </a:rPr>
              <a:t>BankAccount</a:t>
            </a: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private </a:t>
            </a:r>
            <a:r>
              <a:rPr lang="en-GB" sz="1300" dirty="0" smtClean="0">
                <a:latin typeface="Courier" charset="0"/>
              </a:rPr>
              <a:t>float </a:t>
            </a:r>
            <a:r>
              <a:rPr lang="en-GB" sz="1300" dirty="0">
                <a:latin typeface="Courier" charset="0"/>
              </a:rPr>
              <a:t>limit;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public void withdraw(float 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	if ((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&gt;0.0) &amp;&amp; (</a:t>
            </a:r>
            <a:r>
              <a:rPr lang="en-GB" sz="1300" dirty="0" err="1">
                <a:latin typeface="Courier" charset="0"/>
              </a:rPr>
              <a:t>getBalance</a:t>
            </a:r>
            <a:r>
              <a:rPr lang="en-GB" sz="1300" dirty="0">
                <a:latin typeface="Courier" charset="0"/>
              </a:rPr>
              <a:t>()+limit&gt;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))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		balance = balance - 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5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79360" y="450768"/>
            <a:ext cx="569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Object References and Inheritance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18560" y="1212607"/>
            <a:ext cx="7768800" cy="277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defines "a kind of" relationship.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In the previous example,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 "is a kind of" </a:t>
            </a:r>
            <a:r>
              <a:rPr lang="en-GB" sz="1800" dirty="0" err="1">
                <a:latin typeface="Calibri"/>
              </a:rPr>
              <a:t>BankAccount</a:t>
            </a: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Because of this relationship, programmers can "substitute" object references.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 superclass reference can refer to an instance of the superclass OR an instance of ANY class which inherits from the superclass.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023841" y="3439081"/>
            <a:ext cx="6747840" cy="887133"/>
          </a:xfrm>
          <a:prstGeom prst="roundRect">
            <a:avLst>
              <a:gd name="adj" fmla="val 16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18240" y="3594618"/>
            <a:ext cx="6390720" cy="8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BankAccount anAccount = new BankAccount(123456, "Craig");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BankAccount account1 = new OverdraftAccount(3323, "John", 1000.0);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38081" y="4765461"/>
            <a:ext cx="83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anAccount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824640" y="5823972"/>
            <a:ext cx="6943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account1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242080" y="4477311"/>
            <a:ext cx="3149280" cy="97378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BankAccount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"Craig"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accountNumber = 123456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670720" y="5039089"/>
            <a:ext cx="2551680" cy="13307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OverdraftAccount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"John"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accountNumber = 3323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limit = 1000.0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658880" y="4908035"/>
            <a:ext cx="62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4492800" y="5806689"/>
            <a:ext cx="1244160" cy="138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59681" y="489652"/>
            <a:ext cx="25214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Polymorphism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120" y="1228449"/>
            <a:ext cx="7768800" cy="447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 the previous slide, the two variables are defined to have the same type at compile time: </a:t>
            </a:r>
            <a:r>
              <a:rPr lang="en-GB" dirty="0" err="1">
                <a:latin typeface="Calibri"/>
              </a:rPr>
              <a:t>BankAccount</a:t>
            </a:r>
            <a:endParaRPr lang="en-GB" dirty="0">
              <a:latin typeface="Calibri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However, the types of objects they are referring to at runtime are different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What happens when the withdraw method is invoked on each object?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 err="1">
                <a:latin typeface="Calibri"/>
              </a:rPr>
              <a:t>anAccount</a:t>
            </a:r>
            <a:r>
              <a:rPr lang="en-GB" sz="1800" dirty="0">
                <a:latin typeface="Calibri"/>
              </a:rPr>
              <a:t> refers to an instance of </a:t>
            </a:r>
            <a:r>
              <a:rPr lang="en-GB" sz="1800" dirty="0" err="1">
                <a:latin typeface="Calibri"/>
              </a:rPr>
              <a:t>BankAccount</a:t>
            </a:r>
            <a:r>
              <a:rPr lang="en-GB" sz="1800" dirty="0">
                <a:latin typeface="Calibri"/>
              </a:rPr>
              <a:t>.  Therefore, the withdraw method defined in </a:t>
            </a:r>
            <a:r>
              <a:rPr lang="en-GB" sz="1800" dirty="0" err="1">
                <a:latin typeface="Calibri"/>
              </a:rPr>
              <a:t>BankAccount</a:t>
            </a:r>
            <a:r>
              <a:rPr lang="en-GB" sz="1800" dirty="0">
                <a:latin typeface="Calibri"/>
              </a:rPr>
              <a:t> is invoked.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account1 refers to an instance of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.  Therefore, the withdraw method defined in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 is invoked.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Polymorphism is: The method being invoked on an object is determined AT RUNTIME and is based on the type of the object receiving the message.</a:t>
            </a:r>
          </a:p>
        </p:txBody>
      </p:sp>
    </p:spTree>
    <p:extLst>
      <p:ext uri="{BB962C8B-B14F-4D97-AF65-F5344CB8AC3E}">
        <p14:creationId xmlns:p14="http://schemas.microsoft.com/office/powerpoint/2010/main" val="241069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Line 1"/>
          <p:cNvSpPr>
            <a:spLocks noChangeShapeType="1"/>
          </p:cNvSpPr>
          <p:nvPr/>
        </p:nvSpPr>
        <p:spPr bwMode="auto">
          <a:xfrm>
            <a:off x="541441" y="967782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46880" y="489652"/>
            <a:ext cx="57398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Final Methods and Final Classes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13441" y="1228450"/>
            <a:ext cx="7768800" cy="98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Methods can be qualified with the final modifier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Final methods cannot be overridden.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can be useful for security purposes.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51680" y="2364728"/>
            <a:ext cx="7168320" cy="1028268"/>
            <a:chOff x="522" y="1642"/>
            <a:chExt cx="4978" cy="714"/>
          </a:xfrm>
        </p:grpSpPr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522" y="1642"/>
              <a:ext cx="4972" cy="616"/>
            </a:xfrm>
            <a:prstGeom prst="roundRect">
              <a:avLst>
                <a:gd name="adj" fmla="val 16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625" y="1756"/>
              <a:ext cx="4875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>
                  <a:latin typeface="Courier" charset="0"/>
                </a:rPr>
                <a:t>public final boolean validatePassword(String username, String Password)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>
                  <a:latin typeface="Courier" charset="0"/>
                </a:rPr>
                <a:t>	[...]</a:t>
              </a:r>
            </a:p>
          </p:txBody>
        </p:sp>
      </p:grp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3441" y="3446282"/>
            <a:ext cx="7768800" cy="126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Classes can be qualified with the final modifier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class cannot be extended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can be used to improve performance.  Because there an be no subclasses, there will be no polymorphic overhead at runtime.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2675520" y="4794264"/>
            <a:ext cx="3176640" cy="887133"/>
          </a:xfrm>
          <a:prstGeom prst="roundRect">
            <a:avLst>
              <a:gd name="adj" fmla="val 16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872801" y="4935399"/>
            <a:ext cx="2640960" cy="6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final class Color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</p:spTree>
    <p:extLst>
      <p:ext uri="{BB962C8B-B14F-4D97-AF65-F5344CB8AC3E}">
        <p14:creationId xmlns:p14="http://schemas.microsoft.com/office/powerpoint/2010/main" val="840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Destructor</a:t>
            </a:r>
            <a:endParaRPr lang="en-US" dirty="0"/>
          </a:p>
          <a:p>
            <a:r>
              <a:rPr lang="en-US" dirty="0" smtClean="0"/>
              <a:t>OOPS – Inheritance</a:t>
            </a:r>
            <a:endParaRPr lang="en-US" dirty="0" smtClean="0"/>
          </a:p>
          <a:p>
            <a:r>
              <a:rPr lang="en-US" dirty="0" smtClean="0"/>
              <a:t>OOPS </a:t>
            </a:r>
            <a:r>
              <a:rPr lang="en-US" dirty="0" smtClean="0"/>
              <a:t>– </a:t>
            </a:r>
            <a:r>
              <a:rPr lang="en-US" dirty="0" smtClean="0"/>
              <a:t>Polymorphism</a:t>
            </a:r>
          </a:p>
          <a:p>
            <a:r>
              <a:rPr lang="en-US" smtClean="0"/>
              <a:t>Final 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8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/>
          <p:cNvSpPr>
            <a:spLocks noChangeShapeType="1"/>
          </p:cNvSpPr>
          <p:nvPr/>
        </p:nvSpPr>
        <p:spPr bwMode="auto">
          <a:xfrm>
            <a:off x="408960" y="951940"/>
            <a:ext cx="796608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733921" y="391722"/>
            <a:ext cx="12412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Review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93760" y="1309098"/>
            <a:ext cx="840672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1020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What is inheritance?  What is a superclass?  What is a subclass?</a:t>
            </a:r>
          </a:p>
          <a:p>
            <a:pPr>
              <a:spcBef>
                <a:spcPts val="1020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Which class is at the top of the class hierarchy in Java?</a:t>
            </a:r>
          </a:p>
          <a:p>
            <a:pPr>
              <a:spcBef>
                <a:spcPts val="1020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What are the constructor issues surrounding inheritance?</a:t>
            </a:r>
          </a:p>
          <a:p>
            <a:pPr>
              <a:spcBef>
                <a:spcPts val="1020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What is method overriding?  What is polymorphism?  How are they related?</a:t>
            </a:r>
          </a:p>
          <a:p>
            <a:pPr>
              <a:spcBef>
                <a:spcPts val="1020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What is a final method?  What is a final class?</a:t>
            </a:r>
          </a:p>
        </p:txBody>
      </p:sp>
    </p:spTree>
    <p:extLst>
      <p:ext uri="{BB962C8B-B14F-4D97-AF65-F5344CB8AC3E}">
        <p14:creationId xmlns:p14="http://schemas.microsoft.com/office/powerpoint/2010/main" val="199685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7694"/>
            <a:ext cx="8229600" cy="1143000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753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TDD : Test Driven Development</a:t>
            </a:r>
          </a:p>
          <a:p>
            <a:r>
              <a:rPr lang="en-US" sz="1800" dirty="0" smtClean="0"/>
              <a:t>Testing is a mechanism to certify a piece of logic or code or functionality</a:t>
            </a:r>
          </a:p>
          <a:p>
            <a:r>
              <a:rPr lang="en-US" sz="1800" dirty="0" smtClean="0"/>
              <a:t>Testing can be manual (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) or Automated</a:t>
            </a:r>
          </a:p>
          <a:p>
            <a:r>
              <a:rPr lang="en-US" sz="1800" dirty="0" smtClean="0"/>
              <a:t>What if Test can also be a code</a:t>
            </a:r>
          </a:p>
          <a:p>
            <a:r>
              <a:rPr lang="en-US" sz="1800" dirty="0" err="1" smtClean="0"/>
              <a:t>Junit</a:t>
            </a:r>
            <a:r>
              <a:rPr lang="en-US" sz="1800" dirty="0" smtClean="0"/>
              <a:t> is a mechanism to test the Java code</a:t>
            </a:r>
          </a:p>
          <a:p>
            <a:r>
              <a:rPr lang="en-US" sz="1800" dirty="0" smtClean="0"/>
              <a:t>TDD is a philosophy where we write the Test first before writing code</a:t>
            </a:r>
          </a:p>
          <a:p>
            <a:r>
              <a:rPr lang="en-US" sz="1800" dirty="0" smtClean="0"/>
              <a:t>TDD helps catch critical bugs and ensures that other engineers don’t create bugs</a:t>
            </a:r>
          </a:p>
          <a:p>
            <a:r>
              <a:rPr lang="en-US" sz="1800" dirty="0" smtClean="0"/>
              <a:t>Tests act like Insurance for the Code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Picture 3" descr="Screen Shot 2016-02-09 at 3.0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900"/>
            <a:ext cx="9144000" cy="32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Constructor is a behavior that gets invoked when an object is created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Constructors can have parameters or no parameters</a:t>
            </a:r>
          </a:p>
          <a:p>
            <a:r>
              <a:rPr lang="en-US" sz="1600" dirty="0" smtClean="0"/>
              <a:t>Java provides a default constructor</a:t>
            </a:r>
          </a:p>
          <a:p>
            <a:r>
              <a:rPr lang="en-US" sz="1600" dirty="0" smtClean="0"/>
              <a:t>Constructors don’t return any value</a:t>
            </a:r>
          </a:p>
          <a:p>
            <a:r>
              <a:rPr lang="en-US" sz="1600" dirty="0" smtClean="0"/>
              <a:t>this is a special keyword that can be used to access instance variables in the class – it is helpful to use when the name of the parameter is same as instance variable</a:t>
            </a:r>
          </a:p>
          <a:p>
            <a:r>
              <a:rPr lang="en-US" sz="1600" dirty="0" smtClean="0"/>
              <a:t>One constructor can be invoked from another constructor using this()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Screen Shot 2016-02-09 at 3.09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663700"/>
            <a:ext cx="8229600" cy="1765300"/>
          </a:xfrm>
          <a:prstGeom prst="rect">
            <a:avLst/>
          </a:prstGeom>
        </p:spPr>
      </p:pic>
      <p:pic>
        <p:nvPicPr>
          <p:cNvPr id="5" name="Picture 4" descr="Screen Shot 2016-02-09 at 3.1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093686"/>
            <a:ext cx="8280400" cy="17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3411"/>
          </a:xfrm>
        </p:spPr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9"/>
            <a:ext cx="8229600" cy="46073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Destructor gets invoked when an object is garbage collected or not referenced by any pointer</a:t>
            </a:r>
          </a:p>
          <a:p>
            <a:r>
              <a:rPr lang="en-US" sz="2000" dirty="0" smtClean="0"/>
              <a:t>Any specific logic to be executed when destroying the object needs to be written in finalize() method</a:t>
            </a:r>
          </a:p>
          <a:p>
            <a:r>
              <a:rPr lang="en-US" sz="2000" dirty="0" smtClean="0"/>
              <a:t>However, it’s not guaranteed that logic will be executed immediately after an Object is destroyed</a:t>
            </a:r>
          </a:p>
          <a:p>
            <a:r>
              <a:rPr lang="en-US" sz="2000" dirty="0" smtClean="0"/>
              <a:t>Garbage collector can be forced to execute using </a:t>
            </a:r>
            <a:r>
              <a:rPr lang="en-US" sz="2000" dirty="0" err="1" smtClean="0"/>
              <a:t>System.gc</a:t>
            </a:r>
            <a:r>
              <a:rPr lang="en-US" sz="2000" dirty="0" smtClean="0"/>
              <a:t>() and that would result the destructor</a:t>
            </a:r>
          </a:p>
          <a:p>
            <a:r>
              <a:rPr lang="en-US" sz="2000" dirty="0" smtClean="0"/>
              <a:t>Good part of Java – No need to free the memory when an object is destroyed. </a:t>
            </a:r>
          </a:p>
          <a:p>
            <a:pPr lvl="1"/>
            <a:r>
              <a:rPr lang="en-US" sz="2000" dirty="0" smtClean="0"/>
              <a:t>Java will automatically free the space (Garbage Collector)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 descr="Screen Shot 2016-02-09 at 3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4701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5521"/>
            <a:ext cx="8354733" cy="5385291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 is a mechanism to reuse the code written in one class by another class</a:t>
            </a:r>
          </a:p>
          <a:p>
            <a:r>
              <a:rPr lang="en-US" dirty="0" smtClean="0"/>
              <a:t>Inheritance is a relation between two classes. For </a:t>
            </a:r>
            <a:r>
              <a:rPr lang="en-US" dirty="0" err="1" smtClean="0"/>
              <a:t>eg</a:t>
            </a:r>
            <a:r>
              <a:rPr lang="en-US" dirty="0" smtClean="0"/>
              <a:t>:- Car is a Vehicle, Bus is a Vehicle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Screen Shot 2016-02-09 at 3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328894"/>
            <a:ext cx="5740400" cy="29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618720" y="434926"/>
            <a:ext cx="193536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Terminology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7920" y="1203967"/>
            <a:ext cx="7768800" cy="350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is a fundamental Object Oriented concept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 class can be defined as a "subclass" of another 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data attributes of its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methods of its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associations of its superclass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 subclass can: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Add new functionality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Use inherited functionality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Override inherited functionality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640481" y="3364817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>
              <a:latin typeface="Times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524640" y="4380940"/>
            <a:ext cx="0" cy="74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640481" y="5036832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startDate: Date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716000" y="3369954"/>
            <a:ext cx="84401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superclass: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880160" y="5016048"/>
            <a:ext cx="6945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subclass:</a:t>
            </a:r>
          </a:p>
        </p:txBody>
      </p:sp>
    </p:spTree>
    <p:extLst>
      <p:ext uri="{BB962C8B-B14F-4D97-AF65-F5344CB8AC3E}">
        <p14:creationId xmlns:p14="http://schemas.microsoft.com/office/powerpoint/2010/main" val="349667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95360" y="434926"/>
            <a:ext cx="3335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What really happens?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0561" y="1203967"/>
            <a:ext cx="7768800" cy="257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includes any inherited instance variables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 this example, we can say that an Employee "is a kind of" Person.  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An Employee object inherits all of the attributes, methods and associations of Person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344960" y="3866710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>
              <a:latin typeface="Times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229120" y="4882113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344960" y="5342865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startDate: Date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3607200" y="3741393"/>
            <a:ext cx="2302560" cy="97378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"John Smith"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dob = Jan 13, 1954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5716800" y="4291131"/>
            <a:ext cx="2520000" cy="2272159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"Sally Halls"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dob = Mar 15, 1968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employeeID = 37518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salary = 65000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startDate = Dec 15, 2000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288161" y="5000205"/>
            <a:ext cx="8601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306665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87361" y="450768"/>
            <a:ext cx="380016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Inheritance in Java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8321" y="1203967"/>
            <a:ext cx="7768800" cy="10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is declared using the "extends" keyword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If inheritance is not defined, the class extends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318720" y="2393435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>
              <a:latin typeface="Times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7202880" y="3408839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18720" y="4065450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startDate: Date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301761" y="2101181"/>
            <a:ext cx="2993760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530720" y="2299922"/>
            <a:ext cx="2648160" cy="112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class Person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String name;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Date dob;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310401" y="3715591"/>
            <a:ext cx="4335840" cy="1621610"/>
          </a:xfrm>
          <a:prstGeom prst="roundRect">
            <a:avLst>
              <a:gd name="adj" fmla="val 88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39360" y="3914332"/>
            <a:ext cx="3657600" cy="135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class Employee extends Person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employeID;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salary;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Date startDate;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1310401" y="5448095"/>
            <a:ext cx="4335840" cy="599103"/>
            <a:chOff x="910" y="3783"/>
            <a:chExt cx="3011" cy="416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69" y="3921"/>
              <a:ext cx="254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26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1280</Words>
  <Application>Microsoft Macintosh PowerPoint</Application>
  <PresentationFormat>On-screen Show (4:3)</PresentationFormat>
  <Paragraphs>265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Core Java – Class 4</vt:lpstr>
      <vt:lpstr>Topics</vt:lpstr>
      <vt:lpstr>TDD</vt:lpstr>
      <vt:lpstr>Constructor</vt:lpstr>
      <vt:lpstr>Destructor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56</cp:revision>
  <dcterms:created xsi:type="dcterms:W3CDTF">2016-02-04T13:46:59Z</dcterms:created>
  <dcterms:modified xsi:type="dcterms:W3CDTF">2016-02-10T01:05:44Z</dcterms:modified>
</cp:coreProperties>
</file>