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8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243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data types</a:t>
            </a:r>
          </a:p>
          <a:p>
            <a:r>
              <a:rPr lang="en-US" dirty="0" smtClean="0"/>
              <a:t>String and its usage</a:t>
            </a:r>
          </a:p>
          <a:p>
            <a:r>
              <a:rPr lang="en-US" dirty="0" smtClean="0"/>
              <a:t>OOPS – Encapsulation</a:t>
            </a:r>
          </a:p>
          <a:p>
            <a:r>
              <a:rPr lang="en-US" dirty="0" smtClean="0"/>
              <a:t>OOPS – Abstraction</a:t>
            </a:r>
          </a:p>
          <a:p>
            <a:r>
              <a:rPr lang="en-US" dirty="0" smtClean="0"/>
              <a:t>OOPS – Inheritance</a:t>
            </a:r>
          </a:p>
          <a:p>
            <a:r>
              <a:rPr lang="en-US" smtClean="0"/>
              <a:t>OOPS </a:t>
            </a:r>
            <a:r>
              <a:rPr lang="en-US" smtClean="0"/>
              <a:t>– Polymorphism</a:t>
            </a:r>
          </a:p>
        </p:txBody>
      </p:sp>
    </p:spTree>
    <p:extLst>
      <p:ext uri="{BB962C8B-B14F-4D97-AF65-F5344CB8AC3E}">
        <p14:creationId xmlns:p14="http://schemas.microsoft.com/office/powerpoint/2010/main" val="25768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53"/>
            <a:ext cx="8229600" cy="1143000"/>
          </a:xfrm>
        </p:spPr>
        <p:txBody>
          <a:bodyPr/>
          <a:lstStyle/>
          <a:p>
            <a:r>
              <a:rPr lang="en-US" dirty="0" smtClean="0"/>
              <a:t>Wrapper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353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Class representation of primitive types</a:t>
            </a:r>
          </a:p>
          <a:p>
            <a:r>
              <a:rPr lang="en-US" dirty="0" smtClean="0"/>
              <a:t>Java is Object Oriented and every data type should be a Class</a:t>
            </a:r>
          </a:p>
          <a:p>
            <a:pPr lvl="1"/>
            <a:r>
              <a:rPr lang="en-US" sz="2900" dirty="0" err="1" smtClean="0"/>
              <a:t>int</a:t>
            </a:r>
            <a:r>
              <a:rPr lang="en-US" sz="2900" dirty="0" smtClean="0"/>
              <a:t> -&gt; Integer, short -&gt; Short, long -&gt; Long, byte -&gt;Byte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-&gt; Boolean, char -&gt; Character</a:t>
            </a:r>
          </a:p>
          <a:p>
            <a:pPr lvl="1"/>
            <a:r>
              <a:rPr lang="en-US" dirty="0" smtClean="0"/>
              <a:t>float -&gt; Float, double -&gt; Double</a:t>
            </a:r>
          </a:p>
          <a:p>
            <a:r>
              <a:rPr lang="en-US" dirty="0" smtClean="0"/>
              <a:t>Wrapper classes are immutable and they have methods to operate on data types</a:t>
            </a:r>
          </a:p>
          <a:p>
            <a:pPr lvl="1"/>
            <a:r>
              <a:rPr lang="en-US" dirty="0" smtClean="0"/>
              <a:t>Integer age = new Integer(45);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anotherAge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(“54”);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rainingToday</a:t>
            </a:r>
            <a:r>
              <a:rPr lang="en-US" dirty="0" smtClean="0"/>
              <a:t> = new Boolean(false);</a:t>
            </a:r>
          </a:p>
          <a:p>
            <a:r>
              <a:rPr lang="en-US" dirty="0" err="1" smtClean="0"/>
              <a:t>AutoBoxing</a:t>
            </a:r>
            <a:r>
              <a:rPr lang="en-US" dirty="0" smtClean="0"/>
              <a:t> : converting primitive types to objects and objects to primitive types automatically</a:t>
            </a:r>
          </a:p>
          <a:p>
            <a:pPr lvl="1"/>
            <a:r>
              <a:rPr lang="en-US" dirty="0" smtClean="0"/>
              <a:t>Float price = 32.5f;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gender = </a:t>
            </a:r>
            <a:r>
              <a:rPr lang="en-US" dirty="0" err="1" smtClean="0"/>
              <a:t>Boolean.FALSE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Wrapper classes are immutable : </a:t>
            </a:r>
          </a:p>
          <a:p>
            <a:pPr lvl="1"/>
            <a:r>
              <a:rPr lang="en-US" dirty="0" smtClean="0"/>
              <a:t>Basically once they are created, they are not changeable</a:t>
            </a:r>
          </a:p>
          <a:p>
            <a:pPr lvl="1"/>
            <a:r>
              <a:rPr lang="en-US" dirty="0" smtClean="0"/>
              <a:t>There will not be set methods in these Object (more about how to do this after we learn Object Encapsulation)</a:t>
            </a:r>
          </a:p>
          <a:p>
            <a:r>
              <a:rPr lang="en-US" dirty="0" smtClean="0"/>
              <a:t>Wrapper Objects can have null values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is a special type of data type (class) that has finite set of values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color, gender, direction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Color{ RED, BLUE, GREEN;}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Gender{ MALE, FEMALE;}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Direction{ NORTH, EAST, WEST, SOUTH}</a:t>
            </a:r>
          </a:p>
          <a:p>
            <a:r>
              <a:rPr lang="en-US" dirty="0" err="1" smtClean="0"/>
              <a:t>enum’s</a:t>
            </a:r>
            <a:r>
              <a:rPr lang="en-US" dirty="0" smtClean="0"/>
              <a:t> can be used as a data types like following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Person{</a:t>
            </a:r>
          </a:p>
          <a:p>
            <a:pPr marL="914400" lvl="2" indent="0">
              <a:buNone/>
            </a:pPr>
            <a:r>
              <a:rPr lang="en-US" dirty="0" smtClean="0"/>
              <a:t>Color color = </a:t>
            </a:r>
            <a:r>
              <a:rPr lang="en-US" dirty="0" err="1" smtClean="0"/>
              <a:t>Color.RED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Gender gender  = </a:t>
            </a:r>
            <a:r>
              <a:rPr lang="en-US" dirty="0" err="1" smtClean="0"/>
              <a:t>Gender.MALE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1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933"/>
            <a:ext cx="8229600" cy="943411"/>
          </a:xfrm>
        </p:spPr>
        <p:txBody>
          <a:bodyPr/>
          <a:lstStyle/>
          <a:p>
            <a:r>
              <a:rPr lang="en-US" dirty="0" smtClean="0"/>
              <a:t>String and its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590882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String is a Java provided Class that can represent an array (or group) of characters</a:t>
            </a:r>
          </a:p>
          <a:p>
            <a:r>
              <a:rPr lang="en-US" dirty="0" smtClean="0"/>
              <a:t>String is widely used in Java Programming and can be used for managing names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professorName</a:t>
            </a:r>
            <a:r>
              <a:rPr lang="en-US" dirty="0" smtClean="0"/>
              <a:t> = new String(“</a:t>
            </a:r>
            <a:r>
              <a:rPr lang="en-US" dirty="0"/>
              <a:t>S</a:t>
            </a:r>
            <a:r>
              <a:rPr lang="en-US" dirty="0" smtClean="0"/>
              <a:t>iva);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universityName</a:t>
            </a:r>
            <a:r>
              <a:rPr lang="en-US" dirty="0" smtClean="0"/>
              <a:t> = new String(“NEU”);</a:t>
            </a:r>
          </a:p>
          <a:p>
            <a:r>
              <a:rPr lang="en-US" dirty="0" smtClean="0"/>
              <a:t>String can also be created using a literal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studentName</a:t>
            </a:r>
            <a:r>
              <a:rPr lang="en-US" dirty="0" smtClean="0"/>
              <a:t> = “</a:t>
            </a:r>
            <a:r>
              <a:rPr lang="en-US" dirty="0" err="1" smtClean="0"/>
              <a:t>Kerwin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Above use of String definition makes us believe that String is aligned with a primitive date type</a:t>
            </a:r>
          </a:p>
          <a:p>
            <a:r>
              <a:rPr lang="en-US" dirty="0" smtClean="0"/>
              <a:t>String is a more convenient class than array of characters</a:t>
            </a:r>
          </a:p>
          <a:p>
            <a:pPr lvl="1"/>
            <a:r>
              <a:rPr lang="en-US" dirty="0" smtClean="0"/>
              <a:t>String location =“Seattle”;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locationArray</a:t>
            </a:r>
            <a:r>
              <a:rPr lang="en-US" dirty="0" smtClean="0"/>
              <a:t>[] = new char[] {‘</a:t>
            </a:r>
            <a:r>
              <a:rPr lang="en-US" dirty="0" err="1" smtClean="0"/>
              <a:t>S’,’e’,’a’,’t’,’t’,’l’,’e</a:t>
            </a:r>
            <a:r>
              <a:rPr lang="en-US" dirty="0" smtClean="0"/>
              <a:t>’};</a:t>
            </a:r>
          </a:p>
          <a:p>
            <a:r>
              <a:rPr lang="en-US" dirty="0" smtClean="0"/>
              <a:t>String has a lot of convenient methods</a:t>
            </a:r>
          </a:p>
          <a:p>
            <a:pPr lvl="1"/>
            <a:r>
              <a:rPr lang="en-US" dirty="0" smtClean="0"/>
              <a:t>String street =“King </a:t>
            </a:r>
            <a:r>
              <a:rPr lang="en-US" dirty="0" err="1" smtClean="0"/>
              <a:t>st</a:t>
            </a:r>
            <a:r>
              <a:rPr lang="en-US" dirty="0" smtClean="0"/>
              <a:t>”;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street.length</a:t>
            </a:r>
            <a:r>
              <a:rPr lang="en-US" dirty="0" smtClean="0"/>
              <a:t>(); //7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b = </a:t>
            </a:r>
            <a:r>
              <a:rPr lang="en-US" dirty="0" err="1" smtClean="0"/>
              <a:t>street.contains</a:t>
            </a:r>
            <a:r>
              <a:rPr lang="en-US" dirty="0" smtClean="0"/>
              <a:t>(“</a:t>
            </a:r>
            <a:r>
              <a:rPr lang="en-US" dirty="0" err="1" smtClean="0"/>
              <a:t>st</a:t>
            </a:r>
            <a:r>
              <a:rPr lang="en-US" dirty="0" smtClean="0"/>
              <a:t>”)’ //true</a:t>
            </a:r>
          </a:p>
          <a:p>
            <a:pPr lvl="1"/>
            <a:r>
              <a:rPr lang="en-US" dirty="0" smtClean="0"/>
              <a:t>String s = </a:t>
            </a:r>
            <a:r>
              <a:rPr lang="en-US" dirty="0" err="1" smtClean="0"/>
              <a:t>street.substring</a:t>
            </a:r>
            <a:r>
              <a:rPr lang="en-US" dirty="0" smtClean="0"/>
              <a:t>(0,4); //”King”</a:t>
            </a:r>
          </a:p>
          <a:p>
            <a:r>
              <a:rPr lang="en-US" dirty="0" smtClean="0"/>
              <a:t>String objects are immutable</a:t>
            </a:r>
          </a:p>
          <a:p>
            <a:r>
              <a:rPr lang="en-US" dirty="0" smtClean="0"/>
              <a:t>Strings can be concatenated to create new Strings</a:t>
            </a:r>
          </a:p>
          <a:p>
            <a:pPr lvl="1"/>
            <a:r>
              <a:rPr lang="en-US" dirty="0" smtClean="0"/>
              <a:t>String name = “Siva” + “ “+”</a:t>
            </a:r>
            <a:r>
              <a:rPr lang="en-US" dirty="0" err="1" smtClean="0"/>
              <a:t>Dosapati</a:t>
            </a:r>
            <a:r>
              <a:rPr lang="en-US" dirty="0" smtClean="0"/>
              <a:t>”;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4520" y="5533049"/>
            <a:ext cx="997821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4741" y="5533049"/>
            <a:ext cx="997821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 “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8633" y="5529953"/>
            <a:ext cx="997821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Dosapati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2341" y="6161798"/>
            <a:ext cx="1917892" cy="362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Siva </a:t>
            </a:r>
            <a:r>
              <a:rPr lang="en-US" dirty="0" err="1" smtClean="0"/>
              <a:t>Dosapati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164107" y="6336442"/>
            <a:ext cx="868234" cy="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3624" y="6155608"/>
            <a:ext cx="92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5521"/>
            <a:ext cx="8354733" cy="538529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Encapsulation is a mechanism to protect the access to Object’s state or methods</a:t>
            </a:r>
          </a:p>
          <a:p>
            <a:r>
              <a:rPr lang="en-US" dirty="0" smtClean="0"/>
              <a:t>This is the main principle of OOP that separates from Procedural programming where data is globally accessible</a:t>
            </a:r>
          </a:p>
          <a:p>
            <a:r>
              <a:rPr lang="en-US" dirty="0" smtClean="0"/>
              <a:t>Data is encapsulated through different scopes</a:t>
            </a:r>
          </a:p>
          <a:p>
            <a:pPr lvl="1"/>
            <a:r>
              <a:rPr lang="en-US" dirty="0" smtClean="0"/>
              <a:t>public scope : access to the methods in the class it is defined and other classes</a:t>
            </a:r>
          </a:p>
          <a:p>
            <a:pPr lvl="2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age = 25;</a:t>
            </a:r>
          </a:p>
          <a:p>
            <a:pPr lvl="1"/>
            <a:r>
              <a:rPr lang="en-US" dirty="0" smtClean="0"/>
              <a:t>protected scope : access to the methods in the class it is defined and child classes of the class (more after inheritance)</a:t>
            </a:r>
          </a:p>
          <a:p>
            <a:pPr lvl="2"/>
            <a:r>
              <a:rPr lang="en-US" dirty="0" smtClean="0"/>
              <a:t>protected String name = “NEU”;</a:t>
            </a:r>
          </a:p>
          <a:p>
            <a:pPr lvl="1"/>
            <a:r>
              <a:rPr lang="en-US" dirty="0" smtClean="0"/>
              <a:t>default scope : access to the methods in the class it is defined and other classes in the package</a:t>
            </a:r>
          </a:p>
          <a:p>
            <a:pPr lvl="2"/>
            <a:r>
              <a:rPr lang="en-US" dirty="0" smtClean="0"/>
              <a:t>Float price = 76.5f;</a:t>
            </a:r>
          </a:p>
          <a:p>
            <a:pPr lvl="1"/>
            <a:r>
              <a:rPr lang="en-US" dirty="0" smtClean="0"/>
              <a:t>private scope : access to the methods in the classes it is defined in the class. No other class can access this state </a:t>
            </a:r>
          </a:p>
          <a:p>
            <a:pPr lvl="2"/>
            <a:r>
              <a:rPr lang="en-US" dirty="0" smtClean="0"/>
              <a:t>private </a:t>
            </a:r>
            <a:r>
              <a:rPr lang="en-US" dirty="0" err="1" smtClean="0"/>
              <a:t>boolean</a:t>
            </a:r>
            <a:r>
              <a:rPr lang="en-US" dirty="0" smtClean="0"/>
              <a:t> gender = false;</a:t>
            </a:r>
          </a:p>
          <a:p>
            <a:r>
              <a:rPr lang="en-US" dirty="0" smtClean="0"/>
              <a:t>Methods in the class can also be encapsulated depending on the access pattern</a:t>
            </a:r>
          </a:p>
          <a:p>
            <a:pPr lvl="1"/>
            <a:r>
              <a:rPr lang="en-US" dirty="0" smtClean="0"/>
              <a:t>Class Student{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name;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public float </a:t>
            </a:r>
            <a:r>
              <a:rPr lang="en-US" dirty="0" err="1" smtClean="0"/>
              <a:t>gpa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public void speak(){}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private void </a:t>
            </a:r>
            <a:r>
              <a:rPr lang="en-US" dirty="0" err="1" smtClean="0"/>
              <a:t>memorizeLecture</a:t>
            </a:r>
            <a:r>
              <a:rPr lang="en-US" dirty="0" smtClean="0"/>
              <a:t>(){}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protected void </a:t>
            </a:r>
            <a:r>
              <a:rPr lang="en-US" dirty="0" err="1" smtClean="0"/>
              <a:t>answerQuestion</a:t>
            </a:r>
            <a:r>
              <a:rPr lang="en-US" dirty="0" smtClean="0"/>
              <a:t>(){}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 Data types in a class should be private. </a:t>
            </a:r>
            <a:endParaRPr lang="en-US" dirty="0"/>
          </a:p>
          <a:p>
            <a:pPr lvl="1"/>
            <a:r>
              <a:rPr lang="en-US" dirty="0" smtClean="0"/>
              <a:t>A public getter method (aka </a:t>
            </a:r>
            <a:r>
              <a:rPr lang="en-US" dirty="0" err="1" smtClean="0"/>
              <a:t>accessor</a:t>
            </a:r>
            <a:r>
              <a:rPr lang="en-US" dirty="0" smtClean="0"/>
              <a:t>) should be defined in the class to access the state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A public setter method (aka </a:t>
            </a:r>
            <a:r>
              <a:rPr lang="en-US" dirty="0" err="1" smtClean="0"/>
              <a:t>mutator</a:t>
            </a:r>
            <a:r>
              <a:rPr lang="en-US" dirty="0" smtClean="0"/>
              <a:t>) should be defined in the class to mutate the state.</a:t>
            </a:r>
          </a:p>
          <a:p>
            <a:pPr lvl="1"/>
            <a:r>
              <a:rPr lang="en-US" dirty="0" smtClean="0"/>
              <a:t>These 2 methods protect the access to state..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Abstraction is focusing on the outcome but not on how the outcome is achieved</a:t>
            </a:r>
          </a:p>
          <a:p>
            <a:r>
              <a:rPr lang="en-US" dirty="0" smtClean="0"/>
              <a:t>Abstraction in Classes is achieved through methods</a:t>
            </a:r>
          </a:p>
          <a:p>
            <a:r>
              <a:rPr lang="en-US" dirty="0" smtClean="0"/>
              <a:t>Goal of Abstraction is identify the set of behaviors and invoke them as against coding them</a:t>
            </a:r>
          </a:p>
          <a:p>
            <a:pPr marL="457200" lvl="1" indent="0">
              <a:buNone/>
            </a:pPr>
            <a:r>
              <a:rPr lang="en-US" dirty="0" smtClean="0"/>
              <a:t>class Professor{</a:t>
            </a:r>
          </a:p>
          <a:p>
            <a:pPr marL="914400" lvl="2" indent="0">
              <a:buNone/>
            </a:pPr>
            <a:r>
              <a:rPr lang="en-US" dirty="0" smtClean="0"/>
              <a:t>public void teach(){</a:t>
            </a:r>
          </a:p>
          <a:p>
            <a:pPr marL="1371600" lvl="3" indent="0">
              <a:buNone/>
            </a:pPr>
            <a:r>
              <a:rPr lang="en-US" dirty="0" smtClean="0"/>
              <a:t>Course course = </a:t>
            </a:r>
            <a:r>
              <a:rPr lang="en-US" dirty="0" err="1" smtClean="0"/>
              <a:t>findCourse</a:t>
            </a:r>
            <a:r>
              <a:rPr lang="en-US" dirty="0" smtClean="0"/>
              <a:t>();</a:t>
            </a:r>
          </a:p>
          <a:p>
            <a:pPr marL="1371600" lvl="3" indent="0">
              <a:buNone/>
            </a:pPr>
            <a:r>
              <a:rPr lang="en-US" dirty="0" err="1" smtClean="0"/>
              <a:t>prepareAtHome</a:t>
            </a:r>
            <a:r>
              <a:rPr lang="en-US" dirty="0" smtClean="0"/>
              <a:t>(course);</a:t>
            </a:r>
          </a:p>
          <a:p>
            <a:pPr marL="1371600" lvl="3" indent="0">
              <a:buNone/>
            </a:pPr>
            <a:r>
              <a:rPr lang="en-US" dirty="0" smtClean="0"/>
              <a:t>String content = </a:t>
            </a:r>
            <a:r>
              <a:rPr lang="en-US" dirty="0" err="1" smtClean="0"/>
              <a:t>course.getContent</a:t>
            </a:r>
            <a:r>
              <a:rPr lang="en-US" dirty="0" smtClean="0"/>
              <a:t>();</a:t>
            </a:r>
          </a:p>
          <a:p>
            <a:pPr marL="1371600" lvl="3" indent="0">
              <a:buNone/>
            </a:pPr>
            <a:r>
              <a:rPr lang="en-US" dirty="0" err="1" smtClean="0"/>
              <a:t>teachCourseToStudents</a:t>
            </a:r>
            <a:r>
              <a:rPr lang="en-US" dirty="0" smtClean="0"/>
              <a:t>(course, </a:t>
            </a:r>
            <a:r>
              <a:rPr lang="en-US" dirty="0" err="1" smtClean="0"/>
              <a:t>getStudents</a:t>
            </a:r>
            <a:r>
              <a:rPr lang="en-US" dirty="0" smtClean="0"/>
              <a:t>());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private Course </a:t>
            </a:r>
            <a:r>
              <a:rPr lang="en-US" dirty="0" err="1" smtClean="0"/>
              <a:t>findCourse</a:t>
            </a:r>
            <a:r>
              <a:rPr lang="en-US" dirty="0" smtClean="0"/>
              <a:t>(){}</a:t>
            </a:r>
          </a:p>
          <a:p>
            <a:pPr marL="914400" lvl="2" indent="0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prepareAtHome</a:t>
            </a:r>
            <a:r>
              <a:rPr lang="en-US" dirty="0" smtClean="0"/>
              <a:t>(Course course){}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private void </a:t>
            </a:r>
            <a:r>
              <a:rPr lang="en-US" dirty="0" err="1" smtClean="0"/>
              <a:t>teachCourseToStudent</a:t>
            </a:r>
            <a:r>
              <a:rPr lang="en-US" dirty="0" smtClean="0"/>
              <a:t>(Course course, </a:t>
            </a:r>
            <a:r>
              <a:rPr lang="en-US" smtClean="0"/>
              <a:t>Students students){}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754</Words>
  <Application>Microsoft Macintosh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Core Java – Class 3</vt:lpstr>
      <vt:lpstr>Topics</vt:lpstr>
      <vt:lpstr>Wrapper Class</vt:lpstr>
      <vt:lpstr>Enumerations (enum)</vt:lpstr>
      <vt:lpstr>String and its usage</vt:lpstr>
      <vt:lpstr>Encapsulation</vt:lpstr>
      <vt:lpstr>Abstraction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24</cp:revision>
  <dcterms:created xsi:type="dcterms:W3CDTF">2016-02-04T13:46:59Z</dcterms:created>
  <dcterms:modified xsi:type="dcterms:W3CDTF">2016-02-09T00:29:45Z</dcterms:modified>
</cp:coreProperties>
</file>