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1" r:id="rId5"/>
    <p:sldId id="259" r:id="rId6"/>
    <p:sldId id="260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6783" autoAdjust="0"/>
    <p:restoredTop sz="99874" autoAdjust="0"/>
  </p:normalViewPr>
  <p:slideViewPr>
    <p:cSldViewPr snapToGrid="0" snapToObjects="1">
      <p:cViewPr>
        <p:scale>
          <a:sx n="100" d="100"/>
          <a:sy n="100" d="100"/>
        </p:scale>
        <p:origin x="-2432" y="-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2D42AC-4EDF-4148-852C-D1D63E21DC8A}" type="datetimeFigureOut">
              <a:rPr lang="en-US" smtClean="0"/>
              <a:t>2/9/16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115469-00CD-A246-8DFE-EEB795968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89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1438" y="915988"/>
            <a:ext cx="4173537" cy="31305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45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350" y="4352631"/>
            <a:ext cx="4769503" cy="18466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1438" y="915988"/>
            <a:ext cx="4173537" cy="31305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350" y="4352631"/>
            <a:ext cx="4769503" cy="18466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1438" y="915988"/>
            <a:ext cx="4173537" cy="31305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969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350" y="4352631"/>
            <a:ext cx="4769503" cy="18466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1438" y="915988"/>
            <a:ext cx="4173537" cy="31305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2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350" y="4352631"/>
            <a:ext cx="4769503" cy="18466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1438" y="915988"/>
            <a:ext cx="4173537" cy="31305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350" y="4352631"/>
            <a:ext cx="4769503" cy="18466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1438" y="915988"/>
            <a:ext cx="4173537" cy="31305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48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350" y="4352631"/>
            <a:ext cx="4769503" cy="18466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1438" y="915988"/>
            <a:ext cx="4173537" cy="31305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350" y="4352631"/>
            <a:ext cx="4769503" cy="18466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1438" y="915988"/>
            <a:ext cx="4173537" cy="31305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53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350" y="4352631"/>
            <a:ext cx="4769503" cy="18466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1438" y="915988"/>
            <a:ext cx="4173537" cy="31305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55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350" y="4352631"/>
            <a:ext cx="4769503" cy="18466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1438" y="915988"/>
            <a:ext cx="4173537" cy="31305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350" y="4352631"/>
            <a:ext cx="4769503" cy="18466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1438" y="915988"/>
            <a:ext cx="4173537" cy="31305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560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350" y="4352631"/>
            <a:ext cx="4769503" cy="18466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1438" y="915988"/>
            <a:ext cx="4173537" cy="31305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350" y="4352631"/>
            <a:ext cx="4769503" cy="18466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1438" y="915988"/>
            <a:ext cx="4173537" cy="31305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765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350" y="4352631"/>
            <a:ext cx="4769503" cy="18466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44AD-83F4-464E-80F9-B1E8DD104582}" type="datetimeFigureOut">
              <a:rPr lang="en-US" smtClean="0"/>
              <a:t>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F2AA-B275-EC40-A20C-6E5982FC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544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44AD-83F4-464E-80F9-B1E8DD104582}" type="datetimeFigureOut">
              <a:rPr lang="en-US" smtClean="0"/>
              <a:t>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F2AA-B275-EC40-A20C-6E5982FC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09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44AD-83F4-464E-80F9-B1E8DD104582}" type="datetimeFigureOut">
              <a:rPr lang="en-US" smtClean="0"/>
              <a:t>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F2AA-B275-EC40-A20C-6E5982FC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35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44AD-83F4-464E-80F9-B1E8DD104582}" type="datetimeFigureOut">
              <a:rPr lang="en-US" smtClean="0"/>
              <a:t>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F2AA-B275-EC40-A20C-6E5982FC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52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44AD-83F4-464E-80F9-B1E8DD104582}" type="datetimeFigureOut">
              <a:rPr lang="en-US" smtClean="0"/>
              <a:t>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F2AA-B275-EC40-A20C-6E5982FC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642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44AD-83F4-464E-80F9-B1E8DD104582}" type="datetimeFigureOut">
              <a:rPr lang="en-US" smtClean="0"/>
              <a:t>2/9/16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F2AA-B275-EC40-A20C-6E5982FC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503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44AD-83F4-464E-80F9-B1E8DD104582}" type="datetimeFigureOut">
              <a:rPr lang="en-US" smtClean="0"/>
              <a:t>2/9/16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F2AA-B275-EC40-A20C-6E5982FC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8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44AD-83F4-464E-80F9-B1E8DD104582}" type="datetimeFigureOut">
              <a:rPr lang="en-US" smtClean="0"/>
              <a:t>2/9/16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F2AA-B275-EC40-A20C-6E5982FC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57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44AD-83F4-464E-80F9-B1E8DD104582}" type="datetimeFigureOut">
              <a:rPr lang="en-US" smtClean="0"/>
              <a:t>2/9/16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F2AA-B275-EC40-A20C-6E5982FC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07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44AD-83F4-464E-80F9-B1E8DD104582}" type="datetimeFigureOut">
              <a:rPr lang="en-US" smtClean="0"/>
              <a:t>2/9/16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F2AA-B275-EC40-A20C-6E5982FC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855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44AD-83F4-464E-80F9-B1E8DD104582}" type="datetimeFigureOut">
              <a:rPr lang="en-US" smtClean="0"/>
              <a:t>2/9/16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F2AA-B275-EC40-A20C-6E5982FC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59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A44AD-83F4-464E-80F9-B1E8DD104582}" type="datetimeFigureOut">
              <a:rPr lang="en-US" smtClean="0"/>
              <a:t>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DF2AA-B275-EC40-A20C-6E5982FC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1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Core Java – Class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339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2927521" y="481011"/>
            <a:ext cx="3839040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sz="2500" dirty="0">
                <a:latin typeface="Calibri"/>
              </a:rPr>
              <a:t>Inheritance Hierarchy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606240" y="1212607"/>
            <a:ext cx="7768800" cy="2098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ts val="249"/>
              </a:spcBef>
              <a:buClr>
                <a:srgbClr val="000000"/>
              </a:buClr>
              <a:buSzPct val="59000"/>
              <a:buBlip>
                <a:blip r:embed="rId3"/>
              </a:buBlip>
            </a:pPr>
            <a:r>
              <a:rPr lang="en-GB" dirty="0">
                <a:latin typeface="Calibri"/>
              </a:rPr>
              <a:t>Each Java class has one (and only one) superclass.</a:t>
            </a:r>
          </a:p>
          <a:p>
            <a:pPr lvl="1">
              <a:spcBef>
                <a:spcPts val="249"/>
              </a:spcBef>
              <a:buClr>
                <a:srgbClr val="000000"/>
              </a:buClr>
              <a:buSzPct val="85000"/>
              <a:buBlip>
                <a:blip r:embed="rId3"/>
              </a:buBlip>
            </a:pPr>
            <a:r>
              <a:rPr lang="en-GB" sz="1800" dirty="0">
                <a:latin typeface="Calibri"/>
              </a:rPr>
              <a:t>C++ allows for multiple inheritance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59000"/>
            </a:pPr>
            <a:endParaRPr lang="en-GB" dirty="0">
              <a:latin typeface="Calibri"/>
            </a:endParaRPr>
          </a:p>
          <a:p>
            <a:pPr>
              <a:spcBef>
                <a:spcPts val="249"/>
              </a:spcBef>
              <a:buClr>
                <a:srgbClr val="000000"/>
              </a:buClr>
              <a:buSzPct val="59000"/>
              <a:buBlip>
                <a:blip r:embed="rId3"/>
              </a:buBlip>
            </a:pPr>
            <a:r>
              <a:rPr lang="en-GB" dirty="0">
                <a:latin typeface="Calibri"/>
              </a:rPr>
              <a:t>Inheritance creates a class hierarchy</a:t>
            </a:r>
          </a:p>
          <a:p>
            <a:pPr lvl="1">
              <a:spcBef>
                <a:spcPts val="249"/>
              </a:spcBef>
              <a:buClr>
                <a:srgbClr val="000000"/>
              </a:buClr>
              <a:buSzPct val="85000"/>
              <a:buBlip>
                <a:blip r:embed="rId3"/>
              </a:buBlip>
            </a:pPr>
            <a:r>
              <a:rPr lang="en-GB" sz="1800" dirty="0">
                <a:latin typeface="Calibri"/>
              </a:rPr>
              <a:t>Classes higher in the hierarchy are more general and more abstract</a:t>
            </a:r>
          </a:p>
          <a:p>
            <a:pPr lvl="1">
              <a:spcBef>
                <a:spcPts val="249"/>
              </a:spcBef>
              <a:buClr>
                <a:srgbClr val="000000"/>
              </a:buClr>
              <a:buSzPct val="85000"/>
              <a:buBlip>
                <a:blip r:embed="rId3"/>
              </a:buBlip>
            </a:pPr>
            <a:r>
              <a:rPr lang="en-GB" sz="1800" dirty="0">
                <a:latin typeface="Calibri"/>
              </a:rPr>
              <a:t>Classes lower in the hierarchy are more specific and concrete</a:t>
            </a:r>
          </a:p>
        </p:txBody>
      </p:sp>
      <p:sp>
        <p:nvSpPr>
          <p:cNvPr id="7172" name="AutoShape 4"/>
          <p:cNvSpPr>
            <a:spLocks noChangeArrowheads="1"/>
          </p:cNvSpPr>
          <p:nvPr/>
        </p:nvSpPr>
        <p:spPr bwMode="auto">
          <a:xfrm>
            <a:off x="6429600" y="3317185"/>
            <a:ext cx="1046880" cy="230832"/>
          </a:xfrm>
          <a:prstGeom prst="roundRect">
            <a:avLst>
              <a:gd name="adj" fmla="val 315"/>
            </a:avLst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tabLst>
                <a:tab pos="656650" algn="l"/>
              </a:tabLst>
            </a:pPr>
            <a:r>
              <a:rPr lang="en-GB" sz="1500">
                <a:latin typeface="Times" charset="0"/>
              </a:rPr>
              <a:t>Class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629280" y="3241781"/>
            <a:ext cx="3915360" cy="2187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ts val="249"/>
              </a:spcBef>
              <a:buClr>
                <a:srgbClr val="000000"/>
              </a:buClr>
              <a:buSzPct val="59000"/>
              <a:buBlip>
                <a:blip r:embed="rId3"/>
              </a:buBlip>
            </a:pPr>
            <a:r>
              <a:rPr lang="en-GB" dirty="0">
                <a:latin typeface="Calibri"/>
              </a:rPr>
              <a:t>There is no limit to the number of subclasses a class can have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85000"/>
            </a:pPr>
            <a:endParaRPr lang="en-GB" sz="1800" dirty="0">
              <a:latin typeface="Calibri"/>
            </a:endParaRPr>
          </a:p>
          <a:p>
            <a:pPr>
              <a:spcBef>
                <a:spcPts val="249"/>
              </a:spcBef>
              <a:buClr>
                <a:srgbClr val="000000"/>
              </a:buClr>
              <a:buSzPct val="59000"/>
              <a:buBlip>
                <a:blip r:embed="rId3"/>
              </a:buBlip>
            </a:pPr>
            <a:r>
              <a:rPr lang="en-GB" dirty="0">
                <a:latin typeface="Calibri"/>
              </a:rPr>
              <a:t>There is no limit to the depth of the class tree.</a:t>
            </a:r>
          </a:p>
        </p:txBody>
      </p:sp>
      <p:sp>
        <p:nvSpPr>
          <p:cNvPr id="7174" name="AutoShape 6"/>
          <p:cNvSpPr>
            <a:spLocks noChangeArrowheads="1"/>
          </p:cNvSpPr>
          <p:nvPr/>
        </p:nvSpPr>
        <p:spPr bwMode="auto">
          <a:xfrm>
            <a:off x="5428801" y="4007017"/>
            <a:ext cx="1046880" cy="230832"/>
          </a:xfrm>
          <a:prstGeom prst="roundRect">
            <a:avLst>
              <a:gd name="adj" fmla="val 315"/>
            </a:avLst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tabLst>
                <a:tab pos="656650" algn="l"/>
              </a:tabLst>
            </a:pPr>
            <a:r>
              <a:rPr lang="en-GB" sz="1500" dirty="0">
                <a:latin typeface="Times" charset="0"/>
              </a:rPr>
              <a:t>Class</a:t>
            </a:r>
          </a:p>
        </p:txBody>
      </p:sp>
      <p:sp>
        <p:nvSpPr>
          <p:cNvPr id="7175" name="AutoShape 7"/>
          <p:cNvSpPr>
            <a:spLocks noChangeArrowheads="1"/>
          </p:cNvSpPr>
          <p:nvPr/>
        </p:nvSpPr>
        <p:spPr bwMode="auto">
          <a:xfrm>
            <a:off x="6577921" y="4007017"/>
            <a:ext cx="1046880" cy="230832"/>
          </a:xfrm>
          <a:prstGeom prst="roundRect">
            <a:avLst>
              <a:gd name="adj" fmla="val 315"/>
            </a:avLst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tabLst>
                <a:tab pos="656650" algn="l"/>
              </a:tabLst>
            </a:pPr>
            <a:r>
              <a:rPr lang="en-GB" sz="1500">
                <a:latin typeface="Times" charset="0"/>
              </a:rPr>
              <a:t>Class</a:t>
            </a:r>
          </a:p>
        </p:txBody>
      </p:sp>
      <p:sp>
        <p:nvSpPr>
          <p:cNvPr id="7176" name="AutoShape 8"/>
          <p:cNvSpPr>
            <a:spLocks noChangeArrowheads="1"/>
          </p:cNvSpPr>
          <p:nvPr/>
        </p:nvSpPr>
        <p:spPr bwMode="auto">
          <a:xfrm>
            <a:off x="7709761" y="4007017"/>
            <a:ext cx="1046880" cy="230832"/>
          </a:xfrm>
          <a:prstGeom prst="roundRect">
            <a:avLst>
              <a:gd name="adj" fmla="val 315"/>
            </a:avLst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tabLst>
                <a:tab pos="656650" algn="l"/>
              </a:tabLst>
            </a:pPr>
            <a:r>
              <a:rPr lang="en-GB" sz="1500">
                <a:latin typeface="Times" charset="0"/>
              </a:rPr>
              <a:t>Class</a:t>
            </a:r>
          </a:p>
        </p:txBody>
      </p:sp>
      <p:sp>
        <p:nvSpPr>
          <p:cNvPr id="7177" name="AutoShape 9"/>
          <p:cNvSpPr>
            <a:spLocks noChangeArrowheads="1"/>
          </p:cNvSpPr>
          <p:nvPr/>
        </p:nvSpPr>
        <p:spPr bwMode="auto">
          <a:xfrm>
            <a:off x="4940640" y="5895056"/>
            <a:ext cx="1046880" cy="230832"/>
          </a:xfrm>
          <a:prstGeom prst="roundRect">
            <a:avLst>
              <a:gd name="adj" fmla="val 315"/>
            </a:avLst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tabLst>
                <a:tab pos="656650" algn="l"/>
              </a:tabLst>
            </a:pPr>
            <a:r>
              <a:rPr lang="en-GB" sz="1500">
                <a:latin typeface="Times" charset="0"/>
              </a:rPr>
              <a:t>Class</a:t>
            </a:r>
          </a:p>
        </p:txBody>
      </p:sp>
      <p:sp>
        <p:nvSpPr>
          <p:cNvPr id="7178" name="AutoShape 10"/>
          <p:cNvSpPr>
            <a:spLocks noChangeArrowheads="1"/>
          </p:cNvSpPr>
          <p:nvPr/>
        </p:nvSpPr>
        <p:spPr bwMode="auto">
          <a:xfrm>
            <a:off x="4963680" y="4863907"/>
            <a:ext cx="1046880" cy="230832"/>
          </a:xfrm>
          <a:prstGeom prst="roundRect">
            <a:avLst>
              <a:gd name="adj" fmla="val 319"/>
            </a:avLst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tabLst>
                <a:tab pos="656650" algn="l"/>
              </a:tabLst>
            </a:pPr>
            <a:r>
              <a:rPr lang="en-GB" sz="1500">
                <a:latin typeface="Times" charset="0"/>
              </a:rPr>
              <a:t>Class</a:t>
            </a:r>
          </a:p>
        </p:txBody>
      </p:sp>
      <p:sp>
        <p:nvSpPr>
          <p:cNvPr id="7179" name="AutoShape 11"/>
          <p:cNvSpPr>
            <a:spLocks noChangeArrowheads="1"/>
          </p:cNvSpPr>
          <p:nvPr/>
        </p:nvSpPr>
        <p:spPr bwMode="auto">
          <a:xfrm>
            <a:off x="7757280" y="4868227"/>
            <a:ext cx="1046880" cy="230832"/>
          </a:xfrm>
          <a:prstGeom prst="roundRect">
            <a:avLst>
              <a:gd name="adj" fmla="val 315"/>
            </a:avLst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tabLst>
                <a:tab pos="656650" algn="l"/>
              </a:tabLst>
            </a:pPr>
            <a:r>
              <a:rPr lang="en-GB" sz="1500">
                <a:latin typeface="Times" charset="0"/>
              </a:rPr>
              <a:t>Class</a:t>
            </a:r>
          </a:p>
        </p:txBody>
      </p:sp>
      <p:sp>
        <p:nvSpPr>
          <p:cNvPr id="7180" name="AutoShape 12"/>
          <p:cNvSpPr>
            <a:spLocks noChangeArrowheads="1"/>
          </p:cNvSpPr>
          <p:nvPr/>
        </p:nvSpPr>
        <p:spPr bwMode="auto">
          <a:xfrm>
            <a:off x="6554881" y="4868227"/>
            <a:ext cx="1046880" cy="230832"/>
          </a:xfrm>
          <a:prstGeom prst="roundRect">
            <a:avLst>
              <a:gd name="adj" fmla="val 315"/>
            </a:avLst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tabLst>
                <a:tab pos="656650" algn="l"/>
              </a:tabLst>
            </a:pPr>
            <a:r>
              <a:rPr lang="en-GB" sz="1500">
                <a:latin typeface="Times" charset="0"/>
              </a:rPr>
              <a:t>Class</a:t>
            </a:r>
          </a:p>
        </p:txBody>
      </p:sp>
      <p:sp>
        <p:nvSpPr>
          <p:cNvPr id="7181" name="Line 13"/>
          <p:cNvSpPr>
            <a:spLocks noChangeShapeType="1"/>
          </p:cNvSpPr>
          <p:nvPr/>
        </p:nvSpPr>
        <p:spPr bwMode="auto">
          <a:xfrm flipV="1">
            <a:off x="5423040" y="5219108"/>
            <a:ext cx="0" cy="56453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7182" name="Line 14"/>
          <p:cNvSpPr>
            <a:spLocks noChangeShapeType="1"/>
          </p:cNvSpPr>
          <p:nvPr/>
        </p:nvSpPr>
        <p:spPr bwMode="auto">
          <a:xfrm flipV="1">
            <a:off x="5639040" y="4357898"/>
            <a:ext cx="279360" cy="4075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7183" name="Line 15"/>
          <p:cNvSpPr>
            <a:spLocks noChangeShapeType="1"/>
          </p:cNvSpPr>
          <p:nvPr/>
        </p:nvSpPr>
        <p:spPr bwMode="auto">
          <a:xfrm flipV="1">
            <a:off x="7346880" y="4365099"/>
            <a:ext cx="504000" cy="37587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7184" name="Line 16"/>
          <p:cNvSpPr>
            <a:spLocks noChangeShapeType="1"/>
          </p:cNvSpPr>
          <p:nvPr/>
        </p:nvSpPr>
        <p:spPr bwMode="auto">
          <a:xfrm flipH="1" flipV="1">
            <a:off x="8059680" y="4373740"/>
            <a:ext cx="109440" cy="3672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7185" name="Line 17"/>
          <p:cNvSpPr>
            <a:spLocks noChangeShapeType="1"/>
          </p:cNvSpPr>
          <p:nvPr/>
        </p:nvSpPr>
        <p:spPr bwMode="auto">
          <a:xfrm flipH="1" flipV="1">
            <a:off x="7454881" y="3675266"/>
            <a:ext cx="341280" cy="22034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7186" name="Line 18"/>
          <p:cNvSpPr>
            <a:spLocks noChangeShapeType="1"/>
          </p:cNvSpPr>
          <p:nvPr/>
        </p:nvSpPr>
        <p:spPr bwMode="auto">
          <a:xfrm flipV="1">
            <a:off x="7043040" y="3675266"/>
            <a:ext cx="0" cy="21170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7187" name="Line 19"/>
          <p:cNvSpPr>
            <a:spLocks noChangeShapeType="1"/>
          </p:cNvSpPr>
          <p:nvPr/>
        </p:nvSpPr>
        <p:spPr bwMode="auto">
          <a:xfrm flipV="1">
            <a:off x="6181920" y="3668066"/>
            <a:ext cx="334080" cy="21890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96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animBg="1"/>
      <p:bldP spid="7174" grpId="0" animBg="1"/>
      <p:bldP spid="7175" grpId="0" animBg="1"/>
      <p:bldP spid="7176" grpId="0" animBg="1"/>
      <p:bldP spid="7177" grpId="0" animBg="1"/>
      <p:bldP spid="7178" grpId="0" animBg="1"/>
      <p:bldP spid="7179" grpId="0" animBg="1"/>
      <p:bldP spid="7180" grpId="0" animBg="1"/>
      <p:bldP spid="7181" grpId="0" animBg="1"/>
      <p:bldP spid="7182" grpId="0" animBg="1"/>
      <p:bldP spid="7183" grpId="0" animBg="1"/>
      <p:bldP spid="7184" grpId="0" animBg="1"/>
      <p:bldP spid="7185" grpId="0" animBg="1"/>
      <p:bldP spid="7186" grpId="0" animBg="1"/>
      <p:bldP spid="718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2885760" y="457969"/>
            <a:ext cx="3839040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sz="2500" dirty="0">
                <a:latin typeface="Calibri"/>
              </a:rPr>
              <a:t>The class called Object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688321" y="1203966"/>
            <a:ext cx="7768800" cy="2439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ts val="249"/>
              </a:spcBef>
              <a:buClr>
                <a:srgbClr val="000000"/>
              </a:buClr>
              <a:buSzPct val="59000"/>
              <a:buBlip>
                <a:blip r:embed="rId3"/>
              </a:buBlip>
            </a:pPr>
            <a:r>
              <a:rPr lang="en-GB" dirty="0">
                <a:latin typeface="Calibri"/>
              </a:rPr>
              <a:t>At the very top of the inheritance tree is a class called Object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343000"/>
            </a:pPr>
            <a:endParaRPr lang="en-GB" sz="900" dirty="0">
              <a:latin typeface="Calibri"/>
            </a:endParaRPr>
          </a:p>
          <a:p>
            <a:pPr>
              <a:spcBef>
                <a:spcPts val="249"/>
              </a:spcBef>
              <a:buClr>
                <a:srgbClr val="000000"/>
              </a:buClr>
              <a:buSzPct val="59000"/>
              <a:buBlip>
                <a:blip r:embed="rId3"/>
              </a:buBlip>
            </a:pPr>
            <a:r>
              <a:rPr lang="en-GB" dirty="0">
                <a:latin typeface="Calibri"/>
              </a:rPr>
              <a:t>All Java classes inherit from Object.</a:t>
            </a:r>
          </a:p>
          <a:p>
            <a:pPr lvl="1">
              <a:spcBef>
                <a:spcPts val="249"/>
              </a:spcBef>
              <a:buClr>
                <a:srgbClr val="000000"/>
              </a:buClr>
              <a:buSzPct val="85000"/>
              <a:buBlip>
                <a:blip r:embed="rId3"/>
              </a:buBlip>
            </a:pPr>
            <a:r>
              <a:rPr lang="en-GB" sz="1800" dirty="0">
                <a:latin typeface="Calibri"/>
              </a:rPr>
              <a:t>All objects have a common ancestor</a:t>
            </a:r>
          </a:p>
          <a:p>
            <a:pPr lvl="1">
              <a:spcBef>
                <a:spcPts val="249"/>
              </a:spcBef>
              <a:buClr>
                <a:srgbClr val="000000"/>
              </a:buClr>
              <a:buSzPct val="85000"/>
              <a:buBlip>
                <a:blip r:embed="rId3"/>
              </a:buBlip>
            </a:pPr>
            <a:r>
              <a:rPr lang="en-GB" sz="1800" dirty="0">
                <a:latin typeface="Calibri"/>
              </a:rPr>
              <a:t>This is different from C++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343000"/>
            </a:pPr>
            <a:endParaRPr lang="en-GB" sz="900" dirty="0">
              <a:latin typeface="Calibri"/>
            </a:endParaRPr>
          </a:p>
          <a:p>
            <a:pPr>
              <a:spcBef>
                <a:spcPts val="249"/>
              </a:spcBef>
              <a:buClr>
                <a:srgbClr val="000000"/>
              </a:buClr>
              <a:buSzPct val="59000"/>
              <a:buBlip>
                <a:blip r:embed="rId3"/>
              </a:buBlip>
            </a:pPr>
            <a:r>
              <a:rPr lang="en-GB" dirty="0">
                <a:latin typeface="Calibri"/>
              </a:rPr>
              <a:t>The Object class is defined in the </a:t>
            </a:r>
            <a:r>
              <a:rPr lang="en-GB" dirty="0" err="1">
                <a:latin typeface="Calibri"/>
              </a:rPr>
              <a:t>java.lang</a:t>
            </a:r>
            <a:r>
              <a:rPr lang="en-GB" dirty="0">
                <a:latin typeface="Calibri"/>
              </a:rPr>
              <a:t> package</a:t>
            </a:r>
          </a:p>
          <a:p>
            <a:pPr lvl="1">
              <a:spcBef>
                <a:spcPts val="249"/>
              </a:spcBef>
              <a:buClr>
                <a:srgbClr val="000000"/>
              </a:buClr>
              <a:buSzPct val="85000"/>
              <a:buBlip>
                <a:blip r:embed="rId3"/>
              </a:buBlip>
            </a:pPr>
            <a:r>
              <a:rPr lang="en-GB" sz="1800" dirty="0">
                <a:latin typeface="Calibri"/>
              </a:rPr>
              <a:t>Examine it in the Java API Specification</a:t>
            </a:r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>
            <a:off x="3664801" y="4205758"/>
            <a:ext cx="1759680" cy="230832"/>
          </a:xfrm>
          <a:prstGeom prst="roundRect">
            <a:avLst>
              <a:gd name="adj" fmla="val 218"/>
            </a:avLst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</a:tabLst>
            </a:pPr>
            <a:r>
              <a:rPr lang="en-GB" sz="1500" dirty="0">
                <a:latin typeface="Times" charset="0"/>
              </a:rPr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3895427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2512800" y="442127"/>
            <a:ext cx="4366080" cy="3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sz="2500" dirty="0">
                <a:latin typeface="Calibri"/>
              </a:rPr>
              <a:t>Constructors </a:t>
            </a:r>
            <a:r>
              <a:rPr lang="en-GB" sz="2500" dirty="0" smtClean="0">
                <a:latin typeface="Calibri"/>
              </a:rPr>
              <a:t>- Inheritance</a:t>
            </a:r>
            <a:endParaRPr lang="en-GB" sz="2500" dirty="0">
              <a:latin typeface="Calibri"/>
            </a:endParaRP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619201" y="1212608"/>
            <a:ext cx="7768800" cy="4193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ts val="249"/>
              </a:spcBef>
              <a:buClr>
                <a:srgbClr val="000000"/>
              </a:buClr>
              <a:buSzPct val="59000"/>
              <a:buBlip>
                <a:blip r:embed="rId3"/>
              </a:buBlip>
            </a:pPr>
            <a:r>
              <a:rPr lang="en-GB" dirty="0">
                <a:latin typeface="Calibri"/>
              </a:rPr>
              <a:t>Classes use constructors to initialize instance variables</a:t>
            </a:r>
          </a:p>
          <a:p>
            <a:pPr lvl="1">
              <a:spcBef>
                <a:spcPts val="249"/>
              </a:spcBef>
              <a:buClr>
                <a:srgbClr val="000000"/>
              </a:buClr>
              <a:buSzPct val="85000"/>
              <a:buBlip>
                <a:blip r:embed="rId3"/>
              </a:buBlip>
            </a:pPr>
            <a:r>
              <a:rPr lang="en-GB" sz="1800" dirty="0">
                <a:latin typeface="Calibri"/>
              </a:rPr>
              <a:t>When a subclass object is created, its constructor is called.</a:t>
            </a:r>
          </a:p>
          <a:p>
            <a:pPr lvl="1">
              <a:spcBef>
                <a:spcPts val="249"/>
              </a:spcBef>
              <a:buClr>
                <a:srgbClr val="000000"/>
              </a:buClr>
              <a:buSzPct val="85000"/>
              <a:buBlip>
                <a:blip r:embed="rId3"/>
              </a:buBlip>
            </a:pPr>
            <a:r>
              <a:rPr lang="en-GB" sz="1800" dirty="0">
                <a:latin typeface="Calibri"/>
              </a:rPr>
              <a:t>It is the responsibility of the subclass constructor to invoke the appropriate superclass constructors so that the instance variables defined in the superclass are properly initialized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343000"/>
            </a:pPr>
            <a:endParaRPr lang="en-GB" sz="900" dirty="0">
              <a:latin typeface="Calibri"/>
            </a:endParaRPr>
          </a:p>
          <a:p>
            <a:pPr>
              <a:spcBef>
                <a:spcPts val="249"/>
              </a:spcBef>
              <a:buClr>
                <a:srgbClr val="000000"/>
              </a:buClr>
              <a:buSzPct val="59000"/>
              <a:buBlip>
                <a:blip r:embed="rId3"/>
              </a:buBlip>
            </a:pPr>
            <a:r>
              <a:rPr lang="en-GB" dirty="0">
                <a:latin typeface="Calibri"/>
              </a:rPr>
              <a:t>Superclass constructors can be called using the "super" keyword in a manner similar to "this"</a:t>
            </a:r>
          </a:p>
          <a:p>
            <a:pPr lvl="1">
              <a:spcBef>
                <a:spcPts val="249"/>
              </a:spcBef>
              <a:buClr>
                <a:srgbClr val="000000"/>
              </a:buClr>
              <a:buSzPct val="59000"/>
              <a:buBlip>
                <a:blip r:embed="rId3"/>
              </a:buBlip>
            </a:pPr>
            <a:r>
              <a:rPr lang="en-GB" dirty="0">
                <a:latin typeface="Calibri"/>
              </a:rPr>
              <a:t>It must be the first line of code in the constructor</a:t>
            </a:r>
          </a:p>
          <a:p>
            <a:pPr lvl="1">
              <a:spcBef>
                <a:spcPts val="249"/>
              </a:spcBef>
              <a:buClr>
                <a:srgbClr val="000000"/>
              </a:buClr>
              <a:buSzPct val="343000"/>
            </a:pPr>
            <a:endParaRPr lang="en-GB" sz="900" dirty="0">
              <a:latin typeface="Calibri"/>
            </a:endParaRPr>
          </a:p>
          <a:p>
            <a:pPr>
              <a:spcBef>
                <a:spcPts val="249"/>
              </a:spcBef>
              <a:buClr>
                <a:srgbClr val="000000"/>
              </a:buClr>
              <a:buSzPct val="59000"/>
              <a:buBlip>
                <a:blip r:embed="rId3"/>
              </a:buBlip>
            </a:pPr>
            <a:r>
              <a:rPr lang="en-GB" dirty="0">
                <a:latin typeface="Calibri"/>
              </a:rPr>
              <a:t>If a call to super is not made, the system will automatically attempt to invoke the no-argument constructor of the superclass.</a:t>
            </a:r>
          </a:p>
        </p:txBody>
      </p:sp>
    </p:spTree>
    <p:extLst>
      <p:ext uri="{BB962C8B-B14F-4D97-AF65-F5344CB8AC3E}">
        <p14:creationId xmlns:p14="http://schemas.microsoft.com/office/powerpoint/2010/main" val="3352040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789281" y="443567"/>
            <a:ext cx="3643200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sz="2500" dirty="0">
                <a:latin typeface="Calibri"/>
              </a:rPr>
              <a:t>Constructors - Example</a:t>
            </a:r>
          </a:p>
        </p:txBody>
      </p:sp>
      <p:grpSp>
        <p:nvGrpSpPr>
          <p:cNvPr id="10243" name="Group 3"/>
          <p:cNvGrpSpPr>
            <a:grpSpLocks/>
          </p:cNvGrpSpPr>
          <p:nvPr/>
        </p:nvGrpSpPr>
        <p:grpSpPr bwMode="auto">
          <a:xfrm>
            <a:off x="876961" y="1071473"/>
            <a:ext cx="7570080" cy="5206147"/>
            <a:chOff x="609" y="744"/>
            <a:chExt cx="5257" cy="3483"/>
          </a:xfrm>
        </p:grpSpPr>
        <p:sp>
          <p:nvSpPr>
            <p:cNvPr id="10244" name="AutoShape 4"/>
            <p:cNvSpPr>
              <a:spLocks noChangeArrowheads="1"/>
            </p:cNvSpPr>
            <p:nvPr/>
          </p:nvSpPr>
          <p:spPr bwMode="auto">
            <a:xfrm>
              <a:off x="609" y="744"/>
              <a:ext cx="5257" cy="3483"/>
            </a:xfrm>
            <a:prstGeom prst="roundRect">
              <a:avLst>
                <a:gd name="adj" fmla="val 28"/>
              </a:avLst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5" name="Text Box 5"/>
            <p:cNvSpPr txBox="1">
              <a:spLocks noChangeArrowheads="1"/>
            </p:cNvSpPr>
            <p:nvPr/>
          </p:nvSpPr>
          <p:spPr bwMode="auto">
            <a:xfrm>
              <a:off x="777" y="833"/>
              <a:ext cx="4858" cy="3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11138" indent="-211138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r>
                <a:rPr lang="en-GB" sz="1100" dirty="0">
                  <a:latin typeface="Courier" charset="0"/>
                </a:rPr>
                <a:t>public class </a:t>
              </a:r>
              <a:r>
                <a:rPr lang="en-GB" sz="1100" dirty="0" err="1">
                  <a:latin typeface="Courier" charset="0"/>
                </a:rPr>
                <a:t>BankAccount</a:t>
              </a:r>
              <a:endParaRPr lang="en-GB" sz="1100" dirty="0">
                <a:latin typeface="Courier" charset="0"/>
              </a:endParaRP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r>
                <a:rPr lang="en-GB" sz="1100" dirty="0">
                  <a:latin typeface="Courier" charset="0"/>
                </a:rPr>
                <a:t>{</a:t>
              </a: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r>
                <a:rPr lang="en-GB" sz="1100" dirty="0">
                  <a:latin typeface="Courier" charset="0"/>
                </a:rPr>
                <a:t>	private String </a:t>
              </a:r>
              <a:r>
                <a:rPr lang="en-GB" sz="1100" dirty="0" err="1">
                  <a:latin typeface="Courier" charset="0"/>
                </a:rPr>
                <a:t>ownersName</a:t>
              </a:r>
              <a:r>
                <a:rPr lang="en-GB" sz="1100" dirty="0">
                  <a:latin typeface="Courier" charset="0"/>
                </a:rPr>
                <a:t>;</a:t>
              </a: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r>
                <a:rPr lang="en-GB" sz="1100" dirty="0">
                  <a:latin typeface="Courier" charset="0"/>
                </a:rPr>
                <a:t>	private </a:t>
              </a:r>
              <a:r>
                <a:rPr lang="en-GB" sz="1100" dirty="0" err="1">
                  <a:latin typeface="Courier" charset="0"/>
                </a:rPr>
                <a:t>int</a:t>
              </a:r>
              <a:r>
                <a:rPr lang="en-GB" sz="1100" dirty="0">
                  <a:latin typeface="Courier" charset="0"/>
                </a:rPr>
                <a:t> </a:t>
              </a:r>
              <a:r>
                <a:rPr lang="en-GB" sz="1100" dirty="0" err="1">
                  <a:latin typeface="Courier" charset="0"/>
                </a:rPr>
                <a:t>accountNumber</a:t>
              </a:r>
              <a:r>
                <a:rPr lang="en-GB" sz="1100" dirty="0">
                  <a:latin typeface="Courier" charset="0"/>
                </a:rPr>
                <a:t>;</a:t>
              </a: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r>
                <a:rPr lang="en-GB" sz="1100" dirty="0">
                  <a:latin typeface="Courier" charset="0"/>
                </a:rPr>
                <a:t>	private float balance;</a:t>
              </a: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endParaRPr lang="en-GB" sz="1100" dirty="0">
                <a:latin typeface="Courier" charset="0"/>
              </a:endParaRP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r>
                <a:rPr lang="en-GB" sz="1100" dirty="0">
                  <a:latin typeface="Courier" charset="0"/>
                </a:rPr>
                <a:t>	public </a:t>
              </a:r>
              <a:r>
                <a:rPr lang="en-GB" sz="1100" dirty="0" err="1">
                  <a:latin typeface="Courier" charset="0"/>
                </a:rPr>
                <a:t>BankAccount</a:t>
              </a:r>
              <a:r>
                <a:rPr lang="en-GB" sz="1100" dirty="0">
                  <a:latin typeface="Courier" charset="0"/>
                </a:rPr>
                <a:t>(</a:t>
              </a:r>
              <a:r>
                <a:rPr lang="en-GB" sz="1100" dirty="0" err="1">
                  <a:latin typeface="Courier" charset="0"/>
                </a:rPr>
                <a:t>int</a:t>
              </a:r>
              <a:r>
                <a:rPr lang="en-GB" sz="1100" dirty="0">
                  <a:latin typeface="Courier" charset="0"/>
                </a:rPr>
                <a:t> </a:t>
              </a:r>
              <a:r>
                <a:rPr lang="en-GB" sz="1100" dirty="0" err="1">
                  <a:latin typeface="Courier" charset="0"/>
                </a:rPr>
                <a:t>anAccountNumber</a:t>
              </a:r>
              <a:r>
                <a:rPr lang="en-GB" sz="1100" dirty="0">
                  <a:latin typeface="Courier" charset="0"/>
                </a:rPr>
                <a:t>, String </a:t>
              </a:r>
              <a:r>
                <a:rPr lang="en-GB" sz="1100" dirty="0" err="1">
                  <a:latin typeface="Courier" charset="0"/>
                </a:rPr>
                <a:t>aName</a:t>
              </a:r>
              <a:r>
                <a:rPr lang="en-GB" sz="1100" dirty="0">
                  <a:latin typeface="Courier" charset="0"/>
                </a:rPr>
                <a:t>)</a:t>
              </a: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r>
                <a:rPr lang="en-GB" sz="1100" dirty="0">
                  <a:latin typeface="Courier" charset="0"/>
                </a:rPr>
                <a:t>	{</a:t>
              </a: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r>
                <a:rPr lang="en-GB" sz="1100" dirty="0">
                  <a:latin typeface="Courier" charset="0"/>
                </a:rPr>
                <a:t>		</a:t>
              </a:r>
              <a:r>
                <a:rPr lang="en-GB" sz="1100" dirty="0" err="1">
                  <a:latin typeface="Courier" charset="0"/>
                </a:rPr>
                <a:t>accountNumber</a:t>
              </a:r>
              <a:r>
                <a:rPr lang="en-GB" sz="1100" dirty="0">
                  <a:latin typeface="Courier" charset="0"/>
                </a:rPr>
                <a:t> = </a:t>
              </a:r>
              <a:r>
                <a:rPr lang="en-GB" sz="1100" dirty="0" err="1">
                  <a:latin typeface="Courier" charset="0"/>
                </a:rPr>
                <a:t>anAccountNumber</a:t>
              </a:r>
              <a:r>
                <a:rPr lang="en-GB" sz="1100" dirty="0">
                  <a:latin typeface="Courier" charset="0"/>
                </a:rPr>
                <a:t>;</a:t>
              </a: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r>
                <a:rPr lang="en-GB" sz="1100" dirty="0">
                  <a:latin typeface="Courier" charset="0"/>
                </a:rPr>
                <a:t>		</a:t>
              </a:r>
              <a:r>
                <a:rPr lang="en-GB" sz="1100" dirty="0" err="1">
                  <a:latin typeface="Courier" charset="0"/>
                </a:rPr>
                <a:t>ownersName</a:t>
              </a:r>
              <a:r>
                <a:rPr lang="en-GB" sz="1100" dirty="0">
                  <a:latin typeface="Courier" charset="0"/>
                </a:rPr>
                <a:t> = </a:t>
              </a:r>
              <a:r>
                <a:rPr lang="en-GB" sz="1100" dirty="0" err="1">
                  <a:latin typeface="Courier" charset="0"/>
                </a:rPr>
                <a:t>aName</a:t>
              </a:r>
              <a:r>
                <a:rPr lang="en-GB" sz="1100" dirty="0">
                  <a:latin typeface="Courier" charset="0"/>
                </a:rPr>
                <a:t>;</a:t>
              </a: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r>
                <a:rPr lang="en-GB" sz="1100" dirty="0">
                  <a:latin typeface="Courier" charset="0"/>
                </a:rPr>
                <a:t>	}</a:t>
              </a: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r>
                <a:rPr lang="en-GB" sz="1100" dirty="0">
                  <a:latin typeface="Courier" charset="0"/>
                </a:rPr>
                <a:t>	[...]</a:t>
              </a: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r>
                <a:rPr lang="en-GB" sz="1100" dirty="0">
                  <a:latin typeface="Courier" charset="0"/>
                </a:rPr>
                <a:t>}</a:t>
              </a: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endParaRPr lang="en-GB" sz="1100" dirty="0">
                <a:latin typeface="Courier" charset="0"/>
              </a:endParaRP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r>
                <a:rPr lang="en-GB" sz="1100" dirty="0">
                  <a:latin typeface="Courier" charset="0"/>
                </a:rPr>
                <a:t>public class </a:t>
              </a:r>
              <a:r>
                <a:rPr lang="en-GB" sz="1100" dirty="0" err="1">
                  <a:latin typeface="Courier" charset="0"/>
                </a:rPr>
                <a:t>OverdraftAccount</a:t>
              </a:r>
              <a:r>
                <a:rPr lang="en-GB" sz="1100" dirty="0">
                  <a:latin typeface="Courier" charset="0"/>
                </a:rPr>
                <a:t> extends </a:t>
              </a:r>
              <a:r>
                <a:rPr lang="en-GB" sz="1100" dirty="0" err="1">
                  <a:latin typeface="Courier" charset="0"/>
                </a:rPr>
                <a:t>BankAccount</a:t>
              </a:r>
              <a:endParaRPr lang="en-GB" sz="1100" dirty="0">
                <a:latin typeface="Courier" charset="0"/>
              </a:endParaRP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r>
                <a:rPr lang="en-GB" sz="1100" dirty="0">
                  <a:latin typeface="Courier" charset="0"/>
                </a:rPr>
                <a:t>{</a:t>
              </a: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r>
                <a:rPr lang="en-GB" sz="1100" dirty="0">
                  <a:latin typeface="Courier" charset="0"/>
                </a:rPr>
                <a:t>	private float </a:t>
              </a:r>
              <a:r>
                <a:rPr lang="en-GB" sz="1100" dirty="0" err="1">
                  <a:latin typeface="Courier" charset="0"/>
                </a:rPr>
                <a:t>overdraftLimit</a:t>
              </a:r>
              <a:r>
                <a:rPr lang="en-GB" sz="1100" dirty="0">
                  <a:latin typeface="Courier" charset="0"/>
                </a:rPr>
                <a:t>;</a:t>
              </a: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endParaRPr lang="en-GB" sz="1100" dirty="0">
                <a:latin typeface="Courier" charset="0"/>
              </a:endParaRP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r>
                <a:rPr lang="en-GB" sz="1100" dirty="0">
                  <a:latin typeface="Courier" charset="0"/>
                </a:rPr>
                <a:t>	public </a:t>
              </a:r>
              <a:r>
                <a:rPr lang="en-GB" sz="1100" dirty="0" err="1">
                  <a:latin typeface="Courier" charset="0"/>
                </a:rPr>
                <a:t>OverdraftAccount</a:t>
              </a:r>
              <a:r>
                <a:rPr lang="en-GB" sz="1100" dirty="0">
                  <a:latin typeface="Courier" charset="0"/>
                </a:rPr>
                <a:t>(</a:t>
              </a:r>
              <a:r>
                <a:rPr lang="en-GB" sz="1100" dirty="0" err="1">
                  <a:latin typeface="Courier" charset="0"/>
                </a:rPr>
                <a:t>int</a:t>
              </a:r>
              <a:r>
                <a:rPr lang="en-GB" sz="1100" dirty="0">
                  <a:latin typeface="Courier" charset="0"/>
                </a:rPr>
                <a:t> </a:t>
              </a:r>
              <a:r>
                <a:rPr lang="en-GB" sz="1100" dirty="0" err="1">
                  <a:latin typeface="Courier" charset="0"/>
                </a:rPr>
                <a:t>anAccountNumber</a:t>
              </a:r>
              <a:r>
                <a:rPr lang="en-GB" sz="1100" dirty="0">
                  <a:latin typeface="Courier" charset="0"/>
                </a:rPr>
                <a:t>, String </a:t>
              </a:r>
              <a:r>
                <a:rPr lang="en-GB" sz="1100" dirty="0" err="1">
                  <a:latin typeface="Courier" charset="0"/>
                </a:rPr>
                <a:t>aName</a:t>
              </a:r>
              <a:r>
                <a:rPr lang="en-GB" sz="1100" dirty="0">
                  <a:latin typeface="Courier" charset="0"/>
                </a:rPr>
                <a:t>, float </a:t>
              </a:r>
              <a:r>
                <a:rPr lang="en-GB" sz="1100" dirty="0" err="1">
                  <a:latin typeface="Courier" charset="0"/>
                </a:rPr>
                <a:t>aLimit</a:t>
              </a:r>
              <a:r>
                <a:rPr lang="en-GB" sz="1100" dirty="0">
                  <a:latin typeface="Courier" charset="0"/>
                </a:rPr>
                <a:t>)</a:t>
              </a: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r>
                <a:rPr lang="en-GB" sz="1100" dirty="0">
                  <a:latin typeface="Courier" charset="0"/>
                </a:rPr>
                <a:t>	{</a:t>
              </a: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r>
                <a:rPr lang="en-GB" sz="1100" dirty="0">
                  <a:latin typeface="Courier" charset="0"/>
                </a:rPr>
                <a:t>		super(</a:t>
              </a:r>
              <a:r>
                <a:rPr lang="en-GB" sz="1100" dirty="0" err="1">
                  <a:latin typeface="Courier" charset="0"/>
                </a:rPr>
                <a:t>anAccountNumber</a:t>
              </a:r>
              <a:r>
                <a:rPr lang="en-GB" sz="1100" dirty="0">
                  <a:latin typeface="Courier" charset="0"/>
                </a:rPr>
                <a:t>, </a:t>
              </a:r>
              <a:r>
                <a:rPr lang="en-GB" sz="1100" dirty="0" err="1">
                  <a:latin typeface="Courier" charset="0"/>
                </a:rPr>
                <a:t>aName</a:t>
              </a:r>
              <a:r>
                <a:rPr lang="en-GB" sz="1100" dirty="0">
                  <a:latin typeface="Courier" charset="0"/>
                </a:rPr>
                <a:t>);</a:t>
              </a: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r>
                <a:rPr lang="en-GB" sz="1100" dirty="0">
                  <a:latin typeface="Courier" charset="0"/>
                </a:rPr>
                <a:t>		</a:t>
              </a:r>
              <a:r>
                <a:rPr lang="en-GB" sz="1100" dirty="0" err="1">
                  <a:latin typeface="Courier" charset="0"/>
                </a:rPr>
                <a:t>overdraftLimit</a:t>
              </a:r>
              <a:r>
                <a:rPr lang="en-GB" sz="1100" dirty="0">
                  <a:latin typeface="Courier" charset="0"/>
                </a:rPr>
                <a:t> = </a:t>
              </a:r>
              <a:r>
                <a:rPr lang="en-GB" sz="1100" dirty="0" err="1">
                  <a:latin typeface="Courier" charset="0"/>
                </a:rPr>
                <a:t>aLimit</a:t>
              </a:r>
              <a:r>
                <a:rPr lang="en-GB" sz="1100" dirty="0">
                  <a:latin typeface="Courier" charset="0"/>
                </a:rPr>
                <a:t>;</a:t>
              </a: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r>
                <a:rPr lang="en-GB" sz="1100" dirty="0">
                  <a:latin typeface="Courier" charset="0"/>
                </a:rPr>
                <a:t>	}</a:t>
              </a: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r>
                <a:rPr lang="en-GB" sz="1100" dirty="0">
                  <a:latin typeface="Courier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9044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3168000" y="457969"/>
            <a:ext cx="4366080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sz="2500" dirty="0">
                <a:latin typeface="Calibri"/>
              </a:rPr>
              <a:t>Method Overriding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668161" y="1212607"/>
            <a:ext cx="7768800" cy="3362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ts val="249"/>
              </a:spcBef>
              <a:buClr>
                <a:srgbClr val="000000"/>
              </a:buClr>
              <a:buSzPct val="59000"/>
              <a:buBlip>
                <a:blip r:embed="rId3"/>
              </a:buBlip>
            </a:pPr>
            <a:r>
              <a:rPr lang="en-GB" dirty="0">
                <a:latin typeface="Calibri"/>
              </a:rPr>
              <a:t>Subclasses inherit all methods from their superclass</a:t>
            </a:r>
          </a:p>
          <a:p>
            <a:pPr lvl="1">
              <a:spcBef>
                <a:spcPts val="249"/>
              </a:spcBef>
              <a:buClr>
                <a:srgbClr val="000000"/>
              </a:buClr>
              <a:buSzPct val="85000"/>
              <a:buBlip>
                <a:blip r:embed="rId3"/>
              </a:buBlip>
            </a:pPr>
            <a:r>
              <a:rPr lang="en-GB" sz="1800" dirty="0">
                <a:latin typeface="Calibri"/>
              </a:rPr>
              <a:t>Sometimes, the implementation of the method in the superclass does not provide the functionality required by the subclass.</a:t>
            </a:r>
          </a:p>
          <a:p>
            <a:pPr lvl="1">
              <a:spcBef>
                <a:spcPts val="249"/>
              </a:spcBef>
              <a:buClr>
                <a:srgbClr val="000000"/>
              </a:buClr>
              <a:buSzPct val="85000"/>
              <a:buBlip>
                <a:blip r:embed="rId3"/>
              </a:buBlip>
            </a:pPr>
            <a:r>
              <a:rPr lang="en-GB" sz="1800" dirty="0">
                <a:latin typeface="Calibri"/>
              </a:rPr>
              <a:t>In these cases, the method must be overridden.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343000"/>
            </a:pPr>
            <a:endParaRPr lang="en-GB" sz="900" dirty="0">
              <a:latin typeface="Calibri"/>
            </a:endParaRPr>
          </a:p>
          <a:p>
            <a:pPr>
              <a:spcBef>
                <a:spcPts val="249"/>
              </a:spcBef>
              <a:buClr>
                <a:srgbClr val="000000"/>
              </a:buClr>
              <a:buSzPct val="59000"/>
              <a:buBlip>
                <a:blip r:embed="rId3"/>
              </a:buBlip>
            </a:pPr>
            <a:r>
              <a:rPr lang="en-GB" dirty="0">
                <a:latin typeface="Calibri"/>
              </a:rPr>
              <a:t>To override a method, provide an implementation in the subclass.</a:t>
            </a:r>
          </a:p>
          <a:p>
            <a:pPr lvl="1">
              <a:spcBef>
                <a:spcPts val="249"/>
              </a:spcBef>
              <a:buClr>
                <a:srgbClr val="000000"/>
              </a:buClr>
              <a:buSzPct val="85000"/>
              <a:buBlip>
                <a:blip r:embed="rId3"/>
              </a:buBlip>
            </a:pPr>
            <a:r>
              <a:rPr lang="en-GB" sz="1800" dirty="0">
                <a:latin typeface="Calibri"/>
              </a:rPr>
              <a:t>The method in the subclass MUST have the exact same signature as the method it is overriding.</a:t>
            </a:r>
          </a:p>
          <a:p>
            <a:pPr lvl="1">
              <a:spcBef>
                <a:spcPts val="249"/>
              </a:spcBef>
              <a:buClr>
                <a:srgbClr val="000000"/>
              </a:buClr>
              <a:buSzPct val="343000"/>
            </a:pPr>
            <a:endParaRPr lang="en-GB" sz="900" dirty="0">
              <a:latin typeface="Calibri"/>
            </a:endParaRPr>
          </a:p>
          <a:p>
            <a:pPr>
              <a:spcBef>
                <a:spcPts val="249"/>
              </a:spcBef>
              <a:buClr>
                <a:srgbClr val="000000"/>
              </a:buClr>
              <a:buSzPct val="59000"/>
            </a:pPr>
            <a:endParaRPr lang="en-GB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8096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2242081" y="450768"/>
            <a:ext cx="4972320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sz="2500" dirty="0">
                <a:latin typeface="Calibri"/>
              </a:rPr>
              <a:t>Method overriding - Example</a:t>
            </a: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1473120" y="1078673"/>
            <a:ext cx="6230880" cy="5505698"/>
            <a:chOff x="1023" y="749"/>
            <a:chExt cx="4327" cy="3483"/>
          </a:xfrm>
        </p:grpSpPr>
        <p:sp>
          <p:nvSpPr>
            <p:cNvPr id="12292" name="AutoShape 4"/>
            <p:cNvSpPr>
              <a:spLocks noChangeArrowheads="1"/>
            </p:cNvSpPr>
            <p:nvPr/>
          </p:nvSpPr>
          <p:spPr bwMode="auto">
            <a:xfrm>
              <a:off x="1023" y="749"/>
              <a:ext cx="4327" cy="3483"/>
            </a:xfrm>
            <a:prstGeom prst="roundRect">
              <a:avLst>
                <a:gd name="adj" fmla="val 28"/>
              </a:avLst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3" name="Text Box 5"/>
            <p:cNvSpPr txBox="1">
              <a:spLocks noChangeArrowheads="1"/>
            </p:cNvSpPr>
            <p:nvPr/>
          </p:nvSpPr>
          <p:spPr bwMode="auto">
            <a:xfrm>
              <a:off x="1161" y="839"/>
              <a:ext cx="3999" cy="3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11138" indent="-211138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r>
                <a:rPr lang="en-GB" sz="1300" dirty="0">
                  <a:latin typeface="Courier" charset="0"/>
                </a:rPr>
                <a:t>public class </a:t>
              </a:r>
              <a:r>
                <a:rPr lang="en-GB" sz="1300" dirty="0" err="1">
                  <a:latin typeface="Courier" charset="0"/>
                </a:rPr>
                <a:t>BankAccount</a:t>
              </a:r>
              <a:endParaRPr lang="en-GB" sz="1300" dirty="0">
                <a:latin typeface="Courier" charset="0"/>
              </a:endParaRP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r>
                <a:rPr lang="en-GB" sz="1300" dirty="0">
                  <a:latin typeface="Courier" charset="0"/>
                </a:rPr>
                <a:t>{</a:t>
              </a: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r>
                <a:rPr lang="en-GB" sz="1300" dirty="0">
                  <a:latin typeface="Courier" charset="0"/>
                </a:rPr>
                <a:t>	private String </a:t>
              </a:r>
              <a:r>
                <a:rPr lang="en-GB" sz="1300" dirty="0" err="1">
                  <a:latin typeface="Courier" charset="0"/>
                </a:rPr>
                <a:t>ownersName</a:t>
              </a:r>
              <a:r>
                <a:rPr lang="en-GB" sz="1300" dirty="0">
                  <a:latin typeface="Courier" charset="0"/>
                </a:rPr>
                <a:t>;</a:t>
              </a: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r>
                <a:rPr lang="en-GB" sz="1300" dirty="0">
                  <a:latin typeface="Courier" charset="0"/>
                </a:rPr>
                <a:t>	private </a:t>
              </a:r>
              <a:r>
                <a:rPr lang="en-GB" sz="1300" dirty="0" err="1">
                  <a:latin typeface="Courier" charset="0"/>
                </a:rPr>
                <a:t>int</a:t>
              </a:r>
              <a:r>
                <a:rPr lang="en-GB" sz="1300" dirty="0">
                  <a:latin typeface="Courier" charset="0"/>
                </a:rPr>
                <a:t> </a:t>
              </a:r>
              <a:r>
                <a:rPr lang="en-GB" sz="1300" dirty="0" err="1">
                  <a:latin typeface="Courier" charset="0"/>
                </a:rPr>
                <a:t>accountNumber</a:t>
              </a:r>
              <a:r>
                <a:rPr lang="en-GB" sz="1300" dirty="0">
                  <a:latin typeface="Courier" charset="0"/>
                </a:rPr>
                <a:t>;</a:t>
              </a: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r>
                <a:rPr lang="en-GB" sz="1300" dirty="0">
                  <a:latin typeface="Courier" charset="0"/>
                </a:rPr>
                <a:t>	protected float balance;</a:t>
              </a: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endParaRPr lang="en-GB" sz="1300" dirty="0">
                <a:latin typeface="Courier" charset="0"/>
              </a:endParaRP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r>
                <a:rPr lang="en-GB" sz="1300" dirty="0">
                  <a:latin typeface="Courier" charset="0"/>
                </a:rPr>
                <a:t>	public void deposit(float </a:t>
              </a:r>
              <a:r>
                <a:rPr lang="en-GB" sz="1300" dirty="0" err="1">
                  <a:latin typeface="Courier" charset="0"/>
                </a:rPr>
                <a:t>anAmount</a:t>
              </a:r>
              <a:r>
                <a:rPr lang="en-GB" sz="1300" dirty="0">
                  <a:latin typeface="Courier" charset="0"/>
                </a:rPr>
                <a:t>)</a:t>
              </a: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r>
                <a:rPr lang="en-GB" sz="1300" dirty="0">
                  <a:latin typeface="Courier" charset="0"/>
                </a:rPr>
                <a:t>	{</a:t>
              </a: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r>
                <a:rPr lang="en-GB" sz="1300" dirty="0">
                  <a:latin typeface="Courier" charset="0"/>
                </a:rPr>
                <a:t>		if (</a:t>
              </a:r>
              <a:r>
                <a:rPr lang="en-GB" sz="1300" dirty="0" err="1">
                  <a:latin typeface="Courier" charset="0"/>
                </a:rPr>
                <a:t>anAmount</a:t>
              </a:r>
              <a:r>
                <a:rPr lang="en-GB" sz="1300" dirty="0">
                  <a:latin typeface="Courier" charset="0"/>
                </a:rPr>
                <a:t>&gt;0.0)</a:t>
              </a: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r>
                <a:rPr lang="en-GB" sz="1300" dirty="0">
                  <a:latin typeface="Courier" charset="0"/>
                </a:rPr>
                <a:t>			balance = balance + </a:t>
              </a:r>
              <a:r>
                <a:rPr lang="en-GB" sz="1300" dirty="0" err="1">
                  <a:latin typeface="Courier" charset="0"/>
                </a:rPr>
                <a:t>anAmount</a:t>
              </a:r>
              <a:r>
                <a:rPr lang="en-GB" sz="1300" dirty="0">
                  <a:latin typeface="Courier" charset="0"/>
                </a:rPr>
                <a:t>;</a:t>
              </a: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r>
                <a:rPr lang="en-GB" sz="1300" dirty="0">
                  <a:latin typeface="Courier" charset="0"/>
                </a:rPr>
                <a:t>	}</a:t>
              </a: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endParaRPr lang="en-GB" sz="1300" dirty="0">
                <a:latin typeface="Courier" charset="0"/>
              </a:endParaRP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r>
                <a:rPr lang="en-GB" sz="1300" dirty="0">
                  <a:latin typeface="Courier" charset="0"/>
                </a:rPr>
                <a:t>	public void withdraw(float </a:t>
              </a:r>
              <a:r>
                <a:rPr lang="en-GB" sz="1300" dirty="0" err="1">
                  <a:latin typeface="Courier" charset="0"/>
                </a:rPr>
                <a:t>anAmount</a:t>
              </a:r>
              <a:r>
                <a:rPr lang="en-GB" sz="1300" dirty="0">
                  <a:latin typeface="Courier" charset="0"/>
                </a:rPr>
                <a:t>)</a:t>
              </a: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r>
                <a:rPr lang="en-GB" sz="1300" dirty="0">
                  <a:latin typeface="Courier" charset="0"/>
                </a:rPr>
                <a:t>	{</a:t>
              </a: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r>
                <a:rPr lang="en-GB" sz="1300" dirty="0">
                  <a:latin typeface="Courier" charset="0"/>
                </a:rPr>
                <a:t>		if ((</a:t>
              </a:r>
              <a:r>
                <a:rPr lang="en-GB" sz="1300" dirty="0" err="1">
                  <a:latin typeface="Courier" charset="0"/>
                </a:rPr>
                <a:t>anAmount</a:t>
              </a:r>
              <a:r>
                <a:rPr lang="en-GB" sz="1300" dirty="0">
                  <a:latin typeface="Courier" charset="0"/>
                </a:rPr>
                <a:t>&gt;0.0) &amp;&amp; (balance&gt;</a:t>
              </a:r>
              <a:r>
                <a:rPr lang="en-GB" sz="1300" dirty="0" err="1">
                  <a:latin typeface="Courier" charset="0"/>
                </a:rPr>
                <a:t>anAmount</a:t>
              </a:r>
              <a:r>
                <a:rPr lang="en-GB" sz="1300" dirty="0">
                  <a:latin typeface="Courier" charset="0"/>
                </a:rPr>
                <a:t>))</a:t>
              </a: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r>
                <a:rPr lang="en-GB" sz="1300" dirty="0">
                  <a:latin typeface="Courier" charset="0"/>
                </a:rPr>
                <a:t>			balance = balance - </a:t>
              </a:r>
              <a:r>
                <a:rPr lang="en-GB" sz="1300" dirty="0" err="1">
                  <a:latin typeface="Courier" charset="0"/>
                </a:rPr>
                <a:t>anAmount</a:t>
              </a:r>
              <a:r>
                <a:rPr lang="en-GB" sz="1300" dirty="0">
                  <a:latin typeface="Courier" charset="0"/>
                </a:rPr>
                <a:t>;</a:t>
              </a: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r>
                <a:rPr lang="en-GB" sz="1300" dirty="0">
                  <a:latin typeface="Courier" charset="0"/>
                </a:rPr>
                <a:t>	}</a:t>
              </a: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endParaRPr lang="en-GB" sz="1300" dirty="0">
                <a:latin typeface="Courier" charset="0"/>
              </a:endParaRP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r>
                <a:rPr lang="en-GB" sz="1300" dirty="0">
                  <a:latin typeface="Courier" charset="0"/>
                </a:rPr>
                <a:t>	public float </a:t>
              </a:r>
              <a:r>
                <a:rPr lang="en-GB" sz="1300" dirty="0" err="1">
                  <a:latin typeface="Courier" charset="0"/>
                </a:rPr>
                <a:t>getBalance</a:t>
              </a:r>
              <a:r>
                <a:rPr lang="en-GB" sz="1300" dirty="0">
                  <a:latin typeface="Courier" charset="0"/>
                </a:rPr>
                <a:t>()</a:t>
              </a: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r>
                <a:rPr lang="en-GB" sz="1300" dirty="0">
                  <a:latin typeface="Courier" charset="0"/>
                </a:rPr>
                <a:t>	{</a:t>
              </a: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r>
                <a:rPr lang="en-GB" sz="1300" dirty="0">
                  <a:latin typeface="Courier" charset="0"/>
                </a:rPr>
                <a:t>		return balance;</a:t>
              </a: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r>
                <a:rPr lang="en-GB" sz="1300" dirty="0">
                  <a:latin typeface="Courier" charset="0"/>
                </a:rPr>
                <a:t>	}</a:t>
              </a: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r>
                <a:rPr lang="en-GB" sz="1300" dirty="0">
                  <a:latin typeface="Courier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0941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206080" y="450768"/>
            <a:ext cx="4972320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sz="2500" dirty="0">
                <a:latin typeface="Calibri"/>
              </a:rPr>
              <a:t>Method overriding - Example</a:t>
            </a:r>
          </a:p>
        </p:txBody>
      </p:sp>
      <p:sp>
        <p:nvSpPr>
          <p:cNvPr id="13315" name="AutoShape 3"/>
          <p:cNvSpPr>
            <a:spLocks noChangeArrowheads="1"/>
          </p:cNvSpPr>
          <p:nvPr/>
        </p:nvSpPr>
        <p:spPr bwMode="auto">
          <a:xfrm>
            <a:off x="1085760" y="1463194"/>
            <a:ext cx="6747840" cy="2713245"/>
          </a:xfrm>
          <a:prstGeom prst="roundRect">
            <a:avLst>
              <a:gd name="adj" fmla="val 51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372321" y="1588487"/>
            <a:ext cx="6223680" cy="2519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sz="1300" dirty="0">
                <a:latin typeface="Courier" charset="0"/>
              </a:rPr>
              <a:t>public class </a:t>
            </a:r>
            <a:r>
              <a:rPr lang="en-GB" sz="1300" dirty="0" err="1">
                <a:latin typeface="Courier" charset="0"/>
              </a:rPr>
              <a:t>OverdraftAccount</a:t>
            </a:r>
            <a:r>
              <a:rPr lang="en-GB" sz="1300" dirty="0">
                <a:latin typeface="Courier" charset="0"/>
              </a:rPr>
              <a:t> extends </a:t>
            </a:r>
            <a:r>
              <a:rPr lang="en-GB" sz="1300" dirty="0" err="1">
                <a:latin typeface="Courier" charset="0"/>
              </a:rPr>
              <a:t>BankAccount</a:t>
            </a:r>
            <a:endParaRPr lang="en-GB" sz="1300" dirty="0">
              <a:latin typeface="Courier" charset="0"/>
            </a:endParaRPr>
          </a:p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sz="1300" dirty="0">
                <a:latin typeface="Courier" charset="0"/>
              </a:rPr>
              <a:t>{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sz="1300" dirty="0">
                <a:latin typeface="Courier" charset="0"/>
              </a:rPr>
              <a:t>	private </a:t>
            </a:r>
            <a:r>
              <a:rPr lang="en-GB" sz="1300" dirty="0" smtClean="0">
                <a:latin typeface="Courier" charset="0"/>
              </a:rPr>
              <a:t>float </a:t>
            </a:r>
            <a:r>
              <a:rPr lang="en-GB" sz="1300" dirty="0">
                <a:latin typeface="Courier" charset="0"/>
              </a:rPr>
              <a:t>limit;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endParaRPr lang="en-GB" sz="1300" dirty="0">
              <a:latin typeface="Courier" charset="0"/>
            </a:endParaRPr>
          </a:p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sz="1300" dirty="0">
                <a:latin typeface="Courier" charset="0"/>
              </a:rPr>
              <a:t>	public void withdraw(float </a:t>
            </a:r>
            <a:r>
              <a:rPr lang="en-GB" sz="1300" dirty="0" err="1">
                <a:latin typeface="Courier" charset="0"/>
              </a:rPr>
              <a:t>anAmount</a:t>
            </a:r>
            <a:r>
              <a:rPr lang="en-GB" sz="1300" dirty="0">
                <a:latin typeface="Courier" charset="0"/>
              </a:rPr>
              <a:t>)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sz="1300" dirty="0">
                <a:latin typeface="Courier" charset="0"/>
              </a:rPr>
              <a:t>	{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sz="1300" dirty="0">
                <a:latin typeface="Courier" charset="0"/>
              </a:rPr>
              <a:t>		if ((</a:t>
            </a:r>
            <a:r>
              <a:rPr lang="en-GB" sz="1300" dirty="0" err="1">
                <a:latin typeface="Courier" charset="0"/>
              </a:rPr>
              <a:t>anAmount</a:t>
            </a:r>
            <a:r>
              <a:rPr lang="en-GB" sz="1300" dirty="0">
                <a:latin typeface="Courier" charset="0"/>
              </a:rPr>
              <a:t>&gt;0.0) &amp;&amp; (</a:t>
            </a:r>
            <a:r>
              <a:rPr lang="en-GB" sz="1300" dirty="0" err="1">
                <a:latin typeface="Courier" charset="0"/>
              </a:rPr>
              <a:t>getBalance</a:t>
            </a:r>
            <a:r>
              <a:rPr lang="en-GB" sz="1300" dirty="0">
                <a:latin typeface="Courier" charset="0"/>
              </a:rPr>
              <a:t>()+limit&gt;</a:t>
            </a:r>
            <a:r>
              <a:rPr lang="en-GB" sz="1300" dirty="0" err="1">
                <a:latin typeface="Courier" charset="0"/>
              </a:rPr>
              <a:t>anAmount</a:t>
            </a:r>
            <a:r>
              <a:rPr lang="en-GB" sz="1300" dirty="0">
                <a:latin typeface="Courier" charset="0"/>
              </a:rPr>
              <a:t>))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sz="1300" dirty="0">
                <a:latin typeface="Courier" charset="0"/>
              </a:rPr>
              <a:t>			balance = balance - </a:t>
            </a:r>
            <a:r>
              <a:rPr lang="en-GB" sz="1300" dirty="0" err="1">
                <a:latin typeface="Courier" charset="0"/>
              </a:rPr>
              <a:t>anAmount</a:t>
            </a:r>
            <a:r>
              <a:rPr lang="en-GB" sz="1300" dirty="0">
                <a:latin typeface="Courier" charset="0"/>
              </a:rPr>
              <a:t>;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sz="1300" dirty="0">
                <a:latin typeface="Courier" charset="0"/>
              </a:rPr>
              <a:t>	}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endParaRPr lang="en-GB" sz="1300" dirty="0">
              <a:latin typeface="Courier" charset="0"/>
            </a:endParaRPr>
          </a:p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sz="1300" dirty="0">
                <a:latin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654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079360" y="450768"/>
            <a:ext cx="5692320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sz="2500" dirty="0">
                <a:latin typeface="Calibri"/>
              </a:rPr>
              <a:t>Object References and Inheritance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718560" y="1212607"/>
            <a:ext cx="7768800" cy="2776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ts val="249"/>
              </a:spcBef>
              <a:buClr>
                <a:srgbClr val="000000"/>
              </a:buClr>
              <a:buSzPct val="59000"/>
              <a:buBlip>
                <a:blip r:embed="rId3"/>
              </a:buBlip>
            </a:pPr>
            <a:r>
              <a:rPr lang="en-GB" dirty="0">
                <a:latin typeface="Calibri"/>
              </a:rPr>
              <a:t>Inheritance defines "a kind of" relationship.</a:t>
            </a:r>
          </a:p>
          <a:p>
            <a:pPr lvl="1">
              <a:spcBef>
                <a:spcPts val="249"/>
              </a:spcBef>
              <a:buClr>
                <a:srgbClr val="000000"/>
              </a:buClr>
              <a:buSzPct val="85000"/>
              <a:buBlip>
                <a:blip r:embed="rId3"/>
              </a:buBlip>
            </a:pPr>
            <a:r>
              <a:rPr lang="en-GB" sz="1800" dirty="0">
                <a:latin typeface="Calibri"/>
              </a:rPr>
              <a:t>In the previous example, </a:t>
            </a:r>
            <a:r>
              <a:rPr lang="en-GB" sz="1800" dirty="0" err="1">
                <a:latin typeface="Calibri"/>
              </a:rPr>
              <a:t>OverdraftAccount</a:t>
            </a:r>
            <a:r>
              <a:rPr lang="en-GB" sz="1800" dirty="0">
                <a:latin typeface="Calibri"/>
              </a:rPr>
              <a:t> "is a kind of" </a:t>
            </a:r>
            <a:r>
              <a:rPr lang="en-GB" sz="1800" dirty="0" err="1">
                <a:latin typeface="Calibri"/>
              </a:rPr>
              <a:t>BankAccount</a:t>
            </a:r>
            <a:endParaRPr lang="en-GB" sz="1800" dirty="0">
              <a:latin typeface="Calibri"/>
            </a:endParaRPr>
          </a:p>
          <a:p>
            <a:pPr>
              <a:spcBef>
                <a:spcPts val="249"/>
              </a:spcBef>
              <a:buClr>
                <a:srgbClr val="000000"/>
              </a:buClr>
              <a:buSzPct val="343000"/>
            </a:pPr>
            <a:endParaRPr lang="en-GB" sz="900" dirty="0">
              <a:latin typeface="Calibri"/>
            </a:endParaRPr>
          </a:p>
          <a:p>
            <a:pPr>
              <a:spcBef>
                <a:spcPts val="249"/>
              </a:spcBef>
              <a:buClr>
                <a:srgbClr val="000000"/>
              </a:buClr>
              <a:buSzPct val="59000"/>
              <a:buBlip>
                <a:blip r:embed="rId3"/>
              </a:buBlip>
            </a:pPr>
            <a:r>
              <a:rPr lang="en-GB" dirty="0">
                <a:latin typeface="Calibri"/>
              </a:rPr>
              <a:t>Because of this relationship, programmers can "substitute" object references.</a:t>
            </a:r>
          </a:p>
          <a:p>
            <a:pPr lvl="1">
              <a:spcBef>
                <a:spcPts val="249"/>
              </a:spcBef>
              <a:buClr>
                <a:srgbClr val="000000"/>
              </a:buClr>
              <a:buSzPct val="85000"/>
              <a:buBlip>
                <a:blip r:embed="rId3"/>
              </a:buBlip>
            </a:pPr>
            <a:r>
              <a:rPr lang="en-GB" sz="1800" dirty="0">
                <a:latin typeface="Calibri"/>
              </a:rPr>
              <a:t>A superclass reference can refer to an instance of the superclass OR an instance of ANY class which inherits from the superclass.</a:t>
            </a:r>
          </a:p>
          <a:p>
            <a:pPr lvl="1">
              <a:spcBef>
                <a:spcPts val="249"/>
              </a:spcBef>
              <a:buClr>
                <a:srgbClr val="000000"/>
              </a:buClr>
              <a:buSzPct val="343000"/>
            </a:pPr>
            <a:endParaRPr lang="en-GB" sz="900" dirty="0">
              <a:latin typeface="Calibri"/>
            </a:endParaRPr>
          </a:p>
          <a:p>
            <a:pPr>
              <a:spcBef>
                <a:spcPts val="249"/>
              </a:spcBef>
              <a:buClr>
                <a:srgbClr val="000000"/>
              </a:buClr>
              <a:buSzPct val="59000"/>
            </a:pPr>
            <a:endParaRPr lang="en-GB" dirty="0">
              <a:latin typeface="Calibri"/>
            </a:endParaRPr>
          </a:p>
        </p:txBody>
      </p:sp>
      <p:sp>
        <p:nvSpPr>
          <p:cNvPr id="14340" name="AutoShape 4"/>
          <p:cNvSpPr>
            <a:spLocks noChangeArrowheads="1"/>
          </p:cNvSpPr>
          <p:nvPr/>
        </p:nvSpPr>
        <p:spPr bwMode="auto">
          <a:xfrm>
            <a:off x="1023840" y="3439081"/>
            <a:ext cx="7463520" cy="1038230"/>
          </a:xfrm>
          <a:prstGeom prst="roundRect">
            <a:avLst>
              <a:gd name="adj" fmla="val 162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1218240" y="3594618"/>
            <a:ext cx="6884360" cy="664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sz="1300" dirty="0" err="1">
                <a:latin typeface="Courier" charset="0"/>
              </a:rPr>
              <a:t>BankAccount</a:t>
            </a:r>
            <a:r>
              <a:rPr lang="en-GB" sz="1300" dirty="0">
                <a:latin typeface="Courier" charset="0"/>
              </a:rPr>
              <a:t> </a:t>
            </a:r>
            <a:r>
              <a:rPr lang="en-GB" sz="1300" dirty="0" err="1">
                <a:latin typeface="Courier" charset="0"/>
              </a:rPr>
              <a:t>anAccount</a:t>
            </a:r>
            <a:r>
              <a:rPr lang="en-GB" sz="1300" dirty="0">
                <a:latin typeface="Courier" charset="0"/>
              </a:rPr>
              <a:t> = new </a:t>
            </a:r>
            <a:r>
              <a:rPr lang="en-GB" sz="1300" dirty="0" err="1">
                <a:latin typeface="Courier" charset="0"/>
              </a:rPr>
              <a:t>BankAccount</a:t>
            </a:r>
            <a:r>
              <a:rPr lang="en-GB" sz="1300" dirty="0">
                <a:latin typeface="Courier" charset="0"/>
              </a:rPr>
              <a:t>(123456, "Craig");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endParaRPr lang="en-GB" sz="1300" dirty="0">
              <a:latin typeface="Courier" charset="0"/>
            </a:endParaRPr>
          </a:p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sz="1300" dirty="0" err="1">
                <a:latin typeface="Courier" charset="0"/>
              </a:rPr>
              <a:t>BankAccount</a:t>
            </a:r>
            <a:r>
              <a:rPr lang="en-GB" sz="1300" dirty="0">
                <a:latin typeface="Courier" charset="0"/>
              </a:rPr>
              <a:t> account1 = new </a:t>
            </a:r>
            <a:r>
              <a:rPr lang="en-GB" sz="1300" dirty="0" err="1">
                <a:latin typeface="Courier" charset="0"/>
              </a:rPr>
              <a:t>OverdraftAccount</a:t>
            </a:r>
            <a:r>
              <a:rPr lang="en-GB" sz="1300" dirty="0">
                <a:latin typeface="Courier" charset="0"/>
              </a:rPr>
              <a:t>(3323, "</a:t>
            </a:r>
            <a:r>
              <a:rPr lang="en-GB" sz="1300" dirty="0" smtClean="0">
                <a:latin typeface="Courier" charset="0"/>
              </a:rPr>
              <a:t>John”,1000.0</a:t>
            </a:r>
            <a:r>
              <a:rPr lang="en-GB" sz="1300" dirty="0">
                <a:latin typeface="Courier" charset="0"/>
              </a:rPr>
              <a:t>);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838081" y="4765461"/>
            <a:ext cx="8335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sz="1500">
                <a:latin typeface="Times" charset="0"/>
              </a:rPr>
              <a:t>anAccount</a:t>
            </a: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3824640" y="5823972"/>
            <a:ext cx="69430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sz="1500">
                <a:latin typeface="Times" charset="0"/>
              </a:rPr>
              <a:t>account1</a:t>
            </a:r>
          </a:p>
        </p:txBody>
      </p:sp>
      <p:sp>
        <p:nvSpPr>
          <p:cNvPr id="14344" name="Oval 8"/>
          <p:cNvSpPr>
            <a:spLocks noChangeArrowheads="1"/>
          </p:cNvSpPr>
          <p:nvPr/>
        </p:nvSpPr>
        <p:spPr bwMode="auto">
          <a:xfrm>
            <a:off x="2242080" y="4477311"/>
            <a:ext cx="3149280" cy="973782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  <a:tab pos="1969949" algn="l"/>
              </a:tabLst>
            </a:pPr>
            <a:r>
              <a:rPr lang="en-GB" sz="1500" dirty="0" err="1">
                <a:latin typeface="Times" charset="0"/>
              </a:rPr>
              <a:t>BankAccount</a:t>
            </a:r>
            <a:endParaRPr lang="en-GB" sz="1500" dirty="0">
              <a:latin typeface="Times" charset="0"/>
            </a:endParaRPr>
          </a:p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  <a:tab pos="1969949" algn="l"/>
              </a:tabLst>
            </a:pPr>
            <a:r>
              <a:rPr lang="en-GB" sz="1500" dirty="0">
                <a:latin typeface="Times" charset="0"/>
              </a:rPr>
              <a:t>name = "Craig"</a:t>
            </a:r>
          </a:p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  <a:tab pos="1969949" algn="l"/>
              </a:tabLst>
            </a:pPr>
            <a:r>
              <a:rPr lang="en-GB" sz="1500" dirty="0" err="1">
                <a:latin typeface="Times" charset="0"/>
              </a:rPr>
              <a:t>accountNumber</a:t>
            </a:r>
            <a:r>
              <a:rPr lang="en-GB" sz="1500" dirty="0">
                <a:latin typeface="Times" charset="0"/>
              </a:rPr>
              <a:t> = 123456</a:t>
            </a:r>
          </a:p>
        </p:txBody>
      </p:sp>
      <p:sp>
        <p:nvSpPr>
          <p:cNvPr id="14345" name="Oval 9"/>
          <p:cNvSpPr>
            <a:spLocks noChangeArrowheads="1"/>
          </p:cNvSpPr>
          <p:nvPr/>
        </p:nvSpPr>
        <p:spPr bwMode="auto">
          <a:xfrm>
            <a:off x="5670720" y="5039089"/>
            <a:ext cx="2551680" cy="13307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  <a:tab pos="1969949" algn="l"/>
              </a:tabLst>
            </a:pPr>
            <a:r>
              <a:rPr lang="en-GB" sz="1500">
                <a:latin typeface="Times" charset="0"/>
              </a:rPr>
              <a:t>OverdraftAccount</a:t>
            </a:r>
          </a:p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  <a:tab pos="1969949" algn="l"/>
              </a:tabLst>
            </a:pPr>
            <a:r>
              <a:rPr lang="en-GB" sz="1500">
                <a:latin typeface="Times" charset="0"/>
              </a:rPr>
              <a:t>name = "John"</a:t>
            </a:r>
          </a:p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  <a:tab pos="1969949" algn="l"/>
              </a:tabLst>
            </a:pPr>
            <a:r>
              <a:rPr lang="en-GB" sz="1500">
                <a:latin typeface="Times" charset="0"/>
              </a:rPr>
              <a:t>accountNumber = 3323</a:t>
            </a:r>
          </a:p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  <a:tab pos="1969949" algn="l"/>
              </a:tabLst>
            </a:pPr>
            <a:r>
              <a:rPr lang="en-GB" sz="1500">
                <a:latin typeface="Times" charset="0"/>
              </a:rPr>
              <a:t>limit = 1000.0</a:t>
            </a:r>
          </a:p>
        </p:txBody>
      </p:sp>
      <p:sp>
        <p:nvSpPr>
          <p:cNvPr id="14349" name="Line 13"/>
          <p:cNvSpPr>
            <a:spLocks noChangeShapeType="1"/>
          </p:cNvSpPr>
          <p:nvPr/>
        </p:nvSpPr>
        <p:spPr bwMode="auto">
          <a:xfrm>
            <a:off x="1658880" y="4908035"/>
            <a:ext cx="62208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4350" name="Line 14"/>
          <p:cNvSpPr>
            <a:spLocks noChangeShapeType="1"/>
          </p:cNvSpPr>
          <p:nvPr/>
        </p:nvSpPr>
        <p:spPr bwMode="auto">
          <a:xfrm flipV="1">
            <a:off x="4492800" y="5806689"/>
            <a:ext cx="1244160" cy="1382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464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animBg="1"/>
      <p:bldP spid="14341" grpId="0"/>
      <p:bldP spid="14342" grpId="0"/>
      <p:bldP spid="14343" grpId="0"/>
      <p:bldP spid="14344" grpId="0" animBg="1"/>
      <p:bldP spid="14345" grpId="0" animBg="1"/>
      <p:bldP spid="14349" grpId="0" animBg="1"/>
      <p:bldP spid="1435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3559681" y="489652"/>
            <a:ext cx="2521440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sz="2500" dirty="0">
                <a:latin typeface="Calibri"/>
              </a:rPr>
              <a:t>Polymorphism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09120" y="1228449"/>
            <a:ext cx="7768800" cy="4470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ts val="249"/>
              </a:spcBef>
              <a:buClr>
                <a:srgbClr val="000000"/>
              </a:buClr>
              <a:buSzPct val="59000"/>
              <a:buBlip>
                <a:blip r:embed="rId3"/>
              </a:buBlip>
            </a:pPr>
            <a:r>
              <a:rPr lang="en-GB" dirty="0">
                <a:latin typeface="Calibri"/>
              </a:rPr>
              <a:t>In the previous slide, the two variables are defined to have the same type at compile time: </a:t>
            </a:r>
            <a:r>
              <a:rPr lang="en-GB" dirty="0" err="1">
                <a:latin typeface="Calibri"/>
              </a:rPr>
              <a:t>BankAccount</a:t>
            </a:r>
            <a:endParaRPr lang="en-GB" dirty="0">
              <a:latin typeface="Calibri"/>
            </a:endParaRPr>
          </a:p>
          <a:p>
            <a:pPr lvl="1">
              <a:spcBef>
                <a:spcPts val="249"/>
              </a:spcBef>
              <a:buClr>
                <a:srgbClr val="000000"/>
              </a:buClr>
              <a:buSzPct val="85000"/>
              <a:buBlip>
                <a:blip r:embed="rId3"/>
              </a:buBlip>
            </a:pPr>
            <a:r>
              <a:rPr lang="en-GB" sz="1800" dirty="0">
                <a:latin typeface="Calibri"/>
              </a:rPr>
              <a:t>However, the types of objects they are referring to at runtime are different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343000"/>
            </a:pPr>
            <a:endParaRPr lang="en-GB" sz="900" dirty="0">
              <a:latin typeface="Calibri"/>
            </a:endParaRPr>
          </a:p>
          <a:p>
            <a:pPr>
              <a:spcBef>
                <a:spcPts val="249"/>
              </a:spcBef>
              <a:buClr>
                <a:srgbClr val="000000"/>
              </a:buClr>
              <a:buSzPct val="59000"/>
              <a:buBlip>
                <a:blip r:embed="rId3"/>
              </a:buBlip>
            </a:pPr>
            <a:r>
              <a:rPr lang="en-GB" dirty="0">
                <a:latin typeface="Calibri"/>
              </a:rPr>
              <a:t>What happens when the withdraw method is invoked on each object?</a:t>
            </a:r>
          </a:p>
          <a:p>
            <a:pPr lvl="1">
              <a:spcBef>
                <a:spcPts val="249"/>
              </a:spcBef>
              <a:buClr>
                <a:srgbClr val="000000"/>
              </a:buClr>
              <a:buSzPct val="85000"/>
              <a:buBlip>
                <a:blip r:embed="rId3"/>
              </a:buBlip>
            </a:pPr>
            <a:r>
              <a:rPr lang="en-GB" sz="1800" dirty="0" err="1">
                <a:latin typeface="Calibri"/>
              </a:rPr>
              <a:t>anAccount</a:t>
            </a:r>
            <a:r>
              <a:rPr lang="en-GB" sz="1800" dirty="0">
                <a:latin typeface="Calibri"/>
              </a:rPr>
              <a:t> refers to an instance of </a:t>
            </a:r>
            <a:r>
              <a:rPr lang="en-GB" sz="1800" dirty="0" err="1">
                <a:latin typeface="Calibri"/>
              </a:rPr>
              <a:t>BankAccount</a:t>
            </a:r>
            <a:r>
              <a:rPr lang="en-GB" sz="1800" dirty="0">
                <a:latin typeface="Calibri"/>
              </a:rPr>
              <a:t>.  Therefore, the withdraw method defined in </a:t>
            </a:r>
            <a:r>
              <a:rPr lang="en-GB" sz="1800" dirty="0" err="1">
                <a:latin typeface="Calibri"/>
              </a:rPr>
              <a:t>BankAccount</a:t>
            </a:r>
            <a:r>
              <a:rPr lang="en-GB" sz="1800" dirty="0">
                <a:latin typeface="Calibri"/>
              </a:rPr>
              <a:t> is invoked.</a:t>
            </a:r>
          </a:p>
          <a:p>
            <a:pPr lvl="1">
              <a:spcBef>
                <a:spcPts val="249"/>
              </a:spcBef>
              <a:buClr>
                <a:srgbClr val="000000"/>
              </a:buClr>
              <a:buSzPct val="85000"/>
              <a:buBlip>
                <a:blip r:embed="rId3"/>
              </a:buBlip>
            </a:pPr>
            <a:r>
              <a:rPr lang="en-GB" sz="1800" dirty="0">
                <a:latin typeface="Calibri"/>
              </a:rPr>
              <a:t>account1 refers to an instance of </a:t>
            </a:r>
            <a:r>
              <a:rPr lang="en-GB" sz="1800" dirty="0" err="1">
                <a:latin typeface="Calibri"/>
              </a:rPr>
              <a:t>OverdraftAccount</a:t>
            </a:r>
            <a:r>
              <a:rPr lang="en-GB" sz="1800" dirty="0">
                <a:latin typeface="Calibri"/>
              </a:rPr>
              <a:t>.  Therefore, the withdraw method defined in </a:t>
            </a:r>
            <a:r>
              <a:rPr lang="en-GB" sz="1800" dirty="0" err="1">
                <a:latin typeface="Calibri"/>
              </a:rPr>
              <a:t>OverdraftAccount</a:t>
            </a:r>
            <a:r>
              <a:rPr lang="en-GB" sz="1800" dirty="0">
                <a:latin typeface="Calibri"/>
              </a:rPr>
              <a:t> is invoked.</a:t>
            </a:r>
          </a:p>
          <a:p>
            <a:pPr lvl="1">
              <a:spcBef>
                <a:spcPts val="249"/>
              </a:spcBef>
              <a:buClr>
                <a:srgbClr val="000000"/>
              </a:buClr>
              <a:buSzPct val="343000"/>
            </a:pPr>
            <a:endParaRPr lang="en-GB" sz="900" dirty="0">
              <a:latin typeface="Calibri"/>
            </a:endParaRPr>
          </a:p>
          <a:p>
            <a:pPr>
              <a:spcBef>
                <a:spcPts val="249"/>
              </a:spcBef>
              <a:buClr>
                <a:srgbClr val="000000"/>
              </a:buClr>
              <a:buSzPct val="59000"/>
              <a:buBlip>
                <a:blip r:embed="rId3"/>
              </a:buBlip>
            </a:pPr>
            <a:r>
              <a:rPr lang="en-GB" dirty="0">
                <a:latin typeface="Calibri"/>
              </a:rPr>
              <a:t>Polymorphism is: The method being invoked on an object is determined AT RUNTIME and is based on the type of the object receiving the message.</a:t>
            </a:r>
          </a:p>
        </p:txBody>
      </p:sp>
    </p:spTree>
    <p:extLst>
      <p:ext uri="{BB962C8B-B14F-4D97-AF65-F5344CB8AC3E}">
        <p14:creationId xmlns:p14="http://schemas.microsoft.com/office/powerpoint/2010/main" val="2410691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1946880" y="489652"/>
            <a:ext cx="5739840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sz="2500" dirty="0">
                <a:latin typeface="Calibri"/>
              </a:rPr>
              <a:t>Final Methods and Final Classes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613441" y="1228450"/>
            <a:ext cx="7768800" cy="987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ts val="249"/>
              </a:spcBef>
              <a:buClr>
                <a:srgbClr val="000000"/>
              </a:buClr>
              <a:buSzPct val="59000"/>
              <a:buBlip>
                <a:blip r:embed="rId3"/>
              </a:buBlip>
            </a:pPr>
            <a:r>
              <a:rPr lang="en-GB" dirty="0">
                <a:latin typeface="Calibri"/>
              </a:rPr>
              <a:t>Methods can be qualified with the final modifier</a:t>
            </a:r>
          </a:p>
          <a:p>
            <a:pPr lvl="1">
              <a:spcBef>
                <a:spcPts val="249"/>
              </a:spcBef>
              <a:buClr>
                <a:srgbClr val="000000"/>
              </a:buClr>
              <a:buSzPct val="85000"/>
              <a:buBlip>
                <a:blip r:embed="rId3"/>
              </a:buBlip>
            </a:pPr>
            <a:r>
              <a:rPr lang="en-GB" sz="1800" dirty="0">
                <a:latin typeface="Calibri"/>
              </a:rPr>
              <a:t>Final methods cannot be overridden.</a:t>
            </a:r>
          </a:p>
          <a:p>
            <a:pPr lvl="1">
              <a:spcBef>
                <a:spcPts val="249"/>
              </a:spcBef>
              <a:buClr>
                <a:srgbClr val="000000"/>
              </a:buClr>
              <a:buSzPct val="85000"/>
              <a:buBlip>
                <a:blip r:embed="rId3"/>
              </a:buBlip>
            </a:pPr>
            <a:r>
              <a:rPr lang="en-GB" sz="1800" dirty="0">
                <a:latin typeface="Calibri"/>
              </a:rPr>
              <a:t>This can be useful for security purposes.</a:t>
            </a:r>
          </a:p>
        </p:txBody>
      </p:sp>
      <p:grpSp>
        <p:nvGrpSpPr>
          <p:cNvPr id="16388" name="Group 4"/>
          <p:cNvGrpSpPr>
            <a:grpSpLocks/>
          </p:cNvGrpSpPr>
          <p:nvPr/>
        </p:nvGrpSpPr>
        <p:grpSpPr bwMode="auto">
          <a:xfrm>
            <a:off x="751680" y="2364730"/>
            <a:ext cx="7338240" cy="887134"/>
            <a:chOff x="522" y="1642"/>
            <a:chExt cx="5096" cy="616"/>
          </a:xfrm>
        </p:grpSpPr>
        <p:sp>
          <p:nvSpPr>
            <p:cNvPr id="16389" name="AutoShape 5"/>
            <p:cNvSpPr>
              <a:spLocks noChangeArrowheads="1"/>
            </p:cNvSpPr>
            <p:nvPr/>
          </p:nvSpPr>
          <p:spPr bwMode="auto">
            <a:xfrm>
              <a:off x="522" y="1642"/>
              <a:ext cx="4972" cy="616"/>
            </a:xfrm>
            <a:prstGeom prst="roundRect">
              <a:avLst>
                <a:gd name="adj" fmla="val 162"/>
              </a:avLst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0" name="Text Box 6"/>
            <p:cNvSpPr txBox="1">
              <a:spLocks noChangeArrowheads="1"/>
            </p:cNvSpPr>
            <p:nvPr/>
          </p:nvSpPr>
          <p:spPr bwMode="auto">
            <a:xfrm>
              <a:off x="625" y="1668"/>
              <a:ext cx="4993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marL="211138" indent="-211138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r>
                <a:rPr lang="en-GB" sz="1300" dirty="0">
                  <a:latin typeface="Courier" charset="0"/>
                </a:rPr>
                <a:t>public final </a:t>
              </a:r>
              <a:r>
                <a:rPr lang="en-GB" sz="1300" dirty="0" err="1">
                  <a:latin typeface="Courier" charset="0"/>
                </a:rPr>
                <a:t>boolean</a:t>
              </a:r>
              <a:r>
                <a:rPr lang="en-GB" sz="1300" dirty="0">
                  <a:latin typeface="Courier" charset="0"/>
                </a:rPr>
                <a:t> </a:t>
              </a:r>
              <a:r>
                <a:rPr lang="en-GB" sz="1300" dirty="0" err="1">
                  <a:latin typeface="Courier" charset="0"/>
                </a:rPr>
                <a:t>validatePassword</a:t>
              </a:r>
              <a:r>
                <a:rPr lang="en-GB" sz="1300" dirty="0">
                  <a:latin typeface="Courier" charset="0"/>
                </a:rPr>
                <a:t>(String username, String Password)</a:t>
              </a: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r>
                <a:rPr lang="en-GB" sz="1300" dirty="0">
                  <a:latin typeface="Courier" charset="0"/>
                </a:rPr>
                <a:t>{</a:t>
              </a: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r>
                <a:rPr lang="en-GB" sz="1300" dirty="0">
                  <a:latin typeface="Courier" charset="0"/>
                </a:rPr>
                <a:t>	[...]</a:t>
              </a:r>
            </a:p>
          </p:txBody>
        </p:sp>
      </p:grp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613441" y="3446282"/>
            <a:ext cx="7768800" cy="1264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ts val="249"/>
              </a:spcBef>
              <a:buClr>
                <a:srgbClr val="000000"/>
              </a:buClr>
              <a:buSzPct val="59000"/>
              <a:buBlip>
                <a:blip r:embed="rId3"/>
              </a:buBlip>
            </a:pPr>
            <a:r>
              <a:rPr lang="en-GB" dirty="0">
                <a:latin typeface="Calibri"/>
              </a:rPr>
              <a:t>Classes can be qualified with the final modifier</a:t>
            </a:r>
          </a:p>
          <a:p>
            <a:pPr lvl="1">
              <a:spcBef>
                <a:spcPts val="249"/>
              </a:spcBef>
              <a:buClr>
                <a:srgbClr val="000000"/>
              </a:buClr>
              <a:buSzPct val="85000"/>
              <a:buBlip>
                <a:blip r:embed="rId3"/>
              </a:buBlip>
            </a:pPr>
            <a:r>
              <a:rPr lang="en-GB" sz="1800" dirty="0">
                <a:latin typeface="Calibri"/>
              </a:rPr>
              <a:t>The class cannot be extended</a:t>
            </a:r>
          </a:p>
          <a:p>
            <a:pPr lvl="1">
              <a:spcBef>
                <a:spcPts val="249"/>
              </a:spcBef>
              <a:buClr>
                <a:srgbClr val="000000"/>
              </a:buClr>
              <a:buSzPct val="85000"/>
              <a:buBlip>
                <a:blip r:embed="rId3"/>
              </a:buBlip>
            </a:pPr>
            <a:r>
              <a:rPr lang="en-GB" sz="1800" dirty="0">
                <a:latin typeface="Calibri"/>
              </a:rPr>
              <a:t>This can be used to improve performance.  Because there an be no subclasses, there will be no polymorphic overhead at runtime.</a:t>
            </a:r>
          </a:p>
        </p:txBody>
      </p:sp>
      <p:sp>
        <p:nvSpPr>
          <p:cNvPr id="16392" name="AutoShape 8"/>
          <p:cNvSpPr>
            <a:spLocks noChangeArrowheads="1"/>
          </p:cNvSpPr>
          <p:nvPr/>
        </p:nvSpPr>
        <p:spPr bwMode="auto">
          <a:xfrm>
            <a:off x="2675520" y="4794264"/>
            <a:ext cx="3176640" cy="887133"/>
          </a:xfrm>
          <a:prstGeom prst="roundRect">
            <a:avLst>
              <a:gd name="adj" fmla="val 162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2872801" y="4935399"/>
            <a:ext cx="2640960" cy="664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sz="1300">
                <a:latin typeface="Courier" charset="0"/>
              </a:rPr>
              <a:t>public final class Color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sz="1300">
                <a:latin typeface="Courier" charset="0"/>
              </a:rPr>
              <a:t>{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sz="1300">
                <a:latin typeface="Courier" charset="0"/>
              </a:rPr>
              <a:t>	[...]</a:t>
            </a:r>
          </a:p>
        </p:txBody>
      </p:sp>
    </p:spTree>
    <p:extLst>
      <p:ext uri="{BB962C8B-B14F-4D97-AF65-F5344CB8AC3E}">
        <p14:creationId xmlns:p14="http://schemas.microsoft.com/office/powerpoint/2010/main" val="84090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3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3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2" grpId="0" animBg="1"/>
      <p:bldP spid="1639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TDD</a:t>
            </a:r>
          </a:p>
          <a:p>
            <a:r>
              <a:rPr lang="en-US" dirty="0" smtClean="0"/>
              <a:t>Constructor</a:t>
            </a:r>
          </a:p>
          <a:p>
            <a:r>
              <a:rPr lang="en-US" dirty="0" smtClean="0"/>
              <a:t>Destructor</a:t>
            </a:r>
            <a:endParaRPr lang="en-US" dirty="0"/>
          </a:p>
          <a:p>
            <a:r>
              <a:rPr lang="en-US" dirty="0" smtClean="0"/>
              <a:t>OOPS – Inheritance</a:t>
            </a:r>
          </a:p>
          <a:p>
            <a:r>
              <a:rPr lang="en-US" dirty="0" smtClean="0"/>
              <a:t>OOPS – Polymorphism</a:t>
            </a:r>
          </a:p>
          <a:p>
            <a:r>
              <a:rPr lang="en-US" dirty="0" smtClean="0"/>
              <a:t>Final classes</a:t>
            </a:r>
          </a:p>
        </p:txBody>
      </p:sp>
    </p:spTree>
    <p:extLst>
      <p:ext uri="{BB962C8B-B14F-4D97-AF65-F5344CB8AC3E}">
        <p14:creationId xmlns:p14="http://schemas.microsoft.com/office/powerpoint/2010/main" val="2576881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97694"/>
            <a:ext cx="8229600" cy="1143000"/>
          </a:xfrm>
        </p:spPr>
        <p:txBody>
          <a:bodyPr/>
          <a:lstStyle/>
          <a:p>
            <a:r>
              <a:rPr lang="en-US" dirty="0" smtClean="0"/>
              <a:t>TDD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87753"/>
            <a:ext cx="7975600" cy="2803147"/>
          </a:xfrm>
        </p:spPr>
        <p:txBody>
          <a:bodyPr>
            <a:normAutofit lnSpcReduction="10000"/>
          </a:bodyPr>
          <a:lstStyle/>
          <a:p>
            <a:r>
              <a:rPr lang="en-US" sz="1800" dirty="0" smtClean="0"/>
              <a:t>TDD : Test Driven Development</a:t>
            </a:r>
          </a:p>
          <a:p>
            <a:r>
              <a:rPr lang="en-US" sz="1800" dirty="0" smtClean="0"/>
              <a:t>Testing is a mechanism to certify a piece of logic or code or functionality</a:t>
            </a:r>
          </a:p>
          <a:p>
            <a:r>
              <a:rPr lang="en-US" sz="1800" dirty="0" smtClean="0"/>
              <a:t>Testing can be manual (</a:t>
            </a:r>
            <a:r>
              <a:rPr lang="en-US" sz="1800" dirty="0" err="1" smtClean="0"/>
              <a:t>System.out.println</a:t>
            </a:r>
            <a:r>
              <a:rPr lang="en-US" sz="1800" dirty="0" smtClean="0"/>
              <a:t>) or Automated</a:t>
            </a:r>
          </a:p>
          <a:p>
            <a:r>
              <a:rPr lang="en-US" sz="1800" dirty="0" smtClean="0"/>
              <a:t>What if Test can also be a code</a:t>
            </a:r>
          </a:p>
          <a:p>
            <a:r>
              <a:rPr lang="en-US" sz="1800" dirty="0" err="1" smtClean="0"/>
              <a:t>Junit</a:t>
            </a:r>
            <a:r>
              <a:rPr lang="en-US" sz="1800" dirty="0" smtClean="0"/>
              <a:t> is a mechanism to test the Java code</a:t>
            </a:r>
          </a:p>
          <a:p>
            <a:r>
              <a:rPr lang="en-US" sz="1800" dirty="0" smtClean="0"/>
              <a:t>TDD is a philosophy where we write the Test first before writing code</a:t>
            </a:r>
          </a:p>
          <a:p>
            <a:r>
              <a:rPr lang="en-US" sz="1800" dirty="0" smtClean="0"/>
              <a:t>TDD helps catch critical bugs and ensures that other engineers don’t create bugs</a:t>
            </a:r>
          </a:p>
          <a:p>
            <a:r>
              <a:rPr lang="en-US" sz="1800" dirty="0" smtClean="0"/>
              <a:t>Tests act like Insurance for the Code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pPr marL="457200" lvl="1" indent="0">
              <a:buNone/>
            </a:pPr>
            <a:endParaRPr lang="en-US" sz="1800" dirty="0"/>
          </a:p>
        </p:txBody>
      </p:sp>
      <p:pic>
        <p:nvPicPr>
          <p:cNvPr id="4" name="Picture 3" descr="Screen Shot 2016-02-09 at 3.01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90900"/>
            <a:ext cx="9144000" cy="329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30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8"/>
            <a:ext cx="8229600" cy="1143000"/>
          </a:xfrm>
        </p:spPr>
        <p:txBody>
          <a:bodyPr/>
          <a:lstStyle/>
          <a:p>
            <a:r>
              <a:rPr lang="en-US" dirty="0" smtClean="0"/>
              <a:t>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3300"/>
            <a:ext cx="8229600" cy="5122863"/>
          </a:xfrm>
        </p:spPr>
        <p:txBody>
          <a:bodyPr>
            <a:normAutofit/>
          </a:bodyPr>
          <a:lstStyle/>
          <a:p>
            <a:r>
              <a:rPr lang="en-US" sz="1600" dirty="0" smtClean="0"/>
              <a:t>Constructor is a behavior that gets invoked when an object is created</a:t>
            </a:r>
          </a:p>
          <a:p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 smtClean="0"/>
              <a:t>Constructors can have parameters or no parameters</a:t>
            </a:r>
          </a:p>
          <a:p>
            <a:r>
              <a:rPr lang="en-US" sz="1600" dirty="0" smtClean="0"/>
              <a:t>Java provides a default constructor</a:t>
            </a:r>
          </a:p>
          <a:p>
            <a:r>
              <a:rPr lang="en-US" sz="1600" dirty="0" smtClean="0"/>
              <a:t>Constructors don’t return any value</a:t>
            </a:r>
          </a:p>
          <a:p>
            <a:r>
              <a:rPr lang="en-US" sz="1600" dirty="0" smtClean="0"/>
              <a:t>“this” </a:t>
            </a:r>
            <a:r>
              <a:rPr lang="en-US" sz="1600" dirty="0" smtClean="0"/>
              <a:t>is a special keyword that can be used to access instance variables in the class – it is helpful to use when the name of the parameter is same as instance variable</a:t>
            </a:r>
          </a:p>
          <a:p>
            <a:r>
              <a:rPr lang="en-US" sz="1600" dirty="0" smtClean="0"/>
              <a:t>One constructor can be invoked from another constructor using this()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4" name="Picture 3" descr="Screen Shot 2016-02-09 at 3.09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1485900"/>
            <a:ext cx="8229600" cy="1638300"/>
          </a:xfrm>
          <a:prstGeom prst="rect">
            <a:avLst/>
          </a:prstGeom>
        </p:spPr>
      </p:pic>
      <p:pic>
        <p:nvPicPr>
          <p:cNvPr id="5" name="Picture 4" descr="Screen Shot 2016-02-09 at 3.12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4915886"/>
            <a:ext cx="8280400" cy="176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127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3411"/>
          </a:xfrm>
        </p:spPr>
        <p:txBody>
          <a:bodyPr/>
          <a:lstStyle/>
          <a:p>
            <a:r>
              <a:rPr lang="en-US" dirty="0" smtClean="0"/>
              <a:t>Destructor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77479"/>
            <a:ext cx="8229600" cy="460732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Destructor gets invoked when an object is garbage collected or not referenced by any pointer</a:t>
            </a:r>
          </a:p>
          <a:p>
            <a:r>
              <a:rPr lang="en-US" sz="2000" dirty="0" smtClean="0"/>
              <a:t>Any specific logic to be executed when destroying the object needs to be written in finalize() method</a:t>
            </a:r>
          </a:p>
          <a:p>
            <a:r>
              <a:rPr lang="en-US" sz="2000" dirty="0" smtClean="0"/>
              <a:t>However, it’s not guaranteed that logic will be executed immediately after an Object is destroyed</a:t>
            </a:r>
          </a:p>
          <a:p>
            <a:r>
              <a:rPr lang="en-US" sz="2000" dirty="0" smtClean="0"/>
              <a:t>Garbage collector can be forced to execute using </a:t>
            </a:r>
            <a:r>
              <a:rPr lang="en-US" sz="2000" dirty="0" err="1" smtClean="0"/>
              <a:t>System.gc</a:t>
            </a:r>
            <a:r>
              <a:rPr lang="en-US" sz="2000" dirty="0" smtClean="0"/>
              <a:t>() and that would result the destructor</a:t>
            </a:r>
          </a:p>
          <a:p>
            <a:r>
              <a:rPr lang="en-US" sz="2000" dirty="0" smtClean="0"/>
              <a:t>Good part of Java – No need to free the memory when an object is destroyed. </a:t>
            </a:r>
          </a:p>
          <a:p>
            <a:pPr lvl="1"/>
            <a:r>
              <a:rPr lang="en-US" sz="2000" dirty="0" smtClean="0"/>
              <a:t>Java will automatically free the space (Garbage Collector)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8" name="Picture 7" descr="Screen Shot 2016-02-09 at 3.19.4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84701"/>
            <a:ext cx="9144000" cy="258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11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21"/>
            <a:ext cx="8229600" cy="1143000"/>
          </a:xfrm>
        </p:spPr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5521"/>
            <a:ext cx="8354733" cy="5385291"/>
          </a:xfrm>
        </p:spPr>
        <p:txBody>
          <a:bodyPr>
            <a:normAutofit/>
          </a:bodyPr>
          <a:lstStyle/>
          <a:p>
            <a:r>
              <a:rPr lang="en-US" dirty="0" smtClean="0"/>
              <a:t>Inheritance is a mechanism to reuse the code written in one class by another class</a:t>
            </a:r>
          </a:p>
          <a:p>
            <a:r>
              <a:rPr lang="en-US" dirty="0" smtClean="0"/>
              <a:t>Inheritance is a relation between two classes. For </a:t>
            </a:r>
            <a:r>
              <a:rPr lang="en-US" dirty="0" err="1" smtClean="0"/>
              <a:t>eg</a:t>
            </a:r>
            <a:r>
              <a:rPr lang="en-US" dirty="0" smtClean="0"/>
              <a:t>:- Car is a Vehicle, Bus is a Vehicle</a:t>
            </a:r>
          </a:p>
          <a:p>
            <a:endParaRPr lang="en-US" dirty="0" smtClean="0"/>
          </a:p>
          <a:p>
            <a:endParaRPr lang="en-US" dirty="0" smtClean="0"/>
          </a:p>
          <a:p>
            <a:pPr lvl="2"/>
            <a:endParaRPr lang="en-US" dirty="0"/>
          </a:p>
          <a:p>
            <a:pPr marL="914400" lvl="2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4" name="Picture 3" descr="Screen Shot 2016-02-09 at 3.24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3328894"/>
            <a:ext cx="5740400" cy="298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05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3618720" y="434926"/>
            <a:ext cx="1935360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sz="2500" dirty="0">
                <a:latin typeface="Calibri"/>
              </a:rPr>
              <a:t>Terminology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637920" y="1203967"/>
            <a:ext cx="7768800" cy="3504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ts val="249"/>
              </a:spcBef>
              <a:buClr>
                <a:srgbClr val="000000"/>
              </a:buClr>
              <a:buSzPct val="59000"/>
              <a:buBlip>
                <a:blip r:embed="rId3"/>
              </a:buBlip>
            </a:pPr>
            <a:r>
              <a:rPr lang="en-GB" dirty="0">
                <a:latin typeface="Calibri"/>
              </a:rPr>
              <a:t>Inheritance is a fundamental Object Oriented concept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343000"/>
            </a:pPr>
            <a:endParaRPr lang="en-GB" sz="900" dirty="0">
              <a:latin typeface="Calibri"/>
            </a:endParaRPr>
          </a:p>
          <a:p>
            <a:pPr>
              <a:spcBef>
                <a:spcPts val="249"/>
              </a:spcBef>
              <a:buClr>
                <a:srgbClr val="000000"/>
              </a:buClr>
              <a:buSzPct val="59000"/>
              <a:buBlip>
                <a:blip r:embed="rId3"/>
              </a:buBlip>
            </a:pPr>
            <a:r>
              <a:rPr lang="en-GB" dirty="0">
                <a:latin typeface="Calibri"/>
              </a:rPr>
              <a:t>A class can be defined as a "subclass" of another class.</a:t>
            </a:r>
          </a:p>
          <a:p>
            <a:pPr lvl="1">
              <a:spcBef>
                <a:spcPts val="249"/>
              </a:spcBef>
              <a:buClr>
                <a:srgbClr val="000000"/>
              </a:buClr>
              <a:buSzPct val="59000"/>
              <a:buBlip>
                <a:blip r:embed="rId3"/>
              </a:buBlip>
            </a:pPr>
            <a:r>
              <a:rPr lang="en-GB" sz="1800" dirty="0">
                <a:latin typeface="Calibri"/>
              </a:rPr>
              <a:t>The subclass inherits all data attributes of its superclass</a:t>
            </a:r>
          </a:p>
          <a:p>
            <a:pPr lvl="1">
              <a:spcBef>
                <a:spcPts val="249"/>
              </a:spcBef>
              <a:buClr>
                <a:srgbClr val="000000"/>
              </a:buClr>
              <a:buSzPct val="85000"/>
              <a:buBlip>
                <a:blip r:embed="rId3"/>
              </a:buBlip>
            </a:pPr>
            <a:r>
              <a:rPr lang="en-GB" sz="1800" dirty="0">
                <a:latin typeface="Calibri"/>
              </a:rPr>
              <a:t>The subclass inherits all methods of its superclass</a:t>
            </a:r>
          </a:p>
          <a:p>
            <a:pPr lvl="1">
              <a:spcBef>
                <a:spcPts val="249"/>
              </a:spcBef>
              <a:buClr>
                <a:srgbClr val="000000"/>
              </a:buClr>
              <a:buSzPct val="85000"/>
              <a:buBlip>
                <a:blip r:embed="rId3"/>
              </a:buBlip>
            </a:pPr>
            <a:r>
              <a:rPr lang="en-GB" sz="1800" dirty="0">
                <a:latin typeface="Calibri"/>
              </a:rPr>
              <a:t>The subclass inherits all associations of its superclass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343000"/>
            </a:pPr>
            <a:endParaRPr lang="en-GB" sz="1800" dirty="0">
              <a:latin typeface="Calibri"/>
            </a:endParaRPr>
          </a:p>
          <a:p>
            <a:pPr>
              <a:spcBef>
                <a:spcPts val="249"/>
              </a:spcBef>
              <a:buClr>
                <a:srgbClr val="000000"/>
              </a:buClr>
              <a:buSzPct val="59000"/>
              <a:buBlip>
                <a:blip r:embed="rId3"/>
              </a:buBlip>
            </a:pPr>
            <a:r>
              <a:rPr lang="en-GB" dirty="0">
                <a:latin typeface="Calibri"/>
              </a:rPr>
              <a:t>The subclass can:</a:t>
            </a:r>
          </a:p>
          <a:p>
            <a:pPr lvl="1">
              <a:spcBef>
                <a:spcPts val="249"/>
              </a:spcBef>
              <a:buClr>
                <a:srgbClr val="000000"/>
              </a:buClr>
              <a:buSzPct val="85000"/>
              <a:buBlip>
                <a:blip r:embed="rId3"/>
              </a:buBlip>
            </a:pPr>
            <a:r>
              <a:rPr lang="en-GB" sz="1800" dirty="0">
                <a:latin typeface="Calibri"/>
              </a:rPr>
              <a:t>Add new functionality</a:t>
            </a:r>
          </a:p>
          <a:p>
            <a:pPr lvl="1">
              <a:spcBef>
                <a:spcPts val="249"/>
              </a:spcBef>
              <a:buClr>
                <a:srgbClr val="000000"/>
              </a:buClr>
              <a:buSzPct val="85000"/>
              <a:buBlip>
                <a:blip r:embed="rId3"/>
              </a:buBlip>
            </a:pPr>
            <a:r>
              <a:rPr lang="en-GB" sz="1800" dirty="0">
                <a:latin typeface="Calibri"/>
              </a:rPr>
              <a:t>Use inherited functionality</a:t>
            </a:r>
          </a:p>
          <a:p>
            <a:pPr lvl="1">
              <a:spcBef>
                <a:spcPts val="249"/>
              </a:spcBef>
              <a:buClr>
                <a:srgbClr val="000000"/>
              </a:buClr>
              <a:buSzPct val="85000"/>
              <a:buBlip>
                <a:blip r:embed="rId3"/>
              </a:buBlip>
            </a:pPr>
            <a:r>
              <a:rPr lang="en-GB" sz="1800" dirty="0">
                <a:latin typeface="Calibri"/>
              </a:rPr>
              <a:t>Override inherited functionality</a:t>
            </a:r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5640481" y="3364817"/>
            <a:ext cx="1759680" cy="923330"/>
          </a:xfrm>
          <a:prstGeom prst="roundRect">
            <a:avLst>
              <a:gd name="adj" fmla="val 134"/>
            </a:avLst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</a:tabLst>
            </a:pPr>
            <a:r>
              <a:rPr lang="en-GB" sz="1500" dirty="0">
                <a:latin typeface="Times" charset="0"/>
              </a:rPr>
              <a:t>Person</a:t>
            </a:r>
          </a:p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</a:tabLst>
            </a:pPr>
            <a:r>
              <a:rPr lang="en-GB" sz="1500" dirty="0">
                <a:latin typeface="Times" charset="0"/>
              </a:rPr>
              <a:t>- name: String          </a:t>
            </a:r>
          </a:p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</a:tabLst>
            </a:pPr>
            <a:r>
              <a:rPr lang="en-GB" sz="1500" dirty="0">
                <a:latin typeface="Times" charset="0"/>
              </a:rPr>
              <a:t>- dob: Date</a:t>
            </a:r>
          </a:p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</a:tabLst>
            </a:pPr>
            <a:endParaRPr lang="en-GB" sz="1500" dirty="0">
              <a:latin typeface="Times" charset="0"/>
            </a:endParaRPr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 flipV="1">
            <a:off x="6524640" y="4380940"/>
            <a:ext cx="0" cy="74455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102" name="AutoShape 6"/>
          <p:cNvSpPr>
            <a:spLocks noChangeArrowheads="1"/>
          </p:cNvSpPr>
          <p:nvPr/>
        </p:nvSpPr>
        <p:spPr bwMode="auto">
          <a:xfrm>
            <a:off x="5640481" y="5036832"/>
            <a:ext cx="1759680" cy="923330"/>
          </a:xfrm>
          <a:prstGeom prst="roundRect">
            <a:avLst>
              <a:gd name="adj" fmla="val 139"/>
            </a:avLst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</a:tabLst>
            </a:pPr>
            <a:r>
              <a:rPr lang="en-GB" sz="1500">
                <a:latin typeface="Times" charset="0"/>
              </a:rPr>
              <a:t>Employee</a:t>
            </a:r>
          </a:p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</a:tabLst>
            </a:pPr>
            <a:r>
              <a:rPr lang="en-GB" sz="1500">
                <a:latin typeface="Times" charset="0"/>
              </a:rPr>
              <a:t>- employeeID: int</a:t>
            </a:r>
          </a:p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</a:tabLst>
            </a:pPr>
            <a:r>
              <a:rPr lang="en-GB" sz="1500">
                <a:latin typeface="Times" charset="0"/>
              </a:rPr>
              <a:t>- salary: int</a:t>
            </a:r>
          </a:p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</a:tabLst>
            </a:pPr>
            <a:r>
              <a:rPr lang="en-GB" sz="1500">
                <a:latin typeface="Times" charset="0"/>
              </a:rPr>
              <a:t>- startDate: Date</a:t>
            </a: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4716000" y="3369954"/>
            <a:ext cx="844019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sz="1500">
                <a:latin typeface="Times" charset="0"/>
              </a:rPr>
              <a:t>superclass: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4880160" y="5016048"/>
            <a:ext cx="69458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sz="1500">
                <a:latin typeface="Times" charset="0"/>
              </a:rPr>
              <a:t>subclass:</a:t>
            </a:r>
          </a:p>
        </p:txBody>
      </p:sp>
    </p:spTree>
    <p:extLst>
      <p:ext uri="{BB962C8B-B14F-4D97-AF65-F5344CB8AC3E}">
        <p14:creationId xmlns:p14="http://schemas.microsoft.com/office/powerpoint/2010/main" val="3496673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nimBg="1"/>
      <p:bldP spid="4101" grpId="0" animBg="1"/>
      <p:bldP spid="4102" grpId="0" animBg="1"/>
      <p:bldP spid="4103" grpId="0"/>
      <p:bldP spid="410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3195360" y="434926"/>
            <a:ext cx="3335040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sz="2500" dirty="0">
                <a:latin typeface="Calibri"/>
              </a:rPr>
              <a:t>What really happens?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10561" y="1203967"/>
            <a:ext cx="7768800" cy="2574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ts val="249"/>
              </a:spcBef>
              <a:buClr>
                <a:srgbClr val="000000"/>
              </a:buClr>
              <a:buSzPct val="59000"/>
              <a:buBlip>
                <a:blip r:embed="rId3"/>
              </a:buBlip>
            </a:pPr>
            <a:r>
              <a:rPr lang="en-GB" dirty="0">
                <a:latin typeface="Calibri"/>
              </a:rPr>
              <a:t>When an object is created using new, the system must allocate enough memory to hold all its instance variables.</a:t>
            </a:r>
          </a:p>
          <a:p>
            <a:pPr lvl="1">
              <a:spcBef>
                <a:spcPts val="249"/>
              </a:spcBef>
              <a:buClr>
                <a:srgbClr val="000000"/>
              </a:buClr>
              <a:buSzPct val="85000"/>
              <a:buBlip>
                <a:blip r:embed="rId3"/>
              </a:buBlip>
            </a:pPr>
            <a:r>
              <a:rPr lang="en-GB" sz="1800" dirty="0">
                <a:latin typeface="Calibri"/>
              </a:rPr>
              <a:t>This includes any inherited instance variables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343000"/>
            </a:pPr>
            <a:endParaRPr lang="en-GB" sz="900" dirty="0">
              <a:latin typeface="Calibri"/>
            </a:endParaRPr>
          </a:p>
          <a:p>
            <a:pPr>
              <a:spcBef>
                <a:spcPts val="249"/>
              </a:spcBef>
              <a:buClr>
                <a:srgbClr val="000000"/>
              </a:buClr>
              <a:buSzPct val="59000"/>
              <a:buBlip>
                <a:blip r:embed="rId3"/>
              </a:buBlip>
            </a:pPr>
            <a:r>
              <a:rPr lang="en-GB" dirty="0">
                <a:latin typeface="Calibri"/>
              </a:rPr>
              <a:t>In this example, we can say that an Employee "is a kind of" Person.  </a:t>
            </a:r>
          </a:p>
          <a:p>
            <a:pPr lvl="1">
              <a:spcBef>
                <a:spcPts val="249"/>
              </a:spcBef>
              <a:buClr>
                <a:srgbClr val="000000"/>
              </a:buClr>
              <a:buSzPct val="85000"/>
              <a:buBlip>
                <a:blip r:embed="rId3"/>
              </a:buBlip>
            </a:pPr>
            <a:r>
              <a:rPr lang="en-GB" sz="1800" dirty="0">
                <a:latin typeface="Calibri"/>
              </a:rPr>
              <a:t>An Employee object inherits all of the attributes, methods and associations of Person</a:t>
            </a: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1344960" y="3866710"/>
            <a:ext cx="1759680" cy="923330"/>
          </a:xfrm>
          <a:prstGeom prst="roundRect">
            <a:avLst>
              <a:gd name="adj" fmla="val 134"/>
            </a:avLst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</a:tabLst>
            </a:pPr>
            <a:r>
              <a:rPr lang="en-GB" sz="1500" dirty="0">
                <a:latin typeface="Times" charset="0"/>
              </a:rPr>
              <a:t>Person</a:t>
            </a:r>
          </a:p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</a:tabLst>
            </a:pPr>
            <a:r>
              <a:rPr lang="en-GB" sz="1500" dirty="0">
                <a:latin typeface="Times" charset="0"/>
              </a:rPr>
              <a:t>- name: String          </a:t>
            </a:r>
          </a:p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</a:tabLst>
            </a:pPr>
            <a:r>
              <a:rPr lang="en-GB" sz="1500" dirty="0">
                <a:latin typeface="Times" charset="0"/>
              </a:rPr>
              <a:t>- dob: Date</a:t>
            </a:r>
          </a:p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</a:tabLst>
            </a:pPr>
            <a:endParaRPr lang="en-GB" sz="1500" dirty="0">
              <a:latin typeface="Times" charset="0"/>
            </a:endParaRPr>
          </a:p>
        </p:txBody>
      </p:sp>
      <p:sp>
        <p:nvSpPr>
          <p:cNvPr id="5125" name="Line 5"/>
          <p:cNvSpPr>
            <a:spLocks noChangeShapeType="1"/>
          </p:cNvSpPr>
          <p:nvPr/>
        </p:nvSpPr>
        <p:spPr bwMode="auto">
          <a:xfrm flipV="1">
            <a:off x="2229120" y="4882113"/>
            <a:ext cx="0" cy="74599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5126" name="AutoShape 6"/>
          <p:cNvSpPr>
            <a:spLocks noChangeArrowheads="1"/>
          </p:cNvSpPr>
          <p:nvPr/>
        </p:nvSpPr>
        <p:spPr bwMode="auto">
          <a:xfrm>
            <a:off x="1344960" y="5342865"/>
            <a:ext cx="1759680" cy="923330"/>
          </a:xfrm>
          <a:prstGeom prst="roundRect">
            <a:avLst>
              <a:gd name="adj" fmla="val 139"/>
            </a:avLst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</a:tabLst>
            </a:pPr>
            <a:r>
              <a:rPr lang="en-GB" sz="1500">
                <a:latin typeface="Times" charset="0"/>
              </a:rPr>
              <a:t>Employee</a:t>
            </a:r>
          </a:p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</a:tabLst>
            </a:pPr>
            <a:r>
              <a:rPr lang="en-GB" sz="1500">
                <a:latin typeface="Times" charset="0"/>
              </a:rPr>
              <a:t>- employeeID: int</a:t>
            </a:r>
          </a:p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</a:tabLst>
            </a:pPr>
            <a:r>
              <a:rPr lang="en-GB" sz="1500">
                <a:latin typeface="Times" charset="0"/>
              </a:rPr>
              <a:t>- salary: int</a:t>
            </a:r>
          </a:p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</a:tabLst>
            </a:pPr>
            <a:r>
              <a:rPr lang="en-GB" sz="1500">
                <a:latin typeface="Times" charset="0"/>
              </a:rPr>
              <a:t>- startDate: Date</a:t>
            </a:r>
          </a:p>
        </p:txBody>
      </p:sp>
      <p:sp>
        <p:nvSpPr>
          <p:cNvPr id="5127" name="Oval 7"/>
          <p:cNvSpPr>
            <a:spLocks noChangeArrowheads="1"/>
          </p:cNvSpPr>
          <p:nvPr/>
        </p:nvSpPr>
        <p:spPr bwMode="auto">
          <a:xfrm>
            <a:off x="3607200" y="3741393"/>
            <a:ext cx="2302560" cy="973782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  <a:tab pos="1969949" algn="l"/>
              </a:tabLst>
            </a:pPr>
            <a:r>
              <a:rPr lang="en-GB" sz="1500" dirty="0">
                <a:latin typeface="Times" charset="0"/>
              </a:rPr>
              <a:t>Person</a:t>
            </a:r>
          </a:p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  <a:tab pos="1969949" algn="l"/>
              </a:tabLst>
            </a:pPr>
            <a:r>
              <a:rPr lang="en-GB" sz="1500" dirty="0">
                <a:latin typeface="Times" charset="0"/>
              </a:rPr>
              <a:t>name = "John Smith"</a:t>
            </a:r>
          </a:p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  <a:tab pos="1969949" algn="l"/>
              </a:tabLst>
            </a:pPr>
            <a:r>
              <a:rPr lang="en-GB" sz="1500" dirty="0">
                <a:latin typeface="Times" charset="0"/>
              </a:rPr>
              <a:t>dob = Jan 13, 1954</a:t>
            </a:r>
          </a:p>
        </p:txBody>
      </p:sp>
      <p:sp>
        <p:nvSpPr>
          <p:cNvPr id="5128" name="Oval 8"/>
          <p:cNvSpPr>
            <a:spLocks noChangeArrowheads="1"/>
          </p:cNvSpPr>
          <p:nvPr/>
        </p:nvSpPr>
        <p:spPr bwMode="auto">
          <a:xfrm>
            <a:off x="5716800" y="4291131"/>
            <a:ext cx="2520000" cy="2272159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  <a:tab pos="1969949" algn="l"/>
              </a:tabLst>
            </a:pPr>
            <a:r>
              <a:rPr lang="en-GB" sz="1500">
                <a:latin typeface="Times" charset="0"/>
              </a:rPr>
              <a:t>Employee</a:t>
            </a:r>
          </a:p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  <a:tab pos="1969949" algn="l"/>
              </a:tabLst>
            </a:pPr>
            <a:r>
              <a:rPr lang="en-GB" sz="1500">
                <a:latin typeface="Times" charset="0"/>
              </a:rPr>
              <a:t>name = "Sally Halls"</a:t>
            </a:r>
          </a:p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  <a:tab pos="1969949" algn="l"/>
              </a:tabLst>
            </a:pPr>
            <a:r>
              <a:rPr lang="en-GB" sz="1500">
                <a:latin typeface="Times" charset="0"/>
              </a:rPr>
              <a:t>dob = Mar 15, 1968</a:t>
            </a:r>
          </a:p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  <a:tab pos="1969949" algn="l"/>
              </a:tabLst>
            </a:pPr>
            <a:r>
              <a:rPr lang="en-GB" sz="1500">
                <a:latin typeface="Times" charset="0"/>
              </a:rPr>
              <a:t>employeeID = 37518</a:t>
            </a:r>
          </a:p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  <a:tab pos="1969949" algn="l"/>
              </a:tabLst>
            </a:pPr>
            <a:r>
              <a:rPr lang="en-GB" sz="1500">
                <a:latin typeface="Times" charset="0"/>
              </a:rPr>
              <a:t>salary = 65000</a:t>
            </a:r>
          </a:p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  <a:tab pos="1969949" algn="l"/>
              </a:tabLst>
            </a:pPr>
            <a:r>
              <a:rPr lang="en-GB" sz="1500">
                <a:latin typeface="Times" charset="0"/>
              </a:rPr>
              <a:t>startDate = Dec 15, 2000</a:t>
            </a: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2288161" y="5000205"/>
            <a:ext cx="86017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sz="1500">
                <a:latin typeface="Times" charset="0"/>
              </a:rPr>
              <a:t>is a kind of</a:t>
            </a:r>
          </a:p>
        </p:txBody>
      </p:sp>
    </p:spTree>
    <p:extLst>
      <p:ext uri="{BB962C8B-B14F-4D97-AF65-F5344CB8AC3E}">
        <p14:creationId xmlns:p14="http://schemas.microsoft.com/office/powerpoint/2010/main" val="3066657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animBg="1"/>
      <p:bldP spid="5125" grpId="0" animBg="1"/>
      <p:bldP spid="5126" grpId="0" animBg="1"/>
      <p:bldP spid="5127" grpId="0" animBg="1"/>
      <p:bldP spid="5128" grpId="0" animBg="1"/>
      <p:bldP spid="51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3087361" y="450768"/>
            <a:ext cx="3800160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sz="2500" dirty="0">
                <a:latin typeface="Calibri"/>
              </a:rPr>
              <a:t>Inheritance in Java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688321" y="1203967"/>
            <a:ext cx="7768800" cy="1079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ts val="249"/>
              </a:spcBef>
              <a:buClr>
                <a:srgbClr val="000000"/>
              </a:buClr>
              <a:buSzPct val="59000"/>
              <a:buBlip>
                <a:blip r:embed="rId3"/>
              </a:buBlip>
            </a:pPr>
            <a:r>
              <a:rPr lang="en-GB" dirty="0">
                <a:latin typeface="Calibri"/>
              </a:rPr>
              <a:t>Inheritance is declared using the "extends" keyword</a:t>
            </a:r>
          </a:p>
          <a:p>
            <a:pPr lvl="1">
              <a:spcBef>
                <a:spcPts val="249"/>
              </a:spcBef>
              <a:buClr>
                <a:srgbClr val="000000"/>
              </a:buClr>
              <a:buSzPct val="85000"/>
              <a:buBlip>
                <a:blip r:embed="rId3"/>
              </a:buBlip>
            </a:pPr>
            <a:r>
              <a:rPr lang="en-GB" sz="1800" dirty="0">
                <a:latin typeface="Calibri"/>
              </a:rPr>
              <a:t>If inheritance is not defined, the class extends a class called Object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59000"/>
            </a:pPr>
            <a:endParaRPr lang="en-GB" dirty="0">
              <a:latin typeface="Calibri"/>
            </a:endParaRPr>
          </a:p>
        </p:txBody>
      </p:sp>
      <p:sp>
        <p:nvSpPr>
          <p:cNvPr id="6148" name="AutoShape 4"/>
          <p:cNvSpPr>
            <a:spLocks noChangeArrowheads="1"/>
          </p:cNvSpPr>
          <p:nvPr/>
        </p:nvSpPr>
        <p:spPr bwMode="auto">
          <a:xfrm>
            <a:off x="6318720" y="2393435"/>
            <a:ext cx="1759680" cy="923330"/>
          </a:xfrm>
          <a:prstGeom prst="roundRect">
            <a:avLst>
              <a:gd name="adj" fmla="val 134"/>
            </a:avLst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</a:tabLst>
            </a:pPr>
            <a:r>
              <a:rPr lang="en-GB" sz="1500" dirty="0">
                <a:latin typeface="Times" charset="0"/>
              </a:rPr>
              <a:t>Person</a:t>
            </a:r>
          </a:p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</a:tabLst>
            </a:pPr>
            <a:r>
              <a:rPr lang="en-GB" sz="1500" dirty="0">
                <a:latin typeface="Times" charset="0"/>
              </a:rPr>
              <a:t>- name: String          </a:t>
            </a:r>
          </a:p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</a:tabLst>
            </a:pPr>
            <a:r>
              <a:rPr lang="en-GB" sz="1500" dirty="0">
                <a:latin typeface="Times" charset="0"/>
              </a:rPr>
              <a:t>- dob: Date</a:t>
            </a:r>
          </a:p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</a:tabLst>
            </a:pPr>
            <a:endParaRPr lang="en-GB" sz="1500" dirty="0">
              <a:latin typeface="Times" charset="0"/>
            </a:endParaRPr>
          </a:p>
        </p:txBody>
      </p:sp>
      <p:sp>
        <p:nvSpPr>
          <p:cNvPr id="6149" name="Line 5"/>
          <p:cNvSpPr>
            <a:spLocks noChangeShapeType="1"/>
          </p:cNvSpPr>
          <p:nvPr/>
        </p:nvSpPr>
        <p:spPr bwMode="auto">
          <a:xfrm flipV="1">
            <a:off x="7202880" y="3408839"/>
            <a:ext cx="0" cy="74599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6150" name="AutoShape 6"/>
          <p:cNvSpPr>
            <a:spLocks noChangeArrowheads="1"/>
          </p:cNvSpPr>
          <p:nvPr/>
        </p:nvSpPr>
        <p:spPr bwMode="auto">
          <a:xfrm>
            <a:off x="6318720" y="4065450"/>
            <a:ext cx="1759680" cy="923330"/>
          </a:xfrm>
          <a:prstGeom prst="roundRect">
            <a:avLst>
              <a:gd name="adj" fmla="val 139"/>
            </a:avLst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</a:tabLst>
            </a:pPr>
            <a:r>
              <a:rPr lang="en-GB" sz="1500" dirty="0">
                <a:latin typeface="Times" charset="0"/>
              </a:rPr>
              <a:t>Employee</a:t>
            </a:r>
          </a:p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</a:tabLst>
            </a:pPr>
            <a:r>
              <a:rPr lang="en-GB" sz="1500" dirty="0">
                <a:latin typeface="Times" charset="0"/>
              </a:rPr>
              <a:t>- </a:t>
            </a:r>
            <a:r>
              <a:rPr lang="en-GB" sz="1500" dirty="0" err="1">
                <a:latin typeface="Times" charset="0"/>
              </a:rPr>
              <a:t>employeeID</a:t>
            </a:r>
            <a:r>
              <a:rPr lang="en-GB" sz="1500" dirty="0">
                <a:latin typeface="Times" charset="0"/>
              </a:rPr>
              <a:t>: </a:t>
            </a:r>
            <a:r>
              <a:rPr lang="en-GB" sz="1500" dirty="0" err="1">
                <a:latin typeface="Times" charset="0"/>
              </a:rPr>
              <a:t>int</a:t>
            </a:r>
            <a:endParaRPr lang="en-GB" sz="1500" dirty="0">
              <a:latin typeface="Times" charset="0"/>
            </a:endParaRPr>
          </a:p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</a:tabLst>
            </a:pPr>
            <a:r>
              <a:rPr lang="en-GB" sz="1500" dirty="0">
                <a:latin typeface="Times" charset="0"/>
              </a:rPr>
              <a:t>- salary: </a:t>
            </a:r>
            <a:r>
              <a:rPr lang="en-GB" sz="1500" dirty="0" err="1">
                <a:latin typeface="Times" charset="0"/>
              </a:rPr>
              <a:t>int</a:t>
            </a:r>
            <a:endParaRPr lang="en-GB" sz="1500" dirty="0">
              <a:latin typeface="Times" charset="0"/>
            </a:endParaRPr>
          </a:p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</a:tabLst>
            </a:pPr>
            <a:r>
              <a:rPr lang="en-GB" sz="1500" dirty="0">
                <a:latin typeface="Times" charset="0"/>
              </a:rPr>
              <a:t>- </a:t>
            </a:r>
            <a:r>
              <a:rPr lang="en-GB" sz="1500" dirty="0" err="1">
                <a:latin typeface="Times" charset="0"/>
              </a:rPr>
              <a:t>startDate</a:t>
            </a:r>
            <a:r>
              <a:rPr lang="en-GB" sz="1500" dirty="0">
                <a:latin typeface="Times" charset="0"/>
              </a:rPr>
              <a:t>: Date</a:t>
            </a:r>
          </a:p>
        </p:txBody>
      </p:sp>
      <p:sp>
        <p:nvSpPr>
          <p:cNvPr id="6151" name="AutoShape 7"/>
          <p:cNvSpPr>
            <a:spLocks noChangeArrowheads="1"/>
          </p:cNvSpPr>
          <p:nvPr/>
        </p:nvSpPr>
        <p:spPr bwMode="auto">
          <a:xfrm>
            <a:off x="1301761" y="2101181"/>
            <a:ext cx="2993760" cy="1471835"/>
          </a:xfrm>
          <a:prstGeom prst="roundRect">
            <a:avLst>
              <a:gd name="adj" fmla="val 97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1530720" y="2299922"/>
            <a:ext cx="2648160" cy="112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sz="1300" dirty="0">
                <a:latin typeface="Courier" charset="0"/>
              </a:rPr>
              <a:t>public class Person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sz="1300" dirty="0">
                <a:latin typeface="Courier" charset="0"/>
              </a:rPr>
              <a:t>{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sz="1300" dirty="0">
                <a:latin typeface="Courier" charset="0"/>
              </a:rPr>
              <a:t>	private String name;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sz="1300" dirty="0">
                <a:latin typeface="Courier" charset="0"/>
              </a:rPr>
              <a:t>	private Date dob;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sz="1300" dirty="0">
                <a:latin typeface="Courier" charset="0"/>
              </a:rPr>
              <a:t>	[...]</a:t>
            </a:r>
          </a:p>
        </p:txBody>
      </p:sp>
      <p:sp>
        <p:nvSpPr>
          <p:cNvPr id="6153" name="AutoShape 9"/>
          <p:cNvSpPr>
            <a:spLocks noChangeArrowheads="1"/>
          </p:cNvSpPr>
          <p:nvPr/>
        </p:nvSpPr>
        <p:spPr bwMode="auto">
          <a:xfrm>
            <a:off x="1310401" y="3715591"/>
            <a:ext cx="4335840" cy="1621610"/>
          </a:xfrm>
          <a:prstGeom prst="roundRect">
            <a:avLst>
              <a:gd name="adj" fmla="val 88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1539360" y="3914332"/>
            <a:ext cx="3657600" cy="135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sz="1300">
                <a:latin typeface="Courier" charset="0"/>
              </a:rPr>
              <a:t>public class Employee extends Person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sz="1300">
                <a:latin typeface="Courier" charset="0"/>
              </a:rPr>
              <a:t>{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sz="1300">
                <a:latin typeface="Courier" charset="0"/>
              </a:rPr>
              <a:t>	private int employeID;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sz="1300">
                <a:latin typeface="Courier" charset="0"/>
              </a:rPr>
              <a:t>	private int salary;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sz="1300">
                <a:latin typeface="Courier" charset="0"/>
              </a:rPr>
              <a:t>	private Date startDate;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sz="1300">
                <a:latin typeface="Courier" charset="0"/>
              </a:rPr>
              <a:t>	[...]</a:t>
            </a:r>
          </a:p>
        </p:txBody>
      </p:sp>
      <p:grpSp>
        <p:nvGrpSpPr>
          <p:cNvPr id="6155" name="Group 11"/>
          <p:cNvGrpSpPr>
            <a:grpSpLocks/>
          </p:cNvGrpSpPr>
          <p:nvPr/>
        </p:nvGrpSpPr>
        <p:grpSpPr bwMode="auto">
          <a:xfrm>
            <a:off x="1310401" y="5448099"/>
            <a:ext cx="4335840" cy="743371"/>
            <a:chOff x="910" y="3783"/>
            <a:chExt cx="3011" cy="358"/>
          </a:xfrm>
        </p:grpSpPr>
        <p:sp>
          <p:nvSpPr>
            <p:cNvPr id="6156" name="AutoShape 12"/>
            <p:cNvSpPr>
              <a:spLocks noChangeArrowheads="1"/>
            </p:cNvSpPr>
            <p:nvPr/>
          </p:nvSpPr>
          <p:spPr bwMode="auto">
            <a:xfrm>
              <a:off x="910" y="3783"/>
              <a:ext cx="3011" cy="358"/>
            </a:xfrm>
            <a:prstGeom prst="roundRect">
              <a:avLst>
                <a:gd name="adj" fmla="val 278"/>
              </a:avLst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7" name="Text Box 13"/>
            <p:cNvSpPr txBox="1">
              <a:spLocks noChangeArrowheads="1"/>
            </p:cNvSpPr>
            <p:nvPr/>
          </p:nvSpPr>
          <p:spPr bwMode="auto">
            <a:xfrm>
              <a:off x="1069" y="3792"/>
              <a:ext cx="2540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11138" indent="-211138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r>
                <a:rPr lang="en-GB" sz="1300" dirty="0">
                  <a:latin typeface="Courier" charset="0"/>
                </a:rPr>
                <a:t>Employee </a:t>
              </a:r>
              <a:r>
                <a:rPr lang="en-GB" sz="1300" dirty="0" err="1">
                  <a:latin typeface="Courier" charset="0"/>
                </a:rPr>
                <a:t>anEmployee</a:t>
              </a:r>
              <a:r>
                <a:rPr lang="en-GB" sz="1300" dirty="0">
                  <a:latin typeface="Courier" charset="0"/>
                </a:rPr>
                <a:t> = new Employee();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7265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animBg="1"/>
      <p:bldP spid="6149" grpId="0" animBg="1"/>
      <p:bldP spid="6150" grpId="0" animBg="1"/>
      <p:bldP spid="6151" grpId="0" animBg="1"/>
      <p:bldP spid="6152" grpId="0"/>
      <p:bldP spid="6153" grpId="0" animBg="1"/>
      <p:bldP spid="615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5447</TotalTime>
  <Words>1220</Words>
  <Application>Microsoft Macintosh PowerPoint</Application>
  <PresentationFormat>On-screen Show (4:3)</PresentationFormat>
  <Paragraphs>259</Paragraphs>
  <Slides>19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Core Java – Class 4</vt:lpstr>
      <vt:lpstr>Topics</vt:lpstr>
      <vt:lpstr>TDD</vt:lpstr>
      <vt:lpstr>Constructor</vt:lpstr>
      <vt:lpstr>Destructor</vt:lpstr>
      <vt:lpstr>Inheritance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ADP Dealer Services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 – Class 3</dc:title>
  <dc:creator>ADP User</dc:creator>
  <cp:lastModifiedBy>ADP User</cp:lastModifiedBy>
  <cp:revision>70</cp:revision>
  <dcterms:created xsi:type="dcterms:W3CDTF">2016-02-04T13:46:59Z</dcterms:created>
  <dcterms:modified xsi:type="dcterms:W3CDTF">2016-02-10T01:38:35Z</dcterms:modified>
</cp:coreProperties>
</file>