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8"/>
  </p:notesMasterIdLst>
  <p:sldIdLst>
    <p:sldId id="256" r:id="rId2"/>
    <p:sldId id="257" r:id="rId3"/>
    <p:sldId id="260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8" r:id="rId18"/>
    <p:sldId id="279" r:id="rId19"/>
    <p:sldId id="280" r:id="rId20"/>
    <p:sldId id="281" r:id="rId21"/>
    <p:sldId id="282" r:id="rId22"/>
    <p:sldId id="283" r:id="rId23"/>
    <p:sldId id="284" r:id="rId24"/>
    <p:sldId id="285" r:id="rId25"/>
    <p:sldId id="286" r:id="rId26"/>
    <p:sldId id="287" r:id="rId27"/>
    <p:sldId id="288" r:id="rId28"/>
    <p:sldId id="290" r:id="rId29"/>
    <p:sldId id="291" r:id="rId30"/>
    <p:sldId id="293" r:id="rId31"/>
    <p:sldId id="294" r:id="rId32"/>
    <p:sldId id="297" r:id="rId33"/>
    <p:sldId id="298" r:id="rId34"/>
    <p:sldId id="299" r:id="rId35"/>
    <p:sldId id="300" r:id="rId36"/>
    <p:sldId id="304" r:id="rId3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inimized" horzBarState="maximized">
    <p:restoredLeft sz="6783" autoAdjust="0"/>
    <p:restoredTop sz="99874" autoAdjust="0"/>
  </p:normalViewPr>
  <p:slideViewPr>
    <p:cSldViewPr snapToGrid="0" snapToObjects="1">
      <p:cViewPr>
        <p:scale>
          <a:sx n="100" d="100"/>
          <a:sy n="100" d="100"/>
        </p:scale>
        <p:origin x="-1552" y="-3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notesMaster" Target="notesMasters/notesMaster1.xml"/><Relationship Id="rId39" Type="http://schemas.openxmlformats.org/officeDocument/2006/relationships/printerSettings" Target="printerSettings/printerSettings1.bin"/><Relationship Id="rId40" Type="http://schemas.openxmlformats.org/officeDocument/2006/relationships/presProps" Target="presProps.xml"/><Relationship Id="rId41" Type="http://schemas.openxmlformats.org/officeDocument/2006/relationships/viewProps" Target="viewProps.xml"/><Relationship Id="rId42" Type="http://schemas.openxmlformats.org/officeDocument/2006/relationships/theme" Target="theme/theme1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2D42AC-4EDF-4148-852C-D1D63E21DC8A}" type="datetimeFigureOut">
              <a:rPr lang="en-US" smtClean="0"/>
              <a:t>2/11/16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115469-00CD-A246-8DFE-EEB7959681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2893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41438" y="915988"/>
            <a:ext cx="4173537" cy="31305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945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46350" y="4352631"/>
            <a:ext cx="4769503" cy="184666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41438" y="915988"/>
            <a:ext cx="4173537" cy="31305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8674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46350" y="4352631"/>
            <a:ext cx="4769503" cy="184666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41438" y="915988"/>
            <a:ext cx="4173537" cy="31305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969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46350" y="4352631"/>
            <a:ext cx="4769503" cy="184666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41438" y="915988"/>
            <a:ext cx="4173537" cy="31305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22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46350" y="4352631"/>
            <a:ext cx="4769503" cy="184666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41438" y="915988"/>
            <a:ext cx="4173537" cy="31305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1746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46350" y="4352631"/>
            <a:ext cx="4769503" cy="184666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7D52DE1-5195-334E-8DCE-E7D2F6610DF1}" type="slidenum">
              <a:rPr lang="en-US"/>
              <a:pPr/>
              <a:t>17</a:t>
            </a:fld>
            <a:endParaRPr lang="en-US"/>
          </a:p>
        </p:txBody>
      </p:sp>
      <p:sp>
        <p:nvSpPr>
          <p:cNvPr id="327682" name="Rectangle 2"/>
          <p:cNvSpPr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27683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23A20FA-688F-694C-8D97-DA4B97B38177}" type="slidenum">
              <a:rPr lang="en-US"/>
              <a:pPr/>
              <a:t>18</a:t>
            </a:fld>
            <a:endParaRPr lang="en-US"/>
          </a:p>
        </p:txBody>
      </p:sp>
      <p:sp>
        <p:nvSpPr>
          <p:cNvPr id="307202" name="Rectangle 2"/>
          <p:cNvSpPr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07203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6DFBA72-D908-DE46-B571-64044C8DE350}" type="slidenum">
              <a:rPr lang="en-US"/>
              <a:pPr/>
              <a:t>19</a:t>
            </a:fld>
            <a:endParaRPr lang="en-US"/>
          </a:p>
        </p:txBody>
      </p:sp>
      <p:sp>
        <p:nvSpPr>
          <p:cNvPr id="323586" name="Rectangle 2"/>
          <p:cNvSpPr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23587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A10BF07-949B-344F-8827-D355B04B6160}" type="slidenum">
              <a:rPr lang="en-US"/>
              <a:pPr/>
              <a:t>20</a:t>
            </a:fld>
            <a:endParaRPr lang="en-US"/>
          </a:p>
        </p:txBody>
      </p:sp>
      <p:sp>
        <p:nvSpPr>
          <p:cNvPr id="329730" name="Rectangle 2"/>
          <p:cNvSpPr>
            <a:spLocks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29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1885C27-03FC-E34F-9095-D66726F21CF6}" type="slidenum">
              <a:rPr lang="en-US"/>
              <a:pPr/>
              <a:t>21</a:t>
            </a:fld>
            <a:endParaRPr lang="en-US"/>
          </a:p>
        </p:txBody>
      </p:sp>
      <p:sp>
        <p:nvSpPr>
          <p:cNvPr id="313346" name="Rectangle 2"/>
          <p:cNvSpPr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13347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7432228-104D-064F-B963-646339739D56}" type="slidenum">
              <a:rPr lang="en-US"/>
              <a:pPr/>
              <a:t>22</a:t>
            </a:fld>
            <a:endParaRPr lang="en-US"/>
          </a:p>
        </p:txBody>
      </p:sp>
      <p:sp>
        <p:nvSpPr>
          <p:cNvPr id="325634" name="Rectangle 2"/>
          <p:cNvSpPr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25635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41438" y="915988"/>
            <a:ext cx="4173537" cy="31305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0482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46350" y="4352631"/>
            <a:ext cx="4769503" cy="184666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A57C2D-A52B-0446-9E61-8E3ED4733E06}" type="slidenum">
              <a:rPr lang="en-US"/>
              <a:pPr/>
              <a:t>23</a:t>
            </a:fld>
            <a:endParaRPr lang="en-US"/>
          </a:p>
        </p:txBody>
      </p:sp>
      <p:sp>
        <p:nvSpPr>
          <p:cNvPr id="333826" name="Rectangle 2"/>
          <p:cNvSpPr>
            <a:spLocks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33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430663-713C-454E-8D52-5F4E1996C027}" type="slidenum">
              <a:rPr lang="en-US"/>
              <a:pPr/>
              <a:t>24</a:t>
            </a:fld>
            <a:endParaRPr lang="en-US"/>
          </a:p>
        </p:txBody>
      </p:sp>
      <p:sp>
        <p:nvSpPr>
          <p:cNvPr id="335874" name="Rectangle 2"/>
          <p:cNvSpPr>
            <a:spLocks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35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DA75C8-C9AC-C642-89A7-879CEB6FB9D7}" type="slidenum">
              <a:rPr lang="en-US"/>
              <a:pPr/>
              <a:t>25</a:t>
            </a:fld>
            <a:endParaRPr lang="en-US"/>
          </a:p>
        </p:txBody>
      </p:sp>
      <p:sp>
        <p:nvSpPr>
          <p:cNvPr id="337922" name="Rectangle 2"/>
          <p:cNvSpPr>
            <a:spLocks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37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BF04792-977C-6145-A015-9226EB13B005}" type="slidenum">
              <a:rPr lang="en-US"/>
              <a:pPr/>
              <a:t>26</a:t>
            </a:fld>
            <a:endParaRPr lang="en-US"/>
          </a:p>
        </p:txBody>
      </p:sp>
      <p:sp>
        <p:nvSpPr>
          <p:cNvPr id="339970" name="Rectangle 2"/>
          <p:cNvSpPr>
            <a:spLocks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39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558DAB2-39C8-7D43-A892-CFA4D7223A4A}" type="slidenum">
              <a:rPr lang="en-US"/>
              <a:pPr/>
              <a:t>27</a:t>
            </a:fld>
            <a:endParaRPr lang="en-US"/>
          </a:p>
        </p:txBody>
      </p:sp>
      <p:sp>
        <p:nvSpPr>
          <p:cNvPr id="315394" name="Rectangle 2"/>
          <p:cNvSpPr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15395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 noChangeArrowheads="1" noTextEdit="1"/>
          </p:cNvSpPr>
          <p:nvPr>
            <p:ph type="sldImg"/>
          </p:nvPr>
        </p:nvSpPr>
        <p:spPr bwMode="auto">
          <a:xfrm>
            <a:off x="1341438" y="915988"/>
            <a:ext cx="4173537" cy="31305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0482" name="Text Box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1046350" y="4352631"/>
            <a:ext cx="4769503" cy="184666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 noChangeArrowheads="1" noTextEdit="1"/>
          </p:cNvSpPr>
          <p:nvPr>
            <p:ph type="sldImg"/>
          </p:nvPr>
        </p:nvSpPr>
        <p:spPr bwMode="auto">
          <a:xfrm>
            <a:off x="1341438" y="915988"/>
            <a:ext cx="4173537" cy="31305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1506" name="Text Box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1046350" y="4352631"/>
            <a:ext cx="4769503" cy="184666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ChangeArrowheads="1" noTextEdit="1"/>
          </p:cNvSpPr>
          <p:nvPr>
            <p:ph type="sldImg"/>
          </p:nvPr>
        </p:nvSpPr>
        <p:spPr bwMode="auto">
          <a:xfrm>
            <a:off x="1341438" y="915988"/>
            <a:ext cx="4173537" cy="31305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3554" name="Text Box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1046350" y="4352631"/>
            <a:ext cx="4769503" cy="184666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ChangeArrowheads="1" noTextEdit="1"/>
          </p:cNvSpPr>
          <p:nvPr>
            <p:ph type="sldImg"/>
          </p:nvPr>
        </p:nvSpPr>
        <p:spPr bwMode="auto">
          <a:xfrm>
            <a:off x="1341438" y="915988"/>
            <a:ext cx="4173537" cy="31305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4578" name="Text Box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1046350" y="4352631"/>
            <a:ext cx="4769503" cy="184666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 noChangeArrowheads="1" noTextEdit="1"/>
          </p:cNvSpPr>
          <p:nvPr>
            <p:ph type="sldImg"/>
          </p:nvPr>
        </p:nvSpPr>
        <p:spPr bwMode="auto">
          <a:xfrm>
            <a:off x="1341438" y="915988"/>
            <a:ext cx="4173537" cy="31305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7650" name="Text Box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1046350" y="4352631"/>
            <a:ext cx="4769503" cy="184666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41438" y="915988"/>
            <a:ext cx="4173537" cy="31305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1506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46350" y="4352631"/>
            <a:ext cx="4769503" cy="184666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"/>
          <p:cNvSpPr>
            <a:spLocks noChangeArrowheads="1" noTextEdit="1"/>
          </p:cNvSpPr>
          <p:nvPr>
            <p:ph type="sldImg"/>
          </p:nvPr>
        </p:nvSpPr>
        <p:spPr bwMode="auto">
          <a:xfrm>
            <a:off x="1409140" y="916573"/>
            <a:ext cx="4038320" cy="313053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8674" name="Text Box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1046350" y="4352631"/>
            <a:ext cx="4769503" cy="184666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ChangeArrowheads="1" noTextEdit="1"/>
          </p:cNvSpPr>
          <p:nvPr>
            <p:ph type="sldImg"/>
          </p:nvPr>
        </p:nvSpPr>
        <p:spPr bwMode="auto">
          <a:xfrm>
            <a:off x="1341438" y="915988"/>
            <a:ext cx="4173537" cy="31305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9698" name="Text Box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1046350" y="4352631"/>
            <a:ext cx="4769503" cy="184666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/>
          <p:cNvSpPr>
            <a:spLocks noChangeArrowheads="1" noTextEdit="1"/>
          </p:cNvSpPr>
          <p:nvPr>
            <p:ph type="sldImg"/>
          </p:nvPr>
        </p:nvSpPr>
        <p:spPr bwMode="auto">
          <a:xfrm>
            <a:off x="1341438" y="915988"/>
            <a:ext cx="4173537" cy="31305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22" name="Text Box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1046350" y="4352631"/>
            <a:ext cx="4769503" cy="184666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"/>
          <p:cNvSpPr>
            <a:spLocks noChangeArrowheads="1" noTextEdit="1"/>
          </p:cNvSpPr>
          <p:nvPr>
            <p:ph type="sldImg"/>
          </p:nvPr>
        </p:nvSpPr>
        <p:spPr bwMode="auto">
          <a:xfrm>
            <a:off x="1341438" y="915988"/>
            <a:ext cx="4173537" cy="31305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4818" name="Text Box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1046350" y="4352631"/>
            <a:ext cx="4769503" cy="184666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41438" y="915988"/>
            <a:ext cx="4173537" cy="31305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2530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46350" y="4352631"/>
            <a:ext cx="4769503" cy="184666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41438" y="915988"/>
            <a:ext cx="4173537" cy="31305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3554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46350" y="4352631"/>
            <a:ext cx="4769503" cy="184666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41438" y="915988"/>
            <a:ext cx="4173537" cy="31305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457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46350" y="4352631"/>
            <a:ext cx="4769503" cy="184666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41438" y="915988"/>
            <a:ext cx="4173537" cy="31305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5602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46350" y="4352631"/>
            <a:ext cx="4769503" cy="184666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41438" y="915988"/>
            <a:ext cx="4173537" cy="31305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6626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46350" y="4352631"/>
            <a:ext cx="4769503" cy="184666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41438" y="915988"/>
            <a:ext cx="4173537" cy="31305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7650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46350" y="4352631"/>
            <a:ext cx="4769503" cy="184666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A44AD-83F4-464E-80F9-B1E8DD104582}" type="datetimeFigureOut">
              <a:rPr lang="en-US" smtClean="0"/>
              <a:t>2/11/16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DF2AA-B275-EC40-A20C-6E5982FCB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544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A44AD-83F4-464E-80F9-B1E8DD104582}" type="datetimeFigureOut">
              <a:rPr lang="en-US" smtClean="0"/>
              <a:t>2/11/16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DF2AA-B275-EC40-A20C-6E5982FCB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009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A44AD-83F4-464E-80F9-B1E8DD104582}" type="datetimeFigureOut">
              <a:rPr lang="en-US" smtClean="0"/>
              <a:t>2/11/16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DF2AA-B275-EC40-A20C-6E5982FCB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935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A44AD-83F4-464E-80F9-B1E8DD104582}" type="datetimeFigureOut">
              <a:rPr lang="en-US" smtClean="0"/>
              <a:t>2/11/16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DF2AA-B275-EC40-A20C-6E5982FCB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252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A44AD-83F4-464E-80F9-B1E8DD104582}" type="datetimeFigureOut">
              <a:rPr lang="en-US" smtClean="0"/>
              <a:t>2/11/16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DF2AA-B275-EC40-A20C-6E5982FCB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642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A44AD-83F4-464E-80F9-B1E8DD104582}" type="datetimeFigureOut">
              <a:rPr lang="en-US" smtClean="0"/>
              <a:t>2/11/16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DF2AA-B275-EC40-A20C-6E5982FCB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503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A44AD-83F4-464E-80F9-B1E8DD104582}" type="datetimeFigureOut">
              <a:rPr lang="en-US" smtClean="0"/>
              <a:t>2/11/16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DF2AA-B275-EC40-A20C-6E5982FCB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181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A44AD-83F4-464E-80F9-B1E8DD104582}" type="datetimeFigureOut">
              <a:rPr lang="en-US" smtClean="0"/>
              <a:t>2/11/16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DF2AA-B275-EC40-A20C-6E5982FCB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571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A44AD-83F4-464E-80F9-B1E8DD104582}" type="datetimeFigureOut">
              <a:rPr lang="en-US" smtClean="0"/>
              <a:t>2/11/16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DF2AA-B275-EC40-A20C-6E5982FCB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007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A44AD-83F4-464E-80F9-B1E8DD104582}" type="datetimeFigureOut">
              <a:rPr lang="en-US" smtClean="0"/>
              <a:t>2/11/16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DF2AA-B275-EC40-A20C-6E5982FCB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855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A44AD-83F4-464E-80F9-B1E8DD104582}" type="datetimeFigureOut">
              <a:rPr lang="en-US" smtClean="0"/>
              <a:t>2/11/16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DF2AA-B275-EC40-A20C-6E5982FCB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959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6A44AD-83F4-464E-80F9-B1E8DD104582}" type="datetimeFigureOut">
              <a:rPr lang="en-US" smtClean="0"/>
              <a:t>2/11/16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5DF2AA-B275-EC40-A20C-6E5982FCB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313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0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Core Java – Class </a:t>
            </a:r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3399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2789281" y="443567"/>
            <a:ext cx="3643200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buClr>
                <a:srgbClr val="000000"/>
              </a:buClr>
              <a:buSzPct val="38000"/>
              <a:buFont typeface="StarBats" charset="0"/>
              <a:buNone/>
            </a:pPr>
            <a:r>
              <a:rPr lang="en-GB" sz="2500" dirty="0">
                <a:latin typeface="Calibri"/>
              </a:rPr>
              <a:t>Constructors - Example</a:t>
            </a:r>
          </a:p>
        </p:txBody>
      </p:sp>
      <p:grpSp>
        <p:nvGrpSpPr>
          <p:cNvPr id="10243" name="Group 3"/>
          <p:cNvGrpSpPr>
            <a:grpSpLocks/>
          </p:cNvGrpSpPr>
          <p:nvPr/>
        </p:nvGrpSpPr>
        <p:grpSpPr bwMode="auto">
          <a:xfrm>
            <a:off x="876961" y="1071473"/>
            <a:ext cx="7570080" cy="5206147"/>
            <a:chOff x="609" y="744"/>
            <a:chExt cx="5257" cy="3483"/>
          </a:xfrm>
        </p:grpSpPr>
        <p:sp>
          <p:nvSpPr>
            <p:cNvPr id="10244" name="AutoShape 4"/>
            <p:cNvSpPr>
              <a:spLocks noChangeArrowheads="1"/>
            </p:cNvSpPr>
            <p:nvPr/>
          </p:nvSpPr>
          <p:spPr bwMode="auto">
            <a:xfrm>
              <a:off x="609" y="744"/>
              <a:ext cx="5257" cy="3483"/>
            </a:xfrm>
            <a:prstGeom prst="roundRect">
              <a:avLst>
                <a:gd name="adj" fmla="val 28"/>
              </a:avLst>
            </a:prstGeom>
            <a:solidFill>
              <a:srgbClr val="FFFF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45" name="Text Box 5"/>
            <p:cNvSpPr txBox="1">
              <a:spLocks noChangeArrowheads="1"/>
            </p:cNvSpPr>
            <p:nvPr/>
          </p:nvSpPr>
          <p:spPr bwMode="auto">
            <a:xfrm>
              <a:off x="777" y="833"/>
              <a:ext cx="4858" cy="3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marL="211138" indent="-211138"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</a:tabLs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</a:tabLs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</a:tabLs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</a:tabLs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</a:tabLs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</a:tabLs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</a:tabLs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</a:tabLs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</a:tabLs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>
                <a:spcBef>
                  <a:spcPts val="249"/>
                </a:spcBef>
                <a:buClr>
                  <a:srgbClr val="000000"/>
                </a:buClr>
                <a:buSzPct val="174000"/>
              </a:pPr>
              <a:r>
                <a:rPr lang="en-GB" sz="1100" dirty="0">
                  <a:latin typeface="Courier" charset="0"/>
                </a:rPr>
                <a:t>public class </a:t>
              </a:r>
              <a:r>
                <a:rPr lang="en-GB" sz="1100" dirty="0" err="1">
                  <a:latin typeface="Courier" charset="0"/>
                </a:rPr>
                <a:t>BankAccount</a:t>
              </a:r>
              <a:endParaRPr lang="en-GB" sz="1100" dirty="0">
                <a:latin typeface="Courier" charset="0"/>
              </a:endParaRPr>
            </a:p>
            <a:p>
              <a:pPr>
                <a:spcBef>
                  <a:spcPts val="249"/>
                </a:spcBef>
                <a:buClr>
                  <a:srgbClr val="000000"/>
                </a:buClr>
                <a:buSzPct val="174000"/>
              </a:pPr>
              <a:r>
                <a:rPr lang="en-GB" sz="1100" dirty="0">
                  <a:latin typeface="Courier" charset="0"/>
                </a:rPr>
                <a:t>{</a:t>
              </a:r>
            </a:p>
            <a:p>
              <a:pPr>
                <a:spcBef>
                  <a:spcPts val="249"/>
                </a:spcBef>
                <a:buClr>
                  <a:srgbClr val="000000"/>
                </a:buClr>
                <a:buSzPct val="174000"/>
              </a:pPr>
              <a:r>
                <a:rPr lang="en-GB" sz="1100" dirty="0">
                  <a:latin typeface="Courier" charset="0"/>
                </a:rPr>
                <a:t>	private String </a:t>
              </a:r>
              <a:r>
                <a:rPr lang="en-GB" sz="1100" dirty="0" err="1">
                  <a:latin typeface="Courier" charset="0"/>
                </a:rPr>
                <a:t>ownersName</a:t>
              </a:r>
              <a:r>
                <a:rPr lang="en-GB" sz="1100" dirty="0">
                  <a:latin typeface="Courier" charset="0"/>
                </a:rPr>
                <a:t>;</a:t>
              </a:r>
            </a:p>
            <a:p>
              <a:pPr>
                <a:spcBef>
                  <a:spcPts val="249"/>
                </a:spcBef>
                <a:buClr>
                  <a:srgbClr val="000000"/>
                </a:buClr>
                <a:buSzPct val="174000"/>
              </a:pPr>
              <a:r>
                <a:rPr lang="en-GB" sz="1100" dirty="0">
                  <a:latin typeface="Courier" charset="0"/>
                </a:rPr>
                <a:t>	private </a:t>
              </a:r>
              <a:r>
                <a:rPr lang="en-GB" sz="1100" dirty="0" err="1">
                  <a:latin typeface="Courier" charset="0"/>
                </a:rPr>
                <a:t>int</a:t>
              </a:r>
              <a:r>
                <a:rPr lang="en-GB" sz="1100" dirty="0">
                  <a:latin typeface="Courier" charset="0"/>
                </a:rPr>
                <a:t> </a:t>
              </a:r>
              <a:r>
                <a:rPr lang="en-GB" sz="1100" dirty="0" err="1">
                  <a:latin typeface="Courier" charset="0"/>
                </a:rPr>
                <a:t>accountNumber</a:t>
              </a:r>
              <a:r>
                <a:rPr lang="en-GB" sz="1100" dirty="0">
                  <a:latin typeface="Courier" charset="0"/>
                </a:rPr>
                <a:t>;</a:t>
              </a:r>
            </a:p>
            <a:p>
              <a:pPr>
                <a:spcBef>
                  <a:spcPts val="249"/>
                </a:spcBef>
                <a:buClr>
                  <a:srgbClr val="000000"/>
                </a:buClr>
                <a:buSzPct val="174000"/>
              </a:pPr>
              <a:r>
                <a:rPr lang="en-GB" sz="1100" dirty="0">
                  <a:latin typeface="Courier" charset="0"/>
                </a:rPr>
                <a:t>	private float balance;</a:t>
              </a:r>
            </a:p>
            <a:p>
              <a:pPr>
                <a:spcBef>
                  <a:spcPts val="249"/>
                </a:spcBef>
                <a:buClr>
                  <a:srgbClr val="000000"/>
                </a:buClr>
                <a:buSzPct val="174000"/>
              </a:pPr>
              <a:endParaRPr lang="en-GB" sz="1100" dirty="0">
                <a:latin typeface="Courier" charset="0"/>
              </a:endParaRPr>
            </a:p>
            <a:p>
              <a:pPr>
                <a:spcBef>
                  <a:spcPts val="249"/>
                </a:spcBef>
                <a:buClr>
                  <a:srgbClr val="000000"/>
                </a:buClr>
                <a:buSzPct val="174000"/>
              </a:pPr>
              <a:r>
                <a:rPr lang="en-GB" sz="1100" dirty="0">
                  <a:latin typeface="Courier" charset="0"/>
                </a:rPr>
                <a:t>	public </a:t>
              </a:r>
              <a:r>
                <a:rPr lang="en-GB" sz="1100" dirty="0" err="1">
                  <a:latin typeface="Courier" charset="0"/>
                </a:rPr>
                <a:t>BankAccount</a:t>
              </a:r>
              <a:r>
                <a:rPr lang="en-GB" sz="1100" dirty="0">
                  <a:latin typeface="Courier" charset="0"/>
                </a:rPr>
                <a:t>(</a:t>
              </a:r>
              <a:r>
                <a:rPr lang="en-GB" sz="1100" dirty="0" err="1">
                  <a:latin typeface="Courier" charset="0"/>
                </a:rPr>
                <a:t>int</a:t>
              </a:r>
              <a:r>
                <a:rPr lang="en-GB" sz="1100" dirty="0">
                  <a:latin typeface="Courier" charset="0"/>
                </a:rPr>
                <a:t> </a:t>
              </a:r>
              <a:r>
                <a:rPr lang="en-GB" sz="1100" dirty="0" err="1">
                  <a:latin typeface="Courier" charset="0"/>
                </a:rPr>
                <a:t>anAccountNumber</a:t>
              </a:r>
              <a:r>
                <a:rPr lang="en-GB" sz="1100" dirty="0">
                  <a:latin typeface="Courier" charset="0"/>
                </a:rPr>
                <a:t>, String </a:t>
              </a:r>
              <a:r>
                <a:rPr lang="en-GB" sz="1100" dirty="0" err="1">
                  <a:latin typeface="Courier" charset="0"/>
                </a:rPr>
                <a:t>aName</a:t>
              </a:r>
              <a:r>
                <a:rPr lang="en-GB" sz="1100" dirty="0">
                  <a:latin typeface="Courier" charset="0"/>
                </a:rPr>
                <a:t>)</a:t>
              </a:r>
            </a:p>
            <a:p>
              <a:pPr>
                <a:spcBef>
                  <a:spcPts val="249"/>
                </a:spcBef>
                <a:buClr>
                  <a:srgbClr val="000000"/>
                </a:buClr>
                <a:buSzPct val="174000"/>
              </a:pPr>
              <a:r>
                <a:rPr lang="en-GB" sz="1100" dirty="0">
                  <a:latin typeface="Courier" charset="0"/>
                </a:rPr>
                <a:t>	{</a:t>
              </a:r>
            </a:p>
            <a:p>
              <a:pPr>
                <a:spcBef>
                  <a:spcPts val="249"/>
                </a:spcBef>
                <a:buClr>
                  <a:srgbClr val="000000"/>
                </a:buClr>
                <a:buSzPct val="174000"/>
              </a:pPr>
              <a:r>
                <a:rPr lang="en-GB" sz="1100" dirty="0">
                  <a:latin typeface="Courier" charset="0"/>
                </a:rPr>
                <a:t>		</a:t>
              </a:r>
              <a:r>
                <a:rPr lang="en-GB" sz="1100" dirty="0" err="1">
                  <a:latin typeface="Courier" charset="0"/>
                </a:rPr>
                <a:t>accountNumber</a:t>
              </a:r>
              <a:r>
                <a:rPr lang="en-GB" sz="1100" dirty="0">
                  <a:latin typeface="Courier" charset="0"/>
                </a:rPr>
                <a:t> = </a:t>
              </a:r>
              <a:r>
                <a:rPr lang="en-GB" sz="1100" dirty="0" err="1">
                  <a:latin typeface="Courier" charset="0"/>
                </a:rPr>
                <a:t>anAccountNumber</a:t>
              </a:r>
              <a:r>
                <a:rPr lang="en-GB" sz="1100" dirty="0">
                  <a:latin typeface="Courier" charset="0"/>
                </a:rPr>
                <a:t>;</a:t>
              </a:r>
            </a:p>
            <a:p>
              <a:pPr>
                <a:spcBef>
                  <a:spcPts val="249"/>
                </a:spcBef>
                <a:buClr>
                  <a:srgbClr val="000000"/>
                </a:buClr>
                <a:buSzPct val="174000"/>
              </a:pPr>
              <a:r>
                <a:rPr lang="en-GB" sz="1100" dirty="0">
                  <a:latin typeface="Courier" charset="0"/>
                </a:rPr>
                <a:t>		</a:t>
              </a:r>
              <a:r>
                <a:rPr lang="en-GB" sz="1100" dirty="0" err="1">
                  <a:latin typeface="Courier" charset="0"/>
                </a:rPr>
                <a:t>ownersName</a:t>
              </a:r>
              <a:r>
                <a:rPr lang="en-GB" sz="1100" dirty="0">
                  <a:latin typeface="Courier" charset="0"/>
                </a:rPr>
                <a:t> = </a:t>
              </a:r>
              <a:r>
                <a:rPr lang="en-GB" sz="1100" dirty="0" err="1">
                  <a:latin typeface="Courier" charset="0"/>
                </a:rPr>
                <a:t>aName</a:t>
              </a:r>
              <a:r>
                <a:rPr lang="en-GB" sz="1100" dirty="0">
                  <a:latin typeface="Courier" charset="0"/>
                </a:rPr>
                <a:t>;</a:t>
              </a:r>
            </a:p>
            <a:p>
              <a:pPr>
                <a:spcBef>
                  <a:spcPts val="249"/>
                </a:spcBef>
                <a:buClr>
                  <a:srgbClr val="000000"/>
                </a:buClr>
                <a:buSzPct val="174000"/>
              </a:pPr>
              <a:r>
                <a:rPr lang="en-GB" sz="1100" dirty="0">
                  <a:latin typeface="Courier" charset="0"/>
                </a:rPr>
                <a:t>	}</a:t>
              </a:r>
            </a:p>
            <a:p>
              <a:pPr>
                <a:spcBef>
                  <a:spcPts val="249"/>
                </a:spcBef>
                <a:buClr>
                  <a:srgbClr val="000000"/>
                </a:buClr>
                <a:buSzPct val="174000"/>
              </a:pPr>
              <a:r>
                <a:rPr lang="en-GB" sz="1100" dirty="0">
                  <a:latin typeface="Courier" charset="0"/>
                </a:rPr>
                <a:t>	[...]</a:t>
              </a:r>
            </a:p>
            <a:p>
              <a:pPr>
                <a:spcBef>
                  <a:spcPts val="249"/>
                </a:spcBef>
                <a:buClr>
                  <a:srgbClr val="000000"/>
                </a:buClr>
                <a:buSzPct val="174000"/>
              </a:pPr>
              <a:r>
                <a:rPr lang="en-GB" sz="1100" dirty="0">
                  <a:latin typeface="Courier" charset="0"/>
                </a:rPr>
                <a:t>}</a:t>
              </a:r>
            </a:p>
            <a:p>
              <a:pPr>
                <a:spcBef>
                  <a:spcPts val="249"/>
                </a:spcBef>
                <a:buClr>
                  <a:srgbClr val="000000"/>
                </a:buClr>
                <a:buSzPct val="174000"/>
              </a:pPr>
              <a:endParaRPr lang="en-GB" sz="1100" dirty="0">
                <a:latin typeface="Courier" charset="0"/>
              </a:endParaRPr>
            </a:p>
            <a:p>
              <a:pPr>
                <a:spcBef>
                  <a:spcPts val="249"/>
                </a:spcBef>
                <a:buClr>
                  <a:srgbClr val="000000"/>
                </a:buClr>
                <a:buSzPct val="174000"/>
              </a:pPr>
              <a:r>
                <a:rPr lang="en-GB" sz="1100" dirty="0">
                  <a:latin typeface="Courier" charset="0"/>
                </a:rPr>
                <a:t>public class </a:t>
              </a:r>
              <a:r>
                <a:rPr lang="en-GB" sz="1100" dirty="0" err="1">
                  <a:latin typeface="Courier" charset="0"/>
                </a:rPr>
                <a:t>OverdraftAccount</a:t>
              </a:r>
              <a:r>
                <a:rPr lang="en-GB" sz="1100" dirty="0">
                  <a:latin typeface="Courier" charset="0"/>
                </a:rPr>
                <a:t> extends </a:t>
              </a:r>
              <a:r>
                <a:rPr lang="en-GB" sz="1100" dirty="0" err="1">
                  <a:latin typeface="Courier" charset="0"/>
                </a:rPr>
                <a:t>BankAccount</a:t>
              </a:r>
              <a:endParaRPr lang="en-GB" sz="1100" dirty="0">
                <a:latin typeface="Courier" charset="0"/>
              </a:endParaRPr>
            </a:p>
            <a:p>
              <a:pPr>
                <a:spcBef>
                  <a:spcPts val="249"/>
                </a:spcBef>
                <a:buClr>
                  <a:srgbClr val="000000"/>
                </a:buClr>
                <a:buSzPct val="174000"/>
              </a:pPr>
              <a:r>
                <a:rPr lang="en-GB" sz="1100" dirty="0">
                  <a:latin typeface="Courier" charset="0"/>
                </a:rPr>
                <a:t>{</a:t>
              </a:r>
            </a:p>
            <a:p>
              <a:pPr>
                <a:spcBef>
                  <a:spcPts val="249"/>
                </a:spcBef>
                <a:buClr>
                  <a:srgbClr val="000000"/>
                </a:buClr>
                <a:buSzPct val="174000"/>
              </a:pPr>
              <a:r>
                <a:rPr lang="en-GB" sz="1100" dirty="0">
                  <a:latin typeface="Courier" charset="0"/>
                </a:rPr>
                <a:t>	private float </a:t>
              </a:r>
              <a:r>
                <a:rPr lang="en-GB" sz="1100" dirty="0" err="1">
                  <a:latin typeface="Courier" charset="0"/>
                </a:rPr>
                <a:t>overdraftLimit</a:t>
              </a:r>
              <a:r>
                <a:rPr lang="en-GB" sz="1100" dirty="0">
                  <a:latin typeface="Courier" charset="0"/>
                </a:rPr>
                <a:t>;</a:t>
              </a:r>
            </a:p>
            <a:p>
              <a:pPr>
                <a:spcBef>
                  <a:spcPts val="249"/>
                </a:spcBef>
                <a:buClr>
                  <a:srgbClr val="000000"/>
                </a:buClr>
                <a:buSzPct val="174000"/>
              </a:pPr>
              <a:endParaRPr lang="en-GB" sz="1100" dirty="0">
                <a:latin typeface="Courier" charset="0"/>
              </a:endParaRPr>
            </a:p>
            <a:p>
              <a:pPr>
                <a:spcBef>
                  <a:spcPts val="249"/>
                </a:spcBef>
                <a:buClr>
                  <a:srgbClr val="000000"/>
                </a:buClr>
                <a:buSzPct val="174000"/>
              </a:pPr>
              <a:r>
                <a:rPr lang="en-GB" sz="1100" dirty="0">
                  <a:latin typeface="Courier" charset="0"/>
                </a:rPr>
                <a:t>	public </a:t>
              </a:r>
              <a:r>
                <a:rPr lang="en-GB" sz="1100" dirty="0" err="1">
                  <a:latin typeface="Courier" charset="0"/>
                </a:rPr>
                <a:t>OverdraftAccount</a:t>
              </a:r>
              <a:r>
                <a:rPr lang="en-GB" sz="1100" dirty="0">
                  <a:latin typeface="Courier" charset="0"/>
                </a:rPr>
                <a:t>(</a:t>
              </a:r>
              <a:r>
                <a:rPr lang="en-GB" sz="1100" dirty="0" err="1">
                  <a:latin typeface="Courier" charset="0"/>
                </a:rPr>
                <a:t>int</a:t>
              </a:r>
              <a:r>
                <a:rPr lang="en-GB" sz="1100" dirty="0">
                  <a:latin typeface="Courier" charset="0"/>
                </a:rPr>
                <a:t> </a:t>
              </a:r>
              <a:r>
                <a:rPr lang="en-GB" sz="1100" dirty="0" err="1">
                  <a:latin typeface="Courier" charset="0"/>
                </a:rPr>
                <a:t>anAccountNumber</a:t>
              </a:r>
              <a:r>
                <a:rPr lang="en-GB" sz="1100" dirty="0">
                  <a:latin typeface="Courier" charset="0"/>
                </a:rPr>
                <a:t>, String </a:t>
              </a:r>
              <a:r>
                <a:rPr lang="en-GB" sz="1100" dirty="0" err="1">
                  <a:latin typeface="Courier" charset="0"/>
                </a:rPr>
                <a:t>aName</a:t>
              </a:r>
              <a:r>
                <a:rPr lang="en-GB" sz="1100" dirty="0">
                  <a:latin typeface="Courier" charset="0"/>
                </a:rPr>
                <a:t>, float </a:t>
              </a:r>
              <a:r>
                <a:rPr lang="en-GB" sz="1100" dirty="0" err="1">
                  <a:latin typeface="Courier" charset="0"/>
                </a:rPr>
                <a:t>aLimit</a:t>
              </a:r>
              <a:r>
                <a:rPr lang="en-GB" sz="1100" dirty="0">
                  <a:latin typeface="Courier" charset="0"/>
                </a:rPr>
                <a:t>)</a:t>
              </a:r>
            </a:p>
            <a:p>
              <a:pPr>
                <a:spcBef>
                  <a:spcPts val="249"/>
                </a:spcBef>
                <a:buClr>
                  <a:srgbClr val="000000"/>
                </a:buClr>
                <a:buSzPct val="174000"/>
              </a:pPr>
              <a:r>
                <a:rPr lang="en-GB" sz="1100" dirty="0">
                  <a:latin typeface="Courier" charset="0"/>
                </a:rPr>
                <a:t>	{</a:t>
              </a:r>
            </a:p>
            <a:p>
              <a:pPr>
                <a:spcBef>
                  <a:spcPts val="249"/>
                </a:spcBef>
                <a:buClr>
                  <a:srgbClr val="000000"/>
                </a:buClr>
                <a:buSzPct val="174000"/>
              </a:pPr>
              <a:r>
                <a:rPr lang="en-GB" sz="1100" dirty="0">
                  <a:latin typeface="Courier" charset="0"/>
                </a:rPr>
                <a:t>		super(</a:t>
              </a:r>
              <a:r>
                <a:rPr lang="en-GB" sz="1100" dirty="0" err="1">
                  <a:latin typeface="Courier" charset="0"/>
                </a:rPr>
                <a:t>anAccountNumber</a:t>
              </a:r>
              <a:r>
                <a:rPr lang="en-GB" sz="1100" dirty="0">
                  <a:latin typeface="Courier" charset="0"/>
                </a:rPr>
                <a:t>, </a:t>
              </a:r>
              <a:r>
                <a:rPr lang="en-GB" sz="1100" dirty="0" err="1">
                  <a:latin typeface="Courier" charset="0"/>
                </a:rPr>
                <a:t>aName</a:t>
              </a:r>
              <a:r>
                <a:rPr lang="en-GB" sz="1100" dirty="0">
                  <a:latin typeface="Courier" charset="0"/>
                </a:rPr>
                <a:t>);</a:t>
              </a:r>
            </a:p>
            <a:p>
              <a:pPr>
                <a:spcBef>
                  <a:spcPts val="249"/>
                </a:spcBef>
                <a:buClr>
                  <a:srgbClr val="000000"/>
                </a:buClr>
                <a:buSzPct val="174000"/>
              </a:pPr>
              <a:r>
                <a:rPr lang="en-GB" sz="1100" dirty="0">
                  <a:latin typeface="Courier" charset="0"/>
                </a:rPr>
                <a:t>		</a:t>
              </a:r>
              <a:r>
                <a:rPr lang="en-GB" sz="1100" dirty="0" err="1">
                  <a:latin typeface="Courier" charset="0"/>
                </a:rPr>
                <a:t>overdraftLimit</a:t>
              </a:r>
              <a:r>
                <a:rPr lang="en-GB" sz="1100" dirty="0">
                  <a:latin typeface="Courier" charset="0"/>
                </a:rPr>
                <a:t> = </a:t>
              </a:r>
              <a:r>
                <a:rPr lang="en-GB" sz="1100" dirty="0" err="1">
                  <a:latin typeface="Courier" charset="0"/>
                </a:rPr>
                <a:t>aLimit</a:t>
              </a:r>
              <a:r>
                <a:rPr lang="en-GB" sz="1100" dirty="0">
                  <a:latin typeface="Courier" charset="0"/>
                </a:rPr>
                <a:t>;</a:t>
              </a:r>
            </a:p>
            <a:p>
              <a:pPr>
                <a:spcBef>
                  <a:spcPts val="249"/>
                </a:spcBef>
                <a:buClr>
                  <a:srgbClr val="000000"/>
                </a:buClr>
                <a:buSzPct val="174000"/>
              </a:pPr>
              <a:r>
                <a:rPr lang="en-GB" sz="1100" dirty="0">
                  <a:latin typeface="Courier" charset="0"/>
                </a:rPr>
                <a:t>	}</a:t>
              </a:r>
            </a:p>
            <a:p>
              <a:pPr>
                <a:spcBef>
                  <a:spcPts val="249"/>
                </a:spcBef>
                <a:buClr>
                  <a:srgbClr val="000000"/>
                </a:buClr>
                <a:buSzPct val="174000"/>
              </a:pPr>
              <a:r>
                <a:rPr lang="en-GB" sz="1100" dirty="0">
                  <a:latin typeface="Courier" charset="0"/>
                </a:rPr>
                <a:t>}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890443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3168000" y="457969"/>
            <a:ext cx="4366080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buClr>
                <a:srgbClr val="000000"/>
              </a:buClr>
              <a:buSzPct val="38000"/>
              <a:buFont typeface="StarBats" charset="0"/>
              <a:buNone/>
            </a:pPr>
            <a:r>
              <a:rPr lang="en-GB" sz="2500" dirty="0">
                <a:latin typeface="Calibri"/>
              </a:rPr>
              <a:t>Method Overriding</a:t>
            </a: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668161" y="1212607"/>
            <a:ext cx="7768800" cy="3362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211138" indent="-211138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31800" indent="-2159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ts val="249"/>
              </a:spcBef>
              <a:buClr>
                <a:srgbClr val="000000"/>
              </a:buClr>
              <a:buSzPct val="59000"/>
              <a:buBlip>
                <a:blip r:embed="rId3"/>
              </a:buBlip>
            </a:pPr>
            <a:r>
              <a:rPr lang="en-GB" dirty="0">
                <a:latin typeface="Calibri"/>
              </a:rPr>
              <a:t>Subclasses inherit all methods from their superclass</a:t>
            </a:r>
          </a:p>
          <a:p>
            <a:pPr lvl="1">
              <a:spcBef>
                <a:spcPts val="249"/>
              </a:spcBef>
              <a:buClr>
                <a:srgbClr val="000000"/>
              </a:buClr>
              <a:buSzPct val="85000"/>
              <a:buBlip>
                <a:blip r:embed="rId3"/>
              </a:buBlip>
            </a:pPr>
            <a:r>
              <a:rPr lang="en-GB" sz="1800" dirty="0">
                <a:latin typeface="Calibri"/>
              </a:rPr>
              <a:t>Sometimes, the implementation of the method in the superclass does not provide the functionality required by the subclass.</a:t>
            </a:r>
          </a:p>
          <a:p>
            <a:pPr lvl="1">
              <a:spcBef>
                <a:spcPts val="249"/>
              </a:spcBef>
              <a:buClr>
                <a:srgbClr val="000000"/>
              </a:buClr>
              <a:buSzPct val="85000"/>
              <a:buBlip>
                <a:blip r:embed="rId3"/>
              </a:buBlip>
            </a:pPr>
            <a:r>
              <a:rPr lang="en-GB" sz="1800" dirty="0">
                <a:latin typeface="Calibri"/>
              </a:rPr>
              <a:t>In these cases, the method must be overridden.</a:t>
            </a:r>
          </a:p>
          <a:p>
            <a:pPr>
              <a:spcBef>
                <a:spcPts val="249"/>
              </a:spcBef>
              <a:buClr>
                <a:srgbClr val="000000"/>
              </a:buClr>
              <a:buSzPct val="343000"/>
            </a:pPr>
            <a:endParaRPr lang="en-GB" sz="900" dirty="0">
              <a:latin typeface="Calibri"/>
            </a:endParaRPr>
          </a:p>
          <a:p>
            <a:pPr>
              <a:spcBef>
                <a:spcPts val="249"/>
              </a:spcBef>
              <a:buClr>
                <a:srgbClr val="000000"/>
              </a:buClr>
              <a:buSzPct val="59000"/>
              <a:buBlip>
                <a:blip r:embed="rId3"/>
              </a:buBlip>
            </a:pPr>
            <a:r>
              <a:rPr lang="en-GB" dirty="0">
                <a:latin typeface="Calibri"/>
              </a:rPr>
              <a:t>To override a method, provide an implementation in the subclass.</a:t>
            </a:r>
          </a:p>
          <a:p>
            <a:pPr lvl="1">
              <a:spcBef>
                <a:spcPts val="249"/>
              </a:spcBef>
              <a:buClr>
                <a:srgbClr val="000000"/>
              </a:buClr>
              <a:buSzPct val="85000"/>
              <a:buBlip>
                <a:blip r:embed="rId3"/>
              </a:buBlip>
            </a:pPr>
            <a:r>
              <a:rPr lang="en-GB" sz="1800" dirty="0">
                <a:latin typeface="Calibri"/>
              </a:rPr>
              <a:t>The method in the subclass MUST have the exact same signature as the method it is overriding.</a:t>
            </a:r>
          </a:p>
          <a:p>
            <a:pPr lvl="1">
              <a:spcBef>
                <a:spcPts val="249"/>
              </a:spcBef>
              <a:buClr>
                <a:srgbClr val="000000"/>
              </a:buClr>
              <a:buSzPct val="343000"/>
            </a:pPr>
            <a:endParaRPr lang="en-GB" sz="900" dirty="0">
              <a:latin typeface="Calibri"/>
            </a:endParaRPr>
          </a:p>
          <a:p>
            <a:pPr>
              <a:spcBef>
                <a:spcPts val="249"/>
              </a:spcBef>
              <a:buClr>
                <a:srgbClr val="000000"/>
              </a:buClr>
              <a:buSzPct val="59000"/>
            </a:pPr>
            <a:endParaRPr lang="en-GB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480961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2242081" y="450768"/>
            <a:ext cx="4972320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buClr>
                <a:srgbClr val="000000"/>
              </a:buClr>
              <a:buSzPct val="38000"/>
              <a:buFont typeface="StarBats" charset="0"/>
              <a:buNone/>
            </a:pPr>
            <a:r>
              <a:rPr lang="en-GB" sz="2500" dirty="0">
                <a:latin typeface="Calibri"/>
              </a:rPr>
              <a:t>Method overriding - Example</a:t>
            </a:r>
          </a:p>
        </p:txBody>
      </p:sp>
      <p:grpSp>
        <p:nvGrpSpPr>
          <p:cNvPr id="12291" name="Group 3"/>
          <p:cNvGrpSpPr>
            <a:grpSpLocks/>
          </p:cNvGrpSpPr>
          <p:nvPr/>
        </p:nvGrpSpPr>
        <p:grpSpPr bwMode="auto">
          <a:xfrm>
            <a:off x="1473120" y="1078673"/>
            <a:ext cx="6230880" cy="5505698"/>
            <a:chOff x="1023" y="749"/>
            <a:chExt cx="4327" cy="3483"/>
          </a:xfrm>
        </p:grpSpPr>
        <p:sp>
          <p:nvSpPr>
            <p:cNvPr id="12292" name="AutoShape 4"/>
            <p:cNvSpPr>
              <a:spLocks noChangeArrowheads="1"/>
            </p:cNvSpPr>
            <p:nvPr/>
          </p:nvSpPr>
          <p:spPr bwMode="auto">
            <a:xfrm>
              <a:off x="1023" y="749"/>
              <a:ext cx="4327" cy="3483"/>
            </a:xfrm>
            <a:prstGeom prst="roundRect">
              <a:avLst>
                <a:gd name="adj" fmla="val 28"/>
              </a:avLst>
            </a:prstGeom>
            <a:solidFill>
              <a:srgbClr val="FFFF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93" name="Text Box 5"/>
            <p:cNvSpPr txBox="1">
              <a:spLocks noChangeArrowheads="1"/>
            </p:cNvSpPr>
            <p:nvPr/>
          </p:nvSpPr>
          <p:spPr bwMode="auto">
            <a:xfrm>
              <a:off x="1161" y="839"/>
              <a:ext cx="3999" cy="33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marL="211138" indent="-211138"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</a:tabLs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</a:tabLs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</a:tabLs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</a:tabLs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</a:tabLs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</a:tabLs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</a:tabLs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</a:tabLs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</a:tabLs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>
                <a:spcBef>
                  <a:spcPts val="249"/>
                </a:spcBef>
                <a:buClr>
                  <a:srgbClr val="000000"/>
                </a:buClr>
                <a:buSzPct val="174000"/>
              </a:pPr>
              <a:r>
                <a:rPr lang="en-GB" sz="1300" dirty="0">
                  <a:latin typeface="Courier" charset="0"/>
                </a:rPr>
                <a:t>public class </a:t>
              </a:r>
              <a:r>
                <a:rPr lang="en-GB" sz="1300" dirty="0" err="1">
                  <a:latin typeface="Courier" charset="0"/>
                </a:rPr>
                <a:t>BankAccount</a:t>
              </a:r>
              <a:endParaRPr lang="en-GB" sz="1300" dirty="0">
                <a:latin typeface="Courier" charset="0"/>
              </a:endParaRPr>
            </a:p>
            <a:p>
              <a:pPr>
                <a:spcBef>
                  <a:spcPts val="249"/>
                </a:spcBef>
                <a:buClr>
                  <a:srgbClr val="000000"/>
                </a:buClr>
                <a:buSzPct val="174000"/>
              </a:pPr>
              <a:r>
                <a:rPr lang="en-GB" sz="1300" dirty="0">
                  <a:latin typeface="Courier" charset="0"/>
                </a:rPr>
                <a:t>{</a:t>
              </a:r>
            </a:p>
            <a:p>
              <a:pPr>
                <a:spcBef>
                  <a:spcPts val="249"/>
                </a:spcBef>
                <a:buClr>
                  <a:srgbClr val="000000"/>
                </a:buClr>
                <a:buSzPct val="174000"/>
              </a:pPr>
              <a:r>
                <a:rPr lang="en-GB" sz="1300" dirty="0">
                  <a:latin typeface="Courier" charset="0"/>
                </a:rPr>
                <a:t>	private String </a:t>
              </a:r>
              <a:r>
                <a:rPr lang="en-GB" sz="1300" dirty="0" err="1">
                  <a:latin typeface="Courier" charset="0"/>
                </a:rPr>
                <a:t>ownersName</a:t>
              </a:r>
              <a:r>
                <a:rPr lang="en-GB" sz="1300" dirty="0">
                  <a:latin typeface="Courier" charset="0"/>
                </a:rPr>
                <a:t>;</a:t>
              </a:r>
            </a:p>
            <a:p>
              <a:pPr>
                <a:spcBef>
                  <a:spcPts val="249"/>
                </a:spcBef>
                <a:buClr>
                  <a:srgbClr val="000000"/>
                </a:buClr>
                <a:buSzPct val="174000"/>
              </a:pPr>
              <a:r>
                <a:rPr lang="en-GB" sz="1300" dirty="0">
                  <a:latin typeface="Courier" charset="0"/>
                </a:rPr>
                <a:t>	private </a:t>
              </a:r>
              <a:r>
                <a:rPr lang="en-GB" sz="1300" dirty="0" err="1">
                  <a:latin typeface="Courier" charset="0"/>
                </a:rPr>
                <a:t>int</a:t>
              </a:r>
              <a:r>
                <a:rPr lang="en-GB" sz="1300" dirty="0">
                  <a:latin typeface="Courier" charset="0"/>
                </a:rPr>
                <a:t> </a:t>
              </a:r>
              <a:r>
                <a:rPr lang="en-GB" sz="1300" dirty="0" err="1">
                  <a:latin typeface="Courier" charset="0"/>
                </a:rPr>
                <a:t>accountNumber</a:t>
              </a:r>
              <a:r>
                <a:rPr lang="en-GB" sz="1300" dirty="0">
                  <a:latin typeface="Courier" charset="0"/>
                </a:rPr>
                <a:t>;</a:t>
              </a:r>
            </a:p>
            <a:p>
              <a:pPr>
                <a:spcBef>
                  <a:spcPts val="249"/>
                </a:spcBef>
                <a:buClr>
                  <a:srgbClr val="000000"/>
                </a:buClr>
                <a:buSzPct val="174000"/>
              </a:pPr>
              <a:r>
                <a:rPr lang="en-GB" sz="1300" dirty="0">
                  <a:latin typeface="Courier" charset="0"/>
                </a:rPr>
                <a:t>	protected float balance;</a:t>
              </a:r>
            </a:p>
            <a:p>
              <a:pPr>
                <a:spcBef>
                  <a:spcPts val="249"/>
                </a:spcBef>
                <a:buClr>
                  <a:srgbClr val="000000"/>
                </a:buClr>
                <a:buSzPct val="174000"/>
              </a:pPr>
              <a:endParaRPr lang="en-GB" sz="1300" dirty="0">
                <a:latin typeface="Courier" charset="0"/>
              </a:endParaRPr>
            </a:p>
            <a:p>
              <a:pPr>
                <a:spcBef>
                  <a:spcPts val="249"/>
                </a:spcBef>
                <a:buClr>
                  <a:srgbClr val="000000"/>
                </a:buClr>
                <a:buSzPct val="174000"/>
              </a:pPr>
              <a:r>
                <a:rPr lang="en-GB" sz="1300" dirty="0">
                  <a:latin typeface="Courier" charset="0"/>
                </a:rPr>
                <a:t>	public void deposit(float </a:t>
              </a:r>
              <a:r>
                <a:rPr lang="en-GB" sz="1300" dirty="0" err="1">
                  <a:latin typeface="Courier" charset="0"/>
                </a:rPr>
                <a:t>anAmount</a:t>
              </a:r>
              <a:r>
                <a:rPr lang="en-GB" sz="1300" dirty="0">
                  <a:latin typeface="Courier" charset="0"/>
                </a:rPr>
                <a:t>)</a:t>
              </a:r>
            </a:p>
            <a:p>
              <a:pPr>
                <a:spcBef>
                  <a:spcPts val="249"/>
                </a:spcBef>
                <a:buClr>
                  <a:srgbClr val="000000"/>
                </a:buClr>
                <a:buSzPct val="174000"/>
              </a:pPr>
              <a:r>
                <a:rPr lang="en-GB" sz="1300" dirty="0">
                  <a:latin typeface="Courier" charset="0"/>
                </a:rPr>
                <a:t>	{</a:t>
              </a:r>
            </a:p>
            <a:p>
              <a:pPr>
                <a:spcBef>
                  <a:spcPts val="249"/>
                </a:spcBef>
                <a:buClr>
                  <a:srgbClr val="000000"/>
                </a:buClr>
                <a:buSzPct val="174000"/>
              </a:pPr>
              <a:r>
                <a:rPr lang="en-GB" sz="1300" dirty="0">
                  <a:latin typeface="Courier" charset="0"/>
                </a:rPr>
                <a:t>		if (</a:t>
              </a:r>
              <a:r>
                <a:rPr lang="en-GB" sz="1300" dirty="0" err="1">
                  <a:latin typeface="Courier" charset="0"/>
                </a:rPr>
                <a:t>anAmount</a:t>
              </a:r>
              <a:r>
                <a:rPr lang="en-GB" sz="1300" dirty="0">
                  <a:latin typeface="Courier" charset="0"/>
                </a:rPr>
                <a:t>&gt;0.0)</a:t>
              </a:r>
            </a:p>
            <a:p>
              <a:pPr>
                <a:spcBef>
                  <a:spcPts val="249"/>
                </a:spcBef>
                <a:buClr>
                  <a:srgbClr val="000000"/>
                </a:buClr>
                <a:buSzPct val="174000"/>
              </a:pPr>
              <a:r>
                <a:rPr lang="en-GB" sz="1300" dirty="0">
                  <a:latin typeface="Courier" charset="0"/>
                </a:rPr>
                <a:t>			balance = balance + </a:t>
              </a:r>
              <a:r>
                <a:rPr lang="en-GB" sz="1300" dirty="0" err="1">
                  <a:latin typeface="Courier" charset="0"/>
                </a:rPr>
                <a:t>anAmount</a:t>
              </a:r>
              <a:r>
                <a:rPr lang="en-GB" sz="1300" dirty="0">
                  <a:latin typeface="Courier" charset="0"/>
                </a:rPr>
                <a:t>;</a:t>
              </a:r>
            </a:p>
            <a:p>
              <a:pPr>
                <a:spcBef>
                  <a:spcPts val="249"/>
                </a:spcBef>
                <a:buClr>
                  <a:srgbClr val="000000"/>
                </a:buClr>
                <a:buSzPct val="174000"/>
              </a:pPr>
              <a:r>
                <a:rPr lang="en-GB" sz="1300" dirty="0">
                  <a:latin typeface="Courier" charset="0"/>
                </a:rPr>
                <a:t>	}</a:t>
              </a:r>
            </a:p>
            <a:p>
              <a:pPr>
                <a:spcBef>
                  <a:spcPts val="249"/>
                </a:spcBef>
                <a:buClr>
                  <a:srgbClr val="000000"/>
                </a:buClr>
                <a:buSzPct val="174000"/>
              </a:pPr>
              <a:endParaRPr lang="en-GB" sz="1300" dirty="0">
                <a:latin typeface="Courier" charset="0"/>
              </a:endParaRPr>
            </a:p>
            <a:p>
              <a:pPr>
                <a:spcBef>
                  <a:spcPts val="249"/>
                </a:spcBef>
                <a:buClr>
                  <a:srgbClr val="000000"/>
                </a:buClr>
                <a:buSzPct val="174000"/>
              </a:pPr>
              <a:r>
                <a:rPr lang="en-GB" sz="1300" dirty="0">
                  <a:latin typeface="Courier" charset="0"/>
                </a:rPr>
                <a:t>	public void withdraw(float </a:t>
              </a:r>
              <a:r>
                <a:rPr lang="en-GB" sz="1300" dirty="0" err="1">
                  <a:latin typeface="Courier" charset="0"/>
                </a:rPr>
                <a:t>anAmount</a:t>
              </a:r>
              <a:r>
                <a:rPr lang="en-GB" sz="1300" dirty="0">
                  <a:latin typeface="Courier" charset="0"/>
                </a:rPr>
                <a:t>)</a:t>
              </a:r>
            </a:p>
            <a:p>
              <a:pPr>
                <a:spcBef>
                  <a:spcPts val="249"/>
                </a:spcBef>
                <a:buClr>
                  <a:srgbClr val="000000"/>
                </a:buClr>
                <a:buSzPct val="174000"/>
              </a:pPr>
              <a:r>
                <a:rPr lang="en-GB" sz="1300" dirty="0">
                  <a:latin typeface="Courier" charset="0"/>
                </a:rPr>
                <a:t>	{</a:t>
              </a:r>
            </a:p>
            <a:p>
              <a:pPr>
                <a:spcBef>
                  <a:spcPts val="249"/>
                </a:spcBef>
                <a:buClr>
                  <a:srgbClr val="000000"/>
                </a:buClr>
                <a:buSzPct val="174000"/>
              </a:pPr>
              <a:r>
                <a:rPr lang="en-GB" sz="1300" dirty="0">
                  <a:latin typeface="Courier" charset="0"/>
                </a:rPr>
                <a:t>		if ((</a:t>
              </a:r>
              <a:r>
                <a:rPr lang="en-GB" sz="1300" dirty="0" err="1">
                  <a:latin typeface="Courier" charset="0"/>
                </a:rPr>
                <a:t>anAmount</a:t>
              </a:r>
              <a:r>
                <a:rPr lang="en-GB" sz="1300" dirty="0">
                  <a:latin typeface="Courier" charset="0"/>
                </a:rPr>
                <a:t>&gt;0.0) &amp;&amp; (balance&gt;</a:t>
              </a:r>
              <a:r>
                <a:rPr lang="en-GB" sz="1300" dirty="0" err="1">
                  <a:latin typeface="Courier" charset="0"/>
                </a:rPr>
                <a:t>anAmount</a:t>
              </a:r>
              <a:r>
                <a:rPr lang="en-GB" sz="1300" dirty="0">
                  <a:latin typeface="Courier" charset="0"/>
                </a:rPr>
                <a:t>))</a:t>
              </a:r>
            </a:p>
            <a:p>
              <a:pPr>
                <a:spcBef>
                  <a:spcPts val="249"/>
                </a:spcBef>
                <a:buClr>
                  <a:srgbClr val="000000"/>
                </a:buClr>
                <a:buSzPct val="174000"/>
              </a:pPr>
              <a:r>
                <a:rPr lang="en-GB" sz="1300" dirty="0">
                  <a:latin typeface="Courier" charset="0"/>
                </a:rPr>
                <a:t>			balance = balance - </a:t>
              </a:r>
              <a:r>
                <a:rPr lang="en-GB" sz="1300" dirty="0" err="1">
                  <a:latin typeface="Courier" charset="0"/>
                </a:rPr>
                <a:t>anAmount</a:t>
              </a:r>
              <a:r>
                <a:rPr lang="en-GB" sz="1300" dirty="0">
                  <a:latin typeface="Courier" charset="0"/>
                </a:rPr>
                <a:t>;</a:t>
              </a:r>
            </a:p>
            <a:p>
              <a:pPr>
                <a:spcBef>
                  <a:spcPts val="249"/>
                </a:spcBef>
                <a:buClr>
                  <a:srgbClr val="000000"/>
                </a:buClr>
                <a:buSzPct val="174000"/>
              </a:pPr>
              <a:r>
                <a:rPr lang="en-GB" sz="1300" dirty="0">
                  <a:latin typeface="Courier" charset="0"/>
                </a:rPr>
                <a:t>	}</a:t>
              </a:r>
            </a:p>
            <a:p>
              <a:pPr>
                <a:spcBef>
                  <a:spcPts val="249"/>
                </a:spcBef>
                <a:buClr>
                  <a:srgbClr val="000000"/>
                </a:buClr>
                <a:buSzPct val="174000"/>
              </a:pPr>
              <a:endParaRPr lang="en-GB" sz="1300" dirty="0">
                <a:latin typeface="Courier" charset="0"/>
              </a:endParaRPr>
            </a:p>
            <a:p>
              <a:pPr>
                <a:spcBef>
                  <a:spcPts val="249"/>
                </a:spcBef>
                <a:buClr>
                  <a:srgbClr val="000000"/>
                </a:buClr>
                <a:buSzPct val="174000"/>
              </a:pPr>
              <a:r>
                <a:rPr lang="en-GB" sz="1300" dirty="0">
                  <a:latin typeface="Courier" charset="0"/>
                </a:rPr>
                <a:t>	public float </a:t>
              </a:r>
              <a:r>
                <a:rPr lang="en-GB" sz="1300" dirty="0" err="1">
                  <a:latin typeface="Courier" charset="0"/>
                </a:rPr>
                <a:t>getBalance</a:t>
              </a:r>
              <a:r>
                <a:rPr lang="en-GB" sz="1300" dirty="0">
                  <a:latin typeface="Courier" charset="0"/>
                </a:rPr>
                <a:t>()</a:t>
              </a:r>
            </a:p>
            <a:p>
              <a:pPr>
                <a:spcBef>
                  <a:spcPts val="249"/>
                </a:spcBef>
                <a:buClr>
                  <a:srgbClr val="000000"/>
                </a:buClr>
                <a:buSzPct val="174000"/>
              </a:pPr>
              <a:r>
                <a:rPr lang="en-GB" sz="1300" dirty="0">
                  <a:latin typeface="Courier" charset="0"/>
                </a:rPr>
                <a:t>	{</a:t>
              </a:r>
            </a:p>
            <a:p>
              <a:pPr>
                <a:spcBef>
                  <a:spcPts val="249"/>
                </a:spcBef>
                <a:buClr>
                  <a:srgbClr val="000000"/>
                </a:buClr>
                <a:buSzPct val="174000"/>
              </a:pPr>
              <a:r>
                <a:rPr lang="en-GB" sz="1300" dirty="0">
                  <a:latin typeface="Courier" charset="0"/>
                </a:rPr>
                <a:t>		return balance;</a:t>
              </a:r>
            </a:p>
            <a:p>
              <a:pPr>
                <a:spcBef>
                  <a:spcPts val="249"/>
                </a:spcBef>
                <a:buClr>
                  <a:srgbClr val="000000"/>
                </a:buClr>
                <a:buSzPct val="174000"/>
              </a:pPr>
              <a:r>
                <a:rPr lang="en-GB" sz="1300" dirty="0">
                  <a:latin typeface="Courier" charset="0"/>
                </a:rPr>
                <a:t>	}</a:t>
              </a:r>
            </a:p>
            <a:p>
              <a:pPr>
                <a:spcBef>
                  <a:spcPts val="249"/>
                </a:spcBef>
                <a:buClr>
                  <a:srgbClr val="000000"/>
                </a:buClr>
                <a:buSzPct val="174000"/>
              </a:pPr>
              <a:r>
                <a:rPr lang="en-GB" sz="1300" dirty="0">
                  <a:latin typeface="Courier" charset="0"/>
                </a:rPr>
                <a:t>}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309416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2206080" y="450768"/>
            <a:ext cx="4972320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buClr>
                <a:srgbClr val="000000"/>
              </a:buClr>
              <a:buSzPct val="38000"/>
              <a:buFont typeface="StarBats" charset="0"/>
              <a:buNone/>
            </a:pPr>
            <a:r>
              <a:rPr lang="en-GB" sz="2500" dirty="0">
                <a:latin typeface="Calibri"/>
              </a:rPr>
              <a:t>Method overriding - Example</a:t>
            </a:r>
          </a:p>
        </p:txBody>
      </p:sp>
      <p:sp>
        <p:nvSpPr>
          <p:cNvPr id="13315" name="AutoShape 3"/>
          <p:cNvSpPr>
            <a:spLocks noChangeArrowheads="1"/>
          </p:cNvSpPr>
          <p:nvPr/>
        </p:nvSpPr>
        <p:spPr bwMode="auto">
          <a:xfrm>
            <a:off x="1085760" y="1463194"/>
            <a:ext cx="6747840" cy="2713245"/>
          </a:xfrm>
          <a:prstGeom prst="roundRect">
            <a:avLst>
              <a:gd name="adj" fmla="val 51"/>
            </a:avLst>
          </a:prstGeom>
          <a:solidFill>
            <a:srgbClr val="FFFFCC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1372321" y="1588487"/>
            <a:ext cx="6223680" cy="25199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211138" indent="-211138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ts val="249"/>
              </a:spcBef>
              <a:buClr>
                <a:srgbClr val="000000"/>
              </a:buClr>
              <a:buSzPct val="174000"/>
            </a:pPr>
            <a:r>
              <a:rPr lang="en-GB" sz="1300" dirty="0">
                <a:latin typeface="Courier" charset="0"/>
              </a:rPr>
              <a:t>public class </a:t>
            </a:r>
            <a:r>
              <a:rPr lang="en-GB" sz="1300" dirty="0" err="1">
                <a:latin typeface="Courier" charset="0"/>
              </a:rPr>
              <a:t>OverdraftAccount</a:t>
            </a:r>
            <a:r>
              <a:rPr lang="en-GB" sz="1300" dirty="0">
                <a:latin typeface="Courier" charset="0"/>
              </a:rPr>
              <a:t> extends </a:t>
            </a:r>
            <a:r>
              <a:rPr lang="en-GB" sz="1300" dirty="0" err="1">
                <a:latin typeface="Courier" charset="0"/>
              </a:rPr>
              <a:t>BankAccount</a:t>
            </a:r>
            <a:endParaRPr lang="en-GB" sz="1300" dirty="0">
              <a:latin typeface="Courier" charset="0"/>
            </a:endParaRPr>
          </a:p>
          <a:p>
            <a:pPr>
              <a:spcBef>
                <a:spcPts val="249"/>
              </a:spcBef>
              <a:buClr>
                <a:srgbClr val="000000"/>
              </a:buClr>
              <a:buSzPct val="174000"/>
            </a:pPr>
            <a:r>
              <a:rPr lang="en-GB" sz="1300" dirty="0">
                <a:latin typeface="Courier" charset="0"/>
              </a:rPr>
              <a:t>{</a:t>
            </a:r>
          </a:p>
          <a:p>
            <a:pPr>
              <a:spcBef>
                <a:spcPts val="249"/>
              </a:spcBef>
              <a:buClr>
                <a:srgbClr val="000000"/>
              </a:buClr>
              <a:buSzPct val="174000"/>
            </a:pPr>
            <a:r>
              <a:rPr lang="en-GB" sz="1300" dirty="0">
                <a:latin typeface="Courier" charset="0"/>
              </a:rPr>
              <a:t>	private </a:t>
            </a:r>
            <a:r>
              <a:rPr lang="en-GB" sz="1300" dirty="0" smtClean="0">
                <a:latin typeface="Courier" charset="0"/>
              </a:rPr>
              <a:t>float </a:t>
            </a:r>
            <a:r>
              <a:rPr lang="en-GB" sz="1300" dirty="0">
                <a:latin typeface="Courier" charset="0"/>
              </a:rPr>
              <a:t>limit;</a:t>
            </a:r>
          </a:p>
          <a:p>
            <a:pPr>
              <a:spcBef>
                <a:spcPts val="249"/>
              </a:spcBef>
              <a:buClr>
                <a:srgbClr val="000000"/>
              </a:buClr>
              <a:buSzPct val="174000"/>
            </a:pPr>
            <a:endParaRPr lang="en-GB" sz="1300" dirty="0">
              <a:latin typeface="Courier" charset="0"/>
            </a:endParaRPr>
          </a:p>
          <a:p>
            <a:pPr>
              <a:spcBef>
                <a:spcPts val="249"/>
              </a:spcBef>
              <a:buClr>
                <a:srgbClr val="000000"/>
              </a:buClr>
              <a:buSzPct val="174000"/>
            </a:pPr>
            <a:r>
              <a:rPr lang="en-GB" sz="1300" dirty="0">
                <a:latin typeface="Courier" charset="0"/>
              </a:rPr>
              <a:t>	public void withdraw(float </a:t>
            </a:r>
            <a:r>
              <a:rPr lang="en-GB" sz="1300" dirty="0" err="1">
                <a:latin typeface="Courier" charset="0"/>
              </a:rPr>
              <a:t>anAmount</a:t>
            </a:r>
            <a:r>
              <a:rPr lang="en-GB" sz="1300" dirty="0">
                <a:latin typeface="Courier" charset="0"/>
              </a:rPr>
              <a:t>)</a:t>
            </a:r>
          </a:p>
          <a:p>
            <a:pPr>
              <a:spcBef>
                <a:spcPts val="249"/>
              </a:spcBef>
              <a:buClr>
                <a:srgbClr val="000000"/>
              </a:buClr>
              <a:buSzPct val="174000"/>
            </a:pPr>
            <a:r>
              <a:rPr lang="en-GB" sz="1300" dirty="0">
                <a:latin typeface="Courier" charset="0"/>
              </a:rPr>
              <a:t>	{</a:t>
            </a:r>
          </a:p>
          <a:p>
            <a:pPr>
              <a:spcBef>
                <a:spcPts val="249"/>
              </a:spcBef>
              <a:buClr>
                <a:srgbClr val="000000"/>
              </a:buClr>
              <a:buSzPct val="174000"/>
            </a:pPr>
            <a:r>
              <a:rPr lang="en-GB" sz="1300" dirty="0">
                <a:latin typeface="Courier" charset="0"/>
              </a:rPr>
              <a:t>		if ((</a:t>
            </a:r>
            <a:r>
              <a:rPr lang="en-GB" sz="1300" dirty="0" err="1">
                <a:latin typeface="Courier" charset="0"/>
              </a:rPr>
              <a:t>anAmount</a:t>
            </a:r>
            <a:r>
              <a:rPr lang="en-GB" sz="1300" dirty="0">
                <a:latin typeface="Courier" charset="0"/>
              </a:rPr>
              <a:t>&gt;0.0) &amp;&amp; (</a:t>
            </a:r>
            <a:r>
              <a:rPr lang="en-GB" sz="1300" dirty="0" err="1">
                <a:latin typeface="Courier" charset="0"/>
              </a:rPr>
              <a:t>getBalance</a:t>
            </a:r>
            <a:r>
              <a:rPr lang="en-GB" sz="1300" dirty="0">
                <a:latin typeface="Courier" charset="0"/>
              </a:rPr>
              <a:t>()+limit&gt;</a:t>
            </a:r>
            <a:r>
              <a:rPr lang="en-GB" sz="1300" dirty="0" err="1">
                <a:latin typeface="Courier" charset="0"/>
              </a:rPr>
              <a:t>anAmount</a:t>
            </a:r>
            <a:r>
              <a:rPr lang="en-GB" sz="1300" dirty="0">
                <a:latin typeface="Courier" charset="0"/>
              </a:rPr>
              <a:t>))</a:t>
            </a:r>
          </a:p>
          <a:p>
            <a:pPr>
              <a:spcBef>
                <a:spcPts val="249"/>
              </a:spcBef>
              <a:buClr>
                <a:srgbClr val="000000"/>
              </a:buClr>
              <a:buSzPct val="174000"/>
            </a:pPr>
            <a:r>
              <a:rPr lang="en-GB" sz="1300" dirty="0">
                <a:latin typeface="Courier" charset="0"/>
              </a:rPr>
              <a:t>			balance = balance - </a:t>
            </a:r>
            <a:r>
              <a:rPr lang="en-GB" sz="1300" dirty="0" err="1">
                <a:latin typeface="Courier" charset="0"/>
              </a:rPr>
              <a:t>anAmount</a:t>
            </a:r>
            <a:r>
              <a:rPr lang="en-GB" sz="1300" dirty="0">
                <a:latin typeface="Courier" charset="0"/>
              </a:rPr>
              <a:t>;</a:t>
            </a:r>
          </a:p>
          <a:p>
            <a:pPr>
              <a:spcBef>
                <a:spcPts val="249"/>
              </a:spcBef>
              <a:buClr>
                <a:srgbClr val="000000"/>
              </a:buClr>
              <a:buSzPct val="174000"/>
            </a:pPr>
            <a:r>
              <a:rPr lang="en-GB" sz="1300" dirty="0">
                <a:latin typeface="Courier" charset="0"/>
              </a:rPr>
              <a:t>	}</a:t>
            </a:r>
          </a:p>
          <a:p>
            <a:pPr>
              <a:spcBef>
                <a:spcPts val="249"/>
              </a:spcBef>
              <a:buClr>
                <a:srgbClr val="000000"/>
              </a:buClr>
              <a:buSzPct val="174000"/>
            </a:pPr>
            <a:endParaRPr lang="en-GB" sz="1300" dirty="0">
              <a:latin typeface="Courier" charset="0"/>
            </a:endParaRPr>
          </a:p>
          <a:p>
            <a:pPr>
              <a:spcBef>
                <a:spcPts val="249"/>
              </a:spcBef>
              <a:buClr>
                <a:srgbClr val="000000"/>
              </a:buClr>
              <a:buSzPct val="174000"/>
            </a:pPr>
            <a:r>
              <a:rPr lang="en-GB" sz="1300" dirty="0">
                <a:latin typeface="Courier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76544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2079360" y="450768"/>
            <a:ext cx="5692320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buClr>
                <a:srgbClr val="000000"/>
              </a:buClr>
              <a:buSzPct val="38000"/>
              <a:buFont typeface="StarBats" charset="0"/>
              <a:buNone/>
            </a:pPr>
            <a:r>
              <a:rPr lang="en-GB" sz="2500" dirty="0">
                <a:latin typeface="Calibri"/>
              </a:rPr>
              <a:t>Object References and Inheritance</a:t>
            </a:r>
          </a:p>
        </p:txBody>
      </p:sp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718560" y="1212607"/>
            <a:ext cx="7768800" cy="2776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211138" indent="-211138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31800" indent="-2159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ts val="249"/>
              </a:spcBef>
              <a:buClr>
                <a:srgbClr val="000000"/>
              </a:buClr>
              <a:buSzPct val="59000"/>
              <a:buBlip>
                <a:blip r:embed="rId3"/>
              </a:buBlip>
            </a:pPr>
            <a:r>
              <a:rPr lang="en-GB" dirty="0">
                <a:latin typeface="Calibri"/>
              </a:rPr>
              <a:t>Inheritance defines "a kind of" relationship.</a:t>
            </a:r>
          </a:p>
          <a:p>
            <a:pPr lvl="1">
              <a:spcBef>
                <a:spcPts val="249"/>
              </a:spcBef>
              <a:buClr>
                <a:srgbClr val="000000"/>
              </a:buClr>
              <a:buSzPct val="85000"/>
              <a:buBlip>
                <a:blip r:embed="rId3"/>
              </a:buBlip>
            </a:pPr>
            <a:r>
              <a:rPr lang="en-GB" sz="1800" dirty="0">
                <a:latin typeface="Calibri"/>
              </a:rPr>
              <a:t>In the previous example, </a:t>
            </a:r>
            <a:r>
              <a:rPr lang="en-GB" sz="1800" dirty="0" err="1">
                <a:latin typeface="Calibri"/>
              </a:rPr>
              <a:t>OverdraftAccount</a:t>
            </a:r>
            <a:r>
              <a:rPr lang="en-GB" sz="1800" dirty="0">
                <a:latin typeface="Calibri"/>
              </a:rPr>
              <a:t> "is a kind of" </a:t>
            </a:r>
            <a:r>
              <a:rPr lang="en-GB" sz="1800" dirty="0" err="1">
                <a:latin typeface="Calibri"/>
              </a:rPr>
              <a:t>BankAccount</a:t>
            </a:r>
            <a:endParaRPr lang="en-GB" sz="1800" dirty="0">
              <a:latin typeface="Calibri"/>
            </a:endParaRPr>
          </a:p>
          <a:p>
            <a:pPr>
              <a:spcBef>
                <a:spcPts val="249"/>
              </a:spcBef>
              <a:buClr>
                <a:srgbClr val="000000"/>
              </a:buClr>
              <a:buSzPct val="343000"/>
            </a:pPr>
            <a:endParaRPr lang="en-GB" sz="900" dirty="0">
              <a:latin typeface="Calibri"/>
            </a:endParaRPr>
          </a:p>
          <a:p>
            <a:pPr>
              <a:spcBef>
                <a:spcPts val="249"/>
              </a:spcBef>
              <a:buClr>
                <a:srgbClr val="000000"/>
              </a:buClr>
              <a:buSzPct val="59000"/>
              <a:buBlip>
                <a:blip r:embed="rId3"/>
              </a:buBlip>
            </a:pPr>
            <a:r>
              <a:rPr lang="en-GB" dirty="0">
                <a:latin typeface="Calibri"/>
              </a:rPr>
              <a:t>Because of this relationship, programmers can "substitute" object references.</a:t>
            </a:r>
          </a:p>
          <a:p>
            <a:pPr lvl="1">
              <a:spcBef>
                <a:spcPts val="249"/>
              </a:spcBef>
              <a:buClr>
                <a:srgbClr val="000000"/>
              </a:buClr>
              <a:buSzPct val="85000"/>
              <a:buBlip>
                <a:blip r:embed="rId3"/>
              </a:buBlip>
            </a:pPr>
            <a:r>
              <a:rPr lang="en-GB" sz="1800" dirty="0">
                <a:latin typeface="Calibri"/>
              </a:rPr>
              <a:t>A superclass reference can refer to an instance of the superclass OR an instance of ANY class which inherits from the superclass.</a:t>
            </a:r>
          </a:p>
          <a:p>
            <a:pPr lvl="1">
              <a:spcBef>
                <a:spcPts val="249"/>
              </a:spcBef>
              <a:buClr>
                <a:srgbClr val="000000"/>
              </a:buClr>
              <a:buSzPct val="343000"/>
            </a:pPr>
            <a:endParaRPr lang="en-GB" sz="900" dirty="0">
              <a:latin typeface="Calibri"/>
            </a:endParaRPr>
          </a:p>
          <a:p>
            <a:pPr>
              <a:spcBef>
                <a:spcPts val="249"/>
              </a:spcBef>
              <a:buClr>
                <a:srgbClr val="000000"/>
              </a:buClr>
              <a:buSzPct val="59000"/>
            </a:pPr>
            <a:endParaRPr lang="en-GB" dirty="0">
              <a:latin typeface="Calibri"/>
            </a:endParaRPr>
          </a:p>
        </p:txBody>
      </p:sp>
      <p:sp>
        <p:nvSpPr>
          <p:cNvPr id="14340" name="AutoShape 4"/>
          <p:cNvSpPr>
            <a:spLocks noChangeArrowheads="1"/>
          </p:cNvSpPr>
          <p:nvPr/>
        </p:nvSpPr>
        <p:spPr bwMode="auto">
          <a:xfrm>
            <a:off x="1023840" y="3439081"/>
            <a:ext cx="7463520" cy="1038230"/>
          </a:xfrm>
          <a:prstGeom prst="roundRect">
            <a:avLst>
              <a:gd name="adj" fmla="val 162"/>
            </a:avLst>
          </a:prstGeom>
          <a:solidFill>
            <a:srgbClr val="FFFFCC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4341" name="Text Box 5"/>
          <p:cNvSpPr txBox="1">
            <a:spLocks noChangeArrowheads="1"/>
          </p:cNvSpPr>
          <p:nvPr/>
        </p:nvSpPr>
        <p:spPr bwMode="auto">
          <a:xfrm>
            <a:off x="1218240" y="3594618"/>
            <a:ext cx="6884360" cy="6640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11138" indent="-211138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ts val="249"/>
              </a:spcBef>
              <a:buClr>
                <a:srgbClr val="000000"/>
              </a:buClr>
              <a:buSzPct val="174000"/>
            </a:pPr>
            <a:r>
              <a:rPr lang="en-GB" sz="1300" dirty="0" err="1">
                <a:latin typeface="Courier" charset="0"/>
              </a:rPr>
              <a:t>BankAccount</a:t>
            </a:r>
            <a:r>
              <a:rPr lang="en-GB" sz="1300" dirty="0">
                <a:latin typeface="Courier" charset="0"/>
              </a:rPr>
              <a:t> </a:t>
            </a:r>
            <a:r>
              <a:rPr lang="en-GB" sz="1300" dirty="0" err="1">
                <a:latin typeface="Courier" charset="0"/>
              </a:rPr>
              <a:t>anAccount</a:t>
            </a:r>
            <a:r>
              <a:rPr lang="en-GB" sz="1300" dirty="0">
                <a:latin typeface="Courier" charset="0"/>
              </a:rPr>
              <a:t> = new </a:t>
            </a:r>
            <a:r>
              <a:rPr lang="en-GB" sz="1300" dirty="0" err="1">
                <a:latin typeface="Courier" charset="0"/>
              </a:rPr>
              <a:t>BankAccount</a:t>
            </a:r>
            <a:r>
              <a:rPr lang="en-GB" sz="1300" dirty="0">
                <a:latin typeface="Courier" charset="0"/>
              </a:rPr>
              <a:t>(123456, "Craig");</a:t>
            </a:r>
          </a:p>
          <a:p>
            <a:pPr>
              <a:spcBef>
                <a:spcPts val="249"/>
              </a:spcBef>
              <a:buClr>
                <a:srgbClr val="000000"/>
              </a:buClr>
              <a:buSzPct val="174000"/>
            </a:pPr>
            <a:endParaRPr lang="en-GB" sz="1300" dirty="0">
              <a:latin typeface="Courier" charset="0"/>
            </a:endParaRPr>
          </a:p>
          <a:p>
            <a:pPr>
              <a:spcBef>
                <a:spcPts val="249"/>
              </a:spcBef>
              <a:buClr>
                <a:srgbClr val="000000"/>
              </a:buClr>
              <a:buSzPct val="174000"/>
            </a:pPr>
            <a:r>
              <a:rPr lang="en-GB" sz="1300" dirty="0" err="1">
                <a:latin typeface="Courier" charset="0"/>
              </a:rPr>
              <a:t>BankAccount</a:t>
            </a:r>
            <a:r>
              <a:rPr lang="en-GB" sz="1300" dirty="0">
                <a:latin typeface="Courier" charset="0"/>
              </a:rPr>
              <a:t> account1 = new </a:t>
            </a:r>
            <a:r>
              <a:rPr lang="en-GB" sz="1300" dirty="0" err="1">
                <a:latin typeface="Courier" charset="0"/>
              </a:rPr>
              <a:t>OverdraftAccount</a:t>
            </a:r>
            <a:r>
              <a:rPr lang="en-GB" sz="1300" dirty="0">
                <a:latin typeface="Courier" charset="0"/>
              </a:rPr>
              <a:t>(3323, "</a:t>
            </a:r>
            <a:r>
              <a:rPr lang="en-GB" sz="1300" dirty="0" smtClean="0">
                <a:latin typeface="Courier" charset="0"/>
              </a:rPr>
              <a:t>John”,1000.0</a:t>
            </a:r>
            <a:r>
              <a:rPr lang="en-GB" sz="1300" dirty="0">
                <a:latin typeface="Courier" charset="0"/>
              </a:rPr>
              <a:t>);</a:t>
            </a:r>
          </a:p>
        </p:txBody>
      </p:sp>
      <p:sp>
        <p:nvSpPr>
          <p:cNvPr id="14342" name="Text Box 6"/>
          <p:cNvSpPr txBox="1">
            <a:spLocks noChangeArrowheads="1"/>
          </p:cNvSpPr>
          <p:nvPr/>
        </p:nvSpPr>
        <p:spPr bwMode="auto">
          <a:xfrm>
            <a:off x="838081" y="4765461"/>
            <a:ext cx="83356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buClr>
                <a:srgbClr val="000000"/>
              </a:buClr>
              <a:buSzPct val="67000"/>
              <a:buFont typeface="StarBats" charset="0"/>
              <a:buNone/>
            </a:pPr>
            <a:r>
              <a:rPr lang="en-GB" sz="1500">
                <a:latin typeface="Times" charset="0"/>
              </a:rPr>
              <a:t>anAccount</a:t>
            </a:r>
          </a:p>
        </p:txBody>
      </p:sp>
      <p:sp>
        <p:nvSpPr>
          <p:cNvPr id="14343" name="Text Box 7"/>
          <p:cNvSpPr txBox="1">
            <a:spLocks noChangeArrowheads="1"/>
          </p:cNvSpPr>
          <p:nvPr/>
        </p:nvSpPr>
        <p:spPr bwMode="auto">
          <a:xfrm>
            <a:off x="3824640" y="5823972"/>
            <a:ext cx="694301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buClr>
                <a:srgbClr val="000000"/>
              </a:buClr>
              <a:buSzPct val="67000"/>
              <a:buFont typeface="StarBats" charset="0"/>
              <a:buNone/>
            </a:pPr>
            <a:r>
              <a:rPr lang="en-GB" sz="1500">
                <a:latin typeface="Times" charset="0"/>
              </a:rPr>
              <a:t>account1</a:t>
            </a:r>
          </a:p>
        </p:txBody>
      </p:sp>
      <p:sp>
        <p:nvSpPr>
          <p:cNvPr id="14344" name="Oval 8"/>
          <p:cNvSpPr>
            <a:spLocks noChangeArrowheads="1"/>
          </p:cNvSpPr>
          <p:nvPr/>
        </p:nvSpPr>
        <p:spPr bwMode="auto">
          <a:xfrm>
            <a:off x="2242080" y="4477311"/>
            <a:ext cx="3149280" cy="973782"/>
          </a:xfrm>
          <a:prstGeom prst="ellipse">
            <a:avLst/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pPr>
              <a:buClr>
                <a:srgbClr val="000000"/>
              </a:buClr>
              <a:buSzPct val="67000"/>
              <a:tabLst>
                <a:tab pos="656650" algn="l"/>
                <a:tab pos="1313299" algn="l"/>
                <a:tab pos="1969949" algn="l"/>
              </a:tabLst>
            </a:pPr>
            <a:r>
              <a:rPr lang="en-GB" sz="1500" dirty="0" err="1">
                <a:latin typeface="Times" charset="0"/>
              </a:rPr>
              <a:t>BankAccount</a:t>
            </a:r>
            <a:endParaRPr lang="en-GB" sz="1500" dirty="0">
              <a:latin typeface="Times" charset="0"/>
            </a:endParaRPr>
          </a:p>
          <a:p>
            <a:pPr>
              <a:buClr>
                <a:srgbClr val="000000"/>
              </a:buClr>
              <a:buSzPct val="67000"/>
              <a:tabLst>
                <a:tab pos="656650" algn="l"/>
                <a:tab pos="1313299" algn="l"/>
                <a:tab pos="1969949" algn="l"/>
              </a:tabLst>
            </a:pPr>
            <a:r>
              <a:rPr lang="en-GB" sz="1500" dirty="0">
                <a:latin typeface="Times" charset="0"/>
              </a:rPr>
              <a:t>name = "Craig"</a:t>
            </a:r>
          </a:p>
          <a:p>
            <a:pPr>
              <a:buClr>
                <a:srgbClr val="000000"/>
              </a:buClr>
              <a:buSzPct val="67000"/>
              <a:tabLst>
                <a:tab pos="656650" algn="l"/>
                <a:tab pos="1313299" algn="l"/>
                <a:tab pos="1969949" algn="l"/>
              </a:tabLst>
            </a:pPr>
            <a:r>
              <a:rPr lang="en-GB" sz="1500" dirty="0" err="1">
                <a:latin typeface="Times" charset="0"/>
              </a:rPr>
              <a:t>accountNumber</a:t>
            </a:r>
            <a:r>
              <a:rPr lang="en-GB" sz="1500" dirty="0">
                <a:latin typeface="Times" charset="0"/>
              </a:rPr>
              <a:t> = 123456</a:t>
            </a:r>
          </a:p>
        </p:txBody>
      </p:sp>
      <p:sp>
        <p:nvSpPr>
          <p:cNvPr id="14345" name="Oval 9"/>
          <p:cNvSpPr>
            <a:spLocks noChangeArrowheads="1"/>
          </p:cNvSpPr>
          <p:nvPr/>
        </p:nvSpPr>
        <p:spPr bwMode="auto">
          <a:xfrm>
            <a:off x="5670720" y="5039089"/>
            <a:ext cx="2551680" cy="1330700"/>
          </a:xfrm>
          <a:prstGeom prst="ellipse">
            <a:avLst/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pPr>
              <a:buClr>
                <a:srgbClr val="000000"/>
              </a:buClr>
              <a:buSzPct val="67000"/>
              <a:tabLst>
                <a:tab pos="656650" algn="l"/>
                <a:tab pos="1313299" algn="l"/>
                <a:tab pos="1969949" algn="l"/>
              </a:tabLst>
            </a:pPr>
            <a:r>
              <a:rPr lang="en-GB" sz="1500">
                <a:latin typeface="Times" charset="0"/>
              </a:rPr>
              <a:t>OverdraftAccount</a:t>
            </a:r>
          </a:p>
          <a:p>
            <a:pPr>
              <a:buClr>
                <a:srgbClr val="000000"/>
              </a:buClr>
              <a:buSzPct val="67000"/>
              <a:tabLst>
                <a:tab pos="656650" algn="l"/>
                <a:tab pos="1313299" algn="l"/>
                <a:tab pos="1969949" algn="l"/>
              </a:tabLst>
            </a:pPr>
            <a:r>
              <a:rPr lang="en-GB" sz="1500">
                <a:latin typeface="Times" charset="0"/>
              </a:rPr>
              <a:t>name = "John"</a:t>
            </a:r>
          </a:p>
          <a:p>
            <a:pPr>
              <a:buClr>
                <a:srgbClr val="000000"/>
              </a:buClr>
              <a:buSzPct val="67000"/>
              <a:tabLst>
                <a:tab pos="656650" algn="l"/>
                <a:tab pos="1313299" algn="l"/>
                <a:tab pos="1969949" algn="l"/>
              </a:tabLst>
            </a:pPr>
            <a:r>
              <a:rPr lang="en-GB" sz="1500">
                <a:latin typeface="Times" charset="0"/>
              </a:rPr>
              <a:t>accountNumber = 3323</a:t>
            </a:r>
          </a:p>
          <a:p>
            <a:pPr>
              <a:buClr>
                <a:srgbClr val="000000"/>
              </a:buClr>
              <a:buSzPct val="67000"/>
              <a:tabLst>
                <a:tab pos="656650" algn="l"/>
                <a:tab pos="1313299" algn="l"/>
                <a:tab pos="1969949" algn="l"/>
              </a:tabLst>
            </a:pPr>
            <a:r>
              <a:rPr lang="en-GB" sz="1500">
                <a:latin typeface="Times" charset="0"/>
              </a:rPr>
              <a:t>limit = 1000.0</a:t>
            </a:r>
          </a:p>
        </p:txBody>
      </p:sp>
      <p:sp>
        <p:nvSpPr>
          <p:cNvPr id="14349" name="Line 13"/>
          <p:cNvSpPr>
            <a:spLocks noChangeShapeType="1"/>
          </p:cNvSpPr>
          <p:nvPr/>
        </p:nvSpPr>
        <p:spPr bwMode="auto">
          <a:xfrm>
            <a:off x="1658880" y="4908035"/>
            <a:ext cx="62208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4350" name="Line 14"/>
          <p:cNvSpPr>
            <a:spLocks noChangeShapeType="1"/>
          </p:cNvSpPr>
          <p:nvPr/>
        </p:nvSpPr>
        <p:spPr bwMode="auto">
          <a:xfrm flipV="1">
            <a:off x="4492800" y="5806689"/>
            <a:ext cx="1244160" cy="13825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4646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3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3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3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3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43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43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43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43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43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43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43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43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43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43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43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43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0" grpId="0" animBg="1"/>
      <p:bldP spid="14341" grpId="0"/>
      <p:bldP spid="14342" grpId="0"/>
      <p:bldP spid="14343" grpId="0"/>
      <p:bldP spid="14344" grpId="0" animBg="1"/>
      <p:bldP spid="14345" grpId="0" animBg="1"/>
      <p:bldP spid="14349" grpId="0" animBg="1"/>
      <p:bldP spid="1435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3559681" y="489652"/>
            <a:ext cx="2521440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buClr>
                <a:srgbClr val="000000"/>
              </a:buClr>
              <a:buSzPct val="38000"/>
              <a:buFont typeface="StarBats" charset="0"/>
              <a:buNone/>
            </a:pPr>
            <a:r>
              <a:rPr lang="en-GB" sz="2500" dirty="0">
                <a:latin typeface="Calibri"/>
              </a:rPr>
              <a:t>Polymorphism</a:t>
            </a:r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609120" y="1228449"/>
            <a:ext cx="7768800" cy="44708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211138" indent="-211138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31800" indent="-2159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ts val="249"/>
              </a:spcBef>
              <a:buClr>
                <a:srgbClr val="000000"/>
              </a:buClr>
              <a:buSzPct val="59000"/>
              <a:buBlip>
                <a:blip r:embed="rId3"/>
              </a:buBlip>
            </a:pPr>
            <a:r>
              <a:rPr lang="en-GB" dirty="0">
                <a:latin typeface="Calibri"/>
              </a:rPr>
              <a:t>In the previous slide, the two variables are defined to have the same type at compile time: </a:t>
            </a:r>
            <a:r>
              <a:rPr lang="en-GB" dirty="0" err="1">
                <a:latin typeface="Calibri"/>
              </a:rPr>
              <a:t>BankAccount</a:t>
            </a:r>
            <a:endParaRPr lang="en-GB" dirty="0">
              <a:latin typeface="Calibri"/>
            </a:endParaRPr>
          </a:p>
          <a:p>
            <a:pPr lvl="1">
              <a:spcBef>
                <a:spcPts val="249"/>
              </a:spcBef>
              <a:buClr>
                <a:srgbClr val="000000"/>
              </a:buClr>
              <a:buSzPct val="85000"/>
              <a:buBlip>
                <a:blip r:embed="rId3"/>
              </a:buBlip>
            </a:pPr>
            <a:r>
              <a:rPr lang="en-GB" sz="1800" dirty="0">
                <a:latin typeface="Calibri"/>
              </a:rPr>
              <a:t>However, the types of objects they are referring to at runtime are different</a:t>
            </a:r>
          </a:p>
          <a:p>
            <a:pPr>
              <a:spcBef>
                <a:spcPts val="249"/>
              </a:spcBef>
              <a:buClr>
                <a:srgbClr val="000000"/>
              </a:buClr>
              <a:buSzPct val="343000"/>
            </a:pPr>
            <a:endParaRPr lang="en-GB" sz="900" dirty="0">
              <a:latin typeface="Calibri"/>
            </a:endParaRPr>
          </a:p>
          <a:p>
            <a:pPr>
              <a:spcBef>
                <a:spcPts val="249"/>
              </a:spcBef>
              <a:buClr>
                <a:srgbClr val="000000"/>
              </a:buClr>
              <a:buSzPct val="59000"/>
              <a:buBlip>
                <a:blip r:embed="rId3"/>
              </a:buBlip>
            </a:pPr>
            <a:r>
              <a:rPr lang="en-GB" dirty="0">
                <a:latin typeface="Calibri"/>
              </a:rPr>
              <a:t>What happens when the withdraw method is invoked on each object?</a:t>
            </a:r>
          </a:p>
          <a:p>
            <a:pPr lvl="1">
              <a:spcBef>
                <a:spcPts val="249"/>
              </a:spcBef>
              <a:buClr>
                <a:srgbClr val="000000"/>
              </a:buClr>
              <a:buSzPct val="85000"/>
              <a:buBlip>
                <a:blip r:embed="rId3"/>
              </a:buBlip>
            </a:pPr>
            <a:r>
              <a:rPr lang="en-GB" sz="1800" dirty="0" err="1">
                <a:latin typeface="Calibri"/>
              </a:rPr>
              <a:t>anAccount</a:t>
            </a:r>
            <a:r>
              <a:rPr lang="en-GB" sz="1800" dirty="0">
                <a:latin typeface="Calibri"/>
              </a:rPr>
              <a:t> refers to an instance of </a:t>
            </a:r>
            <a:r>
              <a:rPr lang="en-GB" sz="1800" dirty="0" err="1">
                <a:latin typeface="Calibri"/>
              </a:rPr>
              <a:t>BankAccount</a:t>
            </a:r>
            <a:r>
              <a:rPr lang="en-GB" sz="1800" dirty="0">
                <a:latin typeface="Calibri"/>
              </a:rPr>
              <a:t>.  Therefore, the withdraw method defined in </a:t>
            </a:r>
            <a:r>
              <a:rPr lang="en-GB" sz="1800" dirty="0" err="1">
                <a:latin typeface="Calibri"/>
              </a:rPr>
              <a:t>BankAccount</a:t>
            </a:r>
            <a:r>
              <a:rPr lang="en-GB" sz="1800" dirty="0">
                <a:latin typeface="Calibri"/>
              </a:rPr>
              <a:t> is invoked.</a:t>
            </a:r>
          </a:p>
          <a:p>
            <a:pPr lvl="1">
              <a:spcBef>
                <a:spcPts val="249"/>
              </a:spcBef>
              <a:buClr>
                <a:srgbClr val="000000"/>
              </a:buClr>
              <a:buSzPct val="85000"/>
              <a:buBlip>
                <a:blip r:embed="rId3"/>
              </a:buBlip>
            </a:pPr>
            <a:r>
              <a:rPr lang="en-GB" sz="1800" dirty="0">
                <a:latin typeface="Calibri"/>
              </a:rPr>
              <a:t>account1 refers to an instance of </a:t>
            </a:r>
            <a:r>
              <a:rPr lang="en-GB" sz="1800" dirty="0" err="1">
                <a:latin typeface="Calibri"/>
              </a:rPr>
              <a:t>OverdraftAccount</a:t>
            </a:r>
            <a:r>
              <a:rPr lang="en-GB" sz="1800" dirty="0">
                <a:latin typeface="Calibri"/>
              </a:rPr>
              <a:t>.  Therefore, the withdraw method defined in </a:t>
            </a:r>
            <a:r>
              <a:rPr lang="en-GB" sz="1800" dirty="0" err="1">
                <a:latin typeface="Calibri"/>
              </a:rPr>
              <a:t>OverdraftAccount</a:t>
            </a:r>
            <a:r>
              <a:rPr lang="en-GB" sz="1800" dirty="0">
                <a:latin typeface="Calibri"/>
              </a:rPr>
              <a:t> is invoked.</a:t>
            </a:r>
          </a:p>
          <a:p>
            <a:pPr lvl="1">
              <a:spcBef>
                <a:spcPts val="249"/>
              </a:spcBef>
              <a:buClr>
                <a:srgbClr val="000000"/>
              </a:buClr>
              <a:buSzPct val="343000"/>
            </a:pPr>
            <a:endParaRPr lang="en-GB" sz="900" dirty="0">
              <a:latin typeface="Calibri"/>
            </a:endParaRPr>
          </a:p>
          <a:p>
            <a:pPr>
              <a:spcBef>
                <a:spcPts val="249"/>
              </a:spcBef>
              <a:buClr>
                <a:srgbClr val="000000"/>
              </a:buClr>
              <a:buSzPct val="59000"/>
              <a:buBlip>
                <a:blip r:embed="rId3"/>
              </a:buBlip>
            </a:pPr>
            <a:r>
              <a:rPr lang="en-GB" dirty="0">
                <a:latin typeface="Calibri"/>
              </a:rPr>
              <a:t>Polymorphism is: The method being invoked on an object is determined AT RUNTIME and is based on the type of the object receiving the message.</a:t>
            </a:r>
          </a:p>
        </p:txBody>
      </p:sp>
    </p:spTree>
    <p:extLst>
      <p:ext uri="{BB962C8B-B14F-4D97-AF65-F5344CB8AC3E}">
        <p14:creationId xmlns:p14="http://schemas.microsoft.com/office/powerpoint/2010/main" val="24106916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1946880" y="489652"/>
            <a:ext cx="5739840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buClr>
                <a:srgbClr val="000000"/>
              </a:buClr>
              <a:buSzPct val="38000"/>
              <a:buFont typeface="StarBats" charset="0"/>
              <a:buNone/>
            </a:pPr>
            <a:r>
              <a:rPr lang="en-GB" sz="2500" dirty="0">
                <a:latin typeface="Calibri"/>
              </a:rPr>
              <a:t>Final </a:t>
            </a:r>
            <a:r>
              <a:rPr lang="en-GB" sz="2500" dirty="0" smtClean="0">
                <a:latin typeface="Calibri"/>
              </a:rPr>
              <a:t>Methods </a:t>
            </a:r>
            <a:r>
              <a:rPr lang="en-GB" sz="2500" dirty="0">
                <a:latin typeface="Calibri"/>
              </a:rPr>
              <a:t>and Final Classes</a:t>
            </a:r>
          </a:p>
        </p:txBody>
      </p:sp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613441" y="1228450"/>
            <a:ext cx="7768800" cy="9871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211138" indent="-211138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31800" indent="-2159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ts val="249"/>
              </a:spcBef>
              <a:buClr>
                <a:srgbClr val="000000"/>
              </a:buClr>
              <a:buSzPct val="59000"/>
              <a:buBlip>
                <a:blip r:embed="rId3"/>
              </a:buBlip>
            </a:pPr>
            <a:r>
              <a:rPr lang="en-GB" dirty="0" smtClean="0">
                <a:latin typeface="Calibri"/>
              </a:rPr>
              <a:t>Methods </a:t>
            </a:r>
            <a:r>
              <a:rPr lang="en-GB" dirty="0">
                <a:latin typeface="Calibri"/>
              </a:rPr>
              <a:t>can be qualified with the final modifier</a:t>
            </a:r>
          </a:p>
          <a:p>
            <a:pPr lvl="1">
              <a:spcBef>
                <a:spcPts val="249"/>
              </a:spcBef>
              <a:buClr>
                <a:srgbClr val="000000"/>
              </a:buClr>
              <a:buSzPct val="85000"/>
              <a:buBlip>
                <a:blip r:embed="rId3"/>
              </a:buBlip>
            </a:pPr>
            <a:r>
              <a:rPr lang="en-GB" sz="1800" dirty="0">
                <a:latin typeface="Calibri"/>
              </a:rPr>
              <a:t>Final methods cannot be overridden.</a:t>
            </a:r>
          </a:p>
          <a:p>
            <a:pPr lvl="1">
              <a:spcBef>
                <a:spcPts val="249"/>
              </a:spcBef>
              <a:buClr>
                <a:srgbClr val="000000"/>
              </a:buClr>
              <a:buSzPct val="85000"/>
              <a:buBlip>
                <a:blip r:embed="rId3"/>
              </a:buBlip>
            </a:pPr>
            <a:r>
              <a:rPr lang="en-GB" sz="1800" dirty="0">
                <a:latin typeface="Calibri"/>
              </a:rPr>
              <a:t>This can be useful for security purposes.</a:t>
            </a:r>
          </a:p>
        </p:txBody>
      </p:sp>
      <p:grpSp>
        <p:nvGrpSpPr>
          <p:cNvPr id="16388" name="Group 4"/>
          <p:cNvGrpSpPr>
            <a:grpSpLocks/>
          </p:cNvGrpSpPr>
          <p:nvPr/>
        </p:nvGrpSpPr>
        <p:grpSpPr bwMode="auto">
          <a:xfrm>
            <a:off x="751680" y="2364730"/>
            <a:ext cx="7338240" cy="887134"/>
            <a:chOff x="522" y="1642"/>
            <a:chExt cx="5096" cy="616"/>
          </a:xfrm>
        </p:grpSpPr>
        <p:sp>
          <p:nvSpPr>
            <p:cNvPr id="16389" name="AutoShape 5"/>
            <p:cNvSpPr>
              <a:spLocks noChangeArrowheads="1"/>
            </p:cNvSpPr>
            <p:nvPr/>
          </p:nvSpPr>
          <p:spPr bwMode="auto">
            <a:xfrm>
              <a:off x="522" y="1642"/>
              <a:ext cx="4972" cy="616"/>
            </a:xfrm>
            <a:prstGeom prst="roundRect">
              <a:avLst>
                <a:gd name="adj" fmla="val 162"/>
              </a:avLst>
            </a:prstGeom>
            <a:solidFill>
              <a:srgbClr val="FFFF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90" name="Text Box 6"/>
            <p:cNvSpPr txBox="1">
              <a:spLocks noChangeArrowheads="1"/>
            </p:cNvSpPr>
            <p:nvPr/>
          </p:nvSpPr>
          <p:spPr bwMode="auto">
            <a:xfrm>
              <a:off x="625" y="1668"/>
              <a:ext cx="4993" cy="4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marL="211138" indent="-211138"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</a:tabLs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</a:tabLs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</a:tabLs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</a:tabLs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</a:tabLs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</a:tabLs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</a:tabLs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</a:tabLs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</a:tabLs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>
                <a:spcBef>
                  <a:spcPts val="249"/>
                </a:spcBef>
                <a:buClr>
                  <a:srgbClr val="000000"/>
                </a:buClr>
                <a:buSzPct val="174000"/>
              </a:pPr>
              <a:r>
                <a:rPr lang="en-GB" sz="1300" dirty="0">
                  <a:latin typeface="Courier" charset="0"/>
                </a:rPr>
                <a:t>public final </a:t>
              </a:r>
              <a:r>
                <a:rPr lang="en-GB" sz="1300" dirty="0" err="1">
                  <a:latin typeface="Courier" charset="0"/>
                </a:rPr>
                <a:t>boolean</a:t>
              </a:r>
              <a:r>
                <a:rPr lang="en-GB" sz="1300" dirty="0">
                  <a:latin typeface="Courier" charset="0"/>
                </a:rPr>
                <a:t> </a:t>
              </a:r>
              <a:r>
                <a:rPr lang="en-GB" sz="1300" dirty="0" err="1">
                  <a:latin typeface="Courier" charset="0"/>
                </a:rPr>
                <a:t>validatePassword</a:t>
              </a:r>
              <a:r>
                <a:rPr lang="en-GB" sz="1300" dirty="0">
                  <a:latin typeface="Courier" charset="0"/>
                </a:rPr>
                <a:t>(String username, String Password)</a:t>
              </a:r>
            </a:p>
            <a:p>
              <a:pPr>
                <a:spcBef>
                  <a:spcPts val="249"/>
                </a:spcBef>
                <a:buClr>
                  <a:srgbClr val="000000"/>
                </a:buClr>
                <a:buSzPct val="174000"/>
              </a:pPr>
              <a:r>
                <a:rPr lang="en-GB" sz="1300" dirty="0">
                  <a:latin typeface="Courier" charset="0"/>
                </a:rPr>
                <a:t>{</a:t>
              </a:r>
            </a:p>
            <a:p>
              <a:pPr>
                <a:spcBef>
                  <a:spcPts val="249"/>
                </a:spcBef>
                <a:buClr>
                  <a:srgbClr val="000000"/>
                </a:buClr>
                <a:buSzPct val="174000"/>
              </a:pPr>
              <a:r>
                <a:rPr lang="en-GB" sz="1300" dirty="0">
                  <a:latin typeface="Courier" charset="0"/>
                </a:rPr>
                <a:t>	[...]</a:t>
              </a:r>
            </a:p>
          </p:txBody>
        </p:sp>
      </p:grpSp>
      <p:sp>
        <p:nvSpPr>
          <p:cNvPr id="16391" name="Text Box 7"/>
          <p:cNvSpPr txBox="1">
            <a:spLocks noChangeArrowheads="1"/>
          </p:cNvSpPr>
          <p:nvPr/>
        </p:nvSpPr>
        <p:spPr bwMode="auto">
          <a:xfrm>
            <a:off x="613441" y="3446282"/>
            <a:ext cx="7768800" cy="1264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211138" indent="-211138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31800" indent="-2159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ts val="249"/>
              </a:spcBef>
              <a:buClr>
                <a:srgbClr val="000000"/>
              </a:buClr>
              <a:buSzPct val="59000"/>
              <a:buBlip>
                <a:blip r:embed="rId3"/>
              </a:buBlip>
            </a:pPr>
            <a:r>
              <a:rPr lang="en-GB" dirty="0">
                <a:latin typeface="Calibri"/>
              </a:rPr>
              <a:t>Classes can be qualified with the final modifier</a:t>
            </a:r>
          </a:p>
          <a:p>
            <a:pPr lvl="1">
              <a:spcBef>
                <a:spcPts val="249"/>
              </a:spcBef>
              <a:buClr>
                <a:srgbClr val="000000"/>
              </a:buClr>
              <a:buSzPct val="85000"/>
              <a:buBlip>
                <a:blip r:embed="rId3"/>
              </a:buBlip>
            </a:pPr>
            <a:r>
              <a:rPr lang="en-GB" sz="1800" dirty="0">
                <a:latin typeface="Calibri"/>
              </a:rPr>
              <a:t>The class cannot be extended</a:t>
            </a:r>
          </a:p>
          <a:p>
            <a:pPr lvl="1">
              <a:spcBef>
                <a:spcPts val="249"/>
              </a:spcBef>
              <a:buClr>
                <a:srgbClr val="000000"/>
              </a:buClr>
              <a:buSzPct val="85000"/>
              <a:buBlip>
                <a:blip r:embed="rId3"/>
              </a:buBlip>
            </a:pPr>
            <a:r>
              <a:rPr lang="en-GB" sz="1800" dirty="0">
                <a:latin typeface="Calibri"/>
              </a:rPr>
              <a:t>This can be used to improve performance.  Because there an be no subclasses, there will be no polymorphic overhead at runtime.</a:t>
            </a:r>
          </a:p>
        </p:txBody>
      </p:sp>
      <p:sp>
        <p:nvSpPr>
          <p:cNvPr id="16392" name="AutoShape 8"/>
          <p:cNvSpPr>
            <a:spLocks noChangeArrowheads="1"/>
          </p:cNvSpPr>
          <p:nvPr/>
        </p:nvSpPr>
        <p:spPr bwMode="auto">
          <a:xfrm>
            <a:off x="2675520" y="4794264"/>
            <a:ext cx="3176640" cy="887133"/>
          </a:xfrm>
          <a:prstGeom prst="roundRect">
            <a:avLst>
              <a:gd name="adj" fmla="val 162"/>
            </a:avLst>
          </a:prstGeom>
          <a:solidFill>
            <a:srgbClr val="FFFFCC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6393" name="Text Box 9"/>
          <p:cNvSpPr txBox="1">
            <a:spLocks noChangeArrowheads="1"/>
          </p:cNvSpPr>
          <p:nvPr/>
        </p:nvSpPr>
        <p:spPr bwMode="auto">
          <a:xfrm>
            <a:off x="2872801" y="4935399"/>
            <a:ext cx="2640960" cy="6640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211138" indent="-211138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ts val="249"/>
              </a:spcBef>
              <a:buClr>
                <a:srgbClr val="000000"/>
              </a:buClr>
              <a:buSzPct val="174000"/>
            </a:pPr>
            <a:r>
              <a:rPr lang="en-GB" sz="1300">
                <a:latin typeface="Courier" charset="0"/>
              </a:rPr>
              <a:t>public final class Color</a:t>
            </a:r>
          </a:p>
          <a:p>
            <a:pPr>
              <a:spcBef>
                <a:spcPts val="249"/>
              </a:spcBef>
              <a:buClr>
                <a:srgbClr val="000000"/>
              </a:buClr>
              <a:buSzPct val="174000"/>
            </a:pPr>
            <a:r>
              <a:rPr lang="en-GB" sz="1300">
                <a:latin typeface="Courier" charset="0"/>
              </a:rPr>
              <a:t>{</a:t>
            </a:r>
          </a:p>
          <a:p>
            <a:pPr>
              <a:spcBef>
                <a:spcPts val="249"/>
              </a:spcBef>
              <a:buClr>
                <a:srgbClr val="000000"/>
              </a:buClr>
              <a:buSzPct val="174000"/>
            </a:pPr>
            <a:r>
              <a:rPr lang="en-GB" sz="1300">
                <a:latin typeface="Courier" charset="0"/>
              </a:rPr>
              <a:t>	[...]</a:t>
            </a:r>
          </a:p>
        </p:txBody>
      </p:sp>
    </p:spTree>
    <p:extLst>
      <p:ext uri="{BB962C8B-B14F-4D97-AF65-F5344CB8AC3E}">
        <p14:creationId xmlns:p14="http://schemas.microsoft.com/office/powerpoint/2010/main" val="840902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3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3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3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3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3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3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3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3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63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63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63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63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2" grpId="0" animBg="1"/>
      <p:bldP spid="1639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37F06-1B0F-774C-96CD-A8B05EB7AB5E}" type="slidenum">
              <a:rPr lang="en-US"/>
              <a:pPr/>
              <a:t>17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3266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391525" cy="609600"/>
          </a:xfrm>
        </p:spPr>
        <p:txBody>
          <a:bodyPr>
            <a:normAutofit fontScale="90000"/>
          </a:bodyPr>
          <a:lstStyle/>
          <a:p>
            <a:r>
              <a:rPr lang="en-US" dirty="0"/>
              <a:t>Dynamic Variables and Methods</a:t>
            </a:r>
          </a:p>
        </p:txBody>
      </p:sp>
      <p:sp>
        <p:nvSpPr>
          <p:cNvPr id="326659" name="Rectangle 3"/>
          <p:cNvSpPr>
            <a:spLocks noChangeArrowheads="1"/>
          </p:cNvSpPr>
          <p:nvPr/>
        </p:nvSpPr>
        <p:spPr bwMode="auto">
          <a:xfrm>
            <a:off x="533400" y="1524000"/>
            <a:ext cx="792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26660" name="Rectangle 4"/>
          <p:cNvSpPr>
            <a:spLocks noChangeArrowheads="1"/>
          </p:cNvSpPr>
          <p:nvPr/>
        </p:nvSpPr>
        <p:spPr bwMode="auto">
          <a:xfrm>
            <a:off x="609600" y="762000"/>
            <a:ext cx="8077200" cy="5278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338138">
              <a:buClr>
                <a:schemeClr val="folHlink"/>
              </a:buClr>
              <a:buSzPct val="75000"/>
              <a:buFont typeface="Wingdings" charset="0"/>
              <a:buChar char="n"/>
            </a:pPr>
            <a:r>
              <a:rPr lang="en-US" dirty="0"/>
              <a:t>All instance variables and methods we</a:t>
            </a:r>
            <a:r>
              <a:rPr lang="ja-JP" altLang="en-US" dirty="0">
                <a:latin typeface="Arial"/>
              </a:rPr>
              <a:t>’</a:t>
            </a:r>
            <a:r>
              <a:rPr lang="en-US" dirty="0" err="1"/>
              <a:t>ve</a:t>
            </a:r>
            <a:r>
              <a:rPr lang="en-US" dirty="0"/>
              <a:t> created        </a:t>
            </a:r>
          </a:p>
          <a:p>
            <a:pPr indent="338138">
              <a:buClr>
                <a:schemeClr val="folHlink"/>
              </a:buClr>
              <a:buSzPct val="75000"/>
              <a:buFont typeface="Wingdings" charset="0"/>
              <a:buNone/>
            </a:pPr>
            <a:r>
              <a:rPr lang="en-US" dirty="0"/>
              <a:t>so far have been </a:t>
            </a:r>
            <a:r>
              <a:rPr lang="en-US" i="1" dirty="0">
                <a:solidFill>
                  <a:schemeClr val="hlink"/>
                </a:solidFill>
              </a:rPr>
              <a:t>dynamic</a:t>
            </a:r>
            <a:endParaRPr lang="en-US" dirty="0"/>
          </a:p>
          <a:p>
            <a:pPr lvl="1" indent="403225">
              <a:buClr>
                <a:schemeClr val="folHlink"/>
              </a:buClr>
              <a:buSzPct val="75000"/>
              <a:buFont typeface="Wingdings" charset="0"/>
              <a:buChar char="n"/>
            </a:pPr>
            <a:r>
              <a:rPr lang="en-US" dirty="0"/>
              <a:t>Note: There is no </a:t>
            </a:r>
            <a:r>
              <a:rPr lang="ja-JP" altLang="en-US" dirty="0">
                <a:latin typeface="Arial"/>
              </a:rPr>
              <a:t>“</a:t>
            </a:r>
            <a:r>
              <a:rPr lang="en-US" dirty="0"/>
              <a:t>dynamic</a:t>
            </a:r>
            <a:r>
              <a:rPr lang="ja-JP" altLang="en-US" dirty="0">
                <a:latin typeface="Arial"/>
              </a:rPr>
              <a:t>”</a:t>
            </a:r>
            <a:r>
              <a:rPr lang="en-US" dirty="0"/>
              <a:t> keyword in Java</a:t>
            </a:r>
          </a:p>
          <a:p>
            <a:pPr lvl="1" indent="403225">
              <a:buClr>
                <a:schemeClr val="folHlink"/>
              </a:buClr>
              <a:buSzPct val="75000"/>
              <a:buFont typeface="Wingdings" charset="0"/>
              <a:buChar char="n"/>
            </a:pPr>
            <a:r>
              <a:rPr lang="en-US" dirty="0"/>
              <a:t>Dynamic by default</a:t>
            </a:r>
          </a:p>
          <a:p>
            <a:pPr lvl="1" indent="403225">
              <a:buClr>
                <a:schemeClr val="folHlink"/>
              </a:buClr>
              <a:buSzPct val="75000"/>
              <a:buFont typeface="Wingdings" charset="0"/>
              <a:buChar char="n"/>
            </a:pPr>
            <a:endParaRPr lang="en-US" dirty="0"/>
          </a:p>
          <a:p>
            <a:pPr indent="338138">
              <a:buClr>
                <a:schemeClr val="folHlink"/>
              </a:buClr>
              <a:buSzPct val="75000"/>
              <a:buFont typeface="Wingdings" charset="0"/>
              <a:buChar char="n"/>
            </a:pPr>
            <a:r>
              <a:rPr lang="en-US" dirty="0"/>
              <a:t>In general,</a:t>
            </a:r>
            <a:r>
              <a:rPr lang="en-US" i="1" dirty="0"/>
              <a:t> </a:t>
            </a:r>
            <a:r>
              <a:rPr lang="en-US" i="1" dirty="0">
                <a:solidFill>
                  <a:schemeClr val="hlink"/>
                </a:solidFill>
              </a:rPr>
              <a:t>dynamic</a:t>
            </a:r>
            <a:r>
              <a:rPr lang="en-US" i="1" dirty="0"/>
              <a:t> </a:t>
            </a:r>
            <a:r>
              <a:rPr lang="en-US" dirty="0"/>
              <a:t>refers to things created at </a:t>
            </a:r>
          </a:p>
          <a:p>
            <a:pPr indent="338138">
              <a:buClr>
                <a:schemeClr val="folHlink"/>
              </a:buClr>
              <a:buSzPct val="75000"/>
              <a:buFont typeface="Wingdings" charset="0"/>
              <a:buNone/>
            </a:pPr>
            <a:r>
              <a:rPr lang="ja-JP" altLang="en-US" dirty="0">
                <a:latin typeface="Arial"/>
              </a:rPr>
              <a:t>“</a:t>
            </a:r>
            <a:r>
              <a:rPr lang="en-US" dirty="0"/>
              <a:t>run time</a:t>
            </a:r>
            <a:r>
              <a:rPr lang="ja-JP" altLang="en-US" dirty="0">
                <a:latin typeface="Arial"/>
              </a:rPr>
              <a:t>”</a:t>
            </a:r>
            <a:r>
              <a:rPr lang="en-US" dirty="0"/>
              <a:t> i.e. when the program is running</a:t>
            </a:r>
          </a:p>
          <a:p>
            <a:pPr indent="338138">
              <a:buClr>
                <a:schemeClr val="folHlink"/>
              </a:buClr>
              <a:buSzPct val="75000"/>
              <a:buFont typeface="Wingdings" charset="0"/>
              <a:buChar char="n"/>
            </a:pPr>
            <a:endParaRPr lang="en-US" sz="800" dirty="0"/>
          </a:p>
          <a:p>
            <a:pPr indent="338138">
              <a:buClr>
                <a:schemeClr val="folHlink"/>
              </a:buClr>
              <a:buSzPct val="75000"/>
              <a:buFont typeface="Wingdings" charset="0"/>
              <a:buChar char="n"/>
            </a:pPr>
            <a:r>
              <a:rPr lang="en-US" dirty="0"/>
              <a:t>Every object gets its own (dynamic) instance variables.</a:t>
            </a:r>
          </a:p>
          <a:p>
            <a:pPr indent="338138">
              <a:buClr>
                <a:schemeClr val="folHlink"/>
              </a:buClr>
              <a:buSzPct val="75000"/>
              <a:buFont typeface="Wingdings" charset="0"/>
              <a:buChar char="n"/>
            </a:pPr>
            <a:endParaRPr lang="en-US" sz="800" dirty="0"/>
          </a:p>
          <a:p>
            <a:pPr indent="338138">
              <a:buClr>
                <a:schemeClr val="folHlink"/>
              </a:buClr>
              <a:buSzPct val="75000"/>
              <a:buFont typeface="Wingdings" charset="0"/>
              <a:buChar char="n"/>
            </a:pPr>
            <a:r>
              <a:rPr lang="en-US" dirty="0"/>
              <a:t>Every object effectively gets its own copy  </a:t>
            </a:r>
          </a:p>
          <a:p>
            <a:pPr indent="338138">
              <a:buClr>
                <a:schemeClr val="folHlink"/>
              </a:buClr>
              <a:buSzPct val="75000"/>
              <a:buFont typeface="Wingdings" charset="0"/>
              <a:buNone/>
            </a:pPr>
            <a:r>
              <a:rPr lang="en-US" dirty="0"/>
              <a:t>of each dynamic method</a:t>
            </a:r>
          </a:p>
          <a:p>
            <a:pPr indent="338138">
              <a:buClr>
                <a:schemeClr val="folHlink"/>
              </a:buClr>
              <a:buSzPct val="75000"/>
              <a:buFont typeface="Wingdings" charset="0"/>
              <a:buNone/>
            </a:pPr>
            <a:endParaRPr lang="en-US" sz="800" dirty="0"/>
          </a:p>
          <a:p>
            <a:pPr indent="338138" eaLnBrk="1" hangingPunct="1">
              <a:spcBef>
                <a:spcPct val="20000"/>
              </a:spcBef>
              <a:buClr>
                <a:schemeClr val="folHlink"/>
              </a:buClr>
              <a:buSzPct val="75000"/>
              <a:buFont typeface="Wingdings" charset="0"/>
              <a:buChar char="n"/>
            </a:pPr>
            <a:r>
              <a:rPr lang="en-US" i="1" dirty="0"/>
              <a:t>The absence </a:t>
            </a:r>
            <a:r>
              <a:rPr lang="en-US" dirty="0"/>
              <a:t>of the keyword</a:t>
            </a:r>
            <a:r>
              <a:rPr lang="en-US" i="1" dirty="0"/>
              <a:t> </a:t>
            </a:r>
            <a:r>
              <a:rPr lang="en-US" i="1" dirty="0">
                <a:solidFill>
                  <a:schemeClr val="hlink"/>
                </a:solidFill>
              </a:rPr>
              <a:t>static</a:t>
            </a:r>
            <a:r>
              <a:rPr lang="en-US" dirty="0"/>
              <a:t> before non-local variables and methods means </a:t>
            </a:r>
            <a:r>
              <a:rPr lang="en-US" i="1" dirty="0"/>
              <a:t>dynamic</a:t>
            </a:r>
            <a:r>
              <a:rPr lang="en-US" dirty="0"/>
              <a:t> (one per object/instance)</a:t>
            </a:r>
          </a:p>
        </p:txBody>
      </p:sp>
    </p:spTree>
    <p:extLst>
      <p:ext uri="{BB962C8B-B14F-4D97-AF65-F5344CB8AC3E}">
        <p14:creationId xmlns:p14="http://schemas.microsoft.com/office/powerpoint/2010/main" val="34234871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66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66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266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6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2666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6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2666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6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2666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6660" grpId="0" uiExpand="1" build="p" bldLvl="3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59EAD-3FCF-784A-B564-FCFF4DDBCCBF}" type="slidenum">
              <a:rPr lang="en-US"/>
              <a:pPr/>
              <a:t>18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3061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391525" cy="457200"/>
          </a:xfrm>
        </p:spPr>
        <p:txBody>
          <a:bodyPr>
            <a:normAutofit fontScale="90000"/>
          </a:bodyPr>
          <a:lstStyle/>
          <a:p>
            <a:r>
              <a:rPr lang="en-US"/>
              <a:t>Static Variables</a:t>
            </a:r>
          </a:p>
        </p:txBody>
      </p:sp>
      <p:sp>
        <p:nvSpPr>
          <p:cNvPr id="306179" name="Rectangle 3"/>
          <p:cNvSpPr>
            <a:spLocks noChangeArrowheads="1"/>
          </p:cNvSpPr>
          <p:nvPr/>
        </p:nvSpPr>
        <p:spPr bwMode="auto">
          <a:xfrm>
            <a:off x="533400" y="1524000"/>
            <a:ext cx="792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06180" name="Rectangle 4"/>
          <p:cNvSpPr>
            <a:spLocks noChangeArrowheads="1"/>
          </p:cNvSpPr>
          <p:nvPr/>
        </p:nvSpPr>
        <p:spPr bwMode="auto">
          <a:xfrm>
            <a:off x="457200" y="784225"/>
            <a:ext cx="8382000" cy="5692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338138">
              <a:buClr>
                <a:schemeClr val="folHlink"/>
              </a:buClr>
              <a:buSzPct val="75000"/>
              <a:buFont typeface="Wingdings" charset="0"/>
              <a:buChar char="n"/>
            </a:pPr>
            <a:r>
              <a:rPr lang="en-US" i="1">
                <a:solidFill>
                  <a:schemeClr val="hlink"/>
                </a:solidFill>
              </a:rPr>
              <a:t>Static</a:t>
            </a:r>
            <a:r>
              <a:rPr lang="en-US"/>
              <a:t> means </a:t>
            </a:r>
            <a:r>
              <a:rPr lang="ja-JP" altLang="en-US">
                <a:latin typeface="Arial"/>
              </a:rPr>
              <a:t>“</a:t>
            </a:r>
            <a:r>
              <a:rPr lang="en-US"/>
              <a:t>pertaining to the class in general</a:t>
            </a:r>
            <a:r>
              <a:rPr lang="ja-JP" altLang="en-US">
                <a:latin typeface="Arial"/>
              </a:rPr>
              <a:t>”</a:t>
            </a:r>
            <a:r>
              <a:rPr lang="en-US"/>
              <a:t>, </a:t>
            </a:r>
            <a:r>
              <a:rPr lang="en-US" i="1"/>
              <a:t>not</a:t>
            </a:r>
            <a:r>
              <a:rPr lang="en-US"/>
              <a:t> to </a:t>
            </a:r>
          </a:p>
          <a:p>
            <a:pPr indent="338138">
              <a:buClr>
                <a:schemeClr val="folHlink"/>
              </a:buClr>
              <a:buSzPct val="75000"/>
              <a:buFont typeface="Wingdings" charset="0"/>
              <a:buNone/>
            </a:pPr>
            <a:r>
              <a:rPr lang="en-US"/>
              <a:t>an individual object</a:t>
            </a:r>
          </a:p>
          <a:p>
            <a:pPr indent="338138">
              <a:buClr>
                <a:schemeClr val="folHlink"/>
              </a:buClr>
              <a:buSzPct val="75000"/>
              <a:buFont typeface="Wingdings" charset="0"/>
              <a:buNone/>
            </a:pPr>
            <a:endParaRPr lang="en-US"/>
          </a:p>
          <a:p>
            <a:pPr indent="338138">
              <a:buClr>
                <a:schemeClr val="folHlink"/>
              </a:buClr>
              <a:buSzPct val="75000"/>
              <a:buFont typeface="Wingdings" charset="0"/>
              <a:buChar char="n"/>
            </a:pPr>
            <a:r>
              <a:rPr lang="en-US"/>
              <a:t>A variable may be declared (outside of a method)  </a:t>
            </a:r>
          </a:p>
          <a:p>
            <a:pPr indent="338138">
              <a:buClr>
                <a:schemeClr val="folHlink"/>
              </a:buClr>
              <a:buSzPct val="75000"/>
              <a:buFont typeface="Wingdings" charset="0"/>
              <a:buNone/>
            </a:pPr>
            <a:r>
              <a:rPr lang="en-US"/>
              <a:t>with the </a:t>
            </a:r>
            <a:r>
              <a:rPr lang="en-US" i="1">
                <a:solidFill>
                  <a:schemeClr val="hlink"/>
                </a:solidFill>
              </a:rPr>
              <a:t>static</a:t>
            </a:r>
            <a:r>
              <a:rPr lang="en-US"/>
              <a:t> keyword:</a:t>
            </a:r>
          </a:p>
          <a:p>
            <a:pPr lvl="1" indent="403225">
              <a:buClr>
                <a:schemeClr val="folHlink"/>
              </a:buClr>
              <a:buSzPct val="75000"/>
              <a:buFont typeface="Wingdings" charset="0"/>
              <a:buChar char="n"/>
            </a:pPr>
            <a:r>
              <a:rPr lang="en-US" sz="2000" b="1">
                <a:latin typeface="Courier New" charset="0"/>
              </a:rPr>
              <a:t>E.g. </a:t>
            </a:r>
            <a:r>
              <a:rPr lang="en-US" sz="2000" b="1">
                <a:solidFill>
                  <a:schemeClr val="folHlink"/>
                </a:solidFill>
                <a:latin typeface="Courier New" charset="0"/>
              </a:rPr>
              <a:t>static</a:t>
            </a:r>
            <a:r>
              <a:rPr lang="en-US" sz="2000" b="1">
                <a:latin typeface="Courier New" charset="0"/>
              </a:rPr>
              <a:t> int numTicketsSold;</a:t>
            </a:r>
            <a:endParaRPr lang="en-US" sz="2000"/>
          </a:p>
          <a:p>
            <a:pPr lvl="1" indent="403225">
              <a:buClr>
                <a:schemeClr val="folHlink"/>
              </a:buClr>
              <a:buSzPct val="75000"/>
              <a:buFont typeface="Wingdings" charset="0"/>
              <a:buChar char="n"/>
            </a:pPr>
            <a:r>
              <a:rPr lang="en-US" sz="2000"/>
              <a:t>There </a:t>
            </a:r>
            <a:r>
              <a:rPr lang="en-US" sz="2000" i="1"/>
              <a:t>is one</a:t>
            </a:r>
            <a:r>
              <a:rPr lang="en-US" sz="2000"/>
              <a:t> variable numTickets for the class </a:t>
            </a:r>
            <a:r>
              <a:rPr lang="en-US" sz="2000" i="1">
                <a:solidFill>
                  <a:schemeClr val="folHlink"/>
                </a:solidFill>
              </a:rPr>
              <a:t>not one per object!!!</a:t>
            </a:r>
            <a:r>
              <a:rPr lang="en-US" sz="2000"/>
              <a:t> </a:t>
            </a:r>
          </a:p>
          <a:p>
            <a:pPr indent="338138">
              <a:buClr>
                <a:schemeClr val="folHlink"/>
              </a:buClr>
              <a:buSzPct val="75000"/>
              <a:buFont typeface="Wingdings" charset="0"/>
              <a:buChar char="n"/>
            </a:pPr>
            <a:endParaRPr lang="en-US"/>
          </a:p>
          <a:p>
            <a:pPr indent="338138">
              <a:buClr>
                <a:schemeClr val="folHlink"/>
              </a:buClr>
              <a:buSzPct val="75000"/>
              <a:buFont typeface="Wingdings" charset="0"/>
              <a:buChar char="n"/>
            </a:pPr>
            <a:r>
              <a:rPr lang="en-US"/>
              <a:t>A static variable is </a:t>
            </a:r>
            <a:r>
              <a:rPr lang="en-US" i="1"/>
              <a:t>shared</a:t>
            </a:r>
            <a:r>
              <a:rPr lang="en-US"/>
              <a:t> by all instances (if any). </a:t>
            </a:r>
          </a:p>
          <a:p>
            <a:pPr lvl="1" indent="403225">
              <a:buClr>
                <a:schemeClr val="folHlink"/>
              </a:buClr>
              <a:buSzPct val="75000"/>
              <a:buFont typeface="Wingdings" charset="0"/>
              <a:buChar char="n"/>
            </a:pPr>
            <a:r>
              <a:rPr lang="en-US"/>
              <a:t>All instances may be able read/write it</a:t>
            </a:r>
          </a:p>
          <a:p>
            <a:pPr indent="338138">
              <a:buClr>
                <a:schemeClr val="folHlink"/>
              </a:buClr>
              <a:buSzPct val="75000"/>
              <a:buFont typeface="Wingdings" charset="0"/>
              <a:buChar char="n"/>
            </a:pPr>
            <a:endParaRPr lang="en-US"/>
          </a:p>
          <a:p>
            <a:pPr indent="338138">
              <a:buClr>
                <a:schemeClr val="folHlink"/>
              </a:buClr>
              <a:buSzPct val="75000"/>
              <a:buFont typeface="Wingdings" charset="0"/>
              <a:buChar char="n"/>
            </a:pPr>
            <a:r>
              <a:rPr lang="en-US"/>
              <a:t>A static variable that is public may be accessed by:</a:t>
            </a:r>
          </a:p>
          <a:p>
            <a:pPr lvl="1" indent="403225">
              <a:buClr>
                <a:schemeClr val="folHlink"/>
              </a:buClr>
              <a:buSzPct val="75000"/>
              <a:buFont typeface="Wingdings" charset="0"/>
              <a:buChar char="n"/>
            </a:pPr>
            <a:r>
              <a:rPr lang="en-US" i="1">
                <a:solidFill>
                  <a:schemeClr val="hlink"/>
                </a:solidFill>
              </a:rPr>
              <a:t>ClassName.variableName</a:t>
            </a:r>
            <a:endParaRPr lang="en-US"/>
          </a:p>
          <a:p>
            <a:pPr lvl="1" indent="403225">
              <a:buClr>
                <a:schemeClr val="folHlink"/>
              </a:buClr>
              <a:buSzPct val="75000"/>
              <a:buFont typeface="Wingdings" charset="0"/>
              <a:buChar char="n"/>
            </a:pPr>
            <a:r>
              <a:rPr lang="en-US"/>
              <a:t>E.g. Math.PI</a:t>
            </a:r>
          </a:p>
          <a:p>
            <a:pPr indent="338138">
              <a:buClr>
                <a:schemeClr val="folHlink"/>
              </a:buClr>
              <a:buFont typeface="Wingdings" charset="0"/>
              <a:buNone/>
            </a:pPr>
            <a:endParaRPr lang="en-US" sz="2000">
              <a:solidFill>
                <a:srgbClr val="99852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35391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6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61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8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618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8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618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6180" grpId="0" uiExpand="1" build="p" bldLvl="3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CD8C2-E754-1540-BAC2-A06A8197BCD7}" type="slidenum">
              <a:rPr lang="en-US"/>
              <a:pPr/>
              <a:t>19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3225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391525" cy="533400"/>
          </a:xfrm>
        </p:spPr>
        <p:txBody>
          <a:bodyPr>
            <a:normAutofit fontScale="90000"/>
          </a:bodyPr>
          <a:lstStyle/>
          <a:p>
            <a:r>
              <a:rPr lang="en-US"/>
              <a:t>Static Methods</a:t>
            </a:r>
          </a:p>
        </p:txBody>
      </p:sp>
      <p:sp>
        <p:nvSpPr>
          <p:cNvPr id="322563" name="Rectangle 3"/>
          <p:cNvSpPr>
            <a:spLocks noChangeArrowheads="1"/>
          </p:cNvSpPr>
          <p:nvPr/>
        </p:nvSpPr>
        <p:spPr bwMode="auto">
          <a:xfrm>
            <a:off x="533400" y="1524000"/>
            <a:ext cx="792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22564" name="Rectangle 4"/>
          <p:cNvSpPr>
            <a:spLocks noChangeArrowheads="1"/>
          </p:cNvSpPr>
          <p:nvPr/>
        </p:nvSpPr>
        <p:spPr bwMode="auto">
          <a:xfrm>
            <a:off x="609600" y="685800"/>
            <a:ext cx="8077200" cy="4943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338138">
              <a:buClr>
                <a:schemeClr val="folHlink"/>
              </a:buClr>
              <a:buSzPct val="75000"/>
              <a:buFont typeface="Wingdings" charset="0"/>
              <a:buChar char="n"/>
            </a:pPr>
            <a:r>
              <a:rPr lang="en-US" sz="2600"/>
              <a:t>A method may be declared with the </a:t>
            </a:r>
            <a:r>
              <a:rPr lang="en-US" sz="2600" i="1">
                <a:solidFill>
                  <a:schemeClr val="folHlink"/>
                </a:solidFill>
              </a:rPr>
              <a:t>static</a:t>
            </a:r>
            <a:r>
              <a:rPr lang="en-US" sz="2600"/>
              <a:t> keyword</a:t>
            </a:r>
          </a:p>
          <a:p>
            <a:pPr indent="338138">
              <a:buClr>
                <a:schemeClr val="folHlink"/>
              </a:buClr>
              <a:buSzPct val="75000"/>
              <a:buFont typeface="Wingdings" charset="0"/>
              <a:buChar char="n"/>
            </a:pPr>
            <a:endParaRPr lang="en-US" sz="2600"/>
          </a:p>
          <a:p>
            <a:pPr indent="338138">
              <a:buClr>
                <a:schemeClr val="folHlink"/>
              </a:buClr>
              <a:buSzPct val="75000"/>
              <a:buFont typeface="Wingdings" charset="0"/>
              <a:buChar char="n"/>
            </a:pPr>
            <a:r>
              <a:rPr lang="en-US" sz="2600"/>
              <a:t>Static methods live at </a:t>
            </a:r>
            <a:r>
              <a:rPr lang="en-US" sz="2600" i="1">
                <a:solidFill>
                  <a:schemeClr val="folHlink"/>
                </a:solidFill>
              </a:rPr>
              <a:t>class level</a:t>
            </a:r>
            <a:r>
              <a:rPr lang="en-US" sz="2600"/>
              <a:t>, not at </a:t>
            </a:r>
            <a:r>
              <a:rPr lang="en-US" sz="2600" i="1">
                <a:solidFill>
                  <a:schemeClr val="folHlink"/>
                </a:solidFill>
              </a:rPr>
              <a:t>object level</a:t>
            </a:r>
          </a:p>
          <a:p>
            <a:pPr indent="338138">
              <a:buClr>
                <a:schemeClr val="folHlink"/>
              </a:buClr>
              <a:buSzPct val="75000"/>
              <a:buFont typeface="Wingdings" charset="0"/>
              <a:buNone/>
            </a:pPr>
            <a:endParaRPr lang="en-US" sz="2600" i="1">
              <a:solidFill>
                <a:schemeClr val="folHlink"/>
              </a:solidFill>
            </a:endParaRPr>
          </a:p>
          <a:p>
            <a:pPr indent="338138">
              <a:buClr>
                <a:schemeClr val="folHlink"/>
              </a:buClr>
              <a:buSzPct val="75000"/>
              <a:buFont typeface="Wingdings" charset="0"/>
              <a:buChar char="n"/>
            </a:pPr>
            <a:r>
              <a:rPr lang="en-US" sz="2600"/>
              <a:t>Static methods </a:t>
            </a:r>
            <a:r>
              <a:rPr lang="en-US" sz="2600" i="1">
                <a:solidFill>
                  <a:schemeClr val="folHlink"/>
                </a:solidFill>
              </a:rPr>
              <a:t>may</a:t>
            </a:r>
            <a:r>
              <a:rPr lang="en-US" sz="2600">
                <a:solidFill>
                  <a:schemeClr val="folHlink"/>
                </a:solidFill>
              </a:rPr>
              <a:t> </a:t>
            </a:r>
            <a:r>
              <a:rPr lang="en-US" sz="2600" i="1">
                <a:solidFill>
                  <a:schemeClr val="folHlink"/>
                </a:solidFill>
              </a:rPr>
              <a:t>access</a:t>
            </a:r>
            <a:r>
              <a:rPr lang="en-US" sz="2600"/>
              <a:t> static variables and </a:t>
            </a:r>
          </a:p>
          <a:p>
            <a:pPr indent="338138">
              <a:buClr>
                <a:schemeClr val="folHlink"/>
              </a:buClr>
              <a:buSzPct val="75000"/>
              <a:buFont typeface="Wingdings" charset="0"/>
              <a:buNone/>
            </a:pPr>
            <a:r>
              <a:rPr lang="en-US" sz="2600"/>
              <a:t>methods, but not dynamic ones </a:t>
            </a:r>
          </a:p>
          <a:p>
            <a:pPr lvl="1" indent="403225">
              <a:buClr>
                <a:schemeClr val="folHlink"/>
              </a:buClr>
              <a:buSzPct val="75000"/>
              <a:buFont typeface="Wingdings" charset="0"/>
              <a:buChar char="n"/>
            </a:pPr>
            <a:r>
              <a:rPr lang="en-US" sz="2600"/>
              <a:t>how could it choose which one?</a:t>
            </a:r>
          </a:p>
          <a:p>
            <a:pPr indent="338138">
              <a:buClr>
                <a:schemeClr val="folHlink"/>
              </a:buClr>
              <a:buSzPct val="75000"/>
              <a:buFont typeface="Wingdings" charset="0"/>
              <a:buNone/>
            </a:pPr>
            <a:endParaRPr lang="en-US" sz="2800"/>
          </a:p>
          <a:p>
            <a:pPr indent="338138">
              <a:buClr>
                <a:schemeClr val="folHlink"/>
              </a:buClr>
              <a:buSzPct val="75000"/>
              <a:buFont typeface="Wingdings" charset="0"/>
              <a:buNone/>
            </a:pPr>
            <a:r>
              <a:rPr lang="en-US" sz="2800"/>
              <a:t>      public </a:t>
            </a:r>
            <a:r>
              <a:rPr lang="en-US" sz="2800">
                <a:solidFill>
                  <a:schemeClr val="folHlink"/>
                </a:solidFill>
              </a:rPr>
              <a:t>static</a:t>
            </a:r>
            <a:r>
              <a:rPr lang="en-US" sz="2800"/>
              <a:t> int getNumSold(){</a:t>
            </a:r>
          </a:p>
          <a:p>
            <a:pPr indent="338138">
              <a:buClr>
                <a:schemeClr val="folHlink"/>
              </a:buClr>
              <a:buSzPct val="75000"/>
              <a:buFont typeface="Wingdings" charset="0"/>
              <a:buNone/>
            </a:pPr>
            <a:r>
              <a:rPr lang="en-US" sz="2800"/>
              <a:t>		return numTicketsSold;</a:t>
            </a:r>
          </a:p>
          <a:p>
            <a:pPr indent="338138">
              <a:buClr>
                <a:schemeClr val="folHlink"/>
              </a:buClr>
              <a:buSzPct val="75000"/>
              <a:buFont typeface="Wingdings" charset="0"/>
              <a:buNone/>
            </a:pPr>
            <a:r>
              <a:rPr lang="en-US" sz="2800"/>
              <a:t>      }</a:t>
            </a:r>
          </a:p>
          <a:p>
            <a:pPr indent="338138" algn="ctr">
              <a:buClr>
                <a:schemeClr val="folHlink"/>
              </a:buClr>
            </a:pPr>
            <a:endParaRPr lang="en-US" i="1">
              <a:solidFill>
                <a:srgbClr val="99852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53286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25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25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225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2564" grpId="0" uiExpand="1" build="p" bldLvl="3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OOPS </a:t>
            </a:r>
            <a:r>
              <a:rPr lang="en-US" dirty="0" smtClean="0"/>
              <a:t>– Inheritance</a:t>
            </a:r>
          </a:p>
          <a:p>
            <a:r>
              <a:rPr lang="en-US" dirty="0" smtClean="0"/>
              <a:t>OOPS – </a:t>
            </a:r>
            <a:r>
              <a:rPr lang="en-US" dirty="0" smtClean="0"/>
              <a:t>Polymorphism</a:t>
            </a:r>
          </a:p>
          <a:p>
            <a:r>
              <a:rPr lang="en-US" dirty="0"/>
              <a:t>Final variables, methods and </a:t>
            </a:r>
            <a:r>
              <a:rPr lang="en-US" dirty="0" smtClean="0"/>
              <a:t>classes</a:t>
            </a:r>
          </a:p>
          <a:p>
            <a:r>
              <a:rPr lang="en-US" dirty="0" smtClean="0"/>
              <a:t>Static variables, methods</a:t>
            </a:r>
          </a:p>
          <a:p>
            <a:r>
              <a:rPr lang="en-US" dirty="0" smtClean="0"/>
              <a:t>Abstract classes and interfaces</a:t>
            </a:r>
          </a:p>
        </p:txBody>
      </p:sp>
    </p:spTree>
    <p:extLst>
      <p:ext uri="{BB962C8B-B14F-4D97-AF65-F5344CB8AC3E}">
        <p14:creationId xmlns:p14="http://schemas.microsoft.com/office/powerpoint/2010/main" val="25768810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9BC38-2C97-CB4D-A12A-9EA266444C5C}" type="slidenum">
              <a:rPr lang="en-US"/>
              <a:pPr/>
              <a:t>20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328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Static Methods (contd..)</a:t>
            </a:r>
          </a:p>
        </p:txBody>
      </p:sp>
      <p:sp>
        <p:nvSpPr>
          <p:cNvPr id="328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static method that is public can be accessed </a:t>
            </a:r>
          </a:p>
          <a:p>
            <a:pPr lvl="1"/>
            <a:r>
              <a:rPr lang="en-US" i="1" dirty="0" err="1">
                <a:solidFill>
                  <a:schemeClr val="hlink"/>
                </a:solidFill>
              </a:rPr>
              <a:t>ClassName.methodName</a:t>
            </a:r>
            <a:r>
              <a:rPr lang="en-US" i="1" dirty="0">
                <a:solidFill>
                  <a:schemeClr val="hlink"/>
                </a:solidFill>
              </a:rPr>
              <a:t>(</a:t>
            </a:r>
            <a:r>
              <a:rPr lang="en-US" i="1" dirty="0" err="1">
                <a:solidFill>
                  <a:schemeClr val="hlink"/>
                </a:solidFill>
              </a:rPr>
              <a:t>args</a:t>
            </a:r>
            <a:r>
              <a:rPr lang="en-US" i="1" dirty="0">
                <a:solidFill>
                  <a:schemeClr val="hlink"/>
                </a:solidFill>
              </a:rPr>
              <a:t>)</a:t>
            </a:r>
            <a:endParaRPr lang="en-US" dirty="0"/>
          </a:p>
          <a:p>
            <a:pPr lvl="1"/>
            <a:r>
              <a:rPr lang="en-US" b="1" dirty="0"/>
              <a:t>double result = </a:t>
            </a:r>
            <a:r>
              <a:rPr lang="en-US" b="1" dirty="0" err="1"/>
              <a:t>Math.sqrt</a:t>
            </a:r>
            <a:r>
              <a:rPr lang="en-US" b="1" dirty="0"/>
              <a:t>(25.0);</a:t>
            </a:r>
          </a:p>
          <a:p>
            <a:pPr lvl="1"/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b="1" dirty="0" err="1"/>
              <a:t>numSold</a:t>
            </a:r>
            <a:r>
              <a:rPr lang="en-US" b="1" dirty="0"/>
              <a:t> = </a:t>
            </a:r>
            <a:r>
              <a:rPr lang="en-US" b="1" dirty="0" err="1"/>
              <a:t>Ticket.getNumberSold</a:t>
            </a:r>
            <a:r>
              <a:rPr lang="en-US" b="1" dirty="0"/>
              <a:t>();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2523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920BD-03EC-4E45-ADA3-D8697F37F61E}" type="slidenum">
              <a:rPr lang="en-US"/>
              <a:pPr/>
              <a:t>21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31232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763000" cy="609600"/>
          </a:xfrm>
        </p:spPr>
        <p:txBody>
          <a:bodyPr>
            <a:normAutofit fontScale="90000"/>
          </a:bodyPr>
          <a:lstStyle/>
          <a:p>
            <a:r>
              <a:rPr lang="en-US"/>
              <a:t>Example: Ticket</a:t>
            </a:r>
          </a:p>
        </p:txBody>
      </p:sp>
      <p:sp>
        <p:nvSpPr>
          <p:cNvPr id="312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838200"/>
            <a:ext cx="8686800" cy="5715000"/>
          </a:xfrm>
        </p:spPr>
        <p:txBody>
          <a:bodyPr/>
          <a:lstStyle/>
          <a:p>
            <a:pPr marL="671513" indent="-609600">
              <a:lnSpc>
                <a:spcPct val="90000"/>
              </a:lnSpc>
              <a:buFontTx/>
              <a:buNone/>
            </a:pPr>
            <a:r>
              <a:rPr lang="en-US" sz="1600" b="1">
                <a:latin typeface="Courier New" charset="0"/>
              </a:rPr>
              <a:t>public class Ticket{</a:t>
            </a:r>
          </a:p>
          <a:p>
            <a:pPr marL="671513" indent="-609600">
              <a:lnSpc>
                <a:spcPct val="90000"/>
              </a:lnSpc>
              <a:buFontTx/>
              <a:buNone/>
            </a:pPr>
            <a:r>
              <a:rPr lang="en-US" sz="1600" b="1">
                <a:latin typeface="Courier New" charset="0"/>
              </a:rPr>
              <a:t>  private static int numTicketsSold = 0; // shared</a:t>
            </a:r>
          </a:p>
          <a:p>
            <a:pPr marL="671513" indent="-609600">
              <a:lnSpc>
                <a:spcPct val="90000"/>
              </a:lnSpc>
              <a:buFontTx/>
              <a:buNone/>
            </a:pPr>
            <a:r>
              <a:rPr lang="en-US" sz="1600" b="1">
                <a:latin typeface="Courier New" charset="0"/>
              </a:rPr>
              <a:t>  private int ticketNum; // one per object</a:t>
            </a:r>
          </a:p>
          <a:p>
            <a:pPr marL="671513" indent="-609600">
              <a:lnSpc>
                <a:spcPct val="90000"/>
              </a:lnSpc>
              <a:buFontTx/>
              <a:buNone/>
            </a:pPr>
            <a:r>
              <a:rPr lang="en-US" sz="1600" b="1">
                <a:latin typeface="Courier New" charset="0"/>
              </a:rPr>
              <a:t>  </a:t>
            </a:r>
          </a:p>
          <a:p>
            <a:pPr marL="671513" indent="-609600">
              <a:lnSpc>
                <a:spcPct val="90000"/>
              </a:lnSpc>
              <a:buFontTx/>
              <a:buNone/>
            </a:pPr>
            <a:r>
              <a:rPr lang="en-US" sz="1600" b="1">
                <a:latin typeface="Courier New" charset="0"/>
              </a:rPr>
              <a:t>  public Ticket(){</a:t>
            </a:r>
          </a:p>
          <a:p>
            <a:pPr marL="671513" indent="-609600">
              <a:lnSpc>
                <a:spcPct val="90000"/>
              </a:lnSpc>
              <a:buFontTx/>
              <a:buNone/>
            </a:pPr>
            <a:r>
              <a:rPr lang="en-US" sz="1600" b="1">
                <a:latin typeface="Courier New" charset="0"/>
              </a:rPr>
              <a:t>    numTicketsSold++;</a:t>
            </a:r>
          </a:p>
          <a:p>
            <a:pPr marL="671513" indent="-609600">
              <a:lnSpc>
                <a:spcPct val="90000"/>
              </a:lnSpc>
              <a:buFontTx/>
              <a:buNone/>
            </a:pPr>
            <a:r>
              <a:rPr lang="en-US" sz="1600" b="1">
                <a:latin typeface="Courier New" charset="0"/>
              </a:rPr>
              <a:t>    ticketNum = numTicketsSold;</a:t>
            </a:r>
          </a:p>
          <a:p>
            <a:pPr marL="671513" indent="-609600">
              <a:lnSpc>
                <a:spcPct val="90000"/>
              </a:lnSpc>
              <a:buFontTx/>
              <a:buNone/>
            </a:pPr>
            <a:r>
              <a:rPr lang="en-US" sz="1600" b="1">
                <a:latin typeface="Courier New" charset="0"/>
              </a:rPr>
              <a:t>  }</a:t>
            </a:r>
          </a:p>
          <a:p>
            <a:pPr marL="671513" indent="-609600">
              <a:lnSpc>
                <a:spcPct val="90000"/>
              </a:lnSpc>
              <a:buFontTx/>
              <a:buNone/>
            </a:pPr>
            <a:r>
              <a:rPr lang="en-US" sz="1600" b="1">
                <a:latin typeface="Courier New" charset="0"/>
              </a:rPr>
              <a:t>  </a:t>
            </a:r>
          </a:p>
          <a:p>
            <a:pPr marL="671513" indent="-609600">
              <a:lnSpc>
                <a:spcPct val="90000"/>
              </a:lnSpc>
              <a:buFontTx/>
              <a:buNone/>
            </a:pPr>
            <a:r>
              <a:rPr lang="en-US" sz="1600" b="1">
                <a:latin typeface="Courier New" charset="0"/>
              </a:rPr>
              <a:t>  public static int getNumberSold() {</a:t>
            </a:r>
          </a:p>
          <a:p>
            <a:pPr marL="671513" indent="-609600">
              <a:lnSpc>
                <a:spcPct val="90000"/>
              </a:lnSpc>
              <a:buFontTx/>
              <a:buNone/>
            </a:pPr>
            <a:r>
              <a:rPr lang="en-US" sz="1600" b="1">
                <a:latin typeface="Courier New" charset="0"/>
              </a:rPr>
              <a:t>    return numTicketsSold;</a:t>
            </a:r>
          </a:p>
          <a:p>
            <a:pPr marL="671513" indent="-609600">
              <a:lnSpc>
                <a:spcPct val="90000"/>
              </a:lnSpc>
              <a:buFontTx/>
              <a:buNone/>
            </a:pPr>
            <a:r>
              <a:rPr lang="en-US" sz="1600" b="1">
                <a:latin typeface="Courier New" charset="0"/>
              </a:rPr>
              <a:t>  }</a:t>
            </a:r>
          </a:p>
          <a:p>
            <a:pPr marL="671513" indent="-609600">
              <a:lnSpc>
                <a:spcPct val="90000"/>
              </a:lnSpc>
              <a:buFontTx/>
              <a:buNone/>
            </a:pPr>
            <a:r>
              <a:rPr lang="en-US" sz="1600" b="1">
                <a:latin typeface="Courier New" charset="0"/>
              </a:rPr>
              <a:t>  </a:t>
            </a:r>
          </a:p>
          <a:p>
            <a:pPr marL="671513" indent="-609600">
              <a:lnSpc>
                <a:spcPct val="90000"/>
              </a:lnSpc>
              <a:buFontTx/>
              <a:buNone/>
            </a:pPr>
            <a:r>
              <a:rPr lang="en-US" sz="1600" b="1">
                <a:latin typeface="Courier New" charset="0"/>
              </a:rPr>
              <a:t>  public int getTicketNumber() { return ticketNum; }</a:t>
            </a:r>
          </a:p>
          <a:p>
            <a:pPr marL="671513" indent="-609600">
              <a:lnSpc>
                <a:spcPct val="90000"/>
              </a:lnSpc>
              <a:buFontTx/>
              <a:buNone/>
            </a:pPr>
            <a:r>
              <a:rPr lang="en-US" sz="1600" b="1">
                <a:latin typeface="Courier New" charset="0"/>
              </a:rPr>
              <a:t>  </a:t>
            </a:r>
          </a:p>
          <a:p>
            <a:pPr marL="671513" indent="-609600">
              <a:lnSpc>
                <a:spcPct val="90000"/>
              </a:lnSpc>
              <a:buFontTx/>
              <a:buNone/>
            </a:pPr>
            <a:r>
              <a:rPr lang="en-US" sz="1600" b="1">
                <a:latin typeface="Courier New" charset="0"/>
              </a:rPr>
              <a:t>  public String getInfo(){</a:t>
            </a:r>
          </a:p>
          <a:p>
            <a:pPr marL="671513" indent="-609600">
              <a:lnSpc>
                <a:spcPct val="90000"/>
              </a:lnSpc>
              <a:buFontTx/>
              <a:buNone/>
            </a:pPr>
            <a:r>
              <a:rPr lang="en-US" sz="1600" b="1">
                <a:latin typeface="Courier New" charset="0"/>
              </a:rPr>
              <a:t>    return "ticket # " + ticketNum + "; " + </a:t>
            </a:r>
          </a:p>
          <a:p>
            <a:pPr marL="671513" indent="-609600">
              <a:lnSpc>
                <a:spcPct val="90000"/>
              </a:lnSpc>
              <a:buFontTx/>
              <a:buNone/>
            </a:pPr>
            <a:r>
              <a:rPr lang="en-US" sz="1600" b="1">
                <a:latin typeface="Courier New" charset="0"/>
              </a:rPr>
              <a:t>            numTicketsSold + " ticket(s) sold.";</a:t>
            </a:r>
          </a:p>
          <a:p>
            <a:pPr marL="671513" indent="-609600">
              <a:lnSpc>
                <a:spcPct val="90000"/>
              </a:lnSpc>
              <a:buFontTx/>
              <a:buNone/>
            </a:pPr>
            <a:r>
              <a:rPr lang="en-US" sz="1600" b="1">
                <a:latin typeface="Courier New" charset="0"/>
              </a:rPr>
              <a:t>  }</a:t>
            </a:r>
          </a:p>
          <a:p>
            <a:pPr marL="671513" indent="-609600">
              <a:lnSpc>
                <a:spcPct val="90000"/>
              </a:lnSpc>
              <a:buFontTx/>
              <a:buNone/>
            </a:pPr>
            <a:r>
              <a:rPr lang="en-US" sz="1600" b="1">
                <a:latin typeface="Courier New" charset="0"/>
              </a:rPr>
              <a:t>}</a:t>
            </a:r>
            <a:endParaRPr lang="en-US" sz="1800">
              <a:latin typeface="Courier New" charset="0"/>
            </a:endParaRPr>
          </a:p>
        </p:txBody>
      </p:sp>
      <p:sp>
        <p:nvSpPr>
          <p:cNvPr id="312324" name="Rectangle 4"/>
          <p:cNvSpPr>
            <a:spLocks noChangeArrowheads="1"/>
          </p:cNvSpPr>
          <p:nvPr/>
        </p:nvSpPr>
        <p:spPr bwMode="auto">
          <a:xfrm>
            <a:off x="1828800" y="5353050"/>
            <a:ext cx="411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484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8C395-481F-F348-B698-2C89AEC8AD1D}" type="slidenum">
              <a:rPr lang="en-US"/>
              <a:pPr/>
              <a:t>22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32461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81000"/>
            <a:ext cx="8763000" cy="609600"/>
          </a:xfrm>
        </p:spPr>
        <p:txBody>
          <a:bodyPr>
            <a:normAutofit fontScale="90000"/>
          </a:bodyPr>
          <a:lstStyle/>
          <a:p>
            <a:r>
              <a:rPr lang="en-US"/>
              <a:t>Example: Ticket</a:t>
            </a:r>
          </a:p>
        </p:txBody>
      </p:sp>
      <p:sp>
        <p:nvSpPr>
          <p:cNvPr id="324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066800"/>
            <a:ext cx="8686800" cy="5486400"/>
          </a:xfrm>
        </p:spPr>
        <p:txBody>
          <a:bodyPr/>
          <a:lstStyle/>
          <a:p>
            <a:pPr marL="671513" indent="-609600">
              <a:lnSpc>
                <a:spcPct val="90000"/>
              </a:lnSpc>
              <a:buFontTx/>
              <a:buNone/>
            </a:pPr>
            <a:r>
              <a:rPr lang="en-US" sz="1600" b="1">
                <a:latin typeface="Courier New" charset="0"/>
              </a:rPr>
              <a:t>&gt; Ticket.getNumberSold()</a:t>
            </a:r>
          </a:p>
          <a:p>
            <a:pPr marL="671513" indent="-609600">
              <a:lnSpc>
                <a:spcPct val="90000"/>
              </a:lnSpc>
              <a:buFontTx/>
              <a:buNone/>
            </a:pPr>
            <a:r>
              <a:rPr lang="en-US" sz="1600" b="1">
                <a:latin typeface="Courier New" charset="0"/>
              </a:rPr>
              <a:t>0</a:t>
            </a:r>
          </a:p>
          <a:p>
            <a:pPr marL="671513" indent="-609600">
              <a:lnSpc>
                <a:spcPct val="90000"/>
              </a:lnSpc>
              <a:buFontTx/>
              <a:buNone/>
            </a:pPr>
            <a:r>
              <a:rPr lang="en-US" sz="1600" b="1">
                <a:latin typeface="Courier New" charset="0"/>
              </a:rPr>
              <a:t>&gt; Ticket t1 = new Ticket();</a:t>
            </a:r>
          </a:p>
          <a:p>
            <a:pPr marL="671513" indent="-609600">
              <a:lnSpc>
                <a:spcPct val="90000"/>
              </a:lnSpc>
              <a:buFontTx/>
              <a:buNone/>
            </a:pPr>
            <a:r>
              <a:rPr lang="en-US" sz="1600" b="1">
                <a:latin typeface="Courier New" charset="0"/>
              </a:rPr>
              <a:t>&gt; t1.getTicketNum()</a:t>
            </a:r>
          </a:p>
          <a:p>
            <a:pPr marL="671513" indent="-609600">
              <a:lnSpc>
                <a:spcPct val="90000"/>
              </a:lnSpc>
              <a:buFontTx/>
              <a:buNone/>
            </a:pPr>
            <a:r>
              <a:rPr lang="en-US" sz="1600" b="1">
                <a:latin typeface="Courier New" charset="0"/>
              </a:rPr>
              <a:t>1</a:t>
            </a:r>
          </a:p>
          <a:p>
            <a:pPr marL="671513" indent="-609600">
              <a:lnSpc>
                <a:spcPct val="90000"/>
              </a:lnSpc>
              <a:buFontTx/>
              <a:buNone/>
            </a:pPr>
            <a:r>
              <a:rPr lang="en-US" sz="1600" b="1">
                <a:latin typeface="Courier New" charset="0"/>
              </a:rPr>
              <a:t>&gt; t1.getInfo()</a:t>
            </a:r>
          </a:p>
          <a:p>
            <a:pPr marL="671513" indent="-609600">
              <a:lnSpc>
                <a:spcPct val="90000"/>
              </a:lnSpc>
              <a:buFontTx/>
              <a:buNone/>
            </a:pPr>
            <a:r>
              <a:rPr lang="en-US" sz="1600" b="1">
                <a:latin typeface="Courier New" charset="0"/>
              </a:rPr>
              <a:t>"ticket # 1; 1 ticket(s) sold."</a:t>
            </a:r>
          </a:p>
          <a:p>
            <a:pPr marL="671513" indent="-609600">
              <a:lnSpc>
                <a:spcPct val="90000"/>
              </a:lnSpc>
              <a:buFontTx/>
              <a:buNone/>
            </a:pPr>
            <a:r>
              <a:rPr lang="en-US" sz="1600" b="1">
                <a:latin typeface="Courier New" charset="0"/>
              </a:rPr>
              <a:t>&gt; t1.getNumberSold()</a:t>
            </a:r>
          </a:p>
          <a:p>
            <a:pPr marL="671513" indent="-609600">
              <a:lnSpc>
                <a:spcPct val="90000"/>
              </a:lnSpc>
              <a:buFontTx/>
              <a:buNone/>
            </a:pPr>
            <a:r>
              <a:rPr lang="en-US" sz="1600" b="1">
                <a:latin typeface="Courier New" charset="0"/>
              </a:rPr>
              <a:t>1</a:t>
            </a:r>
          </a:p>
          <a:p>
            <a:pPr marL="671513" indent="-609600">
              <a:lnSpc>
                <a:spcPct val="90000"/>
              </a:lnSpc>
              <a:buFontTx/>
              <a:buNone/>
            </a:pPr>
            <a:r>
              <a:rPr lang="en-US" sz="1600" b="1">
                <a:latin typeface="Courier New" charset="0"/>
              </a:rPr>
              <a:t>&gt; Ticket t2 = new Ticket();</a:t>
            </a:r>
          </a:p>
          <a:p>
            <a:pPr marL="671513" indent="-609600">
              <a:lnSpc>
                <a:spcPct val="90000"/>
              </a:lnSpc>
              <a:buFontTx/>
              <a:buNone/>
            </a:pPr>
            <a:r>
              <a:rPr lang="en-US" sz="1600" b="1">
                <a:latin typeface="Courier New" charset="0"/>
              </a:rPr>
              <a:t>&gt; t2.getTicketNum()</a:t>
            </a:r>
          </a:p>
          <a:p>
            <a:pPr marL="671513" indent="-609600">
              <a:lnSpc>
                <a:spcPct val="90000"/>
              </a:lnSpc>
              <a:buFontTx/>
              <a:buNone/>
            </a:pPr>
            <a:r>
              <a:rPr lang="en-US" sz="1600" b="1">
                <a:latin typeface="Courier New" charset="0"/>
              </a:rPr>
              <a:t>2</a:t>
            </a:r>
          </a:p>
          <a:p>
            <a:pPr marL="671513" indent="-609600">
              <a:lnSpc>
                <a:spcPct val="90000"/>
              </a:lnSpc>
              <a:buFontTx/>
              <a:buNone/>
            </a:pPr>
            <a:r>
              <a:rPr lang="en-US" sz="1600" b="1">
                <a:latin typeface="Courier New" charset="0"/>
              </a:rPr>
              <a:t>&gt; t2.getInfo()</a:t>
            </a:r>
          </a:p>
          <a:p>
            <a:pPr marL="671513" indent="-609600">
              <a:lnSpc>
                <a:spcPct val="90000"/>
              </a:lnSpc>
              <a:buFontTx/>
              <a:buNone/>
            </a:pPr>
            <a:r>
              <a:rPr lang="en-US" sz="1600" b="1">
                <a:latin typeface="Courier New" charset="0"/>
              </a:rPr>
              <a:t>"ticket # 2; 2 ticket(s) sold."</a:t>
            </a:r>
          </a:p>
          <a:p>
            <a:pPr marL="671513" indent="-609600">
              <a:lnSpc>
                <a:spcPct val="90000"/>
              </a:lnSpc>
              <a:buFontTx/>
              <a:buNone/>
            </a:pPr>
            <a:r>
              <a:rPr lang="en-US" sz="1600" b="1">
                <a:latin typeface="Courier New" charset="0"/>
              </a:rPr>
              <a:t>&gt; t2.getInfo()</a:t>
            </a:r>
          </a:p>
          <a:p>
            <a:pPr marL="671513" indent="-609600">
              <a:lnSpc>
                <a:spcPct val="90000"/>
              </a:lnSpc>
              <a:buFontTx/>
              <a:buNone/>
            </a:pPr>
            <a:r>
              <a:rPr lang="en-US" sz="1600" b="1">
                <a:latin typeface="Courier New" charset="0"/>
              </a:rPr>
              <a:t>"ticket # 2; 2 ticket(s) sold."</a:t>
            </a:r>
          </a:p>
          <a:p>
            <a:pPr marL="671513" indent="-609600">
              <a:lnSpc>
                <a:spcPct val="90000"/>
              </a:lnSpc>
              <a:buFontTx/>
              <a:buNone/>
            </a:pPr>
            <a:r>
              <a:rPr lang="en-US" sz="1600" b="1">
                <a:latin typeface="Courier New" charset="0"/>
              </a:rPr>
              <a:t>&gt; t1.getInfo()</a:t>
            </a:r>
          </a:p>
          <a:p>
            <a:pPr marL="671513" indent="-609600">
              <a:lnSpc>
                <a:spcPct val="90000"/>
              </a:lnSpc>
              <a:buFontTx/>
              <a:buNone/>
            </a:pPr>
            <a:r>
              <a:rPr lang="en-US" sz="1600" b="1">
                <a:latin typeface="Courier New" charset="0"/>
              </a:rPr>
              <a:t>"ticket # 1; 2 ticket(s) sold."</a:t>
            </a:r>
          </a:p>
          <a:p>
            <a:pPr marL="671513" indent="-609600">
              <a:lnSpc>
                <a:spcPct val="90000"/>
              </a:lnSpc>
              <a:buFontTx/>
              <a:buNone/>
            </a:pPr>
            <a:r>
              <a:rPr lang="en-US" sz="1600" b="1">
                <a:latin typeface="Courier New" charset="0"/>
              </a:rPr>
              <a:t>&gt; Ticket.getNumberSold()</a:t>
            </a:r>
          </a:p>
          <a:p>
            <a:pPr marL="671513" indent="-609600">
              <a:lnSpc>
                <a:spcPct val="90000"/>
              </a:lnSpc>
              <a:buFontTx/>
              <a:buNone/>
            </a:pPr>
            <a:r>
              <a:rPr lang="en-US" sz="1600" b="1">
                <a:latin typeface="Courier New" charset="0"/>
              </a:rPr>
              <a:t>2</a:t>
            </a:r>
            <a:endParaRPr lang="en-US" sz="2800"/>
          </a:p>
        </p:txBody>
      </p:sp>
      <p:sp>
        <p:nvSpPr>
          <p:cNvPr id="324612" name="Rectangle 4"/>
          <p:cNvSpPr>
            <a:spLocks noChangeArrowheads="1"/>
          </p:cNvSpPr>
          <p:nvPr/>
        </p:nvSpPr>
        <p:spPr bwMode="auto">
          <a:xfrm>
            <a:off x="1828800" y="5353050"/>
            <a:ext cx="411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6826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C3169-9EAC-4349-87E6-A09569D1CD66}" type="slidenum">
              <a:rPr lang="en-US"/>
              <a:pPr/>
              <a:t>23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33280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8162925" cy="709613"/>
          </a:xfrm>
        </p:spPr>
        <p:txBody>
          <a:bodyPr>
            <a:normAutofit fontScale="90000"/>
          </a:bodyPr>
          <a:lstStyle/>
          <a:p>
            <a:r>
              <a:rPr lang="en-US"/>
              <a:t>Static context</a:t>
            </a:r>
          </a:p>
        </p:txBody>
      </p:sp>
      <p:sp>
        <p:nvSpPr>
          <p:cNvPr id="332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838200"/>
            <a:ext cx="8110538" cy="5410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/>
              <a:t>To have standalone Java Application we need a 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2400">
                <a:solidFill>
                  <a:schemeClr val="folHlink"/>
                </a:solidFill>
              </a:rPr>
              <a:t>    public static void main(String args[])</a:t>
            </a:r>
            <a:r>
              <a:rPr lang="en-US" sz="2400"/>
              <a:t> method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The main method belongs to the class in which it is written</a:t>
            </a:r>
          </a:p>
          <a:p>
            <a:pPr>
              <a:lnSpc>
                <a:spcPct val="90000"/>
              </a:lnSpc>
            </a:pPr>
            <a:endParaRPr lang="en-US" sz="800"/>
          </a:p>
          <a:p>
            <a:pPr>
              <a:lnSpc>
                <a:spcPct val="90000"/>
              </a:lnSpc>
            </a:pPr>
            <a:r>
              <a:rPr lang="en-US" sz="2400"/>
              <a:t>It must be </a:t>
            </a:r>
            <a:r>
              <a:rPr lang="en-US" sz="2400">
                <a:solidFill>
                  <a:schemeClr val="tx2"/>
                </a:solidFill>
              </a:rPr>
              <a:t>static</a:t>
            </a:r>
            <a:r>
              <a:rPr lang="en-US" sz="2400"/>
              <a:t> because, before your program starts, there </a:t>
            </a:r>
            <a:r>
              <a:rPr lang="en-US" sz="2400" i="1"/>
              <a:t>aren</a:t>
            </a:r>
            <a:r>
              <a:rPr lang="ja-JP" altLang="en-US" sz="2400" i="1">
                <a:latin typeface="Arial"/>
              </a:rPr>
              <a:t>’</a:t>
            </a:r>
            <a:r>
              <a:rPr lang="en-US" sz="2400" i="1"/>
              <a:t>t any objects</a:t>
            </a:r>
            <a:r>
              <a:rPr lang="en-US" sz="2400"/>
              <a:t> to send messages to</a:t>
            </a:r>
          </a:p>
          <a:p>
            <a:pPr>
              <a:lnSpc>
                <a:spcPct val="90000"/>
              </a:lnSpc>
            </a:pPr>
            <a:endParaRPr lang="en-US" sz="900"/>
          </a:p>
          <a:p>
            <a:pPr>
              <a:lnSpc>
                <a:spcPct val="90000"/>
              </a:lnSpc>
            </a:pPr>
            <a:r>
              <a:rPr lang="en-US" sz="2400"/>
              <a:t>This is a </a:t>
            </a:r>
            <a:r>
              <a:rPr lang="en-US" sz="2400">
                <a:solidFill>
                  <a:schemeClr val="tx2"/>
                </a:solidFill>
              </a:rPr>
              <a:t>static context</a:t>
            </a:r>
            <a:r>
              <a:rPr lang="en-US" sz="2400"/>
              <a:t> (a class method)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You can send messages to objects, </a:t>
            </a:r>
            <a:r>
              <a:rPr lang="en-US" sz="2400" i="1"/>
              <a:t>if</a:t>
            </a:r>
            <a:r>
              <a:rPr lang="en-US" sz="2400"/>
              <a:t> you have some objects: </a:t>
            </a:r>
            <a:r>
              <a:rPr lang="en-US" sz="2400">
                <a:solidFill>
                  <a:schemeClr val="tx2"/>
                </a:solidFill>
              </a:rPr>
              <a:t>d1.bark();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You </a:t>
            </a:r>
            <a:r>
              <a:rPr lang="en-US" sz="2400" i="1"/>
              <a:t>cannot</a:t>
            </a:r>
            <a:r>
              <a:rPr lang="en-US" sz="2400"/>
              <a:t> send a message to yourself, or use any instance variables - this is a static context, not an object</a:t>
            </a:r>
          </a:p>
          <a:p>
            <a:pPr>
              <a:lnSpc>
                <a:spcPct val="90000"/>
              </a:lnSpc>
            </a:pPr>
            <a:r>
              <a:rPr lang="en-US" sz="2400"/>
              <a:t>Non-static variable cannot be referenced from a static context</a:t>
            </a:r>
          </a:p>
        </p:txBody>
      </p:sp>
    </p:spTree>
    <p:extLst>
      <p:ext uri="{BB962C8B-B14F-4D97-AF65-F5344CB8AC3E}">
        <p14:creationId xmlns:p14="http://schemas.microsoft.com/office/powerpoint/2010/main" val="9685965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328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328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328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82F7C-145E-334F-9089-501B862CFCB2}" type="slidenum">
              <a:rPr lang="en-US"/>
              <a:pPr/>
              <a:t>24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334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334851" name="Text Box 3"/>
          <p:cNvSpPr txBox="1">
            <a:spLocks noChangeArrowheads="1"/>
          </p:cNvSpPr>
          <p:nvPr/>
        </p:nvSpPr>
        <p:spPr bwMode="auto">
          <a:xfrm>
            <a:off x="685800" y="1447800"/>
            <a:ext cx="7772400" cy="410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latin typeface="Verdana" charset="0"/>
              </a:rPr>
              <a:t>public class JustAdd {</a:t>
            </a:r>
          </a:p>
          <a:p>
            <a:r>
              <a:rPr lang="en-US">
                <a:latin typeface="Verdana" charset="0"/>
              </a:rPr>
              <a:t>    int x;</a:t>
            </a:r>
          </a:p>
          <a:p>
            <a:r>
              <a:rPr lang="en-US">
                <a:latin typeface="Verdana" charset="0"/>
              </a:rPr>
              <a:t>    int y;</a:t>
            </a:r>
          </a:p>
          <a:p>
            <a:r>
              <a:rPr lang="en-US">
                <a:latin typeface="Verdana" charset="0"/>
              </a:rPr>
              <a:t>    int z;</a:t>
            </a:r>
          </a:p>
          <a:p>
            <a:endParaRPr lang="en-US">
              <a:latin typeface="Verdana" charset="0"/>
            </a:endParaRPr>
          </a:p>
          <a:p>
            <a:r>
              <a:rPr lang="en-US">
                <a:latin typeface="Verdana" charset="0"/>
              </a:rPr>
              <a:t>    public static void main(String args[]) {</a:t>
            </a:r>
          </a:p>
          <a:p>
            <a:r>
              <a:rPr lang="en-US">
                <a:latin typeface="Verdana" charset="0"/>
              </a:rPr>
              <a:t>        x = 5;</a:t>
            </a:r>
          </a:p>
          <a:p>
            <a:r>
              <a:rPr lang="en-US">
                <a:latin typeface="Verdana" charset="0"/>
              </a:rPr>
              <a:t>        y = 10;</a:t>
            </a:r>
          </a:p>
          <a:p>
            <a:r>
              <a:rPr lang="en-US">
                <a:latin typeface="Verdana" charset="0"/>
              </a:rPr>
              <a:t>        z = x + y;</a:t>
            </a:r>
          </a:p>
          <a:p>
            <a:r>
              <a:rPr lang="en-US">
                <a:latin typeface="Verdana" charset="0"/>
              </a:rPr>
              <a:t>    }</a:t>
            </a:r>
          </a:p>
          <a:p>
            <a:r>
              <a:rPr lang="en-US">
                <a:latin typeface="Verdana" charset="0"/>
              </a:rPr>
              <a:t>}</a:t>
            </a:r>
          </a:p>
        </p:txBody>
      </p:sp>
      <p:grpSp>
        <p:nvGrpSpPr>
          <p:cNvPr id="334852" name="Group 4"/>
          <p:cNvGrpSpPr>
            <a:grpSpLocks/>
          </p:cNvGrpSpPr>
          <p:nvPr/>
        </p:nvGrpSpPr>
        <p:grpSpPr bwMode="auto">
          <a:xfrm>
            <a:off x="3429000" y="3733800"/>
            <a:ext cx="2655888" cy="1066800"/>
            <a:chOff x="2160" y="2688"/>
            <a:chExt cx="1673" cy="672"/>
          </a:xfrm>
        </p:grpSpPr>
        <p:sp>
          <p:nvSpPr>
            <p:cNvPr id="334853" name="AutoShape 5"/>
            <p:cNvSpPr>
              <a:spLocks/>
            </p:cNvSpPr>
            <p:nvPr/>
          </p:nvSpPr>
          <p:spPr bwMode="auto">
            <a:xfrm>
              <a:off x="2160" y="2688"/>
              <a:ext cx="192" cy="672"/>
            </a:xfrm>
            <a:prstGeom prst="rightBrace">
              <a:avLst>
                <a:gd name="adj1" fmla="val 29167"/>
                <a:gd name="adj2" fmla="val 50000"/>
              </a:avLst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4854" name="Text Box 6"/>
            <p:cNvSpPr txBox="1">
              <a:spLocks noChangeArrowheads="1"/>
            </p:cNvSpPr>
            <p:nvPr/>
          </p:nvSpPr>
          <p:spPr bwMode="auto">
            <a:xfrm>
              <a:off x="2345" y="2873"/>
              <a:ext cx="14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>
                  <a:solidFill>
                    <a:schemeClr val="folHlink"/>
                  </a:solidFill>
                  <a:latin typeface="Trebuchet MS" charset="0"/>
                </a:rPr>
                <a:t>all are wrong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076418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4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4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4851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DDDB7-BA6D-C540-8EFE-EA36FD9BF543}" type="slidenum">
              <a:rPr lang="en-US"/>
              <a:pPr/>
              <a:t>25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336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</a:t>
            </a:r>
          </a:p>
        </p:txBody>
      </p:sp>
      <p:sp>
        <p:nvSpPr>
          <p:cNvPr id="336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762000"/>
            <a:ext cx="7543800" cy="5334000"/>
          </a:xfrm>
        </p:spPr>
        <p:txBody>
          <a:bodyPr>
            <a:normAutofit lnSpcReduction="10000"/>
          </a:bodyPr>
          <a:lstStyle/>
          <a:p>
            <a:pPr>
              <a:buClr>
                <a:srgbClr val="FFFF99"/>
              </a:buClr>
              <a:buFontTx/>
              <a:buChar char=" "/>
            </a:pPr>
            <a:r>
              <a:rPr lang="en-US" sz="2000"/>
              <a:t>public class JustAdd {</a:t>
            </a:r>
            <a:br>
              <a:rPr lang="en-US" sz="2000"/>
            </a:br>
            <a:r>
              <a:rPr lang="en-US" sz="2000"/>
              <a:t>    int x;</a:t>
            </a:r>
            <a:br>
              <a:rPr lang="en-US" sz="2000"/>
            </a:br>
            <a:r>
              <a:rPr lang="en-US" sz="2000"/>
              <a:t>    int y;</a:t>
            </a:r>
            <a:br>
              <a:rPr lang="en-US" sz="2000"/>
            </a:br>
            <a:r>
              <a:rPr lang="en-US" sz="2000"/>
              <a:t>    int z;</a:t>
            </a:r>
          </a:p>
          <a:p>
            <a:pPr>
              <a:buClr>
                <a:srgbClr val="FFFF99"/>
              </a:buClr>
              <a:buFontTx/>
              <a:buChar char=" "/>
            </a:pPr>
            <a:endParaRPr lang="en-US" sz="2000"/>
          </a:p>
          <a:p>
            <a:pPr>
              <a:buClr>
                <a:srgbClr val="FFFF99"/>
              </a:buClr>
              <a:buFontTx/>
              <a:buChar char=" "/>
            </a:pPr>
            <a:r>
              <a:rPr lang="en-US" sz="2000"/>
              <a:t>    public static void main(String args[]) {</a:t>
            </a:r>
            <a:br>
              <a:rPr lang="en-US" sz="2000"/>
            </a:br>
            <a:r>
              <a:rPr lang="en-US" sz="2000"/>
              <a:t>           JustAdd myAdd = new JustAdd()</a:t>
            </a:r>
          </a:p>
          <a:p>
            <a:pPr lvl="2">
              <a:buClr>
                <a:srgbClr val="FFFF99"/>
              </a:buClr>
              <a:buFontTx/>
              <a:buChar char=" "/>
            </a:pPr>
            <a:r>
              <a:rPr lang="en-US" sz="2000"/>
              <a:t>myAdd.doItAll()</a:t>
            </a:r>
          </a:p>
          <a:p>
            <a:pPr lvl="2">
              <a:buClr>
                <a:srgbClr val="FFFF99"/>
              </a:buClr>
              <a:buFontTx/>
              <a:buNone/>
            </a:pPr>
            <a:r>
              <a:rPr lang="en-US" sz="2000"/>
              <a:t>}</a:t>
            </a:r>
            <a:br>
              <a:rPr lang="en-US" sz="2000"/>
            </a:br>
            <a:endParaRPr lang="en-US" sz="2000"/>
          </a:p>
          <a:p>
            <a:pPr>
              <a:buClr>
                <a:srgbClr val="FFFF99"/>
              </a:buClr>
              <a:buFontTx/>
              <a:buChar char=" "/>
            </a:pPr>
            <a:r>
              <a:rPr lang="en-US" sz="2000"/>
              <a:t>    void doItAll() {</a:t>
            </a:r>
          </a:p>
          <a:p>
            <a:pPr>
              <a:buClr>
                <a:srgbClr val="FFFF99"/>
              </a:buClr>
              <a:buFontTx/>
              <a:buChar char=" "/>
            </a:pPr>
            <a:r>
              <a:rPr lang="en-US" sz="2000"/>
              <a:t>        x = 5;</a:t>
            </a:r>
          </a:p>
          <a:p>
            <a:pPr>
              <a:buClr>
                <a:srgbClr val="FFFF99"/>
              </a:buClr>
              <a:buFontTx/>
              <a:buChar char=" "/>
            </a:pPr>
            <a:r>
              <a:rPr lang="en-US" sz="2000"/>
              <a:t>        y = 10;</a:t>
            </a:r>
          </a:p>
          <a:p>
            <a:pPr>
              <a:buClr>
                <a:srgbClr val="FFFF99"/>
              </a:buClr>
              <a:buFontTx/>
              <a:buChar char=" "/>
            </a:pPr>
            <a:r>
              <a:rPr lang="en-US" sz="2000"/>
              <a:t>        z = x + y;</a:t>
            </a:r>
          </a:p>
          <a:p>
            <a:pPr>
              <a:buClr>
                <a:srgbClr val="FFFF99"/>
              </a:buClr>
              <a:buFontTx/>
              <a:buChar char=" "/>
            </a:pPr>
            <a:r>
              <a:rPr lang="en-US" sz="2000"/>
              <a:t>    }</a:t>
            </a:r>
            <a:br>
              <a:rPr lang="en-US" sz="2000"/>
            </a:br>
            <a:r>
              <a:rPr lang="en-US" sz="200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408609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0FB7F-5DB1-5847-ADB2-167CD5B9913F}" type="slidenum">
              <a:rPr lang="en-US"/>
              <a:pPr/>
              <a:t>26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338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When to use static</a:t>
            </a:r>
          </a:p>
        </p:txBody>
      </p:sp>
      <p:sp>
        <p:nvSpPr>
          <p:cNvPr id="338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A variable should be static if: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It logically describes the class as a whole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There should be only one copy of it</a:t>
            </a:r>
          </a:p>
          <a:p>
            <a:pPr lvl="2"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A method should be static if: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It does not use or affect the object that receives the message (it uses only its parameters)</a:t>
            </a:r>
          </a:p>
        </p:txBody>
      </p:sp>
    </p:spTree>
    <p:extLst>
      <p:ext uri="{BB962C8B-B14F-4D97-AF65-F5344CB8AC3E}">
        <p14:creationId xmlns:p14="http://schemas.microsoft.com/office/powerpoint/2010/main" val="21341983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338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38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338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38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338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338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338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338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338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338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EAE73-EBBD-9548-B090-83E6BBAA3046}" type="slidenum">
              <a:rPr lang="en-US"/>
              <a:pPr/>
              <a:t>27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31437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763000" cy="609600"/>
          </a:xfrm>
        </p:spPr>
        <p:txBody>
          <a:bodyPr>
            <a:normAutofit fontScale="90000"/>
          </a:bodyPr>
          <a:lstStyle/>
          <a:p>
            <a:r>
              <a:rPr lang="en-US"/>
              <a:t>Static Rules</a:t>
            </a:r>
          </a:p>
        </p:txBody>
      </p:sp>
      <p:sp>
        <p:nvSpPr>
          <p:cNvPr id="314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14400"/>
            <a:ext cx="8077200" cy="5181600"/>
          </a:xfrm>
        </p:spPr>
        <p:txBody>
          <a:bodyPr/>
          <a:lstStyle/>
          <a:p>
            <a:pPr marL="671513" indent="-609600">
              <a:lnSpc>
                <a:spcPct val="90000"/>
              </a:lnSpc>
            </a:pPr>
            <a:r>
              <a:rPr lang="en-US" sz="2600" i="1">
                <a:solidFill>
                  <a:schemeClr val="folHlink"/>
                </a:solidFill>
              </a:rPr>
              <a:t>static</a:t>
            </a:r>
            <a:r>
              <a:rPr lang="en-US" sz="2600"/>
              <a:t> variables and methods belong to the class in general, not to individual objects</a:t>
            </a:r>
          </a:p>
          <a:p>
            <a:pPr marL="671513" indent="-609600">
              <a:lnSpc>
                <a:spcPct val="90000"/>
              </a:lnSpc>
            </a:pPr>
            <a:endParaRPr lang="en-US" sz="1000"/>
          </a:p>
          <a:p>
            <a:pPr marL="671513" indent="-609600">
              <a:lnSpc>
                <a:spcPct val="90000"/>
              </a:lnSpc>
            </a:pPr>
            <a:r>
              <a:rPr lang="en-US" sz="2600" i="1"/>
              <a:t>The absence </a:t>
            </a:r>
            <a:r>
              <a:rPr lang="en-US" sz="2600"/>
              <a:t>of the keyword</a:t>
            </a:r>
            <a:r>
              <a:rPr lang="en-US" sz="2600" i="1"/>
              <a:t> </a:t>
            </a:r>
            <a:r>
              <a:rPr lang="en-US" sz="2600" i="1">
                <a:solidFill>
                  <a:schemeClr val="hlink"/>
                </a:solidFill>
              </a:rPr>
              <a:t>static</a:t>
            </a:r>
            <a:r>
              <a:rPr lang="en-US" sz="2600"/>
              <a:t> before non-local variables and methods means </a:t>
            </a:r>
            <a:r>
              <a:rPr lang="en-US" sz="2600" i="1"/>
              <a:t>dynamic</a:t>
            </a:r>
            <a:r>
              <a:rPr lang="en-US" sz="2600"/>
              <a:t> (one per object/instance)</a:t>
            </a:r>
          </a:p>
          <a:p>
            <a:pPr marL="671513" indent="-609600">
              <a:lnSpc>
                <a:spcPct val="90000"/>
              </a:lnSpc>
            </a:pPr>
            <a:endParaRPr lang="en-US" sz="1000"/>
          </a:p>
          <a:p>
            <a:pPr marL="671513" indent="-609600">
              <a:lnSpc>
                <a:spcPct val="90000"/>
              </a:lnSpc>
            </a:pPr>
            <a:r>
              <a:rPr lang="en-US" sz="2600"/>
              <a:t>A dynamic method can access all dynamic </a:t>
            </a:r>
            <a:r>
              <a:rPr lang="en-US" sz="2600" i="1"/>
              <a:t>and</a:t>
            </a:r>
            <a:r>
              <a:rPr lang="en-US" sz="2600"/>
              <a:t> static variables and methods in the same class</a:t>
            </a:r>
          </a:p>
          <a:p>
            <a:pPr marL="671513" indent="-609600">
              <a:lnSpc>
                <a:spcPct val="90000"/>
              </a:lnSpc>
            </a:pPr>
            <a:endParaRPr lang="en-US" sz="1000"/>
          </a:p>
          <a:p>
            <a:pPr marL="671513" indent="-609600">
              <a:lnSpc>
                <a:spcPct val="90000"/>
              </a:lnSpc>
            </a:pPr>
            <a:r>
              <a:rPr lang="en-US" sz="2600"/>
              <a:t>A static method can not access a dynamic variable </a:t>
            </a:r>
            <a:r>
              <a:rPr lang="en-US" sz="2600" i="1">
                <a:solidFill>
                  <a:schemeClr val="hlink"/>
                </a:solidFill>
              </a:rPr>
              <a:t>(How could it choose or which one?)</a:t>
            </a:r>
          </a:p>
          <a:p>
            <a:pPr marL="671513" indent="-609600">
              <a:lnSpc>
                <a:spcPct val="90000"/>
              </a:lnSpc>
            </a:pPr>
            <a:endParaRPr lang="en-US" sz="1000">
              <a:solidFill>
                <a:schemeClr val="hlink"/>
              </a:solidFill>
            </a:endParaRPr>
          </a:p>
          <a:p>
            <a:pPr marL="671513" indent="-609600">
              <a:lnSpc>
                <a:spcPct val="90000"/>
              </a:lnSpc>
            </a:pPr>
            <a:r>
              <a:rPr lang="en-US" sz="2600"/>
              <a:t>A static method can not call a dynamic method </a:t>
            </a:r>
            <a:r>
              <a:rPr lang="en-US" sz="2600">
                <a:solidFill>
                  <a:schemeClr val="hlink"/>
                </a:solidFill>
              </a:rPr>
              <a:t>(because it might access an instance variable)</a:t>
            </a:r>
            <a:r>
              <a:rPr lang="en-US" sz="280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327432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4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4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4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14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143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4371" grpId="0" build="p" bldLvl="3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2512800" y="446447"/>
            <a:ext cx="4377600" cy="387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buClr>
                <a:srgbClr val="000000"/>
              </a:buClr>
              <a:buSzPct val="38000"/>
              <a:buFont typeface="StarBats" charset="0"/>
              <a:buNone/>
            </a:pPr>
            <a:r>
              <a:rPr lang="en-GB" sz="2500" dirty="0">
                <a:latin typeface="+mj-lt"/>
              </a:rPr>
              <a:t>What</a:t>
            </a:r>
            <a:r>
              <a:rPr lang="en-GB" sz="2500" dirty="0">
                <a:latin typeface="Helvetica" charset="0"/>
              </a:rPr>
              <a:t> is an Abstract class?</a:t>
            </a:r>
          </a:p>
        </p:txBody>
      </p:sp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599041" y="1192445"/>
            <a:ext cx="7768800" cy="44423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211138" indent="-211138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31800" indent="-2159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ts val="249"/>
              </a:spcBef>
              <a:buClr>
                <a:srgbClr val="000000"/>
              </a:buClr>
              <a:buSzPct val="59000"/>
              <a:buBlip>
                <a:blip r:embed="rId3"/>
              </a:buBlip>
            </a:pPr>
            <a:r>
              <a:rPr lang="en-GB" i="0" dirty="0" err="1">
                <a:latin typeface="+mn-lt"/>
              </a:rPr>
              <a:t>Superclasses</a:t>
            </a:r>
            <a:r>
              <a:rPr lang="en-GB" i="0" dirty="0">
                <a:latin typeface="+mn-lt"/>
              </a:rPr>
              <a:t> are created through the process called "generalization"</a:t>
            </a:r>
          </a:p>
          <a:p>
            <a:pPr lvl="1">
              <a:spcBef>
                <a:spcPts val="249"/>
              </a:spcBef>
              <a:buClr>
                <a:srgbClr val="000000"/>
              </a:buClr>
              <a:buSzPct val="85000"/>
              <a:buBlip>
                <a:blip r:embed="rId3"/>
              </a:buBlip>
            </a:pPr>
            <a:r>
              <a:rPr lang="en-GB" sz="1800" dirty="0">
                <a:latin typeface="+mn-lt"/>
              </a:rPr>
              <a:t>Common features (methods or variables) are factored out of object classifications (</a:t>
            </a:r>
            <a:r>
              <a:rPr lang="en-GB" sz="1800" dirty="0" err="1">
                <a:latin typeface="+mn-lt"/>
              </a:rPr>
              <a:t>ie</a:t>
            </a:r>
            <a:r>
              <a:rPr lang="en-GB" sz="1800" dirty="0">
                <a:latin typeface="+mn-lt"/>
              </a:rPr>
              <a:t>. classes).</a:t>
            </a:r>
          </a:p>
          <a:p>
            <a:pPr lvl="1">
              <a:spcBef>
                <a:spcPts val="249"/>
              </a:spcBef>
              <a:buClr>
                <a:srgbClr val="000000"/>
              </a:buClr>
              <a:buSzPct val="85000"/>
              <a:buBlip>
                <a:blip r:embed="rId3"/>
              </a:buBlip>
            </a:pPr>
            <a:r>
              <a:rPr lang="en-GB" sz="1800" dirty="0">
                <a:latin typeface="+mn-lt"/>
              </a:rPr>
              <a:t>Those features are formalized in a class.  This becomes the superclass</a:t>
            </a:r>
          </a:p>
          <a:p>
            <a:pPr lvl="1">
              <a:spcBef>
                <a:spcPts val="249"/>
              </a:spcBef>
              <a:buClr>
                <a:srgbClr val="000000"/>
              </a:buClr>
              <a:buSzPct val="85000"/>
              <a:buBlip>
                <a:blip r:embed="rId3"/>
              </a:buBlip>
            </a:pPr>
            <a:r>
              <a:rPr lang="en-GB" sz="1800" dirty="0">
                <a:latin typeface="+mn-lt"/>
              </a:rPr>
              <a:t>The classes from which the common features were taken become subclasses to the newly created super class</a:t>
            </a:r>
          </a:p>
          <a:p>
            <a:pPr>
              <a:spcBef>
                <a:spcPts val="249"/>
              </a:spcBef>
              <a:buClr>
                <a:srgbClr val="000000"/>
              </a:buClr>
              <a:buSzPct val="343000"/>
            </a:pPr>
            <a:endParaRPr lang="en-GB" sz="900" dirty="0">
              <a:latin typeface="+mn-lt"/>
            </a:endParaRPr>
          </a:p>
          <a:p>
            <a:pPr>
              <a:spcBef>
                <a:spcPts val="249"/>
              </a:spcBef>
              <a:buClr>
                <a:srgbClr val="000000"/>
              </a:buClr>
              <a:buSzPct val="59000"/>
              <a:buBlip>
                <a:blip r:embed="rId3"/>
              </a:buBlip>
            </a:pPr>
            <a:r>
              <a:rPr lang="en-GB" i="0" dirty="0">
                <a:latin typeface="+mn-lt"/>
              </a:rPr>
              <a:t>Often, the superclass does not have a "meaning" or does not directly relate to a "thing" in the real world</a:t>
            </a:r>
          </a:p>
          <a:p>
            <a:pPr lvl="1">
              <a:spcBef>
                <a:spcPts val="249"/>
              </a:spcBef>
              <a:buClr>
                <a:srgbClr val="000000"/>
              </a:buClr>
              <a:buSzPct val="59000"/>
              <a:buBlip>
                <a:blip r:embed="rId3"/>
              </a:buBlip>
            </a:pPr>
            <a:r>
              <a:rPr lang="en-GB" i="0" dirty="0">
                <a:latin typeface="+mn-lt"/>
              </a:rPr>
              <a:t>It is an </a:t>
            </a:r>
            <a:r>
              <a:rPr lang="en-GB" i="0" dirty="0" err="1">
                <a:latin typeface="+mn-lt"/>
              </a:rPr>
              <a:t>artifact</a:t>
            </a:r>
            <a:r>
              <a:rPr lang="en-GB" i="0" dirty="0">
                <a:latin typeface="+mn-lt"/>
              </a:rPr>
              <a:t> of the generalization process</a:t>
            </a:r>
          </a:p>
          <a:p>
            <a:pPr>
              <a:spcBef>
                <a:spcPts val="249"/>
              </a:spcBef>
              <a:buClr>
                <a:srgbClr val="000000"/>
              </a:buClr>
              <a:buSzPct val="343000"/>
            </a:pPr>
            <a:endParaRPr lang="en-GB" sz="900" dirty="0">
              <a:latin typeface="+mn-lt"/>
            </a:endParaRPr>
          </a:p>
          <a:p>
            <a:pPr>
              <a:spcBef>
                <a:spcPts val="249"/>
              </a:spcBef>
              <a:buClr>
                <a:srgbClr val="000000"/>
              </a:buClr>
              <a:buSzPct val="59000"/>
              <a:buBlip>
                <a:blip r:embed="rId3"/>
              </a:buBlip>
            </a:pPr>
            <a:r>
              <a:rPr lang="en-GB" i="0" dirty="0">
                <a:latin typeface="+mn-lt"/>
              </a:rPr>
              <a:t>Because of this, abstract classes cannot be instantiated</a:t>
            </a:r>
          </a:p>
          <a:p>
            <a:pPr lvl="1">
              <a:spcBef>
                <a:spcPts val="249"/>
              </a:spcBef>
              <a:buClr>
                <a:srgbClr val="000000"/>
              </a:buClr>
              <a:buSzPct val="85000"/>
              <a:buBlip>
                <a:blip r:embed="rId3"/>
              </a:buBlip>
            </a:pPr>
            <a:r>
              <a:rPr lang="en-GB" sz="1800" dirty="0">
                <a:latin typeface="+mn-lt"/>
              </a:rPr>
              <a:t>They act as place holders for abstraction</a:t>
            </a:r>
          </a:p>
        </p:txBody>
      </p:sp>
    </p:spTree>
    <p:extLst>
      <p:ext uri="{BB962C8B-B14F-4D97-AF65-F5344CB8AC3E}">
        <p14:creationId xmlns:p14="http://schemas.microsoft.com/office/powerpoint/2010/main" val="8053305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4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4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40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40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AutoShape 1"/>
          <p:cNvSpPr>
            <a:spLocks noChangeArrowheads="1"/>
          </p:cNvSpPr>
          <p:nvPr/>
        </p:nvSpPr>
        <p:spPr bwMode="auto">
          <a:xfrm>
            <a:off x="3212641" y="3356176"/>
            <a:ext cx="1759680" cy="923330"/>
          </a:xfrm>
          <a:prstGeom prst="roundRect">
            <a:avLst>
              <a:gd name="adj" fmla="val 134"/>
            </a:avLst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pPr>
              <a:buClr>
                <a:srgbClr val="000000"/>
              </a:buClr>
              <a:buSzPct val="67000"/>
              <a:tabLst>
                <a:tab pos="656650" algn="l"/>
                <a:tab pos="1313299" algn="l"/>
              </a:tabLst>
            </a:pPr>
            <a:r>
              <a:rPr lang="en-GB" sz="1500">
                <a:latin typeface="Times" charset="0"/>
              </a:rPr>
              <a:t>Vehicle</a:t>
            </a:r>
          </a:p>
          <a:p>
            <a:pPr>
              <a:buClr>
                <a:srgbClr val="000000"/>
              </a:buClr>
              <a:buSzPct val="67000"/>
              <a:tabLst>
                <a:tab pos="656650" algn="l"/>
                <a:tab pos="1313299" algn="l"/>
              </a:tabLst>
            </a:pPr>
            <a:r>
              <a:rPr lang="en-GB" sz="1500">
                <a:latin typeface="Times" charset="0"/>
              </a:rPr>
              <a:t>- make: String       </a:t>
            </a:r>
          </a:p>
          <a:p>
            <a:pPr>
              <a:buClr>
                <a:srgbClr val="000000"/>
              </a:buClr>
              <a:buSzPct val="67000"/>
              <a:tabLst>
                <a:tab pos="656650" algn="l"/>
                <a:tab pos="1313299" algn="l"/>
              </a:tabLst>
            </a:pPr>
            <a:r>
              <a:rPr lang="en-GB" sz="1500">
                <a:latin typeface="Times" charset="0"/>
              </a:rPr>
              <a:t>- model: String</a:t>
            </a:r>
          </a:p>
          <a:p>
            <a:pPr>
              <a:buClr>
                <a:srgbClr val="000000"/>
              </a:buClr>
              <a:buSzPct val="67000"/>
              <a:tabLst>
                <a:tab pos="656650" algn="l"/>
                <a:tab pos="1313299" algn="l"/>
              </a:tabLst>
            </a:pPr>
            <a:r>
              <a:rPr lang="en-GB" sz="1500">
                <a:latin typeface="Times" charset="0"/>
              </a:rPr>
              <a:t>- tireCount: int</a:t>
            </a:r>
          </a:p>
        </p:txBody>
      </p:sp>
      <p:sp>
        <p:nvSpPr>
          <p:cNvPr id="5122" name="Line 2"/>
          <p:cNvSpPr>
            <a:spLocks noChangeShapeType="1"/>
          </p:cNvSpPr>
          <p:nvPr/>
        </p:nvSpPr>
        <p:spPr bwMode="auto">
          <a:xfrm flipV="1">
            <a:off x="3561120" y="4357898"/>
            <a:ext cx="217440" cy="72871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5123" name="AutoShape 3"/>
          <p:cNvSpPr>
            <a:spLocks noChangeArrowheads="1"/>
          </p:cNvSpPr>
          <p:nvPr/>
        </p:nvSpPr>
        <p:spPr bwMode="auto">
          <a:xfrm>
            <a:off x="2088000" y="5091967"/>
            <a:ext cx="1759680" cy="461665"/>
          </a:xfrm>
          <a:prstGeom prst="roundRect">
            <a:avLst>
              <a:gd name="adj" fmla="val 222"/>
            </a:avLst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pPr>
              <a:buClr>
                <a:srgbClr val="000000"/>
              </a:buClr>
              <a:buSzPct val="67000"/>
              <a:tabLst>
                <a:tab pos="656650" algn="l"/>
                <a:tab pos="1313299" algn="l"/>
              </a:tabLst>
            </a:pPr>
            <a:r>
              <a:rPr lang="en-GB" sz="1500">
                <a:latin typeface="Times" charset="0"/>
              </a:rPr>
              <a:t>Car</a:t>
            </a:r>
          </a:p>
          <a:p>
            <a:pPr>
              <a:buClr>
                <a:srgbClr val="000000"/>
              </a:buClr>
              <a:buSzPct val="67000"/>
              <a:tabLst>
                <a:tab pos="656650" algn="l"/>
                <a:tab pos="1313299" algn="l"/>
              </a:tabLst>
            </a:pPr>
            <a:r>
              <a:rPr lang="en-GB" sz="1500">
                <a:latin typeface="Times" charset="0"/>
              </a:rPr>
              <a:t>- trunkCapacity: int</a:t>
            </a:r>
          </a:p>
        </p:txBody>
      </p:sp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1559520" y="3362754"/>
            <a:ext cx="1556591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buClr>
                <a:srgbClr val="000000"/>
              </a:buClr>
              <a:buSzPct val="67000"/>
              <a:buFont typeface="StarBats" charset="0"/>
              <a:buNone/>
            </a:pPr>
            <a:r>
              <a:rPr lang="en-GB" sz="1500" dirty="0">
                <a:latin typeface="Times" charset="0"/>
              </a:rPr>
              <a:t>Abstract superclass:</a:t>
            </a:r>
          </a:p>
        </p:txBody>
      </p:sp>
      <p:sp>
        <p:nvSpPr>
          <p:cNvPr id="5126" name="Text Box 6"/>
          <p:cNvSpPr txBox="1">
            <a:spLocks noChangeArrowheads="1"/>
          </p:cNvSpPr>
          <p:nvPr/>
        </p:nvSpPr>
        <p:spPr bwMode="auto">
          <a:xfrm>
            <a:off x="2648160" y="437806"/>
            <a:ext cx="4377600" cy="387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buClr>
                <a:srgbClr val="000000"/>
              </a:buClr>
              <a:buSzPct val="38000"/>
              <a:buFont typeface="StarBats" charset="0"/>
              <a:buNone/>
            </a:pPr>
            <a:r>
              <a:rPr lang="en-GB" sz="2500" dirty="0">
                <a:latin typeface="+mj-lt"/>
              </a:rPr>
              <a:t>Abstract Class Example</a:t>
            </a:r>
          </a:p>
        </p:txBody>
      </p:sp>
      <p:sp>
        <p:nvSpPr>
          <p:cNvPr id="5127" name="Text Box 7"/>
          <p:cNvSpPr txBox="1">
            <a:spLocks noChangeArrowheads="1"/>
          </p:cNvSpPr>
          <p:nvPr/>
        </p:nvSpPr>
        <p:spPr bwMode="auto">
          <a:xfrm>
            <a:off x="578881" y="1185245"/>
            <a:ext cx="7768800" cy="1679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211138" indent="-211138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ts val="249"/>
              </a:spcBef>
              <a:buClr>
                <a:srgbClr val="000000"/>
              </a:buClr>
              <a:buSzPct val="59000"/>
              <a:buBlip>
                <a:blip r:embed="rId3"/>
              </a:buBlip>
            </a:pPr>
            <a:r>
              <a:rPr lang="en-GB" i="0" dirty="0">
                <a:latin typeface="+mn-lt"/>
              </a:rPr>
              <a:t>In the following example, the subclasses represent objects taken from the problem domain.</a:t>
            </a:r>
          </a:p>
          <a:p>
            <a:pPr>
              <a:spcBef>
                <a:spcPts val="249"/>
              </a:spcBef>
              <a:buClr>
                <a:srgbClr val="000000"/>
              </a:buClr>
              <a:buSzPct val="343000"/>
            </a:pPr>
            <a:endParaRPr lang="en-GB" sz="900" dirty="0">
              <a:latin typeface="+mn-lt"/>
            </a:endParaRPr>
          </a:p>
          <a:p>
            <a:pPr>
              <a:spcBef>
                <a:spcPts val="249"/>
              </a:spcBef>
              <a:buClr>
                <a:srgbClr val="000000"/>
              </a:buClr>
              <a:buSzPct val="59000"/>
              <a:buBlip>
                <a:blip r:embed="rId3"/>
              </a:buBlip>
            </a:pPr>
            <a:r>
              <a:rPr lang="en-GB" i="0" dirty="0">
                <a:latin typeface="+mn-lt"/>
              </a:rPr>
              <a:t>The superclass represents an abstract concept that does not exist "as is" in the real world</a:t>
            </a:r>
            <a:r>
              <a:rPr lang="en-GB" i="0" dirty="0">
                <a:latin typeface="Helvetica" charset="0"/>
              </a:rPr>
              <a:t>.</a:t>
            </a:r>
          </a:p>
        </p:txBody>
      </p:sp>
      <p:sp>
        <p:nvSpPr>
          <p:cNvPr id="5128" name="Line 8"/>
          <p:cNvSpPr>
            <a:spLocks noChangeShapeType="1"/>
          </p:cNvSpPr>
          <p:nvPr/>
        </p:nvSpPr>
        <p:spPr bwMode="auto">
          <a:xfrm flipH="1" flipV="1">
            <a:off x="4465440" y="4367979"/>
            <a:ext cx="236160" cy="68695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5129" name="AutoShape 9"/>
          <p:cNvSpPr>
            <a:spLocks noChangeArrowheads="1"/>
          </p:cNvSpPr>
          <p:nvPr/>
        </p:nvSpPr>
        <p:spPr bwMode="auto">
          <a:xfrm>
            <a:off x="4376161" y="5091967"/>
            <a:ext cx="1759680" cy="461665"/>
          </a:xfrm>
          <a:prstGeom prst="roundRect">
            <a:avLst>
              <a:gd name="adj" fmla="val 222"/>
            </a:avLst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pPr>
              <a:buClr>
                <a:srgbClr val="000000"/>
              </a:buClr>
              <a:buSzPct val="67000"/>
              <a:tabLst>
                <a:tab pos="656650" algn="l"/>
                <a:tab pos="1313299" algn="l"/>
              </a:tabLst>
            </a:pPr>
            <a:r>
              <a:rPr lang="en-GB" sz="1500">
                <a:latin typeface="Times" charset="0"/>
              </a:rPr>
              <a:t>Truck</a:t>
            </a:r>
          </a:p>
          <a:p>
            <a:pPr>
              <a:buClr>
                <a:srgbClr val="000000"/>
              </a:buClr>
              <a:buSzPct val="67000"/>
              <a:tabLst>
                <a:tab pos="656650" algn="l"/>
                <a:tab pos="1313299" algn="l"/>
              </a:tabLst>
            </a:pPr>
            <a:r>
              <a:rPr lang="en-GB" sz="1500">
                <a:latin typeface="Times" charset="0"/>
              </a:rPr>
              <a:t>- bedCapacity: int</a:t>
            </a:r>
          </a:p>
        </p:txBody>
      </p:sp>
      <p:sp>
        <p:nvSpPr>
          <p:cNvPr id="5130" name="Text Box 10"/>
          <p:cNvSpPr txBox="1">
            <a:spLocks noChangeArrowheads="1"/>
          </p:cNvSpPr>
          <p:nvPr/>
        </p:nvSpPr>
        <p:spPr bwMode="auto">
          <a:xfrm>
            <a:off x="5741281" y="3369954"/>
            <a:ext cx="2489414" cy="692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buClr>
                <a:srgbClr val="000000"/>
              </a:buClr>
              <a:buSzPct val="67000"/>
              <a:buFont typeface="StarBats" charset="0"/>
              <a:buNone/>
            </a:pPr>
            <a:r>
              <a:rPr lang="en-GB" sz="1500">
                <a:latin typeface="Times" charset="0"/>
              </a:rPr>
              <a:t>Note: UML represents abstract</a:t>
            </a:r>
          </a:p>
          <a:p>
            <a:pPr>
              <a:buClr>
                <a:srgbClr val="000000"/>
              </a:buClr>
              <a:buSzPct val="67000"/>
              <a:buFont typeface="StarBats" charset="0"/>
              <a:buNone/>
            </a:pPr>
            <a:r>
              <a:rPr lang="en-GB" sz="1500">
                <a:latin typeface="Times" charset="0"/>
              </a:rPr>
              <a:t>classes by displaying their name</a:t>
            </a:r>
          </a:p>
          <a:p>
            <a:pPr>
              <a:buClr>
                <a:srgbClr val="000000"/>
              </a:buClr>
              <a:buSzPct val="67000"/>
              <a:buFont typeface="StarBats" charset="0"/>
              <a:buNone/>
            </a:pPr>
            <a:r>
              <a:rPr lang="en-GB" sz="1500">
                <a:latin typeface="Times" charset="0"/>
              </a:rPr>
              <a:t>in italics.</a:t>
            </a:r>
          </a:p>
        </p:txBody>
      </p:sp>
      <p:sp>
        <p:nvSpPr>
          <p:cNvPr id="5131" name="Line 11"/>
          <p:cNvSpPr>
            <a:spLocks noChangeShapeType="1"/>
          </p:cNvSpPr>
          <p:nvPr/>
        </p:nvSpPr>
        <p:spPr bwMode="auto">
          <a:xfrm flipH="1">
            <a:off x="4157281" y="3479405"/>
            <a:ext cx="1483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441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5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51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51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5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5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5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5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5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5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5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5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1" grpId="0" animBg="1"/>
      <p:bldP spid="5122" grpId="0" animBg="1"/>
      <p:bldP spid="5123" grpId="0" animBg="1"/>
      <p:bldP spid="5124" grpId="0"/>
      <p:bldP spid="5128" grpId="0" animBg="1"/>
      <p:bldP spid="5129" grpId="0" animBg="1"/>
      <p:bldP spid="5130" grpId="0"/>
      <p:bldP spid="513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21"/>
            <a:ext cx="8229600" cy="1143000"/>
          </a:xfrm>
        </p:spPr>
        <p:txBody>
          <a:bodyPr/>
          <a:lstStyle/>
          <a:p>
            <a:r>
              <a:rPr lang="en-US" dirty="0" smtClean="0"/>
              <a:t>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145521"/>
            <a:ext cx="8354733" cy="5385291"/>
          </a:xfrm>
        </p:spPr>
        <p:txBody>
          <a:bodyPr>
            <a:normAutofit/>
          </a:bodyPr>
          <a:lstStyle/>
          <a:p>
            <a:r>
              <a:rPr lang="en-US" dirty="0" smtClean="0"/>
              <a:t>Inheritance is a mechanism to reuse the code written in one class by another class</a:t>
            </a:r>
          </a:p>
          <a:p>
            <a:r>
              <a:rPr lang="en-US" dirty="0" smtClean="0"/>
              <a:t>Inheritance is a relation between two classes. For </a:t>
            </a:r>
            <a:r>
              <a:rPr lang="en-US" dirty="0" err="1" smtClean="0"/>
              <a:t>eg</a:t>
            </a:r>
            <a:r>
              <a:rPr lang="en-US" dirty="0" smtClean="0"/>
              <a:t>:- Car is a Vehicle, Bus is a Vehicle</a:t>
            </a:r>
          </a:p>
          <a:p>
            <a:endParaRPr lang="en-US" dirty="0" smtClean="0"/>
          </a:p>
          <a:p>
            <a:endParaRPr lang="en-US" dirty="0" smtClean="0"/>
          </a:p>
          <a:p>
            <a:pPr lvl="2"/>
            <a:endParaRPr lang="en-US" dirty="0"/>
          </a:p>
          <a:p>
            <a:pPr marL="914400" lvl="2" indent="0">
              <a:buNone/>
            </a:pPr>
            <a:r>
              <a:rPr lang="en-US" dirty="0" smtClean="0"/>
              <a:t>	</a:t>
            </a:r>
            <a:endParaRPr lang="en-US" dirty="0"/>
          </a:p>
        </p:txBody>
      </p:sp>
      <p:pic>
        <p:nvPicPr>
          <p:cNvPr id="4" name="Picture 3" descr="Screen Shot 2016-02-09 at 3.24.0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900" y="3328894"/>
            <a:ext cx="5740400" cy="2983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051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2927520" y="450768"/>
            <a:ext cx="3800160" cy="38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buClr>
                <a:srgbClr val="000000"/>
              </a:buClr>
              <a:buSzPct val="38000"/>
              <a:buFont typeface="StarBats" charset="0"/>
              <a:buNone/>
            </a:pPr>
            <a:r>
              <a:rPr lang="en-GB" sz="2500" dirty="0">
                <a:latin typeface="+mj-lt"/>
              </a:rPr>
              <a:t>Defining Abstract Classes</a:t>
            </a:r>
          </a:p>
        </p:txBody>
      </p:sp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652320" y="1203967"/>
            <a:ext cx="7768800" cy="1079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211138" indent="-211138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31800" indent="-2159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ts val="249"/>
              </a:spcBef>
              <a:buClr>
                <a:srgbClr val="000000"/>
              </a:buClr>
              <a:buSzPct val="59000"/>
              <a:buBlip>
                <a:blip r:embed="rId3"/>
              </a:buBlip>
            </a:pPr>
            <a:r>
              <a:rPr lang="en-GB" i="0" dirty="0">
                <a:latin typeface="+mn-lt"/>
              </a:rPr>
              <a:t>Inheritance is declared using the "extends" keyword</a:t>
            </a:r>
          </a:p>
          <a:p>
            <a:pPr lvl="1">
              <a:spcBef>
                <a:spcPts val="249"/>
              </a:spcBef>
              <a:buClr>
                <a:srgbClr val="000000"/>
              </a:buClr>
              <a:buSzPct val="85000"/>
              <a:buBlip>
                <a:blip r:embed="rId3"/>
              </a:buBlip>
            </a:pPr>
            <a:r>
              <a:rPr lang="en-GB" sz="1800" dirty="0">
                <a:latin typeface="+mn-lt"/>
              </a:rPr>
              <a:t>If inheritance is not defined, the class extends a class called Object</a:t>
            </a:r>
          </a:p>
          <a:p>
            <a:pPr>
              <a:spcBef>
                <a:spcPts val="249"/>
              </a:spcBef>
              <a:buClr>
                <a:srgbClr val="000000"/>
              </a:buClr>
              <a:buSzPct val="59000"/>
            </a:pPr>
            <a:endParaRPr lang="en-GB" i="0" dirty="0">
              <a:latin typeface="+mn-lt"/>
            </a:endParaRPr>
          </a:p>
        </p:txBody>
      </p:sp>
      <p:sp>
        <p:nvSpPr>
          <p:cNvPr id="7172" name="AutoShape 4"/>
          <p:cNvSpPr>
            <a:spLocks noChangeArrowheads="1"/>
          </p:cNvSpPr>
          <p:nvPr/>
        </p:nvSpPr>
        <p:spPr bwMode="auto">
          <a:xfrm>
            <a:off x="800640" y="2092540"/>
            <a:ext cx="3952800" cy="1571205"/>
          </a:xfrm>
          <a:prstGeom prst="roundRect">
            <a:avLst>
              <a:gd name="adj" fmla="val 97"/>
            </a:avLst>
          </a:prstGeom>
          <a:solidFill>
            <a:srgbClr val="FFFFCC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7173" name="Text Box 5"/>
          <p:cNvSpPr txBox="1">
            <a:spLocks noChangeArrowheads="1"/>
          </p:cNvSpPr>
          <p:nvPr/>
        </p:nvSpPr>
        <p:spPr bwMode="auto">
          <a:xfrm>
            <a:off x="1031040" y="2291282"/>
            <a:ext cx="3188160" cy="1359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211138" indent="-211138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ts val="249"/>
              </a:spcBef>
              <a:buClr>
                <a:srgbClr val="000000"/>
              </a:buClr>
              <a:buSzPct val="174000"/>
            </a:pPr>
            <a:r>
              <a:rPr lang="en-GB" sz="1300">
                <a:latin typeface="Courier" charset="0"/>
              </a:rPr>
              <a:t>public abstract class Vehicle</a:t>
            </a:r>
          </a:p>
          <a:p>
            <a:pPr>
              <a:spcBef>
                <a:spcPts val="249"/>
              </a:spcBef>
              <a:buClr>
                <a:srgbClr val="000000"/>
              </a:buClr>
              <a:buSzPct val="174000"/>
            </a:pPr>
            <a:r>
              <a:rPr lang="en-GB" sz="1300">
                <a:latin typeface="Courier" charset="0"/>
              </a:rPr>
              <a:t>{</a:t>
            </a:r>
          </a:p>
          <a:p>
            <a:pPr>
              <a:spcBef>
                <a:spcPts val="249"/>
              </a:spcBef>
              <a:buClr>
                <a:srgbClr val="000000"/>
              </a:buClr>
              <a:buSzPct val="174000"/>
            </a:pPr>
            <a:r>
              <a:rPr lang="en-GB" sz="1300">
                <a:latin typeface="Courier" charset="0"/>
              </a:rPr>
              <a:t>	private String make;</a:t>
            </a:r>
          </a:p>
          <a:p>
            <a:pPr>
              <a:spcBef>
                <a:spcPts val="249"/>
              </a:spcBef>
              <a:buClr>
                <a:srgbClr val="000000"/>
              </a:buClr>
              <a:buSzPct val="174000"/>
            </a:pPr>
            <a:r>
              <a:rPr lang="en-GB" sz="1300">
                <a:latin typeface="Courier" charset="0"/>
              </a:rPr>
              <a:t>	private String model;</a:t>
            </a:r>
          </a:p>
          <a:p>
            <a:pPr>
              <a:spcBef>
                <a:spcPts val="249"/>
              </a:spcBef>
              <a:buClr>
                <a:srgbClr val="000000"/>
              </a:buClr>
              <a:buSzPct val="174000"/>
            </a:pPr>
            <a:r>
              <a:rPr lang="en-GB" sz="1300">
                <a:latin typeface="Courier" charset="0"/>
              </a:rPr>
              <a:t>	private int tireCount;</a:t>
            </a:r>
          </a:p>
          <a:p>
            <a:pPr>
              <a:spcBef>
                <a:spcPts val="249"/>
              </a:spcBef>
              <a:buClr>
                <a:srgbClr val="000000"/>
              </a:buClr>
              <a:buSzPct val="174000"/>
            </a:pPr>
            <a:r>
              <a:rPr lang="en-GB" sz="1300">
                <a:latin typeface="Courier" charset="0"/>
              </a:rPr>
              <a:t>	[...]</a:t>
            </a:r>
          </a:p>
        </p:txBody>
      </p:sp>
      <p:sp>
        <p:nvSpPr>
          <p:cNvPr id="7174" name="AutoShape 6"/>
          <p:cNvSpPr>
            <a:spLocks noChangeArrowheads="1"/>
          </p:cNvSpPr>
          <p:nvPr/>
        </p:nvSpPr>
        <p:spPr bwMode="auto">
          <a:xfrm>
            <a:off x="809281" y="3849525"/>
            <a:ext cx="4335840" cy="1127638"/>
          </a:xfrm>
          <a:prstGeom prst="roundRect">
            <a:avLst>
              <a:gd name="adj" fmla="val 134"/>
            </a:avLst>
          </a:prstGeom>
          <a:solidFill>
            <a:srgbClr val="FFFFCC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7175" name="Text Box 7"/>
          <p:cNvSpPr txBox="1">
            <a:spLocks noChangeArrowheads="1"/>
          </p:cNvSpPr>
          <p:nvPr/>
        </p:nvSpPr>
        <p:spPr bwMode="auto">
          <a:xfrm>
            <a:off x="1038240" y="4048266"/>
            <a:ext cx="3657600" cy="8960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211138" indent="-211138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ts val="249"/>
              </a:spcBef>
              <a:buClr>
                <a:srgbClr val="000000"/>
              </a:buClr>
              <a:buSzPct val="174000"/>
            </a:pPr>
            <a:r>
              <a:rPr lang="en-GB" sz="1300">
                <a:latin typeface="Courier" charset="0"/>
              </a:rPr>
              <a:t>public class Car extends Vehicle</a:t>
            </a:r>
          </a:p>
          <a:p>
            <a:pPr>
              <a:spcBef>
                <a:spcPts val="249"/>
              </a:spcBef>
              <a:buClr>
                <a:srgbClr val="000000"/>
              </a:buClr>
              <a:buSzPct val="174000"/>
            </a:pPr>
            <a:r>
              <a:rPr lang="en-GB" sz="1300">
                <a:latin typeface="Courier" charset="0"/>
              </a:rPr>
              <a:t>{</a:t>
            </a:r>
          </a:p>
          <a:p>
            <a:pPr>
              <a:spcBef>
                <a:spcPts val="249"/>
              </a:spcBef>
              <a:buClr>
                <a:srgbClr val="000000"/>
              </a:buClr>
              <a:buSzPct val="174000"/>
            </a:pPr>
            <a:r>
              <a:rPr lang="en-GB" sz="1300">
                <a:latin typeface="Courier" charset="0"/>
              </a:rPr>
              <a:t>	private int trunkCapacity;</a:t>
            </a:r>
          </a:p>
          <a:p>
            <a:pPr>
              <a:spcBef>
                <a:spcPts val="249"/>
              </a:spcBef>
              <a:buClr>
                <a:srgbClr val="000000"/>
              </a:buClr>
              <a:buSzPct val="174000"/>
            </a:pPr>
            <a:r>
              <a:rPr lang="en-GB" sz="1300">
                <a:latin typeface="Courier" charset="0"/>
              </a:rPr>
              <a:t>	[...]</a:t>
            </a:r>
          </a:p>
        </p:txBody>
      </p:sp>
      <p:grpSp>
        <p:nvGrpSpPr>
          <p:cNvPr id="7176" name="Group 8"/>
          <p:cNvGrpSpPr>
            <a:grpSpLocks/>
          </p:cNvGrpSpPr>
          <p:nvPr/>
        </p:nvGrpSpPr>
        <p:grpSpPr bwMode="auto">
          <a:xfrm>
            <a:off x="4896001" y="2415133"/>
            <a:ext cx="4047840" cy="2199111"/>
            <a:chOff x="3400" y="1677"/>
            <a:chExt cx="2811" cy="1527"/>
          </a:xfrm>
        </p:grpSpPr>
        <p:sp>
          <p:nvSpPr>
            <p:cNvPr id="7177" name="AutoShape 9"/>
            <p:cNvSpPr>
              <a:spLocks noChangeArrowheads="1"/>
            </p:cNvSpPr>
            <p:nvPr/>
          </p:nvSpPr>
          <p:spPr bwMode="auto">
            <a:xfrm>
              <a:off x="4181" y="1677"/>
              <a:ext cx="1222" cy="641"/>
            </a:xfrm>
            <a:prstGeom prst="roundRect">
              <a:avLst>
                <a:gd name="adj" fmla="val 134"/>
              </a:avLst>
            </a:prstGeom>
            <a:solidFill>
              <a:srgbClr val="CC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 anchorCtr="1">
              <a:spAutoFit/>
            </a:bodyPr>
            <a:lstStyle/>
            <a:p>
              <a:pPr>
                <a:buClr>
                  <a:srgbClr val="000000"/>
                </a:buClr>
                <a:buSzPct val="67000"/>
                <a:tabLst>
                  <a:tab pos="656650" algn="l"/>
                  <a:tab pos="1313299" algn="l"/>
                </a:tabLst>
              </a:pPr>
              <a:r>
                <a:rPr lang="en-GB" sz="1500">
                  <a:latin typeface="Times" charset="0"/>
                </a:rPr>
                <a:t>Vehicle</a:t>
              </a:r>
            </a:p>
            <a:p>
              <a:pPr>
                <a:buClr>
                  <a:srgbClr val="000000"/>
                </a:buClr>
                <a:buSzPct val="67000"/>
                <a:tabLst>
                  <a:tab pos="656650" algn="l"/>
                  <a:tab pos="1313299" algn="l"/>
                </a:tabLst>
              </a:pPr>
              <a:r>
                <a:rPr lang="en-GB" sz="1500">
                  <a:latin typeface="Times" charset="0"/>
                </a:rPr>
                <a:t>- make: String       </a:t>
              </a:r>
            </a:p>
            <a:p>
              <a:pPr>
                <a:buClr>
                  <a:srgbClr val="000000"/>
                </a:buClr>
                <a:buSzPct val="67000"/>
                <a:tabLst>
                  <a:tab pos="656650" algn="l"/>
                  <a:tab pos="1313299" algn="l"/>
                </a:tabLst>
              </a:pPr>
              <a:r>
                <a:rPr lang="en-GB" sz="1500">
                  <a:latin typeface="Times" charset="0"/>
                </a:rPr>
                <a:t>- model: String</a:t>
              </a:r>
            </a:p>
            <a:p>
              <a:pPr>
                <a:buClr>
                  <a:srgbClr val="000000"/>
                </a:buClr>
                <a:buSzPct val="67000"/>
                <a:tabLst>
                  <a:tab pos="656650" algn="l"/>
                  <a:tab pos="1313299" algn="l"/>
                </a:tabLst>
              </a:pPr>
              <a:r>
                <a:rPr lang="en-GB" sz="1500">
                  <a:latin typeface="Times" charset="0"/>
                </a:rPr>
                <a:t>- tireCount: int</a:t>
              </a:r>
            </a:p>
          </p:txBody>
        </p:sp>
        <p:sp>
          <p:nvSpPr>
            <p:cNvPr id="7178" name="Line 10"/>
            <p:cNvSpPr>
              <a:spLocks noChangeShapeType="1"/>
            </p:cNvSpPr>
            <p:nvPr/>
          </p:nvSpPr>
          <p:spPr bwMode="auto">
            <a:xfrm flipV="1">
              <a:off x="4423" y="2373"/>
              <a:ext cx="151" cy="50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79" name="AutoShape 11"/>
            <p:cNvSpPr>
              <a:spLocks noChangeArrowheads="1"/>
            </p:cNvSpPr>
            <p:nvPr/>
          </p:nvSpPr>
          <p:spPr bwMode="auto">
            <a:xfrm>
              <a:off x="3400" y="2883"/>
              <a:ext cx="1222" cy="321"/>
            </a:xfrm>
            <a:prstGeom prst="roundRect">
              <a:avLst>
                <a:gd name="adj" fmla="val 222"/>
              </a:avLst>
            </a:prstGeom>
            <a:solidFill>
              <a:srgbClr val="CC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 anchorCtr="1">
              <a:spAutoFit/>
            </a:bodyPr>
            <a:lstStyle/>
            <a:p>
              <a:pPr>
                <a:buClr>
                  <a:srgbClr val="000000"/>
                </a:buClr>
                <a:buSzPct val="67000"/>
                <a:tabLst>
                  <a:tab pos="656650" algn="l"/>
                  <a:tab pos="1313299" algn="l"/>
                </a:tabLst>
              </a:pPr>
              <a:r>
                <a:rPr lang="en-GB" sz="1500">
                  <a:latin typeface="Times" charset="0"/>
                </a:rPr>
                <a:t>Car</a:t>
              </a:r>
            </a:p>
            <a:p>
              <a:pPr>
                <a:buClr>
                  <a:srgbClr val="000000"/>
                </a:buClr>
                <a:buSzPct val="67000"/>
                <a:tabLst>
                  <a:tab pos="656650" algn="l"/>
                  <a:tab pos="1313299" algn="l"/>
                </a:tabLst>
              </a:pPr>
              <a:r>
                <a:rPr lang="en-GB" sz="1500">
                  <a:latin typeface="Times" charset="0"/>
                </a:rPr>
                <a:t>- trunkCapacity: int</a:t>
              </a:r>
            </a:p>
          </p:txBody>
        </p:sp>
        <p:sp>
          <p:nvSpPr>
            <p:cNvPr id="7180" name="Line 12"/>
            <p:cNvSpPr>
              <a:spLocks noChangeShapeType="1"/>
            </p:cNvSpPr>
            <p:nvPr/>
          </p:nvSpPr>
          <p:spPr bwMode="auto">
            <a:xfrm flipH="1" flipV="1">
              <a:off x="5051" y="2380"/>
              <a:ext cx="164" cy="47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81" name="AutoShape 13"/>
            <p:cNvSpPr>
              <a:spLocks noChangeArrowheads="1"/>
            </p:cNvSpPr>
            <p:nvPr/>
          </p:nvSpPr>
          <p:spPr bwMode="auto">
            <a:xfrm>
              <a:off x="4989" y="2883"/>
              <a:ext cx="1222" cy="321"/>
            </a:xfrm>
            <a:prstGeom prst="roundRect">
              <a:avLst>
                <a:gd name="adj" fmla="val 222"/>
              </a:avLst>
            </a:prstGeom>
            <a:solidFill>
              <a:srgbClr val="CC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 anchorCtr="1">
              <a:spAutoFit/>
            </a:bodyPr>
            <a:lstStyle/>
            <a:p>
              <a:pPr>
                <a:buClr>
                  <a:srgbClr val="000000"/>
                </a:buClr>
                <a:buSzPct val="67000"/>
                <a:tabLst>
                  <a:tab pos="656650" algn="l"/>
                  <a:tab pos="1313299" algn="l"/>
                </a:tabLst>
              </a:pPr>
              <a:r>
                <a:rPr lang="en-GB" sz="1500">
                  <a:latin typeface="Times" charset="0"/>
                </a:rPr>
                <a:t>Truck</a:t>
              </a:r>
            </a:p>
            <a:p>
              <a:pPr>
                <a:buClr>
                  <a:srgbClr val="000000"/>
                </a:buClr>
                <a:buSzPct val="67000"/>
                <a:tabLst>
                  <a:tab pos="656650" algn="l"/>
                  <a:tab pos="1313299" algn="l"/>
                </a:tabLst>
              </a:pPr>
              <a:r>
                <a:rPr lang="en-GB" sz="1500">
                  <a:latin typeface="Times" charset="0"/>
                </a:rPr>
                <a:t>- bedCapacity: int</a:t>
              </a:r>
            </a:p>
          </p:txBody>
        </p:sp>
      </p:grpSp>
      <p:sp>
        <p:nvSpPr>
          <p:cNvPr id="7182" name="AutoShape 14"/>
          <p:cNvSpPr>
            <a:spLocks noChangeArrowheads="1"/>
          </p:cNvSpPr>
          <p:nvPr/>
        </p:nvSpPr>
        <p:spPr bwMode="auto">
          <a:xfrm>
            <a:off x="817921" y="5149981"/>
            <a:ext cx="4335840" cy="1039789"/>
          </a:xfrm>
          <a:prstGeom prst="roundRect">
            <a:avLst>
              <a:gd name="adj" fmla="val 134"/>
            </a:avLst>
          </a:prstGeom>
          <a:solidFill>
            <a:srgbClr val="FFFFCC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7183" name="Text Box 15"/>
          <p:cNvSpPr txBox="1">
            <a:spLocks noChangeArrowheads="1"/>
          </p:cNvSpPr>
          <p:nvPr/>
        </p:nvSpPr>
        <p:spPr bwMode="auto">
          <a:xfrm>
            <a:off x="1038240" y="5270954"/>
            <a:ext cx="3657600" cy="8960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211138" indent="-211138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ts val="249"/>
              </a:spcBef>
              <a:buClr>
                <a:srgbClr val="000000"/>
              </a:buClr>
              <a:buSzPct val="174000"/>
            </a:pPr>
            <a:r>
              <a:rPr lang="en-GB" sz="1300">
                <a:latin typeface="Courier" charset="0"/>
              </a:rPr>
              <a:t>public class Truck extends Vehicle</a:t>
            </a:r>
          </a:p>
          <a:p>
            <a:pPr>
              <a:spcBef>
                <a:spcPts val="249"/>
              </a:spcBef>
              <a:buClr>
                <a:srgbClr val="000000"/>
              </a:buClr>
              <a:buSzPct val="174000"/>
            </a:pPr>
            <a:r>
              <a:rPr lang="en-GB" sz="1300">
                <a:latin typeface="Courier" charset="0"/>
              </a:rPr>
              <a:t>{</a:t>
            </a:r>
          </a:p>
          <a:p>
            <a:pPr>
              <a:spcBef>
                <a:spcPts val="249"/>
              </a:spcBef>
              <a:buClr>
                <a:srgbClr val="000000"/>
              </a:buClr>
              <a:buSzPct val="174000"/>
            </a:pPr>
            <a:r>
              <a:rPr lang="en-GB" sz="1300">
                <a:latin typeface="Courier" charset="0"/>
              </a:rPr>
              <a:t>	private int bedCapacity;</a:t>
            </a:r>
          </a:p>
          <a:p>
            <a:pPr>
              <a:spcBef>
                <a:spcPts val="249"/>
              </a:spcBef>
              <a:buClr>
                <a:srgbClr val="000000"/>
              </a:buClr>
              <a:buSzPct val="174000"/>
            </a:pPr>
            <a:r>
              <a:rPr lang="en-GB" sz="1300">
                <a:latin typeface="Courier" charset="0"/>
              </a:rPr>
              <a:t>	[...]</a:t>
            </a:r>
          </a:p>
        </p:txBody>
      </p:sp>
      <p:sp>
        <p:nvSpPr>
          <p:cNvPr id="7184" name="Text Box 16"/>
          <p:cNvSpPr txBox="1">
            <a:spLocks noChangeArrowheads="1"/>
          </p:cNvSpPr>
          <p:nvPr/>
        </p:nvSpPr>
        <p:spPr bwMode="auto">
          <a:xfrm>
            <a:off x="5819041" y="5721722"/>
            <a:ext cx="2939413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buClr>
                <a:srgbClr val="000000"/>
              </a:buClr>
              <a:buSzPct val="67000"/>
              <a:buFont typeface="StarBats" charset="0"/>
              <a:buNone/>
            </a:pPr>
            <a:r>
              <a:rPr lang="en-GB" sz="1500">
                <a:latin typeface="Times" charset="0"/>
              </a:rPr>
              <a:t>Often referred to as "concrete" classes</a:t>
            </a:r>
          </a:p>
        </p:txBody>
      </p:sp>
      <p:sp>
        <p:nvSpPr>
          <p:cNvPr id="7185" name="Line 17"/>
          <p:cNvSpPr>
            <a:spLocks noChangeShapeType="1"/>
          </p:cNvSpPr>
          <p:nvPr/>
        </p:nvSpPr>
        <p:spPr bwMode="auto">
          <a:xfrm flipH="1">
            <a:off x="5166720" y="5831173"/>
            <a:ext cx="63648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7186" name="Line 18"/>
          <p:cNvSpPr>
            <a:spLocks noChangeShapeType="1"/>
          </p:cNvSpPr>
          <p:nvPr/>
        </p:nvSpPr>
        <p:spPr bwMode="auto">
          <a:xfrm flipH="1" flipV="1">
            <a:off x="5158080" y="4897955"/>
            <a:ext cx="645120" cy="823766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1667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3268800" y="453649"/>
            <a:ext cx="2810880" cy="38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buClr>
                <a:srgbClr val="000000"/>
              </a:buClr>
              <a:buSzPct val="38000"/>
              <a:buFont typeface="StarBats" charset="0"/>
              <a:buNone/>
            </a:pPr>
            <a:r>
              <a:rPr lang="en-GB" sz="2500">
                <a:latin typeface="+mj-lt"/>
              </a:rPr>
              <a:t>Abstract Methods</a:t>
            </a:r>
          </a:p>
        </p:txBody>
      </p:sp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540000" y="1193886"/>
            <a:ext cx="7768800" cy="50567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211138" indent="-211138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31800" indent="-2159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ts val="249"/>
              </a:spcBef>
              <a:buClr>
                <a:srgbClr val="000000"/>
              </a:buClr>
              <a:buSzPct val="59000"/>
              <a:buBlip>
                <a:blip r:embed="rId3"/>
              </a:buBlip>
            </a:pPr>
            <a:r>
              <a:rPr lang="en-GB" i="0" dirty="0">
                <a:latin typeface="+mj-lt"/>
              </a:rPr>
              <a:t>Methods can also be abstracted</a:t>
            </a:r>
          </a:p>
          <a:p>
            <a:pPr lvl="1">
              <a:spcBef>
                <a:spcPts val="249"/>
              </a:spcBef>
              <a:buClr>
                <a:srgbClr val="000000"/>
              </a:buClr>
              <a:buSzPct val="85000"/>
              <a:buBlip>
                <a:blip r:embed="rId3"/>
              </a:buBlip>
            </a:pPr>
            <a:r>
              <a:rPr lang="en-GB" sz="1800" dirty="0">
                <a:latin typeface="+mj-lt"/>
              </a:rPr>
              <a:t>An abstract method is one to which a signature has been provided, but no implementation for that method is given.</a:t>
            </a:r>
          </a:p>
          <a:p>
            <a:pPr lvl="1">
              <a:spcBef>
                <a:spcPts val="249"/>
              </a:spcBef>
              <a:buClr>
                <a:srgbClr val="000000"/>
              </a:buClr>
              <a:buSzPct val="85000"/>
              <a:buBlip>
                <a:blip r:embed="rId3"/>
              </a:buBlip>
            </a:pPr>
            <a:r>
              <a:rPr lang="en-GB" sz="1800" dirty="0">
                <a:latin typeface="+mj-lt"/>
              </a:rPr>
              <a:t>An Abstract method is a placeholder.  It means that we declare that a method must exist, but there is no meaningful implementation for that methods within this class</a:t>
            </a:r>
          </a:p>
          <a:p>
            <a:pPr>
              <a:spcBef>
                <a:spcPts val="249"/>
              </a:spcBef>
              <a:buClr>
                <a:srgbClr val="000000"/>
              </a:buClr>
              <a:buSzPct val="343000"/>
            </a:pPr>
            <a:endParaRPr lang="en-GB" sz="900" dirty="0">
              <a:latin typeface="+mj-lt"/>
            </a:endParaRPr>
          </a:p>
          <a:p>
            <a:pPr>
              <a:spcBef>
                <a:spcPts val="249"/>
              </a:spcBef>
              <a:buClr>
                <a:srgbClr val="000000"/>
              </a:buClr>
              <a:buSzPct val="59000"/>
              <a:buBlip>
                <a:blip r:embed="rId3"/>
              </a:buBlip>
            </a:pPr>
            <a:r>
              <a:rPr lang="en-GB" i="0" dirty="0">
                <a:latin typeface="+mj-lt"/>
              </a:rPr>
              <a:t>Any class which contains an abstract method MUST also be abstract</a:t>
            </a:r>
          </a:p>
          <a:p>
            <a:pPr lvl="1">
              <a:spcBef>
                <a:spcPts val="249"/>
              </a:spcBef>
              <a:buClr>
                <a:srgbClr val="000000"/>
              </a:buClr>
              <a:buSzPct val="59000"/>
              <a:buBlip>
                <a:blip r:embed="rId3"/>
              </a:buBlip>
            </a:pPr>
            <a:r>
              <a:rPr lang="en-GB" i="0" dirty="0">
                <a:latin typeface="+mj-lt"/>
              </a:rPr>
              <a:t>Any class which has an incomplete method definition cannot be instantiated (</a:t>
            </a:r>
            <a:r>
              <a:rPr lang="en-GB" i="0" dirty="0" err="1">
                <a:latin typeface="+mj-lt"/>
              </a:rPr>
              <a:t>ie</a:t>
            </a:r>
            <a:r>
              <a:rPr lang="en-GB" i="0" dirty="0">
                <a:latin typeface="+mj-lt"/>
              </a:rPr>
              <a:t>. it is abstract)</a:t>
            </a:r>
          </a:p>
          <a:p>
            <a:pPr>
              <a:spcBef>
                <a:spcPts val="249"/>
              </a:spcBef>
              <a:buClr>
                <a:srgbClr val="000000"/>
              </a:buClr>
              <a:buSzPct val="343000"/>
            </a:pPr>
            <a:endParaRPr lang="en-GB" sz="900" dirty="0">
              <a:latin typeface="+mj-lt"/>
            </a:endParaRPr>
          </a:p>
          <a:p>
            <a:pPr>
              <a:spcBef>
                <a:spcPts val="249"/>
              </a:spcBef>
              <a:buClr>
                <a:srgbClr val="000000"/>
              </a:buClr>
              <a:buSzPct val="59000"/>
              <a:buBlip>
                <a:blip r:embed="rId3"/>
              </a:buBlip>
            </a:pPr>
            <a:r>
              <a:rPr lang="en-GB" i="0" dirty="0">
                <a:latin typeface="+mj-lt"/>
              </a:rPr>
              <a:t>Abstract classes can contain both concrete and abstract methods.</a:t>
            </a:r>
          </a:p>
          <a:p>
            <a:pPr lvl="1">
              <a:spcBef>
                <a:spcPts val="249"/>
              </a:spcBef>
              <a:buClr>
                <a:srgbClr val="000000"/>
              </a:buClr>
              <a:buSzPct val="85000"/>
              <a:buBlip>
                <a:blip r:embed="rId3"/>
              </a:buBlip>
            </a:pPr>
            <a:r>
              <a:rPr lang="en-GB" sz="1800" dirty="0">
                <a:latin typeface="+mj-lt"/>
              </a:rPr>
              <a:t>If a method can be implemented within an abstract class, and implementation should be provided.</a:t>
            </a:r>
          </a:p>
        </p:txBody>
      </p:sp>
    </p:spTree>
    <p:extLst>
      <p:ext uri="{BB962C8B-B14F-4D97-AF65-F5344CB8AC3E}">
        <p14:creationId xmlns:p14="http://schemas.microsoft.com/office/powerpoint/2010/main" val="32974574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8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8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2890080" y="469489"/>
            <a:ext cx="4377600" cy="387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buClr>
                <a:srgbClr val="000000"/>
              </a:buClr>
              <a:buSzPct val="38000"/>
              <a:buFont typeface="StarBats" charset="0"/>
              <a:buNone/>
            </a:pPr>
            <a:r>
              <a:rPr lang="en-GB" sz="2500" dirty="0">
                <a:latin typeface="+mj-lt"/>
              </a:rPr>
              <a:t>What is an Interface?</a:t>
            </a: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624961" y="1193886"/>
            <a:ext cx="7768800" cy="4904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211138" indent="-211138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31800" indent="-2159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ts val="249"/>
              </a:spcBef>
              <a:buClr>
                <a:srgbClr val="000000"/>
              </a:buClr>
              <a:buSzPct val="59000"/>
              <a:buBlip>
                <a:blip r:embed="rId3"/>
              </a:buBlip>
            </a:pPr>
            <a:r>
              <a:rPr lang="en-GB" i="0" dirty="0">
                <a:latin typeface="+mj-lt"/>
              </a:rPr>
              <a:t>An interface is similar to an abstract class with the following exceptions:</a:t>
            </a:r>
          </a:p>
          <a:p>
            <a:pPr lvl="1">
              <a:spcBef>
                <a:spcPts val="249"/>
              </a:spcBef>
              <a:buClr>
                <a:srgbClr val="000000"/>
              </a:buClr>
              <a:buSzPct val="85000"/>
              <a:buBlip>
                <a:blip r:embed="rId3"/>
              </a:buBlip>
            </a:pPr>
            <a:r>
              <a:rPr lang="en-GB" sz="1800" dirty="0">
                <a:latin typeface="+mj-lt"/>
              </a:rPr>
              <a:t>All methods defined in an interface are abstract.  Interfaces can contain no implementation</a:t>
            </a:r>
          </a:p>
          <a:p>
            <a:pPr lvl="1">
              <a:spcBef>
                <a:spcPts val="249"/>
              </a:spcBef>
              <a:buClr>
                <a:srgbClr val="000000"/>
              </a:buClr>
              <a:buSzPct val="85000"/>
              <a:buBlip>
                <a:blip r:embed="rId3"/>
              </a:buBlip>
            </a:pPr>
            <a:r>
              <a:rPr lang="en-GB" sz="1800" dirty="0">
                <a:latin typeface="+mj-lt"/>
              </a:rPr>
              <a:t>Interfaces cannot contain instance variables.  However, they can contain public static final variables (</a:t>
            </a:r>
            <a:r>
              <a:rPr lang="en-GB" sz="1800" dirty="0" err="1">
                <a:latin typeface="+mj-lt"/>
              </a:rPr>
              <a:t>ie</a:t>
            </a:r>
            <a:r>
              <a:rPr lang="en-GB" sz="1800" dirty="0">
                <a:latin typeface="+mj-lt"/>
              </a:rPr>
              <a:t>. constant class variables)</a:t>
            </a:r>
          </a:p>
          <a:p>
            <a:pPr lvl="1">
              <a:spcBef>
                <a:spcPts val="249"/>
              </a:spcBef>
              <a:buClr>
                <a:srgbClr val="000000"/>
              </a:buClr>
              <a:buSzPct val="343000"/>
            </a:pPr>
            <a:endParaRPr lang="en-GB" sz="900" dirty="0">
              <a:latin typeface="+mj-lt"/>
            </a:endParaRPr>
          </a:p>
          <a:p>
            <a:pPr>
              <a:spcBef>
                <a:spcPts val="249"/>
              </a:spcBef>
              <a:buClr>
                <a:srgbClr val="000000"/>
              </a:buClr>
              <a:buSzPct val="59000"/>
              <a:buFont typeface="Times New Roman" charset="0"/>
              <a:buChar char="•"/>
            </a:pPr>
            <a:r>
              <a:rPr lang="en-GB" i="0" dirty="0">
                <a:latin typeface="+mj-lt"/>
              </a:rPr>
              <a:t>Interfaces are declared using the "interface" keyword</a:t>
            </a:r>
          </a:p>
          <a:p>
            <a:pPr lvl="1">
              <a:spcBef>
                <a:spcPts val="249"/>
              </a:spcBef>
              <a:buClr>
                <a:srgbClr val="000000"/>
              </a:buClr>
              <a:buSzPct val="59000"/>
              <a:buBlip>
                <a:blip r:embed="rId3"/>
              </a:buBlip>
            </a:pPr>
            <a:r>
              <a:rPr lang="en-GB" i="0" dirty="0">
                <a:latin typeface="+mj-lt"/>
              </a:rPr>
              <a:t>If an interface is public, it must be contained in a file which has the same name.</a:t>
            </a:r>
          </a:p>
          <a:p>
            <a:pPr>
              <a:spcBef>
                <a:spcPts val="249"/>
              </a:spcBef>
              <a:buClr>
                <a:srgbClr val="000000"/>
              </a:buClr>
              <a:buSzPct val="343000"/>
            </a:pPr>
            <a:endParaRPr lang="en-GB" sz="900" dirty="0">
              <a:latin typeface="+mj-lt"/>
            </a:endParaRPr>
          </a:p>
          <a:p>
            <a:pPr>
              <a:spcBef>
                <a:spcPts val="249"/>
              </a:spcBef>
              <a:buClr>
                <a:srgbClr val="000000"/>
              </a:buClr>
              <a:buSzPct val="59000"/>
              <a:buFont typeface="Times New Roman" charset="0"/>
              <a:buChar char="•"/>
            </a:pPr>
            <a:r>
              <a:rPr lang="en-GB" i="0" dirty="0">
                <a:latin typeface="+mj-lt"/>
              </a:rPr>
              <a:t>Interfaces are more abstract than abstract classes</a:t>
            </a:r>
          </a:p>
          <a:p>
            <a:pPr>
              <a:spcBef>
                <a:spcPts val="249"/>
              </a:spcBef>
              <a:buClr>
                <a:srgbClr val="000000"/>
              </a:buClr>
              <a:buSzPct val="85000"/>
            </a:pPr>
            <a:endParaRPr lang="en-GB" sz="1800" dirty="0">
              <a:latin typeface="+mj-lt"/>
            </a:endParaRPr>
          </a:p>
          <a:p>
            <a:pPr>
              <a:spcBef>
                <a:spcPts val="249"/>
              </a:spcBef>
              <a:buClr>
                <a:srgbClr val="000000"/>
              </a:buClr>
              <a:buSzPct val="59000"/>
              <a:buFont typeface="Times New Roman" charset="0"/>
              <a:buChar char="•"/>
            </a:pPr>
            <a:r>
              <a:rPr lang="en-GB" i="0" dirty="0">
                <a:latin typeface="+mj-lt"/>
              </a:rPr>
              <a:t>Interfaces are implemented by classes using the "implements" keyword.</a:t>
            </a:r>
          </a:p>
        </p:txBody>
      </p:sp>
    </p:spTree>
    <p:extLst>
      <p:ext uri="{BB962C8B-B14F-4D97-AF65-F5344CB8AC3E}">
        <p14:creationId xmlns:p14="http://schemas.microsoft.com/office/powerpoint/2010/main" val="21225172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112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112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Line 1"/>
          <p:cNvSpPr>
            <a:spLocks noChangeShapeType="1"/>
          </p:cNvSpPr>
          <p:nvPr/>
        </p:nvSpPr>
        <p:spPr bwMode="auto">
          <a:xfrm>
            <a:off x="650881" y="941859"/>
            <a:ext cx="7964640" cy="0"/>
          </a:xfrm>
          <a:prstGeom prst="line">
            <a:avLst/>
          </a:prstGeom>
          <a:noFill/>
          <a:ln w="547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2939040" y="469489"/>
            <a:ext cx="4377600" cy="387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buClr>
                <a:srgbClr val="000000"/>
              </a:buClr>
              <a:buSzPct val="38000"/>
              <a:buFont typeface="StarBats" charset="0"/>
              <a:buNone/>
            </a:pPr>
            <a:r>
              <a:rPr lang="en-GB" sz="2500">
                <a:latin typeface="Helvetica" charset="0"/>
              </a:rPr>
              <a:t>Declaring an Interface</a:t>
            </a:r>
          </a:p>
        </p:txBody>
      </p:sp>
      <p:sp>
        <p:nvSpPr>
          <p:cNvPr id="12291" name="AutoShape 3"/>
          <p:cNvSpPr>
            <a:spLocks noChangeArrowheads="1"/>
          </p:cNvSpPr>
          <p:nvPr/>
        </p:nvSpPr>
        <p:spPr bwMode="auto">
          <a:xfrm>
            <a:off x="763200" y="1458874"/>
            <a:ext cx="4674240" cy="1268773"/>
          </a:xfrm>
          <a:prstGeom prst="roundRect">
            <a:avLst>
              <a:gd name="adj" fmla="val 111"/>
            </a:avLst>
          </a:prstGeom>
          <a:solidFill>
            <a:srgbClr val="FFFFCC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901440" y="1594248"/>
            <a:ext cx="4046400" cy="1128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211138" indent="-211138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ts val="249"/>
              </a:spcBef>
              <a:buClr>
                <a:srgbClr val="000000"/>
              </a:buClr>
              <a:buSzPct val="174000"/>
            </a:pPr>
            <a:r>
              <a:rPr lang="en-GB" sz="1300">
                <a:latin typeface="Courier" charset="0"/>
              </a:rPr>
              <a:t>public interface Steerable</a:t>
            </a:r>
          </a:p>
          <a:p>
            <a:pPr>
              <a:spcBef>
                <a:spcPts val="249"/>
              </a:spcBef>
              <a:buClr>
                <a:srgbClr val="000000"/>
              </a:buClr>
              <a:buSzPct val="174000"/>
            </a:pPr>
            <a:r>
              <a:rPr lang="en-GB" sz="1300">
                <a:latin typeface="Courier" charset="0"/>
              </a:rPr>
              <a:t>{</a:t>
            </a:r>
          </a:p>
          <a:p>
            <a:pPr>
              <a:spcBef>
                <a:spcPts val="249"/>
              </a:spcBef>
              <a:buClr>
                <a:srgbClr val="000000"/>
              </a:buClr>
              <a:buSzPct val="174000"/>
            </a:pPr>
            <a:r>
              <a:rPr lang="en-GB" sz="1300">
                <a:latin typeface="Courier" charset="0"/>
              </a:rPr>
              <a:t>	public void turnLeft(int degrees);</a:t>
            </a:r>
          </a:p>
          <a:p>
            <a:pPr>
              <a:spcBef>
                <a:spcPts val="249"/>
              </a:spcBef>
              <a:buClr>
                <a:srgbClr val="000000"/>
              </a:buClr>
              <a:buSzPct val="174000"/>
            </a:pPr>
            <a:r>
              <a:rPr lang="en-GB" sz="1300">
                <a:latin typeface="Courier" charset="0"/>
              </a:rPr>
              <a:t>	public void turnRight(int degrees);</a:t>
            </a:r>
          </a:p>
          <a:p>
            <a:pPr>
              <a:spcBef>
                <a:spcPts val="249"/>
              </a:spcBef>
              <a:buClr>
                <a:srgbClr val="000000"/>
              </a:buClr>
              <a:buSzPct val="174000"/>
            </a:pPr>
            <a:r>
              <a:rPr lang="en-GB" sz="1300">
                <a:latin typeface="Courier" charset="0"/>
              </a:rPr>
              <a:t>}</a:t>
            </a:r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876960" y="1199647"/>
            <a:ext cx="1345865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buClr>
                <a:srgbClr val="000000"/>
              </a:buClr>
              <a:buSzPct val="67000"/>
              <a:buFont typeface="StarBats" charset="0"/>
              <a:buNone/>
            </a:pPr>
            <a:r>
              <a:rPr lang="en-GB" sz="1500">
                <a:latin typeface="Times" charset="0"/>
              </a:rPr>
              <a:t>In Steerable.java:</a:t>
            </a:r>
          </a:p>
        </p:txBody>
      </p:sp>
      <p:sp>
        <p:nvSpPr>
          <p:cNvPr id="12294" name="AutoShape 6"/>
          <p:cNvSpPr>
            <a:spLocks noChangeArrowheads="1"/>
          </p:cNvSpPr>
          <p:nvPr/>
        </p:nvSpPr>
        <p:spPr bwMode="auto">
          <a:xfrm>
            <a:off x="751680" y="3166893"/>
            <a:ext cx="7012800" cy="2772291"/>
          </a:xfrm>
          <a:prstGeom prst="roundRect">
            <a:avLst>
              <a:gd name="adj" fmla="val 51"/>
            </a:avLst>
          </a:prstGeom>
          <a:solidFill>
            <a:srgbClr val="FFFFCC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2295" name="Text Box 7"/>
          <p:cNvSpPr txBox="1">
            <a:spLocks noChangeArrowheads="1"/>
          </p:cNvSpPr>
          <p:nvPr/>
        </p:nvSpPr>
        <p:spPr bwMode="auto">
          <a:xfrm>
            <a:off x="1010881" y="3358433"/>
            <a:ext cx="6000480" cy="27519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211138" indent="-211138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ts val="249"/>
              </a:spcBef>
              <a:buClr>
                <a:srgbClr val="000000"/>
              </a:buClr>
              <a:buSzPct val="174000"/>
            </a:pPr>
            <a:r>
              <a:rPr lang="en-GB" sz="1300">
                <a:latin typeface="Courier" charset="0"/>
              </a:rPr>
              <a:t>public class Car extends Vehicle implements Steerable </a:t>
            </a:r>
          </a:p>
          <a:p>
            <a:pPr>
              <a:spcBef>
                <a:spcPts val="249"/>
              </a:spcBef>
              <a:buClr>
                <a:srgbClr val="000000"/>
              </a:buClr>
              <a:buSzPct val="174000"/>
            </a:pPr>
            <a:r>
              <a:rPr lang="en-GB" sz="1300">
                <a:latin typeface="Courier" charset="0"/>
              </a:rPr>
              <a:t>{</a:t>
            </a:r>
          </a:p>
          <a:p>
            <a:pPr>
              <a:spcBef>
                <a:spcPts val="249"/>
              </a:spcBef>
              <a:buClr>
                <a:srgbClr val="000000"/>
              </a:buClr>
              <a:buSzPct val="174000"/>
            </a:pPr>
            <a:r>
              <a:rPr lang="en-GB" sz="1300">
                <a:latin typeface="Courier" charset="0"/>
              </a:rPr>
              <a:t>	public int turnLeft(int degrees)</a:t>
            </a:r>
          </a:p>
          <a:p>
            <a:pPr>
              <a:spcBef>
                <a:spcPts val="249"/>
              </a:spcBef>
              <a:buClr>
                <a:srgbClr val="000000"/>
              </a:buClr>
              <a:buSzPct val="174000"/>
            </a:pPr>
            <a:r>
              <a:rPr lang="en-GB" sz="1300">
                <a:latin typeface="Courier" charset="0"/>
              </a:rPr>
              <a:t>	{</a:t>
            </a:r>
          </a:p>
          <a:p>
            <a:pPr>
              <a:spcBef>
                <a:spcPts val="249"/>
              </a:spcBef>
              <a:buClr>
                <a:srgbClr val="000000"/>
              </a:buClr>
              <a:buSzPct val="174000"/>
            </a:pPr>
            <a:r>
              <a:rPr lang="en-GB" sz="1300">
                <a:latin typeface="Courier" charset="0"/>
              </a:rPr>
              <a:t>		[...]</a:t>
            </a:r>
          </a:p>
          <a:p>
            <a:pPr>
              <a:spcBef>
                <a:spcPts val="249"/>
              </a:spcBef>
              <a:buClr>
                <a:srgbClr val="000000"/>
              </a:buClr>
              <a:buSzPct val="174000"/>
            </a:pPr>
            <a:r>
              <a:rPr lang="en-GB" sz="1300">
                <a:latin typeface="Courier" charset="0"/>
              </a:rPr>
              <a:t>	}</a:t>
            </a:r>
          </a:p>
          <a:p>
            <a:pPr>
              <a:spcBef>
                <a:spcPts val="249"/>
              </a:spcBef>
              <a:buClr>
                <a:srgbClr val="000000"/>
              </a:buClr>
              <a:buSzPct val="174000"/>
            </a:pPr>
            <a:endParaRPr lang="en-GB" sz="1300">
              <a:latin typeface="Courier" charset="0"/>
            </a:endParaRPr>
          </a:p>
          <a:p>
            <a:pPr>
              <a:spcBef>
                <a:spcPts val="249"/>
              </a:spcBef>
              <a:buClr>
                <a:srgbClr val="000000"/>
              </a:buClr>
              <a:buSzPct val="174000"/>
            </a:pPr>
            <a:r>
              <a:rPr lang="en-GB" sz="1300">
                <a:latin typeface="Courier" charset="0"/>
              </a:rPr>
              <a:t>	public int turnRight(int degrees)</a:t>
            </a:r>
          </a:p>
          <a:p>
            <a:pPr>
              <a:spcBef>
                <a:spcPts val="249"/>
              </a:spcBef>
              <a:buClr>
                <a:srgbClr val="000000"/>
              </a:buClr>
              <a:buSzPct val="174000"/>
            </a:pPr>
            <a:r>
              <a:rPr lang="en-GB" sz="1300">
                <a:latin typeface="Courier" charset="0"/>
              </a:rPr>
              <a:t>	{</a:t>
            </a:r>
          </a:p>
          <a:p>
            <a:pPr>
              <a:spcBef>
                <a:spcPts val="249"/>
              </a:spcBef>
              <a:buClr>
                <a:srgbClr val="000000"/>
              </a:buClr>
              <a:buSzPct val="174000"/>
            </a:pPr>
            <a:r>
              <a:rPr lang="en-GB" sz="1300">
                <a:latin typeface="Courier" charset="0"/>
              </a:rPr>
              <a:t>		[...]</a:t>
            </a:r>
          </a:p>
          <a:p>
            <a:pPr>
              <a:spcBef>
                <a:spcPts val="249"/>
              </a:spcBef>
              <a:buClr>
                <a:srgbClr val="000000"/>
              </a:buClr>
              <a:buSzPct val="174000"/>
            </a:pPr>
            <a:r>
              <a:rPr lang="en-GB" sz="1300">
                <a:latin typeface="Courier" charset="0"/>
              </a:rPr>
              <a:t>	}</a:t>
            </a:r>
          </a:p>
          <a:p>
            <a:pPr>
              <a:spcBef>
                <a:spcPts val="249"/>
              </a:spcBef>
              <a:buClr>
                <a:srgbClr val="000000"/>
              </a:buClr>
              <a:buSzPct val="174000"/>
            </a:pPr>
            <a:endParaRPr lang="en-GB" sz="1300">
              <a:latin typeface="Courier" charset="0"/>
            </a:endParaRPr>
          </a:p>
        </p:txBody>
      </p:sp>
      <p:sp>
        <p:nvSpPr>
          <p:cNvPr id="12296" name="Text Box 8"/>
          <p:cNvSpPr txBox="1">
            <a:spLocks noChangeArrowheads="1"/>
          </p:cNvSpPr>
          <p:nvPr/>
        </p:nvSpPr>
        <p:spPr bwMode="auto">
          <a:xfrm>
            <a:off x="876961" y="2886064"/>
            <a:ext cx="89746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buClr>
                <a:srgbClr val="000000"/>
              </a:buClr>
              <a:buSzPct val="67000"/>
              <a:buFont typeface="StarBats" charset="0"/>
              <a:buNone/>
            </a:pPr>
            <a:r>
              <a:rPr lang="en-GB" sz="1500">
                <a:latin typeface="Times" charset="0"/>
              </a:rPr>
              <a:t>In Car.java:</a:t>
            </a:r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6052321" y="1937004"/>
            <a:ext cx="2697178" cy="115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buClr>
                <a:srgbClr val="000000"/>
              </a:buClr>
              <a:buSzPct val="67000"/>
              <a:buFont typeface="StarBats" charset="0"/>
              <a:buNone/>
            </a:pPr>
            <a:r>
              <a:rPr lang="en-GB" sz="1500">
                <a:latin typeface="Times" charset="0"/>
              </a:rPr>
              <a:t>When a class "implements" an </a:t>
            </a:r>
          </a:p>
          <a:p>
            <a:pPr>
              <a:buClr>
                <a:srgbClr val="000000"/>
              </a:buClr>
              <a:buSzPct val="67000"/>
              <a:buFont typeface="StarBats" charset="0"/>
              <a:buNone/>
            </a:pPr>
            <a:r>
              <a:rPr lang="en-GB" sz="1500">
                <a:latin typeface="Times" charset="0"/>
              </a:rPr>
              <a:t>interface, the compiler ensures that</a:t>
            </a:r>
          </a:p>
          <a:p>
            <a:pPr>
              <a:buClr>
                <a:srgbClr val="000000"/>
              </a:buClr>
              <a:buSzPct val="67000"/>
              <a:buFont typeface="StarBats" charset="0"/>
              <a:buNone/>
            </a:pPr>
            <a:r>
              <a:rPr lang="en-GB" sz="1500">
                <a:latin typeface="Times" charset="0"/>
              </a:rPr>
              <a:t>it provides an implementation for </a:t>
            </a:r>
          </a:p>
          <a:p>
            <a:pPr>
              <a:buClr>
                <a:srgbClr val="000000"/>
              </a:buClr>
              <a:buSzPct val="67000"/>
              <a:buFont typeface="StarBats" charset="0"/>
              <a:buNone/>
            </a:pPr>
            <a:r>
              <a:rPr lang="en-GB" sz="1500">
                <a:latin typeface="Times" charset="0"/>
              </a:rPr>
              <a:t>all methods defined within the</a:t>
            </a:r>
          </a:p>
          <a:p>
            <a:pPr>
              <a:buClr>
                <a:srgbClr val="000000"/>
              </a:buClr>
              <a:buSzPct val="67000"/>
              <a:buFont typeface="StarBats" charset="0"/>
              <a:buNone/>
            </a:pPr>
            <a:r>
              <a:rPr lang="en-GB" sz="1500">
                <a:latin typeface="Times" charset="0"/>
              </a:rPr>
              <a:t>interface.</a:t>
            </a:r>
          </a:p>
        </p:txBody>
      </p:sp>
      <p:sp>
        <p:nvSpPr>
          <p:cNvPr id="12298" name="Line 10"/>
          <p:cNvSpPr>
            <a:spLocks noChangeShapeType="1"/>
          </p:cNvSpPr>
          <p:nvPr/>
        </p:nvSpPr>
        <p:spPr bwMode="auto">
          <a:xfrm flipH="1">
            <a:off x="5104801" y="2703165"/>
            <a:ext cx="923040" cy="612064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215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2823840" y="478130"/>
            <a:ext cx="4377600" cy="387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buClr>
                <a:srgbClr val="000000"/>
              </a:buClr>
              <a:buSzPct val="38000"/>
              <a:buFont typeface="StarBats" charset="0"/>
              <a:buNone/>
            </a:pPr>
            <a:r>
              <a:rPr lang="en-GB" sz="2500">
                <a:latin typeface="+mj-lt"/>
              </a:rPr>
              <a:t>Implementing Interfaces</a:t>
            </a:r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558721" y="1201087"/>
            <a:ext cx="7768800" cy="4193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211138" indent="-211138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31800" indent="-2159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ts val="249"/>
              </a:spcBef>
              <a:buClr>
                <a:srgbClr val="000000"/>
              </a:buClr>
              <a:buSzPct val="59000"/>
              <a:buBlip>
                <a:blip r:embed="rId3"/>
              </a:buBlip>
            </a:pPr>
            <a:r>
              <a:rPr lang="en-GB" i="0" dirty="0">
                <a:latin typeface="+mj-lt"/>
              </a:rPr>
              <a:t>A Class can only inherit from one superclass.  However, a class may implement several Interfaces</a:t>
            </a:r>
          </a:p>
          <a:p>
            <a:pPr lvl="1">
              <a:spcBef>
                <a:spcPts val="249"/>
              </a:spcBef>
              <a:buClr>
                <a:srgbClr val="000000"/>
              </a:buClr>
              <a:buSzPct val="85000"/>
              <a:buBlip>
                <a:blip r:embed="rId3"/>
              </a:buBlip>
            </a:pPr>
            <a:r>
              <a:rPr lang="en-GB" sz="1800" dirty="0">
                <a:latin typeface="+mj-lt"/>
              </a:rPr>
              <a:t>The interfaces that a class implements are separated by commas</a:t>
            </a:r>
          </a:p>
          <a:p>
            <a:pPr lvl="1">
              <a:spcBef>
                <a:spcPts val="249"/>
              </a:spcBef>
              <a:buClr>
                <a:srgbClr val="000000"/>
              </a:buClr>
              <a:buSzPct val="343000"/>
            </a:pPr>
            <a:endParaRPr lang="en-GB" sz="900" dirty="0">
              <a:latin typeface="+mj-lt"/>
            </a:endParaRPr>
          </a:p>
          <a:p>
            <a:pPr>
              <a:spcBef>
                <a:spcPts val="249"/>
              </a:spcBef>
              <a:buClr>
                <a:srgbClr val="000000"/>
              </a:buClr>
              <a:buSzPct val="59000"/>
              <a:buFont typeface="Times New Roman" charset="0"/>
              <a:buChar char="•"/>
            </a:pPr>
            <a:r>
              <a:rPr lang="en-GB" i="0" dirty="0">
                <a:latin typeface="+mj-lt"/>
              </a:rPr>
              <a:t>Any class which implements an interface must provide an implementation for all methods defined within the interface.</a:t>
            </a:r>
          </a:p>
          <a:p>
            <a:pPr lvl="1">
              <a:spcBef>
                <a:spcPts val="249"/>
              </a:spcBef>
              <a:buClr>
                <a:srgbClr val="000000"/>
              </a:buClr>
              <a:buSzPct val="85000"/>
              <a:buBlip>
                <a:blip r:embed="rId3"/>
              </a:buBlip>
            </a:pPr>
            <a:r>
              <a:rPr lang="en-GB" sz="1800" dirty="0">
                <a:latin typeface="+mj-lt"/>
              </a:rPr>
              <a:t>NOTE: if an abstract class implements an interface, it NEED NOT implement all methods defined in the interface.  HOWEVER, each concrete subclass MUST implement the methods defined in the interface.</a:t>
            </a:r>
          </a:p>
          <a:p>
            <a:pPr>
              <a:spcBef>
                <a:spcPts val="249"/>
              </a:spcBef>
              <a:buClr>
                <a:srgbClr val="000000"/>
              </a:buClr>
              <a:buSzPct val="343000"/>
            </a:pPr>
            <a:endParaRPr lang="en-GB" sz="900" dirty="0">
              <a:latin typeface="+mj-lt"/>
            </a:endParaRPr>
          </a:p>
          <a:p>
            <a:pPr>
              <a:spcBef>
                <a:spcPts val="249"/>
              </a:spcBef>
              <a:buClr>
                <a:srgbClr val="000000"/>
              </a:buClr>
              <a:buSzPct val="59000"/>
              <a:buFont typeface="Times New Roman" charset="0"/>
              <a:buChar char="•"/>
            </a:pPr>
            <a:r>
              <a:rPr lang="en-GB" i="0" dirty="0">
                <a:latin typeface="+mj-lt"/>
              </a:rPr>
              <a:t>Interfaces can inherit method signatures from other interfaces.</a:t>
            </a:r>
          </a:p>
          <a:p>
            <a:pPr>
              <a:spcBef>
                <a:spcPts val="249"/>
              </a:spcBef>
              <a:buClr>
                <a:srgbClr val="000000"/>
              </a:buClr>
              <a:buSzPct val="59000"/>
            </a:pPr>
            <a:endParaRPr lang="en-GB" i="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962020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2616200" y="469489"/>
            <a:ext cx="4588120" cy="387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buClr>
                <a:srgbClr val="000000"/>
              </a:buClr>
              <a:buSzPct val="38000"/>
              <a:buFont typeface="StarBats" charset="0"/>
              <a:buNone/>
            </a:pPr>
            <a:r>
              <a:rPr lang="en-GB" sz="2500" dirty="0">
                <a:latin typeface="+mj-lt"/>
              </a:rPr>
              <a:t>Declaring an Interface</a:t>
            </a:r>
          </a:p>
        </p:txBody>
      </p:sp>
      <p:sp>
        <p:nvSpPr>
          <p:cNvPr id="14339" name="AutoShape 3"/>
          <p:cNvSpPr>
            <a:spLocks noChangeArrowheads="1"/>
          </p:cNvSpPr>
          <p:nvPr/>
        </p:nvSpPr>
        <p:spPr bwMode="auto">
          <a:xfrm>
            <a:off x="777600" y="1670576"/>
            <a:ext cx="7012800" cy="4151956"/>
          </a:xfrm>
          <a:prstGeom prst="roundRect">
            <a:avLst>
              <a:gd name="adj" fmla="val 32"/>
            </a:avLst>
          </a:prstGeom>
          <a:solidFill>
            <a:srgbClr val="FFFFCC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lIns="82945" tIns="41473" rIns="82945" bIns="41473" anchor="ctr"/>
          <a:lstStyle/>
          <a:p>
            <a:endParaRPr lang="en-US">
              <a:latin typeface="+mj-lt"/>
            </a:endParaRPr>
          </a:p>
        </p:txBody>
      </p:sp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1038241" y="1862116"/>
            <a:ext cx="6400800" cy="36798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211138" indent="-211138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ts val="249"/>
              </a:spcBef>
              <a:buClr>
                <a:srgbClr val="000000"/>
              </a:buClr>
              <a:buSzPct val="174000"/>
            </a:pPr>
            <a:r>
              <a:rPr lang="en-GB" sz="1300">
                <a:latin typeface="+mj-lt"/>
              </a:rPr>
              <a:t>public class Car extends Vehicle implements Steerable, Driveable </a:t>
            </a:r>
          </a:p>
          <a:p>
            <a:pPr>
              <a:spcBef>
                <a:spcPts val="249"/>
              </a:spcBef>
              <a:buClr>
                <a:srgbClr val="000000"/>
              </a:buClr>
              <a:buSzPct val="174000"/>
            </a:pPr>
            <a:r>
              <a:rPr lang="en-GB" sz="1300">
                <a:latin typeface="+mj-lt"/>
              </a:rPr>
              <a:t>{</a:t>
            </a:r>
          </a:p>
          <a:p>
            <a:pPr>
              <a:spcBef>
                <a:spcPts val="249"/>
              </a:spcBef>
              <a:buClr>
                <a:srgbClr val="000000"/>
              </a:buClr>
              <a:buSzPct val="174000"/>
            </a:pPr>
            <a:r>
              <a:rPr lang="en-GB" sz="1300">
                <a:latin typeface="+mj-lt"/>
              </a:rPr>
              <a:t>	public int turnLeft(int degrees)</a:t>
            </a:r>
          </a:p>
          <a:p>
            <a:pPr>
              <a:spcBef>
                <a:spcPts val="249"/>
              </a:spcBef>
              <a:buClr>
                <a:srgbClr val="000000"/>
              </a:buClr>
              <a:buSzPct val="174000"/>
            </a:pPr>
            <a:r>
              <a:rPr lang="en-GB" sz="1300">
                <a:latin typeface="+mj-lt"/>
              </a:rPr>
              <a:t>	{</a:t>
            </a:r>
          </a:p>
          <a:p>
            <a:pPr>
              <a:spcBef>
                <a:spcPts val="249"/>
              </a:spcBef>
              <a:buClr>
                <a:srgbClr val="000000"/>
              </a:buClr>
              <a:buSzPct val="174000"/>
            </a:pPr>
            <a:r>
              <a:rPr lang="en-GB" sz="1300">
                <a:latin typeface="+mj-lt"/>
              </a:rPr>
              <a:t>		[...]</a:t>
            </a:r>
          </a:p>
          <a:p>
            <a:pPr>
              <a:spcBef>
                <a:spcPts val="249"/>
              </a:spcBef>
              <a:buClr>
                <a:srgbClr val="000000"/>
              </a:buClr>
              <a:buSzPct val="174000"/>
            </a:pPr>
            <a:r>
              <a:rPr lang="en-GB" sz="1300">
                <a:latin typeface="+mj-lt"/>
              </a:rPr>
              <a:t>	}</a:t>
            </a:r>
          </a:p>
          <a:p>
            <a:pPr>
              <a:spcBef>
                <a:spcPts val="249"/>
              </a:spcBef>
              <a:buClr>
                <a:srgbClr val="000000"/>
              </a:buClr>
              <a:buSzPct val="174000"/>
            </a:pPr>
            <a:endParaRPr lang="en-GB" sz="1300">
              <a:latin typeface="+mj-lt"/>
            </a:endParaRPr>
          </a:p>
          <a:p>
            <a:pPr>
              <a:spcBef>
                <a:spcPts val="249"/>
              </a:spcBef>
              <a:buClr>
                <a:srgbClr val="000000"/>
              </a:buClr>
              <a:buSzPct val="174000"/>
            </a:pPr>
            <a:r>
              <a:rPr lang="en-GB" sz="1300">
                <a:latin typeface="+mj-lt"/>
              </a:rPr>
              <a:t>	public int turnRight(int degrees)</a:t>
            </a:r>
          </a:p>
          <a:p>
            <a:pPr>
              <a:spcBef>
                <a:spcPts val="249"/>
              </a:spcBef>
              <a:buClr>
                <a:srgbClr val="000000"/>
              </a:buClr>
              <a:buSzPct val="174000"/>
            </a:pPr>
            <a:r>
              <a:rPr lang="en-GB" sz="1300">
                <a:latin typeface="+mj-lt"/>
              </a:rPr>
              <a:t>	{</a:t>
            </a:r>
          </a:p>
          <a:p>
            <a:pPr>
              <a:spcBef>
                <a:spcPts val="249"/>
              </a:spcBef>
              <a:buClr>
                <a:srgbClr val="000000"/>
              </a:buClr>
              <a:buSzPct val="174000"/>
            </a:pPr>
            <a:r>
              <a:rPr lang="en-GB" sz="1300">
                <a:latin typeface="+mj-lt"/>
              </a:rPr>
              <a:t>		[...]</a:t>
            </a:r>
          </a:p>
          <a:p>
            <a:pPr>
              <a:spcBef>
                <a:spcPts val="249"/>
              </a:spcBef>
              <a:buClr>
                <a:srgbClr val="000000"/>
              </a:buClr>
              <a:buSzPct val="174000"/>
            </a:pPr>
            <a:r>
              <a:rPr lang="en-GB" sz="1300">
                <a:latin typeface="+mj-lt"/>
              </a:rPr>
              <a:t>	}</a:t>
            </a:r>
          </a:p>
          <a:p>
            <a:pPr>
              <a:spcBef>
                <a:spcPts val="249"/>
              </a:spcBef>
              <a:buClr>
                <a:srgbClr val="000000"/>
              </a:buClr>
              <a:buSzPct val="174000"/>
            </a:pPr>
            <a:endParaRPr lang="en-GB" sz="1300">
              <a:latin typeface="+mj-lt"/>
            </a:endParaRPr>
          </a:p>
          <a:p>
            <a:pPr>
              <a:spcBef>
                <a:spcPts val="249"/>
              </a:spcBef>
              <a:buClr>
                <a:srgbClr val="000000"/>
              </a:buClr>
              <a:buSzPct val="174000"/>
            </a:pPr>
            <a:r>
              <a:rPr lang="en-GB" sz="1300">
                <a:latin typeface="+mj-lt"/>
              </a:rPr>
              <a:t>	// implement methods defined within the Driveable interface</a:t>
            </a:r>
          </a:p>
          <a:p>
            <a:pPr>
              <a:spcBef>
                <a:spcPts val="249"/>
              </a:spcBef>
              <a:buClr>
                <a:srgbClr val="000000"/>
              </a:buClr>
              <a:buSzPct val="174000"/>
            </a:pPr>
            <a:endParaRPr lang="en-GB" sz="1300">
              <a:latin typeface="+mj-lt"/>
            </a:endParaRPr>
          </a:p>
          <a:p>
            <a:pPr>
              <a:spcBef>
                <a:spcPts val="249"/>
              </a:spcBef>
              <a:buClr>
                <a:srgbClr val="000000"/>
              </a:buClr>
              <a:buSzPct val="174000"/>
            </a:pPr>
            <a:endParaRPr lang="en-GB" sz="1300">
              <a:latin typeface="+mj-lt"/>
            </a:endParaRPr>
          </a:p>
          <a:p>
            <a:pPr>
              <a:spcBef>
                <a:spcPts val="249"/>
              </a:spcBef>
              <a:buClr>
                <a:srgbClr val="000000"/>
              </a:buClr>
              <a:buSzPct val="174000"/>
            </a:pPr>
            <a:endParaRPr lang="en-GB" sz="1300">
              <a:latin typeface="+mj-lt"/>
            </a:endParaRPr>
          </a:p>
        </p:txBody>
      </p:sp>
      <p:sp>
        <p:nvSpPr>
          <p:cNvPr id="14341" name="Text Box 5"/>
          <p:cNvSpPr txBox="1">
            <a:spLocks noChangeArrowheads="1"/>
          </p:cNvSpPr>
          <p:nvPr/>
        </p:nvSpPr>
        <p:spPr bwMode="auto">
          <a:xfrm>
            <a:off x="902881" y="1388306"/>
            <a:ext cx="89746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buClr>
                <a:srgbClr val="000000"/>
              </a:buClr>
              <a:buSzPct val="67000"/>
              <a:buFont typeface="StarBats" charset="0"/>
              <a:buNone/>
            </a:pPr>
            <a:r>
              <a:rPr lang="en-GB" sz="1500">
                <a:latin typeface="+mj-lt"/>
              </a:rPr>
              <a:t>In Car.java:</a:t>
            </a:r>
          </a:p>
        </p:txBody>
      </p:sp>
    </p:spTree>
    <p:extLst>
      <p:ext uri="{BB962C8B-B14F-4D97-AF65-F5344CB8AC3E}">
        <p14:creationId xmlns:p14="http://schemas.microsoft.com/office/powerpoint/2010/main" val="25759466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1939681" y="470930"/>
            <a:ext cx="5607360" cy="38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buClr>
                <a:srgbClr val="000000"/>
              </a:buClr>
              <a:buSzPct val="38000"/>
              <a:buFont typeface="StarBats" charset="0"/>
              <a:buNone/>
            </a:pPr>
            <a:r>
              <a:rPr lang="en-GB" sz="2500" dirty="0">
                <a:latin typeface="+mj-lt"/>
              </a:rPr>
              <a:t>Abstract Classes Versus Interfaces</a:t>
            </a:r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659521" y="1202527"/>
            <a:ext cx="7768800" cy="39026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211138" indent="-211138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31800" indent="-2159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ts val="249"/>
              </a:spcBef>
              <a:buClr>
                <a:srgbClr val="000000"/>
              </a:buClr>
              <a:buSzPct val="59000"/>
              <a:buBlip>
                <a:blip r:embed="rId3"/>
              </a:buBlip>
            </a:pPr>
            <a:r>
              <a:rPr lang="en-GB" i="0" dirty="0">
                <a:latin typeface="+mj-lt"/>
              </a:rPr>
              <a:t>When should one use an Abstract class instead of an interface?</a:t>
            </a:r>
          </a:p>
          <a:p>
            <a:pPr lvl="1">
              <a:spcBef>
                <a:spcPts val="249"/>
              </a:spcBef>
              <a:buClr>
                <a:srgbClr val="000000"/>
              </a:buClr>
              <a:buSzPct val="85000"/>
              <a:buBlip>
                <a:blip r:embed="rId3"/>
              </a:buBlip>
            </a:pPr>
            <a:r>
              <a:rPr lang="en-GB" sz="1800" dirty="0">
                <a:latin typeface="+mj-lt"/>
              </a:rPr>
              <a:t>If the subclass-superclass relationship is genuinely an "is a" relationship.</a:t>
            </a:r>
          </a:p>
          <a:p>
            <a:pPr lvl="1">
              <a:spcBef>
                <a:spcPts val="249"/>
              </a:spcBef>
              <a:buClr>
                <a:srgbClr val="000000"/>
              </a:buClr>
              <a:buSzPct val="85000"/>
              <a:buBlip>
                <a:blip r:embed="rId3"/>
              </a:buBlip>
            </a:pPr>
            <a:r>
              <a:rPr lang="en-GB" sz="1800" dirty="0">
                <a:latin typeface="+mj-lt"/>
              </a:rPr>
              <a:t>If the abstract class can provide an implementation at the appropriate level of abstraction</a:t>
            </a:r>
          </a:p>
          <a:p>
            <a:pPr lvl="1">
              <a:spcBef>
                <a:spcPts val="249"/>
              </a:spcBef>
              <a:buClr>
                <a:srgbClr val="000000"/>
              </a:buClr>
              <a:buSzPct val="343000"/>
            </a:pPr>
            <a:endParaRPr lang="en-GB" sz="900" dirty="0">
              <a:latin typeface="+mj-lt"/>
            </a:endParaRPr>
          </a:p>
          <a:p>
            <a:pPr>
              <a:spcBef>
                <a:spcPts val="249"/>
              </a:spcBef>
              <a:buClr>
                <a:srgbClr val="000000"/>
              </a:buClr>
              <a:buSzPct val="59000"/>
              <a:buFont typeface="Times New Roman" charset="0"/>
              <a:buChar char="•"/>
            </a:pPr>
            <a:r>
              <a:rPr lang="en-GB" i="0" dirty="0">
                <a:latin typeface="+mj-lt"/>
              </a:rPr>
              <a:t>When should one use an interface in place of an Abstract Class?</a:t>
            </a:r>
          </a:p>
          <a:p>
            <a:pPr lvl="1">
              <a:spcBef>
                <a:spcPts val="249"/>
              </a:spcBef>
              <a:buClr>
                <a:srgbClr val="000000"/>
              </a:buClr>
              <a:buSzPct val="85000"/>
              <a:buBlip>
                <a:blip r:embed="rId3"/>
              </a:buBlip>
            </a:pPr>
            <a:r>
              <a:rPr lang="en-GB" sz="1800" dirty="0">
                <a:latin typeface="+mj-lt"/>
              </a:rPr>
              <a:t>When the methods defined represent a small portion of a class</a:t>
            </a:r>
          </a:p>
          <a:p>
            <a:pPr lvl="1">
              <a:spcBef>
                <a:spcPts val="249"/>
              </a:spcBef>
              <a:buClr>
                <a:srgbClr val="000000"/>
              </a:buClr>
              <a:buSzPct val="85000"/>
              <a:buBlip>
                <a:blip r:embed="rId3"/>
              </a:buBlip>
            </a:pPr>
            <a:r>
              <a:rPr lang="en-GB" sz="1800" dirty="0">
                <a:latin typeface="+mj-lt"/>
              </a:rPr>
              <a:t>When the subclass needs to inherit from another class</a:t>
            </a:r>
          </a:p>
          <a:p>
            <a:pPr lvl="1">
              <a:spcBef>
                <a:spcPts val="249"/>
              </a:spcBef>
              <a:buClr>
                <a:srgbClr val="000000"/>
              </a:buClr>
              <a:buSzPct val="85000"/>
              <a:buBlip>
                <a:blip r:embed="rId3"/>
              </a:buBlip>
            </a:pPr>
            <a:r>
              <a:rPr lang="en-GB" sz="1800" dirty="0">
                <a:latin typeface="+mj-lt"/>
              </a:rPr>
              <a:t>When you cannot reasonably implement any of the methods</a:t>
            </a:r>
          </a:p>
          <a:p>
            <a:pPr>
              <a:spcBef>
                <a:spcPts val="249"/>
              </a:spcBef>
              <a:buClr>
                <a:srgbClr val="000000"/>
              </a:buClr>
              <a:buSzPct val="59000"/>
            </a:pPr>
            <a:endParaRPr lang="en-GB" i="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73269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1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1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3618720" y="434926"/>
            <a:ext cx="1935360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buClr>
                <a:srgbClr val="000000"/>
              </a:buClr>
              <a:buSzPct val="38000"/>
              <a:buFont typeface="StarBats" charset="0"/>
              <a:buNone/>
            </a:pPr>
            <a:r>
              <a:rPr lang="en-GB" sz="2500" dirty="0">
                <a:latin typeface="Calibri"/>
              </a:rPr>
              <a:t>Terminology</a:t>
            </a:r>
          </a:p>
        </p:txBody>
      </p:sp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637920" y="1203967"/>
            <a:ext cx="7768800" cy="35048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211138" indent="-211138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31800" indent="-2159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ts val="249"/>
              </a:spcBef>
              <a:buClr>
                <a:srgbClr val="000000"/>
              </a:buClr>
              <a:buSzPct val="59000"/>
              <a:buBlip>
                <a:blip r:embed="rId3"/>
              </a:buBlip>
            </a:pPr>
            <a:r>
              <a:rPr lang="en-GB" dirty="0">
                <a:latin typeface="Calibri"/>
              </a:rPr>
              <a:t>Inheritance is a fundamental Object Oriented concept</a:t>
            </a:r>
          </a:p>
          <a:p>
            <a:pPr>
              <a:spcBef>
                <a:spcPts val="249"/>
              </a:spcBef>
              <a:buClr>
                <a:srgbClr val="000000"/>
              </a:buClr>
              <a:buSzPct val="343000"/>
            </a:pPr>
            <a:endParaRPr lang="en-GB" sz="900" dirty="0">
              <a:latin typeface="Calibri"/>
            </a:endParaRPr>
          </a:p>
          <a:p>
            <a:pPr>
              <a:spcBef>
                <a:spcPts val="249"/>
              </a:spcBef>
              <a:buClr>
                <a:srgbClr val="000000"/>
              </a:buClr>
              <a:buSzPct val="59000"/>
              <a:buBlip>
                <a:blip r:embed="rId3"/>
              </a:buBlip>
            </a:pPr>
            <a:r>
              <a:rPr lang="en-GB" dirty="0">
                <a:latin typeface="Calibri"/>
              </a:rPr>
              <a:t>A class can be defined as a "subclass" of another class.</a:t>
            </a:r>
          </a:p>
          <a:p>
            <a:pPr lvl="1">
              <a:spcBef>
                <a:spcPts val="249"/>
              </a:spcBef>
              <a:buClr>
                <a:srgbClr val="000000"/>
              </a:buClr>
              <a:buSzPct val="59000"/>
              <a:buBlip>
                <a:blip r:embed="rId3"/>
              </a:buBlip>
            </a:pPr>
            <a:r>
              <a:rPr lang="en-GB" sz="1800" dirty="0">
                <a:latin typeface="Calibri"/>
              </a:rPr>
              <a:t>The subclass inherits all data attributes of its superclass</a:t>
            </a:r>
          </a:p>
          <a:p>
            <a:pPr lvl="1">
              <a:spcBef>
                <a:spcPts val="249"/>
              </a:spcBef>
              <a:buClr>
                <a:srgbClr val="000000"/>
              </a:buClr>
              <a:buSzPct val="85000"/>
              <a:buBlip>
                <a:blip r:embed="rId3"/>
              </a:buBlip>
            </a:pPr>
            <a:r>
              <a:rPr lang="en-GB" sz="1800" dirty="0">
                <a:latin typeface="Calibri"/>
              </a:rPr>
              <a:t>The subclass inherits all methods of its superclass</a:t>
            </a:r>
          </a:p>
          <a:p>
            <a:pPr lvl="1">
              <a:spcBef>
                <a:spcPts val="249"/>
              </a:spcBef>
              <a:buClr>
                <a:srgbClr val="000000"/>
              </a:buClr>
              <a:buSzPct val="85000"/>
              <a:buBlip>
                <a:blip r:embed="rId3"/>
              </a:buBlip>
            </a:pPr>
            <a:r>
              <a:rPr lang="en-GB" sz="1800" dirty="0">
                <a:latin typeface="Calibri"/>
              </a:rPr>
              <a:t>The subclass inherits all associations of its superclass</a:t>
            </a:r>
          </a:p>
          <a:p>
            <a:pPr>
              <a:spcBef>
                <a:spcPts val="249"/>
              </a:spcBef>
              <a:buClr>
                <a:srgbClr val="000000"/>
              </a:buClr>
              <a:buSzPct val="343000"/>
            </a:pPr>
            <a:endParaRPr lang="en-GB" sz="1800" dirty="0">
              <a:latin typeface="Calibri"/>
            </a:endParaRPr>
          </a:p>
          <a:p>
            <a:pPr>
              <a:spcBef>
                <a:spcPts val="249"/>
              </a:spcBef>
              <a:buClr>
                <a:srgbClr val="000000"/>
              </a:buClr>
              <a:buSzPct val="59000"/>
              <a:buBlip>
                <a:blip r:embed="rId3"/>
              </a:buBlip>
            </a:pPr>
            <a:r>
              <a:rPr lang="en-GB" dirty="0">
                <a:latin typeface="Calibri"/>
              </a:rPr>
              <a:t>The subclass can:</a:t>
            </a:r>
          </a:p>
          <a:p>
            <a:pPr lvl="1">
              <a:spcBef>
                <a:spcPts val="249"/>
              </a:spcBef>
              <a:buClr>
                <a:srgbClr val="000000"/>
              </a:buClr>
              <a:buSzPct val="85000"/>
              <a:buBlip>
                <a:blip r:embed="rId3"/>
              </a:buBlip>
            </a:pPr>
            <a:r>
              <a:rPr lang="en-GB" sz="1800" dirty="0">
                <a:latin typeface="Calibri"/>
              </a:rPr>
              <a:t>Add new functionality</a:t>
            </a:r>
          </a:p>
          <a:p>
            <a:pPr lvl="1">
              <a:spcBef>
                <a:spcPts val="249"/>
              </a:spcBef>
              <a:buClr>
                <a:srgbClr val="000000"/>
              </a:buClr>
              <a:buSzPct val="85000"/>
              <a:buBlip>
                <a:blip r:embed="rId3"/>
              </a:buBlip>
            </a:pPr>
            <a:r>
              <a:rPr lang="en-GB" sz="1800" dirty="0">
                <a:latin typeface="Calibri"/>
              </a:rPr>
              <a:t>Use inherited functionality</a:t>
            </a:r>
          </a:p>
          <a:p>
            <a:pPr lvl="1">
              <a:spcBef>
                <a:spcPts val="249"/>
              </a:spcBef>
              <a:buClr>
                <a:srgbClr val="000000"/>
              </a:buClr>
              <a:buSzPct val="85000"/>
              <a:buBlip>
                <a:blip r:embed="rId3"/>
              </a:buBlip>
            </a:pPr>
            <a:r>
              <a:rPr lang="en-GB" sz="1800" dirty="0">
                <a:latin typeface="Calibri"/>
              </a:rPr>
              <a:t>Override inherited functionality</a:t>
            </a:r>
          </a:p>
        </p:txBody>
      </p:sp>
      <p:sp>
        <p:nvSpPr>
          <p:cNvPr id="4100" name="AutoShape 4"/>
          <p:cNvSpPr>
            <a:spLocks noChangeArrowheads="1"/>
          </p:cNvSpPr>
          <p:nvPr/>
        </p:nvSpPr>
        <p:spPr bwMode="auto">
          <a:xfrm>
            <a:off x="5640481" y="3364817"/>
            <a:ext cx="1759680" cy="923330"/>
          </a:xfrm>
          <a:prstGeom prst="roundRect">
            <a:avLst>
              <a:gd name="adj" fmla="val 134"/>
            </a:avLst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pPr>
              <a:buClr>
                <a:srgbClr val="000000"/>
              </a:buClr>
              <a:buSzPct val="67000"/>
              <a:tabLst>
                <a:tab pos="656650" algn="l"/>
                <a:tab pos="1313299" algn="l"/>
              </a:tabLst>
            </a:pPr>
            <a:r>
              <a:rPr lang="en-GB" sz="1500" dirty="0">
                <a:latin typeface="Times" charset="0"/>
              </a:rPr>
              <a:t>Person</a:t>
            </a:r>
          </a:p>
          <a:p>
            <a:pPr>
              <a:buClr>
                <a:srgbClr val="000000"/>
              </a:buClr>
              <a:buSzPct val="67000"/>
              <a:tabLst>
                <a:tab pos="656650" algn="l"/>
                <a:tab pos="1313299" algn="l"/>
              </a:tabLst>
            </a:pPr>
            <a:r>
              <a:rPr lang="en-GB" sz="1500" dirty="0">
                <a:latin typeface="Times" charset="0"/>
              </a:rPr>
              <a:t>- name: String          </a:t>
            </a:r>
          </a:p>
          <a:p>
            <a:pPr>
              <a:buClr>
                <a:srgbClr val="000000"/>
              </a:buClr>
              <a:buSzPct val="67000"/>
              <a:tabLst>
                <a:tab pos="656650" algn="l"/>
                <a:tab pos="1313299" algn="l"/>
              </a:tabLst>
            </a:pPr>
            <a:r>
              <a:rPr lang="en-GB" sz="1500" dirty="0">
                <a:latin typeface="Times" charset="0"/>
              </a:rPr>
              <a:t>- dob: Date</a:t>
            </a:r>
          </a:p>
          <a:p>
            <a:pPr>
              <a:buClr>
                <a:srgbClr val="000000"/>
              </a:buClr>
              <a:buSzPct val="67000"/>
              <a:tabLst>
                <a:tab pos="656650" algn="l"/>
                <a:tab pos="1313299" algn="l"/>
              </a:tabLst>
            </a:pPr>
            <a:endParaRPr lang="en-GB" sz="1500" dirty="0">
              <a:latin typeface="Times" charset="0"/>
            </a:endParaRPr>
          </a:p>
        </p:txBody>
      </p:sp>
      <p:sp>
        <p:nvSpPr>
          <p:cNvPr id="4101" name="Line 5"/>
          <p:cNvSpPr>
            <a:spLocks noChangeShapeType="1"/>
          </p:cNvSpPr>
          <p:nvPr/>
        </p:nvSpPr>
        <p:spPr bwMode="auto">
          <a:xfrm flipV="1">
            <a:off x="6524640" y="4380940"/>
            <a:ext cx="0" cy="744559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4102" name="AutoShape 6"/>
          <p:cNvSpPr>
            <a:spLocks noChangeArrowheads="1"/>
          </p:cNvSpPr>
          <p:nvPr/>
        </p:nvSpPr>
        <p:spPr bwMode="auto">
          <a:xfrm>
            <a:off x="5640481" y="5036832"/>
            <a:ext cx="1759680" cy="923330"/>
          </a:xfrm>
          <a:prstGeom prst="roundRect">
            <a:avLst>
              <a:gd name="adj" fmla="val 139"/>
            </a:avLst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pPr>
              <a:buClr>
                <a:srgbClr val="000000"/>
              </a:buClr>
              <a:buSzPct val="67000"/>
              <a:tabLst>
                <a:tab pos="656650" algn="l"/>
                <a:tab pos="1313299" algn="l"/>
              </a:tabLst>
            </a:pPr>
            <a:r>
              <a:rPr lang="en-GB" sz="1500">
                <a:latin typeface="Times" charset="0"/>
              </a:rPr>
              <a:t>Employee</a:t>
            </a:r>
          </a:p>
          <a:p>
            <a:pPr>
              <a:buClr>
                <a:srgbClr val="000000"/>
              </a:buClr>
              <a:buSzPct val="67000"/>
              <a:tabLst>
                <a:tab pos="656650" algn="l"/>
                <a:tab pos="1313299" algn="l"/>
              </a:tabLst>
            </a:pPr>
            <a:r>
              <a:rPr lang="en-GB" sz="1500">
                <a:latin typeface="Times" charset="0"/>
              </a:rPr>
              <a:t>- employeeID: int</a:t>
            </a:r>
          </a:p>
          <a:p>
            <a:pPr>
              <a:buClr>
                <a:srgbClr val="000000"/>
              </a:buClr>
              <a:buSzPct val="67000"/>
              <a:tabLst>
                <a:tab pos="656650" algn="l"/>
                <a:tab pos="1313299" algn="l"/>
              </a:tabLst>
            </a:pPr>
            <a:r>
              <a:rPr lang="en-GB" sz="1500">
                <a:latin typeface="Times" charset="0"/>
              </a:rPr>
              <a:t>- salary: int</a:t>
            </a:r>
          </a:p>
          <a:p>
            <a:pPr>
              <a:buClr>
                <a:srgbClr val="000000"/>
              </a:buClr>
              <a:buSzPct val="67000"/>
              <a:tabLst>
                <a:tab pos="656650" algn="l"/>
                <a:tab pos="1313299" algn="l"/>
              </a:tabLst>
            </a:pPr>
            <a:r>
              <a:rPr lang="en-GB" sz="1500">
                <a:latin typeface="Times" charset="0"/>
              </a:rPr>
              <a:t>- startDate: Date</a:t>
            </a:r>
          </a:p>
        </p:txBody>
      </p:sp>
      <p:sp>
        <p:nvSpPr>
          <p:cNvPr id="4103" name="Text Box 7"/>
          <p:cNvSpPr txBox="1">
            <a:spLocks noChangeArrowheads="1"/>
          </p:cNvSpPr>
          <p:nvPr/>
        </p:nvSpPr>
        <p:spPr bwMode="auto">
          <a:xfrm>
            <a:off x="4716000" y="3369954"/>
            <a:ext cx="844019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buClr>
                <a:srgbClr val="000000"/>
              </a:buClr>
              <a:buSzPct val="67000"/>
              <a:buFont typeface="StarBats" charset="0"/>
              <a:buNone/>
            </a:pPr>
            <a:r>
              <a:rPr lang="en-GB" sz="1500">
                <a:latin typeface="Times" charset="0"/>
              </a:rPr>
              <a:t>superclass:</a:t>
            </a:r>
          </a:p>
        </p:txBody>
      </p:sp>
      <p:sp>
        <p:nvSpPr>
          <p:cNvPr id="4104" name="Text Box 8"/>
          <p:cNvSpPr txBox="1">
            <a:spLocks noChangeArrowheads="1"/>
          </p:cNvSpPr>
          <p:nvPr/>
        </p:nvSpPr>
        <p:spPr bwMode="auto">
          <a:xfrm>
            <a:off x="4880160" y="5016048"/>
            <a:ext cx="69458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buClr>
                <a:srgbClr val="000000"/>
              </a:buClr>
              <a:buSzPct val="67000"/>
              <a:buFont typeface="StarBats" charset="0"/>
              <a:buNone/>
            </a:pPr>
            <a:r>
              <a:rPr lang="en-GB" sz="1500">
                <a:latin typeface="Times" charset="0"/>
              </a:rPr>
              <a:t>subclass:</a:t>
            </a:r>
          </a:p>
        </p:txBody>
      </p:sp>
    </p:spTree>
    <p:extLst>
      <p:ext uri="{BB962C8B-B14F-4D97-AF65-F5344CB8AC3E}">
        <p14:creationId xmlns:p14="http://schemas.microsoft.com/office/powerpoint/2010/main" val="34966730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0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0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0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0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0" grpId="0" animBg="1"/>
      <p:bldP spid="4101" grpId="0" animBg="1"/>
      <p:bldP spid="4102" grpId="0" animBg="1"/>
      <p:bldP spid="4103" grpId="0"/>
      <p:bldP spid="410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3195360" y="434926"/>
            <a:ext cx="3335040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buClr>
                <a:srgbClr val="000000"/>
              </a:buClr>
              <a:buSzPct val="38000"/>
              <a:buFont typeface="StarBats" charset="0"/>
              <a:buNone/>
            </a:pPr>
            <a:r>
              <a:rPr lang="en-GB" sz="2500" dirty="0">
                <a:latin typeface="Calibri"/>
              </a:rPr>
              <a:t>What really happens?</a:t>
            </a:r>
          </a:p>
        </p:txBody>
      </p:sp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610561" y="1203967"/>
            <a:ext cx="7768800" cy="2574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211138" indent="-211138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31800" indent="-2159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ts val="249"/>
              </a:spcBef>
              <a:buClr>
                <a:srgbClr val="000000"/>
              </a:buClr>
              <a:buSzPct val="59000"/>
              <a:buBlip>
                <a:blip r:embed="rId3"/>
              </a:buBlip>
            </a:pPr>
            <a:r>
              <a:rPr lang="en-GB" dirty="0">
                <a:latin typeface="Calibri"/>
              </a:rPr>
              <a:t>When an object is created using new, the system must allocate enough memory to hold all its instance variables.</a:t>
            </a:r>
          </a:p>
          <a:p>
            <a:pPr lvl="1">
              <a:spcBef>
                <a:spcPts val="249"/>
              </a:spcBef>
              <a:buClr>
                <a:srgbClr val="000000"/>
              </a:buClr>
              <a:buSzPct val="85000"/>
              <a:buBlip>
                <a:blip r:embed="rId3"/>
              </a:buBlip>
            </a:pPr>
            <a:r>
              <a:rPr lang="en-GB" sz="1800" dirty="0">
                <a:latin typeface="Calibri"/>
              </a:rPr>
              <a:t>This includes any inherited instance variables</a:t>
            </a:r>
          </a:p>
          <a:p>
            <a:pPr>
              <a:spcBef>
                <a:spcPts val="249"/>
              </a:spcBef>
              <a:buClr>
                <a:srgbClr val="000000"/>
              </a:buClr>
              <a:buSzPct val="343000"/>
            </a:pPr>
            <a:endParaRPr lang="en-GB" sz="900" dirty="0">
              <a:latin typeface="Calibri"/>
            </a:endParaRPr>
          </a:p>
          <a:p>
            <a:pPr>
              <a:spcBef>
                <a:spcPts val="249"/>
              </a:spcBef>
              <a:buClr>
                <a:srgbClr val="000000"/>
              </a:buClr>
              <a:buSzPct val="59000"/>
              <a:buBlip>
                <a:blip r:embed="rId3"/>
              </a:buBlip>
            </a:pPr>
            <a:r>
              <a:rPr lang="en-GB" dirty="0">
                <a:latin typeface="Calibri"/>
              </a:rPr>
              <a:t>In this example, we can say that an Employee "is a kind of" Person.  </a:t>
            </a:r>
          </a:p>
          <a:p>
            <a:pPr lvl="1">
              <a:spcBef>
                <a:spcPts val="249"/>
              </a:spcBef>
              <a:buClr>
                <a:srgbClr val="000000"/>
              </a:buClr>
              <a:buSzPct val="85000"/>
              <a:buBlip>
                <a:blip r:embed="rId3"/>
              </a:buBlip>
            </a:pPr>
            <a:r>
              <a:rPr lang="en-GB" sz="1800" dirty="0">
                <a:latin typeface="Calibri"/>
              </a:rPr>
              <a:t>An Employee object inherits all of the attributes, methods and associations of Person</a:t>
            </a:r>
          </a:p>
        </p:txBody>
      </p:sp>
      <p:sp>
        <p:nvSpPr>
          <p:cNvPr id="5124" name="AutoShape 4"/>
          <p:cNvSpPr>
            <a:spLocks noChangeArrowheads="1"/>
          </p:cNvSpPr>
          <p:nvPr/>
        </p:nvSpPr>
        <p:spPr bwMode="auto">
          <a:xfrm>
            <a:off x="1344960" y="3866710"/>
            <a:ext cx="1759680" cy="923330"/>
          </a:xfrm>
          <a:prstGeom prst="roundRect">
            <a:avLst>
              <a:gd name="adj" fmla="val 134"/>
            </a:avLst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pPr>
              <a:buClr>
                <a:srgbClr val="000000"/>
              </a:buClr>
              <a:buSzPct val="67000"/>
              <a:tabLst>
                <a:tab pos="656650" algn="l"/>
                <a:tab pos="1313299" algn="l"/>
              </a:tabLst>
            </a:pPr>
            <a:r>
              <a:rPr lang="en-GB" sz="1500" dirty="0">
                <a:latin typeface="Times" charset="0"/>
              </a:rPr>
              <a:t>Person</a:t>
            </a:r>
          </a:p>
          <a:p>
            <a:pPr>
              <a:buClr>
                <a:srgbClr val="000000"/>
              </a:buClr>
              <a:buSzPct val="67000"/>
              <a:tabLst>
                <a:tab pos="656650" algn="l"/>
                <a:tab pos="1313299" algn="l"/>
              </a:tabLst>
            </a:pPr>
            <a:r>
              <a:rPr lang="en-GB" sz="1500" dirty="0">
                <a:latin typeface="Times" charset="0"/>
              </a:rPr>
              <a:t>- name: String          </a:t>
            </a:r>
          </a:p>
          <a:p>
            <a:pPr>
              <a:buClr>
                <a:srgbClr val="000000"/>
              </a:buClr>
              <a:buSzPct val="67000"/>
              <a:tabLst>
                <a:tab pos="656650" algn="l"/>
                <a:tab pos="1313299" algn="l"/>
              </a:tabLst>
            </a:pPr>
            <a:r>
              <a:rPr lang="en-GB" sz="1500" dirty="0">
                <a:latin typeface="Times" charset="0"/>
              </a:rPr>
              <a:t>- dob: Date</a:t>
            </a:r>
          </a:p>
          <a:p>
            <a:pPr>
              <a:buClr>
                <a:srgbClr val="000000"/>
              </a:buClr>
              <a:buSzPct val="67000"/>
              <a:tabLst>
                <a:tab pos="656650" algn="l"/>
                <a:tab pos="1313299" algn="l"/>
              </a:tabLst>
            </a:pPr>
            <a:endParaRPr lang="en-GB" sz="1500" dirty="0">
              <a:latin typeface="Times" charset="0"/>
            </a:endParaRPr>
          </a:p>
        </p:txBody>
      </p:sp>
      <p:sp>
        <p:nvSpPr>
          <p:cNvPr id="5125" name="Line 5"/>
          <p:cNvSpPr>
            <a:spLocks noChangeShapeType="1"/>
          </p:cNvSpPr>
          <p:nvPr/>
        </p:nvSpPr>
        <p:spPr bwMode="auto">
          <a:xfrm flipV="1">
            <a:off x="2229120" y="4882113"/>
            <a:ext cx="0" cy="74599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5126" name="AutoShape 6"/>
          <p:cNvSpPr>
            <a:spLocks noChangeArrowheads="1"/>
          </p:cNvSpPr>
          <p:nvPr/>
        </p:nvSpPr>
        <p:spPr bwMode="auto">
          <a:xfrm>
            <a:off x="1344960" y="5342865"/>
            <a:ext cx="1759680" cy="923330"/>
          </a:xfrm>
          <a:prstGeom prst="roundRect">
            <a:avLst>
              <a:gd name="adj" fmla="val 139"/>
            </a:avLst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pPr>
              <a:buClr>
                <a:srgbClr val="000000"/>
              </a:buClr>
              <a:buSzPct val="67000"/>
              <a:tabLst>
                <a:tab pos="656650" algn="l"/>
                <a:tab pos="1313299" algn="l"/>
              </a:tabLst>
            </a:pPr>
            <a:r>
              <a:rPr lang="en-GB" sz="1500">
                <a:latin typeface="Times" charset="0"/>
              </a:rPr>
              <a:t>Employee</a:t>
            </a:r>
          </a:p>
          <a:p>
            <a:pPr>
              <a:buClr>
                <a:srgbClr val="000000"/>
              </a:buClr>
              <a:buSzPct val="67000"/>
              <a:tabLst>
                <a:tab pos="656650" algn="l"/>
                <a:tab pos="1313299" algn="l"/>
              </a:tabLst>
            </a:pPr>
            <a:r>
              <a:rPr lang="en-GB" sz="1500">
                <a:latin typeface="Times" charset="0"/>
              </a:rPr>
              <a:t>- employeeID: int</a:t>
            </a:r>
          </a:p>
          <a:p>
            <a:pPr>
              <a:buClr>
                <a:srgbClr val="000000"/>
              </a:buClr>
              <a:buSzPct val="67000"/>
              <a:tabLst>
                <a:tab pos="656650" algn="l"/>
                <a:tab pos="1313299" algn="l"/>
              </a:tabLst>
            </a:pPr>
            <a:r>
              <a:rPr lang="en-GB" sz="1500">
                <a:latin typeface="Times" charset="0"/>
              </a:rPr>
              <a:t>- salary: int</a:t>
            </a:r>
          </a:p>
          <a:p>
            <a:pPr>
              <a:buClr>
                <a:srgbClr val="000000"/>
              </a:buClr>
              <a:buSzPct val="67000"/>
              <a:tabLst>
                <a:tab pos="656650" algn="l"/>
                <a:tab pos="1313299" algn="l"/>
              </a:tabLst>
            </a:pPr>
            <a:r>
              <a:rPr lang="en-GB" sz="1500">
                <a:latin typeface="Times" charset="0"/>
              </a:rPr>
              <a:t>- startDate: Date</a:t>
            </a:r>
          </a:p>
        </p:txBody>
      </p:sp>
      <p:sp>
        <p:nvSpPr>
          <p:cNvPr id="5127" name="Oval 7"/>
          <p:cNvSpPr>
            <a:spLocks noChangeArrowheads="1"/>
          </p:cNvSpPr>
          <p:nvPr/>
        </p:nvSpPr>
        <p:spPr bwMode="auto">
          <a:xfrm>
            <a:off x="3607200" y="3741393"/>
            <a:ext cx="2302560" cy="973782"/>
          </a:xfrm>
          <a:prstGeom prst="ellipse">
            <a:avLst/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pPr>
              <a:buClr>
                <a:srgbClr val="000000"/>
              </a:buClr>
              <a:buSzPct val="67000"/>
              <a:tabLst>
                <a:tab pos="656650" algn="l"/>
                <a:tab pos="1313299" algn="l"/>
                <a:tab pos="1969949" algn="l"/>
              </a:tabLst>
            </a:pPr>
            <a:r>
              <a:rPr lang="en-GB" sz="1500" dirty="0">
                <a:latin typeface="Times" charset="0"/>
              </a:rPr>
              <a:t>Person</a:t>
            </a:r>
          </a:p>
          <a:p>
            <a:pPr>
              <a:buClr>
                <a:srgbClr val="000000"/>
              </a:buClr>
              <a:buSzPct val="67000"/>
              <a:tabLst>
                <a:tab pos="656650" algn="l"/>
                <a:tab pos="1313299" algn="l"/>
                <a:tab pos="1969949" algn="l"/>
              </a:tabLst>
            </a:pPr>
            <a:r>
              <a:rPr lang="en-GB" sz="1500" dirty="0">
                <a:latin typeface="Times" charset="0"/>
              </a:rPr>
              <a:t>name = "John Smith"</a:t>
            </a:r>
          </a:p>
          <a:p>
            <a:pPr>
              <a:buClr>
                <a:srgbClr val="000000"/>
              </a:buClr>
              <a:buSzPct val="67000"/>
              <a:tabLst>
                <a:tab pos="656650" algn="l"/>
                <a:tab pos="1313299" algn="l"/>
                <a:tab pos="1969949" algn="l"/>
              </a:tabLst>
            </a:pPr>
            <a:r>
              <a:rPr lang="en-GB" sz="1500" dirty="0">
                <a:latin typeface="Times" charset="0"/>
              </a:rPr>
              <a:t>dob = Jan 13, 1954</a:t>
            </a:r>
          </a:p>
        </p:txBody>
      </p:sp>
      <p:sp>
        <p:nvSpPr>
          <p:cNvPr id="5128" name="Oval 8"/>
          <p:cNvSpPr>
            <a:spLocks noChangeArrowheads="1"/>
          </p:cNvSpPr>
          <p:nvPr/>
        </p:nvSpPr>
        <p:spPr bwMode="auto">
          <a:xfrm>
            <a:off x="5716800" y="4291131"/>
            <a:ext cx="2520000" cy="2272159"/>
          </a:xfrm>
          <a:prstGeom prst="ellipse">
            <a:avLst/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pPr>
              <a:buClr>
                <a:srgbClr val="000000"/>
              </a:buClr>
              <a:buSzPct val="67000"/>
              <a:tabLst>
                <a:tab pos="656650" algn="l"/>
                <a:tab pos="1313299" algn="l"/>
                <a:tab pos="1969949" algn="l"/>
              </a:tabLst>
            </a:pPr>
            <a:r>
              <a:rPr lang="en-GB" sz="1500">
                <a:latin typeface="Times" charset="0"/>
              </a:rPr>
              <a:t>Employee</a:t>
            </a:r>
          </a:p>
          <a:p>
            <a:pPr>
              <a:buClr>
                <a:srgbClr val="000000"/>
              </a:buClr>
              <a:buSzPct val="67000"/>
              <a:tabLst>
                <a:tab pos="656650" algn="l"/>
                <a:tab pos="1313299" algn="l"/>
                <a:tab pos="1969949" algn="l"/>
              </a:tabLst>
            </a:pPr>
            <a:r>
              <a:rPr lang="en-GB" sz="1500">
                <a:latin typeface="Times" charset="0"/>
              </a:rPr>
              <a:t>name = "Sally Halls"</a:t>
            </a:r>
          </a:p>
          <a:p>
            <a:pPr>
              <a:buClr>
                <a:srgbClr val="000000"/>
              </a:buClr>
              <a:buSzPct val="67000"/>
              <a:tabLst>
                <a:tab pos="656650" algn="l"/>
                <a:tab pos="1313299" algn="l"/>
                <a:tab pos="1969949" algn="l"/>
              </a:tabLst>
            </a:pPr>
            <a:r>
              <a:rPr lang="en-GB" sz="1500">
                <a:latin typeface="Times" charset="0"/>
              </a:rPr>
              <a:t>dob = Mar 15, 1968</a:t>
            </a:r>
          </a:p>
          <a:p>
            <a:pPr>
              <a:buClr>
                <a:srgbClr val="000000"/>
              </a:buClr>
              <a:buSzPct val="67000"/>
              <a:tabLst>
                <a:tab pos="656650" algn="l"/>
                <a:tab pos="1313299" algn="l"/>
                <a:tab pos="1969949" algn="l"/>
              </a:tabLst>
            </a:pPr>
            <a:r>
              <a:rPr lang="en-GB" sz="1500">
                <a:latin typeface="Times" charset="0"/>
              </a:rPr>
              <a:t>employeeID = 37518</a:t>
            </a:r>
          </a:p>
          <a:p>
            <a:pPr>
              <a:buClr>
                <a:srgbClr val="000000"/>
              </a:buClr>
              <a:buSzPct val="67000"/>
              <a:tabLst>
                <a:tab pos="656650" algn="l"/>
                <a:tab pos="1313299" algn="l"/>
                <a:tab pos="1969949" algn="l"/>
              </a:tabLst>
            </a:pPr>
            <a:r>
              <a:rPr lang="en-GB" sz="1500">
                <a:latin typeface="Times" charset="0"/>
              </a:rPr>
              <a:t>salary = 65000</a:t>
            </a:r>
          </a:p>
          <a:p>
            <a:pPr>
              <a:buClr>
                <a:srgbClr val="000000"/>
              </a:buClr>
              <a:buSzPct val="67000"/>
              <a:tabLst>
                <a:tab pos="656650" algn="l"/>
                <a:tab pos="1313299" algn="l"/>
                <a:tab pos="1969949" algn="l"/>
              </a:tabLst>
            </a:pPr>
            <a:r>
              <a:rPr lang="en-GB" sz="1500">
                <a:latin typeface="Times" charset="0"/>
              </a:rPr>
              <a:t>startDate = Dec 15, 2000</a:t>
            </a:r>
          </a:p>
        </p:txBody>
      </p:sp>
      <p:sp>
        <p:nvSpPr>
          <p:cNvPr id="5129" name="Text Box 9"/>
          <p:cNvSpPr txBox="1">
            <a:spLocks noChangeArrowheads="1"/>
          </p:cNvSpPr>
          <p:nvPr/>
        </p:nvSpPr>
        <p:spPr bwMode="auto">
          <a:xfrm>
            <a:off x="2288161" y="5000205"/>
            <a:ext cx="860174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buClr>
                <a:srgbClr val="000000"/>
              </a:buClr>
              <a:buSzPct val="67000"/>
              <a:buFont typeface="StarBats" charset="0"/>
              <a:buNone/>
            </a:pPr>
            <a:r>
              <a:rPr lang="en-GB" sz="1500">
                <a:latin typeface="Times" charset="0"/>
              </a:rPr>
              <a:t>is a kind of</a:t>
            </a:r>
          </a:p>
        </p:txBody>
      </p:sp>
    </p:spTree>
    <p:extLst>
      <p:ext uri="{BB962C8B-B14F-4D97-AF65-F5344CB8AC3E}">
        <p14:creationId xmlns:p14="http://schemas.microsoft.com/office/powerpoint/2010/main" val="30666575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4" grpId="0" animBg="1"/>
      <p:bldP spid="5125" grpId="0" animBg="1"/>
      <p:bldP spid="5126" grpId="0" animBg="1"/>
      <p:bldP spid="5127" grpId="0" animBg="1"/>
      <p:bldP spid="5128" grpId="0" animBg="1"/>
      <p:bldP spid="512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3087361" y="450768"/>
            <a:ext cx="3800160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buClr>
                <a:srgbClr val="000000"/>
              </a:buClr>
              <a:buSzPct val="38000"/>
              <a:buFont typeface="StarBats" charset="0"/>
              <a:buNone/>
            </a:pPr>
            <a:r>
              <a:rPr lang="en-GB" sz="2500" dirty="0">
                <a:latin typeface="Calibri"/>
              </a:rPr>
              <a:t>Inheritance in Java</a:t>
            </a:r>
          </a:p>
        </p:txBody>
      </p:sp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688321" y="1203967"/>
            <a:ext cx="7768800" cy="1079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211138" indent="-211138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31800" indent="-2159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ts val="249"/>
              </a:spcBef>
              <a:buClr>
                <a:srgbClr val="000000"/>
              </a:buClr>
              <a:buSzPct val="59000"/>
              <a:buBlip>
                <a:blip r:embed="rId3"/>
              </a:buBlip>
            </a:pPr>
            <a:r>
              <a:rPr lang="en-GB" dirty="0">
                <a:latin typeface="Calibri"/>
              </a:rPr>
              <a:t>Inheritance is declared using the "extends" keyword</a:t>
            </a:r>
          </a:p>
          <a:p>
            <a:pPr lvl="1">
              <a:spcBef>
                <a:spcPts val="249"/>
              </a:spcBef>
              <a:buClr>
                <a:srgbClr val="000000"/>
              </a:buClr>
              <a:buSzPct val="85000"/>
              <a:buBlip>
                <a:blip r:embed="rId3"/>
              </a:buBlip>
            </a:pPr>
            <a:r>
              <a:rPr lang="en-GB" sz="1800" dirty="0">
                <a:latin typeface="Calibri"/>
              </a:rPr>
              <a:t>If inheritance is not defined, the class extends a class called Object</a:t>
            </a:r>
          </a:p>
          <a:p>
            <a:pPr>
              <a:spcBef>
                <a:spcPts val="249"/>
              </a:spcBef>
              <a:buClr>
                <a:srgbClr val="000000"/>
              </a:buClr>
              <a:buSzPct val="59000"/>
            </a:pPr>
            <a:endParaRPr lang="en-GB" dirty="0">
              <a:latin typeface="Calibri"/>
            </a:endParaRPr>
          </a:p>
        </p:txBody>
      </p:sp>
      <p:sp>
        <p:nvSpPr>
          <p:cNvPr id="6148" name="AutoShape 4"/>
          <p:cNvSpPr>
            <a:spLocks noChangeArrowheads="1"/>
          </p:cNvSpPr>
          <p:nvPr/>
        </p:nvSpPr>
        <p:spPr bwMode="auto">
          <a:xfrm>
            <a:off x="6318720" y="2393435"/>
            <a:ext cx="1759680" cy="923330"/>
          </a:xfrm>
          <a:prstGeom prst="roundRect">
            <a:avLst>
              <a:gd name="adj" fmla="val 134"/>
            </a:avLst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pPr>
              <a:buClr>
                <a:srgbClr val="000000"/>
              </a:buClr>
              <a:buSzPct val="67000"/>
              <a:tabLst>
                <a:tab pos="656650" algn="l"/>
                <a:tab pos="1313299" algn="l"/>
              </a:tabLst>
            </a:pPr>
            <a:r>
              <a:rPr lang="en-GB" sz="1500" dirty="0">
                <a:latin typeface="Times" charset="0"/>
              </a:rPr>
              <a:t>Person</a:t>
            </a:r>
          </a:p>
          <a:p>
            <a:pPr>
              <a:buClr>
                <a:srgbClr val="000000"/>
              </a:buClr>
              <a:buSzPct val="67000"/>
              <a:tabLst>
                <a:tab pos="656650" algn="l"/>
                <a:tab pos="1313299" algn="l"/>
              </a:tabLst>
            </a:pPr>
            <a:r>
              <a:rPr lang="en-GB" sz="1500" dirty="0">
                <a:latin typeface="Times" charset="0"/>
              </a:rPr>
              <a:t>- name: String          </a:t>
            </a:r>
          </a:p>
          <a:p>
            <a:pPr>
              <a:buClr>
                <a:srgbClr val="000000"/>
              </a:buClr>
              <a:buSzPct val="67000"/>
              <a:tabLst>
                <a:tab pos="656650" algn="l"/>
                <a:tab pos="1313299" algn="l"/>
              </a:tabLst>
            </a:pPr>
            <a:r>
              <a:rPr lang="en-GB" sz="1500" dirty="0">
                <a:latin typeface="Times" charset="0"/>
              </a:rPr>
              <a:t>- dob: Date</a:t>
            </a:r>
          </a:p>
          <a:p>
            <a:pPr>
              <a:buClr>
                <a:srgbClr val="000000"/>
              </a:buClr>
              <a:buSzPct val="67000"/>
              <a:tabLst>
                <a:tab pos="656650" algn="l"/>
                <a:tab pos="1313299" algn="l"/>
              </a:tabLst>
            </a:pPr>
            <a:endParaRPr lang="en-GB" sz="1500" dirty="0">
              <a:latin typeface="Times" charset="0"/>
            </a:endParaRPr>
          </a:p>
        </p:txBody>
      </p:sp>
      <p:sp>
        <p:nvSpPr>
          <p:cNvPr id="6149" name="Line 5"/>
          <p:cNvSpPr>
            <a:spLocks noChangeShapeType="1"/>
          </p:cNvSpPr>
          <p:nvPr/>
        </p:nvSpPr>
        <p:spPr bwMode="auto">
          <a:xfrm flipV="1">
            <a:off x="7202880" y="3408839"/>
            <a:ext cx="0" cy="74599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6150" name="AutoShape 6"/>
          <p:cNvSpPr>
            <a:spLocks noChangeArrowheads="1"/>
          </p:cNvSpPr>
          <p:nvPr/>
        </p:nvSpPr>
        <p:spPr bwMode="auto">
          <a:xfrm>
            <a:off x="6318720" y="4065450"/>
            <a:ext cx="1759680" cy="923330"/>
          </a:xfrm>
          <a:prstGeom prst="roundRect">
            <a:avLst>
              <a:gd name="adj" fmla="val 139"/>
            </a:avLst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pPr>
              <a:buClr>
                <a:srgbClr val="000000"/>
              </a:buClr>
              <a:buSzPct val="67000"/>
              <a:tabLst>
                <a:tab pos="656650" algn="l"/>
                <a:tab pos="1313299" algn="l"/>
              </a:tabLst>
            </a:pPr>
            <a:r>
              <a:rPr lang="en-GB" sz="1500" dirty="0">
                <a:latin typeface="Times" charset="0"/>
              </a:rPr>
              <a:t>Employee</a:t>
            </a:r>
          </a:p>
          <a:p>
            <a:pPr>
              <a:buClr>
                <a:srgbClr val="000000"/>
              </a:buClr>
              <a:buSzPct val="67000"/>
              <a:tabLst>
                <a:tab pos="656650" algn="l"/>
                <a:tab pos="1313299" algn="l"/>
              </a:tabLst>
            </a:pPr>
            <a:r>
              <a:rPr lang="en-GB" sz="1500" dirty="0">
                <a:latin typeface="Times" charset="0"/>
              </a:rPr>
              <a:t>- </a:t>
            </a:r>
            <a:r>
              <a:rPr lang="en-GB" sz="1500" dirty="0" err="1">
                <a:latin typeface="Times" charset="0"/>
              </a:rPr>
              <a:t>employeeID</a:t>
            </a:r>
            <a:r>
              <a:rPr lang="en-GB" sz="1500" dirty="0">
                <a:latin typeface="Times" charset="0"/>
              </a:rPr>
              <a:t>: </a:t>
            </a:r>
            <a:r>
              <a:rPr lang="en-GB" sz="1500" dirty="0" err="1">
                <a:latin typeface="Times" charset="0"/>
              </a:rPr>
              <a:t>int</a:t>
            </a:r>
            <a:endParaRPr lang="en-GB" sz="1500" dirty="0">
              <a:latin typeface="Times" charset="0"/>
            </a:endParaRPr>
          </a:p>
          <a:p>
            <a:pPr>
              <a:buClr>
                <a:srgbClr val="000000"/>
              </a:buClr>
              <a:buSzPct val="67000"/>
              <a:tabLst>
                <a:tab pos="656650" algn="l"/>
                <a:tab pos="1313299" algn="l"/>
              </a:tabLst>
            </a:pPr>
            <a:r>
              <a:rPr lang="en-GB" sz="1500" dirty="0">
                <a:latin typeface="Times" charset="0"/>
              </a:rPr>
              <a:t>- salary: </a:t>
            </a:r>
            <a:r>
              <a:rPr lang="en-GB" sz="1500" dirty="0" err="1">
                <a:latin typeface="Times" charset="0"/>
              </a:rPr>
              <a:t>int</a:t>
            </a:r>
            <a:endParaRPr lang="en-GB" sz="1500" dirty="0">
              <a:latin typeface="Times" charset="0"/>
            </a:endParaRPr>
          </a:p>
          <a:p>
            <a:pPr>
              <a:buClr>
                <a:srgbClr val="000000"/>
              </a:buClr>
              <a:buSzPct val="67000"/>
              <a:tabLst>
                <a:tab pos="656650" algn="l"/>
                <a:tab pos="1313299" algn="l"/>
              </a:tabLst>
            </a:pPr>
            <a:r>
              <a:rPr lang="en-GB" sz="1500" dirty="0">
                <a:latin typeface="Times" charset="0"/>
              </a:rPr>
              <a:t>- </a:t>
            </a:r>
            <a:r>
              <a:rPr lang="en-GB" sz="1500" dirty="0" err="1">
                <a:latin typeface="Times" charset="0"/>
              </a:rPr>
              <a:t>startDate</a:t>
            </a:r>
            <a:r>
              <a:rPr lang="en-GB" sz="1500" dirty="0">
                <a:latin typeface="Times" charset="0"/>
              </a:rPr>
              <a:t>: Date</a:t>
            </a:r>
          </a:p>
        </p:txBody>
      </p:sp>
      <p:sp>
        <p:nvSpPr>
          <p:cNvPr id="6151" name="AutoShape 7"/>
          <p:cNvSpPr>
            <a:spLocks noChangeArrowheads="1"/>
          </p:cNvSpPr>
          <p:nvPr/>
        </p:nvSpPr>
        <p:spPr bwMode="auto">
          <a:xfrm>
            <a:off x="1301761" y="2101181"/>
            <a:ext cx="2993760" cy="1471835"/>
          </a:xfrm>
          <a:prstGeom prst="roundRect">
            <a:avLst>
              <a:gd name="adj" fmla="val 97"/>
            </a:avLst>
          </a:prstGeom>
          <a:solidFill>
            <a:srgbClr val="FFFFCC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6152" name="Text Box 8"/>
          <p:cNvSpPr txBox="1">
            <a:spLocks noChangeArrowheads="1"/>
          </p:cNvSpPr>
          <p:nvPr/>
        </p:nvSpPr>
        <p:spPr bwMode="auto">
          <a:xfrm>
            <a:off x="1530720" y="2299922"/>
            <a:ext cx="2648160" cy="1128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211138" indent="-211138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ts val="249"/>
              </a:spcBef>
              <a:buClr>
                <a:srgbClr val="000000"/>
              </a:buClr>
              <a:buSzPct val="174000"/>
            </a:pPr>
            <a:r>
              <a:rPr lang="en-GB" sz="1300" dirty="0">
                <a:latin typeface="Courier" charset="0"/>
              </a:rPr>
              <a:t>public class Person</a:t>
            </a:r>
          </a:p>
          <a:p>
            <a:pPr>
              <a:spcBef>
                <a:spcPts val="249"/>
              </a:spcBef>
              <a:buClr>
                <a:srgbClr val="000000"/>
              </a:buClr>
              <a:buSzPct val="174000"/>
            </a:pPr>
            <a:r>
              <a:rPr lang="en-GB" sz="1300" dirty="0">
                <a:latin typeface="Courier" charset="0"/>
              </a:rPr>
              <a:t>{</a:t>
            </a:r>
          </a:p>
          <a:p>
            <a:pPr>
              <a:spcBef>
                <a:spcPts val="249"/>
              </a:spcBef>
              <a:buClr>
                <a:srgbClr val="000000"/>
              </a:buClr>
              <a:buSzPct val="174000"/>
            </a:pPr>
            <a:r>
              <a:rPr lang="en-GB" sz="1300" dirty="0">
                <a:latin typeface="Courier" charset="0"/>
              </a:rPr>
              <a:t>	private String name;</a:t>
            </a:r>
          </a:p>
          <a:p>
            <a:pPr>
              <a:spcBef>
                <a:spcPts val="249"/>
              </a:spcBef>
              <a:buClr>
                <a:srgbClr val="000000"/>
              </a:buClr>
              <a:buSzPct val="174000"/>
            </a:pPr>
            <a:r>
              <a:rPr lang="en-GB" sz="1300" dirty="0">
                <a:latin typeface="Courier" charset="0"/>
              </a:rPr>
              <a:t>	private Date dob;</a:t>
            </a:r>
          </a:p>
          <a:p>
            <a:pPr>
              <a:spcBef>
                <a:spcPts val="249"/>
              </a:spcBef>
              <a:buClr>
                <a:srgbClr val="000000"/>
              </a:buClr>
              <a:buSzPct val="174000"/>
            </a:pPr>
            <a:r>
              <a:rPr lang="en-GB" sz="1300" dirty="0">
                <a:latin typeface="Courier" charset="0"/>
              </a:rPr>
              <a:t>	[...]</a:t>
            </a:r>
          </a:p>
        </p:txBody>
      </p:sp>
      <p:sp>
        <p:nvSpPr>
          <p:cNvPr id="6153" name="AutoShape 9"/>
          <p:cNvSpPr>
            <a:spLocks noChangeArrowheads="1"/>
          </p:cNvSpPr>
          <p:nvPr/>
        </p:nvSpPr>
        <p:spPr bwMode="auto">
          <a:xfrm>
            <a:off x="1310401" y="3715591"/>
            <a:ext cx="4335840" cy="1621610"/>
          </a:xfrm>
          <a:prstGeom prst="roundRect">
            <a:avLst>
              <a:gd name="adj" fmla="val 88"/>
            </a:avLst>
          </a:prstGeom>
          <a:solidFill>
            <a:srgbClr val="FFFFCC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6154" name="Text Box 10"/>
          <p:cNvSpPr txBox="1">
            <a:spLocks noChangeArrowheads="1"/>
          </p:cNvSpPr>
          <p:nvPr/>
        </p:nvSpPr>
        <p:spPr bwMode="auto">
          <a:xfrm>
            <a:off x="1539360" y="3914332"/>
            <a:ext cx="3657600" cy="1359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211138" indent="-211138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ts val="249"/>
              </a:spcBef>
              <a:buClr>
                <a:srgbClr val="000000"/>
              </a:buClr>
              <a:buSzPct val="174000"/>
            </a:pPr>
            <a:r>
              <a:rPr lang="en-GB" sz="1300">
                <a:latin typeface="Courier" charset="0"/>
              </a:rPr>
              <a:t>public class Employee extends Person</a:t>
            </a:r>
          </a:p>
          <a:p>
            <a:pPr>
              <a:spcBef>
                <a:spcPts val="249"/>
              </a:spcBef>
              <a:buClr>
                <a:srgbClr val="000000"/>
              </a:buClr>
              <a:buSzPct val="174000"/>
            </a:pPr>
            <a:r>
              <a:rPr lang="en-GB" sz="1300">
                <a:latin typeface="Courier" charset="0"/>
              </a:rPr>
              <a:t>{</a:t>
            </a:r>
          </a:p>
          <a:p>
            <a:pPr>
              <a:spcBef>
                <a:spcPts val="249"/>
              </a:spcBef>
              <a:buClr>
                <a:srgbClr val="000000"/>
              </a:buClr>
              <a:buSzPct val="174000"/>
            </a:pPr>
            <a:r>
              <a:rPr lang="en-GB" sz="1300">
                <a:latin typeface="Courier" charset="0"/>
              </a:rPr>
              <a:t>	private int employeID;</a:t>
            </a:r>
          </a:p>
          <a:p>
            <a:pPr>
              <a:spcBef>
                <a:spcPts val="249"/>
              </a:spcBef>
              <a:buClr>
                <a:srgbClr val="000000"/>
              </a:buClr>
              <a:buSzPct val="174000"/>
            </a:pPr>
            <a:r>
              <a:rPr lang="en-GB" sz="1300">
                <a:latin typeface="Courier" charset="0"/>
              </a:rPr>
              <a:t>	private int salary;</a:t>
            </a:r>
          </a:p>
          <a:p>
            <a:pPr>
              <a:spcBef>
                <a:spcPts val="249"/>
              </a:spcBef>
              <a:buClr>
                <a:srgbClr val="000000"/>
              </a:buClr>
              <a:buSzPct val="174000"/>
            </a:pPr>
            <a:r>
              <a:rPr lang="en-GB" sz="1300">
                <a:latin typeface="Courier" charset="0"/>
              </a:rPr>
              <a:t>	private Date startDate;</a:t>
            </a:r>
          </a:p>
          <a:p>
            <a:pPr>
              <a:spcBef>
                <a:spcPts val="249"/>
              </a:spcBef>
              <a:buClr>
                <a:srgbClr val="000000"/>
              </a:buClr>
              <a:buSzPct val="174000"/>
            </a:pPr>
            <a:r>
              <a:rPr lang="en-GB" sz="1300">
                <a:latin typeface="Courier" charset="0"/>
              </a:rPr>
              <a:t>	[...]</a:t>
            </a:r>
          </a:p>
        </p:txBody>
      </p:sp>
      <p:grpSp>
        <p:nvGrpSpPr>
          <p:cNvPr id="6155" name="Group 11"/>
          <p:cNvGrpSpPr>
            <a:grpSpLocks/>
          </p:cNvGrpSpPr>
          <p:nvPr/>
        </p:nvGrpSpPr>
        <p:grpSpPr bwMode="auto">
          <a:xfrm>
            <a:off x="1310401" y="5448099"/>
            <a:ext cx="4335840" cy="743371"/>
            <a:chOff x="910" y="3783"/>
            <a:chExt cx="3011" cy="358"/>
          </a:xfrm>
        </p:grpSpPr>
        <p:sp>
          <p:nvSpPr>
            <p:cNvPr id="6156" name="AutoShape 12"/>
            <p:cNvSpPr>
              <a:spLocks noChangeArrowheads="1"/>
            </p:cNvSpPr>
            <p:nvPr/>
          </p:nvSpPr>
          <p:spPr bwMode="auto">
            <a:xfrm>
              <a:off x="910" y="3783"/>
              <a:ext cx="3011" cy="358"/>
            </a:xfrm>
            <a:prstGeom prst="roundRect">
              <a:avLst>
                <a:gd name="adj" fmla="val 278"/>
              </a:avLst>
            </a:prstGeom>
            <a:solidFill>
              <a:srgbClr val="FFFF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57" name="Text Box 13"/>
            <p:cNvSpPr txBox="1">
              <a:spLocks noChangeArrowheads="1"/>
            </p:cNvSpPr>
            <p:nvPr/>
          </p:nvSpPr>
          <p:spPr bwMode="auto">
            <a:xfrm>
              <a:off x="1069" y="3792"/>
              <a:ext cx="2540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marL="211138" indent="-211138"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>
                <a:spcBef>
                  <a:spcPts val="249"/>
                </a:spcBef>
                <a:buClr>
                  <a:srgbClr val="000000"/>
                </a:buClr>
                <a:buSzPct val="174000"/>
              </a:pPr>
              <a:r>
                <a:rPr lang="en-GB" sz="1300" dirty="0">
                  <a:latin typeface="Courier" charset="0"/>
                </a:rPr>
                <a:t>Employee </a:t>
              </a:r>
              <a:r>
                <a:rPr lang="en-GB" sz="1300" dirty="0" err="1">
                  <a:latin typeface="Courier" charset="0"/>
                </a:rPr>
                <a:t>anEmployee</a:t>
              </a:r>
              <a:r>
                <a:rPr lang="en-GB" sz="1300" dirty="0">
                  <a:latin typeface="Courier" charset="0"/>
                </a:rPr>
                <a:t> = new Employee();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072652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8" grpId="0" animBg="1"/>
      <p:bldP spid="6149" grpId="0" animBg="1"/>
      <p:bldP spid="6150" grpId="0" animBg="1"/>
      <p:bldP spid="6151" grpId="0" animBg="1"/>
      <p:bldP spid="6152" grpId="0"/>
      <p:bldP spid="6153" grpId="0" animBg="1"/>
      <p:bldP spid="615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2927521" y="481011"/>
            <a:ext cx="3839040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buClr>
                <a:srgbClr val="000000"/>
              </a:buClr>
              <a:buSzPct val="38000"/>
              <a:buFont typeface="StarBats" charset="0"/>
              <a:buNone/>
            </a:pPr>
            <a:r>
              <a:rPr lang="en-GB" sz="2500" dirty="0">
                <a:latin typeface="Calibri"/>
              </a:rPr>
              <a:t>Inheritance Hierarchy</a:t>
            </a:r>
          </a:p>
        </p:txBody>
      </p:sp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606240" y="1212607"/>
            <a:ext cx="7768800" cy="2098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211138" indent="-211138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31800" indent="-2159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ts val="249"/>
              </a:spcBef>
              <a:buClr>
                <a:srgbClr val="000000"/>
              </a:buClr>
              <a:buSzPct val="59000"/>
              <a:buBlip>
                <a:blip r:embed="rId3"/>
              </a:buBlip>
            </a:pPr>
            <a:r>
              <a:rPr lang="en-GB" dirty="0">
                <a:latin typeface="Calibri"/>
              </a:rPr>
              <a:t>Each Java class has one (and only one) superclass.</a:t>
            </a:r>
          </a:p>
          <a:p>
            <a:pPr lvl="1">
              <a:spcBef>
                <a:spcPts val="249"/>
              </a:spcBef>
              <a:buClr>
                <a:srgbClr val="000000"/>
              </a:buClr>
              <a:buSzPct val="85000"/>
              <a:buBlip>
                <a:blip r:embed="rId3"/>
              </a:buBlip>
            </a:pPr>
            <a:r>
              <a:rPr lang="en-GB" sz="1800" dirty="0">
                <a:latin typeface="Calibri"/>
              </a:rPr>
              <a:t>C++ allows for multiple inheritance</a:t>
            </a:r>
          </a:p>
          <a:p>
            <a:pPr>
              <a:spcBef>
                <a:spcPts val="249"/>
              </a:spcBef>
              <a:buClr>
                <a:srgbClr val="000000"/>
              </a:buClr>
              <a:buSzPct val="59000"/>
            </a:pPr>
            <a:endParaRPr lang="en-GB" dirty="0">
              <a:latin typeface="Calibri"/>
            </a:endParaRPr>
          </a:p>
          <a:p>
            <a:pPr>
              <a:spcBef>
                <a:spcPts val="249"/>
              </a:spcBef>
              <a:buClr>
                <a:srgbClr val="000000"/>
              </a:buClr>
              <a:buSzPct val="59000"/>
              <a:buBlip>
                <a:blip r:embed="rId3"/>
              </a:buBlip>
            </a:pPr>
            <a:r>
              <a:rPr lang="en-GB" dirty="0">
                <a:latin typeface="Calibri"/>
              </a:rPr>
              <a:t>Inheritance creates a class hierarchy</a:t>
            </a:r>
          </a:p>
          <a:p>
            <a:pPr lvl="1">
              <a:spcBef>
                <a:spcPts val="249"/>
              </a:spcBef>
              <a:buClr>
                <a:srgbClr val="000000"/>
              </a:buClr>
              <a:buSzPct val="85000"/>
              <a:buBlip>
                <a:blip r:embed="rId3"/>
              </a:buBlip>
            </a:pPr>
            <a:r>
              <a:rPr lang="en-GB" sz="1800" dirty="0">
                <a:latin typeface="Calibri"/>
              </a:rPr>
              <a:t>Classes higher in the hierarchy are more general and more abstract</a:t>
            </a:r>
          </a:p>
          <a:p>
            <a:pPr lvl="1">
              <a:spcBef>
                <a:spcPts val="249"/>
              </a:spcBef>
              <a:buClr>
                <a:srgbClr val="000000"/>
              </a:buClr>
              <a:buSzPct val="85000"/>
              <a:buBlip>
                <a:blip r:embed="rId3"/>
              </a:buBlip>
            </a:pPr>
            <a:r>
              <a:rPr lang="en-GB" sz="1800" dirty="0">
                <a:latin typeface="Calibri"/>
              </a:rPr>
              <a:t>Classes lower in the hierarchy are more specific and concrete</a:t>
            </a:r>
          </a:p>
        </p:txBody>
      </p:sp>
      <p:sp>
        <p:nvSpPr>
          <p:cNvPr id="7172" name="AutoShape 4"/>
          <p:cNvSpPr>
            <a:spLocks noChangeArrowheads="1"/>
          </p:cNvSpPr>
          <p:nvPr/>
        </p:nvSpPr>
        <p:spPr bwMode="auto">
          <a:xfrm>
            <a:off x="6429600" y="3317185"/>
            <a:ext cx="1046880" cy="230832"/>
          </a:xfrm>
          <a:prstGeom prst="roundRect">
            <a:avLst>
              <a:gd name="adj" fmla="val 315"/>
            </a:avLst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pPr>
              <a:buClr>
                <a:srgbClr val="000000"/>
              </a:buClr>
              <a:buSzPct val="67000"/>
              <a:tabLst>
                <a:tab pos="656650" algn="l"/>
              </a:tabLst>
            </a:pPr>
            <a:r>
              <a:rPr lang="en-GB" sz="1500">
                <a:latin typeface="Times" charset="0"/>
              </a:rPr>
              <a:t>Class</a:t>
            </a:r>
          </a:p>
        </p:txBody>
      </p:sp>
      <p:sp>
        <p:nvSpPr>
          <p:cNvPr id="7173" name="Text Box 5"/>
          <p:cNvSpPr txBox="1">
            <a:spLocks noChangeArrowheads="1"/>
          </p:cNvSpPr>
          <p:nvPr/>
        </p:nvSpPr>
        <p:spPr bwMode="auto">
          <a:xfrm>
            <a:off x="629280" y="3241781"/>
            <a:ext cx="3915360" cy="21875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211138" indent="-211138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ts val="249"/>
              </a:spcBef>
              <a:buClr>
                <a:srgbClr val="000000"/>
              </a:buClr>
              <a:buSzPct val="59000"/>
              <a:buBlip>
                <a:blip r:embed="rId3"/>
              </a:buBlip>
            </a:pPr>
            <a:r>
              <a:rPr lang="en-GB" dirty="0">
                <a:latin typeface="Calibri"/>
              </a:rPr>
              <a:t>There is no limit to the number of subclasses a class can have</a:t>
            </a:r>
          </a:p>
          <a:p>
            <a:pPr>
              <a:spcBef>
                <a:spcPts val="249"/>
              </a:spcBef>
              <a:buClr>
                <a:srgbClr val="000000"/>
              </a:buClr>
              <a:buSzPct val="85000"/>
            </a:pPr>
            <a:endParaRPr lang="en-GB" sz="1800" dirty="0">
              <a:latin typeface="Calibri"/>
            </a:endParaRPr>
          </a:p>
          <a:p>
            <a:pPr>
              <a:spcBef>
                <a:spcPts val="249"/>
              </a:spcBef>
              <a:buClr>
                <a:srgbClr val="000000"/>
              </a:buClr>
              <a:buSzPct val="59000"/>
              <a:buBlip>
                <a:blip r:embed="rId3"/>
              </a:buBlip>
            </a:pPr>
            <a:r>
              <a:rPr lang="en-GB" dirty="0">
                <a:latin typeface="Calibri"/>
              </a:rPr>
              <a:t>There is no limit to the depth of the class tree.</a:t>
            </a:r>
          </a:p>
        </p:txBody>
      </p:sp>
      <p:sp>
        <p:nvSpPr>
          <p:cNvPr id="7174" name="AutoShape 6"/>
          <p:cNvSpPr>
            <a:spLocks noChangeArrowheads="1"/>
          </p:cNvSpPr>
          <p:nvPr/>
        </p:nvSpPr>
        <p:spPr bwMode="auto">
          <a:xfrm>
            <a:off x="5428801" y="4007017"/>
            <a:ext cx="1046880" cy="230832"/>
          </a:xfrm>
          <a:prstGeom prst="roundRect">
            <a:avLst>
              <a:gd name="adj" fmla="val 315"/>
            </a:avLst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pPr>
              <a:buClr>
                <a:srgbClr val="000000"/>
              </a:buClr>
              <a:buSzPct val="67000"/>
              <a:tabLst>
                <a:tab pos="656650" algn="l"/>
              </a:tabLst>
            </a:pPr>
            <a:r>
              <a:rPr lang="en-GB" sz="1500" dirty="0">
                <a:latin typeface="Times" charset="0"/>
              </a:rPr>
              <a:t>Class</a:t>
            </a:r>
          </a:p>
        </p:txBody>
      </p:sp>
      <p:sp>
        <p:nvSpPr>
          <p:cNvPr id="7175" name="AutoShape 7"/>
          <p:cNvSpPr>
            <a:spLocks noChangeArrowheads="1"/>
          </p:cNvSpPr>
          <p:nvPr/>
        </p:nvSpPr>
        <p:spPr bwMode="auto">
          <a:xfrm>
            <a:off x="6577921" y="4007017"/>
            <a:ext cx="1046880" cy="230832"/>
          </a:xfrm>
          <a:prstGeom prst="roundRect">
            <a:avLst>
              <a:gd name="adj" fmla="val 315"/>
            </a:avLst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pPr>
              <a:buClr>
                <a:srgbClr val="000000"/>
              </a:buClr>
              <a:buSzPct val="67000"/>
              <a:tabLst>
                <a:tab pos="656650" algn="l"/>
              </a:tabLst>
            </a:pPr>
            <a:r>
              <a:rPr lang="en-GB" sz="1500">
                <a:latin typeface="Times" charset="0"/>
              </a:rPr>
              <a:t>Class</a:t>
            </a:r>
          </a:p>
        </p:txBody>
      </p:sp>
      <p:sp>
        <p:nvSpPr>
          <p:cNvPr id="7176" name="AutoShape 8"/>
          <p:cNvSpPr>
            <a:spLocks noChangeArrowheads="1"/>
          </p:cNvSpPr>
          <p:nvPr/>
        </p:nvSpPr>
        <p:spPr bwMode="auto">
          <a:xfrm>
            <a:off x="7709761" y="4007017"/>
            <a:ext cx="1046880" cy="230832"/>
          </a:xfrm>
          <a:prstGeom prst="roundRect">
            <a:avLst>
              <a:gd name="adj" fmla="val 315"/>
            </a:avLst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pPr>
              <a:buClr>
                <a:srgbClr val="000000"/>
              </a:buClr>
              <a:buSzPct val="67000"/>
              <a:tabLst>
                <a:tab pos="656650" algn="l"/>
              </a:tabLst>
            </a:pPr>
            <a:r>
              <a:rPr lang="en-GB" sz="1500">
                <a:latin typeface="Times" charset="0"/>
              </a:rPr>
              <a:t>Class</a:t>
            </a:r>
          </a:p>
        </p:txBody>
      </p:sp>
      <p:sp>
        <p:nvSpPr>
          <p:cNvPr id="7177" name="AutoShape 9"/>
          <p:cNvSpPr>
            <a:spLocks noChangeArrowheads="1"/>
          </p:cNvSpPr>
          <p:nvPr/>
        </p:nvSpPr>
        <p:spPr bwMode="auto">
          <a:xfrm>
            <a:off x="4940640" y="5895056"/>
            <a:ext cx="1046880" cy="230832"/>
          </a:xfrm>
          <a:prstGeom prst="roundRect">
            <a:avLst>
              <a:gd name="adj" fmla="val 315"/>
            </a:avLst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pPr>
              <a:buClr>
                <a:srgbClr val="000000"/>
              </a:buClr>
              <a:buSzPct val="67000"/>
              <a:tabLst>
                <a:tab pos="656650" algn="l"/>
              </a:tabLst>
            </a:pPr>
            <a:r>
              <a:rPr lang="en-GB" sz="1500">
                <a:latin typeface="Times" charset="0"/>
              </a:rPr>
              <a:t>Class</a:t>
            </a:r>
          </a:p>
        </p:txBody>
      </p:sp>
      <p:sp>
        <p:nvSpPr>
          <p:cNvPr id="7178" name="AutoShape 10"/>
          <p:cNvSpPr>
            <a:spLocks noChangeArrowheads="1"/>
          </p:cNvSpPr>
          <p:nvPr/>
        </p:nvSpPr>
        <p:spPr bwMode="auto">
          <a:xfrm>
            <a:off x="4963680" y="4863907"/>
            <a:ext cx="1046880" cy="230832"/>
          </a:xfrm>
          <a:prstGeom prst="roundRect">
            <a:avLst>
              <a:gd name="adj" fmla="val 319"/>
            </a:avLst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pPr>
              <a:buClr>
                <a:srgbClr val="000000"/>
              </a:buClr>
              <a:buSzPct val="67000"/>
              <a:tabLst>
                <a:tab pos="656650" algn="l"/>
              </a:tabLst>
            </a:pPr>
            <a:r>
              <a:rPr lang="en-GB" sz="1500">
                <a:latin typeface="Times" charset="0"/>
              </a:rPr>
              <a:t>Class</a:t>
            </a:r>
          </a:p>
        </p:txBody>
      </p:sp>
      <p:sp>
        <p:nvSpPr>
          <p:cNvPr id="7179" name="AutoShape 11"/>
          <p:cNvSpPr>
            <a:spLocks noChangeArrowheads="1"/>
          </p:cNvSpPr>
          <p:nvPr/>
        </p:nvSpPr>
        <p:spPr bwMode="auto">
          <a:xfrm>
            <a:off x="7757280" y="4868227"/>
            <a:ext cx="1046880" cy="230832"/>
          </a:xfrm>
          <a:prstGeom prst="roundRect">
            <a:avLst>
              <a:gd name="adj" fmla="val 315"/>
            </a:avLst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pPr>
              <a:buClr>
                <a:srgbClr val="000000"/>
              </a:buClr>
              <a:buSzPct val="67000"/>
              <a:tabLst>
                <a:tab pos="656650" algn="l"/>
              </a:tabLst>
            </a:pPr>
            <a:r>
              <a:rPr lang="en-GB" sz="1500">
                <a:latin typeface="Times" charset="0"/>
              </a:rPr>
              <a:t>Class</a:t>
            </a:r>
          </a:p>
        </p:txBody>
      </p:sp>
      <p:sp>
        <p:nvSpPr>
          <p:cNvPr id="7180" name="AutoShape 12"/>
          <p:cNvSpPr>
            <a:spLocks noChangeArrowheads="1"/>
          </p:cNvSpPr>
          <p:nvPr/>
        </p:nvSpPr>
        <p:spPr bwMode="auto">
          <a:xfrm>
            <a:off x="6554881" y="4868227"/>
            <a:ext cx="1046880" cy="230832"/>
          </a:xfrm>
          <a:prstGeom prst="roundRect">
            <a:avLst>
              <a:gd name="adj" fmla="val 315"/>
            </a:avLst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pPr>
              <a:buClr>
                <a:srgbClr val="000000"/>
              </a:buClr>
              <a:buSzPct val="67000"/>
              <a:tabLst>
                <a:tab pos="656650" algn="l"/>
              </a:tabLst>
            </a:pPr>
            <a:r>
              <a:rPr lang="en-GB" sz="1500">
                <a:latin typeface="Times" charset="0"/>
              </a:rPr>
              <a:t>Class</a:t>
            </a:r>
          </a:p>
        </p:txBody>
      </p:sp>
      <p:sp>
        <p:nvSpPr>
          <p:cNvPr id="7181" name="Line 13"/>
          <p:cNvSpPr>
            <a:spLocks noChangeShapeType="1"/>
          </p:cNvSpPr>
          <p:nvPr/>
        </p:nvSpPr>
        <p:spPr bwMode="auto">
          <a:xfrm flipV="1">
            <a:off x="5423040" y="5219108"/>
            <a:ext cx="0" cy="564539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7182" name="Line 14"/>
          <p:cNvSpPr>
            <a:spLocks noChangeShapeType="1"/>
          </p:cNvSpPr>
          <p:nvPr/>
        </p:nvSpPr>
        <p:spPr bwMode="auto">
          <a:xfrm flipV="1">
            <a:off x="5639040" y="4357898"/>
            <a:ext cx="279360" cy="4075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7183" name="Line 15"/>
          <p:cNvSpPr>
            <a:spLocks noChangeShapeType="1"/>
          </p:cNvSpPr>
          <p:nvPr/>
        </p:nvSpPr>
        <p:spPr bwMode="auto">
          <a:xfrm flipV="1">
            <a:off x="7346880" y="4365099"/>
            <a:ext cx="504000" cy="375879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7184" name="Line 16"/>
          <p:cNvSpPr>
            <a:spLocks noChangeShapeType="1"/>
          </p:cNvSpPr>
          <p:nvPr/>
        </p:nvSpPr>
        <p:spPr bwMode="auto">
          <a:xfrm flipH="1" flipV="1">
            <a:off x="8059680" y="4373740"/>
            <a:ext cx="109440" cy="3672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7185" name="Line 17"/>
          <p:cNvSpPr>
            <a:spLocks noChangeShapeType="1"/>
          </p:cNvSpPr>
          <p:nvPr/>
        </p:nvSpPr>
        <p:spPr bwMode="auto">
          <a:xfrm flipH="1" flipV="1">
            <a:off x="7454881" y="3675266"/>
            <a:ext cx="341280" cy="220344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7186" name="Line 18"/>
          <p:cNvSpPr>
            <a:spLocks noChangeShapeType="1"/>
          </p:cNvSpPr>
          <p:nvPr/>
        </p:nvSpPr>
        <p:spPr bwMode="auto">
          <a:xfrm flipV="1">
            <a:off x="7043040" y="3675266"/>
            <a:ext cx="0" cy="21170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7187" name="Line 19"/>
          <p:cNvSpPr>
            <a:spLocks noChangeShapeType="1"/>
          </p:cNvSpPr>
          <p:nvPr/>
        </p:nvSpPr>
        <p:spPr bwMode="auto">
          <a:xfrm flipV="1">
            <a:off x="6181920" y="3668066"/>
            <a:ext cx="334080" cy="21890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7964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1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1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1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71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71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7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7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7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7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7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7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7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7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7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7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7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71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7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7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7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7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7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7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7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7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7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71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71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2" grpId="0" animBg="1"/>
      <p:bldP spid="7174" grpId="0" animBg="1"/>
      <p:bldP spid="7175" grpId="0" animBg="1"/>
      <p:bldP spid="7176" grpId="0" animBg="1"/>
      <p:bldP spid="7177" grpId="0" animBg="1"/>
      <p:bldP spid="7178" grpId="0" animBg="1"/>
      <p:bldP spid="7179" grpId="0" animBg="1"/>
      <p:bldP spid="7180" grpId="0" animBg="1"/>
      <p:bldP spid="7181" grpId="0" animBg="1"/>
      <p:bldP spid="7182" grpId="0" animBg="1"/>
      <p:bldP spid="7183" grpId="0" animBg="1"/>
      <p:bldP spid="7184" grpId="0" animBg="1"/>
      <p:bldP spid="7185" grpId="0" animBg="1"/>
      <p:bldP spid="7186" grpId="0" animBg="1"/>
      <p:bldP spid="718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2885760" y="457969"/>
            <a:ext cx="3839040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buClr>
                <a:srgbClr val="000000"/>
              </a:buClr>
              <a:buSzPct val="38000"/>
              <a:buFont typeface="StarBats" charset="0"/>
              <a:buNone/>
            </a:pPr>
            <a:r>
              <a:rPr lang="en-GB" sz="2500" dirty="0">
                <a:latin typeface="Calibri"/>
              </a:rPr>
              <a:t>The class called Object</a:t>
            </a:r>
          </a:p>
        </p:txBody>
      </p:sp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688321" y="1203966"/>
            <a:ext cx="7768800" cy="24395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211138" indent="-211138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31800" indent="-2159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ts val="249"/>
              </a:spcBef>
              <a:buClr>
                <a:srgbClr val="000000"/>
              </a:buClr>
              <a:buSzPct val="59000"/>
              <a:buBlip>
                <a:blip r:embed="rId3"/>
              </a:buBlip>
            </a:pPr>
            <a:r>
              <a:rPr lang="en-GB" dirty="0">
                <a:latin typeface="Calibri"/>
              </a:rPr>
              <a:t>At the very top of the inheritance tree is a class called Object</a:t>
            </a:r>
          </a:p>
          <a:p>
            <a:pPr>
              <a:spcBef>
                <a:spcPts val="249"/>
              </a:spcBef>
              <a:buClr>
                <a:srgbClr val="000000"/>
              </a:buClr>
              <a:buSzPct val="343000"/>
            </a:pPr>
            <a:endParaRPr lang="en-GB" sz="900" dirty="0">
              <a:latin typeface="Calibri"/>
            </a:endParaRPr>
          </a:p>
          <a:p>
            <a:pPr>
              <a:spcBef>
                <a:spcPts val="249"/>
              </a:spcBef>
              <a:buClr>
                <a:srgbClr val="000000"/>
              </a:buClr>
              <a:buSzPct val="59000"/>
              <a:buBlip>
                <a:blip r:embed="rId3"/>
              </a:buBlip>
            </a:pPr>
            <a:r>
              <a:rPr lang="en-GB" dirty="0">
                <a:latin typeface="Calibri"/>
              </a:rPr>
              <a:t>All Java classes inherit from Object.</a:t>
            </a:r>
          </a:p>
          <a:p>
            <a:pPr lvl="1">
              <a:spcBef>
                <a:spcPts val="249"/>
              </a:spcBef>
              <a:buClr>
                <a:srgbClr val="000000"/>
              </a:buClr>
              <a:buSzPct val="85000"/>
              <a:buBlip>
                <a:blip r:embed="rId3"/>
              </a:buBlip>
            </a:pPr>
            <a:r>
              <a:rPr lang="en-GB" sz="1800" dirty="0">
                <a:latin typeface="Calibri"/>
              </a:rPr>
              <a:t>All objects have a common ancestor</a:t>
            </a:r>
          </a:p>
          <a:p>
            <a:pPr lvl="1">
              <a:spcBef>
                <a:spcPts val="249"/>
              </a:spcBef>
              <a:buClr>
                <a:srgbClr val="000000"/>
              </a:buClr>
              <a:buSzPct val="85000"/>
              <a:buBlip>
                <a:blip r:embed="rId3"/>
              </a:buBlip>
            </a:pPr>
            <a:r>
              <a:rPr lang="en-GB" sz="1800" dirty="0">
                <a:latin typeface="Calibri"/>
              </a:rPr>
              <a:t>This is different from C++</a:t>
            </a:r>
          </a:p>
          <a:p>
            <a:pPr>
              <a:spcBef>
                <a:spcPts val="249"/>
              </a:spcBef>
              <a:buClr>
                <a:srgbClr val="000000"/>
              </a:buClr>
              <a:buSzPct val="343000"/>
            </a:pPr>
            <a:endParaRPr lang="en-GB" sz="900" dirty="0">
              <a:latin typeface="Calibri"/>
            </a:endParaRPr>
          </a:p>
          <a:p>
            <a:pPr>
              <a:spcBef>
                <a:spcPts val="249"/>
              </a:spcBef>
              <a:buClr>
                <a:srgbClr val="000000"/>
              </a:buClr>
              <a:buSzPct val="59000"/>
              <a:buBlip>
                <a:blip r:embed="rId3"/>
              </a:buBlip>
            </a:pPr>
            <a:r>
              <a:rPr lang="en-GB" dirty="0">
                <a:latin typeface="Calibri"/>
              </a:rPr>
              <a:t>The Object class is defined in the </a:t>
            </a:r>
            <a:r>
              <a:rPr lang="en-GB" dirty="0" err="1">
                <a:latin typeface="Calibri"/>
              </a:rPr>
              <a:t>java.lang</a:t>
            </a:r>
            <a:r>
              <a:rPr lang="en-GB" dirty="0">
                <a:latin typeface="Calibri"/>
              </a:rPr>
              <a:t> package</a:t>
            </a:r>
          </a:p>
          <a:p>
            <a:pPr lvl="1">
              <a:spcBef>
                <a:spcPts val="249"/>
              </a:spcBef>
              <a:buClr>
                <a:srgbClr val="000000"/>
              </a:buClr>
              <a:buSzPct val="85000"/>
              <a:buBlip>
                <a:blip r:embed="rId3"/>
              </a:buBlip>
            </a:pPr>
            <a:r>
              <a:rPr lang="en-GB" sz="1800" dirty="0">
                <a:latin typeface="Calibri"/>
              </a:rPr>
              <a:t>Examine it in the Java API Specification</a:t>
            </a:r>
          </a:p>
        </p:txBody>
      </p:sp>
      <p:sp>
        <p:nvSpPr>
          <p:cNvPr id="8196" name="AutoShape 4"/>
          <p:cNvSpPr>
            <a:spLocks noChangeArrowheads="1"/>
          </p:cNvSpPr>
          <p:nvPr/>
        </p:nvSpPr>
        <p:spPr bwMode="auto">
          <a:xfrm>
            <a:off x="3664801" y="4205758"/>
            <a:ext cx="1759680" cy="230832"/>
          </a:xfrm>
          <a:prstGeom prst="roundRect">
            <a:avLst>
              <a:gd name="adj" fmla="val 218"/>
            </a:avLst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pPr>
              <a:buClr>
                <a:srgbClr val="000000"/>
              </a:buClr>
              <a:buSzPct val="67000"/>
              <a:tabLst>
                <a:tab pos="656650" algn="l"/>
                <a:tab pos="1313299" algn="l"/>
              </a:tabLst>
            </a:pPr>
            <a:r>
              <a:rPr lang="en-GB" sz="1500" dirty="0">
                <a:latin typeface="Times" charset="0"/>
              </a:rPr>
              <a:t>Object</a:t>
            </a:r>
          </a:p>
        </p:txBody>
      </p:sp>
    </p:spTree>
    <p:extLst>
      <p:ext uri="{BB962C8B-B14F-4D97-AF65-F5344CB8AC3E}">
        <p14:creationId xmlns:p14="http://schemas.microsoft.com/office/powerpoint/2010/main" val="38954276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2512800" y="442127"/>
            <a:ext cx="4366080" cy="38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buClr>
                <a:srgbClr val="000000"/>
              </a:buClr>
              <a:buSzPct val="38000"/>
              <a:buFont typeface="StarBats" charset="0"/>
              <a:buNone/>
            </a:pPr>
            <a:r>
              <a:rPr lang="en-GB" sz="2500" dirty="0">
                <a:latin typeface="Calibri"/>
              </a:rPr>
              <a:t>Constructors </a:t>
            </a:r>
            <a:r>
              <a:rPr lang="en-GB" sz="2500" dirty="0" smtClean="0">
                <a:latin typeface="Calibri"/>
              </a:rPr>
              <a:t>- Inheritance</a:t>
            </a:r>
            <a:endParaRPr lang="en-GB" sz="2500" dirty="0">
              <a:latin typeface="Calibri"/>
            </a:endParaRPr>
          </a:p>
        </p:txBody>
      </p:sp>
      <p:sp>
        <p:nvSpPr>
          <p:cNvPr id="9219" name="Text Box 3"/>
          <p:cNvSpPr txBox="1">
            <a:spLocks noChangeArrowheads="1"/>
          </p:cNvSpPr>
          <p:nvPr/>
        </p:nvSpPr>
        <p:spPr bwMode="auto">
          <a:xfrm>
            <a:off x="619201" y="1212608"/>
            <a:ext cx="7768800" cy="4193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211138" indent="-211138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31800" indent="-2159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ts val="249"/>
              </a:spcBef>
              <a:buClr>
                <a:srgbClr val="000000"/>
              </a:buClr>
              <a:buSzPct val="59000"/>
              <a:buBlip>
                <a:blip r:embed="rId3"/>
              </a:buBlip>
            </a:pPr>
            <a:r>
              <a:rPr lang="en-GB" dirty="0">
                <a:latin typeface="Calibri"/>
              </a:rPr>
              <a:t>Classes use constructors to initialize instance variables</a:t>
            </a:r>
          </a:p>
          <a:p>
            <a:pPr lvl="1">
              <a:spcBef>
                <a:spcPts val="249"/>
              </a:spcBef>
              <a:buClr>
                <a:srgbClr val="000000"/>
              </a:buClr>
              <a:buSzPct val="85000"/>
              <a:buBlip>
                <a:blip r:embed="rId3"/>
              </a:buBlip>
            </a:pPr>
            <a:r>
              <a:rPr lang="en-GB" sz="1800" dirty="0">
                <a:latin typeface="Calibri"/>
              </a:rPr>
              <a:t>When a subclass object is created, its constructor is called.</a:t>
            </a:r>
          </a:p>
          <a:p>
            <a:pPr lvl="1">
              <a:spcBef>
                <a:spcPts val="249"/>
              </a:spcBef>
              <a:buClr>
                <a:srgbClr val="000000"/>
              </a:buClr>
              <a:buSzPct val="85000"/>
              <a:buBlip>
                <a:blip r:embed="rId3"/>
              </a:buBlip>
            </a:pPr>
            <a:r>
              <a:rPr lang="en-GB" sz="1800" dirty="0">
                <a:latin typeface="Calibri"/>
              </a:rPr>
              <a:t>It is the responsibility of the subclass constructor to invoke the appropriate superclass constructors so that the instance variables defined in the superclass are properly initialized</a:t>
            </a:r>
          </a:p>
          <a:p>
            <a:pPr>
              <a:spcBef>
                <a:spcPts val="249"/>
              </a:spcBef>
              <a:buClr>
                <a:srgbClr val="000000"/>
              </a:buClr>
              <a:buSzPct val="343000"/>
            </a:pPr>
            <a:endParaRPr lang="en-GB" sz="900" dirty="0">
              <a:latin typeface="Calibri"/>
            </a:endParaRPr>
          </a:p>
          <a:p>
            <a:pPr>
              <a:spcBef>
                <a:spcPts val="249"/>
              </a:spcBef>
              <a:buClr>
                <a:srgbClr val="000000"/>
              </a:buClr>
              <a:buSzPct val="59000"/>
              <a:buBlip>
                <a:blip r:embed="rId3"/>
              </a:buBlip>
            </a:pPr>
            <a:r>
              <a:rPr lang="en-GB" dirty="0">
                <a:latin typeface="Calibri"/>
              </a:rPr>
              <a:t>Superclass constructors can be called using the "super" keyword in a manner similar to "this"</a:t>
            </a:r>
          </a:p>
          <a:p>
            <a:pPr lvl="1">
              <a:spcBef>
                <a:spcPts val="249"/>
              </a:spcBef>
              <a:buClr>
                <a:srgbClr val="000000"/>
              </a:buClr>
              <a:buSzPct val="59000"/>
              <a:buBlip>
                <a:blip r:embed="rId3"/>
              </a:buBlip>
            </a:pPr>
            <a:r>
              <a:rPr lang="en-GB" dirty="0">
                <a:latin typeface="Calibri"/>
              </a:rPr>
              <a:t>It must be the first line of code in the constructor</a:t>
            </a:r>
          </a:p>
          <a:p>
            <a:pPr lvl="1">
              <a:spcBef>
                <a:spcPts val="249"/>
              </a:spcBef>
              <a:buClr>
                <a:srgbClr val="000000"/>
              </a:buClr>
              <a:buSzPct val="343000"/>
            </a:pPr>
            <a:endParaRPr lang="en-GB" sz="900" dirty="0">
              <a:latin typeface="Calibri"/>
            </a:endParaRPr>
          </a:p>
          <a:p>
            <a:pPr>
              <a:spcBef>
                <a:spcPts val="249"/>
              </a:spcBef>
              <a:buClr>
                <a:srgbClr val="000000"/>
              </a:buClr>
              <a:buSzPct val="59000"/>
              <a:buBlip>
                <a:blip r:embed="rId3"/>
              </a:buBlip>
            </a:pPr>
            <a:r>
              <a:rPr lang="en-GB" dirty="0">
                <a:latin typeface="Calibri"/>
              </a:rPr>
              <a:t>If a call to super is not made, the system will automatically attempt to invoke the no-argument constructor of the superclass.</a:t>
            </a:r>
          </a:p>
        </p:txBody>
      </p:sp>
    </p:spTree>
    <p:extLst>
      <p:ext uri="{BB962C8B-B14F-4D97-AF65-F5344CB8AC3E}">
        <p14:creationId xmlns:p14="http://schemas.microsoft.com/office/powerpoint/2010/main" val="33520409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5597</TotalTime>
  <Words>2545</Words>
  <Application>Microsoft Macintosh PowerPoint</Application>
  <PresentationFormat>On-screen Show (4:3)</PresentationFormat>
  <Paragraphs>519</Paragraphs>
  <Slides>36</Slides>
  <Notes>33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Office Theme</vt:lpstr>
      <vt:lpstr>Core Java – Class 5</vt:lpstr>
      <vt:lpstr>Topics</vt:lpstr>
      <vt:lpstr>Inheritance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Dynamic Variables and Methods</vt:lpstr>
      <vt:lpstr>Static Variables</vt:lpstr>
      <vt:lpstr>Static Methods</vt:lpstr>
      <vt:lpstr>Static Methods (contd..)</vt:lpstr>
      <vt:lpstr>Example: Ticket</vt:lpstr>
      <vt:lpstr>Example: Ticket</vt:lpstr>
      <vt:lpstr>Static context</vt:lpstr>
      <vt:lpstr>Example</vt:lpstr>
      <vt:lpstr>Solution</vt:lpstr>
      <vt:lpstr>When to use static</vt:lpstr>
      <vt:lpstr>Static Rules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ADP Dealer Services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Core Java – Class 3</dc:title>
  <dc:creator>ADP User</dc:creator>
  <cp:lastModifiedBy>ADP User</cp:lastModifiedBy>
  <cp:revision>83</cp:revision>
  <dcterms:created xsi:type="dcterms:W3CDTF">2016-02-04T13:46:59Z</dcterms:created>
  <dcterms:modified xsi:type="dcterms:W3CDTF">2016-02-12T01:28:24Z</dcterms:modified>
</cp:coreProperties>
</file>