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09" r:id="rId3"/>
    <p:sldId id="316" r:id="rId4"/>
    <p:sldId id="317" r:id="rId5"/>
    <p:sldId id="320" r:id="rId6"/>
    <p:sldId id="323" r:id="rId7"/>
    <p:sldId id="324" r:id="rId8"/>
    <p:sldId id="343" r:id="rId9"/>
    <p:sldId id="344" r:id="rId10"/>
    <p:sldId id="333" r:id="rId11"/>
    <p:sldId id="346" r:id="rId12"/>
    <p:sldId id="336" r:id="rId13"/>
    <p:sldId id="34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3" autoAdjust="0"/>
    <p:restoredTop sz="99874" autoAdjust="0"/>
  </p:normalViewPr>
  <p:slideViewPr>
    <p:cSldViewPr snapToGrid="0" snapToObjects="1">
      <p:cViewPr>
        <p:scale>
          <a:sx n="100" d="100"/>
          <a:sy n="100" d="100"/>
        </p:scale>
        <p:origin x="-1072" y="-4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a:defRPr>
            </a:lvl1pPr>
          </a:lstStyle>
          <a:p>
            <a:fld id="{B92D42AC-4EDF-4148-852C-D1D63E21DC8A}" type="datetimeFigureOut">
              <a:rPr lang="en-US" smtClean="0"/>
              <a:pPr/>
              <a:t>3/17/16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a:defRPr>
            </a:lvl1pPr>
          </a:lstStyle>
          <a:p>
            <a:fld id="{44115469-00CD-A246-8DFE-EEB7959681F5}" type="slidenum">
              <a:rPr lang="en-US" smtClean="0"/>
              <a:pPr/>
              <a:t>‹#›</a:t>
            </a:fld>
            <a:endParaRPr lang="en-US" dirty="0"/>
          </a:p>
        </p:txBody>
      </p:sp>
    </p:spTree>
    <p:extLst>
      <p:ext uri="{BB962C8B-B14F-4D97-AF65-F5344CB8AC3E}">
        <p14:creationId xmlns:p14="http://schemas.microsoft.com/office/powerpoint/2010/main" val="3597289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bri"/>
        <a:ea typeface="+mn-ea"/>
        <a:cs typeface="+mn-cs"/>
      </a:defRPr>
    </a:lvl1pPr>
    <a:lvl2pPr marL="457200" algn="l" defTabSz="457200" rtl="0" eaLnBrk="1" latinLnBrk="0" hangingPunct="1">
      <a:defRPr sz="1200" kern="1200">
        <a:solidFill>
          <a:schemeClr val="tx1"/>
        </a:solidFill>
        <a:latin typeface="Calibri"/>
        <a:ea typeface="+mn-ea"/>
        <a:cs typeface="+mn-cs"/>
      </a:defRPr>
    </a:lvl2pPr>
    <a:lvl3pPr marL="914400" algn="l" defTabSz="457200" rtl="0" eaLnBrk="1" latinLnBrk="0" hangingPunct="1">
      <a:defRPr sz="1200" kern="1200">
        <a:solidFill>
          <a:schemeClr val="tx1"/>
        </a:solidFill>
        <a:latin typeface="Calibri"/>
        <a:ea typeface="+mn-ea"/>
        <a:cs typeface="+mn-cs"/>
      </a:defRPr>
    </a:lvl3pPr>
    <a:lvl4pPr marL="1371600" algn="l" defTabSz="457200" rtl="0" eaLnBrk="1" latinLnBrk="0" hangingPunct="1">
      <a:defRPr sz="1200" kern="1200">
        <a:solidFill>
          <a:schemeClr val="tx1"/>
        </a:solidFill>
        <a:latin typeface="Calibri"/>
        <a:ea typeface="+mn-ea"/>
        <a:cs typeface="+mn-cs"/>
      </a:defRPr>
    </a:lvl4pPr>
    <a:lvl5pPr marL="1828800" algn="l" defTabSz="457200" rtl="0" eaLnBrk="1" latinLnBrk="0" hangingPunct="1">
      <a:defRPr sz="1200" kern="1200">
        <a:solidFill>
          <a:schemeClr val="tx1"/>
        </a:solidFill>
        <a:latin typeface="Calibri"/>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6A44AD-83F4-464E-80F9-B1E8DD104582}"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18005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A44AD-83F4-464E-80F9-B1E8DD104582}"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70200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A44AD-83F4-464E-80F9-B1E8DD104582}"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415293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A44AD-83F4-464E-80F9-B1E8DD104582}"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82425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6A44AD-83F4-464E-80F9-B1E8DD104582}" type="datetimeFigureOut">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426664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6A44AD-83F4-464E-80F9-B1E8DD104582}"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98950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A44AD-83F4-464E-80F9-B1E8DD104582}" type="datetimeFigureOut">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138218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6A44AD-83F4-464E-80F9-B1E8DD104582}" type="datetimeFigureOut">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303057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A44AD-83F4-464E-80F9-B1E8DD104582}" type="datetimeFigureOut">
              <a:rPr lang="en-US" smtClean="0"/>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211600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A44AD-83F4-464E-80F9-B1E8DD104582}"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399185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A44AD-83F4-464E-80F9-B1E8DD104582}" type="datetimeFigureOut">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DF2AA-B275-EC40-A20C-6E5982FCB3ED}" type="slidenum">
              <a:rPr lang="en-US" smtClean="0"/>
              <a:t>‹#›</a:t>
            </a:fld>
            <a:endParaRPr lang="en-US"/>
          </a:p>
        </p:txBody>
      </p:sp>
    </p:spTree>
    <p:extLst>
      <p:ext uri="{BB962C8B-B14F-4D97-AF65-F5344CB8AC3E}">
        <p14:creationId xmlns:p14="http://schemas.microsoft.com/office/powerpoint/2010/main" val="654959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a:defRPr>
            </a:lvl1pPr>
          </a:lstStyle>
          <a:p>
            <a:fld id="{C16A44AD-83F4-464E-80F9-B1E8DD104582}" type="datetimeFigureOut">
              <a:rPr lang="en-US" smtClean="0"/>
              <a:pPr/>
              <a:t>3/17/16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a:defRPr>
            </a:lvl1pPr>
          </a:lstStyle>
          <a:p>
            <a:fld id="{955DF2AA-B275-EC40-A20C-6E5982FCB3ED}" type="slidenum">
              <a:rPr lang="en-US" smtClean="0"/>
              <a:pPr/>
              <a:t>‹#›</a:t>
            </a:fld>
            <a:endParaRPr lang="en-US" dirty="0"/>
          </a:p>
        </p:txBody>
      </p:sp>
    </p:spTree>
    <p:extLst>
      <p:ext uri="{BB962C8B-B14F-4D97-AF65-F5344CB8AC3E}">
        <p14:creationId xmlns:p14="http://schemas.microsoft.com/office/powerpoint/2010/main" val="69031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Calibri"/>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bri"/>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bri"/>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bri"/>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bri"/>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br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 – Class 7</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03399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A20138-1360-AD4D-9C4B-FC0BE4235E98}" type="slidenum">
              <a:rPr lang="en-US"/>
              <a:pPr/>
              <a:t>10</a:t>
            </a:fld>
            <a:endParaRPr lang="en-US"/>
          </a:p>
        </p:txBody>
      </p:sp>
      <p:sp>
        <p:nvSpPr>
          <p:cNvPr id="25602" name="Rectangle 2"/>
          <p:cNvSpPr>
            <a:spLocks noGrp="1" noChangeArrowheads="1"/>
          </p:cNvSpPr>
          <p:nvPr>
            <p:ph type="title"/>
          </p:nvPr>
        </p:nvSpPr>
        <p:spPr/>
        <p:txBody>
          <a:bodyPr/>
          <a:lstStyle/>
          <a:p>
            <a:r>
              <a:rPr lang="en-US" sz="2800" b="1" dirty="0">
                <a:solidFill>
                  <a:srgbClr val="000000"/>
                </a:solidFill>
                <a:cs typeface="Times New Roman" charset="0"/>
              </a:rPr>
              <a:t>Thread Synchronization</a:t>
            </a:r>
            <a:endParaRPr lang="en-US" sz="2800" dirty="0">
              <a:solidFill>
                <a:srgbClr val="000000"/>
              </a:solidFill>
              <a:latin typeface="Times New Roman" charset="0"/>
              <a:cs typeface="Times New Roman" charset="0"/>
            </a:endParaRPr>
          </a:p>
        </p:txBody>
      </p:sp>
      <p:sp>
        <p:nvSpPr>
          <p:cNvPr id="25603" name="Rectangle 3"/>
          <p:cNvSpPr>
            <a:spLocks noGrp="1" noChangeArrowheads="1"/>
          </p:cNvSpPr>
          <p:nvPr>
            <p:ph type="body" idx="1"/>
          </p:nvPr>
        </p:nvSpPr>
        <p:spPr>
          <a:xfrm>
            <a:off x="457200" y="1270000"/>
            <a:ext cx="8229600" cy="4856163"/>
          </a:xfrm>
        </p:spPr>
        <p:txBody>
          <a:bodyPr>
            <a:normAutofit fontScale="85000" lnSpcReduction="10000"/>
          </a:bodyPr>
          <a:lstStyle/>
          <a:p>
            <a:r>
              <a:rPr lang="en-US" dirty="0" smtClean="0"/>
              <a:t>Synchronization is a mechanism to control the flow of code when different threads are executing</a:t>
            </a:r>
          </a:p>
          <a:p>
            <a:r>
              <a:rPr lang="en-US" dirty="0" smtClean="0"/>
              <a:t>Monitors</a:t>
            </a:r>
            <a:endParaRPr lang="en-US" dirty="0"/>
          </a:p>
          <a:p>
            <a:pPr lvl="1"/>
            <a:r>
              <a:rPr lang="en-US" dirty="0"/>
              <a:t>Object with </a:t>
            </a:r>
            <a:r>
              <a:rPr lang="en-US" b="1" dirty="0">
                <a:latin typeface="Courier New" charset="0"/>
              </a:rPr>
              <a:t>synchronized</a:t>
            </a:r>
            <a:r>
              <a:rPr lang="en-US" dirty="0"/>
              <a:t> methods</a:t>
            </a:r>
          </a:p>
          <a:p>
            <a:pPr lvl="2"/>
            <a:r>
              <a:rPr lang="en-US" dirty="0"/>
              <a:t>Any object can be a monitor</a:t>
            </a:r>
          </a:p>
          <a:p>
            <a:pPr lvl="1"/>
            <a:r>
              <a:rPr lang="en-US" dirty="0"/>
              <a:t>Methods declared </a:t>
            </a:r>
            <a:r>
              <a:rPr lang="en-US" b="1" dirty="0">
                <a:latin typeface="Courier New" charset="0"/>
              </a:rPr>
              <a:t>synchronized</a:t>
            </a:r>
          </a:p>
          <a:p>
            <a:pPr lvl="2"/>
            <a:r>
              <a:rPr lang="en-US" b="1" dirty="0">
                <a:latin typeface="Courier New" charset="0"/>
              </a:rPr>
              <a:t>public synchronized </a:t>
            </a:r>
            <a:r>
              <a:rPr lang="en-US" b="1" dirty="0" err="1">
                <a:latin typeface="Courier New" charset="0"/>
              </a:rPr>
              <a:t>int</a:t>
            </a:r>
            <a:r>
              <a:rPr lang="en-US" b="1" dirty="0">
                <a:latin typeface="Courier New" charset="0"/>
              </a:rPr>
              <a:t> </a:t>
            </a:r>
            <a:r>
              <a:rPr lang="en-US" b="1" dirty="0" err="1">
                <a:latin typeface="Courier New" charset="0"/>
              </a:rPr>
              <a:t>myMethod</a:t>
            </a:r>
            <a:r>
              <a:rPr lang="en-US" b="1" dirty="0">
                <a:latin typeface="Courier New" charset="0"/>
              </a:rPr>
              <a:t>( </a:t>
            </a:r>
            <a:r>
              <a:rPr lang="en-US" b="1" dirty="0" err="1">
                <a:latin typeface="Courier New" charset="0"/>
              </a:rPr>
              <a:t>int</a:t>
            </a:r>
            <a:r>
              <a:rPr lang="en-US" b="1" dirty="0">
                <a:latin typeface="Courier New" charset="0"/>
              </a:rPr>
              <a:t> x )</a:t>
            </a:r>
          </a:p>
          <a:p>
            <a:pPr lvl="2"/>
            <a:r>
              <a:rPr lang="en-US" dirty="0"/>
              <a:t>Only one thread can execute a </a:t>
            </a:r>
            <a:r>
              <a:rPr lang="en-US" b="1" dirty="0">
                <a:latin typeface="Courier New" charset="0"/>
              </a:rPr>
              <a:t>synchronized method</a:t>
            </a:r>
            <a:r>
              <a:rPr lang="en-US" dirty="0"/>
              <a:t> at a time</a:t>
            </a:r>
          </a:p>
          <a:p>
            <a:pPr lvl="3"/>
            <a:r>
              <a:rPr lang="en-US" i="1" dirty="0"/>
              <a:t>Obtaining the lock</a:t>
            </a:r>
            <a:r>
              <a:rPr lang="en-US" dirty="0"/>
              <a:t> and </a:t>
            </a:r>
            <a:r>
              <a:rPr lang="en-US" i="1" dirty="0"/>
              <a:t>locking</a:t>
            </a:r>
            <a:r>
              <a:rPr lang="en-US" dirty="0"/>
              <a:t> an object</a:t>
            </a:r>
          </a:p>
          <a:p>
            <a:pPr lvl="2"/>
            <a:r>
              <a:rPr lang="en-US" dirty="0"/>
              <a:t>If multiple </a:t>
            </a:r>
            <a:r>
              <a:rPr lang="en-US" b="1" dirty="0">
                <a:latin typeface="Courier New" charset="0"/>
              </a:rPr>
              <a:t>synchronized</a:t>
            </a:r>
            <a:r>
              <a:rPr lang="en-US" dirty="0"/>
              <a:t> methods, only one may be active</a:t>
            </a:r>
          </a:p>
          <a:p>
            <a:pPr lvl="1"/>
            <a:r>
              <a:rPr lang="en-US" dirty="0"/>
              <a:t>Java also has </a:t>
            </a:r>
            <a:r>
              <a:rPr lang="en-US" b="1" dirty="0">
                <a:latin typeface="Courier New" charset="0"/>
              </a:rPr>
              <a:t>synchronized</a:t>
            </a:r>
            <a:r>
              <a:rPr lang="en-US" dirty="0"/>
              <a:t> blocks of code</a:t>
            </a:r>
          </a:p>
          <a:p>
            <a:pPr lvl="1"/>
            <a:endParaRPr lang="en-US" dirty="0"/>
          </a:p>
        </p:txBody>
      </p:sp>
    </p:spTree>
    <p:extLst>
      <p:ext uri="{BB962C8B-B14F-4D97-AF65-F5344CB8AC3E}">
        <p14:creationId xmlns:p14="http://schemas.microsoft.com/office/powerpoint/2010/main" val="1495165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fade">
                                      <p:cBhvr>
                                        <p:cTn id="13" dur="1000">
                                          <p:stCondLst>
                                            <p:cond delay="0"/>
                                          </p:stCondLst>
                                        </p:cTn>
                                        <p:tgtEl>
                                          <p:spTgt spid="256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fade">
                                      <p:cBhvr>
                                        <p:cTn id="18" dur="1000">
                                          <p:stCondLst>
                                            <p:cond delay="0"/>
                                          </p:stCondLst>
                                        </p:cTn>
                                        <p:tgtEl>
                                          <p:spTgt spid="25603">
                                            <p:txEl>
                                              <p:pRg st="1" end="1"/>
                                            </p:txEl>
                                          </p:spTgt>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fade">
                                      <p:cBhvr>
                                        <p:cTn id="22" dur="1000">
                                          <p:stCondLst>
                                            <p:cond delay="0"/>
                                          </p:stCondLst>
                                        </p:cTn>
                                        <p:tgtEl>
                                          <p:spTgt spid="25603">
                                            <p:txEl>
                                              <p:pRg st="2" end="2"/>
                                            </p:txEl>
                                          </p:spTgt>
                                        </p:tgtEl>
                                      </p:cBhvr>
                                    </p:animEffect>
                                  </p:childTnLst>
                                </p:cTn>
                              </p:par>
                            </p:childTnLst>
                          </p:cTn>
                        </p:par>
                        <p:par>
                          <p:cTn id="23" fill="hold" nodeType="afterGroup">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5603">
                                            <p:txEl>
                                              <p:pRg st="3" end="3"/>
                                            </p:txEl>
                                          </p:spTgt>
                                        </p:tgtEl>
                                        <p:attrNameLst>
                                          <p:attrName>style.visibility</p:attrName>
                                        </p:attrNameLst>
                                      </p:cBhvr>
                                      <p:to>
                                        <p:strVal val="visible"/>
                                      </p:to>
                                    </p:set>
                                    <p:animEffect transition="in" filter="fade">
                                      <p:cBhvr>
                                        <p:cTn id="26" dur="1000">
                                          <p:stCondLst>
                                            <p:cond delay="0"/>
                                          </p:stCondLst>
                                        </p:cTn>
                                        <p:tgtEl>
                                          <p:spTgt spid="2560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Effect transition="in" filter="fade">
                                      <p:cBhvr>
                                        <p:cTn id="31" dur="1000">
                                          <p:stCondLst>
                                            <p:cond delay="0"/>
                                          </p:stCondLst>
                                        </p:cTn>
                                        <p:tgtEl>
                                          <p:spTgt spid="25603">
                                            <p:txEl>
                                              <p:pRg st="4" end="4"/>
                                            </p:txEl>
                                          </p:spTgt>
                                        </p:tgtEl>
                                      </p:cBhvr>
                                    </p:animEffect>
                                  </p:childTnLst>
                                </p:cTn>
                              </p:par>
                            </p:childTnLst>
                          </p:cTn>
                        </p:par>
                        <p:par>
                          <p:cTn id="32" fill="hold" nodeType="afterGroup">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5603">
                                            <p:txEl>
                                              <p:pRg st="5" end="5"/>
                                            </p:txEl>
                                          </p:spTgt>
                                        </p:tgtEl>
                                        <p:attrNameLst>
                                          <p:attrName>style.visibility</p:attrName>
                                        </p:attrNameLst>
                                      </p:cBhvr>
                                      <p:to>
                                        <p:strVal val="visible"/>
                                      </p:to>
                                    </p:set>
                                    <p:animEffect transition="in" filter="fade">
                                      <p:cBhvr>
                                        <p:cTn id="35" dur="1000">
                                          <p:stCondLst>
                                            <p:cond delay="0"/>
                                          </p:stCondLst>
                                        </p:cTn>
                                        <p:tgtEl>
                                          <p:spTgt spid="25603">
                                            <p:txEl>
                                              <p:pRg st="5" end="5"/>
                                            </p:txEl>
                                          </p:spTgt>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5603">
                                            <p:txEl>
                                              <p:pRg st="6" end="6"/>
                                            </p:txEl>
                                          </p:spTgt>
                                        </p:tgtEl>
                                        <p:attrNameLst>
                                          <p:attrName>style.visibility</p:attrName>
                                        </p:attrNameLst>
                                      </p:cBhvr>
                                      <p:to>
                                        <p:strVal val="visible"/>
                                      </p:to>
                                    </p:set>
                                    <p:animEffect transition="in" filter="fade">
                                      <p:cBhvr>
                                        <p:cTn id="39" dur="1000">
                                          <p:stCondLst>
                                            <p:cond delay="0"/>
                                          </p:stCondLst>
                                        </p:cTn>
                                        <p:tgtEl>
                                          <p:spTgt spid="25603">
                                            <p:txEl>
                                              <p:pRg st="6" end="6"/>
                                            </p:txEl>
                                          </p:spTgt>
                                        </p:tgtEl>
                                      </p:cBhvr>
                                    </p:animEffect>
                                  </p:childTnLst>
                                </p:cTn>
                              </p:par>
                            </p:childTnLst>
                          </p:cTn>
                        </p:par>
                        <p:par>
                          <p:cTn id="40" fill="hold" nodeType="afterGroup">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5603">
                                            <p:txEl>
                                              <p:pRg st="7" end="7"/>
                                            </p:txEl>
                                          </p:spTgt>
                                        </p:tgtEl>
                                        <p:attrNameLst>
                                          <p:attrName>style.visibility</p:attrName>
                                        </p:attrNameLst>
                                      </p:cBhvr>
                                      <p:to>
                                        <p:strVal val="visible"/>
                                      </p:to>
                                    </p:set>
                                    <p:animEffect transition="in" filter="fade">
                                      <p:cBhvr>
                                        <p:cTn id="43" dur="1000">
                                          <p:stCondLst>
                                            <p:cond delay="0"/>
                                          </p:stCondLst>
                                        </p:cTn>
                                        <p:tgtEl>
                                          <p:spTgt spid="25603">
                                            <p:txEl>
                                              <p:pRg st="7" end="7"/>
                                            </p:txEl>
                                          </p:spTgt>
                                        </p:tgtEl>
                                      </p:cBhvr>
                                    </p:animEffect>
                                  </p:childTnLst>
                                </p:cTn>
                              </p:par>
                            </p:childTnLst>
                          </p:cTn>
                        </p:par>
                        <p:par>
                          <p:cTn id="44" fill="hold" nodeType="afterGroup">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5603">
                                            <p:txEl>
                                              <p:pRg st="8" end="8"/>
                                            </p:txEl>
                                          </p:spTgt>
                                        </p:tgtEl>
                                        <p:attrNameLst>
                                          <p:attrName>style.visibility</p:attrName>
                                        </p:attrNameLst>
                                      </p:cBhvr>
                                      <p:to>
                                        <p:strVal val="visible"/>
                                      </p:to>
                                    </p:set>
                                    <p:animEffect transition="in" filter="fade">
                                      <p:cBhvr>
                                        <p:cTn id="47" dur="1000">
                                          <p:stCondLst>
                                            <p:cond delay="0"/>
                                          </p:stCondLst>
                                        </p:cTn>
                                        <p:tgtEl>
                                          <p:spTgt spid="25603">
                                            <p:txEl>
                                              <p:pRg st="8" end="8"/>
                                            </p:txEl>
                                          </p:spTgt>
                                        </p:tgtEl>
                                      </p:cBhvr>
                                    </p:animEffect>
                                  </p:childTnLst>
                                </p:cTn>
                              </p:par>
                            </p:childTnLst>
                          </p:cTn>
                        </p:par>
                        <p:par>
                          <p:cTn id="48" fill="hold" nodeType="afterGroup">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5603">
                                            <p:txEl>
                                              <p:pRg st="9" end="9"/>
                                            </p:txEl>
                                          </p:spTgt>
                                        </p:tgtEl>
                                        <p:attrNameLst>
                                          <p:attrName>style.visibility</p:attrName>
                                        </p:attrNameLst>
                                      </p:cBhvr>
                                      <p:to>
                                        <p:strVal val="visible"/>
                                      </p:to>
                                    </p:set>
                                    <p:animEffect transition="in" filter="fade">
                                      <p:cBhvr>
                                        <p:cTn id="51" dur="1000">
                                          <p:stCondLst>
                                            <p:cond delay="0"/>
                                          </p:stCondLst>
                                        </p:cTn>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Code - Synchronized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09207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12</a:t>
            </a:fld>
            <a:endParaRPr lang="en-US"/>
          </a:p>
        </p:txBody>
      </p:sp>
      <p:sp>
        <p:nvSpPr>
          <p:cNvPr id="54274" name="Rectangle 2"/>
          <p:cNvSpPr>
            <a:spLocks noGrp="1" noChangeArrowheads="1"/>
          </p:cNvSpPr>
          <p:nvPr>
            <p:ph type="title"/>
          </p:nvPr>
        </p:nvSpPr>
        <p:spPr/>
        <p:txBody>
          <a:bodyPr/>
          <a:lstStyle/>
          <a:p>
            <a:r>
              <a:rPr lang="en-US" sz="2800" b="1" dirty="0">
                <a:solidFill>
                  <a:srgbClr val="000000"/>
                </a:solidFill>
                <a:latin typeface="Courier New" charset="0"/>
                <a:cs typeface="Courier New" charset="0"/>
              </a:rPr>
              <a:t>Runnable</a:t>
            </a:r>
            <a:r>
              <a:rPr lang="en-US" sz="2800" b="1" dirty="0">
                <a:solidFill>
                  <a:srgbClr val="000000"/>
                </a:solidFill>
                <a:cs typeface="Times New Roman" charset="0"/>
              </a:rPr>
              <a:t> Interface</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457200" y="1417638"/>
            <a:ext cx="8229600" cy="4708525"/>
          </a:xfrm>
        </p:spPr>
        <p:txBody>
          <a:bodyPr>
            <a:normAutofit fontScale="85000" lnSpcReduction="10000"/>
          </a:bodyPr>
          <a:lstStyle/>
          <a:p>
            <a:r>
              <a:rPr lang="en-US" dirty="0"/>
              <a:t>Java does not support multiple inheritance</a:t>
            </a:r>
          </a:p>
          <a:p>
            <a:pPr lvl="1"/>
            <a:r>
              <a:rPr lang="en-US" dirty="0"/>
              <a:t>Instead, use interfaces</a:t>
            </a:r>
          </a:p>
          <a:p>
            <a:pPr lvl="1"/>
            <a:r>
              <a:rPr lang="en-US" dirty="0"/>
              <a:t>Until now, we inherited from class </a:t>
            </a:r>
            <a:r>
              <a:rPr lang="en-US" b="1" dirty="0">
                <a:latin typeface="Courier New" charset="0"/>
              </a:rPr>
              <a:t>Thread</a:t>
            </a:r>
            <a:r>
              <a:rPr lang="en-US" dirty="0"/>
              <a:t>, overrode </a:t>
            </a:r>
            <a:r>
              <a:rPr lang="en-US" b="1" dirty="0">
                <a:latin typeface="Courier New" charset="0"/>
              </a:rPr>
              <a:t>run</a:t>
            </a:r>
          </a:p>
          <a:p>
            <a:r>
              <a:rPr lang="en-US" dirty="0"/>
              <a:t>Multithreading for an already derived class</a:t>
            </a:r>
          </a:p>
          <a:p>
            <a:pPr lvl="1"/>
            <a:r>
              <a:rPr lang="en-US" dirty="0"/>
              <a:t>Implement interface </a:t>
            </a:r>
            <a:r>
              <a:rPr lang="en-US" b="1" dirty="0">
                <a:latin typeface="Courier New" charset="0"/>
              </a:rPr>
              <a:t>Runnable</a:t>
            </a:r>
            <a:r>
              <a:rPr lang="en-US" dirty="0"/>
              <a:t> (</a:t>
            </a:r>
            <a:r>
              <a:rPr lang="en-US" b="1" dirty="0" err="1">
                <a:latin typeface="Courier New" charset="0"/>
              </a:rPr>
              <a:t>java.lang</a:t>
            </a:r>
            <a:r>
              <a:rPr lang="en-US" dirty="0"/>
              <a:t>)</a:t>
            </a:r>
          </a:p>
          <a:p>
            <a:pPr lvl="2"/>
            <a:r>
              <a:rPr lang="en-US" dirty="0"/>
              <a:t>New class objects "are" </a:t>
            </a:r>
            <a:r>
              <a:rPr lang="en-US" b="1" dirty="0">
                <a:latin typeface="Courier New" charset="0"/>
              </a:rPr>
              <a:t>Runnable</a:t>
            </a:r>
            <a:r>
              <a:rPr lang="en-US" dirty="0"/>
              <a:t> objects</a:t>
            </a:r>
          </a:p>
          <a:p>
            <a:pPr lvl="1"/>
            <a:r>
              <a:rPr lang="en-US" dirty="0"/>
              <a:t>Override </a:t>
            </a:r>
            <a:r>
              <a:rPr lang="en-US" b="1" dirty="0">
                <a:latin typeface="Courier New" charset="0"/>
              </a:rPr>
              <a:t>run</a:t>
            </a:r>
            <a:r>
              <a:rPr lang="en-US" dirty="0"/>
              <a:t> method</a:t>
            </a:r>
          </a:p>
          <a:p>
            <a:pPr lvl="2"/>
            <a:r>
              <a:rPr lang="en-US" dirty="0"/>
              <a:t>Controls thread, just as deriving from </a:t>
            </a:r>
            <a:r>
              <a:rPr lang="en-US" b="1" dirty="0">
                <a:latin typeface="Courier New" charset="0"/>
              </a:rPr>
              <a:t>Thread</a:t>
            </a:r>
            <a:r>
              <a:rPr lang="en-US" dirty="0"/>
              <a:t> class</a:t>
            </a:r>
          </a:p>
          <a:p>
            <a:pPr lvl="2"/>
            <a:r>
              <a:rPr lang="en-US" dirty="0"/>
              <a:t>In fact, class </a:t>
            </a:r>
            <a:r>
              <a:rPr lang="en-US" b="1" dirty="0">
                <a:latin typeface="Courier New" charset="0"/>
              </a:rPr>
              <a:t>Thread</a:t>
            </a:r>
            <a:r>
              <a:rPr lang="en-US" dirty="0"/>
              <a:t> implements interface </a:t>
            </a:r>
            <a:r>
              <a:rPr lang="en-US" b="1" dirty="0">
                <a:latin typeface="Courier New" charset="0"/>
              </a:rPr>
              <a:t>Runnable</a:t>
            </a:r>
          </a:p>
          <a:p>
            <a:pPr lvl="1"/>
            <a:r>
              <a:rPr lang="en-US" dirty="0"/>
              <a:t>Create new threads using </a:t>
            </a:r>
            <a:r>
              <a:rPr lang="en-US" b="1" dirty="0">
                <a:latin typeface="Courier New" charset="0"/>
              </a:rPr>
              <a:t>Thread</a:t>
            </a:r>
            <a:r>
              <a:rPr lang="en-US" dirty="0"/>
              <a:t> constructors</a:t>
            </a:r>
          </a:p>
          <a:p>
            <a:pPr lvl="2"/>
            <a:r>
              <a:rPr lang="en-US" b="1" dirty="0">
                <a:latin typeface="Courier New" charset="0"/>
              </a:rPr>
              <a:t>Thread( </a:t>
            </a:r>
            <a:r>
              <a:rPr lang="en-US" b="1" dirty="0" err="1">
                <a:latin typeface="Courier New" charset="0"/>
              </a:rPr>
              <a:t>runnableObject</a:t>
            </a:r>
            <a:r>
              <a:rPr lang="en-US" b="1" dirty="0">
                <a:latin typeface="Courier New" charset="0"/>
              </a:rPr>
              <a:t> )</a:t>
            </a:r>
          </a:p>
          <a:p>
            <a:pPr lvl="2"/>
            <a:r>
              <a:rPr lang="en-US" b="1" dirty="0">
                <a:latin typeface="Courier New" charset="0"/>
              </a:rPr>
              <a:t>Thread( </a:t>
            </a:r>
            <a:r>
              <a:rPr lang="en-US" b="1" dirty="0" err="1">
                <a:latin typeface="Courier New" charset="0"/>
              </a:rPr>
              <a:t>runnableObject</a:t>
            </a:r>
            <a:r>
              <a:rPr lang="en-US" b="1" dirty="0">
                <a:latin typeface="Courier New" charset="0"/>
              </a:rPr>
              <a:t>, </a:t>
            </a:r>
            <a:r>
              <a:rPr lang="en-US" b="1" dirty="0" err="1">
                <a:latin typeface="Courier New" charset="0"/>
              </a:rPr>
              <a:t>threadName</a:t>
            </a:r>
            <a:r>
              <a:rPr lang="en-US" b="1" dirty="0">
                <a:latin typeface="Courier New" charset="0"/>
              </a:rPr>
              <a:t> )</a:t>
            </a:r>
          </a:p>
        </p:txBody>
      </p:sp>
    </p:spTree>
    <p:extLst>
      <p:ext uri="{BB962C8B-B14F-4D97-AF65-F5344CB8AC3E}">
        <p14:creationId xmlns:p14="http://schemas.microsoft.com/office/powerpoint/2010/main" val="2283697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stCondLst>
                                            <p:cond delay="0"/>
                                          </p:stCondLst>
                                        </p:cTn>
                                        <p:tgtEl>
                                          <p:spTgt spid="542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1000">
                                          <p:stCondLst>
                                            <p:cond delay="0"/>
                                          </p:stCondLst>
                                        </p:cTn>
                                        <p:tgtEl>
                                          <p:spTgt spid="5427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275">
                                            <p:txEl>
                                              <p:pRg st="5" end="5"/>
                                            </p:txEl>
                                          </p:spTgt>
                                        </p:tgtEl>
                                        <p:attrNameLst>
                                          <p:attrName>style.visibility</p:attrName>
                                        </p:attrNameLst>
                                      </p:cBhvr>
                                      <p:to>
                                        <p:strVal val="visible"/>
                                      </p:to>
                                    </p:set>
                                    <p:animEffect transition="in" filter="fade">
                                      <p:cBhvr>
                                        <p:cTn id="30" dur="1000">
                                          <p:stCondLst>
                                            <p:cond delay="0"/>
                                          </p:stCondLst>
                                        </p:cTn>
                                        <p:tgtEl>
                                          <p:spTgt spid="5427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fade">
                                      <p:cBhvr>
                                        <p:cTn id="33" dur="1000">
                                          <p:stCondLst>
                                            <p:cond delay="0"/>
                                          </p:stCondLst>
                                        </p:cTn>
                                        <p:tgtEl>
                                          <p:spTgt spid="54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fade">
                                      <p:cBhvr>
                                        <p:cTn id="36" dur="1000">
                                          <p:stCondLst>
                                            <p:cond delay="0"/>
                                          </p:stCondLst>
                                        </p:cTn>
                                        <p:tgtEl>
                                          <p:spTgt spid="54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fade">
                                      <p:cBhvr>
                                        <p:cTn id="39" dur="1000">
                                          <p:stCondLst>
                                            <p:cond delay="0"/>
                                          </p:stCondLst>
                                        </p:cTn>
                                        <p:tgtEl>
                                          <p:spTgt spid="542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fade">
                                      <p:cBhvr>
                                        <p:cTn id="42" dur="1000">
                                          <p:stCondLst>
                                            <p:cond delay="0"/>
                                          </p:stCondLst>
                                        </p:cTn>
                                        <p:tgtEl>
                                          <p:spTgt spid="5427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275">
                                            <p:txEl>
                                              <p:pRg st="10" end="10"/>
                                            </p:txEl>
                                          </p:spTgt>
                                        </p:tgtEl>
                                        <p:attrNameLst>
                                          <p:attrName>style.visibility</p:attrName>
                                        </p:attrNameLst>
                                      </p:cBhvr>
                                      <p:to>
                                        <p:strVal val="visible"/>
                                      </p:to>
                                    </p:set>
                                    <p:animEffect transition="in" filter="fade">
                                      <p:cBhvr>
                                        <p:cTn id="45" dur="1000">
                                          <p:stCondLst>
                                            <p:cond delay="0"/>
                                          </p:stCondLst>
                                        </p:cTn>
                                        <p:tgtEl>
                                          <p:spTgt spid="54275">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75">
                                            <p:txEl>
                                              <p:pRg st="11" end="11"/>
                                            </p:txEl>
                                          </p:spTgt>
                                        </p:tgtEl>
                                        <p:attrNameLst>
                                          <p:attrName>style.visibility</p:attrName>
                                        </p:attrNameLst>
                                      </p:cBhvr>
                                      <p:to>
                                        <p:strVal val="visible"/>
                                      </p:to>
                                    </p:set>
                                    <p:animEffect transition="in" filter="fade">
                                      <p:cBhvr>
                                        <p:cTn id="48" dur="1000">
                                          <p:stCondLst>
                                            <p:cond delay="0"/>
                                          </p:stCondLst>
                                        </p:cTn>
                                        <p:tgtEl>
                                          <p:spTgt spid="54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34A5D40-9662-A844-8247-CDFDE6F641C6}" type="slidenum">
              <a:rPr lang="en-US"/>
              <a:pPr/>
              <a:t>13</a:t>
            </a:fld>
            <a:endParaRPr lang="en-US"/>
          </a:p>
        </p:txBody>
      </p:sp>
      <p:sp>
        <p:nvSpPr>
          <p:cNvPr id="54274" name="Rectangle 2"/>
          <p:cNvSpPr>
            <a:spLocks noGrp="1" noChangeArrowheads="1"/>
          </p:cNvSpPr>
          <p:nvPr>
            <p:ph type="title"/>
          </p:nvPr>
        </p:nvSpPr>
        <p:spPr/>
        <p:txBody>
          <a:bodyPr/>
          <a:lstStyle/>
          <a:p>
            <a:r>
              <a:rPr lang="en-US" sz="2800" b="1" dirty="0" smtClean="0">
                <a:solidFill>
                  <a:srgbClr val="000000"/>
                </a:solidFill>
                <a:latin typeface="Courier New" charset="0"/>
                <a:cs typeface="Courier New" charset="0"/>
              </a:rPr>
              <a:t>Wait and Notify</a:t>
            </a:r>
            <a:endParaRPr lang="en-US" sz="2800" dirty="0">
              <a:solidFill>
                <a:srgbClr val="000000"/>
              </a:solidFill>
              <a:latin typeface="Times New Roman" charset="0"/>
              <a:cs typeface="Times New Roman" charset="0"/>
            </a:endParaRPr>
          </a:p>
        </p:txBody>
      </p:sp>
      <p:sp>
        <p:nvSpPr>
          <p:cNvPr id="54275" name="Rectangle 3"/>
          <p:cNvSpPr>
            <a:spLocks noGrp="1" noChangeArrowheads="1"/>
          </p:cNvSpPr>
          <p:nvPr>
            <p:ph type="body" idx="1"/>
          </p:nvPr>
        </p:nvSpPr>
        <p:spPr>
          <a:xfrm>
            <a:off x="457200" y="1417638"/>
            <a:ext cx="8229600" cy="4708525"/>
          </a:xfrm>
        </p:spPr>
        <p:txBody>
          <a:bodyPr>
            <a:normAutofit fontScale="85000" lnSpcReduction="10000"/>
          </a:bodyPr>
          <a:lstStyle/>
          <a:p>
            <a:r>
              <a:rPr lang="en-US" dirty="0" smtClean="0"/>
              <a:t>Waiting and Notification is a mechanism to pause and resume execution of Threads</a:t>
            </a:r>
          </a:p>
          <a:p>
            <a:r>
              <a:rPr lang="en-US" dirty="0" smtClean="0"/>
              <a:t>This is needed for intra thread communication</a:t>
            </a:r>
          </a:p>
          <a:p>
            <a:r>
              <a:rPr lang="en-US" dirty="0" smtClean="0"/>
              <a:t>For </a:t>
            </a:r>
            <a:r>
              <a:rPr lang="en-US" dirty="0" err="1" smtClean="0"/>
              <a:t>eg</a:t>
            </a:r>
            <a:r>
              <a:rPr lang="en-US" dirty="0" smtClean="0"/>
              <a:t>:- A professor asks a question to the students. He needs to wait till the Student responds and then professor can say whether the answer is right or wrong</a:t>
            </a:r>
          </a:p>
          <a:p>
            <a:pPr lvl="1"/>
            <a:r>
              <a:rPr lang="en-US" dirty="0" smtClean="0"/>
              <a:t>Professor Thread is executing – Student thread has to wait</a:t>
            </a:r>
          </a:p>
          <a:p>
            <a:pPr lvl="1"/>
            <a:r>
              <a:rPr lang="en-US" dirty="0" smtClean="0"/>
              <a:t>Professor Thread has to wait after asking a Question – Student Thread gets notified and answers the question</a:t>
            </a:r>
          </a:p>
          <a:p>
            <a:pPr lvl="1"/>
            <a:r>
              <a:rPr lang="en-US" dirty="0" smtClean="0"/>
              <a:t>Professor gets notified after Student answers the question – Student Thread has to wait to hear the feedback from professor etc.</a:t>
            </a:r>
          </a:p>
        </p:txBody>
      </p:sp>
    </p:spTree>
    <p:extLst>
      <p:ext uri="{BB962C8B-B14F-4D97-AF65-F5344CB8AC3E}">
        <p14:creationId xmlns:p14="http://schemas.microsoft.com/office/powerpoint/2010/main" val="3843912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275">
                                            <p:txEl>
                                              <p:pRg st="1" end="1"/>
                                            </p:txEl>
                                          </p:spTgt>
                                        </p:tgtEl>
                                        <p:attrNameLst>
                                          <p:attrName>style.visibility</p:attrName>
                                        </p:attrNameLst>
                                      </p:cBhvr>
                                      <p:to>
                                        <p:strVal val="visible"/>
                                      </p:to>
                                    </p:set>
                                    <p:animEffect transition="in" filter="fade">
                                      <p:cBhvr>
                                        <p:cTn id="18" dur="1000">
                                          <p:stCondLst>
                                            <p:cond delay="0"/>
                                          </p:stCondLst>
                                        </p:cTn>
                                        <p:tgtEl>
                                          <p:spTgt spid="542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275">
                                            <p:txEl>
                                              <p:pRg st="2" end="2"/>
                                            </p:txEl>
                                          </p:spTgt>
                                        </p:tgtEl>
                                        <p:attrNameLst>
                                          <p:attrName>style.visibility</p:attrName>
                                        </p:attrNameLst>
                                      </p:cBhvr>
                                      <p:to>
                                        <p:strVal val="visible"/>
                                      </p:to>
                                    </p:set>
                                    <p:animEffect transition="in" filter="fade">
                                      <p:cBhvr>
                                        <p:cTn id="23" dur="1000">
                                          <p:stCondLst>
                                            <p:cond delay="0"/>
                                          </p:stCondLst>
                                        </p:cTn>
                                        <p:tgtEl>
                                          <p:spTgt spid="54275">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275">
                                            <p:txEl>
                                              <p:pRg st="3" end="3"/>
                                            </p:txEl>
                                          </p:spTgt>
                                        </p:tgtEl>
                                        <p:attrNameLst>
                                          <p:attrName>style.visibility</p:attrName>
                                        </p:attrNameLst>
                                      </p:cBhvr>
                                      <p:to>
                                        <p:strVal val="visible"/>
                                      </p:to>
                                    </p:set>
                                    <p:animEffect transition="in" filter="fade">
                                      <p:cBhvr>
                                        <p:cTn id="26" dur="1000">
                                          <p:stCondLst>
                                            <p:cond delay="0"/>
                                          </p:stCondLst>
                                        </p:cTn>
                                        <p:tgtEl>
                                          <p:spTgt spid="5427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stCondLst>
                                            <p:cond delay="0"/>
                                          </p:stCondLst>
                                        </p:cTn>
                                        <p:tgtEl>
                                          <p:spTgt spid="5427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fade">
                                      <p:cBhvr>
                                        <p:cTn id="32" dur="1000">
                                          <p:stCondLst>
                                            <p:cond delay="0"/>
                                          </p:stCondLst>
                                        </p:cTn>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Maps</a:t>
            </a:r>
            <a:endParaRPr lang="en-US" dirty="0" smtClean="0"/>
          </a:p>
          <a:p>
            <a:pPr lvl="1"/>
            <a:r>
              <a:rPr lang="en-US" dirty="0" err="1" smtClean="0"/>
              <a:t>HashMap</a:t>
            </a:r>
            <a:r>
              <a:rPr lang="en-US" dirty="0" smtClean="0"/>
              <a:t>, </a:t>
            </a:r>
            <a:r>
              <a:rPr lang="en-US" dirty="0" err="1" smtClean="0"/>
              <a:t>Hashtable</a:t>
            </a:r>
            <a:r>
              <a:rPr lang="en-US" dirty="0" smtClean="0"/>
              <a:t>, </a:t>
            </a:r>
            <a:r>
              <a:rPr lang="en-US" dirty="0" err="1" smtClean="0"/>
              <a:t>TreeMap</a:t>
            </a:r>
            <a:endParaRPr lang="en-US" dirty="0" smtClean="0"/>
          </a:p>
          <a:p>
            <a:r>
              <a:rPr lang="en-US" dirty="0" smtClean="0"/>
              <a:t>Threads</a:t>
            </a:r>
            <a:endParaRPr lang="en-US" dirty="0" smtClean="0"/>
          </a:p>
          <a:p>
            <a:endParaRPr lang="en-US" dirty="0" smtClean="0"/>
          </a:p>
        </p:txBody>
      </p:sp>
    </p:spTree>
    <p:extLst>
      <p:ext uri="{BB962C8B-B14F-4D97-AF65-F5344CB8AC3E}">
        <p14:creationId xmlns:p14="http://schemas.microsoft.com/office/powerpoint/2010/main" val="1252798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1143000"/>
          </a:xfrm>
        </p:spPr>
        <p:txBody>
          <a:bodyPr/>
          <a:lstStyle/>
          <a:p>
            <a:r>
              <a:rPr lang="en-US" dirty="0" smtClean="0"/>
              <a:t>Maps</a:t>
            </a:r>
            <a:endParaRPr lang="en-US" dirty="0"/>
          </a:p>
        </p:txBody>
      </p:sp>
      <p:sp>
        <p:nvSpPr>
          <p:cNvPr id="3" name="Content Placeholder 2"/>
          <p:cNvSpPr>
            <a:spLocks noGrp="1"/>
          </p:cNvSpPr>
          <p:nvPr>
            <p:ph idx="1"/>
          </p:nvPr>
        </p:nvSpPr>
        <p:spPr>
          <a:xfrm>
            <a:off x="457200" y="876300"/>
            <a:ext cx="8420100" cy="5740400"/>
          </a:xfrm>
        </p:spPr>
        <p:txBody>
          <a:bodyPr>
            <a:normAutofit/>
          </a:bodyPr>
          <a:lstStyle/>
          <a:p>
            <a:r>
              <a:rPr lang="en-US" sz="2000" dirty="0" smtClean="0"/>
              <a:t>Map is a data structure (a type of Collection) to store/retrieve keys/values. This is like a dictionary</a:t>
            </a:r>
          </a:p>
          <a:p>
            <a:r>
              <a:rPr lang="en-US" sz="2000" dirty="0" smtClean="0"/>
              <a:t>All the methods that are supposed to be implemented by a Map are defined in an interface named Map</a:t>
            </a:r>
            <a:endParaRPr lang="en-US" sz="2000" dirty="0"/>
          </a:p>
          <a:p>
            <a:r>
              <a:rPr lang="en-US" sz="2000" dirty="0" smtClean="0"/>
              <a:t>Java </a:t>
            </a:r>
            <a:r>
              <a:rPr lang="en-US" sz="2000" dirty="0" smtClean="0"/>
              <a:t>provides </a:t>
            </a:r>
            <a:r>
              <a:rPr lang="en-US" sz="2000" dirty="0" smtClean="0"/>
              <a:t>different types of Map implementations</a:t>
            </a:r>
          </a:p>
          <a:p>
            <a:pPr lvl="1"/>
            <a:r>
              <a:rPr lang="en-US" sz="2000" dirty="0" err="1" smtClean="0"/>
              <a:t>HashMap</a:t>
            </a:r>
            <a:r>
              <a:rPr lang="en-US" sz="2000" dirty="0" smtClean="0"/>
              <a:t>, </a:t>
            </a:r>
            <a:r>
              <a:rPr lang="en-US" sz="2000" dirty="0" err="1" smtClean="0"/>
              <a:t>HashTable</a:t>
            </a:r>
            <a:r>
              <a:rPr lang="en-US" sz="2000" dirty="0" smtClean="0"/>
              <a:t>, </a:t>
            </a:r>
            <a:r>
              <a:rPr lang="en-US" sz="2000" dirty="0" err="1" smtClean="0"/>
              <a:t>TreeMap</a:t>
            </a:r>
            <a:r>
              <a:rPr lang="en-US" sz="2000" dirty="0" smtClean="0"/>
              <a:t>, </a:t>
            </a:r>
            <a:r>
              <a:rPr lang="en-US" sz="2000" dirty="0" err="1" smtClean="0"/>
              <a:t>ConcurrentHashMap</a:t>
            </a:r>
            <a:endParaRPr lang="en-US" sz="2000" dirty="0" smtClean="0"/>
          </a:p>
          <a:p>
            <a:r>
              <a:rPr lang="en-US" sz="2000" dirty="0"/>
              <a:t>Accessing elements defined in </a:t>
            </a:r>
            <a:r>
              <a:rPr lang="en-US" sz="2000" dirty="0" smtClean="0"/>
              <a:t>one of the above implementations is </a:t>
            </a:r>
            <a:r>
              <a:rPr lang="en-US" sz="2000" dirty="0"/>
              <a:t>pretty </a:t>
            </a:r>
            <a:r>
              <a:rPr lang="en-US" sz="2000" dirty="0" smtClean="0"/>
              <a:t>fast. Java uses a concept of hashing and storing the elements in a bucket for faster retrieval</a:t>
            </a:r>
          </a:p>
          <a:p>
            <a:r>
              <a:rPr lang="en-US" sz="2000" dirty="0" smtClean="0"/>
              <a:t>Accessing elements in the Array or a Collection is sequential and becomes slower when the size of array becomes longer where as time to access the elements in the Map is same irrespective of the number of elements in the Map.</a:t>
            </a:r>
          </a:p>
          <a:p>
            <a:pPr lvl="1"/>
            <a:r>
              <a:rPr lang="en-US" sz="2000" dirty="0" smtClean="0"/>
              <a:t>The reason for faster access is, the lookup is done exactly on the bucket where an element is placed</a:t>
            </a:r>
          </a:p>
          <a:p>
            <a:r>
              <a:rPr lang="en-US" sz="2000" dirty="0" smtClean="0"/>
              <a:t>Java (</a:t>
            </a:r>
            <a:r>
              <a:rPr lang="en-US" sz="2000" dirty="0" err="1" smtClean="0"/>
              <a:t>HashMap</a:t>
            </a:r>
            <a:r>
              <a:rPr lang="en-US" sz="2000" dirty="0" smtClean="0"/>
              <a:t>) uses </a:t>
            </a:r>
            <a:r>
              <a:rPr lang="en-US" sz="2000" dirty="0" err="1" smtClean="0"/>
              <a:t>object.hashCode</a:t>
            </a:r>
            <a:r>
              <a:rPr lang="en-US" sz="2000" dirty="0" smtClean="0"/>
              <a:t>() and runs a hash algorithm on this number to find the bucket where an element needs to be place</a:t>
            </a:r>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30167063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Map contd..</a:t>
            </a:r>
            <a:endParaRPr lang="en-US" dirty="0"/>
          </a:p>
        </p:txBody>
      </p:sp>
      <p:sp>
        <p:nvSpPr>
          <p:cNvPr id="3" name="Content Placeholder 2"/>
          <p:cNvSpPr>
            <a:spLocks noGrp="1"/>
          </p:cNvSpPr>
          <p:nvPr>
            <p:ph idx="1"/>
          </p:nvPr>
        </p:nvSpPr>
        <p:spPr>
          <a:xfrm>
            <a:off x="457200" y="965200"/>
            <a:ext cx="8229600" cy="5160963"/>
          </a:xfrm>
        </p:spPr>
        <p:txBody>
          <a:bodyPr/>
          <a:lstStyle/>
          <a:p>
            <a:endParaRPr lang="en-US" sz="1800" dirty="0"/>
          </a:p>
          <a:p>
            <a:pPr marL="0" indent="0">
              <a:buNone/>
            </a:pPr>
            <a:r>
              <a:rPr lang="en-US" dirty="0" smtClean="0"/>
              <a:t> </a:t>
            </a:r>
            <a:endParaRPr lang="en-US" dirty="0"/>
          </a:p>
        </p:txBody>
      </p:sp>
      <p:pic>
        <p:nvPicPr>
          <p:cNvPr id="5" name="Picture 4" descr="Screen Shot 2016-03-17 at 2.1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5" y="1930400"/>
            <a:ext cx="3031305" cy="2781300"/>
          </a:xfrm>
          <a:prstGeom prst="rect">
            <a:avLst/>
          </a:prstGeom>
        </p:spPr>
      </p:pic>
      <p:pic>
        <p:nvPicPr>
          <p:cNvPr id="6" name="Picture 5" descr="Screen Shot 2016-03-17 at 2.22.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099" y="1765300"/>
            <a:ext cx="5826275" cy="3238500"/>
          </a:xfrm>
          <a:prstGeom prst="rect">
            <a:avLst/>
          </a:prstGeom>
        </p:spPr>
      </p:pic>
    </p:spTree>
    <p:extLst>
      <p:ext uri="{BB962C8B-B14F-4D97-AF65-F5344CB8AC3E}">
        <p14:creationId xmlns:p14="http://schemas.microsoft.com/office/powerpoint/2010/main" val="28226317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88907F-91C1-DB49-983C-C8D9D2F50D40}" type="slidenum">
              <a:rPr lang="en-US"/>
              <a:pPr/>
              <a:t>5</a:t>
            </a:fld>
            <a:endParaRPr lang="en-US"/>
          </a:p>
        </p:txBody>
      </p:sp>
      <p:sp>
        <p:nvSpPr>
          <p:cNvPr id="8194" name="Rectangle 2"/>
          <p:cNvSpPr>
            <a:spLocks noGrp="1" noChangeArrowheads="1"/>
          </p:cNvSpPr>
          <p:nvPr>
            <p:ph type="title"/>
          </p:nvPr>
        </p:nvSpPr>
        <p:spPr/>
        <p:txBody>
          <a:bodyPr/>
          <a:lstStyle/>
          <a:p>
            <a:r>
              <a:rPr lang="en-US" sz="2800" b="1" dirty="0" smtClean="0">
                <a:cs typeface="Times New Roman" charset="0"/>
              </a:rPr>
              <a:t>Threads</a:t>
            </a:r>
            <a:endParaRPr lang="en-US" sz="2800" dirty="0">
              <a:latin typeface="Times New Roman" charset="0"/>
              <a:cs typeface="Times New Roman" charset="0"/>
            </a:endParaRPr>
          </a:p>
        </p:txBody>
      </p:sp>
      <p:sp>
        <p:nvSpPr>
          <p:cNvPr id="8195" name="Rectangle 3"/>
          <p:cNvSpPr>
            <a:spLocks noGrp="1" noChangeArrowheads="1"/>
          </p:cNvSpPr>
          <p:nvPr>
            <p:ph type="body" idx="1"/>
          </p:nvPr>
        </p:nvSpPr>
        <p:spPr>
          <a:xfrm>
            <a:off x="457200" y="1219200"/>
            <a:ext cx="8305800" cy="5257800"/>
          </a:xfrm>
        </p:spPr>
        <p:txBody>
          <a:bodyPr>
            <a:normAutofit fontScale="85000" lnSpcReduction="10000"/>
          </a:bodyPr>
          <a:lstStyle/>
          <a:p>
            <a:pPr>
              <a:lnSpc>
                <a:spcPct val="90000"/>
              </a:lnSpc>
            </a:pPr>
            <a:r>
              <a:rPr lang="en-US" dirty="0"/>
              <a:t>Performing operations concurrently (in parallel)</a:t>
            </a:r>
          </a:p>
          <a:p>
            <a:pPr lvl="1">
              <a:lnSpc>
                <a:spcPct val="90000"/>
              </a:lnSpc>
            </a:pPr>
            <a:r>
              <a:rPr lang="en-US" dirty="0"/>
              <a:t>We can walk, talk, breathe, see, hear, smell... all at the same time</a:t>
            </a:r>
          </a:p>
          <a:p>
            <a:pPr lvl="1">
              <a:lnSpc>
                <a:spcPct val="90000"/>
              </a:lnSpc>
            </a:pPr>
            <a:r>
              <a:rPr lang="en-US" dirty="0"/>
              <a:t>Computers can do this as well - download a file, print a file, receive email, run the clock, more or less in parallel….</a:t>
            </a:r>
          </a:p>
          <a:p>
            <a:pPr lvl="2">
              <a:lnSpc>
                <a:spcPct val="90000"/>
              </a:lnSpc>
            </a:pPr>
            <a:r>
              <a:rPr lang="en-US" dirty="0"/>
              <a:t>How are these tasks typically accomplished?</a:t>
            </a:r>
          </a:p>
          <a:p>
            <a:pPr lvl="2">
              <a:lnSpc>
                <a:spcPct val="90000"/>
              </a:lnSpc>
            </a:pPr>
            <a:r>
              <a:rPr lang="en-US" dirty="0"/>
              <a:t>Operating systems support processes</a:t>
            </a:r>
          </a:p>
          <a:p>
            <a:pPr lvl="2">
              <a:lnSpc>
                <a:spcPct val="90000"/>
              </a:lnSpc>
            </a:pPr>
            <a:r>
              <a:rPr lang="en-US" dirty="0"/>
              <a:t>What</a:t>
            </a:r>
            <a:r>
              <a:rPr lang="ja-JP" altLang="en-US" dirty="0"/>
              <a:t>’</a:t>
            </a:r>
            <a:r>
              <a:rPr lang="en-US" dirty="0"/>
              <a:t>s the difference between a process and a thread?</a:t>
            </a:r>
          </a:p>
          <a:p>
            <a:pPr lvl="2">
              <a:lnSpc>
                <a:spcPct val="90000"/>
              </a:lnSpc>
            </a:pPr>
            <a:r>
              <a:rPr lang="en-US" dirty="0"/>
              <a:t>Processes have their own memory space, threads share memory</a:t>
            </a:r>
          </a:p>
          <a:p>
            <a:pPr lvl="2">
              <a:lnSpc>
                <a:spcPct val="90000"/>
              </a:lnSpc>
            </a:pPr>
            <a:r>
              <a:rPr lang="en-US" dirty="0"/>
              <a:t>Hence processes are </a:t>
            </a:r>
            <a:r>
              <a:rPr lang="ja-JP" altLang="en-US" dirty="0"/>
              <a:t>“</a:t>
            </a:r>
            <a:r>
              <a:rPr lang="en-US" dirty="0"/>
              <a:t>heavyweight</a:t>
            </a:r>
            <a:r>
              <a:rPr lang="ja-JP" altLang="en-US" dirty="0"/>
              <a:t>”</a:t>
            </a:r>
            <a:r>
              <a:rPr lang="en-US" dirty="0"/>
              <a:t> while threads are </a:t>
            </a:r>
            <a:r>
              <a:rPr lang="ja-JP" altLang="en-US" dirty="0"/>
              <a:t>“</a:t>
            </a:r>
            <a:r>
              <a:rPr lang="en-US" dirty="0"/>
              <a:t>lightweight</a:t>
            </a:r>
            <a:r>
              <a:rPr lang="ja-JP" altLang="en-US" dirty="0"/>
              <a:t>”</a:t>
            </a:r>
            <a:endParaRPr lang="en-US" dirty="0"/>
          </a:p>
          <a:p>
            <a:pPr lvl="1">
              <a:lnSpc>
                <a:spcPct val="90000"/>
              </a:lnSpc>
            </a:pPr>
            <a:r>
              <a:rPr lang="en-US" dirty="0"/>
              <a:t>Most programming languages do not allow concurrency</a:t>
            </a:r>
          </a:p>
          <a:p>
            <a:pPr lvl="1">
              <a:lnSpc>
                <a:spcPct val="90000"/>
              </a:lnSpc>
            </a:pPr>
            <a:r>
              <a:rPr lang="en-US" dirty="0"/>
              <a:t>Usually limited to operating system "primitives" available to systems programmers</a:t>
            </a:r>
          </a:p>
          <a:p>
            <a:pPr lvl="1">
              <a:lnSpc>
                <a:spcPct val="90000"/>
              </a:lnSpc>
            </a:pPr>
            <a:r>
              <a:rPr lang="en-US" dirty="0"/>
              <a:t>Java supports concurrency as part of language and </a:t>
            </a:r>
            <a:r>
              <a:rPr lang="en-US" dirty="0" smtClean="0"/>
              <a:t>libraries</a:t>
            </a:r>
            <a:endParaRPr lang="en-US" dirty="0"/>
          </a:p>
        </p:txBody>
      </p:sp>
    </p:spTree>
    <p:extLst>
      <p:ext uri="{BB962C8B-B14F-4D97-AF65-F5344CB8AC3E}">
        <p14:creationId xmlns:p14="http://schemas.microsoft.com/office/powerpoint/2010/main" val="3456779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Effect transition="in" filter="fade">
                                      <p:cBhvr>
                                        <p:cTn id="13" dur="500">
                                          <p:stCondLst>
                                            <p:cond delay="0"/>
                                          </p:stCondLst>
                                        </p:cTn>
                                        <p:tgtEl>
                                          <p:spTgt spid="8195">
                                            <p:txEl>
                                              <p:pRg st="0" end="0"/>
                                            </p:txEl>
                                          </p:spTgt>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1000">
                                          <p:stCondLst>
                                            <p:cond delay="0"/>
                                          </p:stCondLst>
                                        </p:cTn>
                                        <p:tgtEl>
                                          <p:spTgt spid="8195">
                                            <p:txEl>
                                              <p:pRg st="1" end="1"/>
                                            </p:txEl>
                                          </p:spTgt>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Effect transition="in" filter="fade">
                                      <p:cBhvr>
                                        <p:cTn id="21" dur="1000">
                                          <p:stCondLst>
                                            <p:cond delay="0"/>
                                          </p:stCondLst>
                                        </p:cTn>
                                        <p:tgtEl>
                                          <p:spTgt spid="81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5">
                                            <p:txEl>
                                              <p:pRg st="3" end="3"/>
                                            </p:txEl>
                                          </p:spTgt>
                                        </p:tgtEl>
                                        <p:attrNameLst>
                                          <p:attrName>style.visibility</p:attrName>
                                        </p:attrNameLst>
                                      </p:cBhvr>
                                      <p:to>
                                        <p:strVal val="visible"/>
                                      </p:to>
                                    </p:set>
                                    <p:animEffect transition="in" filter="fade">
                                      <p:cBhvr>
                                        <p:cTn id="26" dur="500">
                                          <p:stCondLst>
                                            <p:cond delay="0"/>
                                          </p:stCondLst>
                                        </p:cTn>
                                        <p:tgtEl>
                                          <p:spTgt spid="819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Effect transition="in" filter="fade">
                                      <p:cBhvr>
                                        <p:cTn id="31" dur="500">
                                          <p:stCondLst>
                                            <p:cond delay="0"/>
                                          </p:stCondLst>
                                        </p:cTn>
                                        <p:tgtEl>
                                          <p:spTgt spid="8195">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95">
                                            <p:txEl>
                                              <p:pRg st="5" end="5"/>
                                            </p:txEl>
                                          </p:spTgt>
                                        </p:tgtEl>
                                        <p:attrNameLst>
                                          <p:attrName>style.visibility</p:attrName>
                                        </p:attrNameLst>
                                      </p:cBhvr>
                                      <p:to>
                                        <p:strVal val="visible"/>
                                      </p:to>
                                    </p:set>
                                    <p:animEffect transition="in" filter="fade">
                                      <p:cBhvr>
                                        <p:cTn id="36" dur="500">
                                          <p:stCondLst>
                                            <p:cond delay="0"/>
                                          </p:stCondLst>
                                        </p:cTn>
                                        <p:tgtEl>
                                          <p:spTgt spid="8195">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195">
                                            <p:txEl>
                                              <p:pRg st="6" end="6"/>
                                            </p:txEl>
                                          </p:spTgt>
                                        </p:tgtEl>
                                        <p:attrNameLst>
                                          <p:attrName>style.visibility</p:attrName>
                                        </p:attrNameLst>
                                      </p:cBhvr>
                                      <p:to>
                                        <p:strVal val="visible"/>
                                      </p:to>
                                    </p:set>
                                    <p:animEffect transition="in" filter="fade">
                                      <p:cBhvr>
                                        <p:cTn id="41" dur="500">
                                          <p:stCondLst>
                                            <p:cond delay="0"/>
                                          </p:stCondLst>
                                        </p:cTn>
                                        <p:tgtEl>
                                          <p:spTgt spid="819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195">
                                            <p:txEl>
                                              <p:pRg st="7" end="7"/>
                                            </p:txEl>
                                          </p:spTgt>
                                        </p:tgtEl>
                                        <p:attrNameLst>
                                          <p:attrName>style.visibility</p:attrName>
                                        </p:attrNameLst>
                                      </p:cBhvr>
                                      <p:to>
                                        <p:strVal val="visible"/>
                                      </p:to>
                                    </p:set>
                                    <p:animEffect transition="in" filter="fade">
                                      <p:cBhvr>
                                        <p:cTn id="46" dur="500">
                                          <p:stCondLst>
                                            <p:cond delay="0"/>
                                          </p:stCondLst>
                                        </p:cTn>
                                        <p:tgtEl>
                                          <p:spTgt spid="8195">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195">
                                            <p:txEl>
                                              <p:pRg st="8" end="8"/>
                                            </p:txEl>
                                          </p:spTgt>
                                        </p:tgtEl>
                                        <p:attrNameLst>
                                          <p:attrName>style.visibility</p:attrName>
                                        </p:attrNameLst>
                                      </p:cBhvr>
                                      <p:to>
                                        <p:strVal val="visible"/>
                                      </p:to>
                                    </p:set>
                                    <p:animEffect transition="in" filter="fade">
                                      <p:cBhvr>
                                        <p:cTn id="51" dur="500">
                                          <p:stCondLst>
                                            <p:cond delay="0"/>
                                          </p:stCondLst>
                                        </p:cTn>
                                        <p:tgtEl>
                                          <p:spTgt spid="8195">
                                            <p:txEl>
                                              <p:pRg st="8" end="8"/>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95">
                                            <p:txEl>
                                              <p:pRg st="9" end="9"/>
                                            </p:txEl>
                                          </p:spTgt>
                                        </p:tgtEl>
                                        <p:attrNameLst>
                                          <p:attrName>style.visibility</p:attrName>
                                        </p:attrNameLst>
                                      </p:cBhvr>
                                      <p:to>
                                        <p:strVal val="visible"/>
                                      </p:to>
                                    </p:set>
                                    <p:animEffect transition="in" filter="fade">
                                      <p:cBhvr>
                                        <p:cTn id="54" dur="500">
                                          <p:stCondLst>
                                            <p:cond delay="0"/>
                                          </p:stCondLst>
                                        </p:cTn>
                                        <p:tgtEl>
                                          <p:spTgt spid="8195">
                                            <p:txEl>
                                              <p:pRg st="9" end="9"/>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195">
                                            <p:txEl>
                                              <p:pRg st="10" end="10"/>
                                            </p:txEl>
                                          </p:spTgt>
                                        </p:tgtEl>
                                        <p:attrNameLst>
                                          <p:attrName>style.visibility</p:attrName>
                                        </p:attrNameLst>
                                      </p:cBhvr>
                                      <p:to>
                                        <p:strVal val="visible"/>
                                      </p:to>
                                    </p:set>
                                    <p:animEffect transition="in" filter="fade">
                                      <p:cBhvr>
                                        <p:cTn id="59" dur="500">
                                          <p:stCondLst>
                                            <p:cond delay="0"/>
                                          </p:stCondLst>
                                        </p:cTn>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D0C76FA-0DB2-C349-8DE2-0D75CB4AFAA9}" type="slidenum">
              <a:rPr lang="en-US"/>
              <a:pPr/>
              <a:t>6</a:t>
            </a:fld>
            <a:endParaRPr lang="en-US"/>
          </a:p>
        </p:txBody>
      </p:sp>
      <p:sp>
        <p:nvSpPr>
          <p:cNvPr id="11266" name="Rectangle 2"/>
          <p:cNvSpPr>
            <a:spLocks noGrp="1" noChangeArrowheads="1"/>
          </p:cNvSpPr>
          <p:nvPr>
            <p:ph type="title"/>
          </p:nvPr>
        </p:nvSpPr>
        <p:spPr/>
        <p:txBody>
          <a:bodyPr/>
          <a:lstStyle/>
          <a:p>
            <a:r>
              <a:rPr lang="en-US" sz="3200" b="1" dirty="0">
                <a:solidFill>
                  <a:srgbClr val="000000"/>
                </a:solidFill>
                <a:cs typeface="Times New Roman" charset="0"/>
              </a:rPr>
              <a:t>An Overview of the </a:t>
            </a:r>
            <a:r>
              <a:rPr lang="en-US" sz="3200" b="1" dirty="0">
                <a:solidFill>
                  <a:srgbClr val="000000"/>
                </a:solidFill>
                <a:latin typeface="Courier New" charset="0"/>
                <a:cs typeface="Courier New" charset="0"/>
              </a:rPr>
              <a:t>Thread</a:t>
            </a:r>
            <a:r>
              <a:rPr lang="en-US" sz="3200" b="1" dirty="0">
                <a:solidFill>
                  <a:srgbClr val="000000"/>
                </a:solidFill>
                <a:cs typeface="Times New Roman" charset="0"/>
              </a:rPr>
              <a:t> Methods</a:t>
            </a:r>
          </a:p>
        </p:txBody>
      </p:sp>
      <p:sp>
        <p:nvSpPr>
          <p:cNvPr id="11267" name="Rectangle 3"/>
          <p:cNvSpPr>
            <a:spLocks noGrp="1" noChangeArrowheads="1"/>
          </p:cNvSpPr>
          <p:nvPr>
            <p:ph type="body" idx="1"/>
          </p:nvPr>
        </p:nvSpPr>
        <p:spPr/>
        <p:txBody>
          <a:bodyPr>
            <a:normAutofit fontScale="85000" lnSpcReduction="10000"/>
          </a:bodyPr>
          <a:lstStyle/>
          <a:p>
            <a:pPr>
              <a:lnSpc>
                <a:spcPct val="90000"/>
              </a:lnSpc>
            </a:pPr>
            <a:r>
              <a:rPr lang="en-US" dirty="0"/>
              <a:t>Thread-related methods</a:t>
            </a:r>
          </a:p>
          <a:p>
            <a:pPr lvl="1">
              <a:lnSpc>
                <a:spcPct val="90000"/>
              </a:lnSpc>
            </a:pPr>
            <a:r>
              <a:rPr lang="en-US" dirty="0"/>
              <a:t>See API for more details (especially exceptions)</a:t>
            </a:r>
          </a:p>
          <a:p>
            <a:pPr lvl="1">
              <a:lnSpc>
                <a:spcPct val="90000"/>
              </a:lnSpc>
            </a:pPr>
            <a:r>
              <a:rPr lang="en-US" dirty="0"/>
              <a:t>Constructors</a:t>
            </a:r>
          </a:p>
          <a:p>
            <a:pPr lvl="2">
              <a:lnSpc>
                <a:spcPct val="90000"/>
              </a:lnSpc>
            </a:pPr>
            <a:r>
              <a:rPr lang="en-US" b="1" dirty="0">
                <a:latin typeface="Courier New" charset="0"/>
              </a:rPr>
              <a:t>Thread() - </a:t>
            </a:r>
            <a:r>
              <a:rPr lang="en-US" dirty="0"/>
              <a:t>Creates a thread with an auto-numbered name of format </a:t>
            </a:r>
            <a:r>
              <a:rPr lang="en-US" b="1" dirty="0">
                <a:latin typeface="Courier New" charset="0"/>
              </a:rPr>
              <a:t>Thread-1</a:t>
            </a:r>
            <a:r>
              <a:rPr lang="en-US" dirty="0"/>
              <a:t>, </a:t>
            </a:r>
            <a:r>
              <a:rPr lang="en-US" b="1" dirty="0">
                <a:latin typeface="Courier New" charset="0"/>
              </a:rPr>
              <a:t>Thread-2</a:t>
            </a:r>
            <a:r>
              <a:rPr lang="en-US" dirty="0"/>
              <a:t>...</a:t>
            </a:r>
          </a:p>
          <a:p>
            <a:pPr lvl="2">
              <a:lnSpc>
                <a:spcPct val="90000"/>
              </a:lnSpc>
            </a:pPr>
            <a:r>
              <a:rPr lang="en-US" b="1" dirty="0">
                <a:latin typeface="Courier New" charset="0"/>
              </a:rPr>
              <a:t>Thread( </a:t>
            </a:r>
            <a:r>
              <a:rPr lang="en-US" b="1" dirty="0" err="1">
                <a:latin typeface="Courier New" charset="0"/>
              </a:rPr>
              <a:t>threadName</a:t>
            </a:r>
            <a:r>
              <a:rPr lang="en-US" b="1" dirty="0">
                <a:latin typeface="Courier New" charset="0"/>
              </a:rPr>
              <a:t> ) - </a:t>
            </a:r>
            <a:r>
              <a:rPr lang="en-US" dirty="0"/>
              <a:t>Creates a thread with name</a:t>
            </a:r>
          </a:p>
          <a:p>
            <a:pPr lvl="1">
              <a:lnSpc>
                <a:spcPct val="90000"/>
              </a:lnSpc>
            </a:pPr>
            <a:r>
              <a:rPr lang="en-US" b="1" dirty="0">
                <a:latin typeface="Courier New" charset="0"/>
              </a:rPr>
              <a:t>run</a:t>
            </a:r>
            <a:r>
              <a:rPr lang="en-US" dirty="0"/>
              <a:t> </a:t>
            </a:r>
          </a:p>
          <a:p>
            <a:pPr lvl="2">
              <a:lnSpc>
                <a:spcPct val="90000"/>
              </a:lnSpc>
            </a:pPr>
            <a:r>
              <a:rPr lang="en-US" dirty="0"/>
              <a:t>Does </a:t>
            </a:r>
            <a:r>
              <a:rPr lang="ja-JP" altLang="en-US" dirty="0"/>
              <a:t>“</a:t>
            </a:r>
            <a:r>
              <a:rPr lang="en-US" dirty="0"/>
              <a:t>work</a:t>
            </a:r>
            <a:r>
              <a:rPr lang="ja-JP" altLang="en-US" dirty="0"/>
              <a:t>”</a:t>
            </a:r>
            <a:r>
              <a:rPr lang="en-US" dirty="0"/>
              <a:t> of a thread – What does this mean?</a:t>
            </a:r>
          </a:p>
          <a:p>
            <a:pPr lvl="2">
              <a:lnSpc>
                <a:spcPct val="90000"/>
              </a:lnSpc>
            </a:pPr>
            <a:r>
              <a:rPr lang="en-US" dirty="0"/>
              <a:t>Can be overridden in subclass of </a:t>
            </a:r>
            <a:r>
              <a:rPr lang="en-US" b="1" dirty="0">
                <a:latin typeface="Courier New" charset="0"/>
              </a:rPr>
              <a:t>Thread</a:t>
            </a:r>
            <a:r>
              <a:rPr lang="en-US" dirty="0"/>
              <a:t> or in </a:t>
            </a:r>
            <a:r>
              <a:rPr lang="en-US" b="1" dirty="0">
                <a:latin typeface="Courier New" charset="0"/>
              </a:rPr>
              <a:t>Runnable</a:t>
            </a:r>
            <a:r>
              <a:rPr lang="en-US" dirty="0"/>
              <a:t> object (more on interface </a:t>
            </a:r>
            <a:r>
              <a:rPr lang="en-US" b="1" dirty="0">
                <a:latin typeface="Courier New" charset="0"/>
              </a:rPr>
              <a:t>Runnable</a:t>
            </a:r>
            <a:r>
              <a:rPr lang="en-US" dirty="0"/>
              <a:t> elsewhere)</a:t>
            </a:r>
          </a:p>
          <a:p>
            <a:pPr lvl="1">
              <a:lnSpc>
                <a:spcPct val="90000"/>
              </a:lnSpc>
            </a:pPr>
            <a:r>
              <a:rPr lang="en-US" b="1" dirty="0">
                <a:latin typeface="Courier New" charset="0"/>
              </a:rPr>
              <a:t>start</a:t>
            </a:r>
            <a:endParaRPr lang="en-US" dirty="0"/>
          </a:p>
          <a:p>
            <a:pPr lvl="2">
              <a:lnSpc>
                <a:spcPct val="90000"/>
              </a:lnSpc>
            </a:pPr>
            <a:r>
              <a:rPr lang="en-US" dirty="0"/>
              <a:t>Launches thread, then returns to caller</a:t>
            </a:r>
          </a:p>
          <a:p>
            <a:pPr lvl="2">
              <a:lnSpc>
                <a:spcPct val="90000"/>
              </a:lnSpc>
            </a:pPr>
            <a:r>
              <a:rPr lang="en-US" dirty="0"/>
              <a:t>Calls </a:t>
            </a:r>
            <a:r>
              <a:rPr lang="en-US" b="1" dirty="0">
                <a:latin typeface="Courier New" charset="0"/>
              </a:rPr>
              <a:t>run</a:t>
            </a:r>
          </a:p>
          <a:p>
            <a:pPr lvl="2">
              <a:lnSpc>
                <a:spcPct val="90000"/>
              </a:lnSpc>
            </a:pPr>
            <a:r>
              <a:rPr lang="en-US" dirty="0"/>
              <a:t>Error to call </a:t>
            </a:r>
            <a:r>
              <a:rPr lang="en-US" b="1" dirty="0">
                <a:latin typeface="Courier New" charset="0"/>
              </a:rPr>
              <a:t>start</a:t>
            </a:r>
            <a:r>
              <a:rPr lang="en-US" dirty="0"/>
              <a:t> twice for same thread</a:t>
            </a:r>
          </a:p>
        </p:txBody>
      </p:sp>
    </p:spTree>
    <p:extLst>
      <p:ext uri="{BB962C8B-B14F-4D97-AF65-F5344CB8AC3E}">
        <p14:creationId xmlns:p14="http://schemas.microsoft.com/office/powerpoint/2010/main" val="3728545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Effect transition="in" filter="fade">
                                      <p:cBhvr>
                                        <p:cTn id="13" dur="1000">
                                          <p:stCondLst>
                                            <p:cond delay="0"/>
                                          </p:stCondLst>
                                        </p:cTn>
                                        <p:tgtEl>
                                          <p:spTgt spid="1126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7">
                                            <p:txEl>
                                              <p:pRg st="1" end="1"/>
                                            </p:txEl>
                                          </p:spTgt>
                                        </p:tgtEl>
                                        <p:attrNameLst>
                                          <p:attrName>style.visibility</p:attrName>
                                        </p:attrNameLst>
                                      </p:cBhvr>
                                      <p:to>
                                        <p:strVal val="visible"/>
                                      </p:to>
                                    </p:set>
                                    <p:animEffect transition="in" filter="fade">
                                      <p:cBhvr>
                                        <p:cTn id="16" dur="1000">
                                          <p:stCondLst>
                                            <p:cond delay="0"/>
                                          </p:stCondLst>
                                        </p:cTn>
                                        <p:tgtEl>
                                          <p:spTgt spid="112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stCondLst>
                                            <p:cond delay="0"/>
                                          </p:stCondLst>
                                        </p:cTn>
                                        <p:tgtEl>
                                          <p:spTgt spid="1126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3" end="3"/>
                                            </p:txEl>
                                          </p:spTgt>
                                        </p:tgtEl>
                                        <p:attrNameLst>
                                          <p:attrName>style.visibility</p:attrName>
                                        </p:attrNameLst>
                                      </p:cBhvr>
                                      <p:to>
                                        <p:strVal val="visible"/>
                                      </p:to>
                                    </p:set>
                                    <p:animEffect transition="in" filter="fade">
                                      <p:cBhvr>
                                        <p:cTn id="24" dur="1000">
                                          <p:stCondLst>
                                            <p:cond delay="0"/>
                                          </p:stCondLst>
                                        </p:cTn>
                                        <p:tgtEl>
                                          <p:spTgt spid="1126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1000">
                                          <p:stCondLst>
                                            <p:cond delay="0"/>
                                          </p:stCondLst>
                                        </p:cTn>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stCondLst>
                                            <p:cond delay="0"/>
                                          </p:stCondLst>
                                        </p:cTn>
                                        <p:tgtEl>
                                          <p:spTgt spid="11267">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Effect transition="in" filter="fade">
                                      <p:cBhvr>
                                        <p:cTn id="35" dur="1000">
                                          <p:stCondLst>
                                            <p:cond delay="0"/>
                                          </p:stCondLst>
                                        </p:cTn>
                                        <p:tgtEl>
                                          <p:spTgt spid="1126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67">
                                            <p:txEl>
                                              <p:pRg st="7" end="7"/>
                                            </p:txEl>
                                          </p:spTgt>
                                        </p:tgtEl>
                                        <p:attrNameLst>
                                          <p:attrName>style.visibility</p:attrName>
                                        </p:attrNameLst>
                                      </p:cBhvr>
                                      <p:to>
                                        <p:strVal val="visible"/>
                                      </p:to>
                                    </p:set>
                                    <p:animEffect transition="in" filter="fade">
                                      <p:cBhvr>
                                        <p:cTn id="38" dur="1000">
                                          <p:stCondLst>
                                            <p:cond delay="0"/>
                                          </p:stCondLst>
                                        </p:cTn>
                                        <p:tgtEl>
                                          <p:spTgt spid="11267">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267">
                                            <p:txEl>
                                              <p:pRg st="8" end="8"/>
                                            </p:txEl>
                                          </p:spTgt>
                                        </p:tgtEl>
                                        <p:attrNameLst>
                                          <p:attrName>style.visibility</p:attrName>
                                        </p:attrNameLst>
                                      </p:cBhvr>
                                      <p:to>
                                        <p:strVal val="visible"/>
                                      </p:to>
                                    </p:set>
                                    <p:animEffect transition="in" filter="fade">
                                      <p:cBhvr>
                                        <p:cTn id="43" dur="500">
                                          <p:stCondLst>
                                            <p:cond delay="0"/>
                                          </p:stCondLst>
                                        </p:cTn>
                                        <p:tgtEl>
                                          <p:spTgt spid="11267">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267">
                                            <p:txEl>
                                              <p:pRg st="9" end="9"/>
                                            </p:txEl>
                                          </p:spTgt>
                                        </p:tgtEl>
                                        <p:attrNameLst>
                                          <p:attrName>style.visibility</p:attrName>
                                        </p:attrNameLst>
                                      </p:cBhvr>
                                      <p:to>
                                        <p:strVal val="visible"/>
                                      </p:to>
                                    </p:set>
                                    <p:animEffect transition="in" filter="fade">
                                      <p:cBhvr>
                                        <p:cTn id="46" dur="1000">
                                          <p:stCondLst>
                                            <p:cond delay="0"/>
                                          </p:stCondLst>
                                        </p:cTn>
                                        <p:tgtEl>
                                          <p:spTgt spid="1126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267">
                                            <p:txEl>
                                              <p:pRg st="10" end="10"/>
                                            </p:txEl>
                                          </p:spTgt>
                                        </p:tgtEl>
                                        <p:attrNameLst>
                                          <p:attrName>style.visibility</p:attrName>
                                        </p:attrNameLst>
                                      </p:cBhvr>
                                      <p:to>
                                        <p:strVal val="visible"/>
                                      </p:to>
                                    </p:set>
                                    <p:animEffect transition="in" filter="fade">
                                      <p:cBhvr>
                                        <p:cTn id="49" dur="1000">
                                          <p:stCondLst>
                                            <p:cond delay="0"/>
                                          </p:stCondLst>
                                        </p:cTn>
                                        <p:tgtEl>
                                          <p:spTgt spid="1126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267">
                                            <p:txEl>
                                              <p:pRg st="11" end="11"/>
                                            </p:txEl>
                                          </p:spTgt>
                                        </p:tgtEl>
                                        <p:attrNameLst>
                                          <p:attrName>style.visibility</p:attrName>
                                        </p:attrNameLst>
                                      </p:cBhvr>
                                      <p:to>
                                        <p:strVal val="visible"/>
                                      </p:to>
                                    </p:set>
                                    <p:animEffect transition="in" filter="fade">
                                      <p:cBhvr>
                                        <p:cTn id="52" dur="1000">
                                          <p:stCondLst>
                                            <p:cond delay="0"/>
                                          </p:stCondLst>
                                        </p:cTn>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A37FB1-CF5B-E14F-87DC-B3A02427B8C8}" type="slidenum">
              <a:rPr lang="en-US"/>
              <a:pPr/>
              <a:t>7</a:t>
            </a:fld>
            <a:endParaRPr lang="en-US"/>
          </a:p>
        </p:txBody>
      </p:sp>
      <p:sp>
        <p:nvSpPr>
          <p:cNvPr id="15362" name="Rectangle 2"/>
          <p:cNvSpPr>
            <a:spLocks noGrp="1" noChangeArrowheads="1"/>
          </p:cNvSpPr>
          <p:nvPr>
            <p:ph type="title"/>
          </p:nvPr>
        </p:nvSpPr>
        <p:spPr/>
        <p:txBody>
          <a:bodyPr/>
          <a:lstStyle/>
          <a:p>
            <a:r>
              <a:rPr lang="en-US" sz="3200" b="1" dirty="0">
                <a:solidFill>
                  <a:srgbClr val="000000"/>
                </a:solidFill>
                <a:cs typeface="Times New Roman" charset="0"/>
              </a:rPr>
              <a:t>Thread States: Life Cycle of a Thread</a:t>
            </a:r>
          </a:p>
        </p:txBody>
      </p:sp>
      <p:sp>
        <p:nvSpPr>
          <p:cNvPr id="15363" name="Rectangle 3"/>
          <p:cNvSpPr>
            <a:spLocks noGrp="1" noChangeArrowheads="1"/>
          </p:cNvSpPr>
          <p:nvPr>
            <p:ph type="body" idx="1"/>
          </p:nvPr>
        </p:nvSpPr>
        <p:spPr/>
        <p:txBody>
          <a:bodyPr>
            <a:normAutofit fontScale="77500" lnSpcReduction="20000"/>
          </a:bodyPr>
          <a:lstStyle/>
          <a:p>
            <a:r>
              <a:rPr lang="en-US"/>
              <a:t>Born state</a:t>
            </a:r>
          </a:p>
          <a:p>
            <a:pPr lvl="1"/>
            <a:r>
              <a:rPr lang="en-US"/>
              <a:t>Thread just created</a:t>
            </a:r>
          </a:p>
          <a:p>
            <a:pPr lvl="1"/>
            <a:r>
              <a:rPr lang="en-US"/>
              <a:t>When </a:t>
            </a:r>
            <a:r>
              <a:rPr lang="en-US" b="1">
                <a:latin typeface="Courier New" charset="0"/>
              </a:rPr>
              <a:t>start</a:t>
            </a:r>
            <a:r>
              <a:rPr lang="en-US"/>
              <a:t> called, enters ready state</a:t>
            </a:r>
          </a:p>
          <a:p>
            <a:r>
              <a:rPr lang="en-US"/>
              <a:t>Ready state (runnable state)</a:t>
            </a:r>
          </a:p>
          <a:p>
            <a:pPr lvl="1"/>
            <a:r>
              <a:rPr lang="en-US"/>
              <a:t>Highest-priority ready thread enters running state</a:t>
            </a:r>
          </a:p>
          <a:p>
            <a:r>
              <a:rPr lang="en-US"/>
              <a:t>Running state</a:t>
            </a:r>
          </a:p>
          <a:p>
            <a:pPr lvl="1"/>
            <a:r>
              <a:rPr lang="en-US"/>
              <a:t>System assigns processor to thread (thread begins executing)</a:t>
            </a:r>
          </a:p>
          <a:p>
            <a:pPr lvl="1"/>
            <a:r>
              <a:rPr lang="en-US"/>
              <a:t>When </a:t>
            </a:r>
            <a:r>
              <a:rPr lang="en-US" b="1">
                <a:latin typeface="Courier New" charset="0"/>
              </a:rPr>
              <a:t>run</a:t>
            </a:r>
            <a:r>
              <a:rPr lang="en-US"/>
              <a:t> completes or terminates, enters dead state</a:t>
            </a:r>
          </a:p>
          <a:p>
            <a:r>
              <a:rPr lang="en-US"/>
              <a:t>Dead state</a:t>
            </a:r>
          </a:p>
          <a:p>
            <a:pPr lvl="1"/>
            <a:r>
              <a:rPr lang="en-US"/>
              <a:t>Thread marked to be removed by system</a:t>
            </a:r>
          </a:p>
          <a:p>
            <a:pPr lvl="1"/>
            <a:r>
              <a:rPr lang="en-US"/>
              <a:t>Entered when </a:t>
            </a:r>
            <a:r>
              <a:rPr lang="en-US" b="1">
                <a:latin typeface="Courier New" charset="0"/>
              </a:rPr>
              <a:t>run</a:t>
            </a:r>
            <a:r>
              <a:rPr lang="en-US"/>
              <a:t> terminates or throws uncaught exception</a:t>
            </a:r>
          </a:p>
        </p:txBody>
      </p:sp>
    </p:spTree>
    <p:extLst>
      <p:ext uri="{BB962C8B-B14F-4D97-AF65-F5344CB8AC3E}">
        <p14:creationId xmlns:p14="http://schemas.microsoft.com/office/powerpoint/2010/main" val="741179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stCondLst>
                                            <p:cond delay="0"/>
                                          </p:stCondLst>
                                        </p:cTn>
                                        <p:tgtEl>
                                          <p:spTgt spid="153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stCondLst>
                                            <p:cond delay="0"/>
                                          </p:stCondLst>
                                        </p:cTn>
                                        <p:tgtEl>
                                          <p:spTgt spid="1536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fade">
                                      <p:cBhvr>
                                        <p:cTn id="25" dur="1000">
                                          <p:stCondLst>
                                            <p:cond delay="0"/>
                                          </p:stCondLst>
                                        </p:cTn>
                                        <p:tgtEl>
                                          <p:spTgt spid="1536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1000">
                                          <p:stCondLst>
                                            <p:cond delay="0"/>
                                          </p:stCondLst>
                                        </p:cTn>
                                        <p:tgtEl>
                                          <p:spTgt spid="1536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363">
                                            <p:txEl>
                                              <p:pRg st="5" end="5"/>
                                            </p:txEl>
                                          </p:spTgt>
                                        </p:tgtEl>
                                        <p:attrNameLst>
                                          <p:attrName>style.visibility</p:attrName>
                                        </p:attrNameLst>
                                      </p:cBhvr>
                                      <p:to>
                                        <p:strVal val="visible"/>
                                      </p:to>
                                    </p:set>
                                    <p:animEffect transition="in" filter="fade">
                                      <p:cBhvr>
                                        <p:cTn id="33" dur="1000">
                                          <p:stCondLst>
                                            <p:cond delay="0"/>
                                          </p:stCondLst>
                                        </p:cTn>
                                        <p:tgtEl>
                                          <p:spTgt spid="1536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363">
                                            <p:txEl>
                                              <p:pRg st="6" end="6"/>
                                            </p:txEl>
                                          </p:spTgt>
                                        </p:tgtEl>
                                        <p:attrNameLst>
                                          <p:attrName>style.visibility</p:attrName>
                                        </p:attrNameLst>
                                      </p:cBhvr>
                                      <p:to>
                                        <p:strVal val="visible"/>
                                      </p:to>
                                    </p:set>
                                    <p:animEffect transition="in" filter="fade">
                                      <p:cBhvr>
                                        <p:cTn id="36" dur="1000">
                                          <p:stCondLst>
                                            <p:cond delay="0"/>
                                          </p:stCondLst>
                                        </p:cTn>
                                        <p:tgtEl>
                                          <p:spTgt spid="1536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363">
                                            <p:txEl>
                                              <p:pRg st="7" end="7"/>
                                            </p:txEl>
                                          </p:spTgt>
                                        </p:tgtEl>
                                        <p:attrNameLst>
                                          <p:attrName>style.visibility</p:attrName>
                                        </p:attrNameLst>
                                      </p:cBhvr>
                                      <p:to>
                                        <p:strVal val="visible"/>
                                      </p:to>
                                    </p:set>
                                    <p:animEffect transition="in" filter="fade">
                                      <p:cBhvr>
                                        <p:cTn id="39" dur="1000">
                                          <p:stCondLst>
                                            <p:cond delay="0"/>
                                          </p:stCondLst>
                                        </p:cTn>
                                        <p:tgtEl>
                                          <p:spTgt spid="15363">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363">
                                            <p:txEl>
                                              <p:pRg st="8" end="8"/>
                                            </p:txEl>
                                          </p:spTgt>
                                        </p:tgtEl>
                                        <p:attrNameLst>
                                          <p:attrName>style.visibility</p:attrName>
                                        </p:attrNameLst>
                                      </p:cBhvr>
                                      <p:to>
                                        <p:strVal val="visible"/>
                                      </p:to>
                                    </p:set>
                                    <p:animEffect transition="in" filter="fade">
                                      <p:cBhvr>
                                        <p:cTn id="44" dur="1000">
                                          <p:stCondLst>
                                            <p:cond delay="0"/>
                                          </p:stCondLst>
                                        </p:cTn>
                                        <p:tgtEl>
                                          <p:spTgt spid="15363">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363">
                                            <p:txEl>
                                              <p:pRg st="9" end="9"/>
                                            </p:txEl>
                                          </p:spTgt>
                                        </p:tgtEl>
                                        <p:attrNameLst>
                                          <p:attrName>style.visibility</p:attrName>
                                        </p:attrNameLst>
                                      </p:cBhvr>
                                      <p:to>
                                        <p:strVal val="visible"/>
                                      </p:to>
                                    </p:set>
                                    <p:animEffect transition="in" filter="fade">
                                      <p:cBhvr>
                                        <p:cTn id="47" dur="1000">
                                          <p:stCondLst>
                                            <p:cond delay="0"/>
                                          </p:stCondLst>
                                        </p:cTn>
                                        <p:tgtEl>
                                          <p:spTgt spid="1536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363">
                                            <p:txEl>
                                              <p:pRg st="10" end="10"/>
                                            </p:txEl>
                                          </p:spTgt>
                                        </p:tgtEl>
                                        <p:attrNameLst>
                                          <p:attrName>style.visibility</p:attrName>
                                        </p:attrNameLst>
                                      </p:cBhvr>
                                      <p:to>
                                        <p:strVal val="visible"/>
                                      </p:to>
                                    </p:set>
                                    <p:animEffect transition="in" filter="fade">
                                      <p:cBhvr>
                                        <p:cTn id="50" dur="1000">
                                          <p:stCondLst>
                                            <p:cond delay="0"/>
                                          </p:stCondLst>
                                        </p:cTn>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80300" cy="850900"/>
          </a:xfrm>
        </p:spPr>
        <p:txBody>
          <a:bodyPr/>
          <a:lstStyle/>
          <a:p>
            <a:r>
              <a:rPr lang="en-US" dirty="0" smtClean="0"/>
              <a:t>Java Program – without Thread</a:t>
            </a:r>
            <a:endParaRPr lang="en-US" dirty="0"/>
          </a:p>
        </p:txBody>
      </p:sp>
      <p:pic>
        <p:nvPicPr>
          <p:cNvPr id="6" name="Picture 5" descr="Screen Shot 2016-03-17 at 2.49.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755790"/>
            <a:ext cx="5511800" cy="5911710"/>
          </a:xfrm>
          <a:prstGeom prst="rect">
            <a:avLst/>
          </a:prstGeom>
        </p:spPr>
      </p:pic>
    </p:spTree>
    <p:extLst>
      <p:ext uri="{BB962C8B-B14F-4D97-AF65-F5344CB8AC3E}">
        <p14:creationId xmlns:p14="http://schemas.microsoft.com/office/powerpoint/2010/main" val="1812182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dirty="0" smtClean="0"/>
              <a:t>Java Program – with Threads</a:t>
            </a:r>
            <a:endParaRPr lang="en-US" dirty="0"/>
          </a:p>
        </p:txBody>
      </p:sp>
      <p:pic>
        <p:nvPicPr>
          <p:cNvPr id="4" name="Picture 3" descr="Screen Shot 2016-03-17 at 2.5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657069"/>
            <a:ext cx="5829300" cy="6200931"/>
          </a:xfrm>
          <a:prstGeom prst="rect">
            <a:avLst/>
          </a:prstGeom>
        </p:spPr>
      </p:pic>
    </p:spTree>
    <p:extLst>
      <p:ext uri="{BB962C8B-B14F-4D97-AF65-F5344CB8AC3E}">
        <p14:creationId xmlns:p14="http://schemas.microsoft.com/office/powerpoint/2010/main" val="20000964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8507</TotalTime>
  <Words>779</Words>
  <Application>Microsoft Macintosh PowerPoint</Application>
  <PresentationFormat>On-screen Show (4:3)</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Core Java – Class 7</vt:lpstr>
      <vt:lpstr>Topics</vt:lpstr>
      <vt:lpstr>Maps</vt:lpstr>
      <vt:lpstr>Map contd..</vt:lpstr>
      <vt:lpstr>Threads</vt:lpstr>
      <vt:lpstr>An Overview of the Thread Methods</vt:lpstr>
      <vt:lpstr>Thread States: Life Cycle of a Thread</vt:lpstr>
      <vt:lpstr>Java Program – without Thread</vt:lpstr>
      <vt:lpstr>Java Program – with Threads</vt:lpstr>
      <vt:lpstr>Thread Synchronization</vt:lpstr>
      <vt:lpstr>Java Code - Synchronized</vt:lpstr>
      <vt:lpstr>Runnable Interface</vt:lpstr>
      <vt:lpstr>Wait and Notify</vt:lpstr>
    </vt:vector>
  </TitlesOfParts>
  <Company>ADP Dealer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 Class 3</dc:title>
  <dc:creator>ADP User</dc:creator>
  <cp:lastModifiedBy>ADP User</cp:lastModifiedBy>
  <cp:revision>157</cp:revision>
  <dcterms:created xsi:type="dcterms:W3CDTF">2016-02-04T13:46:59Z</dcterms:created>
  <dcterms:modified xsi:type="dcterms:W3CDTF">2016-03-18T04:36:21Z</dcterms:modified>
</cp:coreProperties>
</file>