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1" r:id="rId6"/>
    <p:sldId id="274" r:id="rId7"/>
    <p:sldId id="273" r:id="rId8"/>
    <p:sldId id="263" r:id="rId9"/>
    <p:sldId id="265" r:id="rId10"/>
    <p:sldId id="266" r:id="rId11"/>
    <p:sldId id="267" r:id="rId12"/>
    <p:sldId id="268" r:id="rId13"/>
    <p:sldId id="269" r:id="rId14"/>
    <p:sldId id="270" r:id="rId15"/>
    <p:sldId id="271" r:id="rId16"/>
    <p:sldId id="275" r:id="rId17"/>
    <p:sldId id="276" r:id="rId18"/>
    <p:sldId id="277" r:id="rId19"/>
    <p:sldId id="278" r:id="rId20"/>
    <p:sldId id="281" r:id="rId21"/>
    <p:sldId id="280" r:id="rId22"/>
    <p:sldId id="290" r:id="rId23"/>
    <p:sldId id="279" r:id="rId24"/>
    <p:sldId id="282" r:id="rId25"/>
    <p:sldId id="283" r:id="rId26"/>
    <p:sldId id="284" r:id="rId27"/>
    <p:sldId id="286" r:id="rId28"/>
    <p:sldId id="287" r:id="rId29"/>
    <p:sldId id="288" r:id="rId30"/>
    <p:sldId id="289" r:id="rId31"/>
    <p:sldId id="285"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2E2A3-24EE-412A-9991-8E59A4E46053}" type="datetimeFigureOut">
              <a:rPr lang="en-IN" smtClean="0"/>
              <a:t>15-05-2018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BD644-0B4D-41A6-A620-1E99B21E1F84}" type="slidenum">
              <a:rPr lang="en-IN" smtClean="0"/>
              <a:t>‹#›</a:t>
            </a:fld>
            <a:endParaRPr lang="en-IN"/>
          </a:p>
        </p:txBody>
      </p:sp>
    </p:spTree>
    <p:extLst>
      <p:ext uri="{BB962C8B-B14F-4D97-AF65-F5344CB8AC3E}">
        <p14:creationId xmlns:p14="http://schemas.microsoft.com/office/powerpoint/2010/main" val="81610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BDBD644-0B4D-41A6-A620-1E99B21E1F84}" type="slidenum">
              <a:rPr lang="en-IN" smtClean="0"/>
              <a:t>5</a:t>
            </a:fld>
            <a:endParaRPr lang="en-IN"/>
          </a:p>
        </p:txBody>
      </p:sp>
    </p:spTree>
    <p:extLst>
      <p:ext uri="{BB962C8B-B14F-4D97-AF65-F5344CB8AC3E}">
        <p14:creationId xmlns:p14="http://schemas.microsoft.com/office/powerpoint/2010/main" val="55260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BDBD644-0B4D-41A6-A620-1E99B21E1F84}" type="slidenum">
              <a:rPr lang="en-IN" smtClean="0"/>
              <a:t>8</a:t>
            </a:fld>
            <a:endParaRPr lang="en-IN"/>
          </a:p>
        </p:txBody>
      </p:sp>
    </p:spTree>
    <p:extLst>
      <p:ext uri="{BB962C8B-B14F-4D97-AF65-F5344CB8AC3E}">
        <p14:creationId xmlns:p14="http://schemas.microsoft.com/office/powerpoint/2010/main" val="794303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49DC6F-0594-4AEA-ACAA-F7628E61787D}" type="datetimeFigureOut">
              <a:rPr lang="en-IN" smtClean="0"/>
              <a:t>15-05-2018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83798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29996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1615790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387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353278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F49DC6F-0594-4AEA-ACAA-F7628E61787D}" type="datetimeFigureOut">
              <a:rPr lang="en-IN" smtClean="0"/>
              <a:t>15-05-2018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321823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F49DC6F-0594-4AEA-ACAA-F7628E61787D}" type="datetimeFigureOut">
              <a:rPr lang="en-IN" smtClean="0"/>
              <a:t>15-05-2018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769359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49DC6F-0594-4AEA-ACAA-F7628E61787D}" type="datetimeFigureOut">
              <a:rPr lang="en-IN" smtClean="0"/>
              <a:t>15-05-2018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49811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49DC6F-0594-4AEA-ACAA-F7628E61787D}" type="datetimeFigureOut">
              <a:rPr lang="en-IN" smtClean="0"/>
              <a:t>15-05-2018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519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49DC6F-0594-4AEA-ACAA-F7628E61787D}" type="datetimeFigureOut">
              <a:rPr lang="en-IN" smtClean="0"/>
              <a:t>15-05-2018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93441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9DC6F-0594-4AEA-ACAA-F7628E61787D}" type="datetimeFigureOut">
              <a:rPr lang="en-IN" smtClean="0"/>
              <a:t>15-05-2018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317364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55732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49DC6F-0594-4AEA-ACAA-F7628E61787D}" type="datetimeFigureOut">
              <a:rPr lang="en-IN" smtClean="0"/>
              <a:t>15-05-2018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50499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49DC6F-0594-4AEA-ACAA-F7628E61787D}" type="datetimeFigureOut">
              <a:rPr lang="en-IN" smtClean="0"/>
              <a:t>15-05-2018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61098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F49DC6F-0594-4AEA-ACAA-F7628E61787D}" type="datetimeFigureOut">
              <a:rPr lang="en-IN" smtClean="0"/>
              <a:t>15-05-2018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193184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69533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9DC6F-0594-4AEA-ACAA-F7628E61787D}" type="datetimeFigureOut">
              <a:rPr lang="en-IN" smtClean="0"/>
              <a:t>15-05-2018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DFB587-098E-4CE9-BB5B-4DE29A06796E}" type="slidenum">
              <a:rPr lang="en-IN" smtClean="0"/>
              <a:t>‹#›</a:t>
            </a:fld>
            <a:endParaRPr lang="en-IN"/>
          </a:p>
        </p:txBody>
      </p:sp>
    </p:spTree>
    <p:extLst>
      <p:ext uri="{BB962C8B-B14F-4D97-AF65-F5344CB8AC3E}">
        <p14:creationId xmlns:p14="http://schemas.microsoft.com/office/powerpoint/2010/main" val="254748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F49DC6F-0594-4AEA-ACAA-F7628E61787D}" type="datetimeFigureOut">
              <a:rPr lang="en-IN" smtClean="0"/>
              <a:t>15-05-2018</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DFB587-098E-4CE9-BB5B-4DE29A06796E}" type="slidenum">
              <a:rPr lang="en-IN" smtClean="0"/>
              <a:t>‹#›</a:t>
            </a:fld>
            <a:endParaRPr lang="en-IN"/>
          </a:p>
        </p:txBody>
      </p:sp>
    </p:spTree>
    <p:extLst>
      <p:ext uri="{BB962C8B-B14F-4D97-AF65-F5344CB8AC3E}">
        <p14:creationId xmlns:p14="http://schemas.microsoft.com/office/powerpoint/2010/main" val="335895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hyperlink" Target="file:///D:\Sequence%2001.mp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CHARACTERIzation OF  FRICTION STIR WELDed DISSIMILAR POLYMERic materials</a:t>
            </a:r>
            <a:endParaRPr lang="en-IN" b="1" dirty="0"/>
          </a:p>
        </p:txBody>
      </p:sp>
      <p:sp>
        <p:nvSpPr>
          <p:cNvPr id="3" name="Subtitle 2"/>
          <p:cNvSpPr>
            <a:spLocks noGrp="1"/>
          </p:cNvSpPr>
          <p:nvPr>
            <p:ph type="subTitle" idx="1"/>
          </p:nvPr>
        </p:nvSpPr>
        <p:spPr>
          <a:xfrm>
            <a:off x="8128000" y="4076700"/>
            <a:ext cx="4064000" cy="2095500"/>
          </a:xfrm>
        </p:spPr>
        <p:txBody>
          <a:bodyPr>
            <a:normAutofit lnSpcReduction="10000"/>
          </a:bodyPr>
          <a:lstStyle/>
          <a:p>
            <a:pPr algn="l"/>
            <a:r>
              <a:rPr lang="en-IN" sz="1800" dirty="0" smtClean="0">
                <a:solidFill>
                  <a:schemeClr val="tx1"/>
                </a:solidFill>
                <a:latin typeface="Times New Roman" panose="02020603050405020304" pitchFamily="18" charset="0"/>
                <a:cs typeface="Times New Roman" panose="02020603050405020304" pitchFamily="18" charset="0"/>
              </a:rPr>
              <a:t>Submitted by:</a:t>
            </a:r>
          </a:p>
          <a:p>
            <a:pPr algn="l"/>
            <a:r>
              <a:rPr lang="en-IN" sz="1800" dirty="0" smtClean="0">
                <a:solidFill>
                  <a:schemeClr val="tx1"/>
                </a:solidFill>
                <a:latin typeface="Times New Roman" panose="02020603050405020304" pitchFamily="18" charset="0"/>
                <a:cs typeface="Times New Roman" panose="02020603050405020304" pitchFamily="18" charset="0"/>
              </a:rPr>
              <a:t>Name:  	m. siva durga teja</a:t>
            </a:r>
          </a:p>
          <a:p>
            <a:pPr algn="l"/>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Bandla sai VISHAL</a:t>
            </a:r>
          </a:p>
          <a:p>
            <a:pPr algn="l"/>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Suraj prasad</a:t>
            </a:r>
          </a:p>
          <a:p>
            <a:pPr algn="l">
              <a:lnSpc>
                <a:spcPct val="180000"/>
              </a:lnSpc>
              <a:spcBef>
                <a:spcPts val="0"/>
              </a:spcBef>
              <a:spcAft>
                <a:spcPts val="800"/>
              </a:spcAft>
            </a:pPr>
            <a:r>
              <a:rPr lang="en-IN" sz="1400" dirty="0" smtClean="0"/>
              <a:t>	</a:t>
            </a:r>
            <a:r>
              <a:rPr lang="en-IN" sz="1400" dirty="0"/>
              <a:t>	</a:t>
            </a:r>
            <a:r>
              <a:rPr lang="en-IN" sz="1400" dirty="0" smtClean="0"/>
              <a:t>     </a:t>
            </a:r>
            <a:endParaRPr lang="en-IN" sz="1400" dirty="0"/>
          </a:p>
        </p:txBody>
      </p:sp>
    </p:spTree>
    <p:extLst>
      <p:ext uri="{BB962C8B-B14F-4D97-AF65-F5344CB8AC3E}">
        <p14:creationId xmlns:p14="http://schemas.microsoft.com/office/powerpoint/2010/main" val="2829847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475" y="0"/>
            <a:ext cx="10364451" cy="1596177"/>
          </a:xfrm>
        </p:spPr>
        <p:txBody>
          <a:bodyPr/>
          <a:lstStyle/>
          <a:p>
            <a:r>
              <a:rPr lang="en-IN" dirty="0" smtClean="0"/>
              <a:t>Polymers</a:t>
            </a:r>
            <a:endParaRPr lang="en-IN" dirty="0"/>
          </a:p>
        </p:txBody>
      </p:sp>
      <p:sp>
        <p:nvSpPr>
          <p:cNvPr id="3" name="TextBox 2"/>
          <p:cNvSpPr txBox="1"/>
          <p:nvPr/>
        </p:nvSpPr>
        <p:spPr>
          <a:xfrm>
            <a:off x="0" y="1876911"/>
            <a:ext cx="11633200" cy="400110"/>
          </a:xfrm>
          <a:prstGeom prst="rect">
            <a:avLst/>
          </a:prstGeom>
          <a:noFill/>
        </p:spPr>
        <p:txBody>
          <a:bodyPr wrap="square" rtlCol="0">
            <a:spAutoFit/>
          </a:bodyPr>
          <a:lstStyle/>
          <a:p>
            <a:r>
              <a:rPr lang="en-IN" sz="2000" dirty="0" smtClean="0"/>
              <a:t>We selected polymers according to weldability chart and as per our availability</a:t>
            </a:r>
          </a:p>
        </p:txBody>
      </p:sp>
      <p:sp>
        <p:nvSpPr>
          <p:cNvPr id="5" name="TextBox 4"/>
          <p:cNvSpPr txBox="1"/>
          <p:nvPr/>
        </p:nvSpPr>
        <p:spPr>
          <a:xfrm>
            <a:off x="2489200" y="2557755"/>
            <a:ext cx="3936655" cy="707886"/>
          </a:xfrm>
          <a:prstGeom prst="rect">
            <a:avLst/>
          </a:prstGeom>
          <a:noFill/>
        </p:spPr>
        <p:txBody>
          <a:bodyPr wrap="none" rtlCol="0">
            <a:spAutoFit/>
          </a:bodyPr>
          <a:lstStyle/>
          <a:p>
            <a:pPr marL="342900" indent="-342900">
              <a:buFont typeface="+mj-lt"/>
              <a:buAutoNum type="arabicPeriod"/>
            </a:pPr>
            <a:r>
              <a:rPr lang="en-IN" sz="2000" dirty="0" smtClean="0"/>
              <a:t>High Density polyethylene (HDPE)</a:t>
            </a:r>
          </a:p>
          <a:p>
            <a:pPr marL="342900" indent="-342900">
              <a:buFont typeface="+mj-lt"/>
              <a:buAutoNum type="arabicPeriod"/>
            </a:pPr>
            <a:r>
              <a:rPr lang="en-IN" sz="2000" dirty="0" smtClean="0"/>
              <a:t>Nylon-6, 6</a:t>
            </a:r>
          </a:p>
        </p:txBody>
      </p:sp>
    </p:spTree>
    <p:extLst>
      <p:ext uri="{BB962C8B-B14F-4D97-AF65-F5344CB8AC3E}">
        <p14:creationId xmlns:p14="http://schemas.microsoft.com/office/powerpoint/2010/main" val="2593632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50000"/>
                  </a:schemeClr>
                </a:solidFill>
              </a:rPr>
              <a:t>Requirement for FSW</a:t>
            </a:r>
            <a:endParaRPr lang="en-IN" dirty="0">
              <a:solidFill>
                <a:schemeClr val="accent5">
                  <a:lumMod val="50000"/>
                </a:schemeClr>
              </a:solidFill>
            </a:endParaRPr>
          </a:p>
        </p:txBody>
      </p:sp>
      <p:sp>
        <p:nvSpPr>
          <p:cNvPr id="4" name="TextBox 3"/>
          <p:cNvSpPr txBox="1"/>
          <p:nvPr/>
        </p:nvSpPr>
        <p:spPr>
          <a:xfrm>
            <a:off x="1828800" y="2565400"/>
            <a:ext cx="6528710" cy="1200329"/>
          </a:xfrm>
          <a:prstGeom prst="rect">
            <a:avLst/>
          </a:prstGeom>
          <a:noFill/>
        </p:spPr>
        <p:txBody>
          <a:bodyPr wrap="none" rtlCol="0">
            <a:spAutoFit/>
          </a:bodyPr>
          <a:lstStyle/>
          <a:p>
            <a:pPr marL="285750" indent="-285750">
              <a:buFont typeface="Wingdings" panose="05000000000000000000" pitchFamily="2" charset="2"/>
              <a:buChar char="§"/>
            </a:pPr>
            <a:r>
              <a:rPr lang="en-IN" sz="2400" dirty="0" smtClean="0"/>
              <a:t>Special clamping system is necessary</a:t>
            </a:r>
          </a:p>
          <a:p>
            <a:pPr marL="285750" indent="-285750">
              <a:buFont typeface="Wingdings" panose="05000000000000000000" pitchFamily="2" charset="2"/>
              <a:buChar char="§"/>
            </a:pPr>
            <a:r>
              <a:rPr lang="en-IN" sz="2400" dirty="0" smtClean="0"/>
              <a:t>Only for simple joint geometries (e.g. butt joint…)</a:t>
            </a:r>
          </a:p>
          <a:p>
            <a:pPr marL="285750" indent="-285750">
              <a:buFont typeface="Wingdings" panose="05000000000000000000" pitchFamily="2" charset="2"/>
              <a:buChar char="§"/>
            </a:pPr>
            <a:r>
              <a:rPr lang="en-IN" sz="2400" dirty="0" smtClean="0"/>
              <a:t>Corrosion protection is needed (in case of metals)</a:t>
            </a:r>
            <a:endParaRPr lang="en-IN" sz="2400" dirty="0"/>
          </a:p>
        </p:txBody>
      </p:sp>
    </p:spTree>
    <p:extLst>
      <p:ext uri="{BB962C8B-B14F-4D97-AF65-F5344CB8AC3E}">
        <p14:creationId xmlns:p14="http://schemas.microsoft.com/office/powerpoint/2010/main" val="761691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75" y="1041401"/>
            <a:ext cx="10364451" cy="622300"/>
          </a:xfrm>
        </p:spPr>
        <p:txBody>
          <a:bodyPr/>
          <a:lstStyle/>
          <a:p>
            <a:r>
              <a:rPr lang="en-IN" dirty="0" smtClean="0">
                <a:solidFill>
                  <a:schemeClr val="accent2"/>
                </a:solidFill>
              </a:rPr>
              <a:t>ADVANTAGES of fsw</a:t>
            </a:r>
            <a:endParaRPr lang="en-IN" dirty="0">
              <a:solidFill>
                <a:schemeClr val="accent2"/>
              </a:solidFill>
            </a:endParaRPr>
          </a:p>
        </p:txBody>
      </p:sp>
      <p:sp>
        <p:nvSpPr>
          <p:cNvPr id="3" name="TextBox 2"/>
          <p:cNvSpPr txBox="1"/>
          <p:nvPr/>
        </p:nvSpPr>
        <p:spPr>
          <a:xfrm>
            <a:off x="1257300" y="2362200"/>
            <a:ext cx="473206" cy="369332"/>
          </a:xfrm>
          <a:prstGeom prst="rect">
            <a:avLst/>
          </a:prstGeom>
          <a:noFill/>
        </p:spPr>
        <p:txBody>
          <a:bodyPr wrap="none" rtlCol="0">
            <a:spAutoFit/>
          </a:bodyPr>
          <a:lstStyle/>
          <a:p>
            <a:pPr marL="285750" indent="-285750">
              <a:buFont typeface="Wingdings" panose="05000000000000000000" pitchFamily="2" charset="2"/>
              <a:buChar char="v"/>
            </a:pPr>
            <a:endParaRPr lang="en-IN" dirty="0"/>
          </a:p>
        </p:txBody>
      </p:sp>
      <p:sp>
        <p:nvSpPr>
          <p:cNvPr id="5" name="TextBox 4"/>
          <p:cNvSpPr txBox="1"/>
          <p:nvPr/>
        </p:nvSpPr>
        <p:spPr>
          <a:xfrm>
            <a:off x="799475" y="2623066"/>
            <a:ext cx="6738832" cy="2585323"/>
          </a:xfrm>
          <a:prstGeom prst="rect">
            <a:avLst/>
          </a:prstGeom>
          <a:noFill/>
        </p:spPr>
        <p:txBody>
          <a:bodyPr wrap="none" rtlCol="0">
            <a:spAutoFit/>
          </a:bodyPr>
          <a:lstStyle/>
          <a:p>
            <a:pPr marL="285750" indent="-285750">
              <a:buFont typeface="Arial" panose="020B0604020202020204" pitchFamily="34" charset="0"/>
              <a:buChar char="•"/>
            </a:pPr>
            <a:r>
              <a:rPr lang="en-IN" dirty="0" smtClean="0"/>
              <a:t>Fully automatic</a:t>
            </a:r>
          </a:p>
          <a:p>
            <a:pPr marL="285750" indent="-285750">
              <a:buFont typeface="Arial" panose="020B0604020202020204" pitchFamily="34" charset="0"/>
              <a:buChar char="•"/>
            </a:pPr>
            <a:r>
              <a:rPr lang="en-IN" dirty="0" smtClean="0"/>
              <a:t>Reduces energy consumption</a:t>
            </a:r>
          </a:p>
          <a:p>
            <a:pPr marL="285750" indent="-285750">
              <a:buFont typeface="Arial" panose="020B0604020202020204" pitchFamily="34" charset="0"/>
              <a:buChar char="•"/>
            </a:pPr>
            <a:r>
              <a:rPr lang="en-IN" dirty="0" smtClean="0"/>
              <a:t>Low environmental impact</a:t>
            </a:r>
          </a:p>
          <a:p>
            <a:pPr marL="285750" indent="-285750">
              <a:buFont typeface="Arial" panose="020B0604020202020204" pitchFamily="34" charset="0"/>
              <a:buChar char="•"/>
            </a:pPr>
            <a:r>
              <a:rPr lang="en-IN" dirty="0" smtClean="0"/>
              <a:t>Can operate in all position</a:t>
            </a:r>
          </a:p>
          <a:p>
            <a:pPr marL="285750" indent="-285750">
              <a:buFont typeface="Arial" panose="020B0604020202020204" pitchFamily="34" charset="0"/>
              <a:buChar char="•"/>
            </a:pPr>
            <a:r>
              <a:rPr lang="en-IN" dirty="0" smtClean="0"/>
              <a:t>It required little protection</a:t>
            </a:r>
          </a:p>
          <a:p>
            <a:pPr marL="285750" indent="-285750">
              <a:buFont typeface="Arial" panose="020B0604020202020204" pitchFamily="34" charset="0"/>
              <a:buChar char="•"/>
            </a:pPr>
            <a:r>
              <a:rPr lang="en-IN" dirty="0" smtClean="0"/>
              <a:t>It enhance the welding properties in mechanical as well as corrosion</a:t>
            </a:r>
          </a:p>
          <a:p>
            <a:pPr marL="285750" indent="-285750">
              <a:buFont typeface="Arial" panose="020B0604020202020204" pitchFamily="34" charset="0"/>
              <a:buChar char="•"/>
            </a:pPr>
            <a:r>
              <a:rPr lang="en-IN" dirty="0" smtClean="0"/>
              <a:t>It can be used in both similar and dissimilar materials</a:t>
            </a:r>
          </a:p>
          <a:p>
            <a:pPr marL="285750" indent="-285750">
              <a:buFont typeface="Arial" panose="020B0604020202020204" pitchFamily="34" charset="0"/>
              <a:buChar char="•"/>
            </a:pPr>
            <a:r>
              <a:rPr lang="en-IN" dirty="0" smtClean="0"/>
              <a:t>Easy to operate and does not involved in any environmental pollution</a:t>
            </a:r>
          </a:p>
          <a:p>
            <a:pPr marL="285750" indent="-285750">
              <a:buFont typeface="Arial" panose="020B0604020202020204" pitchFamily="34" charset="0"/>
              <a:buChar char="•"/>
            </a:pPr>
            <a:r>
              <a:rPr lang="en-IN" dirty="0" smtClean="0"/>
              <a:t>Lower power consumption due to absence of external heating </a:t>
            </a:r>
            <a:endParaRPr lang="en-IN" dirty="0"/>
          </a:p>
        </p:txBody>
      </p:sp>
    </p:spTree>
    <p:extLst>
      <p:ext uri="{BB962C8B-B14F-4D97-AF65-F5344CB8AC3E}">
        <p14:creationId xmlns:p14="http://schemas.microsoft.com/office/powerpoint/2010/main" val="218131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4"/>
                </a:solidFill>
              </a:rPr>
              <a:t>Material properties</a:t>
            </a:r>
            <a:endParaRPr lang="en-IN" dirty="0">
              <a:solidFill>
                <a:schemeClr val="accent4"/>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811468298"/>
                  </p:ext>
                </p:extLst>
              </p:nvPr>
            </p:nvGraphicFramePr>
            <p:xfrm>
              <a:off x="2457449" y="2192020"/>
              <a:ext cx="7277101" cy="2252980"/>
            </p:xfrm>
            <a:graphic>
              <a:graphicData uri="http://schemas.openxmlformats.org/drawingml/2006/table">
                <a:tbl>
                  <a:tblPr firstRow="1" firstCol="1" bandRow="1">
                    <a:tableStyleId>{68D230F3-CF80-4859-8CE7-A43EE81993B5}</a:tableStyleId>
                  </a:tblPr>
                  <a:tblGrid>
                    <a:gridCol w="1796321"/>
                    <a:gridCol w="2030754"/>
                    <a:gridCol w="1657752"/>
                    <a:gridCol w="1792274"/>
                  </a:tblGrid>
                  <a:tr h="1291868">
                    <a:tc>
                      <a:txBody>
                        <a:bodyPr/>
                        <a:lstStyle/>
                        <a:p>
                          <a:pPr algn="ctr">
                            <a:lnSpc>
                              <a:spcPct val="115000"/>
                            </a:lnSpc>
                            <a:spcAft>
                              <a:spcPts val="1000"/>
                            </a:spcAft>
                          </a:pPr>
                          <a:endParaRPr lang="en-US" sz="1600" dirty="0" smtClean="0">
                            <a:effectLst/>
                          </a:endParaRPr>
                        </a:p>
                        <a:p>
                          <a:pPr algn="ctr">
                            <a:lnSpc>
                              <a:spcPct val="115000"/>
                            </a:lnSpc>
                            <a:spcAft>
                              <a:spcPts val="1000"/>
                            </a:spcAft>
                          </a:pPr>
                          <a:r>
                            <a:rPr lang="en-US" sz="1600" dirty="0" smtClean="0">
                              <a:effectLst/>
                            </a:rPr>
                            <a:t>BASE </a:t>
                          </a:r>
                          <a:r>
                            <a:rPr lang="en-US" sz="1600" dirty="0">
                              <a:effectLst/>
                            </a:rPr>
                            <a:t>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rPr>
                            <a:t>MELTING TEMPARATURE</a:t>
                          </a:r>
                          <a:endParaRPr lang="en-IN" sz="1600" dirty="0">
                            <a:effectLst/>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𝑪</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rPr>
                            <a:t>TENSILE STRENGTH  </a:t>
                          </a:r>
                          <a:endParaRPr lang="en-IN" sz="1600">
                            <a:effectLst/>
                          </a:endParaRPr>
                        </a:p>
                        <a:p>
                          <a:pPr algn="ctr">
                            <a:lnSpc>
                              <a:spcPct val="115000"/>
                            </a:lnSpc>
                            <a:spcAft>
                              <a:spcPts val="1000"/>
                            </a:spcAft>
                          </a:pPr>
                          <a:r>
                            <a:rPr lang="en-US" sz="1600">
                              <a:effectLst/>
                            </a:rPr>
                            <a:t>(MPa)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rPr>
                            <a:t>COMPRESSIVE STRENGTH</a:t>
                          </a:r>
                          <a:endParaRPr lang="en-IN" sz="1600" dirty="0">
                            <a:effectLst/>
                          </a:endParaRPr>
                        </a:p>
                        <a:p>
                          <a:pPr algn="ctr">
                            <a:lnSpc>
                              <a:spcPct val="115000"/>
                            </a:lnSpc>
                            <a:spcAft>
                              <a:spcPts val="1000"/>
                            </a:spcAft>
                          </a:pPr>
                          <a:r>
                            <a:rPr lang="en-US" sz="1600" dirty="0">
                              <a:effectLst/>
                            </a:rPr>
                            <a:t>(MPa)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556">
                    <a:tc>
                      <a:txBody>
                        <a:bodyPr/>
                        <a:lstStyle/>
                        <a:p>
                          <a:pPr algn="ctr">
                            <a:lnSpc>
                              <a:spcPct val="115000"/>
                            </a:lnSpc>
                            <a:spcAft>
                              <a:spcPts val="1000"/>
                            </a:spcAft>
                          </a:pPr>
                          <a:r>
                            <a:rPr lang="en-US" sz="1600" dirty="0" smtClean="0">
                              <a:effectLst/>
                            </a:rPr>
                            <a:t>HDPE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smtClean="0">
                                    <a:effectLst/>
                                    <a:latin typeface="Cambria Math" panose="02040503050406030204" pitchFamily="18" charset="0"/>
                                  </a:rPr>
                                  <m:t>1</m:t>
                                </m:r>
                                <m:r>
                                  <a:rPr lang="en-IN" sz="1600" smtClean="0">
                                    <a:effectLst/>
                                    <a:latin typeface="Cambria Math" panose="02040503050406030204" pitchFamily="18" charset="0"/>
                                  </a:rPr>
                                  <m:t>20−180</m:t>
                                </m:r>
                                <m:r>
                                  <a:rPr lang="en-US" sz="1600">
                                    <a:effectLst/>
                                    <a:latin typeface="Cambria Math" panose="02040503050406030204" pitchFamily="18" charset="0"/>
                                  </a:rPr>
                                  <m:t> °</m:t>
                                </m:r>
                                <m:r>
                                  <a:rPr lang="en-US" sz="1600">
                                    <a:effectLst/>
                                    <a:latin typeface="Cambria Math" panose="02040503050406030204" pitchFamily="18" charset="0"/>
                                  </a:rPr>
                                  <m:t>𝐶</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556">
                    <a:tc>
                      <a:txBody>
                        <a:bodyPr/>
                        <a:lstStyle/>
                        <a:p>
                          <a:pPr algn="ctr">
                            <a:lnSpc>
                              <a:spcPct val="115000"/>
                            </a:lnSpc>
                            <a:spcAft>
                              <a:spcPts val="1000"/>
                            </a:spcAft>
                          </a:pPr>
                          <a:r>
                            <a:rPr lang="en-US" sz="1600" dirty="0" smtClean="0">
                              <a:effectLst/>
                            </a:rPr>
                            <a:t>Nylon-6,6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14:m>
                            <m:oMathPara xmlns:m="http://schemas.openxmlformats.org/officeDocument/2006/math">
                              <m:oMathParaPr>
                                <m:jc m:val="centerGroup"/>
                              </m:oMathParaPr>
                              <m:oMath xmlns:m="http://schemas.openxmlformats.org/officeDocument/2006/math">
                                <m:r>
                                  <a:rPr lang="en-US" sz="1600" smtClean="0">
                                    <a:effectLst/>
                                    <a:latin typeface="Cambria Math" panose="02040503050406030204" pitchFamily="18" charset="0"/>
                                  </a:rPr>
                                  <m:t>2</m:t>
                                </m:r>
                                <m:r>
                                  <a:rPr lang="en-IN" sz="1600" smtClean="0">
                                    <a:effectLst/>
                                    <a:latin typeface="Cambria Math" panose="02040503050406030204" pitchFamily="18" charset="0"/>
                                  </a:rPr>
                                  <m:t>64</m:t>
                                </m:r>
                                <m:r>
                                  <a:rPr lang="en-US" sz="1600">
                                    <a:effectLst/>
                                    <a:latin typeface="Cambria Math" panose="02040503050406030204" pitchFamily="18" charset="0"/>
                                  </a:rPr>
                                  <m:t>  °</m:t>
                                </m:r>
                                <m:r>
                                  <a:rPr lang="en-US" sz="1600">
                                    <a:effectLst/>
                                    <a:latin typeface="Cambria Math" panose="02040503050406030204" pitchFamily="18" charset="0"/>
                                  </a:rPr>
                                  <m:t>𝐶</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70-110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811468298"/>
                  </p:ext>
                </p:extLst>
              </p:nvPr>
            </p:nvGraphicFramePr>
            <p:xfrm>
              <a:off x="2457449" y="2192020"/>
              <a:ext cx="7277101" cy="2252980"/>
            </p:xfrm>
            <a:graphic>
              <a:graphicData uri="http://schemas.openxmlformats.org/drawingml/2006/table">
                <a:tbl>
                  <a:tblPr firstRow="1" firstCol="1" bandRow="1">
                    <a:tableStyleId>{68D230F3-CF80-4859-8CE7-A43EE81993B5}</a:tableStyleId>
                  </a:tblPr>
                  <a:tblGrid>
                    <a:gridCol w="1796321"/>
                    <a:gridCol w="2030754"/>
                    <a:gridCol w="1657752"/>
                    <a:gridCol w="1792274"/>
                  </a:tblGrid>
                  <a:tr h="1291868">
                    <a:tc>
                      <a:txBody>
                        <a:bodyPr/>
                        <a:lstStyle/>
                        <a:p>
                          <a:pPr algn="ctr">
                            <a:lnSpc>
                              <a:spcPct val="115000"/>
                            </a:lnSpc>
                            <a:spcAft>
                              <a:spcPts val="1000"/>
                            </a:spcAft>
                          </a:pPr>
                          <a:endParaRPr lang="en-US" sz="1600" dirty="0" smtClean="0">
                            <a:effectLst/>
                          </a:endParaRPr>
                        </a:p>
                        <a:p>
                          <a:pPr algn="ctr">
                            <a:lnSpc>
                              <a:spcPct val="115000"/>
                            </a:lnSpc>
                            <a:spcAft>
                              <a:spcPts val="1000"/>
                            </a:spcAft>
                          </a:pPr>
                          <a:r>
                            <a:rPr lang="en-US" sz="1600" dirty="0" smtClean="0">
                              <a:effectLst/>
                            </a:rPr>
                            <a:t>BASE </a:t>
                          </a:r>
                          <a:r>
                            <a:rPr lang="en-US" sz="1600" dirty="0">
                              <a:effectLst/>
                            </a:rPr>
                            <a:t>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88589" t="-2817" r="-170270" b="-74648"/>
                          </a:stretch>
                        </a:blipFill>
                      </a:tcPr>
                    </a:tc>
                    <a:tc>
                      <a:txBody>
                        <a:bodyPr/>
                        <a:lstStyle/>
                        <a:p>
                          <a:pPr algn="ctr">
                            <a:lnSpc>
                              <a:spcPct val="115000"/>
                            </a:lnSpc>
                            <a:spcAft>
                              <a:spcPts val="1000"/>
                            </a:spcAft>
                          </a:pPr>
                          <a:r>
                            <a:rPr lang="en-US" sz="1600">
                              <a:effectLst/>
                            </a:rPr>
                            <a:t>TENSILE STRENGTH  </a:t>
                          </a:r>
                          <a:endParaRPr lang="en-IN" sz="1600">
                            <a:effectLst/>
                          </a:endParaRPr>
                        </a:p>
                        <a:p>
                          <a:pPr algn="ctr">
                            <a:lnSpc>
                              <a:spcPct val="115000"/>
                            </a:lnSpc>
                            <a:spcAft>
                              <a:spcPts val="1000"/>
                            </a:spcAft>
                          </a:pPr>
                          <a:r>
                            <a:rPr lang="en-US" sz="1600">
                              <a:effectLst/>
                            </a:rPr>
                            <a:t>(MPa)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rPr>
                            <a:t>COMPRESSIVE STRENGTH</a:t>
                          </a:r>
                          <a:endParaRPr lang="en-IN" sz="1600" dirty="0">
                            <a:effectLst/>
                          </a:endParaRPr>
                        </a:p>
                        <a:p>
                          <a:pPr algn="ctr">
                            <a:lnSpc>
                              <a:spcPct val="115000"/>
                            </a:lnSpc>
                            <a:spcAft>
                              <a:spcPts val="1000"/>
                            </a:spcAft>
                          </a:pPr>
                          <a:r>
                            <a:rPr lang="en-US" sz="1600" dirty="0">
                              <a:effectLst/>
                            </a:rPr>
                            <a:t>(MPa)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556">
                    <a:tc>
                      <a:txBody>
                        <a:bodyPr/>
                        <a:lstStyle/>
                        <a:p>
                          <a:pPr algn="ctr">
                            <a:lnSpc>
                              <a:spcPct val="115000"/>
                            </a:lnSpc>
                            <a:spcAft>
                              <a:spcPts val="1000"/>
                            </a:spcAft>
                          </a:pPr>
                          <a:r>
                            <a:rPr lang="en-US" sz="1600" dirty="0" smtClean="0">
                              <a:effectLst/>
                            </a:rPr>
                            <a:t>HDPE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88589" t="-277215" r="-170270" b="-101266"/>
                          </a:stretch>
                        </a:blipFill>
                      </a:tcPr>
                    </a:tc>
                    <a:tc>
                      <a:txBody>
                        <a:bodyPr/>
                        <a:lstStyle/>
                        <a:p>
                          <a:pPr algn="ctr">
                            <a:lnSpc>
                              <a:spcPct val="115000"/>
                            </a:lnSpc>
                            <a:spcAft>
                              <a:spcPts val="1000"/>
                            </a:spcAft>
                          </a:pPr>
                          <a:r>
                            <a:rPr lang="en-US" sz="1600" dirty="0" smtClean="0">
                              <a:effectLst/>
                            </a:rPr>
                            <a:t>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556">
                    <a:tc>
                      <a:txBody>
                        <a:bodyPr/>
                        <a:lstStyle/>
                        <a:p>
                          <a:pPr algn="ctr">
                            <a:lnSpc>
                              <a:spcPct val="115000"/>
                            </a:lnSpc>
                            <a:spcAft>
                              <a:spcPts val="1000"/>
                            </a:spcAft>
                          </a:pPr>
                          <a:r>
                            <a:rPr lang="en-US" sz="1600" dirty="0" smtClean="0">
                              <a:effectLst/>
                            </a:rPr>
                            <a:t>Nylon-6,6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88589" t="-377215" r="-170270" b="-1266"/>
                          </a:stretch>
                        </a:blipFill>
                      </a:tcPr>
                    </a:tc>
                    <a:tc>
                      <a:txBody>
                        <a:bodyPr/>
                        <a:lstStyle/>
                        <a:p>
                          <a:pPr algn="ctr">
                            <a:lnSpc>
                              <a:spcPct val="115000"/>
                            </a:lnSpc>
                            <a:spcAft>
                              <a:spcPts val="1000"/>
                            </a:spcAft>
                          </a:pPr>
                          <a:r>
                            <a:rPr lang="en-US" sz="1600" dirty="0" smtClean="0">
                              <a:effectLst/>
                            </a:rPr>
                            <a:t>70-110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smtClean="0">
                              <a:effectLst/>
                            </a:rPr>
                            <a:t>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239937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31217"/>
            <a:ext cx="10364451" cy="1596177"/>
          </a:xfrm>
        </p:spPr>
        <p:txBody>
          <a:bodyPr/>
          <a:lstStyle/>
          <a:p>
            <a:r>
              <a:rPr lang="en-IN" dirty="0" smtClean="0">
                <a:solidFill>
                  <a:schemeClr val="tx1">
                    <a:lumMod val="65000"/>
                    <a:lumOff val="35000"/>
                  </a:schemeClr>
                </a:solidFill>
              </a:rPr>
              <a:t>Cost of materials</a:t>
            </a:r>
            <a:endParaRPr lang="en-IN" dirty="0">
              <a:solidFill>
                <a:schemeClr val="tx1">
                  <a:lumMod val="65000"/>
                  <a:lumOff val="3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72103867"/>
              </p:ext>
            </p:extLst>
          </p:nvPr>
        </p:nvGraphicFramePr>
        <p:xfrm>
          <a:off x="2133601" y="2628902"/>
          <a:ext cx="7683498" cy="1750537"/>
        </p:xfrm>
        <a:graphic>
          <a:graphicData uri="http://schemas.openxmlformats.org/drawingml/2006/table">
            <a:tbl>
              <a:tblPr firstRow="1" firstCol="1" bandRow="1">
                <a:tableStyleId>{68D230F3-CF80-4859-8CE7-A43EE81993B5}</a:tableStyleId>
              </a:tblPr>
              <a:tblGrid>
                <a:gridCol w="2433545"/>
                <a:gridCol w="2433545"/>
                <a:gridCol w="1646089"/>
                <a:gridCol w="1170319"/>
              </a:tblGrid>
              <a:tr h="578683">
                <a:tc rowSpan="2">
                  <a:txBody>
                    <a:bodyPr/>
                    <a:lstStyle/>
                    <a:p>
                      <a:pPr algn="ctr">
                        <a:lnSpc>
                          <a:spcPct val="115000"/>
                        </a:lnSpc>
                        <a:spcAft>
                          <a:spcPts val="0"/>
                        </a:spcAft>
                      </a:pPr>
                      <a:r>
                        <a:rPr lang="en-US" sz="1600" dirty="0">
                          <a:effectLst/>
                        </a:rPr>
                        <a:t>BASE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15000"/>
                        </a:lnSpc>
                        <a:spcAft>
                          <a:spcPts val="0"/>
                        </a:spcAft>
                      </a:pPr>
                      <a:r>
                        <a:rPr lang="en-US" sz="1600" dirty="0">
                          <a:effectLst/>
                        </a:rPr>
                        <a:t>DIMENSION OF MATERIAL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rowSpan="2">
                  <a:txBody>
                    <a:bodyPr/>
                    <a:lstStyle/>
                    <a:p>
                      <a:pPr algn="ctr">
                        <a:lnSpc>
                          <a:spcPct val="115000"/>
                        </a:lnSpc>
                        <a:spcAft>
                          <a:spcPts val="0"/>
                        </a:spcAft>
                      </a:pPr>
                      <a:r>
                        <a:rPr lang="en-US" sz="1600" dirty="0">
                          <a:effectLst/>
                        </a:rPr>
                        <a:t>COST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72384">
                <a:tc vMerge="1">
                  <a:txBody>
                    <a:bodyPr/>
                    <a:lstStyle/>
                    <a:p>
                      <a:endParaRPr lang="en-IN"/>
                    </a:p>
                  </a:txBody>
                  <a:tcPr/>
                </a:tc>
                <a:tc>
                  <a:txBody>
                    <a:bodyPr/>
                    <a:lstStyle/>
                    <a:p>
                      <a:pPr algn="ctr">
                        <a:lnSpc>
                          <a:spcPct val="115000"/>
                        </a:lnSpc>
                        <a:spcAft>
                          <a:spcPts val="0"/>
                        </a:spcAft>
                      </a:pPr>
                      <a:r>
                        <a:rPr lang="en-IN" sz="1600">
                          <a:effectLst/>
                        </a:rPr>
                        <a:t>THICKNESS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a:effectLst/>
                        </a:rPr>
                        <a:t>LENGTH*BREATH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r>
              <a:tr h="297146">
                <a:tc>
                  <a:txBody>
                    <a:bodyPr/>
                    <a:lstStyle/>
                    <a:p>
                      <a:pPr algn="ctr">
                        <a:lnSpc>
                          <a:spcPct val="115000"/>
                        </a:lnSpc>
                        <a:spcAft>
                          <a:spcPts val="0"/>
                        </a:spcAft>
                      </a:pPr>
                      <a:r>
                        <a:rPr lang="en-US" sz="1600" dirty="0" smtClean="0">
                          <a:effectLst/>
                          <a:latin typeface="+mn-lt"/>
                          <a:ea typeface="+mn-ea"/>
                          <a:cs typeface="+mn-cs"/>
                        </a:rPr>
                        <a:t>HDPE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5mm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600" dirty="0" smtClean="0">
                          <a:effectLst/>
                          <a:latin typeface="+mn-lt"/>
                          <a:ea typeface="+mn-ea"/>
                          <a:cs typeface="+mn-cs"/>
                        </a:rPr>
                        <a:t>1m*1m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smtClean="0">
                          <a:effectLst/>
                        </a:rPr>
                        <a:t>₹</a:t>
                      </a:r>
                      <a:r>
                        <a:rPr lang="en-US" sz="1600" baseline="0" dirty="0" smtClean="0">
                          <a:effectLst/>
                        </a:rPr>
                        <a:t> </a:t>
                      </a:r>
                      <a:r>
                        <a:rPr lang="en-IN" sz="1600" dirty="0" smtClean="0">
                          <a:effectLst/>
                        </a:rPr>
                        <a:t>1300.00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97146">
                <a:tc>
                  <a:txBody>
                    <a:bodyPr/>
                    <a:lstStyle/>
                    <a:p>
                      <a:pPr algn="ctr">
                        <a:lnSpc>
                          <a:spcPct val="115000"/>
                        </a:lnSpc>
                        <a:spcAft>
                          <a:spcPts val="0"/>
                        </a:spcAft>
                      </a:pPr>
                      <a:r>
                        <a:rPr lang="en-US" sz="1600" dirty="0" smtClean="0">
                          <a:effectLst/>
                          <a:latin typeface="+mn-lt"/>
                          <a:ea typeface="+mn-ea"/>
                          <a:cs typeface="+mn-cs"/>
                        </a:rPr>
                        <a:t>Nylon-6,6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a:effectLst/>
                        </a:rPr>
                        <a:t>6</a:t>
                      </a:r>
                      <a:r>
                        <a:rPr lang="en-US" sz="1600" dirty="0" smtClean="0">
                          <a:effectLst/>
                        </a:rPr>
                        <a:t>mm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5.25*37.5 inch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smtClean="0">
                          <a:effectLst/>
                        </a:rPr>
                        <a:t>₹  800.00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97146">
                <a:tc gridSpan="3">
                  <a:txBody>
                    <a:bodyPr/>
                    <a:lstStyle/>
                    <a:p>
                      <a:pPr algn="ctr">
                        <a:lnSpc>
                          <a:spcPct val="115000"/>
                        </a:lnSpc>
                        <a:spcAft>
                          <a:spcPts val="0"/>
                        </a:spcAft>
                      </a:pPr>
                      <a:r>
                        <a:rPr lang="en-IN" sz="1600" dirty="0">
                          <a:effectLst/>
                        </a:rPr>
                        <a:t>TOTAL COST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a:txBody>
                    <a:bodyPr/>
                    <a:lstStyle/>
                    <a:p>
                      <a:pPr algn="ctr">
                        <a:lnSpc>
                          <a:spcPct val="115000"/>
                        </a:lnSpc>
                        <a:spcAft>
                          <a:spcPts val="0"/>
                        </a:spcAft>
                      </a:pPr>
                      <a:r>
                        <a:rPr lang="en-IN" sz="1600" dirty="0">
                          <a:effectLst/>
                        </a:rPr>
                        <a:t>₹ </a:t>
                      </a:r>
                      <a:r>
                        <a:rPr lang="en-IN" sz="1600" dirty="0" smtClean="0">
                          <a:effectLst/>
                        </a:rPr>
                        <a:t>2100.00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727010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 for work procedure</a:t>
            </a:r>
            <a:endParaRPr lang="en-IN" dirty="0"/>
          </a:p>
        </p:txBody>
      </p:sp>
      <p:sp>
        <p:nvSpPr>
          <p:cNvPr id="4" name="Rounded Rectangle 3"/>
          <p:cNvSpPr/>
          <p:nvPr/>
        </p:nvSpPr>
        <p:spPr>
          <a:xfrm>
            <a:off x="609600" y="2006600"/>
            <a:ext cx="1778000" cy="80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Selection of materials</a:t>
            </a:r>
            <a:endParaRPr lang="en-IN" dirty="0"/>
          </a:p>
        </p:txBody>
      </p:sp>
      <p:sp>
        <p:nvSpPr>
          <p:cNvPr id="6" name="Rounded Rectangle 5"/>
          <p:cNvSpPr/>
          <p:nvPr/>
        </p:nvSpPr>
        <p:spPr>
          <a:xfrm>
            <a:off x="2933700" y="2006600"/>
            <a:ext cx="2273300" cy="80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Purchase the selected materials according to our requirements</a:t>
            </a:r>
            <a:endParaRPr lang="en-IN" dirty="0"/>
          </a:p>
        </p:txBody>
      </p:sp>
      <p:sp>
        <p:nvSpPr>
          <p:cNvPr id="7" name="Rounded Rectangle 6"/>
          <p:cNvSpPr/>
          <p:nvPr/>
        </p:nvSpPr>
        <p:spPr>
          <a:xfrm>
            <a:off x="5880100" y="2006600"/>
            <a:ext cx="2082800" cy="80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Design the tool geometry</a:t>
            </a:r>
            <a:endParaRPr lang="en-IN" dirty="0"/>
          </a:p>
        </p:txBody>
      </p:sp>
      <p:sp>
        <p:nvSpPr>
          <p:cNvPr id="8" name="Rounded Rectangle 7"/>
          <p:cNvSpPr/>
          <p:nvPr/>
        </p:nvSpPr>
        <p:spPr>
          <a:xfrm>
            <a:off x="8686800" y="2006600"/>
            <a:ext cx="1981200" cy="80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Prepare tool as per design</a:t>
            </a:r>
            <a:endParaRPr lang="en-IN" dirty="0"/>
          </a:p>
        </p:txBody>
      </p:sp>
      <p:sp>
        <p:nvSpPr>
          <p:cNvPr id="9" name="Rounded Rectangle 8"/>
          <p:cNvSpPr/>
          <p:nvPr/>
        </p:nvSpPr>
        <p:spPr>
          <a:xfrm>
            <a:off x="8686800" y="3668288"/>
            <a:ext cx="2032000" cy="660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Cut the material at desire dimensions</a:t>
            </a:r>
            <a:endParaRPr lang="en-IN" dirty="0"/>
          </a:p>
        </p:txBody>
      </p:sp>
      <p:sp>
        <p:nvSpPr>
          <p:cNvPr id="10" name="Rounded Rectangle 9"/>
          <p:cNvSpPr/>
          <p:nvPr/>
        </p:nvSpPr>
        <p:spPr>
          <a:xfrm>
            <a:off x="5880100" y="3602777"/>
            <a:ext cx="2082800" cy="774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Arrange materials </a:t>
            </a:r>
            <a:r>
              <a:rPr lang="en-IN" dirty="0"/>
              <a:t>o</a:t>
            </a:r>
            <a:r>
              <a:rPr lang="en-IN" dirty="0" smtClean="0"/>
              <a:t>n fixture perfectly by using clamps</a:t>
            </a:r>
            <a:endParaRPr lang="en-IN" dirty="0"/>
          </a:p>
        </p:txBody>
      </p:sp>
      <p:sp>
        <p:nvSpPr>
          <p:cNvPr id="11" name="Rounded Rectangle 10"/>
          <p:cNvSpPr/>
          <p:nvPr/>
        </p:nvSpPr>
        <p:spPr>
          <a:xfrm>
            <a:off x="2933700" y="3602777"/>
            <a:ext cx="2273300" cy="791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Fix our tool to CNC milling machine</a:t>
            </a:r>
            <a:endParaRPr lang="en-IN" dirty="0"/>
          </a:p>
        </p:txBody>
      </p:sp>
      <p:sp>
        <p:nvSpPr>
          <p:cNvPr id="12" name="Rounded Rectangle 11"/>
          <p:cNvSpPr/>
          <p:nvPr/>
        </p:nvSpPr>
        <p:spPr>
          <a:xfrm>
            <a:off x="609600" y="3602777"/>
            <a:ext cx="1778000" cy="791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Give program to CNC machine</a:t>
            </a:r>
            <a:endParaRPr lang="en-IN" dirty="0"/>
          </a:p>
        </p:txBody>
      </p:sp>
      <p:sp>
        <p:nvSpPr>
          <p:cNvPr id="13" name="Rounded Rectangle 12"/>
          <p:cNvSpPr/>
          <p:nvPr/>
        </p:nvSpPr>
        <p:spPr>
          <a:xfrm>
            <a:off x="609600" y="5190276"/>
            <a:ext cx="1778000" cy="7787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Operate CNC machine on work piece</a:t>
            </a:r>
            <a:endParaRPr lang="en-IN" dirty="0"/>
          </a:p>
        </p:txBody>
      </p:sp>
      <p:sp>
        <p:nvSpPr>
          <p:cNvPr id="14" name="Rounded Rectangle 13"/>
          <p:cNvSpPr/>
          <p:nvPr/>
        </p:nvSpPr>
        <p:spPr>
          <a:xfrm>
            <a:off x="2933700" y="4899339"/>
            <a:ext cx="2273300" cy="13565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Take that welded dissimilar materials and find weldability strength on testing machines</a:t>
            </a:r>
            <a:endParaRPr lang="en-IN" dirty="0"/>
          </a:p>
        </p:txBody>
      </p:sp>
      <p:sp>
        <p:nvSpPr>
          <p:cNvPr id="15" name="Rounded Rectangle 14"/>
          <p:cNvSpPr/>
          <p:nvPr/>
        </p:nvSpPr>
        <p:spPr>
          <a:xfrm>
            <a:off x="5880100" y="5317276"/>
            <a:ext cx="2082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Analysis on results</a:t>
            </a:r>
            <a:endParaRPr lang="en-IN" dirty="0"/>
          </a:p>
        </p:txBody>
      </p:sp>
      <p:cxnSp>
        <p:nvCxnSpPr>
          <p:cNvPr id="17" name="Straight Arrow Connector 16"/>
          <p:cNvCxnSpPr>
            <a:stCxn id="4" idx="3"/>
            <a:endCxn id="6" idx="1"/>
          </p:cNvCxnSpPr>
          <p:nvPr/>
        </p:nvCxnSpPr>
        <p:spPr>
          <a:xfrm>
            <a:off x="2387600" y="2406650"/>
            <a:ext cx="546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7" idx="1"/>
          </p:cNvCxnSpPr>
          <p:nvPr/>
        </p:nvCxnSpPr>
        <p:spPr>
          <a:xfrm>
            <a:off x="5207000" y="2406650"/>
            <a:ext cx="673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a:off x="7962900" y="2406650"/>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a:off x="9677400" y="2806700"/>
            <a:ext cx="25400" cy="86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1"/>
            <a:endCxn id="10" idx="3"/>
          </p:cNvCxnSpPr>
          <p:nvPr/>
        </p:nvCxnSpPr>
        <p:spPr>
          <a:xfrm flipH="1" flipV="1">
            <a:off x="7962900" y="3990127"/>
            <a:ext cx="723900" cy="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1"/>
            <a:endCxn id="11" idx="3"/>
          </p:cNvCxnSpPr>
          <p:nvPr/>
        </p:nvCxnSpPr>
        <p:spPr>
          <a:xfrm flipH="1">
            <a:off x="5207000" y="3990127"/>
            <a:ext cx="673100" cy="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1"/>
            <a:endCxn id="12" idx="3"/>
          </p:cNvCxnSpPr>
          <p:nvPr/>
        </p:nvCxnSpPr>
        <p:spPr>
          <a:xfrm flipH="1">
            <a:off x="2387600" y="3998489"/>
            <a:ext cx="546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13" idx="0"/>
          </p:cNvCxnSpPr>
          <p:nvPr/>
        </p:nvCxnSpPr>
        <p:spPr>
          <a:xfrm>
            <a:off x="1498600" y="4394200"/>
            <a:ext cx="0" cy="79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14" idx="1"/>
          </p:cNvCxnSpPr>
          <p:nvPr/>
        </p:nvCxnSpPr>
        <p:spPr>
          <a:xfrm flipV="1">
            <a:off x="2387600" y="5577627"/>
            <a:ext cx="546100" cy="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3"/>
            <a:endCxn id="15" idx="1"/>
          </p:cNvCxnSpPr>
          <p:nvPr/>
        </p:nvCxnSpPr>
        <p:spPr>
          <a:xfrm flipV="1">
            <a:off x="5207000" y="5577626"/>
            <a:ext cx="673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740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215" y="1"/>
            <a:ext cx="10364451" cy="822960"/>
          </a:xfrm>
        </p:spPr>
        <p:txBody>
          <a:bodyPr/>
          <a:lstStyle/>
          <a:p>
            <a:r>
              <a:rPr lang="en-IN" dirty="0" smtClean="0"/>
              <a:t>Design of experimentation</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592503140"/>
              </p:ext>
            </p:extLst>
          </p:nvPr>
        </p:nvGraphicFramePr>
        <p:xfrm>
          <a:off x="1764426" y="3455762"/>
          <a:ext cx="8846028" cy="2699004"/>
        </p:xfrm>
        <a:graphic>
          <a:graphicData uri="http://schemas.openxmlformats.org/drawingml/2006/table">
            <a:tbl>
              <a:tblPr firstRow="1" firstCol="1" bandRow="1">
                <a:tableStyleId>{68D230F3-CF80-4859-8CE7-A43EE81993B5}</a:tableStyleId>
              </a:tblPr>
              <a:tblGrid>
                <a:gridCol w="948294"/>
                <a:gridCol w="2149585"/>
                <a:gridCol w="3156263"/>
                <a:gridCol w="2591886"/>
              </a:tblGrid>
              <a:tr h="468770">
                <a:tc>
                  <a:txBody>
                    <a:bodyPr/>
                    <a:lstStyle/>
                    <a:p>
                      <a:pPr algn="ctr">
                        <a:lnSpc>
                          <a:spcPct val="115000"/>
                        </a:lnSpc>
                        <a:spcAft>
                          <a:spcPts val="0"/>
                        </a:spcAft>
                      </a:pPr>
                      <a:r>
                        <a:rPr lang="en-US" sz="1400" dirty="0">
                          <a:effectLst/>
                        </a:rPr>
                        <a:t>S. </a:t>
                      </a:r>
                      <a:endParaRPr lang="en-IN" sz="1400" dirty="0">
                        <a:effectLst/>
                      </a:endParaRPr>
                    </a:p>
                    <a:p>
                      <a:pPr algn="ctr">
                        <a:lnSpc>
                          <a:spcPct val="115000"/>
                        </a:lnSpc>
                        <a:spcAft>
                          <a:spcPts val="0"/>
                        </a:spcAft>
                      </a:pPr>
                      <a:r>
                        <a:rPr lang="en-US" sz="1400" dirty="0">
                          <a:effectLst/>
                        </a:rPr>
                        <a:t>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Tool speed (rpm)</a:t>
                      </a:r>
                      <a:endParaRPr lang="en-IN" sz="1400" dirty="0">
                        <a:effectLst/>
                      </a:endParaRPr>
                    </a:p>
                    <a:p>
                      <a:pPr algn="ctr">
                        <a:lnSpc>
                          <a:spcPct val="115000"/>
                        </a:lnSpc>
                        <a:spcAft>
                          <a:spcPts val="0"/>
                        </a:spcAft>
                      </a:pPr>
                      <a:r>
                        <a:rPr lang="en-US" sz="1400" dirty="0">
                          <a:effectLst/>
                        </a:rPr>
                        <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Feed rate speed (mm/min)</a:t>
                      </a:r>
                      <a:endParaRPr lang="en-IN" sz="1400" dirty="0">
                        <a:effectLst/>
                      </a:endParaRPr>
                    </a:p>
                    <a:p>
                      <a:pPr algn="ctr">
                        <a:lnSpc>
                          <a:spcPct val="115000"/>
                        </a:lnSpc>
                        <a:spcAft>
                          <a:spcPts val="0"/>
                        </a:spcAft>
                      </a:pPr>
                      <a:r>
                        <a:rPr lang="en-US" sz="1400" dirty="0">
                          <a:effectLst/>
                        </a:rPr>
                        <a:t>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Plunge-in time (sec)</a:t>
                      </a:r>
                      <a:endParaRPr lang="en-IN" sz="1400">
                        <a:effectLst/>
                      </a:endParaRPr>
                    </a:p>
                    <a:p>
                      <a:pPr algn="ctr">
                        <a:lnSpc>
                          <a:spcPct val="115000"/>
                        </a:lnSpc>
                        <a:spcAft>
                          <a:spcPts val="0"/>
                        </a:spcAft>
                      </a:pPr>
                      <a:r>
                        <a:rPr lang="en-US" sz="1400">
                          <a:effectLst/>
                        </a:rPr>
                        <a:t>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1200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30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1200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1200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1400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1400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1400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1600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60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1600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7163">
                <a:tc>
                  <a:txBody>
                    <a:bodyPr/>
                    <a:lstStyle/>
                    <a:p>
                      <a:pPr algn="ctr">
                        <a:lnSpc>
                          <a:spcPct val="115000"/>
                        </a:lnSpc>
                        <a:spcAft>
                          <a:spcPts val="0"/>
                        </a:spcAft>
                      </a:pPr>
                      <a:r>
                        <a:rPr lang="en-US" sz="1400">
                          <a:effectLst/>
                        </a:rPr>
                        <a:t>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1600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50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dirty="0">
                          <a:effectLst/>
                        </a:rPr>
                        <a:t>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extBox 3"/>
          <p:cNvSpPr txBox="1"/>
          <p:nvPr/>
        </p:nvSpPr>
        <p:spPr>
          <a:xfrm>
            <a:off x="1638300" y="1358900"/>
            <a:ext cx="9504317" cy="1754326"/>
          </a:xfrm>
          <a:prstGeom prst="rect">
            <a:avLst/>
          </a:prstGeom>
          <a:noFill/>
        </p:spPr>
        <p:txBody>
          <a:bodyPr wrap="square" rtlCol="0">
            <a:spAutoFit/>
          </a:bodyPr>
          <a:lstStyle/>
          <a:p>
            <a:pPr algn="just"/>
            <a:r>
              <a:rPr lang="en-US" dirty="0" smtClean="0"/>
              <a:t>	In </a:t>
            </a:r>
            <a:r>
              <a:rPr lang="en-US" dirty="0"/>
              <a:t>design of experimentation, many combinations of process parameters are possible. Rather than making all possible combinations, it’s better to make less combinations with best results out of them. Taguchi L9 is one of the method with nine best combinations to give out better results than the performing whole </a:t>
            </a:r>
            <a:r>
              <a:rPr lang="en-US" dirty="0" smtClean="0"/>
              <a:t>possibilities.</a:t>
            </a:r>
          </a:p>
          <a:p>
            <a:pPr algn="just"/>
            <a:r>
              <a:rPr lang="en-US" dirty="0"/>
              <a:t>	</a:t>
            </a:r>
            <a:r>
              <a:rPr lang="en-IN" dirty="0"/>
              <a:t>Taguchi Method is a statistical approach to optimize the process parameters and improve the quality of components that are </a:t>
            </a:r>
            <a:r>
              <a:rPr lang="en-IN" dirty="0" smtClean="0"/>
              <a:t>manufactured.</a:t>
            </a:r>
            <a:endParaRPr lang="en-IN" dirty="0"/>
          </a:p>
        </p:txBody>
      </p:sp>
    </p:spTree>
    <p:extLst>
      <p:ext uri="{BB962C8B-B14F-4D97-AF65-F5344CB8AC3E}">
        <p14:creationId xmlns:p14="http://schemas.microsoft.com/office/powerpoint/2010/main" val="4024694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875" y="34317"/>
            <a:ext cx="10364451" cy="1596177"/>
          </a:xfrm>
        </p:spPr>
        <p:txBody>
          <a:bodyPr/>
          <a:lstStyle/>
          <a:p>
            <a:r>
              <a:rPr lang="en-IN" dirty="0" smtClean="0"/>
              <a:t>Work piece dimensions for </a:t>
            </a:r>
            <a:r>
              <a:rPr lang="en-IN" dirty="0" err="1" smtClean="0"/>
              <a:t>fsw</a:t>
            </a:r>
            <a:endParaRPr lang="en-IN" dirty="0"/>
          </a:p>
        </p:txBody>
      </p:sp>
      <p:sp>
        <p:nvSpPr>
          <p:cNvPr id="3" name="Rectangle 2"/>
          <p:cNvSpPr/>
          <p:nvPr/>
        </p:nvSpPr>
        <p:spPr>
          <a:xfrm>
            <a:off x="1816100" y="2451100"/>
            <a:ext cx="1663700" cy="158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HDPE</a:t>
            </a:r>
            <a:endParaRPr lang="en-IN" dirty="0"/>
          </a:p>
        </p:txBody>
      </p:sp>
      <p:sp>
        <p:nvSpPr>
          <p:cNvPr id="4" name="Rectangle 3"/>
          <p:cNvSpPr/>
          <p:nvPr/>
        </p:nvSpPr>
        <p:spPr>
          <a:xfrm>
            <a:off x="1816100" y="4065456"/>
            <a:ext cx="1663700" cy="1587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Nylon-6,6</a:t>
            </a:r>
            <a:endParaRPr lang="en-IN" dirty="0"/>
          </a:p>
        </p:txBody>
      </p:sp>
      <p:cxnSp>
        <p:nvCxnSpPr>
          <p:cNvPr id="6" name="Straight Arrow Connector 5"/>
          <p:cNvCxnSpPr/>
          <p:nvPr/>
        </p:nvCxnSpPr>
        <p:spPr>
          <a:xfrm flipH="1">
            <a:off x="3594100" y="2451100"/>
            <a:ext cx="12700" cy="158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94100" y="4065456"/>
            <a:ext cx="12700" cy="158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16100" y="2336800"/>
            <a:ext cx="1663700" cy="12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081768"/>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50 mm</a:t>
            </a:r>
            <a:endParaRPr lang="en-IN"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594100" y="4705316"/>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50 mm</a:t>
            </a:r>
            <a:endParaRPr lang="en-IN"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568700" y="3090961"/>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50 mm</a:t>
            </a:r>
            <a:endParaRPr lang="en-IN" sz="1400" dirty="0">
              <a:latin typeface="Times New Roman" panose="02020603050405020304" pitchFamily="18" charset="0"/>
              <a:cs typeface="Times New Roman" panose="02020603050405020304" pitchFamily="18" charset="0"/>
            </a:endParaRPr>
          </a:p>
        </p:txBody>
      </p:sp>
      <p:sp>
        <p:nvSpPr>
          <p:cNvPr id="20" name="Rectangle 19"/>
          <p:cNvSpPr/>
          <p:nvPr/>
        </p:nvSpPr>
        <p:spPr>
          <a:xfrm>
            <a:off x="8290890" y="2451100"/>
            <a:ext cx="688009" cy="158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8290888" y="4065456"/>
            <a:ext cx="688011" cy="1587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cxnSp>
        <p:nvCxnSpPr>
          <p:cNvPr id="22" name="Straight Arrow Connector 21"/>
          <p:cNvCxnSpPr/>
          <p:nvPr/>
        </p:nvCxnSpPr>
        <p:spPr>
          <a:xfrm flipH="1">
            <a:off x="9093200" y="2451100"/>
            <a:ext cx="12700" cy="158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093200" y="4065456"/>
            <a:ext cx="12700" cy="158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290890" y="2336800"/>
            <a:ext cx="6880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90889" y="2066091"/>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10 mm</a:t>
            </a:r>
            <a:endParaRPr lang="en-IN"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9093200" y="4705316"/>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50 mm</a:t>
            </a:r>
            <a:endParaRPr lang="en-IN"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9067800" y="3090961"/>
            <a:ext cx="688009" cy="307777"/>
          </a:xfrm>
          <a:prstGeom prst="rect">
            <a:avLst/>
          </a:prstGeom>
          <a:noFill/>
        </p:spPr>
        <p:txBody>
          <a:bodyPr wrap="none" rtlCol="0">
            <a:spAutoFit/>
          </a:bodyPr>
          <a:lstStyle/>
          <a:p>
            <a:r>
              <a:rPr lang="en-IN" sz="1400" dirty="0" smtClean="0">
                <a:latin typeface="Times New Roman" panose="02020603050405020304" pitchFamily="18" charset="0"/>
                <a:cs typeface="Times New Roman" panose="02020603050405020304" pitchFamily="18" charset="0"/>
              </a:rPr>
              <a:t>50 mm</a:t>
            </a:r>
            <a:endParaRPr lang="en-IN" sz="1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801191" y="1445828"/>
            <a:ext cx="1678609"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Tensile test</a:t>
            </a:r>
            <a:endParaRPr lang="en-IN"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7654782" y="1561495"/>
            <a:ext cx="1960221"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Bending test</a:t>
            </a:r>
            <a:endParaRPr lang="en-IN" dirty="0">
              <a:latin typeface="Times New Roman" panose="02020603050405020304" pitchFamily="18" charset="0"/>
              <a:cs typeface="Times New Roman" panose="02020603050405020304" pitchFamily="18" charset="0"/>
            </a:endParaRPr>
          </a:p>
        </p:txBody>
      </p:sp>
      <p:cxnSp>
        <p:nvCxnSpPr>
          <p:cNvPr id="33" name="Straight Arrow Connector 32"/>
          <p:cNvCxnSpPr>
            <a:stCxn id="35" idx="3"/>
          </p:cNvCxnSpPr>
          <p:nvPr/>
        </p:nvCxnSpPr>
        <p:spPr>
          <a:xfrm>
            <a:off x="7567271" y="2761219"/>
            <a:ext cx="876020" cy="27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87277" y="2576553"/>
            <a:ext cx="679994" cy="369332"/>
          </a:xfrm>
          <a:prstGeom prst="rect">
            <a:avLst/>
          </a:prstGeom>
          <a:noFill/>
        </p:spPr>
        <p:txBody>
          <a:bodyPr wrap="none" rtlCol="0">
            <a:spAutoFit/>
          </a:bodyPr>
          <a:lstStyle/>
          <a:p>
            <a:r>
              <a:rPr lang="en-IN" dirty="0" smtClean="0"/>
              <a:t>HDPE</a:t>
            </a:r>
            <a:endParaRPr lang="en-IN" dirty="0"/>
          </a:p>
        </p:txBody>
      </p:sp>
      <p:sp>
        <p:nvSpPr>
          <p:cNvPr id="38" name="TextBox 37"/>
          <p:cNvSpPr txBox="1"/>
          <p:nvPr/>
        </p:nvSpPr>
        <p:spPr>
          <a:xfrm>
            <a:off x="6636108" y="4909582"/>
            <a:ext cx="1103187" cy="369332"/>
          </a:xfrm>
          <a:prstGeom prst="rect">
            <a:avLst/>
          </a:prstGeom>
          <a:noFill/>
        </p:spPr>
        <p:txBody>
          <a:bodyPr wrap="none" rtlCol="0">
            <a:spAutoFit/>
          </a:bodyPr>
          <a:lstStyle/>
          <a:p>
            <a:r>
              <a:rPr lang="en-IN" dirty="0" smtClean="0"/>
              <a:t>Nylon-6,6</a:t>
            </a:r>
            <a:endParaRPr lang="en-IN" dirty="0"/>
          </a:p>
        </p:txBody>
      </p:sp>
      <p:cxnSp>
        <p:nvCxnSpPr>
          <p:cNvPr id="39" name="Straight Arrow Connector 38"/>
          <p:cNvCxnSpPr>
            <a:stCxn id="38" idx="3"/>
          </p:cNvCxnSpPr>
          <p:nvPr/>
        </p:nvCxnSpPr>
        <p:spPr>
          <a:xfrm flipV="1">
            <a:off x="7739295" y="4946649"/>
            <a:ext cx="847421" cy="14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515118" y="3484602"/>
            <a:ext cx="2514878" cy="11079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9</a:t>
            </a:r>
            <a:r>
              <a:rPr lang="en-IN" dirty="0" smtClean="0"/>
              <a:t> </a:t>
            </a:r>
            <a:r>
              <a:rPr lang="en-IN" dirty="0"/>
              <a:t>sample pieces and numbering from </a:t>
            </a:r>
            <a:r>
              <a:rPr lang="en-IN" dirty="0" smtClean="0"/>
              <a:t>1-9 </a:t>
            </a:r>
            <a:endParaRPr lang="en-IN" dirty="0"/>
          </a:p>
        </p:txBody>
      </p:sp>
      <p:cxnSp>
        <p:nvCxnSpPr>
          <p:cNvPr id="44" name="Straight Arrow Connector 43"/>
          <p:cNvCxnSpPr>
            <a:stCxn id="42" idx="1"/>
            <a:endCxn id="3" idx="3"/>
          </p:cNvCxnSpPr>
          <p:nvPr/>
        </p:nvCxnSpPr>
        <p:spPr>
          <a:xfrm flipH="1" flipV="1">
            <a:off x="3479800" y="3244850"/>
            <a:ext cx="1403613" cy="40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2" idx="3"/>
            <a:endCxn id="4" idx="3"/>
          </p:cNvCxnSpPr>
          <p:nvPr/>
        </p:nvCxnSpPr>
        <p:spPr>
          <a:xfrm flipH="1">
            <a:off x="3479800" y="4430336"/>
            <a:ext cx="1403613" cy="428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2" idx="5"/>
            <a:endCxn id="21" idx="1"/>
          </p:cNvCxnSpPr>
          <p:nvPr/>
        </p:nvCxnSpPr>
        <p:spPr>
          <a:xfrm>
            <a:off x="6661701" y="4430336"/>
            <a:ext cx="1629187" cy="428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2" idx="7"/>
            <a:endCxn id="20" idx="1"/>
          </p:cNvCxnSpPr>
          <p:nvPr/>
        </p:nvCxnSpPr>
        <p:spPr>
          <a:xfrm flipV="1">
            <a:off x="6661701" y="3244850"/>
            <a:ext cx="1629189" cy="402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1221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375" y="0"/>
            <a:ext cx="10364451" cy="1596177"/>
          </a:xfrm>
        </p:spPr>
        <p:txBody>
          <a:bodyPr/>
          <a:lstStyle/>
          <a:p>
            <a:r>
              <a:rPr lang="en-IN" dirty="0" smtClean="0"/>
              <a:t>Experimentation</a:t>
            </a:r>
            <a:endParaRPr lang="en-IN" dirty="0"/>
          </a:p>
        </p:txBody>
      </p:sp>
      <p:sp>
        <p:nvSpPr>
          <p:cNvPr id="3" name="TextBox 2"/>
          <p:cNvSpPr txBox="1"/>
          <p:nvPr/>
        </p:nvSpPr>
        <p:spPr>
          <a:xfrm>
            <a:off x="1422401" y="1570777"/>
            <a:ext cx="8509000"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t>As per design of experimentation table (Taguchi L9 method) , we perform experiment according to that parameters on CNC milling machine.</a:t>
            </a:r>
          </a:p>
          <a:p>
            <a:endParaRPr lang="en-IN" dirty="0" smtClean="0"/>
          </a:p>
          <a:p>
            <a:pPr marL="285750" indent="-285750">
              <a:buFont typeface="Wingdings" panose="05000000000000000000" pitchFamily="2" charset="2"/>
              <a:buChar char="§"/>
            </a:pPr>
            <a:r>
              <a:rPr lang="en-IN" dirty="0" smtClean="0"/>
              <a:t>One 9 FSW samples for Tensile test and another </a:t>
            </a:r>
            <a:r>
              <a:rPr lang="en-IN" dirty="0"/>
              <a:t>9 FSW samples for</a:t>
            </a:r>
            <a:r>
              <a:rPr lang="en-IN" dirty="0" smtClean="0"/>
              <a:t> for Bending test.</a:t>
            </a:r>
          </a:p>
          <a:p>
            <a:endParaRPr lang="en-IN"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924053" y="3346447"/>
            <a:ext cx="3009902" cy="401320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37258" y="3346446"/>
            <a:ext cx="3009902" cy="4013206"/>
          </a:xfrm>
          <a:prstGeom prst="rect">
            <a:avLst/>
          </a:prstGeom>
        </p:spPr>
      </p:pic>
      <p:sp>
        <p:nvSpPr>
          <p:cNvPr id="6" name="TextBox 5"/>
          <p:cNvSpPr txBox="1"/>
          <p:nvPr/>
        </p:nvSpPr>
        <p:spPr>
          <a:xfrm>
            <a:off x="2247900" y="3401934"/>
            <a:ext cx="25908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Tensile strength test</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146808" y="3401934"/>
            <a:ext cx="25908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For Bend strength test</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931906" y="4062399"/>
            <a:ext cx="1524776" cy="769441"/>
          </a:xfrm>
          <a:prstGeom prst="rect">
            <a:avLst/>
          </a:prstGeom>
          <a:noFill/>
        </p:spPr>
        <p:txBody>
          <a:bodyPr wrap="none" rtlCol="0">
            <a:spAutoFit/>
          </a:bodyPr>
          <a:lstStyle/>
          <a:p>
            <a:r>
              <a:rPr lang="en-IN" sz="4400" dirty="0" smtClean="0">
                <a:solidFill>
                  <a:srgbClr val="FF0000"/>
                </a:solidFill>
              </a:rPr>
              <a:t>Video</a:t>
            </a:r>
            <a:endParaRPr lang="en-IN" sz="4400" dirty="0">
              <a:solidFill>
                <a:srgbClr val="FF0000"/>
              </a:solidFill>
            </a:endParaRPr>
          </a:p>
        </p:txBody>
      </p:sp>
      <p:sp>
        <p:nvSpPr>
          <p:cNvPr id="16" name="Action Button: Movie 15">
            <a:hlinkClick r:id="rId4" action="ppaction://program" highlightClick="1"/>
          </p:cNvPr>
          <p:cNvSpPr/>
          <p:nvPr/>
        </p:nvSpPr>
        <p:spPr>
          <a:xfrm>
            <a:off x="10173086" y="4831840"/>
            <a:ext cx="1042416" cy="1042416"/>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652894" y="5874256"/>
            <a:ext cx="2082799" cy="646331"/>
          </a:xfrm>
          <a:prstGeom prst="rect">
            <a:avLst/>
          </a:prstGeom>
          <a:noFill/>
        </p:spPr>
        <p:txBody>
          <a:bodyPr wrap="square" rtlCol="0">
            <a:spAutoFit/>
          </a:bodyPr>
          <a:lstStyle/>
          <a:p>
            <a:pPr algn="ctr"/>
            <a:r>
              <a:rPr lang="en-IN" dirty="0" smtClean="0"/>
              <a:t>FSW on dissimilar polymers</a:t>
            </a:r>
            <a:endParaRPr lang="en-IN" dirty="0"/>
          </a:p>
        </p:txBody>
      </p:sp>
    </p:spTree>
    <p:extLst>
      <p:ext uri="{BB962C8B-B14F-4D97-AF65-F5344CB8AC3E}">
        <p14:creationId xmlns:p14="http://schemas.microsoft.com/office/powerpoint/2010/main" val="364753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75" y="-495300"/>
            <a:ext cx="10364451" cy="1596177"/>
          </a:xfrm>
        </p:spPr>
        <p:txBody>
          <a:bodyPr/>
          <a:lstStyle/>
          <a:p>
            <a:r>
              <a:rPr lang="en-IN" dirty="0" smtClean="0"/>
              <a:t>Tensile strength test results</a:t>
            </a:r>
            <a:endParaRPr lang="en-IN" dirty="0"/>
          </a:p>
        </p:txBody>
      </p:sp>
      <p:sp>
        <p:nvSpPr>
          <p:cNvPr id="3" name="TextBox 2"/>
          <p:cNvSpPr txBox="1"/>
          <p:nvPr/>
        </p:nvSpPr>
        <p:spPr>
          <a:xfrm>
            <a:off x="1257300" y="1854200"/>
            <a:ext cx="9964010" cy="369332"/>
          </a:xfrm>
          <a:prstGeom prst="rect">
            <a:avLst/>
          </a:prstGeom>
          <a:noFill/>
        </p:spPr>
        <p:txBody>
          <a:bodyPr wrap="none" rtlCol="0">
            <a:spAutoFit/>
          </a:bodyPr>
          <a:lstStyle/>
          <a:p>
            <a:pPr marL="285750" indent="-285750">
              <a:buFont typeface="Arial" panose="020B0604020202020204" pitchFamily="34" charset="0"/>
              <a:buChar char="•"/>
            </a:pPr>
            <a:r>
              <a:rPr lang="en-IN" dirty="0"/>
              <a:t>we perform Tensile </a:t>
            </a:r>
            <a:r>
              <a:rPr lang="en-IN" dirty="0" smtClean="0"/>
              <a:t>test </a:t>
            </a:r>
            <a:r>
              <a:rPr lang="en-IN" dirty="0"/>
              <a:t>on UTM(Universal Testing Machine</a:t>
            </a:r>
            <a:r>
              <a:rPr lang="en-IN" dirty="0" smtClean="0"/>
              <a:t>) and we get results that shown in below table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7978870"/>
              </p:ext>
            </p:extLst>
          </p:nvPr>
        </p:nvGraphicFramePr>
        <p:xfrm>
          <a:off x="914400" y="2677002"/>
          <a:ext cx="10363201" cy="2804159"/>
        </p:xfrm>
        <a:graphic>
          <a:graphicData uri="http://schemas.openxmlformats.org/drawingml/2006/table">
            <a:tbl>
              <a:tblPr firstRow="1" firstCol="1" bandRow="1">
                <a:tableStyleId>{68D230F3-CF80-4859-8CE7-A43EE81993B5}</a:tableStyleId>
              </a:tblPr>
              <a:tblGrid>
                <a:gridCol w="507797"/>
                <a:gridCol w="849783"/>
                <a:gridCol w="953414"/>
                <a:gridCol w="847709"/>
                <a:gridCol w="636301"/>
                <a:gridCol w="636301"/>
                <a:gridCol w="1110935"/>
                <a:gridCol w="1009375"/>
                <a:gridCol w="636301"/>
                <a:gridCol w="843565"/>
                <a:gridCol w="849783"/>
                <a:gridCol w="1100571"/>
                <a:gridCol w="381366"/>
              </a:tblGrid>
              <a:tr h="1001486">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S. </a:t>
                      </a:r>
                      <a:endParaRPr lang="en-IN" sz="1000">
                        <a:effectLst/>
                      </a:endParaRPr>
                    </a:p>
                    <a:p>
                      <a:pPr algn="ctr">
                        <a:lnSpc>
                          <a:spcPct val="115000"/>
                        </a:lnSpc>
                        <a:spcAft>
                          <a:spcPts val="0"/>
                        </a:spcAft>
                      </a:pPr>
                      <a:r>
                        <a:rPr lang="en-IN" sz="1100">
                          <a:effectLst/>
                        </a:rPr>
                        <a:t>No.</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Tool speed (rpm)</a:t>
                      </a:r>
                      <a:endParaRPr lang="en-IN" sz="1000">
                        <a:effectLst/>
                      </a:endParaRPr>
                    </a:p>
                    <a:p>
                      <a:pPr algn="ctr">
                        <a:lnSpc>
                          <a:spcPct val="115000"/>
                        </a:lnSpc>
                        <a:spcAft>
                          <a:spcPts val="0"/>
                        </a:spcAft>
                      </a:pPr>
                      <a:r>
                        <a:rPr lang="en-IN" sz="1100">
                          <a:effectLst/>
                        </a:rPr>
                        <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Feed rate speed (mm/min)</a:t>
                      </a:r>
                      <a:endParaRPr lang="en-IN" sz="1000">
                        <a:effectLst/>
                      </a:endParaRPr>
                    </a:p>
                    <a:p>
                      <a:pPr algn="ctr">
                        <a:lnSpc>
                          <a:spcPct val="115000"/>
                        </a:lnSpc>
                        <a:spcAft>
                          <a:spcPts val="0"/>
                        </a:spcAft>
                      </a:pPr>
                      <a:r>
                        <a:rPr lang="en-IN" sz="1100">
                          <a:effectLst/>
                        </a:rPr>
                        <a:t>B</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Plunge-in time (sec)</a:t>
                      </a:r>
                      <a:endParaRPr lang="en-IN" sz="1000">
                        <a:effectLst/>
                      </a:endParaRPr>
                    </a:p>
                    <a:p>
                      <a:pPr algn="ctr">
                        <a:lnSpc>
                          <a:spcPct val="115000"/>
                        </a:lnSpc>
                        <a:spcAft>
                          <a:spcPts val="0"/>
                        </a:spcAft>
                      </a:pPr>
                      <a:r>
                        <a:rPr lang="en-IN" sz="1100">
                          <a:effectLst/>
                        </a:rPr>
                        <a:t>C</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nSpc>
                          <a:spcPct val="115000"/>
                        </a:lnSpc>
                        <a:spcAft>
                          <a:spcPts val="0"/>
                        </a:spcAft>
                      </a:pPr>
                      <a:r>
                        <a:rPr lang="en-IN" sz="1100">
                          <a:effectLst/>
                        </a:rPr>
                        <a:t> </a:t>
                      </a:r>
                      <a:endParaRPr lang="en-IN" sz="1000">
                        <a:effectLst/>
                      </a:endParaRPr>
                    </a:p>
                    <a:p>
                      <a:pPr>
                        <a:lnSpc>
                          <a:spcPct val="115000"/>
                        </a:lnSpc>
                        <a:spcAft>
                          <a:spcPts val="0"/>
                        </a:spcAft>
                      </a:pPr>
                      <a:r>
                        <a:rPr lang="en-IN" sz="1100">
                          <a:effectLst/>
                        </a:rPr>
                        <a:t>Peak Load </a:t>
                      </a:r>
                      <a:endParaRPr lang="en-IN" sz="1000">
                        <a:effectLst/>
                      </a:endParaRPr>
                    </a:p>
                    <a:p>
                      <a:pPr algn="ctr">
                        <a:lnSpc>
                          <a:spcPct val="115000"/>
                        </a:lnSpc>
                        <a:spcAft>
                          <a:spcPts val="0"/>
                        </a:spcAft>
                      </a:pPr>
                      <a:r>
                        <a:rPr lang="en-IN" sz="1100">
                          <a:effectLst/>
                        </a:rPr>
                        <a:t>(Kg)</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Break Load</a:t>
                      </a:r>
                      <a:endParaRPr lang="en-IN" sz="1000">
                        <a:effectLst/>
                      </a:endParaRPr>
                    </a:p>
                    <a:p>
                      <a:pPr algn="ctr">
                        <a:lnSpc>
                          <a:spcPct val="115000"/>
                        </a:lnSpc>
                        <a:spcAft>
                          <a:spcPts val="0"/>
                        </a:spcAft>
                      </a:pPr>
                      <a:r>
                        <a:rPr lang="en-IN" sz="1100">
                          <a:effectLst/>
                        </a:rPr>
                        <a:t>(Kg)</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Elongation at Peak Load</a:t>
                      </a:r>
                      <a:endParaRPr lang="en-IN" sz="1000">
                        <a:effectLst/>
                      </a:endParaRPr>
                    </a:p>
                    <a:p>
                      <a:pPr algn="ctr">
                        <a:lnSpc>
                          <a:spcPct val="115000"/>
                        </a:lnSpc>
                        <a:spcAft>
                          <a:spcPts val="0"/>
                        </a:spcAft>
                      </a:pPr>
                      <a:r>
                        <a:rPr lang="en-IN" sz="1100">
                          <a:effectLst/>
                        </a:rPr>
                        <a:t>(mm)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Elongation at Break Load</a:t>
                      </a:r>
                      <a:endParaRPr lang="en-IN" sz="1000">
                        <a:effectLst/>
                      </a:endParaRPr>
                    </a:p>
                    <a:p>
                      <a:pPr algn="ctr">
                        <a:lnSpc>
                          <a:spcPct val="115000"/>
                        </a:lnSpc>
                        <a:spcAft>
                          <a:spcPts val="0"/>
                        </a:spcAft>
                      </a:pPr>
                      <a:r>
                        <a:rPr lang="en-IN" sz="1100">
                          <a:effectLst/>
                        </a:rPr>
                        <a:t>(mm)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Yield load</a:t>
                      </a:r>
                      <a:endParaRPr lang="en-IN" sz="1000">
                        <a:effectLst/>
                      </a:endParaRPr>
                    </a:p>
                    <a:p>
                      <a:pPr algn="ctr">
                        <a:lnSpc>
                          <a:spcPct val="115000"/>
                        </a:lnSpc>
                        <a:spcAft>
                          <a:spcPts val="0"/>
                        </a:spcAft>
                      </a:pPr>
                      <a:r>
                        <a:rPr lang="en-IN" sz="1100">
                          <a:effectLst/>
                        </a:rPr>
                        <a:t>(Kg)</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Area</a:t>
                      </a:r>
                      <a:endParaRPr lang="en-IN" sz="1000">
                        <a:effectLst/>
                      </a:endParaRPr>
                    </a:p>
                    <a:p>
                      <a:pPr algn="ctr">
                        <a:lnSpc>
                          <a:spcPct val="115000"/>
                        </a:lnSpc>
                        <a:spcAft>
                          <a:spcPts val="0"/>
                        </a:spcAft>
                      </a:pPr>
                      <a:r>
                        <a:rPr lang="en-IN" sz="1100">
                          <a:effectLst/>
                        </a:rPr>
                        <a:t> </a:t>
                      </a:r>
                      <a:endParaRPr lang="en-IN" sz="1000">
                        <a:effectLst/>
                      </a:endParaRPr>
                    </a:p>
                    <a:p>
                      <a:pPr>
                        <a:lnSpc>
                          <a:spcPct val="115000"/>
                        </a:lnSpc>
                        <a:spcAft>
                          <a:spcPts val="0"/>
                        </a:spcAft>
                      </a:pPr>
                      <a:r>
                        <a:rPr lang="en-IN" sz="1100">
                          <a:effectLst/>
                        </a:rPr>
                        <a:t>(Sq.mm)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Tensile strength at peak Load(N/Sq.mm)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Tensile strength at Break Load(N/Sq.mm)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87.7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2.44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4.33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87.7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2.015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0.191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24.8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1.87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3.48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40.2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0.924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0.57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67.4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2.11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3.23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67.4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1.548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0.186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91.8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2.47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3.29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91.8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2.109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0.193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68.8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2.08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3.61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68.8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1.581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0.186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79.5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48.3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2.18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2.47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79.5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1.826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1.11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15.7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0.85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0.361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0.191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68.9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2.91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3.67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68.9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1.583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0.202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53.3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2.43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3.47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53.3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427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1.225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0.188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dirty="0">
                          <a:effectLst/>
                        </a:rPr>
                        <a:t>7</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bl>
          </a:graphicData>
        </a:graphic>
      </p:graphicFrame>
    </p:spTree>
    <p:extLst>
      <p:ext uri="{BB962C8B-B14F-4D97-AF65-F5344CB8AC3E}">
        <p14:creationId xmlns:p14="http://schemas.microsoft.com/office/powerpoint/2010/main" val="260302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75" y="2358417"/>
            <a:ext cx="10364451" cy="1596177"/>
          </a:xfrm>
        </p:spPr>
        <p:txBody>
          <a:bodyPr/>
          <a:lstStyle/>
          <a:p>
            <a:r>
              <a:rPr lang="en-IN" dirty="0" smtClean="0"/>
              <a:t>FRICTION STIR WELDING</a:t>
            </a:r>
            <a:endParaRPr lang="en-IN" dirty="0"/>
          </a:p>
        </p:txBody>
      </p:sp>
    </p:spTree>
    <p:extLst>
      <p:ext uri="{BB962C8B-B14F-4D97-AF65-F5344CB8AC3E}">
        <p14:creationId xmlns:p14="http://schemas.microsoft.com/office/powerpoint/2010/main" val="1031964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75" y="-495300"/>
            <a:ext cx="10364451" cy="1596177"/>
          </a:xfrm>
        </p:spPr>
        <p:txBody>
          <a:bodyPr/>
          <a:lstStyle/>
          <a:p>
            <a:r>
              <a:rPr lang="en-IN" dirty="0" smtClean="0"/>
              <a:t>Bending strength test results</a:t>
            </a:r>
            <a:endParaRPr lang="en-IN" dirty="0"/>
          </a:p>
        </p:txBody>
      </p:sp>
      <p:sp>
        <p:nvSpPr>
          <p:cNvPr id="3" name="TextBox 2"/>
          <p:cNvSpPr txBox="1"/>
          <p:nvPr/>
        </p:nvSpPr>
        <p:spPr>
          <a:xfrm>
            <a:off x="1295401" y="1625600"/>
            <a:ext cx="85978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perform </a:t>
            </a:r>
            <a:r>
              <a:rPr lang="en-IN" dirty="0" smtClean="0"/>
              <a:t>Bending strength test </a:t>
            </a:r>
            <a:r>
              <a:rPr lang="en-IN" dirty="0"/>
              <a:t>on UTM(Universal Testing Machine</a:t>
            </a:r>
            <a:r>
              <a:rPr lang="en-IN" dirty="0" smtClean="0"/>
              <a:t>) and we get results that shown in below table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90256575"/>
              </p:ext>
            </p:extLst>
          </p:nvPr>
        </p:nvGraphicFramePr>
        <p:xfrm>
          <a:off x="914400" y="2777151"/>
          <a:ext cx="10363199" cy="2603861"/>
        </p:xfrm>
        <a:graphic>
          <a:graphicData uri="http://schemas.openxmlformats.org/drawingml/2006/table">
            <a:tbl>
              <a:tblPr firstRow="1" firstCol="1" bandRow="1">
                <a:tableStyleId>{68D230F3-CF80-4859-8CE7-A43EE81993B5}</a:tableStyleId>
              </a:tblPr>
              <a:tblGrid>
                <a:gridCol w="509869"/>
                <a:gridCol w="851855"/>
                <a:gridCol w="955486"/>
                <a:gridCol w="849783"/>
                <a:gridCol w="636301"/>
                <a:gridCol w="636301"/>
                <a:gridCol w="1113007"/>
                <a:gridCol w="1011448"/>
                <a:gridCol w="845637"/>
                <a:gridCol w="851855"/>
                <a:gridCol w="1102645"/>
                <a:gridCol w="999012"/>
              </a:tblGrid>
              <a:tr h="801188">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S. </a:t>
                      </a:r>
                      <a:endParaRPr lang="en-IN" sz="1000">
                        <a:effectLst/>
                      </a:endParaRPr>
                    </a:p>
                    <a:p>
                      <a:pPr algn="ctr">
                        <a:lnSpc>
                          <a:spcPct val="115000"/>
                        </a:lnSpc>
                        <a:spcAft>
                          <a:spcPts val="0"/>
                        </a:spcAft>
                      </a:pPr>
                      <a:r>
                        <a:rPr lang="en-IN" sz="1100">
                          <a:effectLst/>
                        </a:rPr>
                        <a:t>No.</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Tool speed (rpm)</a:t>
                      </a:r>
                      <a:endParaRPr lang="en-IN" sz="1000">
                        <a:effectLst/>
                      </a:endParaRPr>
                    </a:p>
                    <a:p>
                      <a:pPr algn="ctr">
                        <a:lnSpc>
                          <a:spcPct val="115000"/>
                        </a:lnSpc>
                        <a:spcAft>
                          <a:spcPts val="0"/>
                        </a:spcAft>
                      </a:pPr>
                      <a:r>
                        <a:rPr lang="en-IN" sz="1100">
                          <a:effectLst/>
                        </a:rPr>
                        <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Feed rate speed (mm/min)</a:t>
                      </a:r>
                      <a:endParaRPr lang="en-IN" sz="1000">
                        <a:effectLst/>
                      </a:endParaRPr>
                    </a:p>
                    <a:p>
                      <a:pPr algn="ctr">
                        <a:lnSpc>
                          <a:spcPct val="115000"/>
                        </a:lnSpc>
                        <a:spcAft>
                          <a:spcPts val="0"/>
                        </a:spcAft>
                      </a:pPr>
                      <a:r>
                        <a:rPr lang="en-IN" sz="1100">
                          <a:effectLst/>
                        </a:rPr>
                        <a:t>B</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Plunge-in time (sec)</a:t>
                      </a:r>
                      <a:endParaRPr lang="en-IN" sz="1000">
                        <a:effectLst/>
                      </a:endParaRPr>
                    </a:p>
                    <a:p>
                      <a:pPr algn="ctr">
                        <a:lnSpc>
                          <a:spcPct val="115000"/>
                        </a:lnSpc>
                        <a:spcAft>
                          <a:spcPts val="0"/>
                        </a:spcAft>
                      </a:pPr>
                      <a:r>
                        <a:rPr lang="en-IN" sz="1100">
                          <a:effectLst/>
                        </a:rPr>
                        <a:t>C</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nSpc>
                          <a:spcPct val="115000"/>
                        </a:lnSpc>
                        <a:spcAft>
                          <a:spcPts val="0"/>
                        </a:spcAft>
                      </a:pPr>
                      <a:r>
                        <a:rPr lang="en-IN" sz="1100">
                          <a:effectLst/>
                        </a:rPr>
                        <a:t> </a:t>
                      </a:r>
                      <a:endParaRPr lang="en-IN" sz="1000">
                        <a:effectLst/>
                      </a:endParaRPr>
                    </a:p>
                    <a:p>
                      <a:pPr>
                        <a:lnSpc>
                          <a:spcPct val="115000"/>
                        </a:lnSpc>
                        <a:spcAft>
                          <a:spcPts val="0"/>
                        </a:spcAft>
                      </a:pPr>
                      <a:r>
                        <a:rPr lang="en-IN" sz="1100">
                          <a:effectLst/>
                        </a:rPr>
                        <a:t>Peak Load </a:t>
                      </a:r>
                      <a:endParaRPr lang="en-IN" sz="1000">
                        <a:effectLst/>
                      </a:endParaRPr>
                    </a:p>
                    <a:p>
                      <a:pPr algn="ctr">
                        <a:lnSpc>
                          <a:spcPct val="115000"/>
                        </a:lnSpc>
                        <a:spcAft>
                          <a:spcPts val="0"/>
                        </a:spcAft>
                      </a:pPr>
                      <a:r>
                        <a:rPr lang="en-IN" sz="1100">
                          <a:effectLst/>
                        </a:rPr>
                        <a:t>(N)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Break Load</a:t>
                      </a:r>
                      <a:endParaRPr lang="en-IN" sz="1000">
                        <a:effectLst/>
                      </a:endParaRPr>
                    </a:p>
                    <a:p>
                      <a:pPr algn="ctr">
                        <a:lnSpc>
                          <a:spcPct val="115000"/>
                        </a:lnSpc>
                        <a:spcAft>
                          <a:spcPts val="0"/>
                        </a:spcAft>
                      </a:pPr>
                      <a:r>
                        <a:rPr lang="en-IN" sz="1100">
                          <a:effectLst/>
                        </a:rPr>
                        <a:t>(N)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Elongation at Peak Load</a:t>
                      </a:r>
                      <a:endParaRPr lang="en-IN" sz="1000">
                        <a:effectLst/>
                      </a:endParaRPr>
                    </a:p>
                    <a:p>
                      <a:pPr algn="ctr">
                        <a:lnSpc>
                          <a:spcPct val="115000"/>
                        </a:lnSpc>
                        <a:spcAft>
                          <a:spcPts val="0"/>
                        </a:spcAft>
                      </a:pPr>
                      <a:r>
                        <a:rPr lang="en-IN" sz="1100">
                          <a:effectLst/>
                        </a:rPr>
                        <a:t>(mm)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Elongation at Break Load</a:t>
                      </a:r>
                      <a:endParaRPr lang="en-IN" sz="1000">
                        <a:effectLst/>
                      </a:endParaRPr>
                    </a:p>
                    <a:p>
                      <a:pPr algn="ctr">
                        <a:lnSpc>
                          <a:spcPct val="115000"/>
                        </a:lnSpc>
                        <a:spcAft>
                          <a:spcPts val="0"/>
                        </a:spcAft>
                      </a:pPr>
                      <a:r>
                        <a:rPr lang="en-IN" sz="1100">
                          <a:effectLst/>
                        </a:rPr>
                        <a:t>(mm)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Area</a:t>
                      </a:r>
                      <a:endParaRPr lang="en-IN" sz="1000">
                        <a:effectLst/>
                      </a:endParaRPr>
                    </a:p>
                    <a:p>
                      <a:pPr algn="ctr">
                        <a:lnSpc>
                          <a:spcPct val="115000"/>
                        </a:lnSpc>
                        <a:spcAft>
                          <a:spcPts val="0"/>
                        </a:spcAft>
                      </a:pPr>
                      <a:r>
                        <a:rPr lang="en-IN" sz="1100">
                          <a:effectLst/>
                        </a:rPr>
                        <a:t> </a:t>
                      </a:r>
                      <a:endParaRPr lang="en-IN" sz="1000">
                        <a:effectLst/>
                      </a:endParaRPr>
                    </a:p>
                    <a:p>
                      <a:pPr>
                        <a:lnSpc>
                          <a:spcPct val="115000"/>
                        </a:lnSpc>
                        <a:spcAft>
                          <a:spcPts val="0"/>
                        </a:spcAft>
                      </a:pPr>
                      <a:r>
                        <a:rPr lang="en-IN" sz="1100">
                          <a:effectLst/>
                        </a:rPr>
                        <a:t>(Sq.mm)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Peak Strength(Mpa)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Break Strength</a:t>
                      </a:r>
                      <a:endParaRPr lang="en-IN" sz="1000">
                        <a:effectLst/>
                      </a:endParaRPr>
                    </a:p>
                    <a:p>
                      <a:pPr algn="ctr">
                        <a:lnSpc>
                          <a:spcPct val="115000"/>
                        </a:lnSpc>
                        <a:spcAft>
                          <a:spcPts val="0"/>
                        </a:spcAft>
                      </a:pPr>
                      <a:r>
                        <a:rPr lang="en-IN" sz="1100">
                          <a:effectLst/>
                        </a:rPr>
                        <a:t>(Mpa)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Youngs Modulus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4.77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0.76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4.75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1.590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1.431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9.7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8.73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1.33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3.23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2.910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2.619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11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9.90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2.28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9.50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3.300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2.970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4.77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0.76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3.04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1.590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1.431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1.10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0.99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0.57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7.79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0.330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0.297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1400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3.24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0.95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2.85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1.080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0.972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30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60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7.50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6.75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1.14</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5.13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2.250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2.025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2.16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0.57</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0.720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0.648</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-263.1579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r h="200297">
                <a:tc>
                  <a:txBody>
                    <a:bodyPr/>
                    <a:lstStyle/>
                    <a:p>
                      <a:pPr algn="ctr">
                        <a:lnSpc>
                          <a:spcPct val="115000"/>
                        </a:lnSpc>
                        <a:spcAft>
                          <a:spcPts val="0"/>
                        </a:spcAft>
                      </a:pPr>
                      <a:r>
                        <a:rPr lang="en-IN" sz="1100">
                          <a:effectLst/>
                        </a:rPr>
                        <a:t>9</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b"/>
                </a:tc>
                <a:tc>
                  <a:txBody>
                    <a:bodyPr/>
                    <a:lstStyle/>
                    <a:p>
                      <a:pPr algn="ctr">
                        <a:lnSpc>
                          <a:spcPct val="115000"/>
                        </a:lnSpc>
                        <a:spcAft>
                          <a:spcPts val="0"/>
                        </a:spcAft>
                      </a:pPr>
                      <a:r>
                        <a:rPr lang="en-IN" sz="1100">
                          <a:effectLst/>
                        </a:rPr>
                        <a:t>2.00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1.80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1.71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7.41</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50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0.600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a:effectLst/>
                        </a:rPr>
                        <a:t>0.540</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ctr">
                        <a:lnSpc>
                          <a:spcPct val="115000"/>
                        </a:lnSpc>
                        <a:spcAft>
                          <a:spcPts val="0"/>
                        </a:spcAft>
                      </a:pPr>
                      <a:r>
                        <a:rPr lang="en-IN" sz="1100" dirty="0">
                          <a:effectLst/>
                        </a:rPr>
                        <a:t>-263.1579</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r>
            </a:tbl>
          </a:graphicData>
        </a:graphic>
      </p:graphicFrame>
    </p:spTree>
    <p:extLst>
      <p:ext uri="{BB962C8B-B14F-4D97-AF65-F5344CB8AC3E}">
        <p14:creationId xmlns:p14="http://schemas.microsoft.com/office/powerpoint/2010/main" val="3419905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4500"/>
            <a:ext cx="12192000" cy="6400800"/>
          </a:xfrm>
          <a:prstGeom prst="rect">
            <a:avLst/>
          </a:prstGeom>
        </p:spPr>
      </p:pic>
      <p:sp>
        <p:nvSpPr>
          <p:cNvPr id="2" name="Title 1"/>
          <p:cNvSpPr>
            <a:spLocks noGrp="1"/>
          </p:cNvSpPr>
          <p:nvPr>
            <p:ph type="title"/>
          </p:nvPr>
        </p:nvSpPr>
        <p:spPr>
          <a:xfrm>
            <a:off x="913775" y="-587983"/>
            <a:ext cx="10364451" cy="1596177"/>
          </a:xfrm>
        </p:spPr>
        <p:txBody>
          <a:bodyPr/>
          <a:lstStyle/>
          <a:p>
            <a:r>
              <a:rPr lang="en-IN" dirty="0" smtClean="0"/>
              <a:t>Minitab 18</a:t>
            </a:r>
            <a:endParaRPr lang="en-IN" dirty="0"/>
          </a:p>
        </p:txBody>
      </p:sp>
      <p:sp>
        <p:nvSpPr>
          <p:cNvPr id="3" name="TextBox 2"/>
          <p:cNvSpPr txBox="1"/>
          <p:nvPr/>
        </p:nvSpPr>
        <p:spPr>
          <a:xfrm>
            <a:off x="913775" y="1865008"/>
            <a:ext cx="9648795" cy="646331"/>
          </a:xfrm>
          <a:prstGeom prst="rect">
            <a:avLst/>
          </a:prstGeom>
          <a:noFill/>
        </p:spPr>
        <p:txBody>
          <a:bodyPr wrap="none" rtlCol="0">
            <a:spAutoFit/>
          </a:bodyPr>
          <a:lstStyle/>
          <a:p>
            <a:pPr marL="285750" indent="-285750">
              <a:buFont typeface="Arial" panose="020B0604020202020204" pitchFamily="34" charset="0"/>
              <a:buChar char="•"/>
            </a:pPr>
            <a:r>
              <a:rPr lang="en-IN" dirty="0" smtClean="0"/>
              <a:t>we used </a:t>
            </a:r>
            <a:r>
              <a:rPr lang="en-IN" dirty="0"/>
              <a:t>M</a:t>
            </a:r>
            <a:r>
              <a:rPr lang="en-IN" dirty="0" smtClean="0"/>
              <a:t>initab 18 software for analysis purpose.</a:t>
            </a:r>
          </a:p>
          <a:p>
            <a:pPr marL="285750" indent="-285750">
              <a:buFont typeface="Arial" panose="020B0604020202020204" pitchFamily="34" charset="0"/>
              <a:buChar char="•"/>
            </a:pPr>
            <a:r>
              <a:rPr lang="en-IN" dirty="0" smtClean="0"/>
              <a:t>This software takes resultant data and gives data on S/N ratio, response table , graph on S/N ratio.</a:t>
            </a:r>
            <a:endParaRPr lang="en-IN" dirty="0"/>
          </a:p>
        </p:txBody>
      </p:sp>
    </p:spTree>
    <p:extLst>
      <p:ext uri="{BB962C8B-B14F-4D97-AF65-F5344CB8AC3E}">
        <p14:creationId xmlns:p14="http://schemas.microsoft.com/office/powerpoint/2010/main" val="1119977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24" y="-215138"/>
            <a:ext cx="10364451" cy="1596177"/>
          </a:xfrm>
        </p:spPr>
        <p:txBody>
          <a:bodyPr/>
          <a:lstStyle/>
          <a:p>
            <a:r>
              <a:rPr lang="en-IN" dirty="0" smtClean="0"/>
              <a:t>Analysis on minitab 18 software</a:t>
            </a:r>
            <a:endParaRPr lang="en-IN" dirty="0"/>
          </a:p>
        </p:txBody>
      </p:sp>
      <p:sp>
        <p:nvSpPr>
          <p:cNvPr id="3" name="TextBox 2"/>
          <p:cNvSpPr txBox="1"/>
          <p:nvPr/>
        </p:nvSpPr>
        <p:spPr>
          <a:xfrm>
            <a:off x="876300" y="1381039"/>
            <a:ext cx="9563100" cy="4801314"/>
          </a:xfrm>
          <a:prstGeom prst="rect">
            <a:avLst/>
          </a:prstGeom>
          <a:noFill/>
        </p:spPr>
        <p:txBody>
          <a:bodyPr wrap="square" rtlCol="0">
            <a:spAutoFit/>
          </a:bodyPr>
          <a:lstStyle/>
          <a:p>
            <a:r>
              <a:rPr lang="en-IN" dirty="0" smtClean="0"/>
              <a:t>Steps for analysis:</a:t>
            </a:r>
          </a:p>
          <a:p>
            <a:pPr marL="342900" indent="-342900">
              <a:buFont typeface="+mj-lt"/>
              <a:buAutoNum type="arabicParenR"/>
            </a:pPr>
            <a:r>
              <a:rPr lang="en-IN" dirty="0" smtClean="0"/>
              <a:t>Open minitab18 software.</a:t>
            </a:r>
          </a:p>
          <a:p>
            <a:pPr marL="342900" indent="-342900">
              <a:buFont typeface="+mj-lt"/>
              <a:buAutoNum type="arabicParenR"/>
            </a:pPr>
            <a:r>
              <a:rPr lang="en-IN" dirty="0" smtClean="0"/>
              <a:t>Go to stat</a:t>
            </a:r>
          </a:p>
          <a:p>
            <a:pPr marL="342900" indent="-342900">
              <a:buFont typeface="+mj-lt"/>
              <a:buAutoNum type="arabicParenR"/>
            </a:pPr>
            <a:r>
              <a:rPr lang="en-IN" dirty="0" smtClean="0"/>
              <a:t>Then go to DOE</a:t>
            </a:r>
          </a:p>
          <a:p>
            <a:pPr marL="342900" indent="-342900">
              <a:buFont typeface="+mj-lt"/>
              <a:buAutoNum type="arabicParenR"/>
            </a:pPr>
            <a:r>
              <a:rPr lang="en-IN" dirty="0" smtClean="0"/>
              <a:t>Then choose Taguchi method and create Taguchi design</a:t>
            </a:r>
          </a:p>
          <a:p>
            <a:pPr marL="342900" indent="-342900">
              <a:buFont typeface="+mj-lt"/>
              <a:buAutoNum type="arabicParenR"/>
            </a:pPr>
            <a:r>
              <a:rPr lang="en-IN" dirty="0" smtClean="0"/>
              <a:t>In Taguchi design, we choose 3-Level Design</a:t>
            </a:r>
          </a:p>
          <a:p>
            <a:pPr marL="342900" indent="-342900">
              <a:buFont typeface="+mj-lt"/>
              <a:buAutoNum type="arabicParenR"/>
            </a:pPr>
            <a:r>
              <a:rPr lang="en-IN" dirty="0" smtClean="0"/>
              <a:t>Number of factor: 3</a:t>
            </a:r>
          </a:p>
          <a:p>
            <a:pPr marL="342900" indent="-342900">
              <a:buFont typeface="+mj-lt"/>
              <a:buAutoNum type="arabicParenR"/>
            </a:pPr>
            <a:r>
              <a:rPr lang="en-IN" dirty="0" smtClean="0"/>
              <a:t>Then go to design and choose L9 method and click ok</a:t>
            </a:r>
          </a:p>
          <a:p>
            <a:pPr marL="342900" indent="-342900">
              <a:buFont typeface="+mj-lt"/>
              <a:buAutoNum type="arabicParenR"/>
            </a:pPr>
            <a:r>
              <a:rPr lang="en-IN" dirty="0" smtClean="0"/>
              <a:t>Click ok to Taguchi design.</a:t>
            </a:r>
          </a:p>
          <a:p>
            <a:pPr marL="342900" indent="-342900">
              <a:buFont typeface="+mj-lt"/>
              <a:buAutoNum type="arabicParenR"/>
            </a:pPr>
            <a:r>
              <a:rPr lang="en-IN" dirty="0" smtClean="0"/>
              <a:t> Again go to stat &gt;&gt; DOE &gt;&gt; Taguchi method &gt;&gt; Define Custom Taguchi Design &gt;&gt; Select First three parameters &gt;&gt; Click Ok.</a:t>
            </a:r>
          </a:p>
          <a:p>
            <a:pPr marL="342900" indent="-342900">
              <a:buFont typeface="+mj-lt"/>
              <a:buAutoNum type="arabicParenR"/>
            </a:pPr>
            <a:r>
              <a:rPr lang="en-IN" dirty="0"/>
              <a:t>Again go to stat &gt;&gt; DOE &gt;&gt; Taguchi method </a:t>
            </a:r>
            <a:r>
              <a:rPr lang="en-IN" dirty="0" smtClean="0"/>
              <a:t>&gt;&gt; Analyse Taguchi Design &gt;&gt; Select required data cell that you need to analyse &gt;&gt; </a:t>
            </a:r>
            <a:r>
              <a:rPr lang="en-IN" dirty="0" err="1" smtClean="0"/>
              <a:t>goto</a:t>
            </a:r>
            <a:r>
              <a:rPr lang="en-IN" dirty="0" smtClean="0"/>
              <a:t> Graph &gt;&gt; Choose S/N ratios then OK &gt;&gt; Analysis &gt;&gt; For displaying response table and for Fit linear model chosen S/N ratios then click OK &gt;&gt; </a:t>
            </a:r>
            <a:r>
              <a:rPr lang="en-IN" dirty="0" err="1" smtClean="0"/>
              <a:t>goto</a:t>
            </a:r>
            <a:r>
              <a:rPr lang="en-IN" dirty="0" smtClean="0"/>
              <a:t> Options &gt;&gt; select larger is better then click OK &gt;&gt; go to storage &gt;&gt; select S/N ratios then click OK &gt;&gt; for getting the final analysis results click OK &gt;&gt; then analysis table, response table and graph will be generate.</a:t>
            </a:r>
          </a:p>
        </p:txBody>
      </p:sp>
    </p:spTree>
    <p:extLst>
      <p:ext uri="{BB962C8B-B14F-4D97-AF65-F5344CB8AC3E}">
        <p14:creationId xmlns:p14="http://schemas.microsoft.com/office/powerpoint/2010/main" val="3381968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375" y="-126999"/>
            <a:ext cx="10364451" cy="952500"/>
          </a:xfrm>
        </p:spPr>
        <p:txBody>
          <a:bodyPr/>
          <a:lstStyle/>
          <a:p>
            <a:r>
              <a:rPr lang="en-IN" dirty="0" smtClean="0"/>
              <a:t>Analysis data</a:t>
            </a:r>
            <a:endParaRPr lang="en-IN" dirty="0"/>
          </a:p>
        </p:txBody>
      </p:sp>
      <p:sp>
        <p:nvSpPr>
          <p:cNvPr id="4" name="TextBox 3"/>
          <p:cNvSpPr txBox="1"/>
          <p:nvPr/>
        </p:nvSpPr>
        <p:spPr>
          <a:xfrm>
            <a:off x="1104900" y="1320800"/>
            <a:ext cx="473206" cy="369332"/>
          </a:xfrm>
          <a:prstGeom prst="rect">
            <a:avLst/>
          </a:prstGeom>
          <a:noFill/>
        </p:spPr>
        <p:txBody>
          <a:bodyPr wrap="none" rtlCol="0">
            <a:spAutoFit/>
          </a:bodyPr>
          <a:lstStyle/>
          <a:p>
            <a:pPr marL="285750" indent="-285750">
              <a:buFont typeface="Wingdings" panose="05000000000000000000" pitchFamily="2" charset="2"/>
              <a:buChar char="q"/>
            </a:pPr>
            <a:endParaRPr lang="en-IN" dirty="0"/>
          </a:p>
        </p:txBody>
      </p:sp>
      <p:sp>
        <p:nvSpPr>
          <p:cNvPr id="5" name="Rectangle 4"/>
          <p:cNvSpPr/>
          <p:nvPr/>
        </p:nvSpPr>
        <p:spPr>
          <a:xfrm>
            <a:off x="986584" y="859135"/>
            <a:ext cx="5084016" cy="830997"/>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a:t>
            </a:r>
            <a:r>
              <a:rPr lang="en-IN" sz="2400" u="sng" dirty="0" smtClean="0">
                <a:latin typeface="Times New Roman" panose="02020603050405020304" pitchFamily="18" charset="0"/>
                <a:cs typeface="Times New Roman" panose="02020603050405020304" pitchFamily="18" charset="0"/>
              </a:rPr>
              <a:t>test</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17724389"/>
              </p:ext>
            </p:extLst>
          </p:nvPr>
        </p:nvGraphicFramePr>
        <p:xfrm>
          <a:off x="3133199" y="1666320"/>
          <a:ext cx="6785500" cy="2523744"/>
        </p:xfrm>
        <a:graphic>
          <a:graphicData uri="http://schemas.openxmlformats.org/drawingml/2006/table">
            <a:tbl>
              <a:tblPr firstRow="1" firstCol="1" bandRow="1">
                <a:tableStyleId>{68D230F3-CF80-4859-8CE7-A43EE81993B5}</a:tableStyleId>
              </a:tblPr>
              <a:tblGrid>
                <a:gridCol w="564553"/>
                <a:gridCol w="940470"/>
                <a:gridCol w="1053109"/>
                <a:gridCol w="936400"/>
                <a:gridCol w="1396457"/>
                <a:gridCol w="966255"/>
                <a:gridCol w="928256"/>
              </a:tblGrid>
              <a:tr h="583859">
                <a:tc>
                  <a:txBody>
                    <a:bodyPr/>
                    <a:lstStyle/>
                    <a:p>
                      <a:pPr algn="ctr">
                        <a:lnSpc>
                          <a:spcPct val="115000"/>
                        </a:lnSpc>
                        <a:spcAft>
                          <a:spcPts val="0"/>
                        </a:spcAft>
                      </a:pPr>
                      <a:r>
                        <a:rPr lang="en-US" sz="1200" dirty="0">
                          <a:effectLst/>
                        </a:rPr>
                        <a:t>S.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Tool speed (rpm)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Feed rate speed (mm/min)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Plunge-in time (sec)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Tensile strength at peak Load(N/Sq.mm)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S\N Ratio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dirty="0">
                          <a:effectLst/>
                        </a:rPr>
                        <a:t>Means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6.08550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0.924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-0.68656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0.924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3.79542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6.48153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3.97864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1.826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5.23002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1.826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0.361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-8.84986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0.361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3.98962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20">
                <a:tc>
                  <a:txBody>
                    <a:bodyPr/>
                    <a:lstStyle/>
                    <a:p>
                      <a:pPr algn="ctr">
                        <a:lnSpc>
                          <a:spcPct val="115000"/>
                        </a:lnSpc>
                        <a:spcAft>
                          <a:spcPts val="0"/>
                        </a:spcAft>
                      </a:pPr>
                      <a:r>
                        <a:rPr lang="en-US"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1.76272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dirty="0">
                          <a:effectLst/>
                        </a:rPr>
                        <a:t>1.225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1"/>
          <p:cNvSpPr>
            <a:spLocks noChangeArrowheads="1"/>
          </p:cNvSpPr>
          <p:nvPr/>
        </p:nvSpPr>
        <p:spPr bwMode="auto">
          <a:xfrm>
            <a:off x="986584" y="1525588"/>
            <a:ext cx="8403094" cy="42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TextBox 7"/>
          <p:cNvSpPr txBox="1"/>
          <p:nvPr/>
        </p:nvSpPr>
        <p:spPr>
          <a:xfrm>
            <a:off x="4737100" y="1331287"/>
            <a:ext cx="2865400" cy="369332"/>
          </a:xfrm>
          <a:prstGeom prst="rect">
            <a:avLst/>
          </a:prstGeom>
          <a:noFill/>
        </p:spPr>
        <p:txBody>
          <a:bodyPr wrap="none" rtlCol="0">
            <a:spAutoFit/>
          </a:bodyPr>
          <a:lstStyle/>
          <a:p>
            <a:r>
              <a:rPr lang="en-IN" dirty="0" smtClean="0"/>
              <a:t>Resultant data for Tensile test</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292952393"/>
              </p:ext>
            </p:extLst>
          </p:nvPr>
        </p:nvGraphicFramePr>
        <p:xfrm>
          <a:off x="1862750" y="4744224"/>
          <a:ext cx="9188729" cy="1510794"/>
        </p:xfrm>
        <a:graphic>
          <a:graphicData uri="http://schemas.openxmlformats.org/drawingml/2006/table">
            <a:tbl>
              <a:tblPr firstRow="1" firstCol="1" bandRow="1">
                <a:tableStyleId>{68D230F3-CF80-4859-8CE7-A43EE81993B5}</a:tableStyleId>
              </a:tblPr>
              <a:tblGrid>
                <a:gridCol w="1527810"/>
                <a:gridCol w="1094417"/>
                <a:gridCol w="1094417"/>
                <a:gridCol w="1094417"/>
                <a:gridCol w="1094417"/>
                <a:gridCol w="1094417"/>
                <a:gridCol w="1094417"/>
                <a:gridCol w="1094417"/>
              </a:tblGrid>
              <a:tr h="215640">
                <a:tc>
                  <a:txBody>
                    <a:bodyPr/>
                    <a:lstStyle/>
                    <a:p>
                      <a:pPr>
                        <a:lnSpc>
                          <a:spcPct val="115000"/>
                        </a:lnSpc>
                        <a:spcBef>
                          <a:spcPts val="450"/>
                        </a:spcBef>
                        <a:spcAft>
                          <a:spcPts val="0"/>
                        </a:spcAft>
                      </a:pPr>
                      <a:r>
                        <a:rPr lang="en-IN" sz="1200" dirty="0">
                          <a:effectLst/>
                        </a:rPr>
                        <a:t>Source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DF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Seq 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Adj 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Adj 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Significance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781">
                <a:tc>
                  <a:txBody>
                    <a:bodyPr/>
                    <a:lstStyle/>
                    <a:p>
                      <a:pPr>
                        <a:lnSpc>
                          <a:spcPct val="115000"/>
                        </a:lnSpc>
                        <a:spcBef>
                          <a:spcPts val="450"/>
                        </a:spcBef>
                        <a:spcAft>
                          <a:spcPts val="0"/>
                        </a:spcAft>
                      </a:pPr>
                      <a:r>
                        <a:rPr lang="en-IN" sz="1200">
                          <a:effectLst/>
                        </a:rPr>
                        <a:t>Tool Speed(rpm)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60.696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60.696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30.348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0.528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6781">
                <a:tc>
                  <a:txBody>
                    <a:bodyPr/>
                    <a:lstStyle/>
                    <a:p>
                      <a:pPr>
                        <a:lnSpc>
                          <a:spcPct val="115000"/>
                        </a:lnSpc>
                        <a:spcBef>
                          <a:spcPts val="450"/>
                        </a:spcBef>
                        <a:spcAft>
                          <a:spcPts val="0"/>
                        </a:spcAft>
                      </a:pPr>
                      <a:r>
                        <a:rPr lang="en-IN" sz="1200">
                          <a:effectLst/>
                        </a:rPr>
                        <a:t>Feed Speed(mm/min)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8.333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8.333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4.167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0.891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5640">
                <a:tc>
                  <a:txBody>
                    <a:bodyPr/>
                    <a:lstStyle/>
                    <a:p>
                      <a:pPr>
                        <a:lnSpc>
                          <a:spcPct val="115000"/>
                        </a:lnSpc>
                        <a:spcBef>
                          <a:spcPts val="450"/>
                        </a:spcBef>
                        <a:spcAft>
                          <a:spcPts val="0"/>
                        </a:spcAft>
                      </a:pPr>
                      <a:r>
                        <a:rPr lang="en-IN" sz="1200" dirty="0">
                          <a:effectLst/>
                        </a:rPr>
                        <a:t>Plunge </a:t>
                      </a:r>
                      <a:r>
                        <a:rPr lang="en-IN" sz="1200" dirty="0" smtClean="0">
                          <a:effectLst/>
                        </a:rPr>
                        <a:t>in</a:t>
                      </a:r>
                      <a:r>
                        <a:rPr lang="en-IN" sz="1200" baseline="0" dirty="0" smtClean="0">
                          <a:effectLst/>
                        </a:rPr>
                        <a:t> </a:t>
                      </a:r>
                      <a:r>
                        <a:rPr lang="en-IN" sz="1200" dirty="0" smtClean="0">
                          <a:effectLst/>
                        </a:rPr>
                        <a:t>time(sec</a:t>
                      </a:r>
                      <a:r>
                        <a:rPr lang="en-IN" sz="12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44.766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44.766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22.383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0.603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5640">
                <a:tc>
                  <a:txBody>
                    <a:bodyPr/>
                    <a:lstStyle/>
                    <a:p>
                      <a:pPr>
                        <a:lnSpc>
                          <a:spcPct val="115000"/>
                        </a:lnSpc>
                        <a:spcBef>
                          <a:spcPts val="450"/>
                        </a:spcBef>
                        <a:spcAft>
                          <a:spcPts val="0"/>
                        </a:spcAft>
                      </a:pPr>
                      <a:r>
                        <a:rPr lang="en-IN" sz="1200">
                          <a:effectLst/>
                        </a:rPr>
                        <a:t>Residual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67.910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67.910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33.955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498">
                <a:tc>
                  <a:txBody>
                    <a:bodyPr/>
                    <a:lstStyle/>
                    <a:p>
                      <a:pPr>
                        <a:lnSpc>
                          <a:spcPct val="115000"/>
                        </a:lnSpc>
                        <a:spcBef>
                          <a:spcPts val="450"/>
                        </a:spcBef>
                        <a:spcAft>
                          <a:spcPts val="0"/>
                        </a:spcAft>
                      </a:pPr>
                      <a:r>
                        <a:rPr lang="en-IN"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Bef>
                          <a:spcPts val="450"/>
                        </a:spcBef>
                        <a:spcAft>
                          <a:spcPts val="0"/>
                        </a:spcAft>
                      </a:pPr>
                      <a:r>
                        <a:rPr lang="en-IN" sz="1200">
                          <a:effectLst/>
                        </a:rPr>
                        <a:t>181.705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450"/>
                        </a:spcBef>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Rectangle 2"/>
          <p:cNvSpPr>
            <a:spLocks noChangeArrowheads="1"/>
          </p:cNvSpPr>
          <p:nvPr/>
        </p:nvSpPr>
        <p:spPr bwMode="auto">
          <a:xfrm>
            <a:off x="4450823" y="4301016"/>
            <a:ext cx="3448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Analysis of Variance for SN ratios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87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99083"/>
            <a:ext cx="10364451" cy="1596177"/>
          </a:xfrm>
        </p:spPr>
        <p:txBody>
          <a:bodyPr/>
          <a:lstStyle/>
          <a:p>
            <a:r>
              <a:rPr lang="en-IN" dirty="0"/>
              <a:t>Analysis data</a:t>
            </a:r>
          </a:p>
        </p:txBody>
      </p:sp>
      <p:graphicFrame>
        <p:nvGraphicFramePr>
          <p:cNvPr id="3" name="Table 2"/>
          <p:cNvGraphicFramePr>
            <a:graphicFrameLocks noGrp="1"/>
          </p:cNvGraphicFramePr>
          <p:nvPr>
            <p:extLst>
              <p:ext uri="{D42A27DB-BD31-4B8C-83A1-F6EECF244321}">
                <p14:modId xmlns:p14="http://schemas.microsoft.com/office/powerpoint/2010/main" val="3036170137"/>
              </p:ext>
            </p:extLst>
          </p:nvPr>
        </p:nvGraphicFramePr>
        <p:xfrm>
          <a:off x="2902441" y="3062603"/>
          <a:ext cx="5905500" cy="1836380"/>
        </p:xfrm>
        <a:graphic>
          <a:graphicData uri="http://schemas.openxmlformats.org/drawingml/2006/table">
            <a:tbl>
              <a:tblPr firstRow="1" firstCol="1" bandRow="1">
                <a:tableStyleId>{68D230F3-CF80-4859-8CE7-A43EE81993B5}</a:tableStyleId>
              </a:tblPr>
              <a:tblGrid>
                <a:gridCol w="1476375"/>
                <a:gridCol w="1476375"/>
                <a:gridCol w="1476375"/>
                <a:gridCol w="1476375"/>
              </a:tblGrid>
              <a:tr h="459683">
                <a:tc>
                  <a:txBody>
                    <a:bodyPr/>
                    <a:lstStyle/>
                    <a:p>
                      <a:pPr algn="ctr">
                        <a:lnSpc>
                          <a:spcPct val="115000"/>
                        </a:lnSpc>
                        <a:spcBef>
                          <a:spcPts val="450"/>
                        </a:spcBef>
                        <a:spcAft>
                          <a:spcPts val="0"/>
                        </a:spcAft>
                      </a:pPr>
                      <a:r>
                        <a:rPr lang="en-IN" sz="1200" dirty="0">
                          <a:effectLst/>
                        </a:rPr>
                        <a:t>Level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dirty="0">
                          <a:effectLst/>
                        </a:rPr>
                        <a:t>Tool</a:t>
                      </a:r>
                      <a:br>
                        <a:rPr lang="en-IN" sz="1200" dirty="0">
                          <a:effectLst/>
                        </a:rPr>
                      </a:br>
                      <a:r>
                        <a:rPr lang="en-IN" sz="1200" dirty="0">
                          <a:effectLst/>
                        </a:rPr>
                        <a:t>Speed(rpm)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Feed</a:t>
                      </a:r>
                      <a:br>
                        <a:rPr lang="en-IN" sz="1200">
                          <a:effectLst/>
                        </a:rPr>
                      </a:br>
                      <a:r>
                        <a:rPr lang="en-IN" sz="1200">
                          <a:effectLst/>
                        </a:rPr>
                        <a:t>Speed(mm/min)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Plunge in</a:t>
                      </a:r>
                      <a:br>
                        <a:rPr lang="en-IN" sz="1200">
                          <a:effectLst/>
                        </a:rPr>
                      </a:br>
                      <a:r>
                        <a:rPr lang="en-IN" sz="1200">
                          <a:effectLst/>
                        </a:rPr>
                        <a:t>time(sec)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6584">
                <a:tc>
                  <a:txBody>
                    <a:bodyPr/>
                    <a:lstStyle/>
                    <a:p>
                      <a:pPr algn="ctr">
                        <a:lnSpc>
                          <a:spcPct val="115000"/>
                        </a:lnSpc>
                        <a:spcBef>
                          <a:spcPts val="450"/>
                        </a:spcBef>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3.0648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1.2391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5.1017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5652">
                <a:tc>
                  <a:txBody>
                    <a:bodyPr/>
                    <a:lstStyle/>
                    <a:p>
                      <a:pPr algn="ctr">
                        <a:lnSpc>
                          <a:spcPct val="115000"/>
                        </a:lnSpc>
                        <a:spcBef>
                          <a:spcPts val="45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5.2301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2.4272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2.5192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5652">
                <a:tc>
                  <a:txBody>
                    <a:bodyPr/>
                    <a:lstStyle/>
                    <a:p>
                      <a:pPr algn="ctr">
                        <a:lnSpc>
                          <a:spcPct val="115000"/>
                        </a:lnSpc>
                        <a:spcBef>
                          <a:spcPts val="450"/>
                        </a:spcBef>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-1.0325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3.5961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-0.3586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5652">
                <a:tc>
                  <a:txBody>
                    <a:bodyPr/>
                    <a:lstStyle/>
                    <a:p>
                      <a:pPr algn="ctr">
                        <a:lnSpc>
                          <a:spcPct val="115000"/>
                        </a:lnSpc>
                        <a:spcBef>
                          <a:spcPts val="450"/>
                        </a:spcBef>
                        <a:spcAft>
                          <a:spcPts val="0"/>
                        </a:spcAft>
                      </a:pPr>
                      <a:r>
                        <a:rPr lang="en-IN" sz="1200">
                          <a:effectLst/>
                        </a:rPr>
                        <a:t>Delta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6.2626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2.3570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5.4603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157">
                <a:tc>
                  <a:txBody>
                    <a:bodyPr/>
                    <a:lstStyle/>
                    <a:p>
                      <a:pPr algn="ctr">
                        <a:lnSpc>
                          <a:spcPct val="115000"/>
                        </a:lnSpc>
                        <a:spcBef>
                          <a:spcPts val="450"/>
                        </a:spcBef>
                        <a:spcAft>
                          <a:spcPts val="0"/>
                        </a:spcAft>
                      </a:pPr>
                      <a:r>
                        <a:rPr lang="en-IN" sz="1200">
                          <a:effectLst/>
                        </a:rPr>
                        <a:t>Rank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IN"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extBox 3"/>
          <p:cNvSpPr txBox="1"/>
          <p:nvPr/>
        </p:nvSpPr>
        <p:spPr>
          <a:xfrm>
            <a:off x="3086099" y="2405194"/>
            <a:ext cx="5538183" cy="369332"/>
          </a:xfrm>
          <a:prstGeom prst="rect">
            <a:avLst/>
          </a:prstGeom>
          <a:noFill/>
        </p:spPr>
        <p:txBody>
          <a:bodyPr wrap="none" rtlCol="0">
            <a:spAutoFit/>
          </a:bodyPr>
          <a:lstStyle/>
          <a:p>
            <a:r>
              <a:rPr lang="en-IN" dirty="0"/>
              <a:t>Response Table for Signal to Noise Ratios- Larger is better</a:t>
            </a:r>
          </a:p>
        </p:txBody>
      </p:sp>
      <p:sp>
        <p:nvSpPr>
          <p:cNvPr id="5" name="Rectangle 4"/>
          <p:cNvSpPr/>
          <p:nvPr/>
        </p:nvSpPr>
        <p:spPr>
          <a:xfrm>
            <a:off x="1066623" y="1289478"/>
            <a:ext cx="4038952"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test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94253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875" y="-587983"/>
            <a:ext cx="10364451" cy="1596177"/>
          </a:xfrm>
        </p:spPr>
        <p:txBody>
          <a:bodyPr/>
          <a:lstStyle/>
          <a:p>
            <a:r>
              <a:rPr lang="en-IN" dirty="0" smtClean="0"/>
              <a:t>Result and discussion on tensile test</a:t>
            </a:r>
            <a:endParaRPr lang="en-IN" dirty="0"/>
          </a:p>
        </p:txBody>
      </p:sp>
      <p:sp>
        <p:nvSpPr>
          <p:cNvPr id="3" name="Rectangle 2"/>
          <p:cNvSpPr/>
          <p:nvPr/>
        </p:nvSpPr>
        <p:spPr>
          <a:xfrm>
            <a:off x="824875" y="1008194"/>
            <a:ext cx="4038952"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test</a:t>
            </a:r>
            <a:r>
              <a:rPr lang="en-IN" sz="2400" dirty="0">
                <a:latin typeface="Times New Roman" panose="02020603050405020304" pitchFamily="18" charset="0"/>
                <a:cs typeface="Times New Roman" panose="02020603050405020304" pitchFamily="18" charset="0"/>
              </a:rPr>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692900" y="1317110"/>
            <a:ext cx="5486400" cy="3657600"/>
          </a:xfrm>
          <a:prstGeom prst="rect">
            <a:avLst/>
          </a:prstGeom>
          <a:noFill/>
          <a:ln>
            <a:noFill/>
          </a:ln>
        </p:spPr>
      </p:pic>
      <p:sp>
        <p:nvSpPr>
          <p:cNvPr id="5" name="TextBox 4"/>
          <p:cNvSpPr txBox="1"/>
          <p:nvPr/>
        </p:nvSpPr>
        <p:spPr>
          <a:xfrm>
            <a:off x="965200" y="1955800"/>
            <a:ext cx="5613400" cy="2308324"/>
          </a:xfrm>
          <a:prstGeom prst="rect">
            <a:avLst/>
          </a:prstGeom>
          <a:noFill/>
        </p:spPr>
        <p:txBody>
          <a:bodyPr wrap="square" rtlCol="0">
            <a:spAutoFit/>
          </a:bodyPr>
          <a:lstStyle/>
          <a:p>
            <a:pPr algn="just"/>
            <a:r>
              <a:rPr lang="en-US" b="1" dirty="0" smtClean="0"/>
              <a:t>Tool Speed:</a:t>
            </a:r>
          </a:p>
          <a:p>
            <a:pPr marL="285750" indent="-285750" algn="just">
              <a:buFont typeface="Wingdings" panose="05000000000000000000" pitchFamily="2" charset="2"/>
              <a:buChar char="§"/>
            </a:pPr>
            <a:r>
              <a:rPr lang="en-US" dirty="0" smtClean="0"/>
              <a:t>In plot, It </a:t>
            </a:r>
            <a:r>
              <a:rPr lang="en-US" dirty="0"/>
              <a:t>has been found that with an increase in tool speed, the tensile strength of the joint first increased, but then started to decrease when tool speed level further increased</a:t>
            </a:r>
            <a:r>
              <a:rPr lang="en-US" dirty="0" smtClean="0"/>
              <a:t>.</a:t>
            </a:r>
          </a:p>
          <a:p>
            <a:pPr marL="285750" indent="-285750" algn="just">
              <a:buFont typeface="Wingdings" panose="05000000000000000000" pitchFamily="2" charset="2"/>
              <a:buChar char="§"/>
            </a:pPr>
            <a:r>
              <a:rPr lang="en-US" dirty="0"/>
              <a:t>Decrease in tensile strength is due to high tool speed which causes pores at joint where material undergoes melting and expelling of material from the joint.</a:t>
            </a:r>
            <a:endParaRPr lang="en-IN" dirty="0"/>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l="35099" r="24318" b="4544"/>
          <a:stretch/>
        </p:blipFill>
        <p:spPr bwMode="auto">
          <a:xfrm rot="5400000">
            <a:off x="800231" y="4114933"/>
            <a:ext cx="1828535" cy="33020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cstate="print">
            <a:extLst>
              <a:ext uri="{28A0092B-C50C-407E-A947-70E740481C1C}">
                <a14:useLocalDpi xmlns:a14="http://schemas.microsoft.com/office/drawing/2010/main" val="0"/>
              </a:ext>
            </a:extLst>
          </a:blip>
          <a:srcRect l="34821" t="10200" r="35629" b="1146"/>
          <a:stretch/>
        </p:blipFill>
        <p:spPr bwMode="auto">
          <a:xfrm rot="5400000">
            <a:off x="3987931" y="4343534"/>
            <a:ext cx="1828535" cy="2844801"/>
          </a:xfrm>
          <a:prstGeom prst="rect">
            <a:avLst/>
          </a:prstGeom>
          <a:ln>
            <a:noFill/>
          </a:ln>
          <a:extLst>
            <a:ext uri="{53640926-AAD7-44D8-BBD7-CCE9431645EC}">
              <a14:shadowObscured xmlns:a14="http://schemas.microsoft.com/office/drawing/2010/main"/>
            </a:ext>
          </a:extLst>
        </p:spPr>
      </p:pic>
      <p:cxnSp>
        <p:nvCxnSpPr>
          <p:cNvPr id="11" name="Straight Arrow Connector 10"/>
          <p:cNvCxnSpPr/>
          <p:nvPr/>
        </p:nvCxnSpPr>
        <p:spPr>
          <a:xfrm>
            <a:off x="1993900" y="5067300"/>
            <a:ext cx="682625" cy="144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724694" y="4750065"/>
            <a:ext cx="1840568" cy="369332"/>
          </a:xfrm>
          <a:prstGeom prst="rect">
            <a:avLst/>
          </a:prstGeom>
          <a:noFill/>
        </p:spPr>
        <p:txBody>
          <a:bodyPr wrap="none" rtlCol="0">
            <a:spAutoFit/>
          </a:bodyPr>
          <a:lstStyle/>
          <a:p>
            <a:r>
              <a:rPr lang="en-IN" dirty="0" smtClean="0"/>
              <a:t>Expelled Material</a:t>
            </a:r>
            <a:endParaRPr lang="en-IN" dirty="0"/>
          </a:p>
        </p:txBody>
      </p:sp>
      <p:cxnSp>
        <p:nvCxnSpPr>
          <p:cNvPr id="14" name="Straight Arrow Connector 13"/>
          <p:cNvCxnSpPr/>
          <p:nvPr/>
        </p:nvCxnSpPr>
        <p:spPr>
          <a:xfrm flipV="1">
            <a:off x="1876287" y="5626878"/>
            <a:ext cx="742950" cy="6381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1377835" y="6181987"/>
            <a:ext cx="673326" cy="369332"/>
          </a:xfrm>
          <a:prstGeom prst="rect">
            <a:avLst/>
          </a:prstGeom>
          <a:noFill/>
        </p:spPr>
        <p:txBody>
          <a:bodyPr wrap="none" rtlCol="0">
            <a:spAutoFit/>
          </a:bodyPr>
          <a:lstStyle/>
          <a:p>
            <a:r>
              <a:rPr lang="en-IN" dirty="0" smtClean="0"/>
              <a:t>Pores</a:t>
            </a:r>
            <a:endParaRPr lang="en-IN" dirty="0"/>
          </a:p>
        </p:txBody>
      </p:sp>
      <p:sp>
        <p:nvSpPr>
          <p:cNvPr id="16" name="TextBox 15"/>
          <p:cNvSpPr txBox="1"/>
          <p:nvPr/>
        </p:nvSpPr>
        <p:spPr>
          <a:xfrm>
            <a:off x="94829" y="4466557"/>
            <a:ext cx="2749522" cy="369332"/>
          </a:xfrm>
          <a:prstGeom prst="rect">
            <a:avLst/>
          </a:prstGeom>
          <a:noFill/>
        </p:spPr>
        <p:txBody>
          <a:bodyPr wrap="square" rtlCol="0">
            <a:spAutoFit/>
          </a:bodyPr>
          <a:lstStyle/>
          <a:p>
            <a:r>
              <a:rPr lang="en-US" dirty="0"/>
              <a:t> </a:t>
            </a:r>
            <a:r>
              <a:rPr lang="en-US" sz="1400" dirty="0" smtClean="0"/>
              <a:t>more pores and </a:t>
            </a:r>
            <a:r>
              <a:rPr lang="en-US" sz="1400" dirty="0"/>
              <a:t>expelled material </a:t>
            </a:r>
            <a:endParaRPr lang="en-IN" sz="1400" dirty="0"/>
          </a:p>
        </p:txBody>
      </p:sp>
      <p:sp>
        <p:nvSpPr>
          <p:cNvPr id="17" name="TextBox 16"/>
          <p:cNvSpPr txBox="1"/>
          <p:nvPr/>
        </p:nvSpPr>
        <p:spPr>
          <a:xfrm>
            <a:off x="3474215" y="4466557"/>
            <a:ext cx="2939595" cy="369332"/>
          </a:xfrm>
          <a:prstGeom prst="rect">
            <a:avLst/>
          </a:prstGeom>
          <a:noFill/>
        </p:spPr>
        <p:txBody>
          <a:bodyPr wrap="square" rtlCol="0">
            <a:spAutoFit/>
          </a:bodyPr>
          <a:lstStyle/>
          <a:p>
            <a:r>
              <a:rPr lang="en-US" dirty="0"/>
              <a:t> </a:t>
            </a:r>
            <a:r>
              <a:rPr lang="en-US" sz="1400" dirty="0" smtClean="0"/>
              <a:t>No pores and less </a:t>
            </a:r>
            <a:r>
              <a:rPr lang="en-US" sz="1400" dirty="0"/>
              <a:t>expelled material </a:t>
            </a:r>
            <a:endParaRPr lang="en-IN" sz="1400" dirty="0"/>
          </a:p>
        </p:txBody>
      </p:sp>
    </p:spTree>
    <p:extLst>
      <p:ext uri="{BB962C8B-B14F-4D97-AF65-F5344CB8AC3E}">
        <p14:creationId xmlns:p14="http://schemas.microsoft.com/office/powerpoint/2010/main" val="1725959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4875" y="-58798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Result and discussion on tensile test</a:t>
            </a:r>
            <a:endParaRPr lang="en-IN" dirty="0"/>
          </a:p>
        </p:txBody>
      </p:sp>
      <p:sp>
        <p:nvSpPr>
          <p:cNvPr id="5" name="Rectangle 4"/>
          <p:cNvSpPr/>
          <p:nvPr/>
        </p:nvSpPr>
        <p:spPr>
          <a:xfrm>
            <a:off x="824875" y="1008194"/>
            <a:ext cx="4038952"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test</a:t>
            </a:r>
            <a:r>
              <a:rPr lang="en-IN" sz="2400" dirty="0">
                <a:latin typeface="Times New Roman" panose="02020603050405020304" pitchFamily="18" charset="0"/>
                <a:cs typeface="Times New Roman" panose="02020603050405020304" pitchFamily="18" charset="0"/>
              </a:rPr>
              <a:t>:</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692900" y="1317110"/>
            <a:ext cx="5486400" cy="3657600"/>
          </a:xfrm>
          <a:prstGeom prst="rect">
            <a:avLst/>
          </a:prstGeom>
          <a:noFill/>
          <a:ln>
            <a:noFill/>
          </a:ln>
        </p:spPr>
      </p:pic>
      <p:sp>
        <p:nvSpPr>
          <p:cNvPr id="7" name="TextBox 6"/>
          <p:cNvSpPr txBox="1"/>
          <p:nvPr/>
        </p:nvSpPr>
        <p:spPr>
          <a:xfrm>
            <a:off x="1066800" y="1752600"/>
            <a:ext cx="5626100" cy="4247317"/>
          </a:xfrm>
          <a:prstGeom prst="rect">
            <a:avLst/>
          </a:prstGeom>
          <a:noFill/>
        </p:spPr>
        <p:txBody>
          <a:bodyPr wrap="square" rtlCol="0">
            <a:spAutoFit/>
          </a:bodyPr>
          <a:lstStyle/>
          <a:p>
            <a:pPr algn="just"/>
            <a:r>
              <a:rPr lang="en-US" b="1" dirty="0" smtClean="0"/>
              <a:t>Feed Speed Rate:</a:t>
            </a:r>
          </a:p>
          <a:p>
            <a:pPr marL="285750" indent="-285750" algn="just">
              <a:buFont typeface="Wingdings" panose="05000000000000000000" pitchFamily="2" charset="2"/>
              <a:buChar char="§"/>
            </a:pPr>
            <a:r>
              <a:rPr lang="en-US" dirty="0" smtClean="0"/>
              <a:t>On </a:t>
            </a:r>
            <a:r>
              <a:rPr lang="en-US" dirty="0"/>
              <a:t>increasing the feed rate speed, it is found that tensile strength of the joint is increasing. Feed rate is one of the parameter which enhances the strength of the joint</a:t>
            </a:r>
            <a:r>
              <a:rPr lang="en-US" dirty="0" smtClean="0"/>
              <a:t>.</a:t>
            </a:r>
          </a:p>
          <a:p>
            <a:pPr algn="just"/>
            <a:r>
              <a:rPr lang="en-US" b="1" dirty="0" smtClean="0"/>
              <a:t>Plunge in time:</a:t>
            </a:r>
          </a:p>
          <a:p>
            <a:pPr marL="285750" indent="-285750" algn="just">
              <a:buFont typeface="Wingdings" panose="05000000000000000000" pitchFamily="2" charset="2"/>
              <a:buChar char="§"/>
            </a:pPr>
            <a:r>
              <a:rPr lang="en-US" dirty="0"/>
              <a:t>Plunge in time is one of the important factor to make good tensile strength of the FSW welded joint</a:t>
            </a:r>
            <a:r>
              <a:rPr lang="en-US" dirty="0" smtClean="0"/>
              <a:t>.</a:t>
            </a:r>
          </a:p>
          <a:p>
            <a:pPr marL="285750" indent="-285750" algn="just">
              <a:buFont typeface="Wingdings" panose="05000000000000000000" pitchFamily="2" charset="2"/>
              <a:buChar char="§"/>
            </a:pPr>
            <a:r>
              <a:rPr lang="en-US" dirty="0"/>
              <a:t>On increasing the plunge in time the tensile strength of the joint decreases due the excessive melting of the material at the joint</a:t>
            </a:r>
            <a:r>
              <a:rPr lang="en-US" dirty="0" smtClean="0"/>
              <a:t>.</a:t>
            </a:r>
          </a:p>
          <a:p>
            <a:pPr marL="285750" indent="-285750" algn="just">
              <a:buFont typeface="Wingdings" panose="05000000000000000000" pitchFamily="2" charset="2"/>
              <a:buChar char="§"/>
            </a:pPr>
            <a:r>
              <a:rPr lang="en-US" dirty="0"/>
              <a:t>The melting of material causes expelling due to more plunge in time</a:t>
            </a:r>
            <a:r>
              <a:rPr lang="en-US" dirty="0" smtClean="0"/>
              <a:t>.</a:t>
            </a:r>
          </a:p>
          <a:p>
            <a:pPr marL="285750" indent="-285750" algn="just">
              <a:buFont typeface="Wingdings" panose="05000000000000000000" pitchFamily="2" charset="2"/>
              <a:buChar char="§"/>
            </a:pPr>
            <a:r>
              <a:rPr lang="en-US" dirty="0"/>
              <a:t>the first level parameter is optimum for good tensile strength.</a:t>
            </a:r>
            <a:endParaRPr lang="en-IN" dirty="0"/>
          </a:p>
        </p:txBody>
      </p:sp>
    </p:spTree>
    <p:extLst>
      <p:ext uri="{BB962C8B-B14F-4D97-AF65-F5344CB8AC3E}">
        <p14:creationId xmlns:p14="http://schemas.microsoft.com/office/powerpoint/2010/main" val="4269627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375" y="-126999"/>
            <a:ext cx="10364451" cy="952500"/>
          </a:xfrm>
        </p:spPr>
        <p:txBody>
          <a:bodyPr/>
          <a:lstStyle/>
          <a:p>
            <a:r>
              <a:rPr lang="en-IN" dirty="0" smtClean="0"/>
              <a:t>Analysis data</a:t>
            </a:r>
            <a:endParaRPr lang="en-IN" dirty="0"/>
          </a:p>
        </p:txBody>
      </p:sp>
      <p:sp>
        <p:nvSpPr>
          <p:cNvPr id="4" name="TextBox 3"/>
          <p:cNvSpPr txBox="1"/>
          <p:nvPr/>
        </p:nvSpPr>
        <p:spPr>
          <a:xfrm>
            <a:off x="1104900" y="1320800"/>
            <a:ext cx="473206" cy="369332"/>
          </a:xfrm>
          <a:prstGeom prst="rect">
            <a:avLst/>
          </a:prstGeom>
          <a:noFill/>
        </p:spPr>
        <p:txBody>
          <a:bodyPr wrap="none" rtlCol="0">
            <a:spAutoFit/>
          </a:bodyPr>
          <a:lstStyle/>
          <a:p>
            <a:pPr marL="285750" indent="-285750">
              <a:buFont typeface="Wingdings" panose="05000000000000000000" pitchFamily="2" charset="2"/>
              <a:buChar char="q"/>
            </a:pPr>
            <a:endParaRPr lang="en-IN" dirty="0"/>
          </a:p>
        </p:txBody>
      </p:sp>
      <p:sp>
        <p:nvSpPr>
          <p:cNvPr id="5" name="Rectangle 4"/>
          <p:cNvSpPr/>
          <p:nvPr/>
        </p:nvSpPr>
        <p:spPr>
          <a:xfrm>
            <a:off x="986584" y="859135"/>
            <a:ext cx="5084016" cy="830997"/>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a:t>
            </a:r>
            <a:r>
              <a:rPr lang="en-IN" sz="2400" u="sng" dirty="0" smtClean="0">
                <a:latin typeface="Times New Roman" panose="02020603050405020304" pitchFamily="18" charset="0"/>
                <a:cs typeface="Times New Roman" panose="02020603050405020304" pitchFamily="18" charset="0"/>
              </a:rPr>
              <a:t>Bending </a:t>
            </a:r>
            <a:r>
              <a:rPr lang="en-IN" sz="2400" u="sng" dirty="0">
                <a:latin typeface="Times New Roman" panose="02020603050405020304" pitchFamily="18" charset="0"/>
                <a:cs typeface="Times New Roman" panose="02020603050405020304" pitchFamily="18" charset="0"/>
              </a:rPr>
              <a:t>strength </a:t>
            </a:r>
            <a:r>
              <a:rPr lang="en-IN" sz="2400" u="sng" dirty="0" smtClean="0">
                <a:latin typeface="Times New Roman" panose="02020603050405020304" pitchFamily="18" charset="0"/>
                <a:cs typeface="Times New Roman" panose="02020603050405020304" pitchFamily="18" charset="0"/>
              </a:rPr>
              <a:t>test</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986584" y="1525588"/>
            <a:ext cx="8403094" cy="42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TextBox 7"/>
          <p:cNvSpPr txBox="1"/>
          <p:nvPr/>
        </p:nvSpPr>
        <p:spPr>
          <a:xfrm>
            <a:off x="4737100" y="1331287"/>
            <a:ext cx="3834448" cy="369332"/>
          </a:xfrm>
          <a:prstGeom prst="rect">
            <a:avLst/>
          </a:prstGeom>
          <a:noFill/>
        </p:spPr>
        <p:txBody>
          <a:bodyPr wrap="none" rtlCol="0">
            <a:spAutoFit/>
          </a:bodyPr>
          <a:lstStyle/>
          <a:p>
            <a:r>
              <a:rPr lang="en-IN" dirty="0" smtClean="0"/>
              <a:t>Resultant data for Bending Strength test</a:t>
            </a:r>
            <a:endParaRPr lang="en-IN" dirty="0"/>
          </a:p>
        </p:txBody>
      </p:sp>
      <p:sp>
        <p:nvSpPr>
          <p:cNvPr id="10" name="Rectangle 2"/>
          <p:cNvSpPr>
            <a:spLocks noChangeArrowheads="1"/>
          </p:cNvSpPr>
          <p:nvPr/>
        </p:nvSpPr>
        <p:spPr bwMode="auto">
          <a:xfrm>
            <a:off x="4450823" y="4301016"/>
            <a:ext cx="3448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Analysis of Variance for SN ratios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79276798"/>
              </p:ext>
            </p:extLst>
          </p:nvPr>
        </p:nvGraphicFramePr>
        <p:xfrm>
          <a:off x="2457664" y="1737131"/>
          <a:ext cx="8393319" cy="2313432"/>
        </p:xfrm>
        <a:graphic>
          <a:graphicData uri="http://schemas.openxmlformats.org/drawingml/2006/table">
            <a:tbl>
              <a:tblPr firstRow="1" firstCol="1" bandRow="1">
                <a:tableStyleId>{68D230F3-CF80-4859-8CE7-A43EE81993B5}</a:tableStyleId>
              </a:tblPr>
              <a:tblGrid>
                <a:gridCol w="467487"/>
                <a:gridCol w="1236155"/>
                <a:gridCol w="1848231"/>
                <a:gridCol w="1480161"/>
                <a:gridCol w="1040575"/>
                <a:gridCol w="840549"/>
                <a:gridCol w="1480161"/>
              </a:tblGrid>
              <a:tr h="182880">
                <a:tc>
                  <a:txBody>
                    <a:bodyPr/>
                    <a:lstStyle/>
                    <a:p>
                      <a:pPr algn="ctr">
                        <a:lnSpc>
                          <a:spcPct val="115000"/>
                        </a:lnSpc>
                        <a:spcAft>
                          <a:spcPts val="0"/>
                        </a:spcAft>
                      </a:pPr>
                      <a:r>
                        <a:rPr lang="en-US"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Tool speed (rpm)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Feed rate speed (mm/min)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Plunge-in time (sec)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Peak Strength</a:t>
                      </a:r>
                      <a:endParaRPr lang="en-IN" sz="1100">
                        <a:effectLst/>
                      </a:endParaRPr>
                    </a:p>
                    <a:p>
                      <a:pPr algn="ctr">
                        <a:lnSpc>
                          <a:spcPct val="115000"/>
                        </a:lnSpc>
                        <a:spcAft>
                          <a:spcPts val="0"/>
                        </a:spcAft>
                      </a:pPr>
                      <a:r>
                        <a:rPr lang="en-US" sz="1200">
                          <a:effectLst/>
                        </a:rPr>
                        <a:t>(Mpa)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S\N Ratios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Means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4.02794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2.910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9.27786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10.3703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4.02794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0.330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-9.62972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1.080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0.668475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2.250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7.04365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0.720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-2.85335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82880">
                <a:tc>
                  <a:txBody>
                    <a:bodyPr/>
                    <a:lstStyle/>
                    <a:p>
                      <a:pPr algn="ctr">
                        <a:lnSpc>
                          <a:spcPct val="115000"/>
                        </a:lnSpc>
                        <a:spcAft>
                          <a:spcPts val="0"/>
                        </a:spcAft>
                      </a:pPr>
                      <a:r>
                        <a:rPr lang="en-US"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1600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0.600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-4.43697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dirty="0">
                          <a:effectLst/>
                        </a:rPr>
                        <a:t>0.60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353239"/>
              </p:ext>
            </p:extLst>
          </p:nvPr>
        </p:nvGraphicFramePr>
        <p:xfrm>
          <a:off x="2670669" y="4679796"/>
          <a:ext cx="7008886" cy="1848006"/>
        </p:xfrm>
        <a:graphic>
          <a:graphicData uri="http://schemas.openxmlformats.org/drawingml/2006/table">
            <a:tbl>
              <a:tblPr firstRow="1" firstCol="1" bandRow="1">
                <a:tableStyleId>{68D230F3-CF80-4859-8CE7-A43EE81993B5}</a:tableStyleId>
              </a:tblPr>
              <a:tblGrid>
                <a:gridCol w="1819077"/>
                <a:gridCol w="408683"/>
                <a:gridCol w="848862"/>
                <a:gridCol w="848862"/>
                <a:gridCol w="755893"/>
                <a:gridCol w="547188"/>
                <a:gridCol w="647747"/>
                <a:gridCol w="1132574"/>
              </a:tblGrid>
              <a:tr h="308001">
                <a:tc>
                  <a:txBody>
                    <a:bodyPr/>
                    <a:lstStyle/>
                    <a:p>
                      <a:pPr algn="ctr">
                        <a:lnSpc>
                          <a:spcPct val="115000"/>
                        </a:lnSpc>
                        <a:spcBef>
                          <a:spcPts val="450"/>
                        </a:spcBef>
                        <a:spcAft>
                          <a:spcPts val="0"/>
                        </a:spcAft>
                      </a:pPr>
                      <a:r>
                        <a:rPr lang="en-US" sz="1200">
                          <a:effectLst/>
                        </a:rPr>
                        <a:t>Source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DF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Seq 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Adj 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Adj 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Significance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8001">
                <a:tc>
                  <a:txBody>
                    <a:bodyPr/>
                    <a:lstStyle/>
                    <a:p>
                      <a:pPr algn="ctr">
                        <a:lnSpc>
                          <a:spcPct val="115000"/>
                        </a:lnSpc>
                        <a:spcBef>
                          <a:spcPts val="450"/>
                        </a:spcBef>
                        <a:spcAft>
                          <a:spcPts val="0"/>
                        </a:spcAft>
                      </a:pPr>
                      <a:r>
                        <a:rPr lang="en-US" sz="1200">
                          <a:effectLst/>
                        </a:rPr>
                        <a:t>Tool 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156.973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156.973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78.487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0.465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No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8001">
                <a:tc>
                  <a:txBody>
                    <a:bodyPr/>
                    <a:lstStyle/>
                    <a:p>
                      <a:pPr algn="ctr">
                        <a:lnSpc>
                          <a:spcPct val="115000"/>
                        </a:lnSpc>
                        <a:spcBef>
                          <a:spcPts val="450"/>
                        </a:spcBef>
                        <a:spcAft>
                          <a:spcPts val="0"/>
                        </a:spcAft>
                      </a:pPr>
                      <a:r>
                        <a:rPr lang="en-US" sz="1200">
                          <a:effectLst/>
                        </a:rPr>
                        <a:t>Tool Feed Rate 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55.939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55.939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27.970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0.709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8001">
                <a:tc>
                  <a:txBody>
                    <a:bodyPr/>
                    <a:lstStyle/>
                    <a:p>
                      <a:pPr algn="ctr">
                        <a:lnSpc>
                          <a:spcPct val="115000"/>
                        </a:lnSpc>
                        <a:spcBef>
                          <a:spcPts val="450"/>
                        </a:spcBef>
                        <a:spcAft>
                          <a:spcPts val="0"/>
                        </a:spcAft>
                      </a:pPr>
                      <a:r>
                        <a:rPr lang="en-US" sz="1200">
                          <a:effectLst/>
                        </a:rPr>
                        <a:t>Plunge in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9.537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9.537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4.769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0.935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8001">
                <a:tc>
                  <a:txBody>
                    <a:bodyPr/>
                    <a:lstStyle/>
                    <a:p>
                      <a:pPr algn="ctr">
                        <a:lnSpc>
                          <a:spcPct val="115000"/>
                        </a:lnSpc>
                        <a:spcBef>
                          <a:spcPts val="450"/>
                        </a:spcBef>
                        <a:spcAft>
                          <a:spcPts val="0"/>
                        </a:spcAft>
                      </a:pPr>
                      <a:r>
                        <a:rPr lang="en-US" sz="1200">
                          <a:effectLst/>
                        </a:rPr>
                        <a:t>Residual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136.228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136.228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68.114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8001">
                <a:tc>
                  <a:txBody>
                    <a:bodyPr/>
                    <a:lstStyle/>
                    <a:p>
                      <a:pPr algn="ctr">
                        <a:lnSpc>
                          <a:spcPct val="115000"/>
                        </a:lnSpc>
                        <a:spcBef>
                          <a:spcPts val="450"/>
                        </a:spcBef>
                        <a:spcAft>
                          <a:spcPts val="0"/>
                        </a:spcAft>
                      </a:pPr>
                      <a:r>
                        <a:rPr lang="en-US" sz="12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358.678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en-IN" sz="1100">
                        <a:effectLst/>
                        <a:latin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6873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99083"/>
            <a:ext cx="10364451" cy="1596177"/>
          </a:xfrm>
        </p:spPr>
        <p:txBody>
          <a:bodyPr/>
          <a:lstStyle/>
          <a:p>
            <a:r>
              <a:rPr lang="en-IN" dirty="0"/>
              <a:t>Analysis data</a:t>
            </a:r>
          </a:p>
        </p:txBody>
      </p:sp>
      <p:sp>
        <p:nvSpPr>
          <p:cNvPr id="4" name="TextBox 3"/>
          <p:cNvSpPr txBox="1"/>
          <p:nvPr/>
        </p:nvSpPr>
        <p:spPr>
          <a:xfrm>
            <a:off x="3086099" y="2405194"/>
            <a:ext cx="5538183" cy="369332"/>
          </a:xfrm>
          <a:prstGeom prst="rect">
            <a:avLst/>
          </a:prstGeom>
          <a:noFill/>
        </p:spPr>
        <p:txBody>
          <a:bodyPr wrap="none" rtlCol="0">
            <a:spAutoFit/>
          </a:bodyPr>
          <a:lstStyle/>
          <a:p>
            <a:r>
              <a:rPr lang="en-IN" dirty="0"/>
              <a:t>Response Table for Signal to Noise Ratios- Larger is better</a:t>
            </a:r>
          </a:p>
        </p:txBody>
      </p:sp>
      <p:sp>
        <p:nvSpPr>
          <p:cNvPr id="5" name="Rectangle 4"/>
          <p:cNvSpPr/>
          <p:nvPr/>
        </p:nvSpPr>
        <p:spPr>
          <a:xfrm>
            <a:off x="1066622" y="1289478"/>
            <a:ext cx="4280077"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a:t>
            </a:r>
            <a:r>
              <a:rPr lang="en-IN" sz="2400" u="sng" dirty="0" smtClean="0">
                <a:latin typeface="Times New Roman" panose="02020603050405020304" pitchFamily="18" charset="0"/>
                <a:cs typeface="Times New Roman" panose="02020603050405020304" pitchFamily="18" charset="0"/>
              </a:rPr>
              <a:t>Bending </a:t>
            </a:r>
            <a:r>
              <a:rPr lang="en-IN" sz="2400" u="sng" dirty="0">
                <a:latin typeface="Times New Roman" panose="02020603050405020304" pitchFamily="18" charset="0"/>
                <a:cs typeface="Times New Roman" panose="02020603050405020304" pitchFamily="18" charset="0"/>
              </a:rPr>
              <a:t>strength test</a:t>
            </a:r>
            <a:r>
              <a:rPr lang="en-IN" sz="2400" dirty="0">
                <a:latin typeface="Times New Roman" panose="02020603050405020304" pitchFamily="18" charset="0"/>
                <a:cs typeface="Times New Roman" panose="02020603050405020304" pitchFamily="18"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731446774"/>
              </p:ext>
            </p:extLst>
          </p:nvPr>
        </p:nvGraphicFramePr>
        <p:xfrm>
          <a:off x="2781298" y="3045086"/>
          <a:ext cx="6311904" cy="1931859"/>
        </p:xfrm>
        <a:graphic>
          <a:graphicData uri="http://schemas.openxmlformats.org/drawingml/2006/table">
            <a:tbl>
              <a:tblPr firstRow="1" firstCol="1" bandRow="1">
                <a:tableStyleId>{68D230F3-CF80-4859-8CE7-A43EE81993B5}</a:tableStyleId>
              </a:tblPr>
              <a:tblGrid>
                <a:gridCol w="1577976"/>
                <a:gridCol w="1577976"/>
                <a:gridCol w="1577976"/>
                <a:gridCol w="1577976"/>
              </a:tblGrid>
              <a:tr h="501300">
                <a:tc>
                  <a:txBody>
                    <a:bodyPr/>
                    <a:lstStyle/>
                    <a:p>
                      <a:pPr algn="ctr">
                        <a:lnSpc>
                          <a:spcPct val="115000"/>
                        </a:lnSpc>
                        <a:spcBef>
                          <a:spcPts val="450"/>
                        </a:spcBef>
                        <a:spcAft>
                          <a:spcPts val="0"/>
                        </a:spcAft>
                      </a:pPr>
                      <a:r>
                        <a:rPr lang="en-US" sz="1200" dirty="0">
                          <a:effectLst/>
                        </a:rPr>
                        <a:t>Level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Tool 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Tool Feed</a:t>
                      </a:r>
                      <a:br>
                        <a:rPr lang="en-US" sz="1200">
                          <a:effectLst/>
                        </a:rPr>
                      </a:br>
                      <a:r>
                        <a:rPr lang="en-US" sz="1200">
                          <a:effectLst/>
                        </a:rPr>
                        <a:t>Rate Speed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Plunge</a:t>
                      </a:r>
                      <a:br>
                        <a:rPr lang="en-US" sz="1200">
                          <a:effectLst/>
                        </a:rPr>
                      </a:br>
                      <a:r>
                        <a:rPr lang="en-US" sz="1200">
                          <a:effectLst/>
                        </a:rPr>
                        <a:t>in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3370">
                <a:tc>
                  <a:txBody>
                    <a:bodyPr/>
                    <a:lstStyle/>
                    <a:p>
                      <a:pPr algn="ctr">
                        <a:lnSpc>
                          <a:spcPct val="115000"/>
                        </a:lnSpc>
                        <a:spcBef>
                          <a:spcPts val="450"/>
                        </a:spcBef>
                        <a:spcAft>
                          <a:spcPts val="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7.89203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5.03318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0.61436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273">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-1.64443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-1.06840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2.95628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273">
                <a:tc>
                  <a:txBody>
                    <a:bodyPr/>
                    <a:lstStyle/>
                    <a:p>
                      <a:pPr algn="ctr">
                        <a:lnSpc>
                          <a:spcPct val="115000"/>
                        </a:lnSpc>
                        <a:spcBef>
                          <a:spcPts val="450"/>
                        </a:spcBef>
                        <a:spcAft>
                          <a:spcPts val="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-0.08222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2.20059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2.59474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3370">
                <a:tc>
                  <a:txBody>
                    <a:bodyPr/>
                    <a:lstStyle/>
                    <a:p>
                      <a:pPr algn="ctr">
                        <a:lnSpc>
                          <a:spcPct val="115000"/>
                        </a:lnSpc>
                        <a:spcBef>
                          <a:spcPts val="450"/>
                        </a:spcBef>
                        <a:spcAft>
                          <a:spcPts val="0"/>
                        </a:spcAft>
                      </a:pPr>
                      <a:r>
                        <a:rPr lang="en-US" sz="1200">
                          <a:effectLst/>
                        </a:rPr>
                        <a:t>Delta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9.53646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6.10158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2.34192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1273">
                <a:tc>
                  <a:txBody>
                    <a:bodyPr/>
                    <a:lstStyle/>
                    <a:p>
                      <a:pPr algn="ctr">
                        <a:lnSpc>
                          <a:spcPct val="115000"/>
                        </a:lnSpc>
                        <a:spcBef>
                          <a:spcPts val="450"/>
                        </a:spcBef>
                        <a:spcAft>
                          <a:spcPts val="0"/>
                        </a:spcAft>
                      </a:pPr>
                      <a:r>
                        <a:rPr lang="en-US" sz="1200">
                          <a:effectLst/>
                        </a:rPr>
                        <a:t>Rank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Bef>
                          <a:spcPts val="450"/>
                        </a:spcBef>
                        <a:spcAft>
                          <a:spcPts val="0"/>
                        </a:spcAft>
                      </a:pPr>
                      <a:r>
                        <a:rPr lang="en-US"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74654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48283"/>
            <a:ext cx="10871826" cy="1596177"/>
          </a:xfrm>
        </p:spPr>
        <p:txBody>
          <a:bodyPr/>
          <a:lstStyle/>
          <a:p>
            <a:r>
              <a:rPr lang="en-IN" dirty="0" smtClean="0"/>
              <a:t>Result and discussion on Bending strength test</a:t>
            </a:r>
            <a:endParaRPr lang="en-IN" dirty="0"/>
          </a:p>
        </p:txBody>
      </p:sp>
      <p:sp>
        <p:nvSpPr>
          <p:cNvPr id="3" name="Rectangle 2"/>
          <p:cNvSpPr/>
          <p:nvPr/>
        </p:nvSpPr>
        <p:spPr>
          <a:xfrm>
            <a:off x="824875" y="1008194"/>
            <a:ext cx="4038952"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test</a:t>
            </a:r>
            <a:r>
              <a:rPr lang="en-IN" sz="24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1092200" y="1495175"/>
            <a:ext cx="5613400" cy="4801314"/>
          </a:xfrm>
          <a:prstGeom prst="rect">
            <a:avLst/>
          </a:prstGeom>
          <a:noFill/>
        </p:spPr>
        <p:txBody>
          <a:bodyPr wrap="square" rtlCol="0">
            <a:spAutoFit/>
          </a:bodyPr>
          <a:lstStyle/>
          <a:p>
            <a:pPr algn="just"/>
            <a:r>
              <a:rPr lang="en-US" b="1" dirty="0" smtClean="0"/>
              <a:t>Tool Speed:</a:t>
            </a:r>
          </a:p>
          <a:p>
            <a:pPr marL="285750" indent="-285750" algn="just">
              <a:buFont typeface="Wingdings" panose="05000000000000000000" pitchFamily="2" charset="2"/>
              <a:buChar char="§"/>
            </a:pPr>
            <a:r>
              <a:rPr lang="en-US" dirty="0"/>
              <a:t>On increase in tool speed, the bending strength goes on decreases up to level 2 parameter of tool speed and further increases in tool speed to level 3 parameter slightly increases bending </a:t>
            </a:r>
            <a:r>
              <a:rPr lang="en-US" dirty="0" smtClean="0"/>
              <a:t>strength.</a:t>
            </a:r>
          </a:p>
          <a:p>
            <a:pPr marL="285750" indent="-285750" algn="just">
              <a:buFont typeface="Wingdings" panose="05000000000000000000" pitchFamily="2" charset="2"/>
              <a:buChar char="§"/>
            </a:pPr>
            <a:r>
              <a:rPr lang="en-US" dirty="0"/>
              <a:t>This is because of expelling of material and causes gap at weld joint</a:t>
            </a:r>
            <a:r>
              <a:rPr lang="en-US" dirty="0" smtClean="0"/>
              <a:t>.</a:t>
            </a:r>
          </a:p>
          <a:p>
            <a:pPr marL="285750" indent="-285750" algn="just">
              <a:buFont typeface="Wingdings" panose="05000000000000000000" pitchFamily="2" charset="2"/>
              <a:buChar char="§"/>
            </a:pPr>
            <a:r>
              <a:rPr lang="en-US" dirty="0"/>
              <a:t>higher tool speeds cause easy deformation within the material</a:t>
            </a:r>
            <a:r>
              <a:rPr lang="en-US" dirty="0" smtClean="0"/>
              <a:t>.</a:t>
            </a:r>
          </a:p>
          <a:p>
            <a:pPr algn="just"/>
            <a:r>
              <a:rPr lang="en-US" b="1" dirty="0"/>
              <a:t>Feed Speed Rate:</a:t>
            </a:r>
          </a:p>
          <a:p>
            <a:pPr marL="285750" indent="-285750" algn="just">
              <a:buFont typeface="Wingdings" panose="05000000000000000000" pitchFamily="2" charset="2"/>
              <a:buChar char="§"/>
            </a:pPr>
            <a:r>
              <a:rPr lang="en-US" dirty="0"/>
              <a:t>On increase in feed rate speed, bending strength decreased first and increased by increase in feed rate speed this is due to the improper pores formed due to high tool speed and plunge in time.</a:t>
            </a:r>
          </a:p>
          <a:p>
            <a:pPr marL="285750" indent="-285750" algn="just">
              <a:buFont typeface="Wingdings" panose="05000000000000000000" pitchFamily="2" charset="2"/>
              <a:buChar char="§"/>
            </a:pPr>
            <a:r>
              <a:rPr lang="en-US" dirty="0"/>
              <a:t>The resultant of these two parameters affected the bending strength of the joint irrespective of feed rate speed</a:t>
            </a:r>
            <a:r>
              <a:rPr lang="en-US" dirty="0" smtClean="0"/>
              <a:t>.</a:t>
            </a:r>
            <a:endParaRPr lang="en-US" b="1" dirty="0" smtClean="0"/>
          </a:p>
        </p:txBody>
      </p:sp>
      <p:pic>
        <p:nvPicPr>
          <p:cNvPr id="18" name="Picture 17"/>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841500"/>
            <a:ext cx="5486400" cy="3657600"/>
          </a:xfrm>
          <a:prstGeom prst="rect">
            <a:avLst/>
          </a:prstGeom>
          <a:noFill/>
          <a:ln>
            <a:noFill/>
          </a:ln>
        </p:spPr>
      </p:pic>
    </p:spTree>
    <p:extLst>
      <p:ext uri="{BB962C8B-B14F-4D97-AF65-F5344CB8AC3E}">
        <p14:creationId xmlns:p14="http://schemas.microsoft.com/office/powerpoint/2010/main" val="575353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INTRODUCTION</a:t>
            </a:r>
            <a:endParaRPr lang="en-IN" dirty="0">
              <a:solidFill>
                <a:schemeClr val="accent1"/>
              </a:solidFill>
            </a:endParaRPr>
          </a:p>
        </p:txBody>
      </p:sp>
      <p:sp>
        <p:nvSpPr>
          <p:cNvPr id="3" name="TextBox 2"/>
          <p:cNvSpPr txBox="1"/>
          <p:nvPr/>
        </p:nvSpPr>
        <p:spPr>
          <a:xfrm>
            <a:off x="1167775" y="3140762"/>
            <a:ext cx="5131425" cy="1908215"/>
          </a:xfrm>
          <a:prstGeom prst="rect">
            <a:avLst/>
          </a:prstGeom>
          <a:noFill/>
        </p:spPr>
        <p:txBody>
          <a:bodyPr wrap="square" rtlCol="0">
            <a:spAutoFit/>
          </a:bodyPr>
          <a:lstStyle/>
          <a:p>
            <a:pPr marL="285750" indent="-285750">
              <a:buFont typeface="Wingdings" panose="05000000000000000000" pitchFamily="2" charset="2"/>
              <a:buChar char="q"/>
            </a:pPr>
            <a:r>
              <a:rPr lang="en-IN" sz="2000" dirty="0" smtClean="0"/>
              <a:t>Welding using friction as a major resource</a:t>
            </a:r>
          </a:p>
          <a:p>
            <a:pPr marL="285750" indent="-285750">
              <a:buFont typeface="Wingdings" panose="05000000000000000000" pitchFamily="2" charset="2"/>
              <a:buChar char="q"/>
            </a:pPr>
            <a:r>
              <a:rPr lang="en-IN" sz="2000" dirty="0" smtClean="0"/>
              <a:t>No filler material invol</a:t>
            </a:r>
            <a:r>
              <a:rPr lang="en-IN" sz="2000" dirty="0"/>
              <a:t>v</a:t>
            </a:r>
            <a:r>
              <a:rPr lang="en-IN" sz="2000" dirty="0" smtClean="0"/>
              <a:t>ed</a:t>
            </a:r>
          </a:p>
          <a:p>
            <a:pPr marL="285750" indent="-285750">
              <a:buFont typeface="Wingdings" panose="05000000000000000000" pitchFamily="2" charset="2"/>
              <a:buChar char="q"/>
            </a:pPr>
            <a:r>
              <a:rPr lang="en-IN" sz="2000" dirty="0" smtClean="0"/>
              <a:t>Welds created by,	</a:t>
            </a:r>
          </a:p>
          <a:p>
            <a:r>
              <a:rPr lang="en-IN" sz="2000" dirty="0"/>
              <a:t>	</a:t>
            </a:r>
            <a:r>
              <a:rPr lang="en-IN" sz="2000" dirty="0" smtClean="0"/>
              <a:t>1.frictional heating</a:t>
            </a:r>
          </a:p>
          <a:p>
            <a:r>
              <a:rPr lang="en-IN" sz="2000" dirty="0"/>
              <a:t>	</a:t>
            </a:r>
            <a:r>
              <a:rPr lang="en-IN" sz="2000" dirty="0" smtClean="0"/>
              <a:t>2.Mecanical deformation</a:t>
            </a:r>
          </a:p>
          <a:p>
            <a:r>
              <a:rPr lang="en-IN" dirty="0"/>
              <a:t>	</a:t>
            </a:r>
            <a:endParaRPr lang="en-IN" dirty="0" smtClean="0"/>
          </a:p>
        </p:txBody>
      </p:sp>
    </p:spTree>
    <p:extLst>
      <p:ext uri="{BB962C8B-B14F-4D97-AF65-F5344CB8AC3E}">
        <p14:creationId xmlns:p14="http://schemas.microsoft.com/office/powerpoint/2010/main" val="2896194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4875" y="-58798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Result and discussion on tensile test</a:t>
            </a:r>
            <a:endParaRPr lang="en-IN" dirty="0"/>
          </a:p>
        </p:txBody>
      </p:sp>
      <p:sp>
        <p:nvSpPr>
          <p:cNvPr id="5" name="Rectangle 4"/>
          <p:cNvSpPr/>
          <p:nvPr/>
        </p:nvSpPr>
        <p:spPr>
          <a:xfrm>
            <a:off x="824875" y="1008194"/>
            <a:ext cx="4038952" cy="461665"/>
          </a:xfrm>
          <a:prstGeom prst="rect">
            <a:avLst/>
          </a:prstGeom>
        </p:spPr>
        <p:txBody>
          <a:bodyPr wrap="square">
            <a:spAutoFit/>
          </a:bodyPr>
          <a:lstStyle/>
          <a:p>
            <a:r>
              <a:rPr lang="en-IN" sz="2400" u="sng" dirty="0">
                <a:latin typeface="Times New Roman" panose="02020603050405020304" pitchFamily="18" charset="0"/>
                <a:cs typeface="Times New Roman" panose="02020603050405020304" pitchFamily="18" charset="0"/>
              </a:rPr>
              <a:t>results on Tensile strength test</a:t>
            </a:r>
            <a:r>
              <a:rPr lang="en-IN" sz="24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1079500" y="1482559"/>
            <a:ext cx="5626100" cy="3693319"/>
          </a:xfrm>
          <a:prstGeom prst="rect">
            <a:avLst/>
          </a:prstGeom>
          <a:noFill/>
        </p:spPr>
        <p:txBody>
          <a:bodyPr wrap="square" rtlCol="0">
            <a:spAutoFit/>
          </a:bodyPr>
          <a:lstStyle/>
          <a:p>
            <a:pPr algn="just"/>
            <a:r>
              <a:rPr lang="en-US" b="1" dirty="0" smtClean="0"/>
              <a:t>Plunge in time:</a:t>
            </a:r>
          </a:p>
          <a:p>
            <a:pPr marL="285750" indent="-285750" algn="just">
              <a:buFont typeface="Wingdings" panose="05000000000000000000" pitchFamily="2" charset="2"/>
              <a:buChar char="§"/>
            </a:pPr>
            <a:r>
              <a:rPr lang="en-US" dirty="0"/>
              <a:t>On increase in plunge in time, the bending strength of the joint increases first and slightly decreases by further increase in plunge in time</a:t>
            </a:r>
            <a:r>
              <a:rPr lang="en-US" dirty="0" smtClean="0"/>
              <a:t>.</a:t>
            </a:r>
          </a:p>
          <a:p>
            <a:pPr marL="285750" indent="-285750" algn="just">
              <a:buFont typeface="Wingdings" panose="05000000000000000000" pitchFamily="2" charset="2"/>
              <a:buChar char="§"/>
            </a:pPr>
            <a:r>
              <a:rPr lang="en-US" dirty="0"/>
              <a:t>At level 1 parameter expelling of material is less comparatively with other two levels where as at level 2 parameter expelling of material within in the joint region is slightly increased but it increases the bending </a:t>
            </a:r>
            <a:r>
              <a:rPr lang="en-US" dirty="0" smtClean="0"/>
              <a:t>strength.</a:t>
            </a:r>
          </a:p>
          <a:p>
            <a:pPr marL="285750" indent="-285750" algn="just">
              <a:buFont typeface="Wingdings" panose="05000000000000000000" pitchFamily="2" charset="2"/>
              <a:buChar char="§"/>
            </a:pPr>
            <a:r>
              <a:rPr lang="en-US" dirty="0"/>
              <a:t>At level 3 parameter the expelling is </a:t>
            </a:r>
            <a:r>
              <a:rPr lang="en-US" dirty="0" smtClean="0"/>
              <a:t>more due </a:t>
            </a:r>
            <a:r>
              <a:rPr lang="en-US" dirty="0"/>
              <a:t>to this pores are </a:t>
            </a:r>
            <a:r>
              <a:rPr lang="en-US" dirty="0" smtClean="0"/>
              <a:t>formed</a:t>
            </a:r>
            <a:r>
              <a:rPr lang="en-US" dirty="0"/>
              <a:t> </a:t>
            </a:r>
            <a:r>
              <a:rPr lang="en-US" dirty="0" smtClean="0"/>
              <a:t>and </a:t>
            </a:r>
            <a:r>
              <a:rPr lang="en-US" dirty="0"/>
              <a:t>These pores cause the easy deformation within the material and decreases the bending strength.</a:t>
            </a:r>
            <a:endParaRPr lang="en-US" dirty="0" smtClean="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752600"/>
            <a:ext cx="5486400" cy="3657600"/>
          </a:xfrm>
          <a:prstGeom prst="rect">
            <a:avLst/>
          </a:prstGeom>
          <a:noFill/>
          <a:ln>
            <a:noFill/>
          </a:ln>
        </p:spPr>
      </p:pic>
    </p:spTree>
    <p:extLst>
      <p:ext uri="{BB962C8B-B14F-4D97-AF65-F5344CB8AC3E}">
        <p14:creationId xmlns:p14="http://schemas.microsoft.com/office/powerpoint/2010/main" val="371896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275" y="-460983"/>
            <a:ext cx="10364451" cy="1596177"/>
          </a:xfrm>
        </p:spPr>
        <p:txBody>
          <a:bodyPr/>
          <a:lstStyle/>
          <a:p>
            <a:r>
              <a:rPr lang="en-IN" dirty="0" smtClean="0"/>
              <a:t>conclusion</a:t>
            </a:r>
            <a:endParaRPr lang="en-IN" dirty="0"/>
          </a:p>
        </p:txBody>
      </p:sp>
      <p:sp>
        <p:nvSpPr>
          <p:cNvPr id="3" name="TextBox 2"/>
          <p:cNvSpPr txBox="1"/>
          <p:nvPr/>
        </p:nvSpPr>
        <p:spPr>
          <a:xfrm>
            <a:off x="1574801" y="1524000"/>
            <a:ext cx="8356600" cy="3693319"/>
          </a:xfrm>
          <a:prstGeom prst="rect">
            <a:avLst/>
          </a:prstGeom>
          <a:noFill/>
        </p:spPr>
        <p:txBody>
          <a:bodyPr wrap="square" rtlCol="0">
            <a:spAutoFit/>
          </a:bodyPr>
          <a:lstStyle/>
          <a:p>
            <a:pPr marL="285750" lvl="0" indent="-285750">
              <a:buFont typeface="Wingdings" panose="05000000000000000000" pitchFamily="2" charset="2"/>
              <a:buChar char="§"/>
            </a:pPr>
            <a:r>
              <a:rPr lang="en-US" dirty="0"/>
              <a:t>Welding of dissimilar materials (Nylon-6,6 – HDPE) using FSW is made successfully achieved.</a:t>
            </a:r>
            <a:endParaRPr lang="en-IN" dirty="0"/>
          </a:p>
          <a:p>
            <a:pPr marL="285750" lvl="0" indent="-285750">
              <a:buFont typeface="Wingdings" panose="05000000000000000000" pitchFamily="2" charset="2"/>
              <a:buChar char="§"/>
            </a:pPr>
            <a:r>
              <a:rPr lang="en-US" dirty="0"/>
              <a:t>The tensile and bending tests performed on the welded joint gives the significant results for tensile test at optimum parameters is tool speed:1400, feed rate speed:30, Plunge in time: 40 and for bending strength is tool speed:1200, feed rate speed:50, plunge in time: 60. </a:t>
            </a:r>
            <a:endParaRPr lang="en-IN" dirty="0"/>
          </a:p>
          <a:p>
            <a:pPr marL="285750" lvl="0" indent="-285750">
              <a:buFont typeface="Wingdings" panose="05000000000000000000" pitchFamily="2" charset="2"/>
              <a:buChar char="§"/>
            </a:pPr>
            <a:r>
              <a:rPr lang="en-US" dirty="0"/>
              <a:t>Variation in the input parameters such as tool speed, tool feed rate and plunge in time causes expelling of material from the joint region and also decreases joint efficiency.</a:t>
            </a:r>
            <a:endParaRPr lang="en-IN" dirty="0"/>
          </a:p>
          <a:p>
            <a:pPr marL="285750" lvl="0" indent="-285750">
              <a:buFont typeface="Wingdings" panose="05000000000000000000" pitchFamily="2" charset="2"/>
              <a:buChar char="§"/>
            </a:pPr>
            <a:r>
              <a:rPr lang="en-US" dirty="0"/>
              <a:t>Joint strength at start and end point of the welded joint is less because due to plunge in time.</a:t>
            </a:r>
            <a:endParaRPr lang="en-IN" dirty="0"/>
          </a:p>
          <a:p>
            <a:pPr marL="285750" lvl="0" indent="-285750">
              <a:buFont typeface="Wingdings" panose="05000000000000000000" pitchFamily="2" charset="2"/>
              <a:buChar char="§"/>
            </a:pPr>
            <a:r>
              <a:rPr lang="en-US" dirty="0"/>
              <a:t>The morphological characterization could be done to strengthen the mechanical findings.</a:t>
            </a:r>
            <a:endParaRPr lang="en-IN" dirty="0"/>
          </a:p>
          <a:p>
            <a:endParaRPr lang="en-IN" dirty="0"/>
          </a:p>
        </p:txBody>
      </p:sp>
    </p:spTree>
    <p:extLst>
      <p:ext uri="{BB962C8B-B14F-4D97-AF65-F5344CB8AC3E}">
        <p14:creationId xmlns:p14="http://schemas.microsoft.com/office/powerpoint/2010/main" val="2064117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275" y="2663217"/>
            <a:ext cx="10364451" cy="1596177"/>
          </a:xfrm>
        </p:spPr>
        <p:txBody>
          <a:bodyPr/>
          <a:lstStyle/>
          <a:p>
            <a:r>
              <a:rPr lang="en-IN" dirty="0" smtClean="0"/>
              <a:t>Thank you</a:t>
            </a:r>
            <a:endParaRPr lang="en-IN" dirty="0"/>
          </a:p>
        </p:txBody>
      </p:sp>
    </p:spTree>
    <p:extLst>
      <p:ext uri="{BB962C8B-B14F-4D97-AF65-F5344CB8AC3E}">
        <p14:creationId xmlns:p14="http://schemas.microsoft.com/office/powerpoint/2010/main" val="262399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solidFill>
              </a:rPr>
              <a:t>History</a:t>
            </a:r>
            <a:endParaRPr lang="en-IN" dirty="0">
              <a:solidFill>
                <a:schemeClr val="accent2"/>
              </a:solidFill>
            </a:endParaRPr>
          </a:p>
        </p:txBody>
      </p:sp>
      <p:sp>
        <p:nvSpPr>
          <p:cNvPr id="3" name="TextBox 2"/>
          <p:cNvSpPr txBox="1"/>
          <p:nvPr/>
        </p:nvSpPr>
        <p:spPr>
          <a:xfrm>
            <a:off x="913775" y="3002094"/>
            <a:ext cx="11278225" cy="830997"/>
          </a:xfrm>
          <a:prstGeom prst="rect">
            <a:avLst/>
          </a:prstGeom>
          <a:noFill/>
        </p:spPr>
        <p:txBody>
          <a:bodyPr wrap="square" rtlCol="0">
            <a:spAutoFit/>
          </a:bodyPr>
          <a:lstStyle/>
          <a:p>
            <a:pPr marL="285750" indent="-285750">
              <a:buFont typeface="Wingdings" panose="05000000000000000000" pitchFamily="2" charset="2"/>
              <a:buChar char="§"/>
            </a:pPr>
            <a:r>
              <a:rPr lang="en-IN" sz="2400" dirty="0" smtClean="0"/>
              <a:t>Invented by TWI in 1991 in England</a:t>
            </a:r>
          </a:p>
          <a:p>
            <a:pPr marL="285750" indent="-285750">
              <a:buFont typeface="Wingdings" panose="05000000000000000000" pitchFamily="2" charset="2"/>
              <a:buChar char="§"/>
            </a:pPr>
            <a:r>
              <a:rPr lang="en-IN" sz="2400" dirty="0" smtClean="0"/>
              <a:t>28 organizations worldwide use FSW</a:t>
            </a:r>
          </a:p>
        </p:txBody>
      </p:sp>
    </p:spTree>
    <p:extLst>
      <p:ext uri="{BB962C8B-B14F-4D97-AF65-F5344CB8AC3E}">
        <p14:creationId xmlns:p14="http://schemas.microsoft.com/office/powerpoint/2010/main" val="1814393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accent6"/>
                </a:solidFill>
              </a:rPr>
              <a:t>FRICTION STIR WELDING</a:t>
            </a:r>
            <a:endParaRPr lang="en-IN" dirty="0">
              <a:solidFill>
                <a:schemeClr val="accent6"/>
              </a:solidFill>
            </a:endParaRPr>
          </a:p>
        </p:txBody>
      </p:sp>
      <p:sp>
        <p:nvSpPr>
          <p:cNvPr id="3" name="TextBox 2"/>
          <p:cNvSpPr txBox="1"/>
          <p:nvPr/>
        </p:nvSpPr>
        <p:spPr>
          <a:xfrm>
            <a:off x="8954126" y="1823005"/>
            <a:ext cx="2324100" cy="4801314"/>
          </a:xfrm>
          <a:prstGeom prst="rect">
            <a:avLst/>
          </a:prstGeom>
          <a:noFill/>
        </p:spPr>
        <p:txBody>
          <a:bodyPr wrap="square" rtlCol="0">
            <a:spAutoFit/>
          </a:bodyPr>
          <a:lstStyle/>
          <a:p>
            <a:r>
              <a:rPr lang="en-US" altLang="en-US" sz="2400" b="1" dirty="0">
                <a:latin typeface="Times New Roman" panose="02020603050405020304" pitchFamily="18" charset="0"/>
                <a:cs typeface="Times New Roman" panose="02020603050405020304" pitchFamily="18" charset="0"/>
              </a:rPr>
              <a:t>Rotating probe provides friction heat and pressure which joins the material   Sufficient downward force to maintain </a:t>
            </a: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pressure and to create friction heat</a:t>
            </a:r>
          </a:p>
          <a:p>
            <a:endParaRPr lang="en-US"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58925"/>
            <a:ext cx="8120062" cy="4629150"/>
          </a:xfrm>
          <a:prstGeom prst="rect">
            <a:avLst/>
          </a:prstGeom>
        </p:spPr>
      </p:pic>
    </p:spTree>
    <p:extLst>
      <p:ext uri="{BB962C8B-B14F-4D97-AF65-F5344CB8AC3E}">
        <p14:creationId xmlns:p14="http://schemas.microsoft.com/office/powerpoint/2010/main" val="398657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required for fsw</a:t>
            </a:r>
            <a:endParaRPr lang="en-IN" dirty="0"/>
          </a:p>
        </p:txBody>
      </p:sp>
      <p:sp>
        <p:nvSpPr>
          <p:cNvPr id="22" name="Rounded Rectangle 12"/>
          <p:cNvSpPr>
            <a:spLocks/>
          </p:cNvSpPr>
          <p:nvPr/>
        </p:nvSpPr>
        <p:spPr bwMode="auto">
          <a:xfrm>
            <a:off x="5358046" y="4165209"/>
            <a:ext cx="1844675" cy="835025"/>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FRICTION STIR WELDING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Oval 13"/>
          <p:cNvSpPr>
            <a:spLocks/>
          </p:cNvSpPr>
          <p:nvPr/>
        </p:nvSpPr>
        <p:spPr bwMode="auto">
          <a:xfrm>
            <a:off x="3291121" y="3007921"/>
            <a:ext cx="1590675"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TEMPERTATURE OF SHOE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Oval 14"/>
          <p:cNvSpPr>
            <a:spLocks/>
          </p:cNvSpPr>
          <p:nvPr/>
        </p:nvSpPr>
        <p:spPr bwMode="auto">
          <a:xfrm>
            <a:off x="5527908" y="2456526"/>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FEED RATE OF TOOL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Oval 15"/>
          <p:cNvSpPr>
            <a:spLocks/>
          </p:cNvSpPr>
          <p:nvPr/>
        </p:nvSpPr>
        <p:spPr bwMode="auto">
          <a:xfrm>
            <a:off x="7391568" y="3009640"/>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MAINTAIN RPM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Oval 16"/>
          <p:cNvSpPr>
            <a:spLocks/>
          </p:cNvSpPr>
          <p:nvPr/>
        </p:nvSpPr>
        <p:spPr bwMode="auto">
          <a:xfrm>
            <a:off x="8294921" y="4202767"/>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DEPTH OF PENETRATION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Oval 17"/>
          <p:cNvSpPr>
            <a:spLocks/>
          </p:cNvSpPr>
          <p:nvPr/>
        </p:nvSpPr>
        <p:spPr bwMode="auto">
          <a:xfrm>
            <a:off x="7391568" y="5236771"/>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TYPE OF JOINT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Oval 18"/>
          <p:cNvSpPr>
            <a:spLocks/>
          </p:cNvSpPr>
          <p:nvPr/>
        </p:nvSpPr>
        <p:spPr bwMode="auto">
          <a:xfrm>
            <a:off x="2500229" y="4202766"/>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FIXTURE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Oval 19"/>
          <p:cNvSpPr>
            <a:spLocks/>
          </p:cNvSpPr>
          <p:nvPr/>
        </p:nvSpPr>
        <p:spPr bwMode="auto">
          <a:xfrm>
            <a:off x="3291121" y="5338241"/>
            <a:ext cx="1666875" cy="90487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MELTING POINT TEMPERATURE OF MATERIAL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Oval 20"/>
          <p:cNvSpPr>
            <a:spLocks/>
          </p:cNvSpPr>
          <p:nvPr/>
        </p:nvSpPr>
        <p:spPr bwMode="auto">
          <a:xfrm>
            <a:off x="5550137" y="5970196"/>
            <a:ext cx="1504950"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TIP OF TOOL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1" name="Straight Connector 30"/>
          <p:cNvCxnSpPr>
            <a:cxnSpLocks/>
            <a:stCxn id="22" idx="0"/>
            <a:endCxn id="24" idx="4"/>
          </p:cNvCxnSpPr>
          <p:nvPr/>
        </p:nvCxnSpPr>
        <p:spPr>
          <a:xfrm flipH="1" flipV="1">
            <a:off x="6280383" y="3189951"/>
            <a:ext cx="1" cy="975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endCxn id="23" idx="5"/>
          </p:cNvCxnSpPr>
          <p:nvPr/>
        </p:nvCxnSpPr>
        <p:spPr>
          <a:xfrm flipH="1" flipV="1">
            <a:off x="4648847" y="3633938"/>
            <a:ext cx="748064" cy="546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a:stCxn id="22" idx="1"/>
            <a:endCxn id="28" idx="6"/>
          </p:cNvCxnSpPr>
          <p:nvPr/>
        </p:nvCxnSpPr>
        <p:spPr>
          <a:xfrm flipH="1" flipV="1">
            <a:off x="4005179" y="4569479"/>
            <a:ext cx="1352867" cy="13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endCxn id="29" idx="7"/>
          </p:cNvCxnSpPr>
          <p:nvPr/>
        </p:nvCxnSpPr>
        <p:spPr>
          <a:xfrm flipH="1">
            <a:off x="4713888" y="4975681"/>
            <a:ext cx="683023" cy="495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a:stCxn id="30" idx="0"/>
            <a:endCxn id="22" idx="2"/>
          </p:cNvCxnSpPr>
          <p:nvPr/>
        </p:nvCxnSpPr>
        <p:spPr>
          <a:xfrm flipH="1" flipV="1">
            <a:off x="6280384" y="5000234"/>
            <a:ext cx="22228" cy="969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endCxn id="27" idx="1"/>
          </p:cNvCxnSpPr>
          <p:nvPr/>
        </p:nvCxnSpPr>
        <p:spPr>
          <a:xfrm>
            <a:off x="7186085" y="4975681"/>
            <a:ext cx="425878" cy="368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a:stCxn id="22" idx="3"/>
            <a:endCxn id="26" idx="2"/>
          </p:cNvCxnSpPr>
          <p:nvPr/>
        </p:nvCxnSpPr>
        <p:spPr>
          <a:xfrm flipV="1">
            <a:off x="7202721" y="4569480"/>
            <a:ext cx="1092200" cy="1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a:endCxn id="25" idx="3"/>
          </p:cNvCxnSpPr>
          <p:nvPr/>
        </p:nvCxnSpPr>
        <p:spPr>
          <a:xfrm flipV="1">
            <a:off x="7134393" y="3635657"/>
            <a:ext cx="477570" cy="544698"/>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46"/>
          <p:cNvSpPr>
            <a:spLocks noChangeArrowheads="1"/>
          </p:cNvSpPr>
          <p:nvPr/>
        </p:nvSpPr>
        <p:spPr bwMode="auto">
          <a:xfrm>
            <a:off x="2374538"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0" name="Rectangle 56"/>
          <p:cNvSpPr>
            <a:spLocks noChangeArrowheads="1"/>
          </p:cNvSpPr>
          <p:nvPr/>
        </p:nvSpPr>
        <p:spPr bwMode="auto">
          <a:xfrm>
            <a:off x="2374538"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39581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optimize the process parameters of fsw</a:t>
            </a:r>
            <a:endParaRPr lang="en-IN" dirty="0"/>
          </a:p>
        </p:txBody>
      </p:sp>
      <p:sp>
        <p:nvSpPr>
          <p:cNvPr id="3" name="TextBox 2"/>
          <p:cNvSpPr txBox="1"/>
          <p:nvPr/>
        </p:nvSpPr>
        <p:spPr>
          <a:xfrm>
            <a:off x="1524000" y="2425700"/>
            <a:ext cx="10668000"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In Friction stir welding, process parameters are vital components that ensure the good quality of weld with better </a:t>
            </a:r>
            <a:r>
              <a:rPr lang="en-US" sz="2000" dirty="0" smtClean="0"/>
              <a:t>optimization</a:t>
            </a:r>
          </a:p>
          <a:p>
            <a:pPr marL="285750" indent="-285750">
              <a:buFont typeface="Wingdings" panose="05000000000000000000" pitchFamily="2" charset="2"/>
              <a:buChar char="Ø"/>
            </a:pPr>
            <a:r>
              <a:rPr lang="en-IN" sz="2000" dirty="0" smtClean="0"/>
              <a:t>In FSW there are majorly three parameters. They are:1. Tool speed</a:t>
            </a:r>
          </a:p>
          <a:p>
            <a:r>
              <a:rPr lang="en-IN" sz="2000" dirty="0"/>
              <a:t>	</a:t>
            </a:r>
            <a:r>
              <a:rPr lang="en-IN" sz="2000" dirty="0" smtClean="0"/>
              <a:t>					    2. </a:t>
            </a:r>
            <a:r>
              <a:rPr lang="en-IN" sz="2000" dirty="0" smtClean="0"/>
              <a:t>Feed rate speed</a:t>
            </a:r>
            <a:endParaRPr lang="en-IN" sz="2000" dirty="0" smtClean="0"/>
          </a:p>
          <a:p>
            <a:r>
              <a:rPr lang="en-IN" sz="2000" dirty="0"/>
              <a:t>	</a:t>
            </a:r>
            <a:r>
              <a:rPr lang="en-IN" sz="2000" dirty="0" smtClean="0"/>
              <a:t>					    3. Plunge </a:t>
            </a:r>
            <a:r>
              <a:rPr lang="en-IN" sz="2000" dirty="0" smtClean="0"/>
              <a:t>in time</a:t>
            </a:r>
            <a:endParaRPr lang="en-IN" sz="2000" dirty="0"/>
          </a:p>
        </p:txBody>
      </p:sp>
    </p:spTree>
    <p:extLst>
      <p:ext uri="{BB962C8B-B14F-4D97-AF65-F5344CB8AC3E}">
        <p14:creationId xmlns:p14="http://schemas.microsoft.com/office/powerpoint/2010/main" val="3595586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accent6">
                    <a:lumMod val="50000"/>
                  </a:schemeClr>
                </a:solidFill>
              </a:rPr>
              <a:t>Welding positions</a:t>
            </a:r>
            <a:endParaRPr lang="en-IN" dirty="0">
              <a:solidFill>
                <a:schemeClr val="accent6">
                  <a:lumMod val="50000"/>
                </a:schemeClr>
              </a:solidFill>
            </a:endParaRPr>
          </a:p>
        </p:txBody>
      </p:sp>
      <p:sp>
        <p:nvSpPr>
          <p:cNvPr id="3" name="TextBox 2"/>
          <p:cNvSpPr txBox="1"/>
          <p:nvPr/>
        </p:nvSpPr>
        <p:spPr>
          <a:xfrm>
            <a:off x="913775" y="1983861"/>
            <a:ext cx="690880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It can be welded in all positions.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994278"/>
            <a:ext cx="6159500" cy="3038222"/>
          </a:xfrm>
          <a:prstGeom prst="rect">
            <a:avLst/>
          </a:prstGeom>
        </p:spPr>
      </p:pic>
    </p:spTree>
    <p:extLst>
      <p:ext uri="{BB962C8B-B14F-4D97-AF65-F5344CB8AC3E}">
        <p14:creationId xmlns:p14="http://schemas.microsoft.com/office/powerpoint/2010/main" val="3541146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9423"/>
            <a:ext cx="10364451" cy="1596177"/>
          </a:xfrm>
        </p:spPr>
        <p:txBody>
          <a:bodyPr/>
          <a:lstStyle/>
          <a:p>
            <a:r>
              <a:rPr lang="en-IN" dirty="0" smtClean="0">
                <a:solidFill>
                  <a:srgbClr val="C00000"/>
                </a:solidFill>
              </a:rPr>
              <a:t>CAD </a:t>
            </a:r>
            <a:r>
              <a:rPr lang="en-IN" dirty="0" err="1" smtClean="0">
                <a:solidFill>
                  <a:srgbClr val="C00000"/>
                </a:solidFill>
              </a:rPr>
              <a:t>MOdel</a:t>
            </a:r>
            <a:endParaRPr lang="en-IN" dirty="0">
              <a:solidFill>
                <a:srgbClr val="C00000"/>
              </a:solidFill>
            </a:endParaRPr>
          </a:p>
        </p:txBody>
      </p:sp>
      <p:pic>
        <p:nvPicPr>
          <p:cNvPr id="5" name="Picture 4" descr="H:\tool equipment on work piece.png"/>
          <p:cNvPicPr/>
          <p:nvPr/>
        </p:nvPicPr>
        <p:blipFill>
          <a:blip r:embed="rId2">
            <a:extLst>
              <a:ext uri="{28A0092B-C50C-407E-A947-70E740481C1C}">
                <a14:useLocalDpi xmlns:a14="http://schemas.microsoft.com/office/drawing/2010/main" val="0"/>
              </a:ext>
            </a:extLst>
          </a:blip>
          <a:srcRect/>
          <a:stretch>
            <a:fillRect/>
          </a:stretch>
        </p:blipFill>
        <p:spPr bwMode="auto">
          <a:xfrm>
            <a:off x="0" y="1625600"/>
            <a:ext cx="8908869" cy="5232400"/>
          </a:xfrm>
          <a:prstGeom prst="rect">
            <a:avLst/>
          </a:prstGeom>
          <a:noFill/>
          <a:ln>
            <a:noFill/>
          </a:ln>
        </p:spPr>
      </p:pic>
      <p:sp>
        <p:nvSpPr>
          <p:cNvPr id="6" name="Title 1"/>
          <p:cNvSpPr txBox="1">
            <a:spLocks/>
          </p:cNvSpPr>
          <p:nvPr/>
        </p:nvSpPr>
        <p:spPr>
          <a:xfrm>
            <a:off x="8382000" y="2154572"/>
            <a:ext cx="3810000" cy="5969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2400" dirty="0" smtClean="0">
                <a:solidFill>
                  <a:srgbClr val="002060"/>
                </a:solidFill>
              </a:rPr>
              <a:t>Tool </a:t>
            </a:r>
            <a:r>
              <a:rPr lang="en-IN" sz="2400" dirty="0" smtClean="0">
                <a:solidFill>
                  <a:srgbClr val="002060"/>
                </a:solidFill>
              </a:rPr>
              <a:t>dimensions</a:t>
            </a:r>
            <a:endParaRPr lang="en-IN" sz="2400" dirty="0">
              <a:solidFill>
                <a:srgbClr val="002060"/>
              </a:solidFill>
            </a:endParaRPr>
          </a:p>
        </p:txBody>
      </p:sp>
      <p:sp>
        <p:nvSpPr>
          <p:cNvPr id="7" name="TextBox 6"/>
          <p:cNvSpPr txBox="1"/>
          <p:nvPr/>
        </p:nvSpPr>
        <p:spPr>
          <a:xfrm>
            <a:off x="8770172" y="2751472"/>
            <a:ext cx="3560526" cy="1477328"/>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Tool material: low carbon </a:t>
            </a:r>
            <a:r>
              <a:rPr lang="en-IN" dirty="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ild steel</a:t>
            </a:r>
          </a:p>
          <a:p>
            <a:r>
              <a:rPr lang="en-IN" dirty="0" smtClean="0">
                <a:latin typeface="Times New Roman" panose="02020603050405020304" pitchFamily="18" charset="0"/>
                <a:cs typeface="Times New Roman" panose="02020603050405020304" pitchFamily="18" charset="0"/>
              </a:rPr>
              <a:t>Tool length:110 mm</a:t>
            </a:r>
          </a:p>
          <a:p>
            <a:r>
              <a:rPr lang="en-IN" dirty="0" smtClean="0">
                <a:latin typeface="Times New Roman" panose="02020603050405020304" pitchFamily="18" charset="0"/>
                <a:cs typeface="Times New Roman" panose="02020603050405020304" pitchFamily="18" charset="0"/>
              </a:rPr>
              <a:t>Tool diameter:25 mm</a:t>
            </a:r>
          </a:p>
          <a:p>
            <a:r>
              <a:rPr lang="en-IN" dirty="0" smtClean="0">
                <a:latin typeface="Times New Roman" panose="02020603050405020304" pitchFamily="18" charset="0"/>
                <a:cs typeface="Times New Roman" panose="02020603050405020304" pitchFamily="18" charset="0"/>
              </a:rPr>
              <a:t>Shoulder diameter: 20 mm</a:t>
            </a:r>
          </a:p>
          <a:p>
            <a:r>
              <a:rPr lang="en-IN" dirty="0" smtClean="0">
                <a:latin typeface="Times New Roman" panose="02020603050405020304" pitchFamily="18" charset="0"/>
                <a:cs typeface="Times New Roman" panose="02020603050405020304" pitchFamily="18" charset="0"/>
              </a:rPr>
              <a:t>Pin diameter: 6 mm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379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2489</TotalTime>
  <Words>2126</Words>
  <Application>Microsoft Office PowerPoint</Application>
  <PresentationFormat>Widescreen</PresentationFormat>
  <Paragraphs>816</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Times New Roman</vt:lpstr>
      <vt:lpstr>Tw Cen MT</vt:lpstr>
      <vt:lpstr>Wingdings</vt:lpstr>
      <vt:lpstr>Droplet</vt:lpstr>
      <vt:lpstr>CHARACTERIzation OF  FRICTION STIR WELDed DISSIMILAR POLYMERic materials</vt:lpstr>
      <vt:lpstr>FRICTION STIR WELDING</vt:lpstr>
      <vt:lpstr>INTRODUCTION</vt:lpstr>
      <vt:lpstr>History</vt:lpstr>
      <vt:lpstr>FRICTION STIR WELDING</vt:lpstr>
      <vt:lpstr>Parameters required for fsw</vt:lpstr>
      <vt:lpstr>To optimize the process parameters of fsw</vt:lpstr>
      <vt:lpstr>Welding positions</vt:lpstr>
      <vt:lpstr>CAD MOdel</vt:lpstr>
      <vt:lpstr>Polymers</vt:lpstr>
      <vt:lpstr>Requirement for FSW</vt:lpstr>
      <vt:lpstr>ADVANTAGES of fsw</vt:lpstr>
      <vt:lpstr>Material properties</vt:lpstr>
      <vt:lpstr>Cost of materials</vt:lpstr>
      <vt:lpstr>Flow chart for work procedure</vt:lpstr>
      <vt:lpstr>Design of experimentation</vt:lpstr>
      <vt:lpstr>Work piece dimensions for fsw</vt:lpstr>
      <vt:lpstr>Experimentation</vt:lpstr>
      <vt:lpstr>Tensile strength test results</vt:lpstr>
      <vt:lpstr>Bending strength test results</vt:lpstr>
      <vt:lpstr>Minitab 18</vt:lpstr>
      <vt:lpstr>Analysis on minitab 18 software</vt:lpstr>
      <vt:lpstr>Analysis data</vt:lpstr>
      <vt:lpstr>Analysis data</vt:lpstr>
      <vt:lpstr>Result and discussion on tensile test</vt:lpstr>
      <vt:lpstr>PowerPoint Presentation</vt:lpstr>
      <vt:lpstr>Analysis data</vt:lpstr>
      <vt:lpstr>Analysis data</vt:lpstr>
      <vt:lpstr>Result and discussion on Bending strength test</vt:lpstr>
      <vt:lpstr>PowerPoint Presentation</vt:lpstr>
      <vt:lpstr>conclusion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process that take place in railway bridge workshop</dc:title>
  <dc:creator>sivadurga mamidala</dc:creator>
  <cp:lastModifiedBy>sivadurga mamidala</cp:lastModifiedBy>
  <cp:revision>130</cp:revision>
  <dcterms:created xsi:type="dcterms:W3CDTF">2017-08-02T16:06:29Z</dcterms:created>
  <dcterms:modified xsi:type="dcterms:W3CDTF">2018-05-15T06:55:48Z</dcterms:modified>
</cp:coreProperties>
</file>