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EDCA14-58F5-FAA1-F9B2-ABCA0E449273}"/>
              </a:ext>
            </a:extLst>
          </p:cNvPr>
          <p:cNvSpPr>
            <a:spLocks noGrp="1"/>
          </p:cNvSpPr>
          <p:nvPr>
            <p:ph type="subTitle" idx="1"/>
          </p:nvPr>
        </p:nvSpPr>
        <p:spPr>
          <a:xfrm>
            <a:off x="1553498" y="1278195"/>
            <a:ext cx="9173496" cy="4473676"/>
          </a:xfrm>
        </p:spPr>
        <p:txBody>
          <a:bodyPr>
            <a:normAutofit/>
          </a:bodyPr>
          <a:lstStyle/>
          <a:p>
            <a:r>
              <a:rPr lang="en-US" sz="6000" b="1" dirty="0">
                <a:highlight>
                  <a:srgbClr val="00FF00"/>
                </a:highlight>
                <a:latin typeface="Britannic Bold" panose="020B0903060703020204" pitchFamily="34" charset="0"/>
              </a:rPr>
              <a:t>Automated Data Retrieval and Margin Calculation for Indian Options Market</a:t>
            </a:r>
            <a:endParaRPr lang="en-IN" sz="6000" b="1" dirty="0">
              <a:highlight>
                <a:srgbClr val="00FF00"/>
              </a:highlight>
              <a:latin typeface="Britannic Bold" panose="020B0903060703020204" pitchFamily="34" charset="0"/>
            </a:endParaRPr>
          </a:p>
          <a:p>
            <a:r>
              <a:rPr lang="en-IN" sz="4800" dirty="0">
                <a:highlight>
                  <a:srgbClr val="FFFF00"/>
                </a:highlight>
              </a:rPr>
              <a:t>Using </a:t>
            </a:r>
            <a:r>
              <a:rPr lang="en-IN" sz="4800" dirty="0" err="1">
                <a:highlight>
                  <a:srgbClr val="FFFF00"/>
                </a:highlight>
              </a:rPr>
              <a:t>Upstox</a:t>
            </a:r>
            <a:r>
              <a:rPr lang="en-IN" sz="4800" dirty="0">
                <a:highlight>
                  <a:srgbClr val="FFFF00"/>
                </a:highlight>
              </a:rPr>
              <a:t> API</a:t>
            </a:r>
          </a:p>
        </p:txBody>
      </p:sp>
    </p:spTree>
    <p:extLst>
      <p:ext uri="{BB962C8B-B14F-4D97-AF65-F5344CB8AC3E}">
        <p14:creationId xmlns:p14="http://schemas.microsoft.com/office/powerpoint/2010/main" val="260699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447CD-E7D3-F007-98AA-B1858053D04A}"/>
              </a:ext>
            </a:extLst>
          </p:cNvPr>
          <p:cNvSpPr txBox="1"/>
          <p:nvPr/>
        </p:nvSpPr>
        <p:spPr>
          <a:xfrm>
            <a:off x="1022555" y="235974"/>
            <a:ext cx="10874477" cy="6340197"/>
          </a:xfrm>
          <a:prstGeom prst="rect">
            <a:avLst/>
          </a:prstGeom>
          <a:noFill/>
        </p:spPr>
        <p:txBody>
          <a:bodyPr wrap="square">
            <a:spAutoFit/>
          </a:bodyPr>
          <a:lstStyle/>
          <a:p>
            <a:r>
              <a:rPr lang="en-US" sz="5400" b="1" u="sng" dirty="0">
                <a:highlight>
                  <a:srgbClr val="FF0000"/>
                </a:highlight>
              </a:rPr>
              <a:t>Project Overview:</a:t>
            </a:r>
          </a:p>
          <a:p>
            <a:r>
              <a:rPr lang="en-US" sz="3200" i="1" dirty="0"/>
              <a:t>This project aims to create a robust Python-based solution for retrieving and processing options trading data within the Indian financial market. The core tasks involve:</a:t>
            </a:r>
          </a:p>
          <a:p>
            <a:pPr>
              <a:buFont typeface="+mj-lt"/>
              <a:buAutoNum type="arabicPeriod"/>
            </a:pPr>
            <a:r>
              <a:rPr lang="en-US" sz="3200" i="1" dirty="0"/>
              <a:t>Fetching options chain data for specific instruments and calculating the highest bid/ask prices for selected options.</a:t>
            </a:r>
          </a:p>
          <a:p>
            <a:pPr>
              <a:buFont typeface="+mj-lt"/>
              <a:buAutoNum type="arabicPeriod"/>
            </a:pPr>
            <a:r>
              <a:rPr lang="en-US" sz="3200" i="1" dirty="0"/>
              <a:t>Calculating the margin requirements and premiums for each option contract.</a:t>
            </a:r>
          </a:p>
          <a:p>
            <a:r>
              <a:rPr lang="en-US" sz="3200" i="1" dirty="0"/>
              <a:t>The solution is designed for easy integration with APIs like </a:t>
            </a:r>
            <a:r>
              <a:rPr lang="en-US" sz="3200" i="1" dirty="0" err="1"/>
              <a:t>Upstox</a:t>
            </a:r>
            <a:r>
              <a:rPr lang="en-US" sz="3200" i="1" dirty="0"/>
              <a:t>, allowing dynamic data access and margin computations while simplifying complex financial terms and calculations for efficient data processing</a:t>
            </a:r>
            <a:r>
              <a:rPr lang="en-US" dirty="0"/>
              <a:t>.</a:t>
            </a:r>
          </a:p>
        </p:txBody>
      </p:sp>
    </p:spTree>
    <p:extLst>
      <p:ext uri="{BB962C8B-B14F-4D97-AF65-F5344CB8AC3E}">
        <p14:creationId xmlns:p14="http://schemas.microsoft.com/office/powerpoint/2010/main" val="291069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86D21-8371-905E-814C-A1106EC754D8}"/>
              </a:ext>
            </a:extLst>
          </p:cNvPr>
          <p:cNvSpPr txBox="1"/>
          <p:nvPr/>
        </p:nvSpPr>
        <p:spPr>
          <a:xfrm>
            <a:off x="835743" y="78658"/>
            <a:ext cx="11257934" cy="6863417"/>
          </a:xfrm>
          <a:prstGeom prst="rect">
            <a:avLst/>
          </a:prstGeom>
          <a:noFill/>
        </p:spPr>
        <p:txBody>
          <a:bodyPr wrap="square">
            <a:spAutoFit/>
          </a:bodyPr>
          <a:lstStyle/>
          <a:p>
            <a:r>
              <a:rPr lang="en-IN" sz="3200" b="1" dirty="0">
                <a:highlight>
                  <a:srgbClr val="00FFFF"/>
                </a:highlight>
              </a:rPr>
              <a:t>Key Objectives</a:t>
            </a:r>
            <a:r>
              <a:rPr lang="en-IN" dirty="0"/>
              <a:t>: </a:t>
            </a:r>
            <a:r>
              <a:rPr lang="en-IN" sz="2800" dirty="0"/>
              <a:t>Develop two main functions for handling and processing options data. Integrate with </a:t>
            </a:r>
            <a:r>
              <a:rPr lang="en-IN" sz="2800" dirty="0" err="1"/>
              <a:t>Upstox’s</a:t>
            </a:r>
            <a:r>
              <a:rPr lang="en-IN" sz="2800" dirty="0"/>
              <a:t> API to retrieve real-time options data. Calculate and return the margin and premium data for each option.</a:t>
            </a:r>
          </a:p>
          <a:p>
            <a:endParaRPr lang="en-IN" sz="2800" dirty="0"/>
          </a:p>
          <a:p>
            <a:r>
              <a:rPr lang="en-IN" sz="3200" b="1" dirty="0">
                <a:highlight>
                  <a:srgbClr val="00FFFF"/>
                </a:highlight>
              </a:rPr>
              <a:t>Requirements-API Integration</a:t>
            </a:r>
            <a:r>
              <a:rPr lang="en-IN" dirty="0"/>
              <a:t>: </a:t>
            </a:r>
            <a:r>
              <a:rPr lang="en-IN" sz="2800" dirty="0"/>
              <a:t>Access to </a:t>
            </a:r>
            <a:r>
              <a:rPr lang="en-IN" sz="2800" dirty="0" err="1"/>
              <a:t>UpstoxAPI</a:t>
            </a:r>
            <a:r>
              <a:rPr lang="en-IN" sz="2800" dirty="0"/>
              <a:t> (or other brokers with similar functionalities).</a:t>
            </a:r>
          </a:p>
          <a:p>
            <a:r>
              <a:rPr lang="en-IN" sz="2800" dirty="0">
                <a:highlight>
                  <a:srgbClr val="00FFFF"/>
                </a:highlight>
              </a:rPr>
              <a:t>Python Libraries</a:t>
            </a:r>
            <a:r>
              <a:rPr lang="en-IN" sz="2800" dirty="0"/>
              <a:t>: requests, pandas Python SDK: </a:t>
            </a:r>
            <a:r>
              <a:rPr lang="en-IN" sz="2800" dirty="0" err="1"/>
              <a:t>upstox</a:t>
            </a:r>
            <a:r>
              <a:rPr lang="en-IN" sz="2800" dirty="0"/>
              <a:t>-python-</a:t>
            </a:r>
            <a:r>
              <a:rPr lang="en-IN" sz="2800" dirty="0" err="1"/>
              <a:t>sdk</a:t>
            </a:r>
            <a:r>
              <a:rPr lang="en-IN" sz="2800" dirty="0"/>
              <a:t> (can be installed via pip install </a:t>
            </a:r>
            <a:r>
              <a:rPr lang="en-IN" sz="2800" dirty="0" err="1"/>
              <a:t>upstox</a:t>
            </a:r>
            <a:r>
              <a:rPr lang="en-IN" sz="2800" dirty="0"/>
              <a:t>-python-</a:t>
            </a:r>
            <a:r>
              <a:rPr lang="en-IN" sz="2800" dirty="0" err="1"/>
              <a:t>sdk</a:t>
            </a:r>
            <a:r>
              <a:rPr lang="en-IN" sz="2800" dirty="0"/>
              <a:t>)</a:t>
            </a:r>
          </a:p>
          <a:p>
            <a:endParaRPr lang="en-IN" sz="2800" dirty="0">
              <a:highlight>
                <a:srgbClr val="00FFFF"/>
              </a:highlight>
            </a:endParaRPr>
          </a:p>
          <a:p>
            <a:r>
              <a:rPr lang="en-IN" sz="3600" b="1" dirty="0">
                <a:highlight>
                  <a:srgbClr val="00FFFF"/>
                </a:highlight>
              </a:rPr>
              <a:t>AI-Tools Used:</a:t>
            </a:r>
          </a:p>
          <a:p>
            <a:r>
              <a:rPr lang="en-IN" sz="3600" b="1" i="1" dirty="0" err="1"/>
              <a:t>Chatgpt</a:t>
            </a:r>
            <a:endParaRPr lang="en-IN" sz="3600" b="1" i="1" dirty="0"/>
          </a:p>
          <a:p>
            <a:r>
              <a:rPr lang="en-IN" sz="3600" b="1" i="1" dirty="0"/>
              <a:t>Gemini Ai</a:t>
            </a:r>
          </a:p>
          <a:p>
            <a:r>
              <a:rPr lang="en-IN" sz="3600" b="1" i="1" dirty="0"/>
              <a:t>Copilot </a:t>
            </a:r>
          </a:p>
          <a:p>
            <a:r>
              <a:rPr lang="en-IN" sz="3600" b="1" i="1" dirty="0"/>
              <a:t>Meta </a:t>
            </a:r>
          </a:p>
        </p:txBody>
      </p:sp>
    </p:spTree>
    <p:extLst>
      <p:ext uri="{BB962C8B-B14F-4D97-AF65-F5344CB8AC3E}">
        <p14:creationId xmlns:p14="http://schemas.microsoft.com/office/powerpoint/2010/main" val="103834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51819B-643E-20B4-1B0D-4049E06B8866}"/>
              </a:ext>
            </a:extLst>
          </p:cNvPr>
          <p:cNvSpPr>
            <a:spLocks noChangeArrowheads="1"/>
          </p:cNvSpPr>
          <p:nvPr/>
        </p:nvSpPr>
        <p:spPr bwMode="auto">
          <a:xfrm>
            <a:off x="0" y="-1762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0055D1D-07EF-8222-4059-388F10D1A38E}"/>
              </a:ext>
            </a:extLst>
          </p:cNvPr>
          <p:cNvSpPr txBox="1"/>
          <p:nvPr/>
        </p:nvSpPr>
        <p:spPr>
          <a:xfrm>
            <a:off x="747252" y="-1"/>
            <a:ext cx="11444748" cy="8002191"/>
          </a:xfrm>
          <a:prstGeom prst="rect">
            <a:avLst/>
          </a:prstGeom>
          <a:noFill/>
        </p:spPr>
        <p:txBody>
          <a:bodyPr wrap="square">
            <a:spAutoFit/>
          </a:bodyPr>
          <a:lstStyle/>
          <a:p>
            <a:r>
              <a:rPr lang="en-US" sz="2800" b="1" dirty="0">
                <a:highlight>
                  <a:srgbClr val="FFFF00"/>
                </a:highlight>
              </a:rPr>
              <a:t>Functions:</a:t>
            </a:r>
          </a:p>
          <a:p>
            <a:r>
              <a:rPr lang="en-US" b="1" dirty="0"/>
              <a:t> </a:t>
            </a:r>
            <a:r>
              <a:rPr lang="en-US" sz="2400" b="1" u="sng" dirty="0" err="1"/>
              <a:t>get_option_chain_data</a:t>
            </a:r>
            <a:r>
              <a:rPr lang="en-US" sz="2400" b="1" dirty="0"/>
              <a:t>:</a:t>
            </a:r>
          </a:p>
          <a:p>
            <a:r>
              <a:rPr lang="en-US" dirty="0"/>
              <a:t>This function retrieves the options data for a specified instrument (e.g., NIFTY or BANKNIFTY) and calculates the highest bid for put options (PE) or the highest ask price for call options (CE) based on the side parameter.</a:t>
            </a:r>
          </a:p>
          <a:p>
            <a:r>
              <a:rPr lang="en-US" sz="2400" b="1" u="sng" dirty="0"/>
              <a:t>Parameters:</a:t>
            </a:r>
          </a:p>
          <a:p>
            <a:r>
              <a:rPr lang="en-US" dirty="0" err="1"/>
              <a:t>instrument_name</a:t>
            </a:r>
            <a:r>
              <a:rPr lang="en-US" dirty="0"/>
              <a:t> (str): The name of the instrument (e.g., NIFTY).</a:t>
            </a:r>
            <a:r>
              <a:rPr lang="en-US" dirty="0" err="1"/>
              <a:t>expiry_date</a:t>
            </a:r>
            <a:r>
              <a:rPr lang="en-US" dirty="0"/>
              <a:t> (str): The expiration date of the options in YYYY-MM-DD </a:t>
            </a:r>
            <a:r>
              <a:rPr lang="en-US" dirty="0" err="1"/>
              <a:t>format.side</a:t>
            </a:r>
            <a:r>
              <a:rPr lang="en-US" dirty="0"/>
              <a:t> (str): Option type to retrieve ("PE" for put options or "CE" for call options).</a:t>
            </a:r>
          </a:p>
          <a:p>
            <a:r>
              <a:rPr lang="en-US" sz="2400" b="1" u="sng" dirty="0"/>
              <a:t>Process:</a:t>
            </a:r>
          </a:p>
          <a:p>
            <a:r>
              <a:rPr lang="en-US" dirty="0"/>
              <a:t>Filter the options data for the given instrument, expiry date, and side (PE or CE).Select the relevant price (either highest bid for PE or highest ask for CE).Return a </a:t>
            </a:r>
            <a:r>
              <a:rPr lang="en-US" dirty="0" err="1"/>
              <a:t>DataFrame</a:t>
            </a:r>
            <a:r>
              <a:rPr lang="en-US" dirty="0"/>
              <a:t> with columns: </a:t>
            </a:r>
            <a:r>
              <a:rPr lang="en-US" dirty="0" err="1"/>
              <a:t>instrument_name</a:t>
            </a:r>
            <a:r>
              <a:rPr lang="en-US" dirty="0"/>
              <a:t>, </a:t>
            </a:r>
            <a:r>
              <a:rPr lang="en-US" dirty="0" err="1"/>
              <a:t>strike_price</a:t>
            </a:r>
            <a:r>
              <a:rPr lang="en-US" dirty="0"/>
              <a:t>, side, and the relevant bid/ask price.</a:t>
            </a:r>
          </a:p>
          <a:p>
            <a:endParaRPr lang="en-US" dirty="0"/>
          </a:p>
          <a:p>
            <a:r>
              <a:rPr lang="en-US" sz="2400" b="1" u="sng" dirty="0" err="1"/>
              <a:t>calculate_margin_and_premium</a:t>
            </a:r>
            <a:r>
              <a:rPr lang="en-US" sz="2400" b="1" u="sng" dirty="0"/>
              <a:t>:</a:t>
            </a:r>
          </a:p>
          <a:p>
            <a:r>
              <a:rPr lang="en-US" dirty="0"/>
              <a:t>This function takes the </a:t>
            </a:r>
            <a:r>
              <a:rPr lang="en-US" dirty="0" err="1"/>
              <a:t>DataFrame</a:t>
            </a:r>
            <a:r>
              <a:rPr lang="en-US" dirty="0"/>
              <a:t> output from </a:t>
            </a:r>
            <a:r>
              <a:rPr lang="en-US" dirty="0" err="1"/>
              <a:t>get_option_chain_data</a:t>
            </a:r>
            <a:r>
              <a:rPr lang="en-US" dirty="0"/>
              <a:t> and calculates the </a:t>
            </a:r>
            <a:r>
              <a:rPr lang="en-US" dirty="0" err="1"/>
              <a:t>margin_required</a:t>
            </a:r>
            <a:r>
              <a:rPr lang="en-US" dirty="0"/>
              <a:t> and </a:t>
            </a:r>
            <a:r>
              <a:rPr lang="en-US" dirty="0" err="1"/>
              <a:t>premium_earned</a:t>
            </a:r>
            <a:r>
              <a:rPr lang="en-US" dirty="0"/>
              <a:t> for each option contract.</a:t>
            </a:r>
          </a:p>
          <a:p>
            <a:r>
              <a:rPr lang="en-US" sz="2400" b="1" u="sng" dirty="0"/>
              <a:t>Parameters:</a:t>
            </a:r>
          </a:p>
          <a:p>
            <a:r>
              <a:rPr lang="en-US" dirty="0"/>
              <a:t>data (</a:t>
            </a:r>
            <a:r>
              <a:rPr lang="en-US" dirty="0" err="1"/>
              <a:t>DataFrame</a:t>
            </a:r>
            <a:r>
              <a:rPr lang="en-US" dirty="0"/>
              <a:t>): The </a:t>
            </a:r>
            <a:r>
              <a:rPr lang="en-US" dirty="0" err="1"/>
              <a:t>DataFrame</a:t>
            </a:r>
            <a:r>
              <a:rPr lang="en-US" dirty="0"/>
              <a:t> from </a:t>
            </a:r>
            <a:r>
              <a:rPr lang="en-US" dirty="0" err="1"/>
              <a:t>get_option_chain_data</a:t>
            </a:r>
            <a:r>
              <a:rPr lang="en-US" dirty="0"/>
              <a:t> containing option details.</a:t>
            </a:r>
          </a:p>
          <a:p>
            <a:r>
              <a:rPr lang="en-US" sz="2400" b="1" u="sng" dirty="0"/>
              <a:t>Process:</a:t>
            </a:r>
          </a:p>
          <a:p>
            <a:r>
              <a:rPr lang="en-US" dirty="0"/>
              <a:t>Set predefined values for margin per contract and lot size. (In real scenarios, retrieve from an API call).Calculate </a:t>
            </a:r>
            <a:r>
              <a:rPr lang="en-US" dirty="0" err="1"/>
              <a:t>premium_earned</a:t>
            </a:r>
            <a:r>
              <a:rPr lang="en-US" dirty="0"/>
              <a:t> by multiplying bid/ask by the </a:t>
            </a:r>
            <a:r>
              <a:rPr lang="en-US" dirty="0" err="1"/>
              <a:t>lot_size.Add</a:t>
            </a:r>
            <a:r>
              <a:rPr lang="en-US" dirty="0"/>
              <a:t> two new columns to the </a:t>
            </a:r>
            <a:r>
              <a:rPr lang="en-US" dirty="0" err="1"/>
              <a:t>DataFrame</a:t>
            </a:r>
            <a:r>
              <a:rPr lang="en-US" dirty="0"/>
              <a:t>: </a:t>
            </a:r>
            <a:r>
              <a:rPr lang="en-US" dirty="0" err="1"/>
              <a:t>margin_required</a:t>
            </a:r>
            <a:r>
              <a:rPr lang="en-US" dirty="0"/>
              <a:t> and </a:t>
            </a:r>
            <a:r>
              <a:rPr lang="en-US" dirty="0" err="1"/>
              <a:t>premium_earned</a:t>
            </a:r>
            <a:r>
              <a:rPr lang="en-US" dirty="0"/>
              <a: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4830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1D472-74C3-82B9-C478-02E558EB1CA9}"/>
              </a:ext>
            </a:extLst>
          </p:cNvPr>
          <p:cNvSpPr txBox="1"/>
          <p:nvPr/>
        </p:nvSpPr>
        <p:spPr>
          <a:xfrm>
            <a:off x="707923" y="196646"/>
            <a:ext cx="11484077" cy="6894195"/>
          </a:xfrm>
          <a:prstGeom prst="rect">
            <a:avLst/>
          </a:prstGeom>
          <a:noFill/>
        </p:spPr>
        <p:txBody>
          <a:bodyPr wrap="square">
            <a:spAutoFit/>
          </a:bodyPr>
          <a:lstStyle/>
          <a:p>
            <a:r>
              <a:rPr lang="en-US" sz="2800" b="1" dirty="0">
                <a:highlight>
                  <a:srgbClr val="FFFF00"/>
                </a:highlight>
              </a:rPr>
              <a:t>Execution and Testing Using the </a:t>
            </a:r>
            <a:r>
              <a:rPr lang="en-US" sz="2800" b="1" dirty="0" err="1">
                <a:highlight>
                  <a:srgbClr val="FFFF00"/>
                </a:highlight>
              </a:rPr>
              <a:t>Upstox</a:t>
            </a:r>
            <a:r>
              <a:rPr lang="en-US" sz="2800" b="1" dirty="0">
                <a:highlight>
                  <a:srgbClr val="FFFF00"/>
                </a:highlight>
              </a:rPr>
              <a:t> API:</a:t>
            </a:r>
          </a:p>
          <a:p>
            <a:r>
              <a:rPr lang="en-US" sz="3200" b="1" dirty="0"/>
              <a:t> </a:t>
            </a:r>
            <a:r>
              <a:rPr lang="en-US" sz="1600" dirty="0"/>
              <a:t>API Setup and </a:t>
            </a:r>
            <a:r>
              <a:rPr lang="en-US" sz="1600" dirty="0" err="1"/>
              <a:t>AuthenticationEnsure</a:t>
            </a:r>
            <a:r>
              <a:rPr lang="en-US" sz="1600" dirty="0"/>
              <a:t> that your </a:t>
            </a:r>
            <a:r>
              <a:rPr lang="en-US" sz="1600" dirty="0" err="1"/>
              <a:t>Upstox</a:t>
            </a:r>
            <a:r>
              <a:rPr lang="en-US" sz="1600" dirty="0"/>
              <a:t> API credentials are set up correctly to access live data:</a:t>
            </a:r>
          </a:p>
          <a:p>
            <a:r>
              <a:rPr lang="en-US" sz="1600" b="1" dirty="0"/>
              <a:t>Client ID and Secret Key: </a:t>
            </a:r>
          </a:p>
          <a:p>
            <a:r>
              <a:rPr lang="en-US" sz="1600" b="1" dirty="0"/>
              <a:t>Required for </a:t>
            </a:r>
            <a:r>
              <a:rPr lang="en-US" sz="1600" b="1" dirty="0" err="1"/>
              <a:t>authentication.Redirect</a:t>
            </a:r>
            <a:r>
              <a:rPr lang="en-US" sz="1600" b="1" dirty="0"/>
              <a:t> URI: This is the URL that </a:t>
            </a:r>
            <a:r>
              <a:rPr lang="en-US" sz="1600" b="1" dirty="0" err="1"/>
              <a:t>Upstox</a:t>
            </a:r>
            <a:r>
              <a:rPr lang="en-US" sz="1600" b="1" dirty="0"/>
              <a:t> redirects to after successful </a:t>
            </a:r>
            <a:r>
              <a:rPr lang="en-US" sz="1600" b="1" dirty="0" err="1"/>
              <a:t>authentication.Authorization</a:t>
            </a:r>
            <a:r>
              <a:rPr lang="en-US" sz="1600" b="1" dirty="0"/>
              <a:t> Code: A temporary code generated after logging in, used to get the access token</a:t>
            </a:r>
            <a:r>
              <a:rPr lang="en-US" b="1" dirty="0"/>
              <a:t>.</a:t>
            </a:r>
          </a:p>
          <a:p>
            <a:r>
              <a:rPr lang="en-US" sz="2800" b="1" dirty="0">
                <a:highlight>
                  <a:srgbClr val="FFFF00"/>
                </a:highlight>
              </a:rPr>
              <a:t>Validation of Output Data:</a:t>
            </a:r>
          </a:p>
          <a:p>
            <a:r>
              <a:rPr lang="en-US" dirty="0"/>
              <a:t>           </a:t>
            </a:r>
            <a:r>
              <a:rPr lang="en-US" sz="1600" dirty="0"/>
              <a:t>Once data is retrieved and processed, check the output for accuracy</a:t>
            </a:r>
            <a:r>
              <a:rPr lang="en-US" dirty="0"/>
              <a:t>:</a:t>
            </a:r>
          </a:p>
          <a:p>
            <a:r>
              <a:rPr lang="en-US" dirty="0"/>
              <a:t>.</a:t>
            </a:r>
            <a:r>
              <a:rPr lang="en-US" sz="2000" b="1" u="sng" dirty="0"/>
              <a:t>Validate Highest Bid/Ask Prices</a:t>
            </a:r>
            <a:r>
              <a:rPr lang="en-US" u="sng" dirty="0"/>
              <a:t>:</a:t>
            </a:r>
          </a:p>
          <a:p>
            <a:r>
              <a:rPr lang="en-US" dirty="0"/>
              <a:t>    </a:t>
            </a:r>
            <a:r>
              <a:rPr lang="en-US" sz="1600" dirty="0"/>
              <a:t>Compare the values returned by the </a:t>
            </a:r>
            <a:r>
              <a:rPr lang="en-US" sz="1600" dirty="0" err="1"/>
              <a:t>get_option_chain_data</a:t>
            </a:r>
            <a:r>
              <a:rPr lang="en-US" sz="1600" dirty="0"/>
              <a:t> function to actual values in the </a:t>
            </a:r>
            <a:r>
              <a:rPr lang="en-US" sz="1600" dirty="0" err="1"/>
              <a:t>Upstox</a:t>
            </a:r>
            <a:r>
              <a:rPr lang="en-US" sz="1600" dirty="0"/>
              <a:t> terminal or         sandbox environment.</a:t>
            </a:r>
          </a:p>
          <a:p>
            <a:r>
              <a:rPr lang="en-US" sz="2000" b="1" u="sng" dirty="0"/>
              <a:t>Verify Margin Calculations:</a:t>
            </a:r>
          </a:p>
          <a:p>
            <a:r>
              <a:rPr lang="en-US" dirty="0"/>
              <a:t> </a:t>
            </a:r>
            <a:r>
              <a:rPr lang="en-US" sz="1600" dirty="0"/>
              <a:t>Confirm the </a:t>
            </a:r>
            <a:r>
              <a:rPr lang="en-US" sz="1600" dirty="0" err="1"/>
              <a:t>margin_required</a:t>
            </a:r>
            <a:r>
              <a:rPr lang="en-US" sz="1600" dirty="0"/>
              <a:t> against </a:t>
            </a:r>
            <a:r>
              <a:rPr lang="en-US" sz="1600" dirty="0" err="1"/>
              <a:t>Upstox</a:t>
            </a:r>
            <a:r>
              <a:rPr lang="en-US" sz="1600" dirty="0"/>
              <a:t> or other live tools to ensure consistency with real-world requirements</a:t>
            </a:r>
            <a:r>
              <a:rPr lang="en-US" dirty="0"/>
              <a:t>.</a:t>
            </a:r>
          </a:p>
          <a:p>
            <a:r>
              <a:rPr lang="en-US" sz="2000" b="1" u="sng" dirty="0"/>
              <a:t>Check Premium Accuracy: </a:t>
            </a:r>
          </a:p>
          <a:p>
            <a:r>
              <a:rPr lang="en-US" sz="1600" dirty="0"/>
              <a:t>Ensure that the </a:t>
            </a:r>
            <a:r>
              <a:rPr lang="en-US" sz="1600" dirty="0" err="1"/>
              <a:t>premium_earned</a:t>
            </a:r>
            <a:r>
              <a:rPr lang="en-US" sz="1600" dirty="0"/>
              <a:t> calculations align with expected values based on the bid/ask price and lot size</a:t>
            </a:r>
            <a:r>
              <a:rPr lang="en-US" sz="1600" b="1" dirty="0"/>
              <a:t>.</a:t>
            </a:r>
          </a:p>
          <a:p>
            <a:r>
              <a:rPr lang="en-US" sz="2800" b="1" dirty="0">
                <a:highlight>
                  <a:srgbClr val="FFFF00"/>
                </a:highlight>
              </a:rPr>
              <a:t>Error Handling and Troubleshooting:</a:t>
            </a:r>
          </a:p>
          <a:p>
            <a:r>
              <a:rPr lang="en-US" sz="1600" dirty="0"/>
              <a:t>Handle common errors and ensure robustness</a:t>
            </a:r>
            <a:r>
              <a:rPr lang="en-US" dirty="0"/>
              <a:t>:</a:t>
            </a:r>
          </a:p>
          <a:p>
            <a:r>
              <a:rPr lang="en-US" sz="2000" b="1" dirty="0"/>
              <a:t>API Response Errors:</a:t>
            </a:r>
          </a:p>
          <a:p>
            <a:r>
              <a:rPr lang="en-US" dirty="0"/>
              <a:t> </a:t>
            </a:r>
            <a:r>
              <a:rPr lang="en-US" sz="1600" dirty="0"/>
              <a:t>Handle cases where API responses are invalid or contain errors</a:t>
            </a:r>
            <a:r>
              <a:rPr lang="en-US" dirty="0"/>
              <a:t>.</a:t>
            </a:r>
          </a:p>
          <a:p>
            <a:r>
              <a:rPr lang="en-US" sz="2000" b="1" dirty="0"/>
              <a:t>Rate Limits:</a:t>
            </a:r>
          </a:p>
          <a:p>
            <a:r>
              <a:rPr lang="en-US" dirty="0"/>
              <a:t> </a:t>
            </a:r>
            <a:r>
              <a:rPr lang="en-US" sz="1600" dirty="0" err="1"/>
              <a:t>Upstox</a:t>
            </a:r>
            <a:r>
              <a:rPr lang="en-US" sz="1600" dirty="0"/>
              <a:t> API has rate limits; ensure to manage frequent calls or include a retry mechanism if </a:t>
            </a:r>
            <a:r>
              <a:rPr lang="en-US" sz="1600" dirty="0" err="1"/>
              <a:t>needed.Missing</a:t>
            </a:r>
            <a:r>
              <a:rPr lang="en-US" sz="1600" dirty="0"/>
              <a:t> Data: In cases where margin or bid/ask values are missing, the function should handle these cases gracefully by substituting with default values or skipping the entries.</a:t>
            </a:r>
            <a:endParaRPr lang="en-IN" sz="1600" dirty="0"/>
          </a:p>
        </p:txBody>
      </p:sp>
    </p:spTree>
    <p:extLst>
      <p:ext uri="{BB962C8B-B14F-4D97-AF65-F5344CB8AC3E}">
        <p14:creationId xmlns:p14="http://schemas.microsoft.com/office/powerpoint/2010/main" val="202326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B9F83-60E0-1197-A125-E65588463C39}"/>
              </a:ext>
            </a:extLst>
          </p:cNvPr>
          <p:cNvSpPr txBox="1"/>
          <p:nvPr/>
        </p:nvSpPr>
        <p:spPr>
          <a:xfrm>
            <a:off x="707923" y="0"/>
            <a:ext cx="11415251" cy="7017306"/>
          </a:xfrm>
          <a:prstGeom prst="rect">
            <a:avLst/>
          </a:prstGeom>
          <a:noFill/>
        </p:spPr>
        <p:txBody>
          <a:bodyPr wrap="square">
            <a:spAutoFit/>
          </a:bodyPr>
          <a:lstStyle/>
          <a:p>
            <a:r>
              <a:rPr lang="en-IN" sz="2400" b="1" u="sng" dirty="0">
                <a:solidFill>
                  <a:srgbClr val="FF0000"/>
                </a:solidFill>
              </a:rPr>
              <a:t>API Integration:</a:t>
            </a:r>
          </a:p>
          <a:p>
            <a:r>
              <a:rPr lang="en-IN" dirty="0"/>
              <a:t> </a:t>
            </a:r>
            <a:r>
              <a:rPr lang="en-IN" sz="2000" dirty="0" err="1"/>
              <a:t>NotesAuthorization</a:t>
            </a:r>
            <a:r>
              <a:rPr lang="en-IN" sz="2000" dirty="0"/>
              <a:t>: The code demonstrates API access using </a:t>
            </a:r>
            <a:r>
              <a:rPr lang="en-IN" sz="2000" dirty="0" err="1"/>
              <a:t>Upstox’s</a:t>
            </a:r>
            <a:r>
              <a:rPr lang="en-IN" sz="2000" dirty="0"/>
              <a:t> OAuth2 mechanism for retrieving the access </a:t>
            </a:r>
            <a:r>
              <a:rPr lang="en-IN" sz="2000" dirty="0" err="1"/>
              <a:t>token.Endpoints</a:t>
            </a:r>
            <a:r>
              <a:rPr lang="en-IN" sz="2000" dirty="0"/>
              <a:t>: Specific endpoints for fetching options data and calculating margins can be found in </a:t>
            </a:r>
            <a:r>
              <a:rPr lang="en-IN" sz="2000" dirty="0" err="1"/>
              <a:t>Upstox’s</a:t>
            </a:r>
            <a:r>
              <a:rPr lang="en-IN" sz="2000" dirty="0"/>
              <a:t> API documentation.</a:t>
            </a:r>
            <a:br>
              <a:rPr lang="en-IN" sz="2000" dirty="0"/>
            </a:br>
            <a:r>
              <a:rPr lang="en-IN" sz="2000" dirty="0"/>
              <a:t>Error Handling: Consider handling errors such as failed API responses, missing data, and rate limits for real-world use.</a:t>
            </a:r>
          </a:p>
          <a:p>
            <a:r>
              <a:rPr lang="en-IN" sz="2400" b="1" u="sng" dirty="0">
                <a:solidFill>
                  <a:srgbClr val="FF0000"/>
                </a:solidFill>
              </a:rPr>
              <a:t>AI Assistance </a:t>
            </a:r>
            <a:r>
              <a:rPr lang="en-IN" sz="2400" b="1" u="sng" dirty="0" err="1">
                <a:solidFill>
                  <a:srgbClr val="FF0000"/>
                </a:solidFill>
              </a:rPr>
              <a:t>UtilizationCode</a:t>
            </a:r>
            <a:r>
              <a:rPr lang="en-IN" sz="2400" b="1" u="sng" dirty="0">
                <a:solidFill>
                  <a:srgbClr val="FF0000"/>
                </a:solidFill>
              </a:rPr>
              <a:t> Generation</a:t>
            </a:r>
            <a:r>
              <a:rPr lang="en-IN" sz="2400" b="1" u="sng" dirty="0"/>
              <a:t>:</a:t>
            </a:r>
          </a:p>
          <a:p>
            <a:r>
              <a:rPr lang="en-IN" dirty="0"/>
              <a:t> Used ChatGPT to generate the function skeletons for </a:t>
            </a:r>
            <a:r>
              <a:rPr lang="en-IN" dirty="0" err="1"/>
              <a:t>get_option_chain_data</a:t>
            </a:r>
            <a:r>
              <a:rPr lang="en-IN" dirty="0"/>
              <a:t> and </a:t>
            </a:r>
            <a:r>
              <a:rPr lang="en-IN" dirty="0" err="1"/>
              <a:t>calculate_margin_and_premium.Terminology</a:t>
            </a:r>
            <a:r>
              <a:rPr lang="en-IN" dirty="0"/>
              <a:t> Clarification: Leveraged ChatGPT for understanding terms such as "strike price," "options chain," and "</a:t>
            </a:r>
            <a:r>
              <a:rPr lang="en-IN" dirty="0" err="1"/>
              <a:t>premium."Optimization</a:t>
            </a:r>
            <a:r>
              <a:rPr lang="en-IN" dirty="0"/>
              <a:t>: Used AI tools to optimize the </a:t>
            </a:r>
            <a:r>
              <a:rPr lang="en-IN" dirty="0" err="1"/>
              <a:t>DataFrame</a:t>
            </a:r>
            <a:r>
              <a:rPr lang="en-IN" dirty="0"/>
              <a:t> manipulation logic and ensure compatibility with </a:t>
            </a:r>
            <a:r>
              <a:rPr lang="en-IN" dirty="0" err="1"/>
              <a:t>Upstox</a:t>
            </a:r>
            <a:r>
              <a:rPr lang="en-IN" dirty="0"/>
              <a:t> API data formats.</a:t>
            </a:r>
          </a:p>
          <a:p>
            <a:r>
              <a:rPr lang="en-US" sz="2400" b="1" dirty="0">
                <a:solidFill>
                  <a:srgbClr val="FF0000"/>
                </a:solidFill>
              </a:rPr>
              <a:t>Assumptions and Limitations:</a:t>
            </a:r>
          </a:p>
          <a:p>
            <a:r>
              <a:rPr lang="en-US" dirty="0"/>
              <a:t>Predefined Values: In this example, margin per contract and lot size are set to fixed values; actual implementations should retrieve these values dynamically from the </a:t>
            </a:r>
            <a:r>
              <a:rPr lang="en-US" dirty="0" err="1"/>
              <a:t>API.Data</a:t>
            </a:r>
            <a:r>
              <a:rPr lang="en-US" dirty="0"/>
              <a:t> Accuracy: The accuracy of </a:t>
            </a:r>
            <a:r>
              <a:rPr lang="en-US" dirty="0" err="1"/>
              <a:t>margin_required</a:t>
            </a:r>
            <a:r>
              <a:rPr lang="en-US" dirty="0"/>
              <a:t> and </a:t>
            </a:r>
            <a:r>
              <a:rPr lang="en-US" dirty="0" err="1"/>
              <a:t>premium_earned</a:t>
            </a:r>
            <a:r>
              <a:rPr lang="en-US" dirty="0"/>
              <a:t> relies on the lot size and margin data being up-to-</a:t>
            </a:r>
            <a:r>
              <a:rPr lang="en-US" dirty="0" err="1"/>
              <a:t>date.Testing</a:t>
            </a:r>
            <a:r>
              <a:rPr lang="en-US" dirty="0"/>
              <a:t> Environment: Testing with </a:t>
            </a:r>
            <a:r>
              <a:rPr lang="en-US" dirty="0" err="1"/>
              <a:t>Upstox’s</a:t>
            </a:r>
            <a:r>
              <a:rPr lang="en-US" dirty="0"/>
              <a:t> API sandbox is recommended for validating the results before deploying with live data.</a:t>
            </a:r>
          </a:p>
          <a:p>
            <a:r>
              <a:rPr lang="en-US" sz="5400" b="1" dirty="0">
                <a:solidFill>
                  <a:srgbClr val="FF0000"/>
                </a:solidFill>
                <a:highlight>
                  <a:srgbClr val="00FFFF"/>
                </a:highlight>
              </a:rPr>
              <a:t>Conclusion:</a:t>
            </a:r>
          </a:p>
          <a:p>
            <a:r>
              <a:rPr lang="en-US" sz="2000" dirty="0"/>
              <a:t>This project demonstrates an effective approach to integrating with financial market data APIs, processing options trading data, and calculating relevant trading metrics. The solution is designed to be flexible, enabling adaptation to other broker APIs if necessary, while maintaining a focus on clean, efficient data processing.</a:t>
            </a:r>
            <a:endParaRPr lang="en-IN" sz="2000" dirty="0"/>
          </a:p>
        </p:txBody>
      </p:sp>
    </p:spTree>
    <p:extLst>
      <p:ext uri="{BB962C8B-B14F-4D97-AF65-F5344CB8AC3E}">
        <p14:creationId xmlns:p14="http://schemas.microsoft.com/office/powerpoint/2010/main" val="269794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1F8A7-4ED2-2593-73CD-46D0C3C435D4}"/>
              </a:ext>
            </a:extLst>
          </p:cNvPr>
          <p:cNvPicPr>
            <a:picLocks noChangeAspect="1"/>
          </p:cNvPicPr>
          <p:nvPr/>
        </p:nvPicPr>
        <p:blipFill>
          <a:blip r:embed="rId2"/>
          <a:stretch>
            <a:fillRect/>
          </a:stretch>
        </p:blipFill>
        <p:spPr>
          <a:xfrm>
            <a:off x="1160206" y="462115"/>
            <a:ext cx="10766323" cy="6272981"/>
          </a:xfrm>
          <a:prstGeom prst="rect">
            <a:avLst/>
          </a:prstGeom>
        </p:spPr>
      </p:pic>
    </p:spTree>
    <p:extLst>
      <p:ext uri="{BB962C8B-B14F-4D97-AF65-F5344CB8AC3E}">
        <p14:creationId xmlns:p14="http://schemas.microsoft.com/office/powerpoint/2010/main" val="24558042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task</Template>
  <TotalTime>0</TotalTime>
  <Words>993</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Britannic Bold</vt: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sivaganesh Ragam</dc:creator>
  <cp:lastModifiedBy>sivaganesh Ragam</cp:lastModifiedBy>
  <cp:revision>1</cp:revision>
  <dcterms:created xsi:type="dcterms:W3CDTF">2024-11-02T19:55:42Z</dcterms:created>
  <dcterms:modified xsi:type="dcterms:W3CDTF">2024-11-02T19:56:05Z</dcterms:modified>
</cp:coreProperties>
</file>