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9" Type="http://schemas.openxmlformats.org/officeDocument/2006/relationships/slideLayout" Target="../slideLayouts/slideLayout1.xml"/><Relationship Id="rId10"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9" Type="http://schemas.openxmlformats.org/officeDocument/2006/relationships/slideLayout" Target="../slideLayouts/slideLayout1.xml"/><Relationship Id="rId10"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27488" y="2692241"/>
            <a:ext cx="4919305" cy="2844998"/>
          </a:xfrm>
          <a:prstGeom prst="rect">
            <a:avLst/>
          </a:prstGeom>
        </p:spPr>
      </p:pic>
      <p:sp>
        <p:nvSpPr>
          <p:cNvPr id="6" name="Text 2"/>
          <p:cNvSpPr/>
          <p:nvPr/>
        </p:nvSpPr>
        <p:spPr>
          <a:xfrm>
            <a:off x="793790" y="1244084"/>
            <a:ext cx="7556421" cy="2934653"/>
          </a:xfrm>
          <a:prstGeom prst="rect">
            <a:avLst/>
          </a:prstGeom>
          <a:noFill/>
          <a:ln/>
        </p:spPr>
        <p:txBody>
          <a:bodyPr wrap="square" rtlCol="0" anchor="t"/>
          <a:lstStyle/>
          <a:p>
            <a:pPr indent="0" marL="0">
              <a:lnSpc>
                <a:spcPts val="7702"/>
              </a:lnSpc>
              <a:buNone/>
            </a:pPr>
            <a:r>
              <a:rPr lang="en-US" sz="6162" b="1" spc="-185" kern="0" dirty="0">
                <a:solidFill>
                  <a:srgbClr val="FFFFFF"/>
                </a:solidFill>
                <a:latin typeface="Inter" pitchFamily="34" charset="0"/>
                <a:ea typeface="Inter" pitchFamily="34" charset="-122"/>
                <a:cs typeface="Inter" pitchFamily="34" charset="-120"/>
              </a:rPr>
              <a:t>Git Branching: A Comprehensive Guide</a:t>
            </a:r>
            <a:endParaRPr lang="en-US" sz="6162" dirty="0"/>
          </a:p>
        </p:txBody>
      </p:sp>
      <p:sp>
        <p:nvSpPr>
          <p:cNvPr id="7" name="Text 3"/>
          <p:cNvSpPr/>
          <p:nvPr/>
        </p:nvSpPr>
        <p:spPr>
          <a:xfrm>
            <a:off x="793790" y="4518898"/>
            <a:ext cx="7556421" cy="1814513"/>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Git branching is a powerful feature that allows developers to work on new features, bug fixes, or experimental code without affecting the main codebase. It provides a flexible and efficient way to manage different versions of your project, making it a cornerstone of modern software development.</a:t>
            </a:r>
            <a:endParaRPr lang="en-US" sz="1786" dirty="0"/>
          </a:p>
        </p:txBody>
      </p:sp>
      <p:sp>
        <p:nvSpPr>
          <p:cNvPr id="8" name="Shape 4"/>
          <p:cNvSpPr/>
          <p:nvPr/>
        </p:nvSpPr>
        <p:spPr>
          <a:xfrm>
            <a:off x="793790" y="6605468"/>
            <a:ext cx="362903" cy="362903"/>
          </a:xfrm>
          <a:prstGeom prst="roundRect">
            <a:avLst>
              <a:gd name="adj" fmla="val 25194296"/>
            </a:avLst>
          </a:prstGeom>
          <a:solidFill>
            <a:srgbClr val="B726E5"/>
          </a:solidFill>
          <a:ln w="7620">
            <a:solidFill>
              <a:srgbClr val="FFFFFF"/>
            </a:solidFill>
            <a:prstDash val="solid"/>
          </a:ln>
        </p:spPr>
      </p:sp>
      <p:sp>
        <p:nvSpPr>
          <p:cNvPr id="9" name="Text 5"/>
          <p:cNvSpPr/>
          <p:nvPr/>
        </p:nvSpPr>
        <p:spPr>
          <a:xfrm>
            <a:off x="916662" y="6738104"/>
            <a:ext cx="117157" cy="97512"/>
          </a:xfrm>
          <a:prstGeom prst="rect">
            <a:avLst/>
          </a:prstGeom>
          <a:noFill/>
          <a:ln/>
        </p:spPr>
        <p:txBody>
          <a:bodyPr wrap="none" rtlCol="0" anchor="t"/>
          <a:lstStyle/>
          <a:p>
            <a:pPr algn="ctr" indent="0" marL="0">
              <a:lnSpc>
                <a:spcPts val="768"/>
              </a:lnSpc>
              <a:buNone/>
            </a:pPr>
            <a:r>
              <a:rPr lang="en-US" sz="768" spc="-36" kern="0" dirty="0">
                <a:solidFill>
                  <a:srgbClr val="FFFFFF"/>
                </a:solidFill>
                <a:latin typeface="Inter" pitchFamily="34" charset="0"/>
                <a:ea typeface="Inter" pitchFamily="34" charset="-122"/>
                <a:cs typeface="Inter" pitchFamily="34" charset="-120"/>
              </a:rPr>
              <a:t>rs</a:t>
            </a:r>
            <a:endParaRPr lang="en-US" sz="768" dirty="0"/>
          </a:p>
        </p:txBody>
      </p:sp>
      <p:sp>
        <p:nvSpPr>
          <p:cNvPr id="10" name="Text 6"/>
          <p:cNvSpPr/>
          <p:nvPr/>
        </p:nvSpPr>
        <p:spPr>
          <a:xfrm>
            <a:off x="1270040" y="6588562"/>
            <a:ext cx="1541740" cy="396835"/>
          </a:xfrm>
          <a:prstGeom prst="rect">
            <a:avLst/>
          </a:prstGeom>
          <a:noFill/>
          <a:ln/>
        </p:spPr>
        <p:txBody>
          <a:bodyPr wrap="none" rtlCol="0" anchor="t"/>
          <a:lstStyle/>
          <a:p>
            <a:pPr algn="l" indent="0" marL="0">
              <a:lnSpc>
                <a:spcPts val="3126"/>
              </a:lnSpc>
              <a:buNone/>
            </a:pPr>
            <a:r>
              <a:rPr lang="en-US" sz="2233" b="1" spc="-36" kern="0" dirty="0">
                <a:solidFill>
                  <a:srgbClr val="E5E0DF"/>
                </a:solidFill>
                <a:latin typeface="Inter" pitchFamily="34" charset="0"/>
                <a:ea typeface="Inter" pitchFamily="34" charset="-122"/>
                <a:cs typeface="Inter" pitchFamily="34" charset="-120"/>
              </a:rPr>
              <a:t>by raju scm</a:t>
            </a:r>
            <a:endParaRPr lang="en-US" sz="2233"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45494" y="1006316"/>
            <a:ext cx="10416302" cy="498038"/>
          </a:xfrm>
          <a:prstGeom prst="rect">
            <a:avLst/>
          </a:prstGeom>
          <a:noFill/>
          <a:ln/>
        </p:spPr>
        <p:txBody>
          <a:bodyPr wrap="none" rtlCol="0" anchor="t"/>
          <a:lstStyle/>
          <a:p>
            <a:pPr indent="0" marL="0">
              <a:lnSpc>
                <a:spcPts val="3922"/>
              </a:lnSpc>
              <a:buNone/>
            </a:pPr>
            <a:r>
              <a:rPr lang="en-US" sz="3137" b="1" spc="-94" kern="0" dirty="0">
                <a:solidFill>
                  <a:srgbClr val="FFFFFF"/>
                </a:solidFill>
                <a:latin typeface="Inter" pitchFamily="34" charset="0"/>
                <a:ea typeface="Inter" pitchFamily="34" charset="-122"/>
                <a:cs typeface="Inter" pitchFamily="34" charset="-120"/>
              </a:rPr>
              <a:t>Git Branch Workflow: From Feature Branches to Releases</a:t>
            </a:r>
            <a:endParaRPr lang="en-US" sz="3137" dirty="0"/>
          </a:p>
        </p:txBody>
      </p:sp>
      <p:sp>
        <p:nvSpPr>
          <p:cNvPr id="5" name="Shape 3"/>
          <p:cNvSpPr/>
          <p:nvPr/>
        </p:nvSpPr>
        <p:spPr>
          <a:xfrm>
            <a:off x="7303651" y="1823085"/>
            <a:ext cx="22860" cy="5400199"/>
          </a:xfrm>
          <a:prstGeom prst="roundRect">
            <a:avLst>
              <a:gd name="adj" fmla="val 292833"/>
            </a:avLst>
          </a:prstGeom>
          <a:solidFill>
            <a:srgbClr val="2A1999"/>
          </a:solidFill>
          <a:ln/>
        </p:spPr>
      </p:sp>
      <p:sp>
        <p:nvSpPr>
          <p:cNvPr id="6" name="Shape 4"/>
          <p:cNvSpPr/>
          <p:nvPr/>
        </p:nvSpPr>
        <p:spPr>
          <a:xfrm>
            <a:off x="6600885" y="2170033"/>
            <a:ext cx="557808" cy="22860"/>
          </a:xfrm>
          <a:prstGeom prst="roundRect">
            <a:avLst>
              <a:gd name="adj" fmla="val 292833"/>
            </a:avLst>
          </a:prstGeom>
          <a:solidFill>
            <a:srgbClr val="2A1999"/>
          </a:solidFill>
          <a:ln/>
        </p:spPr>
      </p:sp>
      <p:sp>
        <p:nvSpPr>
          <p:cNvPr id="7" name="Shape 5"/>
          <p:cNvSpPr/>
          <p:nvPr/>
        </p:nvSpPr>
        <p:spPr>
          <a:xfrm>
            <a:off x="7135832" y="2002274"/>
            <a:ext cx="358497" cy="358497"/>
          </a:xfrm>
          <a:prstGeom prst="roundRect">
            <a:avLst>
              <a:gd name="adj" fmla="val 18673"/>
            </a:avLst>
          </a:prstGeom>
          <a:solidFill>
            <a:srgbClr val="110080"/>
          </a:solidFill>
          <a:ln w="7620">
            <a:solidFill>
              <a:srgbClr val="2A1999"/>
            </a:solidFill>
            <a:prstDash val="solid"/>
          </a:ln>
        </p:spPr>
      </p:sp>
      <p:sp>
        <p:nvSpPr>
          <p:cNvPr id="8" name="Text 6"/>
          <p:cNvSpPr/>
          <p:nvPr/>
        </p:nvSpPr>
        <p:spPr>
          <a:xfrm>
            <a:off x="7267039" y="2061924"/>
            <a:ext cx="95964" cy="239078"/>
          </a:xfrm>
          <a:prstGeom prst="rect">
            <a:avLst/>
          </a:prstGeom>
          <a:noFill/>
          <a:ln/>
        </p:spPr>
        <p:txBody>
          <a:bodyPr wrap="none" rtlCol="0" anchor="t"/>
          <a:lstStyle/>
          <a:p>
            <a:pPr algn="ctr" indent="0" marL="0">
              <a:lnSpc>
                <a:spcPts val="1882"/>
              </a:lnSpc>
              <a:buNone/>
            </a:pPr>
            <a:r>
              <a:rPr lang="en-US" sz="1882" b="1" spc="-56" kern="0" dirty="0">
                <a:solidFill>
                  <a:srgbClr val="E5E0DF"/>
                </a:solidFill>
                <a:latin typeface="Inter" pitchFamily="34" charset="0"/>
                <a:ea typeface="Inter" pitchFamily="34" charset="-122"/>
                <a:cs typeface="Inter" pitchFamily="34" charset="-120"/>
              </a:rPr>
              <a:t>1</a:t>
            </a:r>
            <a:endParaRPr lang="en-US" sz="1882" dirty="0"/>
          </a:p>
        </p:txBody>
      </p:sp>
      <p:sp>
        <p:nvSpPr>
          <p:cNvPr id="9" name="Text 7"/>
          <p:cNvSpPr/>
          <p:nvPr/>
        </p:nvSpPr>
        <p:spPr>
          <a:xfrm>
            <a:off x="4219813" y="1982391"/>
            <a:ext cx="2218730" cy="248960"/>
          </a:xfrm>
          <a:prstGeom prst="rect">
            <a:avLst/>
          </a:prstGeom>
          <a:noFill/>
          <a:ln/>
        </p:spPr>
        <p:txBody>
          <a:bodyPr wrap="none" rtlCol="0" anchor="t"/>
          <a:lstStyle/>
          <a:p>
            <a:pPr algn="r" indent="0" marL="0">
              <a:lnSpc>
                <a:spcPts val="1961"/>
              </a:lnSpc>
              <a:buNone/>
            </a:pPr>
            <a:r>
              <a:rPr lang="en-US" sz="1569" b="1" spc="-47" kern="0" dirty="0">
                <a:solidFill>
                  <a:srgbClr val="E5E0DF"/>
                </a:solidFill>
                <a:latin typeface="Inter" pitchFamily="34" charset="0"/>
                <a:ea typeface="Inter" pitchFamily="34" charset="-122"/>
                <a:cs typeface="Inter" pitchFamily="34" charset="-120"/>
              </a:rPr>
              <a:t>Feature Branch Creation</a:t>
            </a:r>
            <a:endParaRPr lang="en-US" sz="1569" dirty="0"/>
          </a:p>
        </p:txBody>
      </p:sp>
      <p:sp>
        <p:nvSpPr>
          <p:cNvPr id="10" name="Text 8"/>
          <p:cNvSpPr/>
          <p:nvPr/>
        </p:nvSpPr>
        <p:spPr>
          <a:xfrm>
            <a:off x="2045494" y="2326958"/>
            <a:ext cx="4393049" cy="765096"/>
          </a:xfrm>
          <a:prstGeom prst="rect">
            <a:avLst/>
          </a:prstGeom>
          <a:noFill/>
          <a:ln/>
        </p:spPr>
        <p:txBody>
          <a:bodyPr wrap="square" rtlCol="0" anchor="t"/>
          <a:lstStyle/>
          <a:p>
            <a:pPr algn="r" indent="0" marL="0">
              <a:lnSpc>
                <a:spcPts val="2008"/>
              </a:lnSpc>
              <a:buNone/>
            </a:pPr>
            <a:r>
              <a:rPr lang="en-US" sz="1255" spc="-25" kern="0" dirty="0">
                <a:solidFill>
                  <a:srgbClr val="E5E0DF"/>
                </a:solidFill>
                <a:latin typeface="Inter" pitchFamily="34" charset="0"/>
                <a:ea typeface="Inter" pitchFamily="34" charset="-122"/>
                <a:cs typeface="Inter" pitchFamily="34" charset="-120"/>
              </a:rPr>
              <a:t>Start by creating a new branch for a specific feature or bug fix. This isolates your work from the main branch, ensuring stability.</a:t>
            </a:r>
            <a:endParaRPr lang="en-US" sz="1255" dirty="0"/>
          </a:p>
        </p:txBody>
      </p:sp>
      <p:sp>
        <p:nvSpPr>
          <p:cNvPr id="11" name="Shape 9"/>
          <p:cNvSpPr/>
          <p:nvPr/>
        </p:nvSpPr>
        <p:spPr>
          <a:xfrm>
            <a:off x="7471470" y="2966799"/>
            <a:ext cx="557808" cy="22860"/>
          </a:xfrm>
          <a:prstGeom prst="roundRect">
            <a:avLst>
              <a:gd name="adj" fmla="val 292833"/>
            </a:avLst>
          </a:prstGeom>
          <a:solidFill>
            <a:srgbClr val="2A1999"/>
          </a:solidFill>
          <a:ln/>
        </p:spPr>
      </p:sp>
      <p:sp>
        <p:nvSpPr>
          <p:cNvPr id="12" name="Shape 10"/>
          <p:cNvSpPr/>
          <p:nvPr/>
        </p:nvSpPr>
        <p:spPr>
          <a:xfrm>
            <a:off x="7135832" y="2799040"/>
            <a:ext cx="358497" cy="358497"/>
          </a:xfrm>
          <a:prstGeom prst="roundRect">
            <a:avLst>
              <a:gd name="adj" fmla="val 18673"/>
            </a:avLst>
          </a:prstGeom>
          <a:solidFill>
            <a:srgbClr val="110080"/>
          </a:solidFill>
          <a:ln w="7620">
            <a:solidFill>
              <a:srgbClr val="2A1999"/>
            </a:solidFill>
            <a:prstDash val="solid"/>
          </a:ln>
        </p:spPr>
      </p:sp>
      <p:sp>
        <p:nvSpPr>
          <p:cNvPr id="13" name="Text 11"/>
          <p:cNvSpPr/>
          <p:nvPr/>
        </p:nvSpPr>
        <p:spPr>
          <a:xfrm>
            <a:off x="7243346" y="2858691"/>
            <a:ext cx="143351" cy="239078"/>
          </a:xfrm>
          <a:prstGeom prst="rect">
            <a:avLst/>
          </a:prstGeom>
          <a:noFill/>
          <a:ln/>
        </p:spPr>
        <p:txBody>
          <a:bodyPr wrap="none" rtlCol="0" anchor="t"/>
          <a:lstStyle/>
          <a:p>
            <a:pPr algn="ctr" indent="0" marL="0">
              <a:lnSpc>
                <a:spcPts val="1882"/>
              </a:lnSpc>
              <a:buNone/>
            </a:pPr>
            <a:r>
              <a:rPr lang="en-US" sz="1882" b="1" spc="-56" kern="0" dirty="0">
                <a:solidFill>
                  <a:srgbClr val="E5E0DF"/>
                </a:solidFill>
                <a:latin typeface="Inter" pitchFamily="34" charset="0"/>
                <a:ea typeface="Inter" pitchFamily="34" charset="-122"/>
                <a:cs typeface="Inter" pitchFamily="34" charset="-120"/>
              </a:rPr>
              <a:t>2</a:t>
            </a:r>
            <a:endParaRPr lang="en-US" sz="1882" dirty="0"/>
          </a:p>
        </p:txBody>
      </p:sp>
      <p:sp>
        <p:nvSpPr>
          <p:cNvPr id="14" name="Text 12"/>
          <p:cNvSpPr/>
          <p:nvPr/>
        </p:nvSpPr>
        <p:spPr>
          <a:xfrm>
            <a:off x="8191619" y="2779157"/>
            <a:ext cx="2483168" cy="248960"/>
          </a:xfrm>
          <a:prstGeom prst="rect">
            <a:avLst/>
          </a:prstGeom>
          <a:noFill/>
          <a:ln/>
        </p:spPr>
        <p:txBody>
          <a:bodyPr wrap="none" rtlCol="0" anchor="t"/>
          <a:lstStyle/>
          <a:p>
            <a:pPr algn="l" indent="0" marL="0">
              <a:lnSpc>
                <a:spcPts val="1961"/>
              </a:lnSpc>
              <a:buNone/>
            </a:pPr>
            <a:r>
              <a:rPr lang="en-US" sz="1569" b="1" spc="-47" kern="0" dirty="0">
                <a:solidFill>
                  <a:srgbClr val="E5E0DF"/>
                </a:solidFill>
                <a:latin typeface="Inter" pitchFamily="34" charset="0"/>
                <a:ea typeface="Inter" pitchFamily="34" charset="-122"/>
                <a:cs typeface="Inter" pitchFamily="34" charset="-120"/>
              </a:rPr>
              <a:t>Development and Commits</a:t>
            </a:r>
            <a:endParaRPr lang="en-US" sz="1569" dirty="0"/>
          </a:p>
        </p:txBody>
      </p:sp>
      <p:sp>
        <p:nvSpPr>
          <p:cNvPr id="15" name="Text 13"/>
          <p:cNvSpPr/>
          <p:nvPr/>
        </p:nvSpPr>
        <p:spPr>
          <a:xfrm>
            <a:off x="8191619" y="3123724"/>
            <a:ext cx="4393168" cy="765096"/>
          </a:xfrm>
          <a:prstGeom prst="rect">
            <a:avLst/>
          </a:prstGeom>
          <a:noFill/>
          <a:ln/>
        </p:spPr>
        <p:txBody>
          <a:bodyPr wrap="square" rtlCol="0" anchor="t"/>
          <a:lstStyle/>
          <a:p>
            <a:pPr algn="l" indent="0" marL="0">
              <a:lnSpc>
                <a:spcPts val="2008"/>
              </a:lnSpc>
              <a:buNone/>
            </a:pPr>
            <a:r>
              <a:rPr lang="en-US" sz="1255" spc="-25" kern="0" dirty="0">
                <a:solidFill>
                  <a:srgbClr val="E5E0DF"/>
                </a:solidFill>
                <a:latin typeface="Inter" pitchFamily="34" charset="0"/>
                <a:ea typeface="Inter" pitchFamily="34" charset="-122"/>
                <a:cs typeface="Inter" pitchFamily="34" charset="-120"/>
              </a:rPr>
              <a:t>Develop and test your feature on the new branch, committing your changes regularly. This allows for clear versioning and easier rollback if needed.</a:t>
            </a:r>
            <a:endParaRPr lang="en-US" sz="1255" dirty="0"/>
          </a:p>
        </p:txBody>
      </p:sp>
      <p:sp>
        <p:nvSpPr>
          <p:cNvPr id="16" name="Shape 14"/>
          <p:cNvSpPr/>
          <p:nvPr/>
        </p:nvSpPr>
        <p:spPr>
          <a:xfrm>
            <a:off x="6600885" y="3760589"/>
            <a:ext cx="557808" cy="22860"/>
          </a:xfrm>
          <a:prstGeom prst="roundRect">
            <a:avLst>
              <a:gd name="adj" fmla="val 292833"/>
            </a:avLst>
          </a:prstGeom>
          <a:solidFill>
            <a:srgbClr val="2A1999"/>
          </a:solidFill>
          <a:ln/>
        </p:spPr>
      </p:sp>
      <p:sp>
        <p:nvSpPr>
          <p:cNvPr id="17" name="Shape 15"/>
          <p:cNvSpPr/>
          <p:nvPr/>
        </p:nvSpPr>
        <p:spPr>
          <a:xfrm>
            <a:off x="7135832" y="3592830"/>
            <a:ext cx="358497" cy="358497"/>
          </a:xfrm>
          <a:prstGeom prst="roundRect">
            <a:avLst>
              <a:gd name="adj" fmla="val 18673"/>
            </a:avLst>
          </a:prstGeom>
          <a:solidFill>
            <a:srgbClr val="110080"/>
          </a:solidFill>
          <a:ln w="7620">
            <a:solidFill>
              <a:srgbClr val="2A1999"/>
            </a:solidFill>
            <a:prstDash val="solid"/>
          </a:ln>
        </p:spPr>
      </p:sp>
      <p:sp>
        <p:nvSpPr>
          <p:cNvPr id="18" name="Text 16"/>
          <p:cNvSpPr/>
          <p:nvPr/>
        </p:nvSpPr>
        <p:spPr>
          <a:xfrm>
            <a:off x="7241441" y="3652480"/>
            <a:ext cx="147161" cy="239078"/>
          </a:xfrm>
          <a:prstGeom prst="rect">
            <a:avLst/>
          </a:prstGeom>
          <a:noFill/>
          <a:ln/>
        </p:spPr>
        <p:txBody>
          <a:bodyPr wrap="none" rtlCol="0" anchor="t"/>
          <a:lstStyle/>
          <a:p>
            <a:pPr algn="ctr" indent="0" marL="0">
              <a:lnSpc>
                <a:spcPts val="1882"/>
              </a:lnSpc>
              <a:buNone/>
            </a:pPr>
            <a:r>
              <a:rPr lang="en-US" sz="1882" b="1" spc="-56" kern="0" dirty="0">
                <a:solidFill>
                  <a:srgbClr val="E5E0DF"/>
                </a:solidFill>
                <a:latin typeface="Inter" pitchFamily="34" charset="0"/>
                <a:ea typeface="Inter" pitchFamily="34" charset="-122"/>
                <a:cs typeface="Inter" pitchFamily="34" charset="-120"/>
              </a:rPr>
              <a:t>3</a:t>
            </a:r>
            <a:endParaRPr lang="en-US" sz="1882" dirty="0"/>
          </a:p>
        </p:txBody>
      </p:sp>
      <p:sp>
        <p:nvSpPr>
          <p:cNvPr id="19" name="Text 17"/>
          <p:cNvSpPr/>
          <p:nvPr/>
        </p:nvSpPr>
        <p:spPr>
          <a:xfrm>
            <a:off x="3635931" y="3572947"/>
            <a:ext cx="2802612" cy="248960"/>
          </a:xfrm>
          <a:prstGeom prst="rect">
            <a:avLst/>
          </a:prstGeom>
          <a:noFill/>
          <a:ln/>
        </p:spPr>
        <p:txBody>
          <a:bodyPr wrap="none" rtlCol="0" anchor="t"/>
          <a:lstStyle/>
          <a:p>
            <a:pPr algn="r" indent="0" marL="0">
              <a:lnSpc>
                <a:spcPts val="1961"/>
              </a:lnSpc>
              <a:buNone/>
            </a:pPr>
            <a:r>
              <a:rPr lang="en-US" sz="1569" b="1" spc="-47" kern="0" dirty="0">
                <a:solidFill>
                  <a:srgbClr val="E5E0DF"/>
                </a:solidFill>
                <a:latin typeface="Inter" pitchFamily="34" charset="0"/>
                <a:ea typeface="Inter" pitchFamily="34" charset="-122"/>
                <a:cs typeface="Inter" pitchFamily="34" charset="-120"/>
              </a:rPr>
              <a:t>Merge Request or Pull Request</a:t>
            </a:r>
            <a:endParaRPr lang="en-US" sz="1569" dirty="0"/>
          </a:p>
        </p:txBody>
      </p:sp>
      <p:sp>
        <p:nvSpPr>
          <p:cNvPr id="20" name="Text 18"/>
          <p:cNvSpPr/>
          <p:nvPr/>
        </p:nvSpPr>
        <p:spPr>
          <a:xfrm>
            <a:off x="2045494" y="3917513"/>
            <a:ext cx="4393049" cy="765096"/>
          </a:xfrm>
          <a:prstGeom prst="rect">
            <a:avLst/>
          </a:prstGeom>
          <a:noFill/>
          <a:ln/>
        </p:spPr>
        <p:txBody>
          <a:bodyPr wrap="square" rtlCol="0" anchor="t"/>
          <a:lstStyle/>
          <a:p>
            <a:pPr algn="r" indent="0" marL="0">
              <a:lnSpc>
                <a:spcPts val="2008"/>
              </a:lnSpc>
              <a:buNone/>
            </a:pPr>
            <a:r>
              <a:rPr lang="en-US" sz="1255" spc="-25" kern="0" dirty="0">
                <a:solidFill>
                  <a:srgbClr val="E5E0DF"/>
                </a:solidFill>
                <a:latin typeface="Inter" pitchFamily="34" charset="0"/>
                <a:ea typeface="Inter" pitchFamily="34" charset="-122"/>
                <a:cs typeface="Inter" pitchFamily="34" charset="-120"/>
              </a:rPr>
              <a:t>Once your feature is ready, create a pull request, proposing your changes to the main branch for review. This enables collaboration and feedback from other developers.</a:t>
            </a:r>
            <a:endParaRPr lang="en-US" sz="1255" dirty="0"/>
          </a:p>
        </p:txBody>
      </p:sp>
      <p:sp>
        <p:nvSpPr>
          <p:cNvPr id="21" name="Shape 19"/>
          <p:cNvSpPr/>
          <p:nvPr/>
        </p:nvSpPr>
        <p:spPr>
          <a:xfrm>
            <a:off x="7471470" y="4554379"/>
            <a:ext cx="557808" cy="22860"/>
          </a:xfrm>
          <a:prstGeom prst="roundRect">
            <a:avLst>
              <a:gd name="adj" fmla="val 292833"/>
            </a:avLst>
          </a:prstGeom>
          <a:solidFill>
            <a:srgbClr val="2A1999"/>
          </a:solidFill>
          <a:ln/>
        </p:spPr>
      </p:sp>
      <p:sp>
        <p:nvSpPr>
          <p:cNvPr id="22" name="Shape 20"/>
          <p:cNvSpPr/>
          <p:nvPr/>
        </p:nvSpPr>
        <p:spPr>
          <a:xfrm>
            <a:off x="7135832" y="4386620"/>
            <a:ext cx="358497" cy="358497"/>
          </a:xfrm>
          <a:prstGeom prst="roundRect">
            <a:avLst>
              <a:gd name="adj" fmla="val 18673"/>
            </a:avLst>
          </a:prstGeom>
          <a:solidFill>
            <a:srgbClr val="110080"/>
          </a:solidFill>
          <a:ln w="7620">
            <a:solidFill>
              <a:srgbClr val="2A1999"/>
            </a:solidFill>
            <a:prstDash val="solid"/>
          </a:ln>
        </p:spPr>
      </p:sp>
      <p:sp>
        <p:nvSpPr>
          <p:cNvPr id="23" name="Text 21"/>
          <p:cNvSpPr/>
          <p:nvPr/>
        </p:nvSpPr>
        <p:spPr>
          <a:xfrm>
            <a:off x="7237750" y="4446270"/>
            <a:ext cx="154543" cy="239078"/>
          </a:xfrm>
          <a:prstGeom prst="rect">
            <a:avLst/>
          </a:prstGeom>
          <a:noFill/>
          <a:ln/>
        </p:spPr>
        <p:txBody>
          <a:bodyPr wrap="none" rtlCol="0" anchor="t"/>
          <a:lstStyle/>
          <a:p>
            <a:pPr algn="ctr" indent="0" marL="0">
              <a:lnSpc>
                <a:spcPts val="1882"/>
              </a:lnSpc>
              <a:buNone/>
            </a:pPr>
            <a:r>
              <a:rPr lang="en-US" sz="1882" b="1" spc="-56" kern="0" dirty="0">
                <a:solidFill>
                  <a:srgbClr val="E5E0DF"/>
                </a:solidFill>
                <a:latin typeface="Inter" pitchFamily="34" charset="0"/>
                <a:ea typeface="Inter" pitchFamily="34" charset="-122"/>
                <a:cs typeface="Inter" pitchFamily="34" charset="-120"/>
              </a:rPr>
              <a:t>4</a:t>
            </a:r>
            <a:endParaRPr lang="en-US" sz="1882" dirty="0"/>
          </a:p>
        </p:txBody>
      </p:sp>
      <p:sp>
        <p:nvSpPr>
          <p:cNvPr id="24" name="Text 22"/>
          <p:cNvSpPr/>
          <p:nvPr/>
        </p:nvSpPr>
        <p:spPr>
          <a:xfrm>
            <a:off x="8191619" y="4366736"/>
            <a:ext cx="1992273" cy="248960"/>
          </a:xfrm>
          <a:prstGeom prst="rect">
            <a:avLst/>
          </a:prstGeom>
          <a:noFill/>
          <a:ln/>
        </p:spPr>
        <p:txBody>
          <a:bodyPr wrap="none" rtlCol="0" anchor="t"/>
          <a:lstStyle/>
          <a:p>
            <a:pPr algn="l" indent="0" marL="0">
              <a:lnSpc>
                <a:spcPts val="1961"/>
              </a:lnSpc>
              <a:buNone/>
            </a:pPr>
            <a:r>
              <a:rPr lang="en-US" sz="1569" b="1" spc="-47" kern="0" dirty="0">
                <a:solidFill>
                  <a:srgbClr val="E5E0DF"/>
                </a:solidFill>
                <a:latin typeface="Inter" pitchFamily="34" charset="0"/>
                <a:ea typeface="Inter" pitchFamily="34" charset="-122"/>
                <a:cs typeface="Inter" pitchFamily="34" charset="-120"/>
              </a:rPr>
              <a:t>Review and Merge</a:t>
            </a:r>
            <a:endParaRPr lang="en-US" sz="1569" dirty="0"/>
          </a:p>
        </p:txBody>
      </p:sp>
      <p:sp>
        <p:nvSpPr>
          <p:cNvPr id="25" name="Text 23"/>
          <p:cNvSpPr/>
          <p:nvPr/>
        </p:nvSpPr>
        <p:spPr>
          <a:xfrm>
            <a:off x="8191619" y="4711303"/>
            <a:ext cx="4393168" cy="765096"/>
          </a:xfrm>
          <a:prstGeom prst="rect">
            <a:avLst/>
          </a:prstGeom>
          <a:noFill/>
          <a:ln/>
        </p:spPr>
        <p:txBody>
          <a:bodyPr wrap="square" rtlCol="0" anchor="t"/>
          <a:lstStyle/>
          <a:p>
            <a:pPr algn="l" indent="0" marL="0">
              <a:lnSpc>
                <a:spcPts val="2008"/>
              </a:lnSpc>
              <a:buNone/>
            </a:pPr>
            <a:r>
              <a:rPr lang="en-US" sz="1255" spc="-25" kern="0" dirty="0">
                <a:solidFill>
                  <a:srgbClr val="E5E0DF"/>
                </a:solidFill>
                <a:latin typeface="Inter" pitchFamily="34" charset="0"/>
                <a:ea typeface="Inter" pitchFamily="34" charset="-122"/>
                <a:cs typeface="Inter" pitchFamily="34" charset="-120"/>
              </a:rPr>
              <a:t>Code reviewers assess the pull request, ensuring quality and adherence to coding standards. If approved, the changes are merged into the main branch.</a:t>
            </a:r>
            <a:endParaRPr lang="en-US" sz="1255" dirty="0"/>
          </a:p>
        </p:txBody>
      </p:sp>
      <p:sp>
        <p:nvSpPr>
          <p:cNvPr id="26" name="Shape 24"/>
          <p:cNvSpPr/>
          <p:nvPr/>
        </p:nvSpPr>
        <p:spPr>
          <a:xfrm>
            <a:off x="6600885" y="5348168"/>
            <a:ext cx="557808" cy="22860"/>
          </a:xfrm>
          <a:prstGeom prst="roundRect">
            <a:avLst>
              <a:gd name="adj" fmla="val 292833"/>
            </a:avLst>
          </a:prstGeom>
          <a:solidFill>
            <a:srgbClr val="2A1999"/>
          </a:solidFill>
          <a:ln/>
        </p:spPr>
      </p:sp>
      <p:sp>
        <p:nvSpPr>
          <p:cNvPr id="27" name="Shape 25"/>
          <p:cNvSpPr/>
          <p:nvPr/>
        </p:nvSpPr>
        <p:spPr>
          <a:xfrm>
            <a:off x="7135832" y="5180409"/>
            <a:ext cx="358497" cy="358497"/>
          </a:xfrm>
          <a:prstGeom prst="roundRect">
            <a:avLst>
              <a:gd name="adj" fmla="val 18673"/>
            </a:avLst>
          </a:prstGeom>
          <a:solidFill>
            <a:srgbClr val="110080"/>
          </a:solidFill>
          <a:ln w="7620">
            <a:solidFill>
              <a:srgbClr val="2A1999"/>
            </a:solidFill>
            <a:prstDash val="solid"/>
          </a:ln>
        </p:spPr>
      </p:sp>
      <p:sp>
        <p:nvSpPr>
          <p:cNvPr id="28" name="Text 26"/>
          <p:cNvSpPr/>
          <p:nvPr/>
        </p:nvSpPr>
        <p:spPr>
          <a:xfrm>
            <a:off x="7244298" y="5240060"/>
            <a:ext cx="141565" cy="239078"/>
          </a:xfrm>
          <a:prstGeom prst="rect">
            <a:avLst/>
          </a:prstGeom>
          <a:noFill/>
          <a:ln/>
        </p:spPr>
        <p:txBody>
          <a:bodyPr wrap="none" rtlCol="0" anchor="t"/>
          <a:lstStyle/>
          <a:p>
            <a:pPr algn="ctr" indent="0" marL="0">
              <a:lnSpc>
                <a:spcPts val="1882"/>
              </a:lnSpc>
              <a:buNone/>
            </a:pPr>
            <a:r>
              <a:rPr lang="en-US" sz="1882" b="1" spc="-56" kern="0" dirty="0">
                <a:solidFill>
                  <a:srgbClr val="E5E0DF"/>
                </a:solidFill>
                <a:latin typeface="Inter" pitchFamily="34" charset="0"/>
                <a:ea typeface="Inter" pitchFamily="34" charset="-122"/>
                <a:cs typeface="Inter" pitchFamily="34" charset="-120"/>
              </a:rPr>
              <a:t>5</a:t>
            </a:r>
            <a:endParaRPr lang="en-US" sz="1882" dirty="0"/>
          </a:p>
        </p:txBody>
      </p:sp>
      <p:sp>
        <p:nvSpPr>
          <p:cNvPr id="29" name="Text 27"/>
          <p:cNvSpPr/>
          <p:nvPr/>
        </p:nvSpPr>
        <p:spPr>
          <a:xfrm>
            <a:off x="4446270" y="5160526"/>
            <a:ext cx="1992273" cy="248960"/>
          </a:xfrm>
          <a:prstGeom prst="rect">
            <a:avLst/>
          </a:prstGeom>
          <a:noFill/>
          <a:ln/>
        </p:spPr>
        <p:txBody>
          <a:bodyPr wrap="none" rtlCol="0" anchor="t"/>
          <a:lstStyle/>
          <a:p>
            <a:pPr algn="r" indent="0" marL="0">
              <a:lnSpc>
                <a:spcPts val="1961"/>
              </a:lnSpc>
              <a:buNone/>
            </a:pPr>
            <a:r>
              <a:rPr lang="en-US" sz="1569" b="1" spc="-47" kern="0" dirty="0">
                <a:solidFill>
                  <a:srgbClr val="E5E0DF"/>
                </a:solidFill>
                <a:latin typeface="Inter" pitchFamily="34" charset="0"/>
                <a:ea typeface="Inter" pitchFamily="34" charset="-122"/>
                <a:cs typeface="Inter" pitchFamily="34" charset="-120"/>
              </a:rPr>
              <a:t>Release Branch</a:t>
            </a:r>
            <a:endParaRPr lang="en-US" sz="1569" dirty="0"/>
          </a:p>
        </p:txBody>
      </p:sp>
      <p:sp>
        <p:nvSpPr>
          <p:cNvPr id="30" name="Text 28"/>
          <p:cNvSpPr/>
          <p:nvPr/>
        </p:nvSpPr>
        <p:spPr>
          <a:xfrm>
            <a:off x="2045494" y="5505093"/>
            <a:ext cx="4393049" cy="765096"/>
          </a:xfrm>
          <a:prstGeom prst="rect">
            <a:avLst/>
          </a:prstGeom>
          <a:noFill/>
          <a:ln/>
        </p:spPr>
        <p:txBody>
          <a:bodyPr wrap="square" rtlCol="0" anchor="t"/>
          <a:lstStyle/>
          <a:p>
            <a:pPr algn="r" indent="0" marL="0">
              <a:lnSpc>
                <a:spcPts val="2008"/>
              </a:lnSpc>
              <a:buNone/>
            </a:pPr>
            <a:r>
              <a:rPr lang="en-US" sz="1255" spc="-25" kern="0" dirty="0">
                <a:solidFill>
                  <a:srgbClr val="E5E0DF"/>
                </a:solidFill>
                <a:latin typeface="Inter" pitchFamily="34" charset="0"/>
                <a:ea typeface="Inter" pitchFamily="34" charset="-122"/>
                <a:cs typeface="Inter" pitchFamily="34" charset="-120"/>
              </a:rPr>
              <a:t>For official releases, create a dedicated release branch to handle bug fixes or minor updates. This keeps the main branch stable and ready for new features.</a:t>
            </a:r>
            <a:endParaRPr lang="en-US" sz="1255" dirty="0"/>
          </a:p>
        </p:txBody>
      </p:sp>
      <p:sp>
        <p:nvSpPr>
          <p:cNvPr id="31" name="Shape 29"/>
          <p:cNvSpPr/>
          <p:nvPr/>
        </p:nvSpPr>
        <p:spPr>
          <a:xfrm>
            <a:off x="7471470" y="6141958"/>
            <a:ext cx="557808" cy="22860"/>
          </a:xfrm>
          <a:prstGeom prst="roundRect">
            <a:avLst>
              <a:gd name="adj" fmla="val 292833"/>
            </a:avLst>
          </a:prstGeom>
          <a:solidFill>
            <a:srgbClr val="2A1999"/>
          </a:solidFill>
          <a:ln/>
        </p:spPr>
      </p:sp>
      <p:sp>
        <p:nvSpPr>
          <p:cNvPr id="32" name="Shape 30"/>
          <p:cNvSpPr/>
          <p:nvPr/>
        </p:nvSpPr>
        <p:spPr>
          <a:xfrm>
            <a:off x="7135832" y="5974199"/>
            <a:ext cx="358497" cy="358497"/>
          </a:xfrm>
          <a:prstGeom prst="roundRect">
            <a:avLst>
              <a:gd name="adj" fmla="val 18673"/>
            </a:avLst>
          </a:prstGeom>
          <a:solidFill>
            <a:srgbClr val="110080"/>
          </a:solidFill>
          <a:ln w="7620">
            <a:solidFill>
              <a:srgbClr val="2A1999"/>
            </a:solidFill>
            <a:prstDash val="solid"/>
          </a:ln>
        </p:spPr>
      </p:sp>
      <p:sp>
        <p:nvSpPr>
          <p:cNvPr id="33" name="Text 31"/>
          <p:cNvSpPr/>
          <p:nvPr/>
        </p:nvSpPr>
        <p:spPr>
          <a:xfrm>
            <a:off x="7240965" y="6033849"/>
            <a:ext cx="148114" cy="239078"/>
          </a:xfrm>
          <a:prstGeom prst="rect">
            <a:avLst/>
          </a:prstGeom>
          <a:noFill/>
          <a:ln/>
        </p:spPr>
        <p:txBody>
          <a:bodyPr wrap="none" rtlCol="0" anchor="t"/>
          <a:lstStyle/>
          <a:p>
            <a:pPr algn="ctr" indent="0" marL="0">
              <a:lnSpc>
                <a:spcPts val="1882"/>
              </a:lnSpc>
              <a:buNone/>
            </a:pPr>
            <a:r>
              <a:rPr lang="en-US" sz="1882" b="1" spc="-56" kern="0" dirty="0">
                <a:solidFill>
                  <a:srgbClr val="E5E0DF"/>
                </a:solidFill>
                <a:latin typeface="Inter" pitchFamily="34" charset="0"/>
                <a:ea typeface="Inter" pitchFamily="34" charset="-122"/>
                <a:cs typeface="Inter" pitchFamily="34" charset="-120"/>
              </a:rPr>
              <a:t>6</a:t>
            </a:r>
            <a:endParaRPr lang="en-US" sz="1882" dirty="0"/>
          </a:p>
        </p:txBody>
      </p:sp>
      <p:sp>
        <p:nvSpPr>
          <p:cNvPr id="34" name="Text 32"/>
          <p:cNvSpPr/>
          <p:nvPr/>
        </p:nvSpPr>
        <p:spPr>
          <a:xfrm>
            <a:off x="8191619" y="5954316"/>
            <a:ext cx="1992273" cy="248960"/>
          </a:xfrm>
          <a:prstGeom prst="rect">
            <a:avLst/>
          </a:prstGeom>
          <a:noFill/>
          <a:ln/>
        </p:spPr>
        <p:txBody>
          <a:bodyPr wrap="none" rtlCol="0" anchor="t"/>
          <a:lstStyle/>
          <a:p>
            <a:pPr algn="l" indent="0" marL="0">
              <a:lnSpc>
                <a:spcPts val="1961"/>
              </a:lnSpc>
              <a:buNone/>
            </a:pPr>
            <a:r>
              <a:rPr lang="en-US" sz="1569" b="1" spc="-47" kern="0" dirty="0">
                <a:solidFill>
                  <a:srgbClr val="E5E0DF"/>
                </a:solidFill>
                <a:latin typeface="Inter" pitchFamily="34" charset="0"/>
                <a:ea typeface="Inter" pitchFamily="34" charset="-122"/>
                <a:cs typeface="Inter" pitchFamily="34" charset="-120"/>
              </a:rPr>
              <a:t>Tagging the Release</a:t>
            </a:r>
            <a:endParaRPr lang="en-US" sz="1569" dirty="0"/>
          </a:p>
        </p:txBody>
      </p:sp>
      <p:sp>
        <p:nvSpPr>
          <p:cNvPr id="35" name="Text 33"/>
          <p:cNvSpPr/>
          <p:nvPr/>
        </p:nvSpPr>
        <p:spPr>
          <a:xfrm>
            <a:off x="8191619" y="6298882"/>
            <a:ext cx="4393168" cy="765096"/>
          </a:xfrm>
          <a:prstGeom prst="rect">
            <a:avLst/>
          </a:prstGeom>
          <a:noFill/>
          <a:ln/>
        </p:spPr>
        <p:txBody>
          <a:bodyPr wrap="square" rtlCol="0" anchor="t"/>
          <a:lstStyle/>
          <a:p>
            <a:pPr algn="l" indent="0" marL="0">
              <a:lnSpc>
                <a:spcPts val="2008"/>
              </a:lnSpc>
              <a:buNone/>
            </a:pPr>
            <a:r>
              <a:rPr lang="en-US" sz="1255" spc="-25" kern="0" dirty="0">
                <a:solidFill>
                  <a:srgbClr val="E5E0DF"/>
                </a:solidFill>
                <a:latin typeface="Inter" pitchFamily="34" charset="0"/>
                <a:ea typeface="Inter" pitchFamily="34" charset="-122"/>
                <a:cs typeface="Inter" pitchFamily="34" charset="-120"/>
              </a:rPr>
              <a:t>Tag the release branch with a unique identifier, creating a permanent snapshot of the code at that moment. This is crucial for versioning and documentation.</a:t>
            </a:r>
            <a:endParaRPr lang="en-US" sz="1255" dirty="0"/>
          </a:p>
        </p:txBody>
      </p:sp>
      <p:pic>
        <p:nvPicPr>
          <p:cNvPr id="3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351526" y="2688431"/>
            <a:ext cx="5071229" cy="2852618"/>
          </a:xfrm>
          <a:prstGeom prst="rect">
            <a:avLst/>
          </a:prstGeom>
        </p:spPr>
      </p:pic>
      <p:sp>
        <p:nvSpPr>
          <p:cNvPr id="6" name="Text 2"/>
          <p:cNvSpPr/>
          <p:nvPr/>
        </p:nvSpPr>
        <p:spPr>
          <a:xfrm>
            <a:off x="581263" y="1380887"/>
            <a:ext cx="7981474" cy="1037749"/>
          </a:xfrm>
          <a:prstGeom prst="rect">
            <a:avLst/>
          </a:prstGeom>
          <a:noFill/>
          <a:ln/>
        </p:spPr>
        <p:txBody>
          <a:bodyPr wrap="square" rtlCol="0" anchor="t"/>
          <a:lstStyle/>
          <a:p>
            <a:pPr indent="0" marL="0">
              <a:lnSpc>
                <a:spcPts val="4087"/>
              </a:lnSpc>
              <a:buNone/>
            </a:pPr>
            <a:r>
              <a:rPr lang="en-US" sz="3269" b="1" spc="-98" kern="0" dirty="0">
                <a:solidFill>
                  <a:srgbClr val="FFFFFF"/>
                </a:solidFill>
                <a:latin typeface="Inter" pitchFamily="34" charset="0"/>
                <a:ea typeface="Inter" pitchFamily="34" charset="-122"/>
                <a:cs typeface="Inter" pitchFamily="34" charset="-120"/>
              </a:rPr>
              <a:t>Git Tag Functionality: Versioning and Release Tracking</a:t>
            </a:r>
            <a:endParaRPr lang="en-US" sz="3269" dirty="0"/>
          </a:p>
        </p:txBody>
      </p:sp>
      <p:sp>
        <p:nvSpPr>
          <p:cNvPr id="7" name="Shape 3"/>
          <p:cNvSpPr/>
          <p:nvPr/>
        </p:nvSpPr>
        <p:spPr>
          <a:xfrm>
            <a:off x="581263" y="2854523"/>
            <a:ext cx="373618" cy="373618"/>
          </a:xfrm>
          <a:prstGeom prst="roundRect">
            <a:avLst>
              <a:gd name="adj" fmla="val 18670"/>
            </a:avLst>
          </a:prstGeom>
          <a:solidFill>
            <a:srgbClr val="110080"/>
          </a:solidFill>
          <a:ln w="7620">
            <a:solidFill>
              <a:srgbClr val="2A1999"/>
            </a:solidFill>
            <a:prstDash val="solid"/>
          </a:ln>
        </p:spPr>
      </p:sp>
      <p:sp>
        <p:nvSpPr>
          <p:cNvPr id="8" name="Text 4"/>
          <p:cNvSpPr/>
          <p:nvPr/>
        </p:nvSpPr>
        <p:spPr>
          <a:xfrm>
            <a:off x="718066" y="2916793"/>
            <a:ext cx="100013" cy="249079"/>
          </a:xfrm>
          <a:prstGeom prst="rect">
            <a:avLst/>
          </a:prstGeom>
          <a:noFill/>
          <a:ln/>
        </p:spPr>
        <p:txBody>
          <a:bodyPr wrap="none" rtlCol="0" anchor="t"/>
          <a:lstStyle/>
          <a:p>
            <a:pPr algn="ctr" indent="0" marL="0">
              <a:lnSpc>
                <a:spcPts val="1962"/>
              </a:lnSpc>
              <a:buNone/>
            </a:pPr>
            <a:r>
              <a:rPr lang="en-US" sz="1962" b="1" spc="-59" kern="0" dirty="0">
                <a:solidFill>
                  <a:srgbClr val="E5E0DF"/>
                </a:solidFill>
                <a:latin typeface="Inter" pitchFamily="34" charset="0"/>
                <a:ea typeface="Inter" pitchFamily="34" charset="-122"/>
                <a:cs typeface="Inter" pitchFamily="34" charset="-120"/>
              </a:rPr>
              <a:t>1</a:t>
            </a:r>
            <a:endParaRPr lang="en-US" sz="1962" dirty="0"/>
          </a:p>
        </p:txBody>
      </p:sp>
      <p:sp>
        <p:nvSpPr>
          <p:cNvPr id="9" name="Text 5"/>
          <p:cNvSpPr/>
          <p:nvPr/>
        </p:nvSpPr>
        <p:spPr>
          <a:xfrm>
            <a:off x="1120854" y="2854523"/>
            <a:ext cx="2075974" cy="259556"/>
          </a:xfrm>
          <a:prstGeom prst="rect">
            <a:avLst/>
          </a:prstGeom>
          <a:noFill/>
          <a:ln/>
        </p:spPr>
        <p:txBody>
          <a:bodyPr wrap="none" rtlCol="0" anchor="t"/>
          <a:lstStyle/>
          <a:p>
            <a:pPr indent="0" marL="0">
              <a:lnSpc>
                <a:spcPts val="2043"/>
              </a:lnSpc>
              <a:buNone/>
            </a:pPr>
            <a:r>
              <a:rPr lang="en-US" sz="1635" b="1" spc="-49" kern="0" dirty="0">
                <a:solidFill>
                  <a:srgbClr val="E5E0DF"/>
                </a:solidFill>
                <a:latin typeface="Inter" pitchFamily="34" charset="0"/>
                <a:ea typeface="Inter" pitchFamily="34" charset="-122"/>
                <a:cs typeface="Inter" pitchFamily="34" charset="-120"/>
              </a:rPr>
              <a:t>Versioning</a:t>
            </a:r>
            <a:endParaRPr lang="en-US" sz="1635" dirty="0"/>
          </a:p>
        </p:txBody>
      </p:sp>
      <p:sp>
        <p:nvSpPr>
          <p:cNvPr id="10" name="Text 6"/>
          <p:cNvSpPr/>
          <p:nvPr/>
        </p:nvSpPr>
        <p:spPr>
          <a:xfrm>
            <a:off x="1120854" y="3213616"/>
            <a:ext cx="3368159" cy="1328737"/>
          </a:xfrm>
          <a:prstGeom prst="rect">
            <a:avLst/>
          </a:prstGeom>
          <a:noFill/>
          <a:ln/>
        </p:spPr>
        <p:txBody>
          <a:bodyPr wrap="square" rtlCol="0" anchor="t"/>
          <a:lstStyle/>
          <a:p>
            <a:pPr indent="0" marL="0">
              <a:lnSpc>
                <a:spcPts val="2092"/>
              </a:lnSpc>
              <a:buNone/>
            </a:pPr>
            <a:r>
              <a:rPr lang="en-US" sz="1308" spc="-26" kern="0" dirty="0">
                <a:solidFill>
                  <a:srgbClr val="E5E0DF"/>
                </a:solidFill>
                <a:latin typeface="Inter" pitchFamily="34" charset="0"/>
                <a:ea typeface="Inter" pitchFamily="34" charset="-122"/>
                <a:cs typeface="Inter" pitchFamily="34" charset="-120"/>
              </a:rPr>
              <a:t>Tags act as permanent markers in Git history, allowing you to identify specific releases, versions, or milestones. They serve as a reliable point of reference for your codebase.</a:t>
            </a:r>
            <a:endParaRPr lang="en-US" sz="1308" dirty="0"/>
          </a:p>
        </p:txBody>
      </p:sp>
      <p:sp>
        <p:nvSpPr>
          <p:cNvPr id="11" name="Shape 7"/>
          <p:cNvSpPr/>
          <p:nvPr/>
        </p:nvSpPr>
        <p:spPr>
          <a:xfrm>
            <a:off x="4654987" y="2854523"/>
            <a:ext cx="373618" cy="373618"/>
          </a:xfrm>
          <a:prstGeom prst="roundRect">
            <a:avLst>
              <a:gd name="adj" fmla="val 18670"/>
            </a:avLst>
          </a:prstGeom>
          <a:solidFill>
            <a:srgbClr val="110080"/>
          </a:solidFill>
          <a:ln w="7620">
            <a:solidFill>
              <a:srgbClr val="2A1999"/>
            </a:solidFill>
            <a:prstDash val="solid"/>
          </a:ln>
        </p:spPr>
      </p:sp>
      <p:sp>
        <p:nvSpPr>
          <p:cNvPr id="12" name="Text 8"/>
          <p:cNvSpPr/>
          <p:nvPr/>
        </p:nvSpPr>
        <p:spPr>
          <a:xfrm>
            <a:off x="4767024" y="2916793"/>
            <a:ext cx="149423" cy="249079"/>
          </a:xfrm>
          <a:prstGeom prst="rect">
            <a:avLst/>
          </a:prstGeom>
          <a:noFill/>
          <a:ln/>
        </p:spPr>
        <p:txBody>
          <a:bodyPr wrap="none" rtlCol="0" anchor="t"/>
          <a:lstStyle/>
          <a:p>
            <a:pPr algn="ctr" indent="0" marL="0">
              <a:lnSpc>
                <a:spcPts val="1962"/>
              </a:lnSpc>
              <a:buNone/>
            </a:pPr>
            <a:r>
              <a:rPr lang="en-US" sz="1962" b="1" spc="-59" kern="0" dirty="0">
                <a:solidFill>
                  <a:srgbClr val="E5E0DF"/>
                </a:solidFill>
                <a:latin typeface="Inter" pitchFamily="34" charset="0"/>
                <a:ea typeface="Inter" pitchFamily="34" charset="-122"/>
                <a:cs typeface="Inter" pitchFamily="34" charset="-120"/>
              </a:rPr>
              <a:t>2</a:t>
            </a:r>
            <a:endParaRPr lang="en-US" sz="1962" dirty="0"/>
          </a:p>
        </p:txBody>
      </p:sp>
      <p:sp>
        <p:nvSpPr>
          <p:cNvPr id="13" name="Text 9"/>
          <p:cNvSpPr/>
          <p:nvPr/>
        </p:nvSpPr>
        <p:spPr>
          <a:xfrm>
            <a:off x="5194578" y="2854523"/>
            <a:ext cx="2075974" cy="259556"/>
          </a:xfrm>
          <a:prstGeom prst="rect">
            <a:avLst/>
          </a:prstGeom>
          <a:noFill/>
          <a:ln/>
        </p:spPr>
        <p:txBody>
          <a:bodyPr wrap="none" rtlCol="0" anchor="t"/>
          <a:lstStyle/>
          <a:p>
            <a:pPr indent="0" marL="0">
              <a:lnSpc>
                <a:spcPts val="2043"/>
              </a:lnSpc>
              <a:buNone/>
            </a:pPr>
            <a:r>
              <a:rPr lang="en-US" sz="1635" b="1" spc="-49" kern="0" dirty="0">
                <a:solidFill>
                  <a:srgbClr val="E5E0DF"/>
                </a:solidFill>
                <a:latin typeface="Inter" pitchFamily="34" charset="0"/>
                <a:ea typeface="Inter" pitchFamily="34" charset="-122"/>
                <a:cs typeface="Inter" pitchFamily="34" charset="-120"/>
              </a:rPr>
              <a:t>Release Management</a:t>
            </a:r>
            <a:endParaRPr lang="en-US" sz="1635" dirty="0"/>
          </a:p>
        </p:txBody>
      </p:sp>
      <p:sp>
        <p:nvSpPr>
          <p:cNvPr id="14" name="Text 10"/>
          <p:cNvSpPr/>
          <p:nvPr/>
        </p:nvSpPr>
        <p:spPr>
          <a:xfrm>
            <a:off x="5194578" y="3213616"/>
            <a:ext cx="3368159" cy="1594485"/>
          </a:xfrm>
          <a:prstGeom prst="rect">
            <a:avLst/>
          </a:prstGeom>
          <a:noFill/>
          <a:ln/>
        </p:spPr>
        <p:txBody>
          <a:bodyPr wrap="square" rtlCol="0" anchor="t"/>
          <a:lstStyle/>
          <a:p>
            <a:pPr indent="0" marL="0">
              <a:lnSpc>
                <a:spcPts val="2092"/>
              </a:lnSpc>
              <a:buNone/>
            </a:pPr>
            <a:r>
              <a:rPr lang="en-US" sz="1308" spc="-26" kern="0" dirty="0">
                <a:solidFill>
                  <a:srgbClr val="E5E0DF"/>
                </a:solidFill>
                <a:latin typeface="Inter" pitchFamily="34" charset="0"/>
                <a:ea typeface="Inter" pitchFamily="34" charset="-122"/>
                <a:cs typeface="Inter" pitchFamily="34" charset="-120"/>
              </a:rPr>
              <a:t>Tags are essential for release management, as they help you track and document different versions of your software. This is crucial for bug fixing, maintaining compatibility, and ensuring seamless updates.</a:t>
            </a:r>
            <a:endParaRPr lang="en-US" sz="1308" dirty="0"/>
          </a:p>
        </p:txBody>
      </p:sp>
      <p:sp>
        <p:nvSpPr>
          <p:cNvPr id="15" name="Shape 11"/>
          <p:cNvSpPr/>
          <p:nvPr/>
        </p:nvSpPr>
        <p:spPr>
          <a:xfrm>
            <a:off x="581263" y="5160883"/>
            <a:ext cx="373618" cy="373618"/>
          </a:xfrm>
          <a:prstGeom prst="roundRect">
            <a:avLst>
              <a:gd name="adj" fmla="val 18670"/>
            </a:avLst>
          </a:prstGeom>
          <a:solidFill>
            <a:srgbClr val="110080"/>
          </a:solidFill>
          <a:ln w="7620">
            <a:solidFill>
              <a:srgbClr val="2A1999"/>
            </a:solidFill>
            <a:prstDash val="solid"/>
          </a:ln>
        </p:spPr>
      </p:sp>
      <p:sp>
        <p:nvSpPr>
          <p:cNvPr id="16" name="Text 12"/>
          <p:cNvSpPr/>
          <p:nvPr/>
        </p:nvSpPr>
        <p:spPr>
          <a:xfrm>
            <a:off x="691396" y="5223153"/>
            <a:ext cx="153353" cy="249079"/>
          </a:xfrm>
          <a:prstGeom prst="rect">
            <a:avLst/>
          </a:prstGeom>
          <a:noFill/>
          <a:ln/>
        </p:spPr>
        <p:txBody>
          <a:bodyPr wrap="none" rtlCol="0" anchor="t"/>
          <a:lstStyle/>
          <a:p>
            <a:pPr algn="ctr" indent="0" marL="0">
              <a:lnSpc>
                <a:spcPts val="1962"/>
              </a:lnSpc>
              <a:buNone/>
            </a:pPr>
            <a:r>
              <a:rPr lang="en-US" sz="1962" b="1" spc="-59" kern="0" dirty="0">
                <a:solidFill>
                  <a:srgbClr val="E5E0DF"/>
                </a:solidFill>
                <a:latin typeface="Inter" pitchFamily="34" charset="0"/>
                <a:ea typeface="Inter" pitchFamily="34" charset="-122"/>
                <a:cs typeface="Inter" pitchFamily="34" charset="-120"/>
              </a:rPr>
              <a:t>3</a:t>
            </a:r>
            <a:endParaRPr lang="en-US" sz="1962" dirty="0"/>
          </a:p>
        </p:txBody>
      </p:sp>
      <p:sp>
        <p:nvSpPr>
          <p:cNvPr id="17" name="Text 13"/>
          <p:cNvSpPr/>
          <p:nvPr/>
        </p:nvSpPr>
        <p:spPr>
          <a:xfrm>
            <a:off x="1120854" y="5160883"/>
            <a:ext cx="2075974" cy="259556"/>
          </a:xfrm>
          <a:prstGeom prst="rect">
            <a:avLst/>
          </a:prstGeom>
          <a:noFill/>
          <a:ln/>
        </p:spPr>
        <p:txBody>
          <a:bodyPr wrap="none" rtlCol="0" anchor="t"/>
          <a:lstStyle/>
          <a:p>
            <a:pPr indent="0" marL="0">
              <a:lnSpc>
                <a:spcPts val="2043"/>
              </a:lnSpc>
              <a:buNone/>
            </a:pPr>
            <a:r>
              <a:rPr lang="en-US" sz="1635" b="1" spc="-49" kern="0" dirty="0">
                <a:solidFill>
                  <a:srgbClr val="E5E0DF"/>
                </a:solidFill>
                <a:latin typeface="Inter" pitchFamily="34" charset="0"/>
                <a:ea typeface="Inter" pitchFamily="34" charset="-122"/>
                <a:cs typeface="Inter" pitchFamily="34" charset="-120"/>
              </a:rPr>
              <a:t>Feature Rollbacks</a:t>
            </a:r>
            <a:endParaRPr lang="en-US" sz="1635" dirty="0"/>
          </a:p>
        </p:txBody>
      </p:sp>
      <p:sp>
        <p:nvSpPr>
          <p:cNvPr id="18" name="Text 14"/>
          <p:cNvSpPr/>
          <p:nvPr/>
        </p:nvSpPr>
        <p:spPr>
          <a:xfrm>
            <a:off x="1120854" y="5519976"/>
            <a:ext cx="3368159" cy="1062990"/>
          </a:xfrm>
          <a:prstGeom prst="rect">
            <a:avLst/>
          </a:prstGeom>
          <a:noFill/>
          <a:ln/>
        </p:spPr>
        <p:txBody>
          <a:bodyPr wrap="square" rtlCol="0" anchor="t"/>
          <a:lstStyle/>
          <a:p>
            <a:pPr indent="0" marL="0">
              <a:lnSpc>
                <a:spcPts val="2092"/>
              </a:lnSpc>
              <a:buNone/>
            </a:pPr>
            <a:r>
              <a:rPr lang="en-US" sz="1308" spc="-26" kern="0" dirty="0">
                <a:solidFill>
                  <a:srgbClr val="E5E0DF"/>
                </a:solidFill>
                <a:latin typeface="Inter" pitchFamily="34" charset="0"/>
                <a:ea typeface="Inter" pitchFamily="34" charset="-122"/>
                <a:cs typeface="Inter" pitchFamily="34" charset="-120"/>
              </a:rPr>
              <a:t>If a feature introduces bugs or regressions, you can easily revert to a tagged release. This ensures stability and allows you to fix issues before deploying to production.</a:t>
            </a:r>
            <a:endParaRPr lang="en-US" sz="1308" dirty="0"/>
          </a:p>
        </p:txBody>
      </p:sp>
      <p:sp>
        <p:nvSpPr>
          <p:cNvPr id="19" name="Shape 15"/>
          <p:cNvSpPr/>
          <p:nvPr/>
        </p:nvSpPr>
        <p:spPr>
          <a:xfrm>
            <a:off x="4654987" y="5160883"/>
            <a:ext cx="373618" cy="373618"/>
          </a:xfrm>
          <a:prstGeom prst="roundRect">
            <a:avLst>
              <a:gd name="adj" fmla="val 18670"/>
            </a:avLst>
          </a:prstGeom>
          <a:solidFill>
            <a:srgbClr val="110080"/>
          </a:solidFill>
          <a:ln w="7620">
            <a:solidFill>
              <a:srgbClr val="2A1999"/>
            </a:solidFill>
            <a:prstDash val="solid"/>
          </a:ln>
        </p:spPr>
      </p:sp>
      <p:sp>
        <p:nvSpPr>
          <p:cNvPr id="20" name="Text 16"/>
          <p:cNvSpPr/>
          <p:nvPr/>
        </p:nvSpPr>
        <p:spPr>
          <a:xfrm>
            <a:off x="4761309" y="5223153"/>
            <a:ext cx="160973" cy="249079"/>
          </a:xfrm>
          <a:prstGeom prst="rect">
            <a:avLst/>
          </a:prstGeom>
          <a:noFill/>
          <a:ln/>
        </p:spPr>
        <p:txBody>
          <a:bodyPr wrap="none" rtlCol="0" anchor="t"/>
          <a:lstStyle/>
          <a:p>
            <a:pPr algn="ctr" indent="0" marL="0">
              <a:lnSpc>
                <a:spcPts val="1962"/>
              </a:lnSpc>
              <a:buNone/>
            </a:pPr>
            <a:r>
              <a:rPr lang="en-US" sz="1962" b="1" spc="-59" kern="0" dirty="0">
                <a:solidFill>
                  <a:srgbClr val="E5E0DF"/>
                </a:solidFill>
                <a:latin typeface="Inter" pitchFamily="34" charset="0"/>
                <a:ea typeface="Inter" pitchFamily="34" charset="-122"/>
                <a:cs typeface="Inter" pitchFamily="34" charset="-120"/>
              </a:rPr>
              <a:t>4</a:t>
            </a:r>
            <a:endParaRPr lang="en-US" sz="1962" dirty="0"/>
          </a:p>
        </p:txBody>
      </p:sp>
      <p:sp>
        <p:nvSpPr>
          <p:cNvPr id="21" name="Text 17"/>
          <p:cNvSpPr/>
          <p:nvPr/>
        </p:nvSpPr>
        <p:spPr>
          <a:xfrm>
            <a:off x="5194578" y="5160883"/>
            <a:ext cx="2075974" cy="259556"/>
          </a:xfrm>
          <a:prstGeom prst="rect">
            <a:avLst/>
          </a:prstGeom>
          <a:noFill/>
          <a:ln/>
        </p:spPr>
        <p:txBody>
          <a:bodyPr wrap="none" rtlCol="0" anchor="t"/>
          <a:lstStyle/>
          <a:p>
            <a:pPr indent="0" marL="0">
              <a:lnSpc>
                <a:spcPts val="2043"/>
              </a:lnSpc>
              <a:buNone/>
            </a:pPr>
            <a:r>
              <a:rPr lang="en-US" sz="1635" b="1" spc="-49" kern="0" dirty="0">
                <a:solidFill>
                  <a:srgbClr val="E5E0DF"/>
                </a:solidFill>
                <a:latin typeface="Inter" pitchFamily="34" charset="0"/>
                <a:ea typeface="Inter" pitchFamily="34" charset="-122"/>
                <a:cs typeface="Inter" pitchFamily="34" charset="-120"/>
              </a:rPr>
              <a:t>Historical Reference</a:t>
            </a:r>
            <a:endParaRPr lang="en-US" sz="1635" dirty="0"/>
          </a:p>
        </p:txBody>
      </p:sp>
      <p:sp>
        <p:nvSpPr>
          <p:cNvPr id="22" name="Text 18"/>
          <p:cNvSpPr/>
          <p:nvPr/>
        </p:nvSpPr>
        <p:spPr>
          <a:xfrm>
            <a:off x="5194578" y="5519976"/>
            <a:ext cx="3368159" cy="1328737"/>
          </a:xfrm>
          <a:prstGeom prst="rect">
            <a:avLst/>
          </a:prstGeom>
          <a:noFill/>
          <a:ln/>
        </p:spPr>
        <p:txBody>
          <a:bodyPr wrap="square" rtlCol="0" anchor="t"/>
          <a:lstStyle/>
          <a:p>
            <a:pPr indent="0" marL="0">
              <a:lnSpc>
                <a:spcPts val="2092"/>
              </a:lnSpc>
              <a:buNone/>
            </a:pPr>
            <a:r>
              <a:rPr lang="en-US" sz="1308" spc="-26" kern="0" dirty="0">
                <a:solidFill>
                  <a:srgbClr val="E5E0DF"/>
                </a:solidFill>
                <a:latin typeface="Inter" pitchFamily="34" charset="0"/>
                <a:ea typeface="Inter" pitchFamily="34" charset="-122"/>
                <a:cs typeface="Inter" pitchFamily="34" charset="-120"/>
              </a:rPr>
              <a:t>Tags provide a clear historical context, allowing you to easily identify and understand the evolution of your project. They offer valuable insights into changes made over time.</a:t>
            </a:r>
            <a:endParaRPr lang="en-US" sz="1308" dirty="0"/>
          </a:p>
        </p:txBody>
      </p:sp>
      <p:pic>
        <p:nvPicPr>
          <p:cNvPr id="23"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793790" y="1641158"/>
            <a:ext cx="13042821" cy="1417558"/>
          </a:xfrm>
          <a:prstGeom prst="rect">
            <a:avLst/>
          </a:prstGeom>
          <a:noFill/>
          <a:ln/>
        </p:spPr>
        <p:txBody>
          <a:bodyPr wrap="square" rtlCol="0" anchor="t"/>
          <a:lstStyle/>
          <a:p>
            <a:pPr indent="0" marL="0">
              <a:lnSpc>
                <a:spcPts val="5581"/>
              </a:lnSpc>
              <a:buNone/>
            </a:pPr>
            <a:r>
              <a:rPr lang="en-US" sz="4465" b="1" spc="-134" kern="0" dirty="0">
                <a:solidFill>
                  <a:srgbClr val="FFFFFF"/>
                </a:solidFill>
                <a:latin typeface="Inter" pitchFamily="34" charset="0"/>
                <a:ea typeface="Inter" pitchFamily="34" charset="-122"/>
                <a:cs typeface="Inter" pitchFamily="34" charset="-120"/>
              </a:rPr>
              <a:t>Git Stash Basics: Managing Uncommitted Changes</a:t>
            </a:r>
            <a:endParaRPr lang="en-US" sz="4465" dirty="0"/>
          </a:p>
        </p:txBody>
      </p:sp>
      <p:sp>
        <p:nvSpPr>
          <p:cNvPr id="5" name="Text 3"/>
          <p:cNvSpPr/>
          <p:nvPr/>
        </p:nvSpPr>
        <p:spPr>
          <a:xfrm>
            <a:off x="793790" y="3625691"/>
            <a:ext cx="2835235" cy="354330"/>
          </a:xfrm>
          <a:prstGeom prst="rect">
            <a:avLst/>
          </a:prstGeom>
          <a:noFill/>
          <a:ln/>
        </p:spPr>
        <p:txBody>
          <a:bodyPr wrap="none" rtlCol="0" anchor="t"/>
          <a:lstStyle/>
          <a:p>
            <a:pPr indent="0" marL="0">
              <a:lnSpc>
                <a:spcPts val="2791"/>
              </a:lnSpc>
              <a:buNone/>
            </a:pPr>
            <a:r>
              <a:rPr lang="en-US" sz="2233" b="1" spc="-67" kern="0" dirty="0">
                <a:solidFill>
                  <a:srgbClr val="FFFFFF"/>
                </a:solidFill>
                <a:latin typeface="Inter" pitchFamily="34" charset="0"/>
                <a:ea typeface="Inter" pitchFamily="34" charset="-122"/>
                <a:cs typeface="Inter" pitchFamily="34" charset="-120"/>
              </a:rPr>
              <a:t>Temporary Storage</a:t>
            </a:r>
            <a:endParaRPr lang="en-US" sz="2233" dirty="0"/>
          </a:p>
        </p:txBody>
      </p:sp>
      <p:sp>
        <p:nvSpPr>
          <p:cNvPr id="6" name="Text 4"/>
          <p:cNvSpPr/>
          <p:nvPr/>
        </p:nvSpPr>
        <p:spPr>
          <a:xfrm>
            <a:off x="793790" y="4206835"/>
            <a:ext cx="3978116" cy="2177415"/>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Stashing allows you to temporarily store uncommitted changes in a stack. This is useful when you need to switch branches or pull in new changes but haven't finished working on your current feature.</a:t>
            </a:r>
            <a:endParaRPr lang="en-US" sz="1786" dirty="0"/>
          </a:p>
        </p:txBody>
      </p:sp>
      <p:sp>
        <p:nvSpPr>
          <p:cNvPr id="7" name="Text 5"/>
          <p:cNvSpPr/>
          <p:nvPr/>
        </p:nvSpPr>
        <p:spPr>
          <a:xfrm>
            <a:off x="5332928" y="3625691"/>
            <a:ext cx="2835235" cy="354330"/>
          </a:xfrm>
          <a:prstGeom prst="rect">
            <a:avLst/>
          </a:prstGeom>
          <a:noFill/>
          <a:ln/>
        </p:spPr>
        <p:txBody>
          <a:bodyPr wrap="none" rtlCol="0" anchor="t"/>
          <a:lstStyle/>
          <a:p>
            <a:pPr indent="0" marL="0">
              <a:lnSpc>
                <a:spcPts val="2791"/>
              </a:lnSpc>
              <a:buNone/>
            </a:pPr>
            <a:r>
              <a:rPr lang="en-US" sz="2233" b="1" spc="-67" kern="0" dirty="0">
                <a:solidFill>
                  <a:srgbClr val="FFFFFF"/>
                </a:solidFill>
                <a:latin typeface="Inter" pitchFamily="34" charset="0"/>
                <a:ea typeface="Inter" pitchFamily="34" charset="-122"/>
                <a:cs typeface="Inter" pitchFamily="34" charset="-120"/>
              </a:rPr>
              <a:t>Switching Branches</a:t>
            </a:r>
            <a:endParaRPr lang="en-US" sz="2233" dirty="0"/>
          </a:p>
        </p:txBody>
      </p:sp>
      <p:sp>
        <p:nvSpPr>
          <p:cNvPr id="8" name="Text 6"/>
          <p:cNvSpPr/>
          <p:nvPr/>
        </p:nvSpPr>
        <p:spPr>
          <a:xfrm>
            <a:off x="5332928" y="4206835"/>
            <a:ext cx="3978116" cy="1451610"/>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Use stash to safely switch to another branch, even if you have uncommitted changes. Your work will be preserved in the stash and can be applied later.</a:t>
            </a:r>
            <a:endParaRPr lang="en-US" sz="1786" dirty="0"/>
          </a:p>
        </p:txBody>
      </p:sp>
      <p:sp>
        <p:nvSpPr>
          <p:cNvPr id="9" name="Text 7"/>
          <p:cNvSpPr/>
          <p:nvPr/>
        </p:nvSpPr>
        <p:spPr>
          <a:xfrm>
            <a:off x="9872067" y="3625691"/>
            <a:ext cx="3552706" cy="354330"/>
          </a:xfrm>
          <a:prstGeom prst="rect">
            <a:avLst/>
          </a:prstGeom>
          <a:noFill/>
          <a:ln/>
        </p:spPr>
        <p:txBody>
          <a:bodyPr wrap="none" rtlCol="0" anchor="t"/>
          <a:lstStyle/>
          <a:p>
            <a:pPr indent="0" marL="0">
              <a:lnSpc>
                <a:spcPts val="2791"/>
              </a:lnSpc>
              <a:buNone/>
            </a:pPr>
            <a:r>
              <a:rPr lang="en-US" sz="2233" b="1" spc="-67" kern="0" dirty="0">
                <a:solidFill>
                  <a:srgbClr val="FFFFFF"/>
                </a:solidFill>
                <a:latin typeface="Inter" pitchFamily="34" charset="0"/>
                <a:ea typeface="Inter" pitchFamily="34" charset="-122"/>
                <a:cs typeface="Inter" pitchFamily="34" charset="-120"/>
              </a:rPr>
              <a:t>Applying Stashed Changes</a:t>
            </a:r>
            <a:endParaRPr lang="en-US" sz="2233" dirty="0"/>
          </a:p>
        </p:txBody>
      </p:sp>
      <p:sp>
        <p:nvSpPr>
          <p:cNvPr id="10" name="Text 8"/>
          <p:cNvSpPr/>
          <p:nvPr/>
        </p:nvSpPr>
        <p:spPr>
          <a:xfrm>
            <a:off x="9872067" y="4206835"/>
            <a:ext cx="3978116" cy="2177415"/>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When you're ready to continue working on your feature, you can apply the stashed changes to your current branch. This restores your work and lets you continue where you left off.</a:t>
            </a:r>
            <a:endParaRPr lang="en-US" sz="1786"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198358" y="2606993"/>
            <a:ext cx="5089565" cy="3015615"/>
          </a:xfrm>
          <a:prstGeom prst="rect">
            <a:avLst/>
          </a:prstGeom>
        </p:spPr>
      </p:pic>
      <p:sp>
        <p:nvSpPr>
          <p:cNvPr id="6" name="Text 2"/>
          <p:cNvSpPr/>
          <p:nvPr/>
        </p:nvSpPr>
        <p:spPr>
          <a:xfrm>
            <a:off x="6042065" y="959287"/>
            <a:ext cx="8032671" cy="992267"/>
          </a:xfrm>
          <a:prstGeom prst="rect">
            <a:avLst/>
          </a:prstGeom>
          <a:noFill/>
          <a:ln/>
        </p:spPr>
        <p:txBody>
          <a:bodyPr wrap="square" rtlCol="0" anchor="t"/>
          <a:lstStyle/>
          <a:p>
            <a:pPr indent="0" marL="0">
              <a:lnSpc>
                <a:spcPts val="3907"/>
              </a:lnSpc>
              <a:buNone/>
            </a:pPr>
            <a:r>
              <a:rPr lang="en-US" sz="3126" b="1" spc="-94" kern="0" dirty="0">
                <a:solidFill>
                  <a:srgbClr val="FFFFFF"/>
                </a:solidFill>
                <a:latin typeface="Inter" pitchFamily="34" charset="0"/>
                <a:ea typeface="Inter" pitchFamily="34" charset="-122"/>
                <a:cs typeface="Inter" pitchFamily="34" charset="-120"/>
              </a:rPr>
              <a:t>Understanding Pull Requests: Collaborative Code Review and Integration</a:t>
            </a:r>
            <a:endParaRPr lang="en-US" sz="3126" dirty="0"/>
          </a:p>
        </p:txBody>
      </p:sp>
      <p:pic>
        <p:nvPicPr>
          <p:cNvPr id="7" name="Image 2" descr="preencoded.png">    </p:cNvPr>
          <p:cNvPicPr>
            <a:picLocks noChangeAspect="1"/>
          </p:cNvPicPr>
          <p:nvPr/>
        </p:nvPicPr>
        <p:blipFill>
          <a:blip r:embed="rId3"/>
          <a:stretch>
            <a:fillRect/>
          </a:stretch>
        </p:blipFill>
        <p:spPr>
          <a:xfrm>
            <a:off x="6042065" y="2189678"/>
            <a:ext cx="793790" cy="1270159"/>
          </a:xfrm>
          <a:prstGeom prst="rect">
            <a:avLst/>
          </a:prstGeom>
        </p:spPr>
      </p:pic>
      <p:sp>
        <p:nvSpPr>
          <p:cNvPr id="8" name="Text 3"/>
          <p:cNvSpPr/>
          <p:nvPr/>
        </p:nvSpPr>
        <p:spPr>
          <a:xfrm>
            <a:off x="7073979" y="2348389"/>
            <a:ext cx="2650688" cy="248007"/>
          </a:xfrm>
          <a:prstGeom prst="rect">
            <a:avLst/>
          </a:prstGeom>
          <a:noFill/>
          <a:ln/>
        </p:spPr>
        <p:txBody>
          <a:bodyPr wrap="none" rtlCol="0" anchor="t"/>
          <a:lstStyle/>
          <a:p>
            <a:pPr algn="l" indent="0" marL="0">
              <a:lnSpc>
                <a:spcPts val="1953"/>
              </a:lnSpc>
              <a:buNone/>
            </a:pPr>
            <a:r>
              <a:rPr lang="en-US" sz="1563" b="1" spc="-47" kern="0" dirty="0">
                <a:solidFill>
                  <a:srgbClr val="E5E0DF"/>
                </a:solidFill>
                <a:latin typeface="Inter" pitchFamily="34" charset="0"/>
                <a:ea typeface="Inter" pitchFamily="34" charset="-122"/>
                <a:cs typeface="Inter" pitchFamily="34" charset="-120"/>
              </a:rPr>
              <a:t>Feature Branch Development</a:t>
            </a:r>
            <a:endParaRPr lang="en-US" sz="1563" dirty="0"/>
          </a:p>
        </p:txBody>
      </p:sp>
      <p:sp>
        <p:nvSpPr>
          <p:cNvPr id="9" name="Text 4"/>
          <p:cNvSpPr/>
          <p:nvPr/>
        </p:nvSpPr>
        <p:spPr>
          <a:xfrm>
            <a:off x="7073979" y="2691646"/>
            <a:ext cx="7000756" cy="508159"/>
          </a:xfrm>
          <a:prstGeom prst="rect">
            <a:avLst/>
          </a:prstGeom>
          <a:noFill/>
          <a:ln/>
        </p:spPr>
        <p:txBody>
          <a:bodyPr wrap="square" rtlCol="0" anchor="t"/>
          <a:lstStyle/>
          <a:p>
            <a:pPr algn="l" indent="0" marL="0">
              <a:lnSpc>
                <a:spcPts val="2000"/>
              </a:lnSpc>
              <a:buNone/>
            </a:pPr>
            <a:r>
              <a:rPr lang="en-US" sz="1250" spc="-25" kern="0" dirty="0">
                <a:solidFill>
                  <a:srgbClr val="E5E0DF"/>
                </a:solidFill>
                <a:latin typeface="Inter" pitchFamily="34" charset="0"/>
                <a:ea typeface="Inter" pitchFamily="34" charset="-122"/>
                <a:cs typeface="Inter" pitchFamily="34" charset="-120"/>
              </a:rPr>
              <a:t>You work on a feature on a dedicated branch, committing changes regularly. This isolates your work and allows for independent development.</a:t>
            </a:r>
            <a:endParaRPr lang="en-US" sz="1250" dirty="0"/>
          </a:p>
        </p:txBody>
      </p:sp>
      <p:pic>
        <p:nvPicPr>
          <p:cNvPr id="10" name="Image 3" descr="preencoded.png">    </p:cNvPr>
          <p:cNvPicPr>
            <a:picLocks noChangeAspect="1"/>
          </p:cNvPicPr>
          <p:nvPr/>
        </p:nvPicPr>
        <p:blipFill>
          <a:blip r:embed="rId4"/>
          <a:stretch>
            <a:fillRect/>
          </a:stretch>
        </p:blipFill>
        <p:spPr>
          <a:xfrm>
            <a:off x="6042065" y="3459837"/>
            <a:ext cx="793790" cy="1270159"/>
          </a:xfrm>
          <a:prstGeom prst="rect">
            <a:avLst/>
          </a:prstGeom>
        </p:spPr>
      </p:pic>
      <p:sp>
        <p:nvSpPr>
          <p:cNvPr id="11" name="Text 5"/>
          <p:cNvSpPr/>
          <p:nvPr/>
        </p:nvSpPr>
        <p:spPr>
          <a:xfrm>
            <a:off x="7073979" y="3618548"/>
            <a:ext cx="1984653" cy="248007"/>
          </a:xfrm>
          <a:prstGeom prst="rect">
            <a:avLst/>
          </a:prstGeom>
          <a:noFill/>
          <a:ln/>
        </p:spPr>
        <p:txBody>
          <a:bodyPr wrap="none" rtlCol="0" anchor="t"/>
          <a:lstStyle/>
          <a:p>
            <a:pPr algn="l" indent="0" marL="0">
              <a:lnSpc>
                <a:spcPts val="1953"/>
              </a:lnSpc>
              <a:buNone/>
            </a:pPr>
            <a:r>
              <a:rPr lang="en-US" sz="1563" b="1" spc="-47" kern="0" dirty="0">
                <a:solidFill>
                  <a:srgbClr val="E5E0DF"/>
                </a:solidFill>
                <a:latin typeface="Inter" pitchFamily="34" charset="0"/>
                <a:ea typeface="Inter" pitchFamily="34" charset="-122"/>
                <a:cs typeface="Inter" pitchFamily="34" charset="-120"/>
              </a:rPr>
              <a:t>Pull Request Creation</a:t>
            </a:r>
            <a:endParaRPr lang="en-US" sz="1563" dirty="0"/>
          </a:p>
        </p:txBody>
      </p:sp>
      <p:sp>
        <p:nvSpPr>
          <p:cNvPr id="12" name="Text 6"/>
          <p:cNvSpPr/>
          <p:nvPr/>
        </p:nvSpPr>
        <p:spPr>
          <a:xfrm>
            <a:off x="7073979" y="3961805"/>
            <a:ext cx="7000756" cy="508159"/>
          </a:xfrm>
          <a:prstGeom prst="rect">
            <a:avLst/>
          </a:prstGeom>
          <a:noFill/>
          <a:ln/>
        </p:spPr>
        <p:txBody>
          <a:bodyPr wrap="square" rtlCol="0" anchor="t"/>
          <a:lstStyle/>
          <a:p>
            <a:pPr algn="l" indent="0" marL="0">
              <a:lnSpc>
                <a:spcPts val="2000"/>
              </a:lnSpc>
              <a:buNone/>
            </a:pPr>
            <a:r>
              <a:rPr lang="en-US" sz="1250" spc="-25" kern="0" dirty="0">
                <a:solidFill>
                  <a:srgbClr val="E5E0DF"/>
                </a:solidFill>
                <a:latin typeface="Inter" pitchFamily="34" charset="0"/>
                <a:ea typeface="Inter" pitchFamily="34" charset="-122"/>
                <a:cs typeface="Inter" pitchFamily="34" charset="-120"/>
              </a:rPr>
              <a:t>Once your feature is ready, you create a pull request, submitting your changes to the main branch for review. This initiates the collaborative code review process.</a:t>
            </a:r>
            <a:endParaRPr lang="en-US" sz="1250" dirty="0"/>
          </a:p>
        </p:txBody>
      </p:sp>
      <p:pic>
        <p:nvPicPr>
          <p:cNvPr id="13" name="Image 4" descr="preencoded.png">    </p:cNvPr>
          <p:cNvPicPr>
            <a:picLocks noChangeAspect="1"/>
          </p:cNvPicPr>
          <p:nvPr/>
        </p:nvPicPr>
        <p:blipFill>
          <a:blip r:embed="rId5"/>
          <a:stretch>
            <a:fillRect/>
          </a:stretch>
        </p:blipFill>
        <p:spPr>
          <a:xfrm>
            <a:off x="6042065" y="4729996"/>
            <a:ext cx="793790" cy="1270159"/>
          </a:xfrm>
          <a:prstGeom prst="rect">
            <a:avLst/>
          </a:prstGeom>
        </p:spPr>
      </p:pic>
      <p:sp>
        <p:nvSpPr>
          <p:cNvPr id="14" name="Text 7"/>
          <p:cNvSpPr/>
          <p:nvPr/>
        </p:nvSpPr>
        <p:spPr>
          <a:xfrm>
            <a:off x="7073979" y="4888706"/>
            <a:ext cx="2518648" cy="248007"/>
          </a:xfrm>
          <a:prstGeom prst="rect">
            <a:avLst/>
          </a:prstGeom>
          <a:noFill/>
          <a:ln/>
        </p:spPr>
        <p:txBody>
          <a:bodyPr wrap="none" rtlCol="0" anchor="t"/>
          <a:lstStyle/>
          <a:p>
            <a:pPr algn="l" indent="0" marL="0">
              <a:lnSpc>
                <a:spcPts val="1953"/>
              </a:lnSpc>
              <a:buNone/>
            </a:pPr>
            <a:r>
              <a:rPr lang="en-US" sz="1563" b="1" spc="-47" kern="0" dirty="0">
                <a:solidFill>
                  <a:srgbClr val="E5E0DF"/>
                </a:solidFill>
                <a:latin typeface="Inter" pitchFamily="34" charset="0"/>
                <a:ea typeface="Inter" pitchFamily="34" charset="-122"/>
                <a:cs typeface="Inter" pitchFamily="34" charset="-120"/>
              </a:rPr>
              <a:t>Code Review and Feedback</a:t>
            </a:r>
            <a:endParaRPr lang="en-US" sz="1563" dirty="0"/>
          </a:p>
        </p:txBody>
      </p:sp>
      <p:sp>
        <p:nvSpPr>
          <p:cNvPr id="15" name="Text 8"/>
          <p:cNvSpPr/>
          <p:nvPr/>
        </p:nvSpPr>
        <p:spPr>
          <a:xfrm>
            <a:off x="7073979" y="5231963"/>
            <a:ext cx="7000756" cy="508159"/>
          </a:xfrm>
          <a:prstGeom prst="rect">
            <a:avLst/>
          </a:prstGeom>
          <a:noFill/>
          <a:ln/>
        </p:spPr>
        <p:txBody>
          <a:bodyPr wrap="square" rtlCol="0" anchor="t"/>
          <a:lstStyle/>
          <a:p>
            <a:pPr algn="l" indent="0" marL="0">
              <a:lnSpc>
                <a:spcPts val="2000"/>
              </a:lnSpc>
              <a:buNone/>
            </a:pPr>
            <a:r>
              <a:rPr lang="en-US" sz="1250" spc="-25" kern="0" dirty="0">
                <a:solidFill>
                  <a:srgbClr val="E5E0DF"/>
                </a:solidFill>
                <a:latin typeface="Inter" pitchFamily="34" charset="0"/>
                <a:ea typeface="Inter" pitchFamily="34" charset="-122"/>
                <a:cs typeface="Inter" pitchFamily="34" charset="-120"/>
              </a:rPr>
              <a:t>Other developers review your code, providing feedback, suggesting improvements, and ensuring quality. This collaborative process ensures robust code and reduces errors.</a:t>
            </a:r>
            <a:endParaRPr lang="en-US" sz="1250" dirty="0"/>
          </a:p>
        </p:txBody>
      </p:sp>
      <p:pic>
        <p:nvPicPr>
          <p:cNvPr id="16" name="Image 5" descr="preencoded.png">    </p:cNvPr>
          <p:cNvPicPr>
            <a:picLocks noChangeAspect="1"/>
          </p:cNvPicPr>
          <p:nvPr/>
        </p:nvPicPr>
        <p:blipFill>
          <a:blip r:embed="rId6"/>
          <a:stretch>
            <a:fillRect/>
          </a:stretch>
        </p:blipFill>
        <p:spPr>
          <a:xfrm>
            <a:off x="6042065" y="6000155"/>
            <a:ext cx="793790" cy="1270159"/>
          </a:xfrm>
          <a:prstGeom prst="rect">
            <a:avLst/>
          </a:prstGeom>
        </p:spPr>
      </p:pic>
      <p:sp>
        <p:nvSpPr>
          <p:cNvPr id="17" name="Text 9"/>
          <p:cNvSpPr/>
          <p:nvPr/>
        </p:nvSpPr>
        <p:spPr>
          <a:xfrm>
            <a:off x="7073979" y="6158865"/>
            <a:ext cx="2677716" cy="248007"/>
          </a:xfrm>
          <a:prstGeom prst="rect">
            <a:avLst/>
          </a:prstGeom>
          <a:noFill/>
          <a:ln/>
        </p:spPr>
        <p:txBody>
          <a:bodyPr wrap="none" rtlCol="0" anchor="t"/>
          <a:lstStyle/>
          <a:p>
            <a:pPr algn="l" indent="0" marL="0">
              <a:lnSpc>
                <a:spcPts val="1953"/>
              </a:lnSpc>
              <a:buNone/>
            </a:pPr>
            <a:r>
              <a:rPr lang="en-US" sz="1563" b="1" spc="-47" kern="0" dirty="0">
                <a:solidFill>
                  <a:srgbClr val="E5E0DF"/>
                </a:solidFill>
                <a:latin typeface="Inter" pitchFamily="34" charset="0"/>
                <a:ea typeface="Inter" pitchFamily="34" charset="-122"/>
                <a:cs typeface="Inter" pitchFamily="34" charset="-120"/>
              </a:rPr>
              <a:t>Merging into the Main Branch</a:t>
            </a:r>
            <a:endParaRPr lang="en-US" sz="1563" dirty="0"/>
          </a:p>
        </p:txBody>
      </p:sp>
      <p:sp>
        <p:nvSpPr>
          <p:cNvPr id="18" name="Text 10"/>
          <p:cNvSpPr/>
          <p:nvPr/>
        </p:nvSpPr>
        <p:spPr>
          <a:xfrm>
            <a:off x="7073979" y="6502122"/>
            <a:ext cx="7000756" cy="508159"/>
          </a:xfrm>
          <a:prstGeom prst="rect">
            <a:avLst/>
          </a:prstGeom>
          <a:noFill/>
          <a:ln/>
        </p:spPr>
        <p:txBody>
          <a:bodyPr wrap="square" rtlCol="0" anchor="t"/>
          <a:lstStyle/>
          <a:p>
            <a:pPr algn="l" indent="0" marL="0">
              <a:lnSpc>
                <a:spcPts val="2000"/>
              </a:lnSpc>
              <a:buNone/>
            </a:pPr>
            <a:r>
              <a:rPr lang="en-US" sz="1250" spc="-25" kern="0" dirty="0">
                <a:solidFill>
                  <a:srgbClr val="E5E0DF"/>
                </a:solidFill>
                <a:latin typeface="Inter" pitchFamily="34" charset="0"/>
                <a:ea typeface="Inter" pitchFamily="34" charset="-122"/>
                <a:cs typeface="Inter" pitchFamily="34" charset="-120"/>
              </a:rPr>
              <a:t>After review and approval, your changes are merged into the main branch, integrating the new feature into the main codebase.</a:t>
            </a:r>
            <a:endParaRPr lang="en-US" sz="1250" dirty="0"/>
          </a:p>
        </p:txBody>
      </p:sp>
      <p:pic>
        <p:nvPicPr>
          <p:cNvPr id="19" name="Image 6" descr="preencoded.png">
            <a:hlinkClick r:id="rId8" tooltip=""/>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13360" y="2550438"/>
            <a:ext cx="5059680" cy="3128605"/>
          </a:xfrm>
          <a:prstGeom prst="rect">
            <a:avLst/>
          </a:prstGeom>
        </p:spPr>
      </p:pic>
      <p:sp>
        <p:nvSpPr>
          <p:cNvPr id="6" name="Text 2"/>
          <p:cNvSpPr/>
          <p:nvPr/>
        </p:nvSpPr>
        <p:spPr>
          <a:xfrm>
            <a:off x="6083379" y="1415534"/>
            <a:ext cx="7950041" cy="1066086"/>
          </a:xfrm>
          <a:prstGeom prst="rect">
            <a:avLst/>
          </a:prstGeom>
          <a:noFill/>
          <a:ln/>
        </p:spPr>
        <p:txBody>
          <a:bodyPr wrap="square" rtlCol="0" anchor="t"/>
          <a:lstStyle/>
          <a:p>
            <a:pPr indent="0" marL="0">
              <a:lnSpc>
                <a:spcPts val="4198"/>
              </a:lnSpc>
              <a:buNone/>
            </a:pPr>
            <a:r>
              <a:rPr lang="en-US" sz="3358" b="1" spc="-101" kern="0" dirty="0">
                <a:solidFill>
                  <a:srgbClr val="FFFFFF"/>
                </a:solidFill>
                <a:latin typeface="Inter" pitchFamily="34" charset="0"/>
                <a:ea typeface="Inter" pitchFamily="34" charset="-122"/>
                <a:cs typeface="Inter" pitchFamily="34" charset="-120"/>
              </a:rPr>
              <a:t>Implementing Webhooks: Triggering Actions Based on Git Events</a:t>
            </a:r>
            <a:endParaRPr lang="en-US" sz="3358" dirty="0"/>
          </a:p>
        </p:txBody>
      </p:sp>
      <p:sp>
        <p:nvSpPr>
          <p:cNvPr id="7" name="Shape 3"/>
          <p:cNvSpPr/>
          <p:nvPr/>
        </p:nvSpPr>
        <p:spPr>
          <a:xfrm>
            <a:off x="6083379" y="2737485"/>
            <a:ext cx="3889772" cy="2089428"/>
          </a:xfrm>
          <a:prstGeom prst="roundRect">
            <a:avLst>
              <a:gd name="adj" fmla="val 3429"/>
            </a:avLst>
          </a:prstGeom>
          <a:solidFill>
            <a:srgbClr val="110080"/>
          </a:solidFill>
          <a:ln w="7620">
            <a:solidFill>
              <a:srgbClr val="2A1999"/>
            </a:solidFill>
            <a:prstDash val="solid"/>
          </a:ln>
        </p:spPr>
      </p:sp>
      <p:sp>
        <p:nvSpPr>
          <p:cNvPr id="8" name="Text 4"/>
          <p:cNvSpPr/>
          <p:nvPr/>
        </p:nvSpPr>
        <p:spPr>
          <a:xfrm>
            <a:off x="6261497" y="2915603"/>
            <a:ext cx="2132409" cy="266462"/>
          </a:xfrm>
          <a:prstGeom prst="rect">
            <a:avLst/>
          </a:prstGeom>
          <a:noFill/>
          <a:ln/>
        </p:spPr>
        <p:txBody>
          <a:bodyPr wrap="none" rtlCol="0" anchor="t"/>
          <a:lstStyle/>
          <a:p>
            <a:pPr indent="0" marL="0">
              <a:lnSpc>
                <a:spcPts val="2099"/>
              </a:lnSpc>
              <a:buNone/>
            </a:pPr>
            <a:r>
              <a:rPr lang="en-US" sz="1679" b="1" spc="-50" kern="0" dirty="0">
                <a:solidFill>
                  <a:srgbClr val="E5E0DF"/>
                </a:solidFill>
                <a:latin typeface="Inter" pitchFamily="34" charset="0"/>
                <a:ea typeface="Inter" pitchFamily="34" charset="-122"/>
                <a:cs typeface="Inter" pitchFamily="34" charset="-120"/>
              </a:rPr>
              <a:t>Git Events</a:t>
            </a:r>
            <a:endParaRPr lang="en-US" sz="1679" dirty="0"/>
          </a:p>
        </p:txBody>
      </p:sp>
      <p:sp>
        <p:nvSpPr>
          <p:cNvPr id="9" name="Text 5"/>
          <p:cNvSpPr/>
          <p:nvPr/>
        </p:nvSpPr>
        <p:spPr>
          <a:xfrm>
            <a:off x="6261497" y="3284339"/>
            <a:ext cx="3533537" cy="1091565"/>
          </a:xfrm>
          <a:prstGeom prst="rect">
            <a:avLst/>
          </a:prstGeom>
          <a:noFill/>
          <a:ln/>
        </p:spPr>
        <p:txBody>
          <a:bodyPr wrap="square" rtlCol="0" anchor="t"/>
          <a:lstStyle/>
          <a:p>
            <a:pPr indent="0" marL="0">
              <a:lnSpc>
                <a:spcPts val="2149"/>
              </a:lnSpc>
              <a:buNone/>
            </a:pPr>
            <a:r>
              <a:rPr lang="en-US" sz="1343" spc="-27" kern="0" dirty="0">
                <a:solidFill>
                  <a:srgbClr val="E5E0DF"/>
                </a:solidFill>
                <a:latin typeface="Inter" pitchFamily="34" charset="0"/>
                <a:ea typeface="Inter" pitchFamily="34" charset="-122"/>
                <a:cs typeface="Inter" pitchFamily="34" charset="-120"/>
              </a:rPr>
              <a:t>Webhooks are triggered by specific events within your Git repository. This includes events like pushes, pull requests, merges, and issue creation.</a:t>
            </a:r>
            <a:endParaRPr lang="en-US" sz="1343" dirty="0"/>
          </a:p>
        </p:txBody>
      </p:sp>
      <p:sp>
        <p:nvSpPr>
          <p:cNvPr id="10" name="Shape 6"/>
          <p:cNvSpPr/>
          <p:nvPr/>
        </p:nvSpPr>
        <p:spPr>
          <a:xfrm>
            <a:off x="10143649" y="2737485"/>
            <a:ext cx="3889772" cy="2089428"/>
          </a:xfrm>
          <a:prstGeom prst="roundRect">
            <a:avLst>
              <a:gd name="adj" fmla="val 3429"/>
            </a:avLst>
          </a:prstGeom>
          <a:solidFill>
            <a:srgbClr val="110080"/>
          </a:solidFill>
          <a:ln w="7620">
            <a:solidFill>
              <a:srgbClr val="2A1999"/>
            </a:solidFill>
            <a:prstDash val="solid"/>
          </a:ln>
        </p:spPr>
      </p:sp>
      <p:sp>
        <p:nvSpPr>
          <p:cNvPr id="11" name="Text 7"/>
          <p:cNvSpPr/>
          <p:nvPr/>
        </p:nvSpPr>
        <p:spPr>
          <a:xfrm>
            <a:off x="10321766" y="2915603"/>
            <a:ext cx="2132409" cy="266462"/>
          </a:xfrm>
          <a:prstGeom prst="rect">
            <a:avLst/>
          </a:prstGeom>
          <a:noFill/>
          <a:ln/>
        </p:spPr>
        <p:txBody>
          <a:bodyPr wrap="none" rtlCol="0" anchor="t"/>
          <a:lstStyle/>
          <a:p>
            <a:pPr indent="0" marL="0">
              <a:lnSpc>
                <a:spcPts val="2099"/>
              </a:lnSpc>
              <a:buNone/>
            </a:pPr>
            <a:r>
              <a:rPr lang="en-US" sz="1679" b="1" spc="-50" kern="0" dirty="0">
                <a:solidFill>
                  <a:srgbClr val="E5E0DF"/>
                </a:solidFill>
                <a:latin typeface="Inter" pitchFamily="34" charset="0"/>
                <a:ea typeface="Inter" pitchFamily="34" charset="-122"/>
                <a:cs typeface="Inter" pitchFamily="34" charset="-120"/>
              </a:rPr>
              <a:t>External Services</a:t>
            </a:r>
            <a:endParaRPr lang="en-US" sz="1679" dirty="0"/>
          </a:p>
        </p:txBody>
      </p:sp>
      <p:sp>
        <p:nvSpPr>
          <p:cNvPr id="12" name="Text 8"/>
          <p:cNvSpPr/>
          <p:nvPr/>
        </p:nvSpPr>
        <p:spPr>
          <a:xfrm>
            <a:off x="10321766" y="3284339"/>
            <a:ext cx="3533537" cy="1364456"/>
          </a:xfrm>
          <a:prstGeom prst="rect">
            <a:avLst/>
          </a:prstGeom>
          <a:noFill/>
          <a:ln/>
        </p:spPr>
        <p:txBody>
          <a:bodyPr wrap="square" rtlCol="0" anchor="t"/>
          <a:lstStyle/>
          <a:p>
            <a:pPr indent="0" marL="0">
              <a:lnSpc>
                <a:spcPts val="2149"/>
              </a:lnSpc>
              <a:buNone/>
            </a:pPr>
            <a:r>
              <a:rPr lang="en-US" sz="1343" spc="-27" kern="0" dirty="0">
                <a:solidFill>
                  <a:srgbClr val="E5E0DF"/>
                </a:solidFill>
                <a:latin typeface="Inter" pitchFamily="34" charset="0"/>
                <a:ea typeface="Inter" pitchFamily="34" charset="-122"/>
                <a:cs typeface="Inter" pitchFamily="34" charset="-120"/>
              </a:rPr>
              <a:t>Webhooks allow you to connect your Git repository to external services, such as continuous integration/continuous delivery (CI/CD) platforms, issue tracking tools, or notification systems.</a:t>
            </a:r>
            <a:endParaRPr lang="en-US" sz="1343" dirty="0"/>
          </a:p>
        </p:txBody>
      </p:sp>
      <p:sp>
        <p:nvSpPr>
          <p:cNvPr id="13" name="Shape 9"/>
          <p:cNvSpPr/>
          <p:nvPr/>
        </p:nvSpPr>
        <p:spPr>
          <a:xfrm>
            <a:off x="6083379" y="4997410"/>
            <a:ext cx="3889772" cy="1816537"/>
          </a:xfrm>
          <a:prstGeom prst="roundRect">
            <a:avLst>
              <a:gd name="adj" fmla="val 3944"/>
            </a:avLst>
          </a:prstGeom>
          <a:solidFill>
            <a:srgbClr val="110080"/>
          </a:solidFill>
          <a:ln w="7620">
            <a:solidFill>
              <a:srgbClr val="2A1999"/>
            </a:solidFill>
            <a:prstDash val="solid"/>
          </a:ln>
        </p:spPr>
      </p:sp>
      <p:sp>
        <p:nvSpPr>
          <p:cNvPr id="14" name="Text 10"/>
          <p:cNvSpPr/>
          <p:nvPr/>
        </p:nvSpPr>
        <p:spPr>
          <a:xfrm>
            <a:off x="6261497" y="5175528"/>
            <a:ext cx="2132409" cy="266462"/>
          </a:xfrm>
          <a:prstGeom prst="rect">
            <a:avLst/>
          </a:prstGeom>
          <a:noFill/>
          <a:ln/>
        </p:spPr>
        <p:txBody>
          <a:bodyPr wrap="none" rtlCol="0" anchor="t"/>
          <a:lstStyle/>
          <a:p>
            <a:pPr indent="0" marL="0">
              <a:lnSpc>
                <a:spcPts val="2099"/>
              </a:lnSpc>
              <a:buNone/>
            </a:pPr>
            <a:r>
              <a:rPr lang="en-US" sz="1679" b="1" spc="-50" kern="0" dirty="0">
                <a:solidFill>
                  <a:srgbClr val="E5E0DF"/>
                </a:solidFill>
                <a:latin typeface="Inter" pitchFamily="34" charset="0"/>
                <a:ea typeface="Inter" pitchFamily="34" charset="-122"/>
                <a:cs typeface="Inter" pitchFamily="34" charset="-120"/>
              </a:rPr>
              <a:t>Automated Tasks</a:t>
            </a:r>
            <a:endParaRPr lang="en-US" sz="1679" dirty="0"/>
          </a:p>
        </p:txBody>
      </p:sp>
      <p:sp>
        <p:nvSpPr>
          <p:cNvPr id="15" name="Text 11"/>
          <p:cNvSpPr/>
          <p:nvPr/>
        </p:nvSpPr>
        <p:spPr>
          <a:xfrm>
            <a:off x="6261497" y="5544264"/>
            <a:ext cx="3533537" cy="1091565"/>
          </a:xfrm>
          <a:prstGeom prst="rect">
            <a:avLst/>
          </a:prstGeom>
          <a:noFill/>
          <a:ln/>
        </p:spPr>
        <p:txBody>
          <a:bodyPr wrap="square" rtlCol="0" anchor="t"/>
          <a:lstStyle/>
          <a:p>
            <a:pPr indent="0" marL="0">
              <a:lnSpc>
                <a:spcPts val="2149"/>
              </a:lnSpc>
              <a:buNone/>
            </a:pPr>
            <a:r>
              <a:rPr lang="en-US" sz="1343" spc="-27" kern="0" dirty="0">
                <a:solidFill>
                  <a:srgbClr val="E5E0DF"/>
                </a:solidFill>
                <a:latin typeface="Inter" pitchFamily="34" charset="0"/>
                <a:ea typeface="Inter" pitchFamily="34" charset="-122"/>
                <a:cs typeface="Inter" pitchFamily="34" charset="-120"/>
              </a:rPr>
              <a:t>When a webhook is triggered, it can automatically execute tasks in your external services. This allows for seamless automation of various processes.</a:t>
            </a:r>
            <a:endParaRPr lang="en-US" sz="1343" dirty="0"/>
          </a:p>
        </p:txBody>
      </p:sp>
      <p:sp>
        <p:nvSpPr>
          <p:cNvPr id="16" name="Shape 12"/>
          <p:cNvSpPr/>
          <p:nvPr/>
        </p:nvSpPr>
        <p:spPr>
          <a:xfrm>
            <a:off x="10143649" y="4997410"/>
            <a:ext cx="3889772" cy="1816537"/>
          </a:xfrm>
          <a:prstGeom prst="roundRect">
            <a:avLst>
              <a:gd name="adj" fmla="val 3944"/>
            </a:avLst>
          </a:prstGeom>
          <a:solidFill>
            <a:srgbClr val="110080"/>
          </a:solidFill>
          <a:ln w="7620">
            <a:solidFill>
              <a:srgbClr val="2A1999"/>
            </a:solidFill>
            <a:prstDash val="solid"/>
          </a:ln>
        </p:spPr>
      </p:sp>
      <p:sp>
        <p:nvSpPr>
          <p:cNvPr id="17" name="Text 13"/>
          <p:cNvSpPr/>
          <p:nvPr/>
        </p:nvSpPr>
        <p:spPr>
          <a:xfrm>
            <a:off x="10321766" y="5175528"/>
            <a:ext cx="2132409" cy="266462"/>
          </a:xfrm>
          <a:prstGeom prst="rect">
            <a:avLst/>
          </a:prstGeom>
          <a:noFill/>
          <a:ln/>
        </p:spPr>
        <p:txBody>
          <a:bodyPr wrap="none" rtlCol="0" anchor="t"/>
          <a:lstStyle/>
          <a:p>
            <a:pPr indent="0" marL="0">
              <a:lnSpc>
                <a:spcPts val="2099"/>
              </a:lnSpc>
              <a:buNone/>
            </a:pPr>
            <a:r>
              <a:rPr lang="en-US" sz="1679" b="1" spc="-50" kern="0" dirty="0">
                <a:solidFill>
                  <a:srgbClr val="E5E0DF"/>
                </a:solidFill>
                <a:latin typeface="Inter" pitchFamily="34" charset="0"/>
                <a:ea typeface="Inter" pitchFamily="34" charset="-122"/>
                <a:cs typeface="Inter" pitchFamily="34" charset="-120"/>
              </a:rPr>
              <a:t>Example Use Cases</a:t>
            </a:r>
            <a:endParaRPr lang="en-US" sz="1679" dirty="0"/>
          </a:p>
        </p:txBody>
      </p:sp>
      <p:sp>
        <p:nvSpPr>
          <p:cNvPr id="18" name="Text 14"/>
          <p:cNvSpPr/>
          <p:nvPr/>
        </p:nvSpPr>
        <p:spPr>
          <a:xfrm>
            <a:off x="10321766" y="5544264"/>
            <a:ext cx="3533537" cy="1091565"/>
          </a:xfrm>
          <a:prstGeom prst="rect">
            <a:avLst/>
          </a:prstGeom>
          <a:noFill/>
          <a:ln/>
        </p:spPr>
        <p:txBody>
          <a:bodyPr wrap="square" rtlCol="0" anchor="t"/>
          <a:lstStyle/>
          <a:p>
            <a:pPr indent="0" marL="0">
              <a:lnSpc>
                <a:spcPts val="2149"/>
              </a:lnSpc>
              <a:buNone/>
            </a:pPr>
            <a:r>
              <a:rPr lang="en-US" sz="1343" spc="-27" kern="0" dirty="0">
                <a:solidFill>
                  <a:srgbClr val="E5E0DF"/>
                </a:solidFill>
                <a:latin typeface="Inter" pitchFamily="34" charset="0"/>
                <a:ea typeface="Inter" pitchFamily="34" charset="-122"/>
                <a:cs typeface="Inter" pitchFamily="34" charset="-120"/>
              </a:rPr>
              <a:t>Webhooks can be used to automatically build and deploy code on every push, notify team members about new pull requests, or update issue statuses based on Git events.</a:t>
            </a:r>
            <a:endParaRPr lang="en-US" sz="1343" dirty="0"/>
          </a:p>
        </p:txBody>
      </p:sp>
      <p:pic>
        <p:nvPicPr>
          <p:cNvPr id="1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364385" y="2432923"/>
            <a:ext cx="5045631" cy="3363754"/>
          </a:xfrm>
          <a:prstGeom prst="rect">
            <a:avLst/>
          </a:prstGeom>
        </p:spPr>
      </p:pic>
      <p:sp>
        <p:nvSpPr>
          <p:cNvPr id="6" name="Text 2"/>
          <p:cNvSpPr/>
          <p:nvPr/>
        </p:nvSpPr>
        <p:spPr>
          <a:xfrm>
            <a:off x="617220" y="1322308"/>
            <a:ext cx="7909560" cy="1102043"/>
          </a:xfrm>
          <a:prstGeom prst="rect">
            <a:avLst/>
          </a:prstGeom>
          <a:noFill/>
          <a:ln/>
        </p:spPr>
        <p:txBody>
          <a:bodyPr wrap="square" rtlCol="0" anchor="t"/>
          <a:lstStyle/>
          <a:p>
            <a:pPr indent="0" marL="0">
              <a:lnSpc>
                <a:spcPts val="4340"/>
              </a:lnSpc>
              <a:buNone/>
            </a:pPr>
            <a:r>
              <a:rPr lang="en-US" sz="3472" b="1" spc="-104" kern="0" dirty="0">
                <a:solidFill>
                  <a:srgbClr val="FFFFFF"/>
                </a:solidFill>
                <a:latin typeface="Inter" pitchFamily="34" charset="0"/>
                <a:ea typeface="Inter" pitchFamily="34" charset="-122"/>
                <a:cs typeface="Inter" pitchFamily="34" charset="-120"/>
              </a:rPr>
              <a:t>Integrating Branching, Tags, Stash, and Webhooks: A Powerful Workflow</a:t>
            </a:r>
            <a:endParaRPr lang="en-US" sz="3472" dirty="0"/>
          </a:p>
        </p:txBody>
      </p:sp>
      <p:pic>
        <p:nvPicPr>
          <p:cNvPr id="7" name="Image 2" descr="preencoded.png">    </p:cNvPr>
          <p:cNvPicPr>
            <a:picLocks noChangeAspect="1"/>
          </p:cNvPicPr>
          <p:nvPr/>
        </p:nvPicPr>
        <p:blipFill>
          <a:blip r:embed="rId3"/>
          <a:stretch>
            <a:fillRect/>
          </a:stretch>
        </p:blipFill>
        <p:spPr>
          <a:xfrm>
            <a:off x="617220" y="2688788"/>
            <a:ext cx="440888" cy="440888"/>
          </a:xfrm>
          <a:prstGeom prst="rect">
            <a:avLst/>
          </a:prstGeom>
        </p:spPr>
      </p:pic>
      <p:sp>
        <p:nvSpPr>
          <p:cNvPr id="8" name="Text 3"/>
          <p:cNvSpPr/>
          <p:nvPr/>
        </p:nvSpPr>
        <p:spPr>
          <a:xfrm>
            <a:off x="617220" y="3306008"/>
            <a:ext cx="2781657" cy="275630"/>
          </a:xfrm>
          <a:prstGeom prst="rect">
            <a:avLst/>
          </a:prstGeom>
          <a:noFill/>
          <a:ln/>
        </p:spPr>
        <p:txBody>
          <a:bodyPr wrap="none" rtlCol="0" anchor="t"/>
          <a:lstStyle/>
          <a:p>
            <a:pPr algn="l" indent="0" marL="0">
              <a:lnSpc>
                <a:spcPts val="2170"/>
              </a:lnSpc>
              <a:buNone/>
            </a:pPr>
            <a:r>
              <a:rPr lang="en-US" sz="1736" b="1" spc="-52" kern="0" dirty="0">
                <a:solidFill>
                  <a:srgbClr val="E5E0DF"/>
                </a:solidFill>
                <a:latin typeface="Inter" pitchFamily="34" charset="0"/>
                <a:ea typeface="Inter" pitchFamily="34" charset="-122"/>
                <a:cs typeface="Inter" pitchFamily="34" charset="-120"/>
              </a:rPr>
              <a:t>Branching for Collaboration</a:t>
            </a:r>
            <a:endParaRPr lang="en-US" sz="1736" dirty="0"/>
          </a:p>
        </p:txBody>
      </p:sp>
      <p:sp>
        <p:nvSpPr>
          <p:cNvPr id="9" name="Text 4"/>
          <p:cNvSpPr/>
          <p:nvPr/>
        </p:nvSpPr>
        <p:spPr>
          <a:xfrm>
            <a:off x="617220" y="3687366"/>
            <a:ext cx="3822502" cy="846177"/>
          </a:xfrm>
          <a:prstGeom prst="rect">
            <a:avLst/>
          </a:prstGeom>
          <a:noFill/>
          <a:ln/>
        </p:spPr>
        <p:txBody>
          <a:bodyPr wrap="square" rtlCol="0" anchor="t"/>
          <a:lstStyle/>
          <a:p>
            <a:pPr algn="l" indent="0" marL="0">
              <a:lnSpc>
                <a:spcPts val="2222"/>
              </a:lnSpc>
              <a:buNone/>
            </a:pPr>
            <a:r>
              <a:rPr lang="en-US" sz="1389" spc="-28" kern="0" dirty="0">
                <a:solidFill>
                  <a:srgbClr val="E5E0DF"/>
                </a:solidFill>
                <a:latin typeface="Inter" pitchFamily="34" charset="0"/>
                <a:ea typeface="Inter" pitchFamily="34" charset="-122"/>
                <a:cs typeface="Inter" pitchFamily="34" charset="-120"/>
              </a:rPr>
              <a:t>Use branching to create isolated environments for development, facilitating parallel work and reducing conflicts.</a:t>
            </a:r>
            <a:endParaRPr lang="en-US" sz="1389" dirty="0"/>
          </a:p>
        </p:txBody>
      </p:sp>
      <p:pic>
        <p:nvPicPr>
          <p:cNvPr id="10" name="Image 3" descr="preencoded.png">    </p:cNvPr>
          <p:cNvPicPr>
            <a:picLocks noChangeAspect="1"/>
          </p:cNvPicPr>
          <p:nvPr/>
        </p:nvPicPr>
        <p:blipFill>
          <a:blip r:embed="rId4"/>
          <a:stretch>
            <a:fillRect/>
          </a:stretch>
        </p:blipFill>
        <p:spPr>
          <a:xfrm>
            <a:off x="4704159" y="2688788"/>
            <a:ext cx="440888" cy="440888"/>
          </a:xfrm>
          <a:prstGeom prst="rect">
            <a:avLst/>
          </a:prstGeom>
        </p:spPr>
      </p:pic>
      <p:sp>
        <p:nvSpPr>
          <p:cNvPr id="11" name="Text 5"/>
          <p:cNvSpPr/>
          <p:nvPr/>
        </p:nvSpPr>
        <p:spPr>
          <a:xfrm>
            <a:off x="4704159" y="3306008"/>
            <a:ext cx="2204561" cy="275630"/>
          </a:xfrm>
          <a:prstGeom prst="rect">
            <a:avLst/>
          </a:prstGeom>
          <a:noFill/>
          <a:ln/>
        </p:spPr>
        <p:txBody>
          <a:bodyPr wrap="none" rtlCol="0" anchor="t"/>
          <a:lstStyle/>
          <a:p>
            <a:pPr algn="l" indent="0" marL="0">
              <a:lnSpc>
                <a:spcPts val="2170"/>
              </a:lnSpc>
              <a:buNone/>
            </a:pPr>
            <a:r>
              <a:rPr lang="en-US" sz="1736" b="1" spc="-52" kern="0" dirty="0">
                <a:solidFill>
                  <a:srgbClr val="E5E0DF"/>
                </a:solidFill>
                <a:latin typeface="Inter" pitchFamily="34" charset="0"/>
                <a:ea typeface="Inter" pitchFamily="34" charset="-122"/>
                <a:cs typeface="Inter" pitchFamily="34" charset="-120"/>
              </a:rPr>
              <a:t>Tags for Versioning</a:t>
            </a:r>
            <a:endParaRPr lang="en-US" sz="1736" dirty="0"/>
          </a:p>
        </p:txBody>
      </p:sp>
      <p:sp>
        <p:nvSpPr>
          <p:cNvPr id="12" name="Text 6"/>
          <p:cNvSpPr/>
          <p:nvPr/>
        </p:nvSpPr>
        <p:spPr>
          <a:xfrm>
            <a:off x="4704159" y="3687366"/>
            <a:ext cx="3822621" cy="846177"/>
          </a:xfrm>
          <a:prstGeom prst="rect">
            <a:avLst/>
          </a:prstGeom>
          <a:noFill/>
          <a:ln/>
        </p:spPr>
        <p:txBody>
          <a:bodyPr wrap="square" rtlCol="0" anchor="t"/>
          <a:lstStyle/>
          <a:p>
            <a:pPr algn="l" indent="0" marL="0">
              <a:lnSpc>
                <a:spcPts val="2222"/>
              </a:lnSpc>
              <a:buNone/>
            </a:pPr>
            <a:r>
              <a:rPr lang="en-US" sz="1389" spc="-28" kern="0" dirty="0">
                <a:solidFill>
                  <a:srgbClr val="E5E0DF"/>
                </a:solidFill>
                <a:latin typeface="Inter" pitchFamily="34" charset="0"/>
                <a:ea typeface="Inter" pitchFamily="34" charset="-122"/>
                <a:cs typeface="Inter" pitchFamily="34" charset="-120"/>
              </a:rPr>
              <a:t>Utilize tags to mark specific releases, ensuring clear identification and historical context for your project.</a:t>
            </a:r>
            <a:endParaRPr lang="en-US" sz="1389" dirty="0"/>
          </a:p>
        </p:txBody>
      </p:sp>
      <p:pic>
        <p:nvPicPr>
          <p:cNvPr id="13" name="Image 4" descr="preencoded.png">    </p:cNvPr>
          <p:cNvPicPr>
            <a:picLocks noChangeAspect="1"/>
          </p:cNvPicPr>
          <p:nvPr/>
        </p:nvPicPr>
        <p:blipFill>
          <a:blip r:embed="rId5"/>
          <a:stretch>
            <a:fillRect/>
          </a:stretch>
        </p:blipFill>
        <p:spPr>
          <a:xfrm>
            <a:off x="617220" y="5062537"/>
            <a:ext cx="440888" cy="440888"/>
          </a:xfrm>
          <a:prstGeom prst="rect">
            <a:avLst/>
          </a:prstGeom>
        </p:spPr>
      </p:pic>
      <p:sp>
        <p:nvSpPr>
          <p:cNvPr id="14" name="Text 7"/>
          <p:cNvSpPr/>
          <p:nvPr/>
        </p:nvSpPr>
        <p:spPr>
          <a:xfrm>
            <a:off x="617220" y="5679758"/>
            <a:ext cx="3036927" cy="275630"/>
          </a:xfrm>
          <a:prstGeom prst="rect">
            <a:avLst/>
          </a:prstGeom>
          <a:noFill/>
          <a:ln/>
        </p:spPr>
        <p:txBody>
          <a:bodyPr wrap="none" rtlCol="0" anchor="t"/>
          <a:lstStyle/>
          <a:p>
            <a:pPr algn="l" indent="0" marL="0">
              <a:lnSpc>
                <a:spcPts val="2170"/>
              </a:lnSpc>
              <a:buNone/>
            </a:pPr>
            <a:r>
              <a:rPr lang="en-US" sz="1736" b="1" spc="-52" kern="0" dirty="0">
                <a:solidFill>
                  <a:srgbClr val="E5E0DF"/>
                </a:solidFill>
                <a:latin typeface="Inter" pitchFamily="34" charset="0"/>
                <a:ea typeface="Inter" pitchFamily="34" charset="-122"/>
                <a:cs typeface="Inter" pitchFamily="34" charset="-120"/>
              </a:rPr>
              <a:t>Stash for Temporary Changes</a:t>
            </a:r>
            <a:endParaRPr lang="en-US" sz="1736" dirty="0"/>
          </a:p>
        </p:txBody>
      </p:sp>
      <p:sp>
        <p:nvSpPr>
          <p:cNvPr id="15" name="Text 8"/>
          <p:cNvSpPr/>
          <p:nvPr/>
        </p:nvSpPr>
        <p:spPr>
          <a:xfrm>
            <a:off x="617220" y="6061115"/>
            <a:ext cx="3822502" cy="846177"/>
          </a:xfrm>
          <a:prstGeom prst="rect">
            <a:avLst/>
          </a:prstGeom>
          <a:noFill/>
          <a:ln/>
        </p:spPr>
        <p:txBody>
          <a:bodyPr wrap="square" rtlCol="0" anchor="t"/>
          <a:lstStyle/>
          <a:p>
            <a:pPr algn="l" indent="0" marL="0">
              <a:lnSpc>
                <a:spcPts val="2222"/>
              </a:lnSpc>
              <a:buNone/>
            </a:pPr>
            <a:r>
              <a:rPr lang="en-US" sz="1389" spc="-28" kern="0" dirty="0">
                <a:solidFill>
                  <a:srgbClr val="E5E0DF"/>
                </a:solidFill>
                <a:latin typeface="Inter" pitchFamily="34" charset="0"/>
                <a:ea typeface="Inter" pitchFamily="34" charset="-122"/>
                <a:cs typeface="Inter" pitchFamily="34" charset="-120"/>
              </a:rPr>
              <a:t>Stash uncommitted changes to seamlessly switch between branches, preserving your work while keeping your main branch clean.</a:t>
            </a:r>
            <a:endParaRPr lang="en-US" sz="1389" dirty="0"/>
          </a:p>
        </p:txBody>
      </p:sp>
      <p:pic>
        <p:nvPicPr>
          <p:cNvPr id="16" name="Image 5" descr="preencoded.png">    </p:cNvPr>
          <p:cNvPicPr>
            <a:picLocks noChangeAspect="1"/>
          </p:cNvPicPr>
          <p:nvPr/>
        </p:nvPicPr>
        <p:blipFill>
          <a:blip r:embed="rId6"/>
          <a:stretch>
            <a:fillRect/>
          </a:stretch>
        </p:blipFill>
        <p:spPr>
          <a:xfrm>
            <a:off x="4704159" y="5062537"/>
            <a:ext cx="440888" cy="440888"/>
          </a:xfrm>
          <a:prstGeom prst="rect">
            <a:avLst/>
          </a:prstGeom>
        </p:spPr>
      </p:pic>
      <p:sp>
        <p:nvSpPr>
          <p:cNvPr id="17" name="Text 9"/>
          <p:cNvSpPr/>
          <p:nvPr/>
        </p:nvSpPr>
        <p:spPr>
          <a:xfrm>
            <a:off x="4704159" y="5679758"/>
            <a:ext cx="2664262" cy="275630"/>
          </a:xfrm>
          <a:prstGeom prst="rect">
            <a:avLst/>
          </a:prstGeom>
          <a:noFill/>
          <a:ln/>
        </p:spPr>
        <p:txBody>
          <a:bodyPr wrap="none" rtlCol="0" anchor="t"/>
          <a:lstStyle/>
          <a:p>
            <a:pPr algn="l" indent="0" marL="0">
              <a:lnSpc>
                <a:spcPts val="2170"/>
              </a:lnSpc>
              <a:buNone/>
            </a:pPr>
            <a:r>
              <a:rPr lang="en-US" sz="1736" b="1" spc="-52" kern="0" dirty="0">
                <a:solidFill>
                  <a:srgbClr val="E5E0DF"/>
                </a:solidFill>
                <a:latin typeface="Inter" pitchFamily="34" charset="0"/>
                <a:ea typeface="Inter" pitchFamily="34" charset="-122"/>
                <a:cs typeface="Inter" pitchFamily="34" charset="-120"/>
              </a:rPr>
              <a:t>Webhooks for Automation</a:t>
            </a:r>
            <a:endParaRPr lang="en-US" sz="1736" dirty="0"/>
          </a:p>
        </p:txBody>
      </p:sp>
      <p:sp>
        <p:nvSpPr>
          <p:cNvPr id="18" name="Text 10"/>
          <p:cNvSpPr/>
          <p:nvPr/>
        </p:nvSpPr>
        <p:spPr>
          <a:xfrm>
            <a:off x="4704159" y="6061115"/>
            <a:ext cx="3822621" cy="846177"/>
          </a:xfrm>
          <a:prstGeom prst="rect">
            <a:avLst/>
          </a:prstGeom>
          <a:noFill/>
          <a:ln/>
        </p:spPr>
        <p:txBody>
          <a:bodyPr wrap="square" rtlCol="0" anchor="t"/>
          <a:lstStyle/>
          <a:p>
            <a:pPr algn="l" indent="0" marL="0">
              <a:lnSpc>
                <a:spcPts val="2222"/>
              </a:lnSpc>
              <a:buNone/>
            </a:pPr>
            <a:r>
              <a:rPr lang="en-US" sz="1389" spc="-28" kern="0" dirty="0">
                <a:solidFill>
                  <a:srgbClr val="E5E0DF"/>
                </a:solidFill>
                <a:latin typeface="Inter" pitchFamily="34" charset="0"/>
                <a:ea typeface="Inter" pitchFamily="34" charset="-122"/>
                <a:cs typeface="Inter" pitchFamily="34" charset="-120"/>
              </a:rPr>
              <a:t>Leverage webhooks to trigger automated tasks in external services, streamlining your development and deployment workflows.</a:t>
            </a:r>
            <a:endParaRPr lang="en-US" sz="1389" dirty="0"/>
          </a:p>
        </p:txBody>
      </p:sp>
      <p:pic>
        <p:nvPicPr>
          <p:cNvPr id="19" name="Image 6" descr="preencoded.png">
            <a:hlinkClick r:id="rId8" tooltip=""/>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27488" y="2333506"/>
            <a:ext cx="4919305" cy="3562469"/>
          </a:xfrm>
          <a:prstGeom prst="rect">
            <a:avLst/>
          </a:prstGeom>
        </p:spPr>
      </p:pic>
      <p:sp>
        <p:nvSpPr>
          <p:cNvPr id="6" name="Text 2"/>
          <p:cNvSpPr/>
          <p:nvPr/>
        </p:nvSpPr>
        <p:spPr>
          <a:xfrm>
            <a:off x="793790" y="1792843"/>
            <a:ext cx="7556421" cy="2126337"/>
          </a:xfrm>
          <a:prstGeom prst="rect">
            <a:avLst/>
          </a:prstGeom>
          <a:noFill/>
          <a:ln/>
        </p:spPr>
        <p:txBody>
          <a:bodyPr wrap="square" rtlCol="0" anchor="t"/>
          <a:lstStyle/>
          <a:p>
            <a:pPr indent="0" marL="0">
              <a:lnSpc>
                <a:spcPts val="5581"/>
              </a:lnSpc>
              <a:buNone/>
            </a:pPr>
            <a:r>
              <a:rPr lang="en-US" sz="4465" b="1" spc="-134" kern="0" dirty="0">
                <a:solidFill>
                  <a:srgbClr val="FFFFFF"/>
                </a:solidFill>
                <a:latin typeface="Inter" pitchFamily="34" charset="0"/>
                <a:ea typeface="Inter" pitchFamily="34" charset="-122"/>
                <a:cs typeface="Inter" pitchFamily="34" charset="-120"/>
              </a:rPr>
              <a:t>Conclusion and Key Takeaways: Mastering Git for Effective Development</a:t>
            </a:r>
            <a:endParaRPr lang="en-US" sz="4465" dirty="0"/>
          </a:p>
        </p:txBody>
      </p:sp>
      <p:sp>
        <p:nvSpPr>
          <p:cNvPr id="7" name="Text 3"/>
          <p:cNvSpPr/>
          <p:nvPr/>
        </p:nvSpPr>
        <p:spPr>
          <a:xfrm>
            <a:off x="793790" y="4259342"/>
            <a:ext cx="7556421" cy="2177415"/>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Git branching, tagging, stashing, and webhooks are powerful tools that, when combined, create a robust and efficient workflow for software development. By mastering these concepts, you can streamline your workflow, collaborate effectively, and manage your projects with ease. Embrace the flexibility and power of Git to elevate your development practices to a new level.</a:t>
            </a:r>
            <a:endParaRPr lang="en-US" sz="1786"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2024-08-11T18:56:59Z</dcterms:created>
  <dcterms:modified xsi:type="dcterms:W3CDTF">2024-08-11T18:56:59Z</dcterms:modified>
</cp:coreProperties>
</file>