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82" r:id="rId12"/>
    <p:sldId id="283" r:id="rId13"/>
    <p:sldId id="284" r:id="rId14"/>
    <p:sldId id="266" r:id="rId15"/>
    <p:sldId id="285" r:id="rId16"/>
    <p:sldId id="289" r:id="rId17"/>
    <p:sldId id="286" r:id="rId18"/>
    <p:sldId id="287" r:id="rId19"/>
    <p:sldId id="288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9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D1FF-DFDE-490C-BC8A-9A228D6A0CF2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1C09F13-3E4E-46A0-9117-46826C604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major break-through for solving the “waiting” problem.</a:t>
            </a:r>
          </a:p>
          <a:p>
            <a:r>
              <a:rPr lang="en-US" dirty="0" smtClean="0"/>
              <a:t>Make asynchronous calls to the server, without making the user wait for a response.</a:t>
            </a:r>
          </a:p>
          <a:p>
            <a:r>
              <a:rPr lang="en-US" dirty="0" smtClean="0"/>
              <a:t>Refresh a part of the page only.</a:t>
            </a:r>
          </a:p>
          <a:p>
            <a:r>
              <a:rPr lang="en-US" dirty="0" smtClean="0"/>
              <a:t>Download contents of a page in stages.</a:t>
            </a:r>
          </a:p>
          <a:p>
            <a:r>
              <a:rPr lang="en-US" dirty="0" smtClean="0"/>
              <a:t>Refresh page content periodically without having to re-render the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setRequestHeader</a:t>
            </a:r>
            <a:r>
              <a:rPr lang="en-US" dirty="0" smtClean="0"/>
              <a:t>() – two parameters, one the header field name and the other the value.</a:t>
            </a:r>
          </a:p>
          <a:p>
            <a:r>
              <a:rPr lang="en-US" dirty="0" smtClean="0"/>
              <a:t>Typically used in POST requests where we set the ‘</a:t>
            </a:r>
            <a:r>
              <a:rPr lang="en-US" b="1" dirty="0" smtClean="0"/>
              <a:t>Content-type</a:t>
            </a:r>
            <a:r>
              <a:rPr lang="en-US" dirty="0" smtClean="0"/>
              <a:t>’ to ‘</a:t>
            </a:r>
            <a:r>
              <a:rPr lang="en-US" b="1" dirty="0" smtClean="0"/>
              <a:t>application/x-www-form-encoded</a:t>
            </a:r>
            <a:r>
              <a:rPr lang="en-US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also return binary data now with XHR. 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responseType</a:t>
            </a:r>
            <a:r>
              <a:rPr lang="en-US" dirty="0" smtClean="0"/>
              <a:t> property on </a:t>
            </a:r>
            <a:r>
              <a:rPr lang="en-US" dirty="0" err="1" smtClean="0"/>
              <a:t>xhr</a:t>
            </a:r>
            <a:r>
              <a:rPr lang="en-US" dirty="0" smtClean="0"/>
              <a:t> to “blob”. </a:t>
            </a:r>
          </a:p>
          <a:p>
            <a:r>
              <a:rPr lang="en-US" dirty="0" smtClean="0"/>
              <a:t>When the server returns binary data, extract it using </a:t>
            </a:r>
            <a:r>
              <a:rPr lang="en-US" dirty="0" err="1" smtClean="0"/>
              <a:t>xhr.response</a:t>
            </a:r>
            <a:r>
              <a:rPr lang="en-US" dirty="0" smtClean="0"/>
              <a:t> (not </a:t>
            </a:r>
            <a:r>
              <a:rPr lang="en-US" dirty="0" err="1" smtClean="0"/>
              <a:t>responseText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create a URL out of this using </a:t>
            </a:r>
            <a:r>
              <a:rPr lang="en-US" dirty="0" err="1" smtClean="0"/>
              <a:t>URL.createObjectURL</a:t>
            </a:r>
            <a:r>
              <a:rPr lang="en-US" dirty="0" smtClean="0"/>
              <a:t>() and assign it as the “</a:t>
            </a:r>
            <a:r>
              <a:rPr lang="en-US" dirty="0" err="1" smtClean="0"/>
              <a:t>src</a:t>
            </a:r>
            <a:r>
              <a:rPr lang="en-US" dirty="0" smtClean="0"/>
              <a:t>” attribute of an image or video.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using XHR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also upload files using XHR. </a:t>
            </a:r>
          </a:p>
          <a:p>
            <a:r>
              <a:rPr lang="en-US" dirty="0" smtClean="0"/>
              <a:t>Use the &lt;input type=“file”/&gt; to select the file.</a:t>
            </a:r>
          </a:p>
          <a:p>
            <a:r>
              <a:rPr lang="en-US" dirty="0" smtClean="0"/>
              <a:t>You can create forms in XHR using the </a:t>
            </a:r>
            <a:r>
              <a:rPr lang="en-US" dirty="0" err="1" smtClean="0"/>
              <a:t>FormData</a:t>
            </a:r>
            <a:r>
              <a:rPr lang="en-US" dirty="0" smtClean="0"/>
              <a:t>() constructor. </a:t>
            </a:r>
          </a:p>
          <a:p>
            <a:r>
              <a:rPr lang="en-US" dirty="0" smtClean="0"/>
              <a:t>You can append variables to this by doing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form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FormData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dirty="0" smtClean="0"/>
              <a:t>For files, it can be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file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file_elem.files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form.append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”, file);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files using XHR..server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Send it as a POST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(form)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server side,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 smtClean="0"/>
              <a:t>array to fetch the file by supplying the name of the parameter as the key (see previous slide for the name (</a:t>
            </a:r>
            <a:r>
              <a:rPr lang="en-US" dirty="0" err="1" smtClean="0"/>
              <a:t>myfile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’][‘name’], 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’], 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’][‘type’]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$_FILES[‘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’][‘size’] </a:t>
            </a:r>
            <a:r>
              <a:rPr lang="en-US" dirty="0" smtClean="0"/>
              <a:t>to fetch important properties.</a:t>
            </a:r>
          </a:p>
          <a:p>
            <a:r>
              <a:rPr lang="en-US" dirty="0" smtClean="0"/>
              <a:t>Finally use: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(file, directory) </a:t>
            </a:r>
            <a:r>
              <a:rPr lang="en-US" dirty="0" smtClean="0"/>
              <a:t>to move the file to the exact location you want.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 – cleaner code compared to Hidden frames. Also code intent is much more evident.</a:t>
            </a:r>
          </a:p>
          <a:p>
            <a:r>
              <a:rPr lang="en-US" dirty="0" smtClean="0"/>
              <a:t>More control over the AJAX operation.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“Forward” and “Back” buttons work because we can maintain history using </a:t>
            </a:r>
            <a:r>
              <a:rPr lang="en-US" dirty="0" err="1" smtClean="0"/>
              <a:t>pushState</a:t>
            </a:r>
            <a:r>
              <a:rPr lang="en-US" dirty="0" smtClean="0"/>
              <a:t>() and </a:t>
            </a:r>
            <a:r>
              <a:rPr lang="en-US" dirty="0" err="1" smtClean="0"/>
              <a:t>onpopstate</a:t>
            </a:r>
            <a:r>
              <a:rPr lang="en-US" dirty="0" smtClean="0"/>
              <a:t> event</a:t>
            </a:r>
            <a:r>
              <a:rPr lang="en-US" dirty="0" smtClean="0">
                <a:sym typeface="Wingdings" pitchFamily="2" charset="2"/>
              </a:rPr>
              <a:t>.  </a:t>
            </a:r>
          </a:p>
          <a:p>
            <a:r>
              <a:rPr lang="en-US" dirty="0" smtClean="0">
                <a:sym typeface="Wingdings" pitchFamily="2" charset="2"/>
              </a:rPr>
              <a:t>We continue to have the domain restrictions. </a:t>
            </a:r>
          </a:p>
          <a:p>
            <a:r>
              <a:rPr lang="en-US" dirty="0" smtClean="0">
                <a:sym typeface="Wingdings" pitchFamily="2" charset="2"/>
              </a:rPr>
              <a:t>We need to use server-side proxies to counter the cross-domain drawback. Alternately </a:t>
            </a:r>
            <a:r>
              <a:rPr lang="en-US" dirty="0" smtClean="0">
                <a:sym typeface="Wingdings" pitchFamily="2" charset="2"/>
              </a:rPr>
              <a:t>the other </a:t>
            </a:r>
            <a:r>
              <a:rPr lang="en-US" dirty="0" smtClean="0">
                <a:sym typeface="Wingdings" pitchFamily="2" charset="2"/>
              </a:rPr>
              <a:t>domain </a:t>
            </a:r>
            <a:r>
              <a:rPr lang="en-US" dirty="0" smtClean="0">
                <a:sym typeface="Wingdings" pitchFamily="2" charset="2"/>
              </a:rPr>
              <a:t>has </a:t>
            </a:r>
            <a:r>
              <a:rPr lang="en-US" dirty="0" smtClean="0">
                <a:sym typeface="Wingdings" pitchFamily="2" charset="2"/>
              </a:rPr>
              <a:t>to allow the particular client by setting the “Access-control” headers.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W3C standard for controlling Cross domain requests from client. Stands for “Cross-Origin-Resource-Sharing”.</a:t>
            </a:r>
          </a:p>
          <a:p>
            <a:r>
              <a:rPr lang="en-US" dirty="0" smtClean="0"/>
              <a:t>A series of headers are defined known as the “Access-Control-*” headers.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header fields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Access-control-allow-origin</a:t>
            </a:r>
          </a:p>
          <a:p>
            <a:r>
              <a:rPr lang="en-US" dirty="0" smtClean="0"/>
              <a:t>Access-control-request-method</a:t>
            </a:r>
          </a:p>
          <a:p>
            <a:r>
              <a:rPr lang="en-US" dirty="0" smtClean="0"/>
              <a:t>Access-control-allow-methods</a:t>
            </a:r>
          </a:p>
          <a:p>
            <a:r>
              <a:rPr lang="en-US" dirty="0" smtClean="0"/>
              <a:t>Access-control-request-method</a:t>
            </a:r>
          </a:p>
          <a:p>
            <a:r>
              <a:rPr lang="en-US" dirty="0" smtClean="0"/>
              <a:t>Access-control-allow-methods</a:t>
            </a:r>
          </a:p>
          <a:p>
            <a:r>
              <a:rPr lang="en-US" dirty="0" smtClean="0"/>
              <a:t>Origin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“Access-Control-Allow-Origin” header takes a series of IP addresses (or DNS names) separated by “,” (comma)as the value.</a:t>
            </a:r>
          </a:p>
          <a:p>
            <a:r>
              <a:rPr lang="en-US" dirty="0" smtClean="0"/>
              <a:t>Access-Control-Allow-Methods header takes a series of request “types” as value, separated by “,”.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solidFill>
                  <a:srgbClr val="FF0000"/>
                </a:solidFill>
              </a:rPr>
              <a:t>Access-Control-Allow-Methods: GET, 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PHP we can do…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header( “Access-Control-Allow-Origin: s1.com, s2.com, s3.com”);</a:t>
            </a:r>
          </a:p>
          <a:p>
            <a:r>
              <a:rPr lang="en-US" dirty="0" smtClean="0"/>
              <a:t>For simple requests (GET, POST with Content-type as text/plain, multipart/form-data, 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), a request is made by the browser. The server responds with the Access-Control-* headers and the browser then compares </a:t>
            </a:r>
            <a:r>
              <a:rPr lang="en-US" dirty="0" err="1" smtClean="0"/>
              <a:t>thre</a:t>
            </a:r>
            <a:r>
              <a:rPr lang="en-US" dirty="0" smtClean="0"/>
              <a:t> origin with the server’s sent value to decide whether the response can be shown or not.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non-simple requests (POST with other content-type or a PUT or DELETE or any request with a custom-header ), a pre-</a:t>
            </a:r>
            <a:r>
              <a:rPr lang="en-US" dirty="0" err="1" smtClean="0"/>
              <a:t>flighted</a:t>
            </a:r>
            <a:r>
              <a:rPr lang="en-US" dirty="0" smtClean="0"/>
              <a:t> request is made by the browser with method as OPTIONS. The server must respond with the Access-Control-headers. The browser then uses its own “Origin” header and “Access-Control-Request-Methods” header to decide </a:t>
            </a:r>
            <a:r>
              <a:rPr lang="en-US" dirty="0" smtClean="0"/>
              <a:t>whether the </a:t>
            </a:r>
            <a:r>
              <a:rPr lang="en-US" dirty="0" smtClean="0"/>
              <a:t>actual request can go through or not.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Major applications are:</a:t>
            </a:r>
          </a:p>
          <a:p>
            <a:r>
              <a:rPr lang="en-US" dirty="0" smtClean="0"/>
              <a:t>Login forms (no need to navigate to a specific login page before returning to where we want to be)</a:t>
            </a:r>
          </a:p>
          <a:p>
            <a:r>
              <a:rPr lang="en-US" dirty="0" smtClean="0"/>
              <a:t>Auto-complete enabled apps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Chat rooms and instant messaging</a:t>
            </a:r>
          </a:p>
          <a:p>
            <a:r>
              <a:rPr lang="en-US" dirty="0" smtClean="0"/>
              <a:t>Alternative to </a:t>
            </a:r>
            <a:r>
              <a:rPr lang="en-US" dirty="0" err="1" smtClean="0"/>
              <a:t>popups</a:t>
            </a:r>
            <a:r>
              <a:rPr lang="en-US" dirty="0" smtClean="0"/>
              <a:t> (which are usually blocked)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Merely changing the “</a:t>
            </a:r>
            <a:r>
              <a:rPr lang="en-US" dirty="0" err="1" smtClean="0"/>
              <a:t>src</a:t>
            </a:r>
            <a:r>
              <a:rPr lang="en-US" dirty="0" smtClean="0"/>
              <a:t>” attribute of an image, forces a call to the server. </a:t>
            </a:r>
          </a:p>
          <a:p>
            <a:r>
              <a:rPr lang="en-US" dirty="0" smtClean="0"/>
              <a:t>This is asynchronous. It enables the server to return some data.</a:t>
            </a:r>
          </a:p>
          <a:p>
            <a:r>
              <a:rPr lang="en-US" dirty="0" smtClean="0"/>
              <a:t>But the return data has to be an image. Hmm.. So </a:t>
            </a:r>
            <a:r>
              <a:rPr lang="en-US" dirty="0" err="1" smtClean="0"/>
              <a:t>whats</a:t>
            </a:r>
            <a:r>
              <a:rPr lang="en-US" dirty="0" smtClean="0"/>
              <a:t> the use? ( use is: status can be sent in as small as 1x1 or 2x2 images)</a:t>
            </a:r>
          </a:p>
          <a:p>
            <a:r>
              <a:rPr lang="en-US" dirty="0" smtClean="0"/>
              <a:t>Or….still, the return data can be sent as cookies. </a:t>
            </a:r>
          </a:p>
          <a:p>
            <a:r>
              <a:rPr lang="en-US" dirty="0" smtClean="0"/>
              <a:t>But what if my browser has disabled cookies?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find out when the data has been completely received by the client?</a:t>
            </a:r>
          </a:p>
          <a:p>
            <a:r>
              <a:rPr lang="en-US" dirty="0" smtClean="0"/>
              <a:t>Since the return data is an image, we can use the “</a:t>
            </a:r>
            <a:r>
              <a:rPr lang="en-US" dirty="0" err="1" smtClean="0"/>
              <a:t>onload</a:t>
            </a:r>
            <a:r>
              <a:rPr lang="en-US" dirty="0" smtClean="0"/>
              <a:t>” event attribute on the &lt;</a:t>
            </a:r>
            <a:r>
              <a:rPr lang="en-US" dirty="0" err="1" smtClean="0"/>
              <a:t>img</a:t>
            </a:r>
            <a:r>
              <a:rPr lang="en-US" dirty="0" smtClean="0"/>
              <a:t>&gt; element. When this event fires, we know that the data has been completely received.</a:t>
            </a:r>
          </a:p>
          <a:p>
            <a:r>
              <a:rPr lang="en-US" dirty="0" smtClean="0"/>
              <a:t>There is also an “</a:t>
            </a:r>
            <a:r>
              <a:rPr lang="en-US" dirty="0" err="1" smtClean="0"/>
              <a:t>onerror</a:t>
            </a:r>
            <a:r>
              <a:rPr lang="en-US" dirty="0" smtClean="0"/>
              <a:t>” event in case of errors. So we know if something went wrong.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AJAX…Images..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PHP on the server side, there are two approaches that can be used to return the image.</a:t>
            </a:r>
          </a:p>
          <a:p>
            <a:r>
              <a:rPr lang="en-US" dirty="0" smtClean="0"/>
              <a:t>A) Redirecting to an image</a:t>
            </a:r>
          </a:p>
          <a:p>
            <a:r>
              <a:rPr lang="en-US" dirty="0" smtClean="0"/>
              <a:t>B) Creating an image programmatically and then returning it to the output stream.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AJAX…Images…Server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redirect to an image, set two headers – the Content-type and the Location.</a:t>
            </a:r>
          </a:p>
          <a:p>
            <a:r>
              <a:rPr lang="en-US" dirty="0" smtClean="0"/>
              <a:t>Thus: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header(“Content-type: image/jpeg”);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header(“Location: myimage.jpg”);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AJAX…Images..Server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calls to create images: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imagecreate</a:t>
            </a:r>
            <a:r>
              <a:rPr lang="en-US" dirty="0" smtClean="0"/>
              <a:t>(</a:t>
            </a:r>
            <a:r>
              <a:rPr lang="en-US" dirty="0" err="1" smtClean="0"/>
              <a:t>wid,ht</a:t>
            </a:r>
            <a:r>
              <a:rPr lang="en-US" dirty="0" smtClean="0"/>
              <a:t>); //memory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imagecolorallocate</a:t>
            </a:r>
            <a:r>
              <a:rPr lang="en-US" dirty="0" smtClean="0"/>
              <a:t>(</a:t>
            </a:r>
            <a:r>
              <a:rPr lang="en-US" dirty="0" err="1" smtClean="0"/>
              <a:t>img,r,g,b</a:t>
            </a:r>
            <a:r>
              <a:rPr lang="en-US" dirty="0" smtClean="0"/>
              <a:t>); //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imagejpeg</a:t>
            </a:r>
            <a:r>
              <a:rPr lang="en-US" dirty="0" smtClean="0"/>
              <a:t>() call to push the image to the response stream.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imagedestroy</a:t>
            </a:r>
            <a:r>
              <a:rPr lang="en-US" dirty="0" smtClean="0"/>
              <a:t>(image) to free up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textual data needs to be returned then we need to use cookies.  If you use PHP on server side, use the </a:t>
            </a:r>
            <a:r>
              <a:rPr lang="en-US" dirty="0" err="1" smtClean="0"/>
              <a:t>setcookie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On the clients-side you can use the </a:t>
            </a:r>
            <a:r>
              <a:rPr lang="en-US" dirty="0" err="1" smtClean="0"/>
              <a:t>document.cookie</a:t>
            </a:r>
            <a:r>
              <a:rPr lang="en-US" dirty="0" smtClean="0"/>
              <a:t> property to fetch the cookies.</a:t>
            </a:r>
          </a:p>
          <a:p>
            <a:r>
              <a:rPr lang="en-US" dirty="0" smtClean="0"/>
              <a:t>Cookie limitations – 8192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usual understanding is that the no. of cookies per domain is 20. But again, browsers are not adhering to this. Firefox for instance </a:t>
            </a:r>
            <a:r>
              <a:rPr lang="en-US" smtClean="0"/>
              <a:t>allows around 50 </a:t>
            </a:r>
            <a:r>
              <a:rPr lang="en-US" dirty="0" smtClean="0"/>
              <a:t>per domain.</a:t>
            </a:r>
          </a:p>
          <a:p>
            <a:endParaRPr lang="en-US" dirty="0" smtClean="0"/>
          </a:p>
          <a:p>
            <a:r>
              <a:rPr lang="en-US" dirty="0" smtClean="0"/>
              <a:t>Total number of cookies allowed per machine is typically 300.</a:t>
            </a:r>
          </a:p>
          <a:p>
            <a:endParaRPr lang="en-US" dirty="0" smtClean="0"/>
          </a:p>
          <a:p>
            <a:r>
              <a:rPr lang="en-US" dirty="0" smtClean="0"/>
              <a:t>Cookies are typically not encrypted. So beware.</a:t>
            </a:r>
          </a:p>
          <a:p>
            <a:endParaRPr lang="en-US" dirty="0" smtClean="0"/>
          </a:p>
          <a:p>
            <a:r>
              <a:rPr lang="en-US" dirty="0" smtClean="0"/>
              <a:t>Also, if cookies are disabled on the browser, then there is no way to retrieve textual data from the AJAX-using-images approach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– There is reasonable indication that a call succeeded/failed (using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 events)</a:t>
            </a:r>
          </a:p>
          <a:p>
            <a:r>
              <a:rPr lang="en-US" dirty="0" smtClean="0"/>
              <a:t>Cross-domain is no longer a problem since this approach can access images on any server.</a:t>
            </a:r>
          </a:p>
          <a:p>
            <a:r>
              <a:rPr lang="en-US" dirty="0" smtClean="0"/>
              <a:t>High level of compatibility. Images work similarly on </a:t>
            </a:r>
            <a:r>
              <a:rPr lang="en-US" smtClean="0"/>
              <a:t>all browsers.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– Only GET requests are possible. </a:t>
            </a:r>
          </a:p>
          <a:p>
            <a:r>
              <a:rPr lang="en-US" dirty="0" smtClean="0"/>
              <a:t>Textual data can only be retrieved through cookies which is both limiting and dangerous.</a:t>
            </a:r>
          </a:p>
          <a:p>
            <a:r>
              <a:rPr lang="en-US" dirty="0" smtClean="0"/>
              <a:t>Cookies may be disabled. ( </a:t>
            </a:r>
            <a:r>
              <a:rPr lang="en-US" dirty="0" smtClean="0">
                <a:sym typeface="Wingdings" pitchFamily="2" charset="2"/>
              </a:rPr>
              <a:t> )</a:t>
            </a:r>
            <a:endParaRPr lang="en-US" dirty="0" smtClean="0"/>
          </a:p>
          <a:p>
            <a:r>
              <a:rPr lang="en-US" dirty="0" smtClean="0"/>
              <a:t>Images may be disabled ( </a:t>
            </a:r>
            <a:r>
              <a:rPr lang="en-US" dirty="0" smtClean="0">
                <a:sym typeface="Wingdings" pitchFamily="2" charset="2"/>
              </a:rPr>
              <a:t> 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using &lt;script&gt;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load new content into the page without reloading/refreshing the page.</a:t>
            </a:r>
          </a:p>
          <a:p>
            <a:r>
              <a:rPr lang="en-US" dirty="0" smtClean="0"/>
              <a:t>We use the &lt;script&gt; tag. In the </a:t>
            </a:r>
            <a:r>
              <a:rPr lang="en-US" dirty="0" err="1" smtClean="0"/>
              <a:t>src</a:t>
            </a:r>
            <a:r>
              <a:rPr lang="en-US" dirty="0" smtClean="0"/>
              <a:t> attribute, instead of a regular </a:t>
            </a:r>
            <a:r>
              <a:rPr lang="en-US" dirty="0" err="1" smtClean="0"/>
              <a:t>js</a:t>
            </a:r>
            <a:r>
              <a:rPr lang="en-US" dirty="0" smtClean="0"/>
              <a:t> file, we point it to a PHP file which outputs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create the &lt;script&gt; element dynamically and add it to the document body. (compare </a:t>
            </a:r>
            <a:r>
              <a:rPr lang="en-US" smtClean="0"/>
              <a:t>with image-based AJAX)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hidden frames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Using images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Stylesheet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using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Hmm…the &lt;link&gt; element must work similar to the &lt;script&gt; element.</a:t>
            </a:r>
          </a:p>
          <a:p>
            <a:endParaRPr lang="en-US" dirty="0" smtClean="0"/>
          </a:p>
          <a:p>
            <a:r>
              <a:rPr lang="en-US" dirty="0" smtClean="0"/>
              <a:t>We can again use the “</a:t>
            </a:r>
            <a:r>
              <a:rPr lang="en-US" dirty="0" err="1" smtClean="0"/>
              <a:t>href</a:t>
            </a:r>
            <a:r>
              <a:rPr lang="en-US" dirty="0" smtClean="0"/>
              <a:t>” attribute to point to a CSS file, which resides on the server. The type and the </a:t>
            </a:r>
            <a:r>
              <a:rPr lang="en-US" dirty="0" err="1" smtClean="0"/>
              <a:t>rel</a:t>
            </a:r>
            <a:r>
              <a:rPr lang="en-US" dirty="0" smtClean="0"/>
              <a:t> attributes need to set too and the element is added to the &lt;head&gt; element.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AJAX…script and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 - POST not possible with this approach. Only GET.</a:t>
            </a:r>
          </a:p>
          <a:p>
            <a:r>
              <a:rPr lang="en-US" dirty="0" smtClean="0"/>
              <a:t>Advantages – cross-domain access possible.</a:t>
            </a:r>
          </a:p>
          <a:p>
            <a:r>
              <a:rPr lang="en-US" dirty="0" smtClean="0"/>
              <a:t>Ability to execute an arbitrary amount of JS as a result of a server-side calculation.</a:t>
            </a:r>
          </a:p>
          <a:p>
            <a:r>
              <a:rPr lang="en-US" dirty="0" smtClean="0"/>
              <a:t>Unlike images, the &lt;script&gt; MUST be a part of the </a:t>
            </a:r>
            <a:r>
              <a:rPr lang="en-US" smtClean="0"/>
              <a:t>page for the call to happen.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ultimate purpose is to load as little as possible initially, so that the user can start working as soon as possible.</a:t>
            </a:r>
          </a:p>
          <a:p>
            <a:endParaRPr lang="en-US" dirty="0" smtClean="0"/>
          </a:p>
          <a:p>
            <a:r>
              <a:rPr lang="en-US" dirty="0" smtClean="0"/>
              <a:t>Other content, images, even scripts and </a:t>
            </a:r>
            <a:r>
              <a:rPr lang="en-US" dirty="0" err="1" smtClean="0"/>
              <a:t>stylesheets</a:t>
            </a:r>
            <a:r>
              <a:rPr lang="en-US" dirty="0" smtClean="0"/>
              <a:t> can be retrieved later on a need basis.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AJAX…Hidden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Hidden </a:t>
            </a:r>
            <a:r>
              <a:rPr lang="en-US" dirty="0" err="1" smtClean="0"/>
              <a:t>IFrames</a:t>
            </a:r>
            <a:r>
              <a:rPr lang="en-US" dirty="0" smtClean="0"/>
              <a:t> – An </a:t>
            </a:r>
            <a:r>
              <a:rPr lang="en-US" dirty="0" err="1" smtClean="0"/>
              <a:t>iframe</a:t>
            </a:r>
            <a:r>
              <a:rPr lang="en-US" dirty="0" smtClean="0"/>
              <a:t>, reserved for the server data, is hidden initially. The main window which houses the </a:t>
            </a:r>
            <a:r>
              <a:rPr lang="en-US" dirty="0" err="1" smtClean="0"/>
              <a:t>iframe</a:t>
            </a:r>
            <a:r>
              <a:rPr lang="en-US" dirty="0" smtClean="0"/>
              <a:t>, is visible.</a:t>
            </a:r>
          </a:p>
          <a:p>
            <a:r>
              <a:rPr lang="en-US" dirty="0" smtClean="0"/>
              <a:t>On an event in the main window, the ‘</a:t>
            </a:r>
            <a:r>
              <a:rPr lang="en-US" dirty="0" err="1" smtClean="0"/>
              <a:t>src</a:t>
            </a:r>
            <a:r>
              <a:rPr lang="en-US" dirty="0" smtClean="0"/>
              <a:t>’ of the hidden </a:t>
            </a:r>
            <a:r>
              <a:rPr lang="en-US" dirty="0" err="1" smtClean="0"/>
              <a:t>iframe</a:t>
            </a:r>
            <a:r>
              <a:rPr lang="en-US" dirty="0" smtClean="0"/>
              <a:t> is changed to point to a server resource.</a:t>
            </a:r>
          </a:p>
          <a:p>
            <a:r>
              <a:rPr lang="en-US" dirty="0" smtClean="0"/>
              <a:t>The server returns data to the hidden </a:t>
            </a:r>
            <a:r>
              <a:rPr lang="en-US" dirty="0" err="1" smtClean="0"/>
              <a:t>iframe</a:t>
            </a:r>
            <a:r>
              <a:rPr lang="en-US" dirty="0" smtClean="0"/>
              <a:t>. The main window then makes the frame visible (if need be) or the hidden frame updates the main window with the data it received.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– Can store browser history. So the back and forward buttons work. </a:t>
            </a:r>
          </a:p>
          <a:p>
            <a:r>
              <a:rPr lang="en-US" dirty="0" smtClean="0"/>
              <a:t>Can make GET and POST requests.</a:t>
            </a:r>
          </a:p>
          <a:p>
            <a:r>
              <a:rPr lang="en-US" dirty="0" smtClean="0"/>
              <a:t>Disadvantages – Domain restrictions. (Even sub-domains create problems)</a:t>
            </a:r>
          </a:p>
          <a:p>
            <a:r>
              <a:rPr lang="en-US" dirty="0" smtClean="0"/>
              <a:t>No control over operation. If the </a:t>
            </a:r>
            <a:r>
              <a:rPr lang="en-US" dirty="0" err="1" smtClean="0"/>
              <a:t>iframe</a:t>
            </a:r>
            <a:r>
              <a:rPr lang="en-US" dirty="0" smtClean="0"/>
              <a:t> fails to load, then there will be no updates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standard way to make an AJAX call.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XMLHttpRequest</a:t>
            </a:r>
            <a:r>
              <a:rPr lang="en-US" dirty="0" smtClean="0"/>
              <a:t> object is created.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event is registered.</a:t>
            </a:r>
          </a:p>
          <a:p>
            <a:r>
              <a:rPr lang="en-US" dirty="0" smtClean="0"/>
              <a:t>The open() call is made with 3 parameters – the method, the resource and the </a:t>
            </a:r>
            <a:r>
              <a:rPr lang="en-US" dirty="0" err="1" smtClean="0"/>
              <a:t>async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The send(data) call is made to actually send data.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readyState</a:t>
            </a:r>
            <a:r>
              <a:rPr lang="en-US" dirty="0" smtClean="0"/>
              <a:t> and status properties are checked before using the server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readyState</a:t>
            </a:r>
            <a:r>
              <a:rPr lang="en-US" dirty="0" smtClean="0"/>
              <a:t> – 5 values</a:t>
            </a:r>
          </a:p>
          <a:p>
            <a:pPr lvl="1"/>
            <a:r>
              <a:rPr lang="en-US" dirty="0" smtClean="0"/>
              <a:t>0 – Uninitialized.</a:t>
            </a:r>
          </a:p>
          <a:p>
            <a:pPr lvl="1"/>
            <a:r>
              <a:rPr lang="en-US" dirty="0" smtClean="0"/>
              <a:t>1 – Loading (the open() method has been called)</a:t>
            </a:r>
          </a:p>
          <a:p>
            <a:pPr lvl="1"/>
            <a:r>
              <a:rPr lang="en-US" dirty="0" smtClean="0"/>
              <a:t>2 – Loaded (request has been sent)</a:t>
            </a:r>
          </a:p>
          <a:p>
            <a:pPr lvl="1"/>
            <a:r>
              <a:rPr lang="en-US" dirty="0" smtClean="0"/>
              <a:t>3 – response partially arrived.</a:t>
            </a:r>
          </a:p>
          <a:p>
            <a:pPr lvl="1"/>
            <a:r>
              <a:rPr lang="en-US" dirty="0" smtClean="0"/>
              <a:t>4 – Completed (data has completely arrived and the connection has been closed)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‘status’ property indicates whether the server was successful in executing the call.</a:t>
            </a:r>
          </a:p>
          <a:p>
            <a:r>
              <a:rPr lang="en-US" dirty="0" smtClean="0"/>
              <a:t>A status value of 200 is success. Other codes like the 400 series or the 500 series indicate errors.</a:t>
            </a:r>
          </a:p>
          <a:p>
            <a:r>
              <a:rPr lang="en-US" dirty="0" err="1" smtClean="0"/>
              <a:t>responseText</a:t>
            </a:r>
            <a:r>
              <a:rPr lang="en-US" dirty="0" smtClean="0"/>
              <a:t> – holds the return data from the server (if text was sent back by the 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AJAX…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responseXML</a:t>
            </a:r>
            <a:r>
              <a:rPr lang="en-US" dirty="0" smtClean="0"/>
              <a:t> – holds the return data from the server (if XML was sent back)</a:t>
            </a:r>
          </a:p>
          <a:p>
            <a:r>
              <a:rPr lang="en-US" dirty="0" err="1" smtClean="0"/>
              <a:t>getResponseHeader</a:t>
            </a:r>
            <a:r>
              <a:rPr lang="en-US" dirty="0" smtClean="0"/>
              <a:t>() – returns the value of a header property sent as parameter. For instance ‘Content-type’, ‘Content-length’ etc</a:t>
            </a:r>
          </a:p>
          <a:p>
            <a:r>
              <a:rPr lang="en-US" dirty="0" err="1" smtClean="0"/>
              <a:t>getResponseHeaders</a:t>
            </a:r>
            <a:r>
              <a:rPr lang="en-US" dirty="0" smtClean="0"/>
              <a:t>() – returns all header information as a string. You need to split on “\r\n” and you end up with an array, each element having ONE header field as ‘</a:t>
            </a:r>
            <a:r>
              <a:rPr lang="en-US" dirty="0" err="1" smtClean="0"/>
              <a:t>field:value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">
  <a:themeElements>
    <a:clrScheme name="Welcome">
      <a:dk1>
        <a:sysClr val="windowText" lastClr="000000"/>
      </a:dk1>
      <a:lt1>
        <a:sysClr val="window" lastClr="FFFFFF"/>
      </a:lt1>
      <a:dk2>
        <a:srgbClr val="00272B"/>
      </a:dk2>
      <a:lt2>
        <a:srgbClr val="F7F7FF"/>
      </a:lt2>
      <a:accent1>
        <a:srgbClr val="006AED"/>
      </a:accent1>
      <a:accent2>
        <a:srgbClr val="0087BF"/>
      </a:accent2>
      <a:accent3>
        <a:srgbClr val="5D974B"/>
      </a:accent3>
      <a:accent4>
        <a:srgbClr val="9DBB3F"/>
      </a:accent4>
      <a:accent5>
        <a:srgbClr val="C77CC7"/>
      </a:accent5>
      <a:accent6>
        <a:srgbClr val="996699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</Template>
  <TotalTime>266</TotalTime>
  <Words>1837</Words>
  <Application>Microsoft Office PowerPoint</Application>
  <PresentationFormat>On-screen Show (4:3)</PresentationFormat>
  <Paragraphs>166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Welcome</vt:lpstr>
      <vt:lpstr>AJAX </vt:lpstr>
      <vt:lpstr>AJAX…</vt:lpstr>
      <vt:lpstr>AJAX mechanisms</vt:lpstr>
      <vt:lpstr>AJAX…Hidden IFrames</vt:lpstr>
      <vt:lpstr>Hidden Frames…</vt:lpstr>
      <vt:lpstr>AJAX…XMLHttpRequest</vt:lpstr>
      <vt:lpstr>AJAX…XMLHttpRequest</vt:lpstr>
      <vt:lpstr>AJAX…XMLHttpRequest</vt:lpstr>
      <vt:lpstr>AJAX…XMLHttpRequest</vt:lpstr>
      <vt:lpstr>AJAX…XMLHttpRequest</vt:lpstr>
      <vt:lpstr>XHR…</vt:lpstr>
      <vt:lpstr>Uploading files using XHR</vt:lpstr>
      <vt:lpstr>Uploading files using XHR..server side</vt:lpstr>
      <vt:lpstr>AJAX…XMLHttpRequest</vt:lpstr>
      <vt:lpstr>CORS </vt:lpstr>
      <vt:lpstr>Popular header fields </vt:lpstr>
      <vt:lpstr>CORS… </vt:lpstr>
      <vt:lpstr>CORS…</vt:lpstr>
      <vt:lpstr>CORS…</vt:lpstr>
      <vt:lpstr>AJAX…Images</vt:lpstr>
      <vt:lpstr>AJAX…Images</vt:lpstr>
      <vt:lpstr>AJAX…Images.. Server side</vt:lpstr>
      <vt:lpstr>AJAX…Images…Server side</vt:lpstr>
      <vt:lpstr>AJAX…Images..Server side</vt:lpstr>
      <vt:lpstr>AJAX…Images</vt:lpstr>
      <vt:lpstr>AJAX…Images</vt:lpstr>
      <vt:lpstr>AJAX…Images</vt:lpstr>
      <vt:lpstr>AJAX…Images</vt:lpstr>
      <vt:lpstr>AJAX using &lt;script&gt;</vt:lpstr>
      <vt:lpstr>AJAX using styles</vt:lpstr>
      <vt:lpstr>AJAX…script and styles</vt:lpstr>
      <vt:lpstr>AJAX..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srikanth</dc:creator>
  <cp:lastModifiedBy>SHR</cp:lastModifiedBy>
  <cp:revision>70</cp:revision>
  <dcterms:created xsi:type="dcterms:W3CDTF">2012-03-01T06:58:10Z</dcterms:created>
  <dcterms:modified xsi:type="dcterms:W3CDTF">2020-02-11T07:45:12Z</dcterms:modified>
</cp:coreProperties>
</file>