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59" r:id="rId3"/>
    <p:sldId id="273" r:id="rId4"/>
    <p:sldId id="258" r:id="rId5"/>
    <p:sldId id="260" r:id="rId6"/>
    <p:sldId id="274" r:id="rId7"/>
    <p:sldId id="272" r:id="rId8"/>
    <p:sldId id="265" r:id="rId9"/>
    <p:sldId id="275" r:id="rId10"/>
    <p:sldId id="276" r:id="rId11"/>
    <p:sldId id="277" r:id="rId12"/>
    <p:sldId id="278" r:id="rId13"/>
    <p:sldId id="279" r:id="rId14"/>
    <p:sldId id="266" r:id="rId15"/>
    <p:sldId id="267" r:id="rId16"/>
    <p:sldId id="280" r:id="rId17"/>
    <p:sldId id="281" r:id="rId18"/>
    <p:sldId id="282" r:id="rId19"/>
    <p:sldId id="284" r:id="rId20"/>
    <p:sldId id="283" r:id="rId21"/>
    <p:sldId id="286" r:id="rId22"/>
    <p:sldId id="285" r:id="rId23"/>
    <p:sldId id="288" r:id="rId24"/>
    <p:sldId id="287" r:id="rId25"/>
    <p:sldId id="290" r:id="rId26"/>
    <p:sldId id="289" r:id="rId27"/>
    <p:sldId id="291" r:id="rId28"/>
    <p:sldId id="268" r:id="rId29"/>
    <p:sldId id="293" r:id="rId30"/>
    <p:sldId id="294" r:id="rId31"/>
    <p:sldId id="292" r:id="rId32"/>
    <p:sldId id="261" r:id="rId33"/>
    <p:sldId id="295" r:id="rId34"/>
    <p:sldId id="296" r:id="rId35"/>
    <p:sldId id="262" r:id="rId36"/>
    <p:sldId id="297" r:id="rId37"/>
    <p:sldId id="298" r:id="rId38"/>
    <p:sldId id="299" r:id="rId39"/>
    <p:sldId id="2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799" autoAdjust="0"/>
  </p:normalViewPr>
  <p:slideViewPr>
    <p:cSldViewPr snapToGrid="0">
      <p:cViewPr varScale="1">
        <p:scale>
          <a:sx n="80" d="100"/>
          <a:sy n="80" d="100"/>
        </p:scale>
        <p:origin x="750" y="78"/>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07-Jun-21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dirty="0"/>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07-Jun-21</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dirty="0"/>
          </a:p>
        </p:txBody>
      </p:sp>
    </p:spTree>
    <p:extLst>
      <p:ext uri="{BB962C8B-B14F-4D97-AF65-F5344CB8AC3E}">
        <p14:creationId xmlns:p14="http://schemas.microsoft.com/office/powerpoint/2010/main" val="386782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dirty="0"/>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dirty="0"/>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FDE056B7-329B-4E98-A7DE-1095F29C9987}" type="datetime1">
              <a:rPr lang="en-US" smtClean="0"/>
              <a:t>07-Jun-21</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6B30EAD2-84F0-424D-85FA-C85CE5D7B84D}" type="datetime1">
              <a:rPr lang="en-US" smtClean="0"/>
              <a:t>07-Jun-21</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272A335-28DE-461F-86D4-4A540BEA59B0}" type="datetime1">
              <a:rPr lang="en-US" smtClean="0"/>
              <a:t>07-Jun-21</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A5CF9C1-51F7-4E92-A279-1FFCE980DDD9}" type="datetime1">
              <a:rPr lang="en-US" smtClean="0"/>
              <a:t>07-Jun-21</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DC1A038D-FDC8-4BB1-AD53-DEF36236CCF5}" type="datetime1">
              <a:rPr lang="en-US" smtClean="0"/>
              <a:t>07-Jun-21</a:t>
            </a:fld>
            <a:endParaRPr dirty="0"/>
          </a:p>
        </p:txBody>
      </p:sp>
      <p:sp>
        <p:nvSpPr>
          <p:cNvPr id="7" name="Slide Number Placeholder 6"/>
          <p:cNvSpPr>
            <a:spLocks noGrp="1"/>
          </p:cNvSpPr>
          <p:nvPr>
            <p:ph type="sldNum" sz="quarter" idx="12"/>
          </p:nvPr>
        </p:nvSpPr>
        <p:spPr/>
        <p:txBody>
          <a:bodyPr/>
          <a:lstStyle/>
          <a:p>
            <a:fld id="{0D06EF73-9DB8-4763-865F-2F88181A4732}" type="slidenum">
              <a:rPr/>
              <a:t>‹#›</a:t>
            </a:fld>
            <a:endParaRPr dirty="0"/>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13729E3-7C8F-407D-B4C1-8AD873D40758}" type="datetime1">
              <a:rPr lang="en-US" smtClean="0"/>
              <a:t>07-Jun-21</a:t>
            </a:fld>
            <a:endParaRPr dirty="0"/>
          </a:p>
        </p:txBody>
      </p:sp>
      <p:sp>
        <p:nvSpPr>
          <p:cNvPr id="9" name="Slide Number Placeholder 8"/>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0D0605C7-DA32-47E3-8E60-0B60D86BAF89}" type="datetime1">
              <a:rPr lang="en-US" smtClean="0"/>
              <a:t>07-Jun-21</a:t>
            </a:fld>
            <a:endParaRPr dirty="0"/>
          </a:p>
        </p:txBody>
      </p:sp>
      <p:sp>
        <p:nvSpPr>
          <p:cNvPr id="5" name="Slide Number Placeholder 4"/>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dirty="0"/>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CA89260F-252E-49E9-8B36-9D774100BA25}" type="datetime1">
              <a:rPr lang="en-US" smtClean="0"/>
              <a:t>07-Jun-21</a:t>
            </a:fld>
            <a:endParaRPr dirty="0"/>
          </a:p>
        </p:txBody>
      </p:sp>
      <p:sp>
        <p:nvSpPr>
          <p:cNvPr id="4" name="Slide Number Placeholder 3"/>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2AB5DA44-6BB8-4FCD-946A-1E2EFA3D1A5F}" type="datetime1">
              <a:rPr lang="en-US" smtClean="0"/>
              <a:t>07-Jun-21</a:t>
            </a:fld>
            <a:endParaRPr dirty="0"/>
          </a:p>
        </p:txBody>
      </p:sp>
      <p:sp>
        <p:nvSpPr>
          <p:cNvPr id="7" name="Slide Number Placeholder 6"/>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5052C8DE-E6DB-42D9-BE6D-D9F39E19B42A}" type="datetime1">
              <a:rPr lang="en-US" smtClean="0"/>
              <a:t>07-Jun-21</a:t>
            </a:fld>
            <a:endParaRPr dirty="0"/>
          </a:p>
        </p:txBody>
      </p:sp>
      <p:sp>
        <p:nvSpPr>
          <p:cNvPr id="7" name="Slide Number Placeholder 6"/>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dirty="0"/>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dirty="0"/>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07-Jun-21</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Detecting Phishing Websites Using Machine Learning</a:t>
            </a:r>
          </a:p>
        </p:txBody>
      </p:sp>
      <p:sp>
        <p:nvSpPr>
          <p:cNvPr id="3" name="Subtitle 2"/>
          <p:cNvSpPr>
            <a:spLocks noGrp="1"/>
          </p:cNvSpPr>
          <p:nvPr>
            <p:ph type="subTitle" idx="1"/>
          </p:nvPr>
        </p:nvSpPr>
        <p:spPr/>
        <p:txBody>
          <a:bodyPr/>
          <a:lstStyle/>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Siva Ramalingam R                                               Guna Aditya Vardhan Kalvagadda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17BCB0132                                                                  17BCB0060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Software</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nSpc>
                <a:spcPct val="150000"/>
              </a:lnSpc>
            </a:pPr>
            <a:r>
              <a:rPr lang="en-US" sz="2200" dirty="0">
                <a:latin typeface="Times New Roman" panose="02020603050405020304" pitchFamily="18" charset="0"/>
                <a:cs typeface="Times New Roman" panose="02020603050405020304" pitchFamily="18" charset="0"/>
              </a:rPr>
              <a:t>Data Set</a:t>
            </a:r>
          </a:p>
          <a:p>
            <a:pPr lvl="0">
              <a:lnSpc>
                <a:spcPct val="150000"/>
              </a:lnSpc>
            </a:pPr>
            <a:r>
              <a:rPr lang="en-US" sz="2200" dirty="0">
                <a:latin typeface="Times New Roman" panose="02020603050405020304" pitchFamily="18" charset="0"/>
                <a:cs typeface="Times New Roman" panose="02020603050405020304" pitchFamily="18" charset="0"/>
              </a:rPr>
              <a:t>Python 2.7</a:t>
            </a:r>
          </a:p>
          <a:p>
            <a:pPr lvl="0">
              <a:lnSpc>
                <a:spcPct val="150000"/>
              </a:lnSpc>
            </a:pPr>
            <a:r>
              <a:rPr lang="en-US" sz="2200" dirty="0">
                <a:latin typeface="Times New Roman" panose="02020603050405020304" pitchFamily="18" charset="0"/>
                <a:cs typeface="Times New Roman" panose="02020603050405020304" pitchFamily="18" charset="0"/>
              </a:rPr>
              <a:t>Anaconda Navigator</a:t>
            </a:r>
          </a:p>
          <a:p>
            <a:endParaRPr lang="en-US" dirty="0"/>
          </a:p>
        </p:txBody>
      </p:sp>
    </p:spTree>
    <p:extLst>
      <p:ext uri="{BB962C8B-B14F-4D97-AF65-F5344CB8AC3E}">
        <p14:creationId xmlns:p14="http://schemas.microsoft.com/office/powerpoint/2010/main" val="280206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Python Libraries</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nSpc>
                <a:spcPct val="150000"/>
              </a:lnSpc>
            </a:pPr>
            <a:r>
              <a:rPr lang="en-US" sz="2200" dirty="0" smtClean="0">
                <a:latin typeface="Times New Roman" panose="02020603050405020304" pitchFamily="18" charset="0"/>
                <a:cs typeface="Times New Roman" panose="02020603050405020304" pitchFamily="18" charset="0"/>
              </a:rPr>
              <a:t>Pandas                                                 </a:t>
            </a:r>
            <a:endParaRPr lang="en-US" sz="2200" dirty="0" smtClean="0">
              <a:latin typeface="Times New Roman" panose="02020603050405020304" pitchFamily="18" charset="0"/>
              <a:cs typeface="Times New Roman" panose="02020603050405020304" pitchFamily="18" charset="0"/>
            </a:endParaRPr>
          </a:p>
          <a:p>
            <a:pPr lvl="0">
              <a:lnSpc>
                <a:spcPct val="150000"/>
              </a:lnSpc>
            </a:pPr>
            <a:r>
              <a:rPr lang="en-US" sz="2200" dirty="0" err="1" smtClean="0">
                <a:latin typeface="Times New Roman" panose="02020603050405020304" pitchFamily="18" charset="0"/>
                <a:cs typeface="Times New Roman" panose="02020603050405020304" pitchFamily="18" charset="0"/>
              </a:rPr>
              <a:t>Numpy</a:t>
            </a:r>
            <a:endParaRPr lang="en-US" sz="2200" dirty="0">
              <a:latin typeface="Times New Roman" panose="02020603050405020304" pitchFamily="18" charset="0"/>
              <a:cs typeface="Times New Roman" panose="02020603050405020304" pitchFamily="18" charset="0"/>
            </a:endParaRPr>
          </a:p>
          <a:p>
            <a:pPr lvl="0">
              <a:lnSpc>
                <a:spcPct val="150000"/>
              </a:lnSpc>
            </a:pPr>
            <a:r>
              <a:rPr lang="en-US" sz="2200" dirty="0" err="1" smtClean="0">
                <a:latin typeface="Times New Roman" panose="02020603050405020304" pitchFamily="18" charset="0"/>
                <a:cs typeface="Times New Roman" panose="02020603050405020304" pitchFamily="18" charset="0"/>
              </a:rPr>
              <a:t>Sklearn</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400" dirty="0" err="1" smtClean="0">
                <a:latin typeface="Times New Roman" panose="02020603050405020304" pitchFamily="18" charset="0"/>
                <a:cs typeface="Times New Roman" panose="02020603050405020304" pitchFamily="18" charset="0"/>
              </a:rPr>
              <a:t>Matplotlib</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Flask</a:t>
            </a:r>
            <a:endParaRPr lang="en-US" sz="2400" dirty="0">
              <a:latin typeface="Times New Roman" panose="02020603050405020304" pitchFamily="18" charset="0"/>
              <a:cs typeface="Times New Roman" panose="02020603050405020304" pitchFamily="18" charset="0"/>
            </a:endParaRPr>
          </a:p>
          <a:p>
            <a:pPr lvl="0">
              <a:lnSpc>
                <a:spcPct val="150000"/>
              </a:lnSpc>
            </a:pP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538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Literature Review</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45720" indent="0" algn="just">
              <a:lnSpc>
                <a:spcPct val="150000"/>
              </a:lnSpc>
              <a:buNone/>
            </a:pPr>
            <a:r>
              <a:rPr lang="en-US" sz="2200" b="1"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Roopak</a:t>
            </a:r>
            <a:r>
              <a:rPr lang="en-US" sz="2200" dirty="0">
                <a:latin typeface="Times New Roman" panose="02020603050405020304" pitchFamily="18" charset="0"/>
                <a:cs typeface="Times New Roman" panose="02020603050405020304" pitchFamily="18" charset="0"/>
              </a:rPr>
              <a:t> .S, </a:t>
            </a:r>
            <a:r>
              <a:rPr lang="en-US" sz="2200" dirty="0" err="1">
                <a:latin typeface="Times New Roman" panose="02020603050405020304" pitchFamily="18" charset="0"/>
                <a:cs typeface="Times New Roman" panose="02020603050405020304" pitchFamily="18" charset="0"/>
              </a:rPr>
              <a:t>Athira</a:t>
            </a:r>
            <a:r>
              <a:rPr lang="en-US" sz="2200" dirty="0">
                <a:latin typeface="Times New Roman" panose="02020603050405020304" pitchFamily="18" charset="0"/>
                <a:cs typeface="Times New Roman" panose="02020603050405020304" pitchFamily="18" charset="0"/>
              </a:rPr>
              <a:t> P </a:t>
            </a:r>
            <a:r>
              <a:rPr lang="en-US" sz="2200" dirty="0" err="1">
                <a:latin typeface="Times New Roman" panose="02020603050405020304" pitchFamily="18" charset="0"/>
                <a:cs typeface="Times New Roman" panose="02020603050405020304" pitchFamily="18" charset="0"/>
              </a:rPr>
              <a:t>Vijayaraghavan</a:t>
            </a:r>
            <a:r>
              <a:rPr lang="en-US" sz="2200" dirty="0">
                <a:latin typeface="Times New Roman" panose="02020603050405020304" pitchFamily="18" charset="0"/>
                <a:cs typeface="Times New Roman" panose="02020603050405020304" pitchFamily="18" charset="0"/>
              </a:rPr>
              <a:t>, Tony Thomas) </a:t>
            </a:r>
            <a:endParaRPr lang="en-US" sz="2200" dirty="0" smtClean="0">
              <a:latin typeface="Times New Roman" panose="02020603050405020304" pitchFamily="18" charset="0"/>
              <a:cs typeface="Times New Roman" panose="02020603050405020304" pitchFamily="18" charset="0"/>
            </a:endParaRPr>
          </a:p>
          <a:p>
            <a:pPr marL="45720" indent="0" algn="just">
              <a:lnSpc>
                <a:spcPct val="150000"/>
              </a:lnSpc>
              <a:buNone/>
            </a:pPr>
            <a:r>
              <a:rPr lang="en-US" sz="2200" dirty="0" smtClean="0">
                <a:latin typeface="Times New Roman" panose="02020603050405020304" pitchFamily="18" charset="0"/>
                <a:cs typeface="Times New Roman" panose="02020603050405020304" pitchFamily="18" charset="0"/>
              </a:rPr>
              <a:t>These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Authors in 2019 </a:t>
            </a:r>
            <a:r>
              <a:rPr lang="en-US" sz="2200" dirty="0">
                <a:latin typeface="Times New Roman" panose="02020603050405020304" pitchFamily="18" charset="0"/>
                <a:cs typeface="Times New Roman" panose="02020603050405020304" pitchFamily="18" charset="0"/>
              </a:rPr>
              <a:t>identify phishing webpages from its URL domain and source code based feature. </a:t>
            </a:r>
          </a:p>
          <a:p>
            <a:pPr marL="45720" indent="0" algn="just">
              <a:lnSpc>
                <a:spcPct val="150000"/>
              </a:lnSpc>
              <a:buNone/>
            </a:pPr>
            <a:r>
              <a:rPr lang="en-US" sz="2200" dirty="0" smtClean="0">
                <a:latin typeface="Times New Roman" panose="02020603050405020304" pitchFamily="18" charset="0"/>
                <a:cs typeface="Times New Roman" panose="02020603050405020304" pitchFamily="18" charset="0"/>
              </a:rPr>
              <a:t>They </a:t>
            </a:r>
            <a:r>
              <a:rPr lang="en-US" sz="2200" dirty="0">
                <a:latin typeface="Times New Roman" panose="02020603050405020304" pitchFamily="18" charset="0"/>
                <a:cs typeface="Times New Roman" panose="02020603050405020304" pitchFamily="18" charset="0"/>
              </a:rPr>
              <a:t>used RIPPER algorithm to </a:t>
            </a:r>
            <a:r>
              <a:rPr lang="en-US" sz="2200" dirty="0" smtClean="0">
                <a:latin typeface="Times New Roman" panose="02020603050405020304" pitchFamily="18" charset="0"/>
                <a:cs typeface="Times New Roman" panose="02020603050405020304" pitchFamily="18" charset="0"/>
              </a:rPr>
              <a:t>Detect </a:t>
            </a:r>
            <a:r>
              <a:rPr lang="en-US" sz="2200" dirty="0">
                <a:latin typeface="Times New Roman" panose="02020603050405020304" pitchFamily="18" charset="0"/>
                <a:cs typeface="Times New Roman" panose="02020603050405020304" pitchFamily="18" charset="0"/>
              </a:rPr>
              <a:t>Phishing website. The webpage source code based rules can identify phishing websites with an accuracy of 92 % only</a:t>
            </a:r>
            <a:r>
              <a:rPr lang="en-US" sz="2200" dirty="0" smtClean="0">
                <a:latin typeface="Times New Roman" panose="02020603050405020304" pitchFamily="18" charset="0"/>
                <a:cs typeface="Times New Roman" panose="02020603050405020304" pitchFamily="18" charset="0"/>
              </a:rPr>
              <a:t>.</a:t>
            </a:r>
          </a:p>
          <a:p>
            <a:pPr marL="45720" indent="0" algn="just">
              <a:lnSpc>
                <a:spcPct val="150000"/>
              </a:lnSpc>
              <a:buNone/>
            </a:pPr>
            <a:r>
              <a:rPr lang="en-US" sz="2200" dirty="0" smtClean="0">
                <a:latin typeface="Times New Roman" panose="02020603050405020304" pitchFamily="18" charset="0"/>
                <a:cs typeface="Times New Roman" panose="02020603050405020304" pitchFamily="18" charset="0"/>
              </a:rPr>
              <a:t>   URL </a:t>
            </a:r>
            <a:r>
              <a:rPr lang="en-US" sz="2200" dirty="0">
                <a:latin typeface="Times New Roman" panose="02020603050405020304" pitchFamily="18" charset="0"/>
                <a:cs typeface="Times New Roman" panose="02020603050405020304" pitchFamily="18" charset="0"/>
              </a:rPr>
              <a:t>and domain based features could be easily defeated by using black hat SEO </a:t>
            </a:r>
            <a:r>
              <a:rPr lang="en-US" sz="2200" dirty="0" smtClean="0">
                <a:latin typeface="Times New Roman" panose="02020603050405020304" pitchFamily="18" charset="0"/>
                <a:cs typeface="Times New Roman" panose="02020603050405020304" pitchFamily="18" charset="0"/>
              </a:rPr>
              <a:t> technique.</a:t>
            </a:r>
            <a:endParaRPr lang="en-US" sz="22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12646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u="sng" dirty="0" smtClean="0">
                <a:latin typeface="Times New Roman" panose="02020603050405020304" pitchFamily="18" charset="0"/>
                <a:cs typeface="Times New Roman" panose="02020603050405020304" pitchFamily="18" charset="0"/>
              </a:rPr>
              <a:t>Methodology</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 indent="0" algn="just">
              <a:lnSpc>
                <a:spcPct val="150000"/>
              </a:lnSpc>
              <a:buNone/>
            </a:pPr>
            <a:r>
              <a:rPr lang="en-US" sz="2200" dirty="0">
                <a:latin typeface="Times New Roman" panose="02020603050405020304" pitchFamily="18" charset="0"/>
                <a:cs typeface="Times New Roman" panose="02020603050405020304" pitchFamily="18" charset="0"/>
              </a:rPr>
              <a:t>To evaluate our machine learning techniques, we have used the ‘Phishing Websites Dataset’ from UCI Machine learning repository. It consists of 11,055 URLs (instances) with 6157 phishing instances and 4898 legitimate instances. Each instance contains 30 features. Each feature is associated with a rule. If the rule satisfies, it is termed as phishing. In the event that the standard doesn't fulfill, it is named as legitimate .The features take three discrete values. ‘1’ if the rule is satisfied, ‘0’ if the rule is partially satisfied, ‘-1’ if the rule is not satisfied.</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99305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Feature Selection</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nSpc>
                <a:spcPct val="150000"/>
              </a:lnSpc>
            </a:pPr>
            <a:r>
              <a:rPr lang="en-US" sz="2200" dirty="0">
                <a:latin typeface="Times New Roman" panose="02020603050405020304" pitchFamily="18" charset="0"/>
                <a:cs typeface="Times New Roman" panose="02020603050405020304" pitchFamily="18" charset="0"/>
              </a:rPr>
              <a:t>Address Bar based features </a:t>
            </a:r>
          </a:p>
          <a:p>
            <a:pPr lvl="0">
              <a:lnSpc>
                <a:spcPct val="150000"/>
              </a:lnSpc>
            </a:pPr>
            <a:r>
              <a:rPr lang="en-US" sz="2200" dirty="0">
                <a:latin typeface="Times New Roman" panose="02020603050405020304" pitchFamily="18" charset="0"/>
                <a:cs typeface="Times New Roman" panose="02020603050405020304" pitchFamily="18" charset="0"/>
              </a:rPr>
              <a:t>Abnormal based features </a:t>
            </a:r>
          </a:p>
          <a:p>
            <a:pPr lvl="0">
              <a:lnSpc>
                <a:spcPct val="150000"/>
              </a:lnSpc>
            </a:pPr>
            <a:r>
              <a:rPr lang="en-US" sz="2200" dirty="0">
                <a:latin typeface="Times New Roman" panose="02020603050405020304" pitchFamily="18" charset="0"/>
                <a:cs typeface="Times New Roman" panose="02020603050405020304" pitchFamily="18" charset="0"/>
              </a:rPr>
              <a:t>HTML and JavaScript based features </a:t>
            </a:r>
          </a:p>
          <a:p>
            <a:pPr lvl="0">
              <a:lnSpc>
                <a:spcPct val="150000"/>
              </a:lnSpc>
            </a:pPr>
            <a:r>
              <a:rPr lang="en-US" sz="2200" dirty="0">
                <a:latin typeface="Times New Roman" panose="02020603050405020304" pitchFamily="18" charset="0"/>
                <a:cs typeface="Times New Roman" panose="02020603050405020304" pitchFamily="18" charset="0"/>
              </a:rPr>
              <a:t>Domain based features</a:t>
            </a:r>
          </a:p>
          <a:p>
            <a:endParaRPr lang="en-US" dirty="0"/>
          </a:p>
        </p:txBody>
      </p:sp>
    </p:spTree>
    <p:extLst>
      <p:ext uri="{BB962C8B-B14F-4D97-AF65-F5344CB8AC3E}">
        <p14:creationId xmlns:p14="http://schemas.microsoft.com/office/powerpoint/2010/main" val="93520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ML Models</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smtClean="0"/>
              <a:t> </a:t>
            </a:r>
            <a:r>
              <a:rPr lang="en-US" sz="2200" dirty="0">
                <a:latin typeface="Times New Roman" panose="02020603050405020304" pitchFamily="18" charset="0"/>
                <a:cs typeface="Times New Roman" panose="02020603050405020304" pitchFamily="18" charset="0"/>
              </a:rPr>
              <a:t>This is a supervised machine learning task. There are two major types of supervised machine learning problems, called classification and regression</a:t>
            </a:r>
            <a:r>
              <a:rPr lang="en-US" sz="2200" dirty="0" smtClean="0">
                <a:latin typeface="Times New Roman" panose="02020603050405020304" pitchFamily="18" charset="0"/>
                <a:cs typeface="Times New Roman" panose="02020603050405020304" pitchFamily="18" charset="0"/>
              </a:rPr>
              <a:t>.</a:t>
            </a:r>
          </a:p>
          <a:p>
            <a:pPr algn="just">
              <a:lnSpc>
                <a:spcPct val="150000"/>
              </a:lnSpc>
            </a:pPr>
            <a:r>
              <a:rPr lang="en-US" sz="2200" dirty="0" smtClean="0">
                <a:latin typeface="Times New Roman" panose="02020603050405020304" pitchFamily="18" charset="0"/>
                <a:cs typeface="Times New Roman" panose="02020603050405020304" pitchFamily="18" charset="0"/>
              </a:rPr>
              <a:t> This </a:t>
            </a:r>
            <a:r>
              <a:rPr lang="en-US" sz="2200" dirty="0">
                <a:latin typeface="Times New Roman" panose="02020603050405020304" pitchFamily="18" charset="0"/>
                <a:cs typeface="Times New Roman" panose="02020603050405020304" pitchFamily="18" charset="0"/>
              </a:rPr>
              <a:t>data set comes under classification problem, as the input URL is classified as phishing (1) or legitimate (0). </a:t>
            </a:r>
            <a:endParaRPr lang="en-US" dirty="0"/>
          </a:p>
          <a:p>
            <a:pPr algn="just"/>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109001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Continue…</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smtClean="0"/>
              <a:t> </a:t>
            </a:r>
            <a:r>
              <a:rPr lang="en-US" sz="2200" dirty="0">
                <a:latin typeface="Times New Roman" panose="02020603050405020304" pitchFamily="18" charset="0"/>
                <a:cs typeface="Times New Roman" panose="02020603050405020304" pitchFamily="18" charset="0"/>
              </a:rPr>
              <a:t>We have trained and tested supervised machine learning algorithms on the training dataset. The following algorithms were chosen based on their performance on classification problems. The dataset was split into training and test set in the ratio 8:2.</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endParaRPr lang="en-US" sz="2200" dirty="0" smtClean="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33807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Algorithms</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Logistic Regression</a:t>
            </a:r>
          </a:p>
          <a:p>
            <a:pPr algn="just">
              <a:lnSpc>
                <a:spcPct val="150000"/>
              </a:lnSpc>
            </a:pPr>
            <a:r>
              <a:rPr lang="en-US" sz="2200" dirty="0" smtClean="0">
                <a:latin typeface="Times New Roman" panose="02020603050405020304" pitchFamily="18" charset="0"/>
                <a:cs typeface="Times New Roman" panose="02020603050405020304" pitchFamily="18" charset="0"/>
              </a:rPr>
              <a:t>Regular Boosting</a:t>
            </a:r>
          </a:p>
          <a:p>
            <a:pPr algn="just">
              <a:lnSpc>
                <a:spcPct val="150000"/>
              </a:lnSpc>
            </a:pPr>
            <a:r>
              <a:rPr lang="en-US" sz="2200" dirty="0" smtClean="0">
                <a:latin typeface="Times New Roman" panose="02020603050405020304" pitchFamily="18" charset="0"/>
                <a:cs typeface="Times New Roman" panose="02020603050405020304" pitchFamily="18" charset="0"/>
              </a:rPr>
              <a:t>Decision Tree</a:t>
            </a:r>
          </a:p>
          <a:p>
            <a:pPr algn="just">
              <a:lnSpc>
                <a:spcPct val="150000"/>
              </a:lnSpc>
            </a:pPr>
            <a:r>
              <a:rPr lang="en-US" sz="2200" dirty="0" err="1" smtClean="0">
                <a:latin typeface="Times New Roman" panose="02020603050405020304" pitchFamily="18" charset="0"/>
                <a:cs typeface="Times New Roman" panose="02020603050405020304" pitchFamily="18" charset="0"/>
              </a:rPr>
              <a:t>AdaBoost</a:t>
            </a:r>
            <a:r>
              <a:rPr lang="en-US" sz="2200" dirty="0" smtClean="0">
                <a:latin typeface="Times New Roman" panose="02020603050405020304" pitchFamily="18" charset="0"/>
                <a:cs typeface="Times New Roman" panose="02020603050405020304" pitchFamily="18" charset="0"/>
              </a:rPr>
              <a:t> Classifier</a:t>
            </a:r>
          </a:p>
          <a:p>
            <a:pPr algn="just">
              <a:lnSpc>
                <a:spcPct val="150000"/>
              </a:lnSpc>
            </a:pPr>
            <a:r>
              <a:rPr lang="en-US" sz="2200" dirty="0" smtClean="0">
                <a:latin typeface="Times New Roman" panose="02020603050405020304" pitchFamily="18" charset="0"/>
                <a:cs typeface="Times New Roman" panose="02020603050405020304" pitchFamily="18" charset="0"/>
              </a:rPr>
              <a:t>Stacking Classifier</a:t>
            </a:r>
            <a:endParaRPr lang="en-US" sz="2200" dirty="0" smtClean="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70417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Logistic Regression</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 indent="0" algn="just">
              <a:lnSpc>
                <a:spcPct val="150000"/>
              </a:lnSpc>
              <a:buNone/>
            </a:pPr>
            <a:r>
              <a:rPr lang="en-US" sz="2200" b="1" dirty="0">
                <a:latin typeface="Times New Roman" panose="02020603050405020304" pitchFamily="18" charset="0"/>
                <a:cs typeface="Times New Roman" panose="02020603050405020304" pitchFamily="18" charset="0"/>
              </a:rPr>
              <a:t>Logistic regression </a:t>
            </a:r>
            <a:r>
              <a:rPr lang="en-US" sz="2200" dirty="0">
                <a:latin typeface="Times New Roman" panose="02020603050405020304" pitchFamily="18" charset="0"/>
                <a:cs typeface="Times New Roman" panose="02020603050405020304" pitchFamily="18" charset="0"/>
              </a:rPr>
              <a:t>is a fundamental classification technique. It belongs to the group of </a:t>
            </a:r>
            <a:r>
              <a:rPr lang="en-US" sz="2200" b="1" dirty="0">
                <a:latin typeface="Times New Roman" panose="02020603050405020304" pitchFamily="18" charset="0"/>
                <a:cs typeface="Times New Roman" panose="02020603050405020304" pitchFamily="18" charset="0"/>
              </a:rPr>
              <a:t>linear classifiers</a:t>
            </a:r>
            <a:r>
              <a:rPr lang="en-US" sz="2200" dirty="0">
                <a:latin typeface="Times New Roman" panose="02020603050405020304" pitchFamily="18" charset="0"/>
                <a:cs typeface="Times New Roman" panose="02020603050405020304" pitchFamily="18" charset="0"/>
              </a:rPr>
              <a:t> and is somewhat similar to polynomial and </a:t>
            </a:r>
            <a:r>
              <a:rPr lang="en-US" sz="2200" b="1" dirty="0">
                <a:latin typeface="Times New Roman" panose="02020603050405020304" pitchFamily="18" charset="0"/>
                <a:cs typeface="Times New Roman" panose="02020603050405020304" pitchFamily="18" charset="0"/>
              </a:rPr>
              <a:t>linear regression</a:t>
            </a:r>
            <a:r>
              <a:rPr lang="en-US" sz="2200" dirty="0">
                <a:latin typeface="Times New Roman" panose="02020603050405020304" pitchFamily="18" charset="0"/>
                <a:cs typeface="Times New Roman" panose="02020603050405020304" pitchFamily="18" charset="0"/>
              </a:rPr>
              <a:t>. Logistic regression is fast and relatively uncomplicated, and it’s convenient for you to interpret the results. Although it’s essentially a method for binary classification, it can also be applied to multiclass problems.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29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129590" y="879157"/>
            <a:ext cx="9071810" cy="5099685"/>
          </a:xfrm>
          <a:prstGeom prst="rect">
            <a:avLst/>
          </a:prstGeom>
        </p:spPr>
      </p:pic>
    </p:spTree>
    <p:extLst>
      <p:ext uri="{BB962C8B-B14F-4D97-AF65-F5344CB8AC3E}">
        <p14:creationId xmlns:p14="http://schemas.microsoft.com/office/powerpoint/2010/main" val="128710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71D7F-D79B-44E2-8071-B9F25AFD759D}"/>
              </a:ext>
            </a:extLst>
          </p:cNvPr>
          <p:cNvSpPr>
            <a:spLocks noGrp="1"/>
          </p:cNvSpPr>
          <p:nvPr>
            <p:ph type="title"/>
          </p:nvPr>
        </p:nvSpPr>
        <p:spPr/>
        <p:txBody>
          <a:bodyPr>
            <a:normAutofit/>
          </a:bodyPr>
          <a:lstStyle/>
          <a:p>
            <a:r>
              <a:rPr lang="en-US" u="sng" dirty="0" smtClean="0">
                <a:latin typeface="Times New Roman" panose="02020603050405020304" pitchFamily="18" charset="0"/>
                <a:cs typeface="Times New Roman" panose="02020603050405020304" pitchFamily="18" charset="0"/>
              </a:rPr>
              <a:t>Objective</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E46B819-5FA3-40B0-A627-750E0C41B5E4}"/>
              </a:ext>
            </a:extLst>
          </p:cNvPr>
          <p:cNvSpPr>
            <a:spLocks noGrp="1"/>
          </p:cNvSpPr>
          <p:nvPr>
            <p:ph idx="1"/>
          </p:nvPr>
        </p:nvSpPr>
        <p:spPr/>
        <p:txBody>
          <a:bodyPr>
            <a:normAutofit/>
          </a:bodyPr>
          <a:lstStyle/>
          <a:p>
            <a:pPr marL="45720" indent="0" algn="just">
              <a:lnSpc>
                <a:spcPct val="150000"/>
              </a:lnSpc>
              <a:buNone/>
            </a:pPr>
            <a:r>
              <a:rPr lang="en-US" sz="2200" dirty="0" smtClean="0">
                <a:latin typeface="Times New Roman" panose="02020603050405020304" pitchFamily="18" charset="0"/>
                <a:cs typeface="Times New Roman" panose="02020603050405020304" pitchFamily="18" charset="0"/>
              </a:rPr>
              <a:t>A phishing website is a common social engineering method to collect sensitive information from innocent users. The target of this project is to train various machine learning models on the dataset created to predict phishing websites. The performance level of every model is measures and compared. And develop the web application.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5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Regular Boosting</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 indent="0" algn="just">
              <a:lnSpc>
                <a:spcPct val="150000"/>
              </a:lnSpc>
              <a:buNone/>
            </a:pPr>
            <a:r>
              <a:rPr lang="en-US" sz="2200" b="1" dirty="0">
                <a:latin typeface="Times New Roman" panose="02020603050405020304" pitchFamily="18" charset="0"/>
                <a:cs typeface="Times New Roman" panose="02020603050405020304" pitchFamily="18" charset="0"/>
              </a:rPr>
              <a:t>Regular boosting </a:t>
            </a:r>
            <a:r>
              <a:rPr lang="en-US" sz="2200" dirty="0">
                <a:latin typeface="Times New Roman" panose="02020603050405020304" pitchFamily="18" charset="0"/>
                <a:cs typeface="Times New Roman" panose="02020603050405020304" pitchFamily="18" charset="0"/>
              </a:rPr>
              <a:t>classifiers are a gathering of </a:t>
            </a:r>
            <a:r>
              <a:rPr lang="en-US" sz="2200" dirty="0" smtClean="0">
                <a:latin typeface="Times New Roman" panose="02020603050405020304" pitchFamily="18" charset="0"/>
                <a:cs typeface="Times New Roman" panose="02020603050405020304" pitchFamily="18" charset="0"/>
              </a:rPr>
              <a:t>ML </a:t>
            </a:r>
            <a:r>
              <a:rPr lang="en-US" sz="2200" dirty="0">
                <a:latin typeface="Times New Roman" panose="02020603050405020304" pitchFamily="18" charset="0"/>
                <a:cs typeface="Times New Roman" panose="02020603050405020304" pitchFamily="18" charset="0"/>
              </a:rPr>
              <a:t>calculations that join numerous feeble learning models together to make a solid prescient model. </a:t>
            </a:r>
            <a:r>
              <a:rPr lang="en-US" sz="2200" dirty="0" smtClean="0">
                <a:latin typeface="Times New Roman" panose="02020603050405020304" pitchFamily="18" charset="0"/>
                <a:cs typeface="Times New Roman" panose="02020603050405020304" pitchFamily="18" charset="0"/>
              </a:rPr>
              <a:t>Decision </a:t>
            </a:r>
            <a:r>
              <a:rPr lang="en-US" sz="2200" dirty="0">
                <a:latin typeface="Times New Roman" panose="02020603050405020304" pitchFamily="18" charset="0"/>
                <a:cs typeface="Times New Roman" panose="02020603050405020304" pitchFamily="18" charset="0"/>
              </a:rPr>
              <a:t>trees are normally utilized while doing inclination boosting. Regular boosting models are turning out to be well known due to their adequacy at arranging complex datasets, and have as of late been utilized to win numerous </a:t>
            </a:r>
            <a:r>
              <a:rPr lang="en-US" sz="2200" dirty="0" err="1">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information science rivalries.</a:t>
            </a:r>
          </a:p>
        </p:txBody>
      </p:sp>
    </p:spTree>
    <p:extLst>
      <p:ext uri="{BB962C8B-B14F-4D97-AF65-F5344CB8AC3E}">
        <p14:creationId xmlns:p14="http://schemas.microsoft.com/office/powerpoint/2010/main" val="388178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057400" y="1140777"/>
            <a:ext cx="8807115" cy="4576445"/>
          </a:xfrm>
          <a:prstGeom prst="rect">
            <a:avLst/>
          </a:prstGeom>
        </p:spPr>
      </p:pic>
    </p:spTree>
    <p:extLst>
      <p:ext uri="{BB962C8B-B14F-4D97-AF65-F5344CB8AC3E}">
        <p14:creationId xmlns:p14="http://schemas.microsoft.com/office/powerpoint/2010/main" val="228451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Decision Tree</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 indent="0" algn="just">
              <a:lnSpc>
                <a:spcPct val="150000"/>
              </a:lnSpc>
              <a:buNone/>
            </a:pPr>
            <a:r>
              <a:rPr lang="en-US" sz="2200" b="1" dirty="0">
                <a:latin typeface="Times New Roman" panose="02020603050405020304" pitchFamily="18" charset="0"/>
                <a:cs typeface="Times New Roman" panose="02020603050405020304" pitchFamily="18" charset="0"/>
              </a:rPr>
              <a:t>Decision tree</a:t>
            </a:r>
            <a:r>
              <a:rPr lang="en-US" sz="2200" dirty="0">
                <a:latin typeface="Times New Roman" panose="02020603050405020304" pitchFamily="18" charset="0"/>
                <a:cs typeface="Times New Roman" panose="02020603050405020304" pitchFamily="18" charset="0"/>
              </a:rPr>
              <a:t> analysis involves making a </a:t>
            </a:r>
            <a:r>
              <a:rPr lang="en-US" sz="2200" b="1" dirty="0">
                <a:latin typeface="Times New Roman" panose="02020603050405020304" pitchFamily="18" charset="0"/>
                <a:cs typeface="Times New Roman" panose="02020603050405020304" pitchFamily="18" charset="0"/>
              </a:rPr>
              <a:t>tree</a:t>
            </a:r>
            <a:r>
              <a:rPr lang="en-US" sz="2200" dirty="0">
                <a:latin typeface="Times New Roman" panose="02020603050405020304" pitchFamily="18" charset="0"/>
                <a:cs typeface="Times New Roman" panose="02020603050405020304" pitchFamily="18" charset="0"/>
              </a:rPr>
              <a:t>-shaped diagram to chart out a course of action or a statistical probability analysis. It is used to break down complex problems or branches. Each branch of the </a:t>
            </a:r>
            <a:r>
              <a:rPr lang="en-US" sz="2200" b="1" dirty="0">
                <a:latin typeface="Times New Roman" panose="02020603050405020304" pitchFamily="18" charset="0"/>
                <a:cs typeface="Times New Roman" panose="02020603050405020304" pitchFamily="18" charset="0"/>
              </a:rPr>
              <a:t>decision tree</a:t>
            </a:r>
            <a:r>
              <a:rPr lang="en-US" sz="2200" dirty="0">
                <a:latin typeface="Times New Roman" panose="02020603050405020304" pitchFamily="18" charset="0"/>
                <a:cs typeface="Times New Roman" panose="02020603050405020304" pitchFamily="18" charset="0"/>
              </a:rPr>
              <a:t> could be a possible outcome.</a:t>
            </a:r>
          </a:p>
        </p:txBody>
      </p:sp>
    </p:spTree>
    <p:extLst>
      <p:ext uri="{BB962C8B-B14F-4D97-AF65-F5344CB8AC3E}">
        <p14:creationId xmlns:p14="http://schemas.microsoft.com/office/powerpoint/2010/main" val="163589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828800" y="1221740"/>
            <a:ext cx="8410073" cy="4414520"/>
          </a:xfrm>
          <a:prstGeom prst="rect">
            <a:avLst/>
          </a:prstGeom>
        </p:spPr>
      </p:pic>
    </p:spTree>
    <p:extLst>
      <p:ext uri="{BB962C8B-B14F-4D97-AF65-F5344CB8AC3E}">
        <p14:creationId xmlns:p14="http://schemas.microsoft.com/office/powerpoint/2010/main" val="286571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latin typeface="Times New Roman" panose="02020603050405020304" pitchFamily="18" charset="0"/>
                <a:cs typeface="Times New Roman" panose="02020603050405020304" pitchFamily="18" charset="0"/>
              </a:rPr>
              <a:t>AdaBoost</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 indent="0" algn="just">
              <a:lnSpc>
                <a:spcPct val="150000"/>
              </a:lnSpc>
              <a:buNone/>
            </a:pPr>
            <a:r>
              <a:rPr lang="en-US" sz="2200" b="1" dirty="0" err="1">
                <a:latin typeface="Times New Roman" panose="02020603050405020304" pitchFamily="18" charset="0"/>
                <a:cs typeface="Times New Roman" panose="02020603050405020304" pitchFamily="18" charset="0"/>
              </a:rPr>
              <a:t>AdaBoost</a:t>
            </a:r>
            <a:r>
              <a:rPr lang="en-US" sz="2200" b="1" dirty="0">
                <a:latin typeface="Times New Roman" panose="02020603050405020304" pitchFamily="18" charset="0"/>
                <a:cs typeface="Times New Roman" panose="02020603050405020304" pitchFamily="18" charset="0"/>
              </a:rPr>
              <a:t> is</a:t>
            </a:r>
            <a:r>
              <a:rPr lang="en-US" sz="2200" dirty="0">
                <a:latin typeface="Times New Roman" panose="02020603050405020304" pitchFamily="18" charset="0"/>
                <a:cs typeface="Times New Roman" panose="02020603050405020304" pitchFamily="18" charset="0"/>
              </a:rPr>
              <a:t> best used to boost the performance of decision trees on binary classification problems. </a:t>
            </a:r>
            <a:r>
              <a:rPr lang="en-US" sz="2200" b="1" dirty="0" err="1">
                <a:latin typeface="Times New Roman" panose="02020603050405020304" pitchFamily="18" charset="0"/>
                <a:cs typeface="Times New Roman" panose="02020603050405020304" pitchFamily="18" charset="0"/>
              </a:rPr>
              <a:t>AdaBoost</a:t>
            </a:r>
            <a:r>
              <a:rPr lang="en-US" sz="2200" b="1" dirty="0">
                <a:latin typeface="Times New Roman" panose="02020603050405020304" pitchFamily="18" charset="0"/>
                <a:cs typeface="Times New Roman" panose="02020603050405020304" pitchFamily="18" charset="0"/>
              </a:rPr>
              <a:t> can</a:t>
            </a:r>
            <a:r>
              <a:rPr lang="en-US" sz="2200" dirty="0">
                <a:latin typeface="Times New Roman" panose="02020603050405020304" pitchFamily="18" charset="0"/>
                <a:cs typeface="Times New Roman" panose="02020603050405020304" pitchFamily="18" charset="0"/>
              </a:rPr>
              <a:t> be used to boost the performance of any machine learning algorithm. It </a:t>
            </a:r>
            <a:r>
              <a:rPr lang="en-US" sz="2200" b="1" dirty="0">
                <a:latin typeface="Times New Roman" panose="02020603050405020304" pitchFamily="18" charset="0"/>
                <a:cs typeface="Times New Roman" panose="02020603050405020304" pitchFamily="18" charset="0"/>
              </a:rPr>
              <a:t>is</a:t>
            </a:r>
            <a:r>
              <a:rPr lang="en-US" sz="2200" dirty="0">
                <a:latin typeface="Times New Roman" panose="02020603050405020304" pitchFamily="18" charset="0"/>
                <a:cs typeface="Times New Roman" panose="02020603050405020304" pitchFamily="18" charset="0"/>
              </a:rPr>
              <a:t> best used with weak learners.</a:t>
            </a:r>
          </a:p>
        </p:txBody>
      </p:sp>
    </p:spTree>
    <p:extLst>
      <p:ext uri="{BB962C8B-B14F-4D97-AF65-F5344CB8AC3E}">
        <p14:creationId xmlns:p14="http://schemas.microsoft.com/office/powerpoint/2010/main" val="383933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129590" y="1122680"/>
            <a:ext cx="7976936" cy="4612640"/>
          </a:xfrm>
          <a:prstGeom prst="rect">
            <a:avLst/>
          </a:prstGeom>
        </p:spPr>
      </p:pic>
    </p:spTree>
    <p:extLst>
      <p:ext uri="{BB962C8B-B14F-4D97-AF65-F5344CB8AC3E}">
        <p14:creationId xmlns:p14="http://schemas.microsoft.com/office/powerpoint/2010/main" val="167155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Stacking Classifier</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 indent="0" algn="just" fontAlgn="base">
              <a:lnSpc>
                <a:spcPct val="150000"/>
              </a:lnSpc>
              <a:buNone/>
            </a:pPr>
            <a:r>
              <a:rPr lang="en-US" sz="2200" dirty="0">
                <a:latin typeface="Times New Roman" panose="02020603050405020304" pitchFamily="18" charset="0"/>
                <a:cs typeface="Times New Roman" panose="02020603050405020304" pitchFamily="18" charset="0"/>
              </a:rPr>
              <a:t>Stacking is an ensemble machine learning algorithm. It uses a meta-learning algorithm to learn how to best combine the predictions from two or more base machine learning algorithms. The benefit of stacking is that it can harness the capabilities of a range of well-performing models on a classification or regression task and make predictions that have better performance than any single model in the </a:t>
            </a:r>
            <a:r>
              <a:rPr lang="en-US" sz="2200" dirty="0" smtClean="0">
                <a:latin typeface="Times New Roman" panose="02020603050405020304" pitchFamily="18" charset="0"/>
                <a:cs typeface="Times New Roman" panose="02020603050405020304" pitchFamily="18" charset="0"/>
              </a:rPr>
              <a:t>ensemble . The </a:t>
            </a:r>
            <a:r>
              <a:rPr lang="en-US" sz="2200" dirty="0">
                <a:latin typeface="Times New Roman" panose="02020603050405020304" pitchFamily="18" charset="0"/>
                <a:cs typeface="Times New Roman" panose="02020603050405020304" pitchFamily="18" charset="0"/>
              </a:rPr>
              <a:t>architecture of a stacking model involves two or more base models. The meta-model is trained on the predictions made by base models on out-of-sample data.</a:t>
            </a:r>
          </a:p>
        </p:txBody>
      </p:sp>
    </p:spTree>
    <p:extLst>
      <p:ext uri="{BB962C8B-B14F-4D97-AF65-F5344CB8AC3E}">
        <p14:creationId xmlns:p14="http://schemas.microsoft.com/office/powerpoint/2010/main" val="322717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298032" y="1516380"/>
            <a:ext cx="8000999" cy="3825240"/>
          </a:xfrm>
          <a:prstGeom prst="rect">
            <a:avLst/>
          </a:prstGeom>
        </p:spPr>
      </p:pic>
    </p:spTree>
    <p:extLst>
      <p:ext uri="{BB962C8B-B14F-4D97-AF65-F5344CB8AC3E}">
        <p14:creationId xmlns:p14="http://schemas.microsoft.com/office/powerpoint/2010/main" val="166610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u="sng" dirty="0" smtClean="0"/>
              <a:t/>
            </a:r>
            <a:br>
              <a:rPr lang="en-US" u="sng" dirty="0" smtClean="0"/>
            </a:br>
            <a:r>
              <a:rPr lang="en-US" sz="3800" u="sng" dirty="0" smtClean="0">
                <a:latin typeface="Times New Roman" panose="02020603050405020304" pitchFamily="18" charset="0"/>
                <a:cs typeface="Times New Roman" panose="02020603050405020304" pitchFamily="18" charset="0"/>
              </a:rPr>
              <a:t>Results </a:t>
            </a:r>
            <a:r>
              <a:rPr lang="en-US" sz="3800" u="sng" dirty="0">
                <a:latin typeface="Times New Roman" panose="02020603050405020304" pitchFamily="18" charset="0"/>
                <a:cs typeface="Times New Roman" panose="02020603050405020304" pitchFamily="18" charset="0"/>
              </a:rPr>
              <a:t>and </a:t>
            </a:r>
            <a:r>
              <a:rPr lang="en-US" sz="3800" u="sng" dirty="0" smtClean="0">
                <a:latin typeface="Times New Roman" panose="02020603050405020304" pitchFamily="18" charset="0"/>
                <a:cs typeface="Times New Roman" panose="02020603050405020304" pitchFamily="18" charset="0"/>
              </a:rPr>
              <a:t>Discussion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pPr marL="45720" indent="0">
              <a:buNone/>
            </a:pPr>
            <a:endParaRPr lang="en-US" dirty="0"/>
          </a:p>
        </p:txBody>
      </p:sp>
      <p:pic>
        <p:nvPicPr>
          <p:cNvPr id="4" name="Picture 3"/>
          <p:cNvPicPr/>
          <p:nvPr/>
        </p:nvPicPr>
        <p:blipFill>
          <a:blip r:embed="rId2"/>
          <a:stretch>
            <a:fillRect/>
          </a:stretch>
        </p:blipFill>
        <p:spPr>
          <a:xfrm>
            <a:off x="2860675" y="2313940"/>
            <a:ext cx="6470650" cy="3569502"/>
          </a:xfrm>
          <a:prstGeom prst="rect">
            <a:avLst/>
          </a:prstGeom>
        </p:spPr>
      </p:pic>
    </p:spTree>
    <p:extLst>
      <p:ext uri="{BB962C8B-B14F-4D97-AF65-F5344CB8AC3E}">
        <p14:creationId xmlns:p14="http://schemas.microsoft.com/office/powerpoint/2010/main" val="421305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860675" y="2334577"/>
            <a:ext cx="7462420" cy="3741370"/>
          </a:xfrm>
          <a:prstGeom prst="rect">
            <a:avLst/>
          </a:prstGeom>
        </p:spPr>
      </p:pic>
    </p:spTree>
    <p:extLst>
      <p:ext uri="{BB962C8B-B14F-4D97-AF65-F5344CB8AC3E}">
        <p14:creationId xmlns:p14="http://schemas.microsoft.com/office/powerpoint/2010/main" val="423493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71D7F-D79B-44E2-8071-B9F25AFD759D}"/>
              </a:ext>
            </a:extLst>
          </p:cNvPr>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Motivation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E46B819-5FA3-40B0-A627-750E0C41B5E4}"/>
              </a:ext>
            </a:extLst>
          </p:cNvPr>
          <p:cNvSpPr>
            <a:spLocks noGrp="1"/>
          </p:cNvSpPr>
          <p:nvPr>
            <p:ph idx="1"/>
          </p:nvPr>
        </p:nvSpPr>
        <p:spPr/>
        <p:txBody>
          <a:bodyPr/>
          <a:lstStyle/>
          <a:p>
            <a:pPr marL="45720" indent="0" algn="just">
              <a:lnSpc>
                <a:spcPct val="150000"/>
              </a:lnSpc>
              <a:buNone/>
            </a:pPr>
            <a:r>
              <a:rPr lang="en-IN" sz="2200" dirty="0">
                <a:latin typeface="Times New Roman" panose="02020603050405020304" pitchFamily="18" charset="0"/>
                <a:cs typeface="Times New Roman" panose="02020603050405020304" pitchFamily="18" charset="0"/>
              </a:rPr>
              <a:t>Phishing detection techniques do suffer low detection accuracy and high warning especially when novel phishing approaches are introduced. Besides, the most common technique used, blacklist-based method is inefficient in responding to emanating phishing attacks since registering new domain has become easier, no comprehensive blacklist can ensure a perfect up-to-date database. Therefore, ensemble is often seen to be a far better solution because it can combine the similarity in accuracy and different error-detection rate properties in selected algorithms.</a:t>
            </a:r>
            <a:endParaRPr lang="en-IN" sz="2200" dirty="0" smtClean="0">
              <a:latin typeface="Times New Roman" panose="02020603050405020304" pitchFamily="18" charset="0"/>
              <a:cs typeface="Times New Roman" panose="02020603050405020304" pitchFamily="18" charset="0"/>
            </a:endParaRPr>
          </a:p>
          <a:p>
            <a:pPr marL="4572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0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860675" y="1916430"/>
            <a:ext cx="7221788" cy="3979044"/>
          </a:xfrm>
          <a:prstGeom prst="rect">
            <a:avLst/>
          </a:prstGeom>
        </p:spPr>
      </p:pic>
    </p:spTree>
    <p:extLst>
      <p:ext uri="{BB962C8B-B14F-4D97-AF65-F5344CB8AC3E}">
        <p14:creationId xmlns:p14="http://schemas.microsoft.com/office/powerpoint/2010/main" val="255701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u="sng" dirty="0" smtClean="0"/>
              <a:t/>
            </a:r>
            <a:br>
              <a:rPr lang="en-US" u="sng" dirty="0" smtClean="0"/>
            </a:br>
            <a:r>
              <a:rPr lang="en-US" sz="3800" u="sng" dirty="0" smtClean="0">
                <a:latin typeface="Times New Roman" panose="02020603050405020304" pitchFamily="18" charset="0"/>
                <a:cs typeface="Times New Roman" panose="02020603050405020304" pitchFamily="18" charset="0"/>
              </a:rPr>
              <a:t>Results </a:t>
            </a:r>
            <a:r>
              <a:rPr lang="en-US" sz="3800" u="sng" dirty="0">
                <a:latin typeface="Times New Roman" panose="02020603050405020304" pitchFamily="18" charset="0"/>
                <a:cs typeface="Times New Roman" panose="02020603050405020304" pitchFamily="18" charset="0"/>
              </a:rPr>
              <a:t>and </a:t>
            </a:r>
            <a:r>
              <a:rPr lang="en-US" sz="3800" u="sng" dirty="0" smtClean="0">
                <a:latin typeface="Times New Roman" panose="02020603050405020304" pitchFamily="18" charset="0"/>
                <a:cs typeface="Times New Roman" panose="02020603050405020304" pitchFamily="18" charset="0"/>
              </a:rPr>
              <a:t>Discussion</a:t>
            </a:r>
            <a:r>
              <a:rPr lang="en-US" dirty="0"/>
              <a:t/>
            </a:r>
            <a:br>
              <a:rPr lang="en-US" dirty="0"/>
            </a:br>
            <a:endParaRPr lang="en-US" dirty="0"/>
          </a:p>
        </p:txBody>
      </p:sp>
      <p:sp>
        <p:nvSpPr>
          <p:cNvPr id="3" name="Content Placeholder 2"/>
          <p:cNvSpPr>
            <a:spLocks noGrp="1"/>
          </p:cNvSpPr>
          <p:nvPr>
            <p:ph idx="1"/>
          </p:nvPr>
        </p:nvSpPr>
        <p:spPr/>
        <p:txBody>
          <a:bodyPr>
            <a:normAutofit fontScale="40000" lnSpcReduction="20000"/>
          </a:bodyPr>
          <a:lstStyle/>
          <a:p>
            <a:pPr algn="just" fontAlgn="base" latinLnBrk="1">
              <a:lnSpc>
                <a:spcPct val="120000"/>
              </a:lnSpc>
            </a:pPr>
            <a:r>
              <a:rPr lang="en-US" sz="5500" dirty="0" smtClean="0">
                <a:latin typeface="Times New Roman" panose="02020603050405020304" pitchFamily="18" charset="0"/>
                <a:cs typeface="Times New Roman" panose="02020603050405020304" pitchFamily="18" charset="0"/>
              </a:rPr>
              <a:t>Logistic </a:t>
            </a:r>
            <a:r>
              <a:rPr lang="en-US" sz="5500" dirty="0">
                <a:latin typeface="Times New Roman" panose="02020603050405020304" pitchFamily="18" charset="0"/>
                <a:cs typeface="Times New Roman" panose="02020603050405020304" pitchFamily="18" charset="0"/>
              </a:rPr>
              <a:t>0.928 (0.006)</a:t>
            </a:r>
          </a:p>
          <a:p>
            <a:pPr algn="just" fontAlgn="base" latinLnBrk="1">
              <a:lnSpc>
                <a:spcPct val="120000"/>
              </a:lnSpc>
            </a:pPr>
            <a:r>
              <a:rPr lang="en-US" sz="5500" dirty="0" smtClean="0">
                <a:latin typeface="Times New Roman" panose="02020603050405020304" pitchFamily="18" charset="0"/>
                <a:cs typeface="Times New Roman" panose="02020603050405020304" pitchFamily="18" charset="0"/>
              </a:rPr>
              <a:t>Decision </a:t>
            </a:r>
            <a:r>
              <a:rPr lang="en-US" sz="5500" dirty="0">
                <a:latin typeface="Times New Roman" panose="02020603050405020304" pitchFamily="18" charset="0"/>
                <a:cs typeface="Times New Roman" panose="02020603050405020304" pitchFamily="18" charset="0"/>
              </a:rPr>
              <a:t>0.961 (0.007)</a:t>
            </a:r>
          </a:p>
          <a:p>
            <a:pPr algn="just" fontAlgn="base" latinLnBrk="1">
              <a:lnSpc>
                <a:spcPct val="120000"/>
              </a:lnSpc>
            </a:pPr>
            <a:r>
              <a:rPr lang="en-US" sz="5500" dirty="0" err="1" smtClean="0">
                <a:latin typeface="Times New Roman" panose="02020603050405020304" pitchFamily="18" charset="0"/>
                <a:cs typeface="Times New Roman" panose="02020603050405020304" pitchFamily="18" charset="0"/>
              </a:rPr>
              <a:t>AdaBoost</a:t>
            </a:r>
            <a:r>
              <a:rPr lang="en-US" sz="5500" dirty="0" smtClean="0">
                <a:latin typeface="Times New Roman" panose="02020603050405020304" pitchFamily="18" charset="0"/>
                <a:cs typeface="Times New Roman" panose="02020603050405020304" pitchFamily="18" charset="0"/>
              </a:rPr>
              <a:t> </a:t>
            </a:r>
            <a:r>
              <a:rPr lang="en-US" sz="5500" dirty="0">
                <a:latin typeface="Times New Roman" panose="02020603050405020304" pitchFamily="18" charset="0"/>
                <a:cs typeface="Times New Roman" panose="02020603050405020304" pitchFamily="18" charset="0"/>
              </a:rPr>
              <a:t>0.938 (0.007)</a:t>
            </a:r>
          </a:p>
          <a:p>
            <a:pPr algn="just" fontAlgn="base" latinLnBrk="1">
              <a:lnSpc>
                <a:spcPct val="120000"/>
              </a:lnSpc>
            </a:pPr>
            <a:r>
              <a:rPr lang="en-US" sz="5500" dirty="0" smtClean="0">
                <a:latin typeface="Times New Roman" panose="02020603050405020304" pitchFamily="18" charset="0"/>
                <a:cs typeface="Times New Roman" panose="02020603050405020304" pitchFamily="18" charset="0"/>
              </a:rPr>
              <a:t>Regular </a:t>
            </a:r>
            <a:r>
              <a:rPr lang="en-US" sz="5500" dirty="0">
                <a:latin typeface="Times New Roman" panose="02020603050405020304" pitchFamily="18" charset="0"/>
                <a:cs typeface="Times New Roman" panose="02020603050405020304" pitchFamily="18" charset="0"/>
              </a:rPr>
              <a:t>0.949 (0.007)</a:t>
            </a:r>
          </a:p>
          <a:p>
            <a:pPr algn="just" fontAlgn="base" latinLnBrk="1">
              <a:lnSpc>
                <a:spcPct val="120000"/>
              </a:lnSpc>
            </a:pPr>
            <a:r>
              <a:rPr lang="en-US" sz="5500" dirty="0" smtClean="0">
                <a:latin typeface="Times New Roman" panose="02020603050405020304" pitchFamily="18" charset="0"/>
                <a:cs typeface="Times New Roman" panose="02020603050405020304" pitchFamily="18" charset="0"/>
              </a:rPr>
              <a:t>Stacking </a:t>
            </a:r>
            <a:r>
              <a:rPr lang="en-US" sz="5500" dirty="0">
                <a:latin typeface="Times New Roman" panose="02020603050405020304" pitchFamily="18" charset="0"/>
                <a:cs typeface="Times New Roman" panose="02020603050405020304" pitchFamily="18" charset="0"/>
              </a:rPr>
              <a:t>0.964 (0.006</a:t>
            </a:r>
            <a:r>
              <a:rPr lang="en-US" sz="5500" dirty="0" smtClean="0">
                <a:latin typeface="Times New Roman" panose="02020603050405020304" pitchFamily="18" charset="0"/>
                <a:cs typeface="Times New Roman" panose="02020603050405020304" pitchFamily="18" charset="0"/>
              </a:rPr>
              <a:t>)</a:t>
            </a:r>
          </a:p>
          <a:p>
            <a:pPr marL="45720" indent="0" algn="just">
              <a:lnSpc>
                <a:spcPct val="120000"/>
              </a:lnSpc>
              <a:buNone/>
            </a:pPr>
            <a:r>
              <a:rPr lang="en-US" sz="5500" dirty="0" smtClean="0">
                <a:latin typeface="Times New Roman" panose="02020603050405020304" pitchFamily="18" charset="0"/>
                <a:cs typeface="Times New Roman" panose="02020603050405020304" pitchFamily="18" charset="0"/>
              </a:rPr>
              <a:t>In </a:t>
            </a:r>
            <a:r>
              <a:rPr lang="en-US" sz="5500" dirty="0">
                <a:latin typeface="Times New Roman" panose="02020603050405020304" pitchFamily="18" charset="0"/>
                <a:cs typeface="Times New Roman" panose="02020603050405020304" pitchFamily="18" charset="0"/>
              </a:rPr>
              <a:t>this case, we can see that the stacking ensemble appears to perform better than any single model on average, achieving an accuracy of about 96.4 %.</a:t>
            </a:r>
            <a:endParaRPr lang="en-US" sz="5500" b="1" dirty="0">
              <a:latin typeface="Times New Roman" panose="02020603050405020304" pitchFamily="18" charset="0"/>
              <a:cs typeface="Times New Roman" panose="02020603050405020304" pitchFamily="18" charset="0"/>
            </a:endParaRPr>
          </a:p>
          <a:p>
            <a:pPr marL="45720" indent="0">
              <a:lnSpc>
                <a:spcPct val="120000"/>
              </a:lnSpc>
              <a:buNone/>
            </a:pPr>
            <a:r>
              <a:rPr lang="en-US" sz="2400" b="1"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70501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3604A6-D30E-48CA-B9A6-3A517A84DE9B}"/>
              </a:ext>
            </a:extLst>
          </p:cNvPr>
          <p:cNvSpPr>
            <a:spLocks noGrp="1"/>
          </p:cNvSpPr>
          <p:nvPr>
            <p:ph type="title"/>
          </p:nvPr>
        </p:nvSpPr>
        <p:spPr/>
        <p:txBody>
          <a:bodyPr/>
          <a:lstStyle/>
          <a:p>
            <a:r>
              <a:rPr lang="en-IN" u="sng" dirty="0" smtClean="0">
                <a:latin typeface="Times New Roman" panose="02020603050405020304" pitchFamily="18" charset="0"/>
                <a:cs typeface="Times New Roman" panose="02020603050405020304" pitchFamily="18" charset="0"/>
              </a:rPr>
              <a:t>BENEFITS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CBB75BA-3E64-46B4-9BFB-DAD289FF7DFB}"/>
              </a:ext>
            </a:extLst>
          </p:cNvPr>
          <p:cNvSpPr>
            <a:spLocks noGrp="1"/>
          </p:cNvSpPr>
          <p:nvPr>
            <p:ph idx="1"/>
          </p:nvPr>
        </p:nvSpPr>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Real-time protection for employees who access malicious websites or click on phishing links</a:t>
            </a:r>
          </a:p>
          <a:p>
            <a:pPr algn="just">
              <a:lnSpc>
                <a:spcPct val="150000"/>
              </a:lnSpc>
            </a:pPr>
            <a:r>
              <a:rPr lang="en-US" sz="2200" dirty="0">
                <a:latin typeface="Times New Roman" panose="02020603050405020304" pitchFamily="18" charset="0"/>
                <a:cs typeface="Times New Roman" panose="02020603050405020304" pitchFamily="18" charset="0"/>
              </a:rPr>
              <a:t>Detect and prevent against unknown phishing attacks, as new patterns are created by attackers</a:t>
            </a:r>
          </a:p>
          <a:p>
            <a:pPr algn="just">
              <a:lnSpc>
                <a:spcPct val="150000"/>
              </a:lnSpc>
            </a:pPr>
            <a:r>
              <a:rPr lang="en-US" sz="2200" dirty="0">
                <a:latin typeface="Times New Roman" panose="02020603050405020304" pitchFamily="18" charset="0"/>
                <a:cs typeface="Times New Roman" panose="02020603050405020304" pitchFamily="18" charset="0"/>
              </a:rPr>
              <a:t>Email filtering solutions help in filtering phishing/spam emails, but this provides holistic protection for all outgoing internet traffic</a:t>
            </a: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74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u="sng" dirty="0" smtClean="0"/>
              <a:t/>
            </a:r>
            <a:br>
              <a:rPr lang="en-US" u="sng" dirty="0" smtClean="0"/>
            </a:br>
            <a:r>
              <a:rPr lang="en-US" sz="3800" u="sng" dirty="0" smtClean="0">
                <a:latin typeface="Times New Roman" panose="02020603050405020304" pitchFamily="18" charset="0"/>
                <a:cs typeface="Times New Roman" panose="02020603050405020304" pitchFamily="18" charset="0"/>
              </a:rPr>
              <a:t>Project Demonstration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45720" indent="0">
              <a:lnSpc>
                <a:spcPct val="120000"/>
              </a:lnSpc>
              <a:buNone/>
            </a:pPr>
            <a:r>
              <a:rPr lang="en-US" sz="2400" dirty="0"/>
              <a:t>Phishing Website </a:t>
            </a:r>
            <a:r>
              <a:rPr lang="en-US" sz="2400" dirty="0" smtClean="0"/>
              <a:t>Detection</a:t>
            </a:r>
          </a:p>
          <a:p>
            <a:pPr marL="45720" indent="0">
              <a:lnSpc>
                <a:spcPct val="120000"/>
              </a:lnSpc>
              <a:buNone/>
            </a:pPr>
            <a:r>
              <a:rPr lang="en-US" sz="2400" b="1" dirty="0">
                <a:latin typeface="Times New Roman" panose="02020603050405020304" pitchFamily="18" charset="0"/>
                <a:cs typeface="Times New Roman" panose="02020603050405020304" pitchFamily="18" charset="0"/>
              </a:rPr>
              <a:t> </a:t>
            </a:r>
          </a:p>
          <a:p>
            <a:endParaRPr lang="en-US" dirty="0"/>
          </a:p>
        </p:txBody>
      </p:sp>
      <p:pic>
        <p:nvPicPr>
          <p:cNvPr id="4" name="Picture 3"/>
          <p:cNvPicPr/>
          <p:nvPr/>
        </p:nvPicPr>
        <p:blipFill>
          <a:blip r:embed="rId2"/>
          <a:stretch>
            <a:fillRect/>
          </a:stretch>
        </p:blipFill>
        <p:spPr>
          <a:xfrm>
            <a:off x="2464384" y="2607437"/>
            <a:ext cx="7160879" cy="3623310"/>
          </a:xfrm>
          <a:prstGeom prst="rect">
            <a:avLst/>
          </a:prstGeom>
        </p:spPr>
      </p:pic>
    </p:spTree>
    <p:extLst>
      <p:ext uri="{BB962C8B-B14F-4D97-AF65-F5344CB8AC3E}">
        <p14:creationId xmlns:p14="http://schemas.microsoft.com/office/powerpoint/2010/main" val="145137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u="sng" dirty="0" smtClean="0"/>
              <a:t/>
            </a:r>
            <a:br>
              <a:rPr lang="en-US" u="sng" dirty="0" smtClean="0"/>
            </a:br>
            <a:r>
              <a:rPr lang="en-US" sz="3800" u="sng" dirty="0" smtClean="0">
                <a:latin typeface="Times New Roman" panose="02020603050405020304" pitchFamily="18" charset="0"/>
                <a:cs typeface="Times New Roman" panose="02020603050405020304" pitchFamily="18" charset="0"/>
              </a:rPr>
              <a:t>Project Demonstration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45720" indent="0">
              <a:lnSpc>
                <a:spcPct val="120000"/>
              </a:lnSpc>
              <a:buNone/>
            </a:pPr>
            <a:r>
              <a:rPr lang="en-US" sz="2400" dirty="0" smtClean="0"/>
              <a:t>Legitimate </a:t>
            </a:r>
            <a:r>
              <a:rPr lang="en-US" sz="2400" dirty="0"/>
              <a:t>Website Detection</a:t>
            </a:r>
            <a:r>
              <a:rPr lang="en-US" sz="2400" b="1" dirty="0">
                <a:latin typeface="Times New Roman" panose="02020603050405020304" pitchFamily="18" charset="0"/>
                <a:cs typeface="Times New Roman" panose="02020603050405020304" pitchFamily="18" charset="0"/>
              </a:rPr>
              <a:t> </a:t>
            </a:r>
          </a:p>
          <a:p>
            <a:endParaRPr lang="en-US" dirty="0"/>
          </a:p>
        </p:txBody>
      </p:sp>
      <p:pic>
        <p:nvPicPr>
          <p:cNvPr id="5" name="Picture 4"/>
          <p:cNvPicPr/>
          <p:nvPr/>
        </p:nvPicPr>
        <p:blipFill>
          <a:blip r:embed="rId2"/>
          <a:stretch>
            <a:fillRect/>
          </a:stretch>
        </p:blipFill>
        <p:spPr>
          <a:xfrm>
            <a:off x="2860674" y="2583434"/>
            <a:ext cx="6969125" cy="3446145"/>
          </a:xfrm>
          <a:prstGeom prst="rect">
            <a:avLst/>
          </a:prstGeom>
        </p:spPr>
      </p:pic>
    </p:spTree>
    <p:extLst>
      <p:ext uri="{BB962C8B-B14F-4D97-AF65-F5344CB8AC3E}">
        <p14:creationId xmlns:p14="http://schemas.microsoft.com/office/powerpoint/2010/main" val="119854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354275-6CB7-4D74-A397-E197317EF185}"/>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BAF08E7-7668-48E3-91CF-BC4F3A78D4BB}"/>
              </a:ext>
            </a:extLst>
          </p:cNvPr>
          <p:cNvSpPr>
            <a:spLocks noGrp="1"/>
          </p:cNvSpPr>
          <p:nvPr>
            <p:ph idx="1"/>
          </p:nvPr>
        </p:nvSpPr>
        <p:spPr/>
        <p:txBody>
          <a:bodyPr>
            <a:normAutofit/>
          </a:bodyPr>
          <a:lstStyle/>
          <a:p>
            <a:pPr marL="45720" indent="0" algn="just">
              <a:lnSpc>
                <a:spcPct val="150000"/>
              </a:lnSpc>
              <a:buNone/>
            </a:pPr>
            <a:r>
              <a:rPr lang="en-US" sz="2200" dirty="0">
                <a:latin typeface="Times New Roman" panose="02020603050405020304" pitchFamily="18" charset="0"/>
                <a:cs typeface="Times New Roman" panose="02020603050405020304" pitchFamily="18" charset="0"/>
              </a:rPr>
              <a:t>Phishing is a growing crime and one that we must be aware of. Although laws have been enacted, education is the best defense against phishing. Being a bit suspicious of all electronic communications and websites is recommended. Lookout for the common characteristics - sense of urgency, request for verification, and grammar and spelling errors. Also, get in the habit of comparing the provided URL with the an independent search for the company's website.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42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smtClean="0">
                <a:latin typeface="Times New Roman" panose="02020603050405020304" pitchFamily="18" charset="0"/>
                <a:cs typeface="Times New Roman" panose="02020603050405020304" pitchFamily="18" charset="0"/>
              </a:rPr>
              <a:t>Future Work</a:t>
            </a:r>
            <a:endParaRPr lang="en-US" sz="5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Brand Alert        Host Alert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32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354275-6CB7-4D74-A397-E197317EF185}"/>
              </a:ext>
            </a:extLst>
          </p:cNvPr>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Brand Alert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BAF08E7-7668-48E3-91CF-BC4F3A78D4BB}"/>
              </a:ext>
            </a:extLst>
          </p:cNvPr>
          <p:cNvSpPr>
            <a:spLocks noGrp="1"/>
          </p:cNvSpPr>
          <p:nvPr>
            <p:ph idx="1"/>
          </p:nvPr>
        </p:nvSpPr>
        <p:spPr/>
        <p:txBody>
          <a:bodyPr>
            <a:normAutofit/>
          </a:bodyPr>
          <a:lstStyle/>
          <a:p>
            <a:pPr marL="45720" indent="0" algn="just">
              <a:lnSpc>
                <a:spcPct val="150000"/>
              </a:lnSpc>
              <a:buNone/>
            </a:pPr>
            <a:r>
              <a:rPr lang="en-US" sz="2200" dirty="0">
                <a:latin typeface="Times New Roman" panose="02020603050405020304" pitchFamily="18" charset="0"/>
                <a:cs typeface="Times New Roman" panose="02020603050405020304" pitchFamily="18" charset="0"/>
              </a:rPr>
              <a:t>A Brand alert program as we our users can check on our website if the </a:t>
            </a:r>
            <a:r>
              <a:rPr lang="en-US" sz="2200" dirty="0" err="1">
                <a:latin typeface="Times New Roman" panose="02020603050405020304" pitchFamily="18" charset="0"/>
                <a:cs typeface="Times New Roman" panose="02020603050405020304" pitchFamily="18" charset="0"/>
              </a:rPr>
              <a:t>url</a:t>
            </a:r>
            <a:r>
              <a:rPr lang="en-US" sz="2200" dirty="0">
                <a:latin typeface="Times New Roman" panose="02020603050405020304" pitchFamily="18" charset="0"/>
                <a:cs typeface="Times New Roman" panose="02020603050405020304" pitchFamily="18" charset="0"/>
              </a:rPr>
              <a:t> is of a phishing website or not, Our next step is to alert the companies or any Brand  that are being targeted by the attackers so that they can warn and save their respective customers from being scammed </a:t>
            </a:r>
            <a:endParaRPr lang="en-US" sz="2200" b="1" dirty="0">
              <a:latin typeface="Times New Roman" panose="02020603050405020304" pitchFamily="18" charset="0"/>
              <a:cs typeface="Times New Roman" panose="02020603050405020304" pitchFamily="18" charset="0"/>
            </a:endParaRPr>
          </a:p>
          <a:p>
            <a:pPr marL="4572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54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354275-6CB7-4D74-A397-E197317EF185}"/>
              </a:ext>
            </a:extLst>
          </p:cNvPr>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Host Alert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BAF08E7-7668-48E3-91CF-BC4F3A78D4BB}"/>
              </a:ext>
            </a:extLst>
          </p:cNvPr>
          <p:cNvSpPr>
            <a:spLocks noGrp="1"/>
          </p:cNvSpPr>
          <p:nvPr>
            <p:ph idx="1"/>
          </p:nvPr>
        </p:nvSpPr>
        <p:spPr/>
        <p:txBody>
          <a:bodyPr>
            <a:normAutofit/>
          </a:bodyPr>
          <a:lstStyle/>
          <a:p>
            <a:pPr marL="45720" indent="0" algn="just">
              <a:lnSpc>
                <a:spcPct val="150000"/>
              </a:lnSpc>
              <a:buNone/>
            </a:pPr>
            <a:r>
              <a:rPr lang="en-US" sz="2200" dirty="0">
                <a:latin typeface="Times New Roman" panose="02020603050405020304" pitchFamily="18" charset="0"/>
                <a:cs typeface="Times New Roman" panose="02020603050405020304" pitchFamily="18" charset="0"/>
              </a:rPr>
              <a:t>As a hosting services provider, your customer may be hacked and host phishing. To be alerted in real-time about all hosts that are currently hosting phishing websites, please fill out the following form.</a:t>
            </a:r>
            <a:endParaRPr lang="en-US" sz="2200" b="1" dirty="0">
              <a:latin typeface="Times New Roman" panose="02020603050405020304" pitchFamily="18" charset="0"/>
              <a:cs typeface="Times New Roman" panose="02020603050405020304" pitchFamily="18" charset="0"/>
            </a:endParaRPr>
          </a:p>
          <a:p>
            <a:pPr marL="4572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99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9760" y="2843099"/>
            <a:ext cx="3536674" cy="923330"/>
          </a:xfrm>
          <a:prstGeom prst="rect">
            <a:avLst/>
          </a:prstGeom>
        </p:spPr>
        <p:txBody>
          <a:bodyPr wrap="none">
            <a:spAutoFit/>
          </a:bodyPr>
          <a:lstStyle/>
          <a:p>
            <a:r>
              <a:rPr lang="en-US" sz="5400" dirty="0" smtClean="0">
                <a:solidFill>
                  <a:schemeClr val="accent1">
                    <a:lumMod val="75000"/>
                  </a:schemeClr>
                </a:solidFill>
              </a:rPr>
              <a:t>THANK YOU</a:t>
            </a:r>
            <a:endParaRPr lang="en-US" sz="5400" dirty="0">
              <a:solidFill>
                <a:schemeClr val="accent1">
                  <a:lumMod val="75000"/>
                </a:schemeClr>
              </a:solidFill>
            </a:endParaRPr>
          </a:p>
        </p:txBody>
      </p:sp>
    </p:spTree>
    <p:extLst>
      <p:ext uri="{BB962C8B-B14F-4D97-AF65-F5344CB8AC3E}">
        <p14:creationId xmlns:p14="http://schemas.microsoft.com/office/powerpoint/2010/main" val="270244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9A44E-1116-47DC-A0E5-A9858A171E4F}"/>
              </a:ext>
            </a:extLst>
          </p:cNvPr>
          <p:cNvSpPr>
            <a:spLocks noGrp="1"/>
          </p:cNvSpPr>
          <p:nvPr>
            <p:ph type="title"/>
          </p:nvPr>
        </p:nvSpPr>
        <p:spPr>
          <a:xfrm>
            <a:off x="575256" y="810212"/>
            <a:ext cx="9509760" cy="942475"/>
          </a:xfrm>
        </p:spPr>
        <p:txBody>
          <a:bodyPr/>
          <a:lstStyle/>
          <a:p>
            <a:r>
              <a:rPr lang="en-IN" u="sng"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xmlns="" id="{1ED6F8C2-CFB9-4100-9D8D-A8D6C02ABBC1}"/>
              </a:ext>
            </a:extLst>
          </p:cNvPr>
          <p:cNvSpPr>
            <a:spLocks noGrp="1"/>
          </p:cNvSpPr>
          <p:nvPr>
            <p:ph idx="1"/>
          </p:nvPr>
        </p:nvSpPr>
        <p:spPr>
          <a:xfrm>
            <a:off x="489396" y="1984508"/>
            <a:ext cx="11213207" cy="4158716"/>
          </a:xfrm>
        </p:spPr>
        <p:txBody>
          <a:bodyPr>
            <a:noAutofit/>
          </a:bodyPr>
          <a:lstStyle/>
          <a:p>
            <a:pPr marL="45720" indent="0" algn="just">
              <a:lnSpc>
                <a:spcPct val="150000"/>
              </a:lnSpc>
              <a:buNone/>
            </a:pPr>
            <a:r>
              <a:rPr lang="en-US" sz="2200" dirty="0">
                <a:latin typeface="Times New Roman" panose="02020603050405020304" pitchFamily="18" charset="0"/>
                <a:cs typeface="Times New Roman" panose="02020603050405020304" pitchFamily="18" charset="0"/>
              </a:rPr>
              <a:t>Nowadays usage of the web is increasing day by day. Therewith cyber-theft also increasing day by day. The attacker phishing method is employed to collect the private information of innocent </a:t>
            </a:r>
            <a:r>
              <a:rPr lang="en-US" sz="2200" dirty="0" smtClean="0">
                <a:latin typeface="Times New Roman" panose="02020603050405020304" pitchFamily="18" charset="0"/>
                <a:cs typeface="Times New Roman" panose="02020603050405020304" pitchFamily="18" charset="0"/>
              </a:rPr>
              <a:t>users .A </a:t>
            </a:r>
            <a:r>
              <a:rPr lang="en-US" sz="2200" dirty="0">
                <a:latin typeface="Times New Roman" panose="02020603050405020304" pitchFamily="18" charset="0"/>
                <a:cs typeface="Times New Roman" panose="02020603050405020304" pitchFamily="18" charset="0"/>
              </a:rPr>
              <a:t>phishing attack is the easiest method to get sensitive information from innocent users.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 phishers aim to accumulate sensitive information from the users like username, password, bank account details, and far more sensitive information. </a:t>
            </a:r>
            <a:r>
              <a:rPr lang="en-US" sz="2200" dirty="0" smtClean="0">
                <a:effectLst/>
                <a:latin typeface="Times New Roman" panose="02020603050405020304" pitchFamily="18" charset="0"/>
                <a:ea typeface="Calibri" panose="020F0502020204030204" pitchFamily="34" charset="0"/>
                <a:cs typeface="Times New Roman" panose="02020603050405020304" pitchFamily="18" charset="0"/>
              </a:rPr>
              <a:t>To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successfully fool a person's user, these pages are designed to seem like legitimate ones. </a:t>
            </a:r>
            <a:r>
              <a:rPr lang="en-US" sz="2200" dirty="0" smtClean="0">
                <a:effectLst/>
                <a:latin typeface="Times New Roman" panose="02020603050405020304" pitchFamily="18" charset="0"/>
                <a:ea typeface="Calibri" panose="020F0502020204030204" pitchFamily="34" charset="0"/>
                <a:cs typeface="Times New Roman" panose="02020603050405020304" pitchFamily="18" charset="0"/>
              </a:rPr>
              <a:t>This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paper deals with machine learning technology for the detection of phishing URLs by extracting and analyzing various features of legitimate and phishing URLs.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34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732F5-748A-4B5E-A465-68AF66A3CA68}"/>
              </a:ext>
            </a:extLst>
          </p:cNvPr>
          <p:cNvSpPr>
            <a:spLocks noGrp="1"/>
          </p:cNvSpPr>
          <p:nvPr>
            <p:ph type="title"/>
          </p:nvPr>
        </p:nvSpPr>
        <p:spPr>
          <a:xfrm>
            <a:off x="1044906" y="366255"/>
            <a:ext cx="9509760" cy="1233424"/>
          </a:xfrm>
        </p:spPr>
        <p:txBody>
          <a:bodyPr/>
          <a:lstStyle/>
          <a:p>
            <a:r>
              <a:rPr lang="en-IN" u="sng" dirty="0">
                <a:latin typeface="Times New Roman" panose="02020603050405020304" pitchFamily="18" charset="0"/>
                <a:cs typeface="Times New Roman" panose="02020603050405020304" pitchFamily="18" charset="0"/>
              </a:rPr>
              <a:t>Problem </a:t>
            </a:r>
            <a:r>
              <a:rPr lang="en-IN" u="sng" dirty="0" smtClean="0">
                <a:latin typeface="Times New Roman" panose="02020603050405020304" pitchFamily="18" charset="0"/>
                <a:cs typeface="Times New Roman" panose="02020603050405020304" pitchFamily="18" charset="0"/>
              </a:rPr>
              <a:t>statement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B72181-B5E2-4A75-A43C-F5473983B329}"/>
              </a:ext>
            </a:extLst>
          </p:cNvPr>
          <p:cNvSpPr>
            <a:spLocks noGrp="1"/>
          </p:cNvSpPr>
          <p:nvPr>
            <p:ph idx="1"/>
          </p:nvPr>
        </p:nvSpPr>
        <p:spPr>
          <a:xfrm>
            <a:off x="1302483" y="1747406"/>
            <a:ext cx="10236987" cy="4127627"/>
          </a:xfrm>
        </p:spPr>
        <p:txBody>
          <a:bodyPr>
            <a:normAutofit/>
          </a:bodyPr>
          <a:lstStyle/>
          <a:p>
            <a:pPr marL="45720" indent="0" algn="just">
              <a:lnSpc>
                <a:spcPct val="150000"/>
              </a:lnSpc>
              <a:buNone/>
            </a:pPr>
            <a:r>
              <a:rPr lang="en-US" sz="2200" dirty="0">
                <a:latin typeface="Times New Roman" panose="02020603050405020304" pitchFamily="18" charset="0"/>
                <a:cs typeface="Times New Roman" panose="02020603050405020304" pitchFamily="18" charset="0"/>
              </a:rPr>
              <a:t>Phishing detection techniques do suffer low detection accuracy and high warning especially when novel phishing approaches are introduced. Besides, the most common technique used, blacklist-based method is inefficient in responding to emanating phishing attacks since registering new domain has become easier, no comprehensive blacklist can ensure a perfect up-to-date database. Furthermore, page content inspection has been employed by some strategies to beat the false negative problems and complement the vulnerabilities of the stale lists. </a:t>
            </a:r>
          </a:p>
        </p:txBody>
      </p:sp>
    </p:spTree>
    <p:extLst>
      <p:ext uri="{BB962C8B-B14F-4D97-AF65-F5344CB8AC3E}">
        <p14:creationId xmlns:p14="http://schemas.microsoft.com/office/powerpoint/2010/main" val="226840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732F5-748A-4B5E-A465-68AF66A3CA68}"/>
              </a:ext>
            </a:extLst>
          </p:cNvPr>
          <p:cNvSpPr>
            <a:spLocks noGrp="1"/>
          </p:cNvSpPr>
          <p:nvPr>
            <p:ph type="title"/>
          </p:nvPr>
        </p:nvSpPr>
        <p:spPr>
          <a:xfrm>
            <a:off x="1044906" y="366255"/>
            <a:ext cx="9509760" cy="1233424"/>
          </a:xfrm>
        </p:spPr>
        <p:txBody>
          <a:bodyPr/>
          <a:lstStyle/>
          <a:p>
            <a:r>
              <a:rPr lang="en-IN" u="sng" dirty="0" smtClean="0">
                <a:latin typeface="Times New Roman" panose="02020603050405020304" pitchFamily="18" charset="0"/>
                <a:cs typeface="Times New Roman" panose="02020603050405020304" pitchFamily="18" charset="0"/>
              </a:rPr>
              <a:t>Background</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B72181-B5E2-4A75-A43C-F5473983B329}"/>
              </a:ext>
            </a:extLst>
          </p:cNvPr>
          <p:cNvSpPr>
            <a:spLocks noGrp="1"/>
          </p:cNvSpPr>
          <p:nvPr>
            <p:ph idx="1"/>
          </p:nvPr>
        </p:nvSpPr>
        <p:spPr>
          <a:xfrm>
            <a:off x="1302483" y="1747406"/>
            <a:ext cx="10236987" cy="4127627"/>
          </a:xfrm>
        </p:spPr>
        <p:txBody>
          <a:bodyPr>
            <a:normAutofit/>
          </a:bodyPr>
          <a:lstStyle/>
          <a:p>
            <a:pPr marL="45720" indent="0" algn="just">
              <a:lnSpc>
                <a:spcPct val="150000"/>
              </a:lnSpc>
              <a:buNone/>
            </a:pPr>
            <a:r>
              <a:rPr lang="en-IN" sz="2200" dirty="0">
                <a:latin typeface="Times New Roman" panose="02020603050405020304" pitchFamily="18" charset="0"/>
                <a:cs typeface="Times New Roman" panose="02020603050405020304" pitchFamily="18" charset="0"/>
              </a:rPr>
              <a:t>Traditional method to detect phishing websites is by identifying and updating blacklisted URL’s, Internet Protocol (IP) to the antivirus which is commonly known as “Blacklist” method. Attackers to evade getting blacklisted use creative techniques to fool users by modifying URL so that it appears legitimate via obfuscation and many other simple techniques like fast-flux, in this technique the proxies are automatically generated to host the webpage, other technique is to generate URL’s algorithmically and etc.</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86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882" y="312821"/>
            <a:ext cx="8788308" cy="6232358"/>
          </a:xfrm>
          <a:prstGeom prst="rect">
            <a:avLst/>
          </a:prstGeom>
        </p:spPr>
      </p:pic>
    </p:spTree>
    <p:extLst>
      <p:ext uri="{BB962C8B-B14F-4D97-AF65-F5344CB8AC3E}">
        <p14:creationId xmlns:p14="http://schemas.microsoft.com/office/powerpoint/2010/main" val="9583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732F5-748A-4B5E-A465-68AF66A3CA68}"/>
              </a:ext>
            </a:extLst>
          </p:cNvPr>
          <p:cNvSpPr>
            <a:spLocks noGrp="1"/>
          </p:cNvSpPr>
          <p:nvPr>
            <p:ph type="title"/>
          </p:nvPr>
        </p:nvSpPr>
        <p:spPr>
          <a:xfrm>
            <a:off x="1044906" y="366255"/>
            <a:ext cx="9509760" cy="1233424"/>
          </a:xfrm>
        </p:spPr>
        <p:txBody>
          <a:bodyPr/>
          <a:lstStyle/>
          <a:p>
            <a:r>
              <a:rPr lang="en-US" u="sng" dirty="0" smtClean="0">
                <a:latin typeface="Times New Roman" panose="02020603050405020304" pitchFamily="18" charset="0"/>
                <a:cs typeface="Times New Roman" panose="02020603050405020304" pitchFamily="18" charset="0"/>
              </a:rPr>
              <a:t>Approach</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B72181-B5E2-4A75-A43C-F5473983B329}"/>
              </a:ext>
            </a:extLst>
          </p:cNvPr>
          <p:cNvSpPr>
            <a:spLocks noGrp="1"/>
          </p:cNvSpPr>
          <p:nvPr>
            <p:ph idx="1"/>
          </p:nvPr>
        </p:nvSpPr>
        <p:spPr>
          <a:xfrm>
            <a:off x="1302483" y="1747406"/>
            <a:ext cx="10236987" cy="4127627"/>
          </a:xfrm>
        </p:spPr>
        <p:txBody>
          <a:bodyPr>
            <a:normAutofit fontScale="92500" lnSpcReduction="20000"/>
          </a:bodyPr>
          <a:lstStyle/>
          <a:p>
            <a:pPr marL="45720" indent="0" algn="just">
              <a:lnSpc>
                <a:spcPct val="150000"/>
              </a:lnSpc>
              <a:buNone/>
            </a:pPr>
            <a:r>
              <a:rPr lang="en-US" dirty="0"/>
              <a:t>• </a:t>
            </a:r>
            <a:r>
              <a:rPr lang="en-US" sz="2200" dirty="0">
                <a:latin typeface="Times New Roman" panose="02020603050405020304" pitchFamily="18" charset="0"/>
                <a:cs typeface="Times New Roman" panose="02020603050405020304" pitchFamily="18" charset="0"/>
              </a:rPr>
              <a:t>Collect dataset containing phishing and legitimate websites from the open source platforms. </a:t>
            </a:r>
            <a:endParaRPr lang="en-US" sz="2200" dirty="0" smtClean="0">
              <a:latin typeface="Times New Roman" panose="02020603050405020304" pitchFamily="18" charset="0"/>
              <a:cs typeface="Times New Roman" panose="02020603050405020304" pitchFamily="18" charset="0"/>
            </a:endParaRPr>
          </a:p>
          <a:p>
            <a:pPr marL="45720" indent="0" algn="just">
              <a:lnSpc>
                <a:spcPct val="150000"/>
              </a:lnSpc>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Write a code to extract the required features from the URL database. </a:t>
            </a:r>
            <a:endParaRPr lang="en-US" sz="2200" dirty="0" smtClean="0">
              <a:latin typeface="Times New Roman" panose="02020603050405020304" pitchFamily="18" charset="0"/>
              <a:cs typeface="Times New Roman" panose="02020603050405020304" pitchFamily="18" charset="0"/>
            </a:endParaRPr>
          </a:p>
          <a:p>
            <a:pPr marL="45720" indent="0" algn="just">
              <a:lnSpc>
                <a:spcPct val="150000"/>
              </a:lnSpc>
              <a:buNone/>
            </a:pPr>
            <a:r>
              <a:rPr lang="en-US" sz="2200" dirty="0">
                <a:latin typeface="Times New Roman" panose="02020603050405020304" pitchFamily="18" charset="0"/>
                <a:cs typeface="Times New Roman" panose="02020603050405020304" pitchFamily="18" charset="0"/>
              </a:rPr>
              <a:t>• Analyze and preprocess the </a:t>
            </a:r>
            <a:r>
              <a:rPr lang="en-US" sz="2200" dirty="0" smtClean="0">
                <a:latin typeface="Times New Roman" panose="02020603050405020304" pitchFamily="18" charset="0"/>
                <a:cs typeface="Times New Roman" panose="02020603050405020304" pitchFamily="18" charset="0"/>
              </a:rPr>
              <a:t>dataset</a:t>
            </a:r>
          </a:p>
          <a:p>
            <a:pPr marL="45720" indent="0" algn="just">
              <a:lnSpc>
                <a:spcPct val="150000"/>
              </a:lnSpc>
              <a:buNone/>
            </a:pPr>
            <a:r>
              <a:rPr lang="en-US" sz="2200" dirty="0">
                <a:latin typeface="Times New Roman" panose="02020603050405020304" pitchFamily="18" charset="0"/>
                <a:cs typeface="Times New Roman" panose="02020603050405020304" pitchFamily="18" charset="0"/>
              </a:rPr>
              <a:t>• Divide the dataset into training and testing sets</a:t>
            </a:r>
            <a:r>
              <a:rPr lang="en-US" sz="2200" dirty="0" smtClean="0">
                <a:latin typeface="Times New Roman" panose="02020603050405020304" pitchFamily="18" charset="0"/>
                <a:cs typeface="Times New Roman" panose="02020603050405020304" pitchFamily="18" charset="0"/>
              </a:rPr>
              <a:t>.</a:t>
            </a:r>
          </a:p>
          <a:p>
            <a:pPr marL="45720" indent="0" algn="just">
              <a:lnSpc>
                <a:spcPct val="150000"/>
              </a:lnSpc>
              <a:buNone/>
            </a:pPr>
            <a:r>
              <a:rPr lang="en-US" sz="2200" dirty="0">
                <a:latin typeface="Times New Roman" panose="02020603050405020304" pitchFamily="18" charset="0"/>
                <a:cs typeface="Times New Roman" panose="02020603050405020304" pitchFamily="18" charset="0"/>
              </a:rPr>
              <a:t>• Run selected machine learning </a:t>
            </a:r>
            <a:r>
              <a:rPr lang="en-US" sz="2200" dirty="0" smtClean="0">
                <a:latin typeface="Times New Roman" panose="02020603050405020304" pitchFamily="18" charset="0"/>
                <a:cs typeface="Times New Roman" panose="02020603050405020304" pitchFamily="18" charset="0"/>
              </a:rPr>
              <a:t>algorithms </a:t>
            </a:r>
            <a:r>
              <a:rPr lang="en-US" sz="2200" dirty="0">
                <a:latin typeface="Times New Roman" panose="02020603050405020304" pitchFamily="18" charset="0"/>
                <a:cs typeface="Times New Roman" panose="02020603050405020304" pitchFamily="18" charset="0"/>
              </a:rPr>
              <a:t>like </a:t>
            </a:r>
            <a:r>
              <a:rPr lang="en-US" sz="2200" dirty="0" smtClean="0">
                <a:latin typeface="Times New Roman" panose="02020603050405020304" pitchFamily="18" charset="0"/>
                <a:cs typeface="Times New Roman" panose="02020603050405020304" pitchFamily="18" charset="0"/>
              </a:rPr>
              <a:t>Logistic, Decision , </a:t>
            </a:r>
            <a:r>
              <a:rPr lang="en-US" sz="2200" dirty="0" err="1" smtClean="0">
                <a:latin typeface="Times New Roman" panose="02020603050405020304" pitchFamily="18" charset="0"/>
                <a:cs typeface="Times New Roman" panose="02020603050405020304" pitchFamily="18" charset="0"/>
              </a:rPr>
              <a:t>AdaBoost</a:t>
            </a:r>
            <a:r>
              <a:rPr lang="en-US" sz="2200" dirty="0" smtClean="0">
                <a:latin typeface="Times New Roman" panose="02020603050405020304" pitchFamily="18" charset="0"/>
                <a:cs typeface="Times New Roman" panose="02020603050405020304" pitchFamily="18" charset="0"/>
              </a:rPr>
              <a:t> , Regular, Stacking </a:t>
            </a:r>
            <a:r>
              <a:rPr lang="en-US" sz="2200" dirty="0">
                <a:latin typeface="Times New Roman" panose="02020603050405020304" pitchFamily="18" charset="0"/>
                <a:cs typeface="Times New Roman" panose="02020603050405020304" pitchFamily="18" charset="0"/>
              </a:rPr>
              <a:t>on the </a:t>
            </a:r>
            <a:r>
              <a:rPr lang="en-US" sz="2200" dirty="0" smtClean="0">
                <a:latin typeface="Times New Roman" panose="02020603050405020304" pitchFamily="18" charset="0"/>
                <a:cs typeface="Times New Roman" panose="02020603050405020304" pitchFamily="18" charset="0"/>
              </a:rPr>
              <a:t>dataset.</a:t>
            </a:r>
          </a:p>
          <a:p>
            <a:pPr marL="45720" indent="0" algn="just">
              <a:lnSpc>
                <a:spcPct val="150000"/>
              </a:lnSpc>
              <a:buNone/>
            </a:pPr>
            <a:r>
              <a:rPr lang="en-US" sz="2200" dirty="0">
                <a:latin typeface="Times New Roman" panose="02020603050405020304" pitchFamily="18" charset="0"/>
                <a:cs typeface="Times New Roman" panose="02020603050405020304" pitchFamily="18" charset="0"/>
              </a:rPr>
              <a:t>• Compare the obtained results for trained models and specify which is </a:t>
            </a:r>
            <a:r>
              <a:rPr lang="en-US" sz="2200" dirty="0" smtClean="0">
                <a:latin typeface="Times New Roman" panose="02020603050405020304" pitchFamily="18" charset="0"/>
                <a:cs typeface="Times New Roman" panose="02020603050405020304" pitchFamily="18" charset="0"/>
              </a:rPr>
              <a:t>better.</a:t>
            </a:r>
            <a:endParaRPr lang="en-US" sz="2200" dirty="0">
              <a:latin typeface="Times New Roman" panose="02020603050405020304" pitchFamily="18" charset="0"/>
              <a:cs typeface="Times New Roman" panose="02020603050405020304" pitchFamily="18" charset="0"/>
            </a:endParaRPr>
          </a:p>
          <a:p>
            <a:pPr marL="45720" indent="0" algn="just">
              <a:lnSpc>
                <a:spcPct val="100000"/>
              </a:lnSpc>
              <a:buNone/>
            </a:pPr>
            <a:endParaRPr lang="en-US" dirty="0">
              <a:latin typeface="Footlight MT Light" panose="0204060206030A020304" pitchFamily="18" charset="0"/>
            </a:endParaRPr>
          </a:p>
        </p:txBody>
      </p:sp>
    </p:spTree>
    <p:extLst>
      <p:ext uri="{BB962C8B-B14F-4D97-AF65-F5344CB8AC3E}">
        <p14:creationId xmlns:p14="http://schemas.microsoft.com/office/powerpoint/2010/main" val="48681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u="sng" dirty="0" smtClean="0"/>
              <a:t>Hardware</a:t>
            </a:r>
            <a:endParaRPr lang="en-US" u="sng" dirty="0"/>
          </a:p>
        </p:txBody>
      </p:sp>
      <p:sp>
        <p:nvSpPr>
          <p:cNvPr id="3" name="Content Placeholder 2"/>
          <p:cNvSpPr>
            <a:spLocks noGrp="1"/>
          </p:cNvSpPr>
          <p:nvPr>
            <p:ph idx="1"/>
          </p:nvPr>
        </p:nvSpPr>
        <p:spPr/>
        <p:txBody>
          <a:bodyPr/>
          <a:lstStyle/>
          <a:p>
            <a:pPr lvl="0">
              <a:lnSpc>
                <a:spcPct val="150000"/>
              </a:lnSpc>
            </a:pPr>
            <a:r>
              <a:rPr lang="en-US" sz="2200" dirty="0">
                <a:latin typeface="Times New Roman" panose="02020603050405020304" pitchFamily="18" charset="0"/>
                <a:cs typeface="Times New Roman" panose="02020603050405020304" pitchFamily="18" charset="0"/>
              </a:rPr>
              <a:t>Windows 7,8,10 64 bit</a:t>
            </a:r>
          </a:p>
          <a:p>
            <a:pPr lvl="0">
              <a:lnSpc>
                <a:spcPct val="150000"/>
              </a:lnSpc>
            </a:pPr>
            <a:r>
              <a:rPr lang="en-US" sz="2200" dirty="0">
                <a:latin typeface="Times New Roman" panose="02020603050405020304" pitchFamily="18" charset="0"/>
                <a:cs typeface="Times New Roman" panose="02020603050405020304" pitchFamily="18" charset="0"/>
              </a:rPr>
              <a:t>RAM 4GB</a:t>
            </a:r>
          </a:p>
          <a:p>
            <a:endParaRPr lang="en-US" dirty="0"/>
          </a:p>
        </p:txBody>
      </p:sp>
    </p:spTree>
    <p:extLst>
      <p:ext uri="{BB962C8B-B14F-4D97-AF65-F5344CB8AC3E}">
        <p14:creationId xmlns:p14="http://schemas.microsoft.com/office/powerpoint/2010/main" val="88984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8384684B-0E69-492A-91E7-29F709A97A1C}" vid="{F5096ADD-FCE7-411A-B9A7-AE292EEF759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TotalTime>
  <Words>1340</Words>
  <Application>Microsoft Office PowerPoint</Application>
  <PresentationFormat>Widescreen</PresentationFormat>
  <Paragraphs>97</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Footlight MT Light</vt:lpstr>
      <vt:lpstr>Times New Roman</vt:lpstr>
      <vt:lpstr>Banded Design Teal 16x9</vt:lpstr>
      <vt:lpstr>Detecting Phishing Websites Using Machine Learning</vt:lpstr>
      <vt:lpstr>Objective</vt:lpstr>
      <vt:lpstr>Motivation</vt:lpstr>
      <vt:lpstr>Abstract </vt:lpstr>
      <vt:lpstr>Problem statement</vt:lpstr>
      <vt:lpstr>Background</vt:lpstr>
      <vt:lpstr>PowerPoint Presentation</vt:lpstr>
      <vt:lpstr>Approach</vt:lpstr>
      <vt:lpstr> Hardware</vt:lpstr>
      <vt:lpstr>Software</vt:lpstr>
      <vt:lpstr>Python Libraries</vt:lpstr>
      <vt:lpstr> Literature Review</vt:lpstr>
      <vt:lpstr> Methodology</vt:lpstr>
      <vt:lpstr>Feature Selection</vt:lpstr>
      <vt:lpstr>ML Models</vt:lpstr>
      <vt:lpstr>Continue…</vt:lpstr>
      <vt:lpstr>Algorithms</vt:lpstr>
      <vt:lpstr>Logistic Regression</vt:lpstr>
      <vt:lpstr>PowerPoint Presentation</vt:lpstr>
      <vt:lpstr>Regular Boosting</vt:lpstr>
      <vt:lpstr>PowerPoint Presentation</vt:lpstr>
      <vt:lpstr>Decision Tree</vt:lpstr>
      <vt:lpstr>PowerPoint Presentation</vt:lpstr>
      <vt:lpstr>AdaBoost</vt:lpstr>
      <vt:lpstr>PowerPoint Presentation</vt:lpstr>
      <vt:lpstr>Stacking Classifier</vt:lpstr>
      <vt:lpstr>PowerPoint Presentation</vt:lpstr>
      <vt:lpstr>       Results and Discussion </vt:lpstr>
      <vt:lpstr>PowerPoint Presentation</vt:lpstr>
      <vt:lpstr>PowerPoint Presentation</vt:lpstr>
      <vt:lpstr>       Results and Discussion </vt:lpstr>
      <vt:lpstr>BENEFITS</vt:lpstr>
      <vt:lpstr>       Project Demonstration </vt:lpstr>
      <vt:lpstr>       Project Demonstration </vt:lpstr>
      <vt:lpstr>Conclusion</vt:lpstr>
      <vt:lpstr>Future Work</vt:lpstr>
      <vt:lpstr>Brand Alert</vt:lpstr>
      <vt:lpstr>Host Alert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Kiran</dc:creator>
  <cp:lastModifiedBy>H4CK3R</cp:lastModifiedBy>
  <cp:revision>25</cp:revision>
  <dcterms:created xsi:type="dcterms:W3CDTF">2021-03-08T19:09:01Z</dcterms:created>
  <dcterms:modified xsi:type="dcterms:W3CDTF">2021-06-07T03:02:50Z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