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4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06-06-2021</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962" y="623328"/>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a:t>Detecting Phishing Websites Using Machine Learning</a:t>
            </a:r>
            <a:endParaRPr lang="en-IN" sz="4800" dirty="0"/>
          </a:p>
        </p:txBody>
      </p:sp>
      <p:sp>
        <p:nvSpPr>
          <p:cNvPr id="7" name="Text Placeholder 22"/>
          <p:cNvSpPr txBox="1">
            <a:spLocks/>
          </p:cNvSpPr>
          <p:nvPr/>
        </p:nvSpPr>
        <p:spPr>
          <a:xfrm>
            <a:off x="2633472" y="1240391"/>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K </a:t>
            </a:r>
            <a:r>
              <a:rPr lang="en-US" sz="4400" dirty="0" err="1"/>
              <a:t>Guna</a:t>
            </a:r>
            <a:r>
              <a:rPr lang="en-US" sz="4400" dirty="0"/>
              <a:t> </a:t>
            </a:r>
            <a:r>
              <a:rPr lang="en-US" sz="4400" dirty="0" err="1"/>
              <a:t>aditya</a:t>
            </a:r>
            <a:r>
              <a:rPr lang="en-US" sz="4400" dirty="0"/>
              <a:t>(17BCB0060) </a:t>
            </a:r>
            <a:r>
              <a:rPr lang="en-US" sz="4400" dirty="0" err="1"/>
              <a:t>Sivaramalingam</a:t>
            </a:r>
            <a:r>
              <a:rPr lang="en-US" sz="4400" dirty="0"/>
              <a:t> R(17BCB0132) | </a:t>
            </a:r>
            <a:r>
              <a:rPr lang="en-US" sz="4400" dirty="0" err="1"/>
              <a:t>Swarnalatha</a:t>
            </a:r>
            <a:r>
              <a:rPr lang="en-US" sz="4400" dirty="0"/>
              <a:t> P| School of Computer Science &amp; Engineering</a:t>
            </a:r>
          </a:p>
        </p:txBody>
      </p:sp>
      <p:sp>
        <p:nvSpPr>
          <p:cNvPr id="10" name="Content Placeholder 10"/>
          <p:cNvSpPr txBox="1">
            <a:spLocks/>
          </p:cNvSpPr>
          <p:nvPr/>
        </p:nvSpPr>
        <p:spPr>
          <a:xfrm>
            <a:off x="332812" y="11541050"/>
            <a:ext cx="10350000" cy="182503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2400" dirty="0"/>
          </a:p>
          <a:p>
            <a:r>
              <a:rPr lang="en-US" sz="2400" dirty="0"/>
              <a:t>We used six classifiers algorithms: Random forest, Logistic Regression, Regular boosting classifier, Decision Tree, AdaBoost Classifier, and Bagging Classifier these are the machine-learning algorithms that are accustomed to detecting phishing websites. The paper aims to detect phishing URLs also as narrow them right down to the most effective machine learning algorithm by comparing accuracy rates. After finding the right algorithm for this problem with the very best accuracy rate. Then, we implement the web application which algorithm provides more accuracy compared to other machine learning algorithms. </a:t>
            </a:r>
          </a:p>
          <a:p>
            <a:r>
              <a:rPr lang="en-US" sz="3200" b="1" dirty="0"/>
              <a:t>Dataset:</a:t>
            </a:r>
          </a:p>
          <a:p>
            <a:r>
              <a:rPr lang="en-US" sz="2400" dirty="0"/>
              <a:t>To evaluate our machine learning techniques, we have used the ‘Phishing Websites Dataset’ from UCI Machine learning repository. It consists of 11,055 URLs (instances) with 6157 phishing instances and 4898 legitimate instances. Each instance contains 30 features. Each feature is associated with a rule. If the rule satisfies, it is termed as phishing. In the event that the standard doesn't fulfill, it is named as legitimate. The features take three discrete values. ‘1’ if the rule is satisfied, ‘0’ if the rule is partially satisfied, ‘-1’ if the rule is not satisfied.</a:t>
            </a:r>
          </a:p>
          <a:p>
            <a:r>
              <a:rPr lang="en-US" sz="2400" dirty="0"/>
              <a:t>The features represented by the training dataset can be classified into four categories;</a:t>
            </a:r>
          </a:p>
          <a:p>
            <a:r>
              <a:rPr lang="en-US" sz="2400" dirty="0"/>
              <a:t>	✔  Address Bar based features 	</a:t>
            </a:r>
          </a:p>
          <a:p>
            <a:r>
              <a:rPr lang="en-US" sz="2400" dirty="0"/>
              <a:t>	✔  Abnormal based features </a:t>
            </a:r>
          </a:p>
          <a:p>
            <a:r>
              <a:rPr lang="en-US" sz="2400" dirty="0"/>
              <a:t>	✔  HTML and JavaScript based features </a:t>
            </a:r>
          </a:p>
          <a:p>
            <a:r>
              <a:rPr lang="en-US" sz="2400" dirty="0"/>
              <a:t>	✔  Domain based features</a:t>
            </a:r>
          </a:p>
          <a:p>
            <a:endParaRPr lang="en-US" sz="2400" dirty="0"/>
          </a:p>
          <a:p>
            <a:r>
              <a:rPr lang="en-US" sz="3200" b="1" dirty="0"/>
              <a:t>Design Approach</a:t>
            </a:r>
          </a:p>
          <a:p>
            <a:r>
              <a:rPr lang="en-US" sz="2400" b="1" dirty="0"/>
              <a:t>Architecture Diagram: </a:t>
            </a:r>
          </a:p>
          <a:p>
            <a:endParaRPr lang="en-US"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11" name="Text Placeholder 68"/>
          <p:cNvSpPr txBox="1">
            <a:spLocks/>
          </p:cNvSpPr>
          <p:nvPr/>
        </p:nvSpPr>
        <p:spPr>
          <a:xfrm>
            <a:off x="10709812" y="3095034"/>
            <a:ext cx="10350000" cy="1947643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dirty="0"/>
          </a:p>
          <a:p>
            <a:r>
              <a:rPr lang="en-US" dirty="0"/>
              <a:t>To evaluate our machine learning techniques, we have used the ‘Phishing Websites Dataset’ from UCI Machine learning repository. It consists of 11,055 URLs (instances) with 6157 phishing instances and 4898 legitimate instances</a:t>
            </a:r>
          </a:p>
          <a:p>
            <a:r>
              <a:rPr lang="en-US" dirty="0"/>
              <a:t>The features represented by the training dataset can be classified into four categories;</a:t>
            </a:r>
          </a:p>
          <a:p>
            <a:r>
              <a:rPr lang="en-US" dirty="0"/>
              <a:t> 	</a:t>
            </a:r>
            <a:r>
              <a:rPr lang="en-US" dirty="0" err="1"/>
              <a:t>i</a:t>
            </a:r>
            <a:r>
              <a:rPr lang="en-US" dirty="0"/>
              <a:t> Address Bar based features </a:t>
            </a:r>
          </a:p>
          <a:p>
            <a:r>
              <a:rPr lang="en-US" dirty="0"/>
              <a:t>	ii Abnormal based features </a:t>
            </a:r>
          </a:p>
          <a:p>
            <a:r>
              <a:rPr lang="en-US" dirty="0"/>
              <a:t>	iii HTML and JavaScript based features </a:t>
            </a:r>
          </a:p>
          <a:p>
            <a:r>
              <a:rPr lang="en-US" dirty="0"/>
              <a:t>	iv Domain based features</a:t>
            </a:r>
          </a:p>
          <a:p>
            <a:pPr>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trained and tested supervised machine learning algorithms on the training dataset. The following algorithms were chosen based on their performance on classification problems. The dataset was split into training and test set in the ratio 8:2. The results of our experiment are given in the results section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Regular Boosting</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Decision Tree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Classifier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Stacking Classifier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US" dirty="0"/>
              <a:t>Model Comparison:</a:t>
            </a:r>
          </a:p>
          <a:p>
            <a:endParaRPr lang="en-US" dirty="0"/>
          </a:p>
          <a:p>
            <a:endParaRPr lang="en-US" dirty="0"/>
          </a:p>
          <a:p>
            <a:endParaRPr lang="en-US" dirty="0"/>
          </a:p>
          <a:p>
            <a:endParaRPr lang="en-US" dirty="0"/>
          </a:p>
          <a:p>
            <a:endParaRPr lang="en-US" dirty="0"/>
          </a:p>
          <a:p>
            <a:endParaRPr lang="en-US" dirty="0"/>
          </a:p>
          <a:p>
            <a:endParaRPr lang="en-US" dirty="0"/>
          </a:p>
          <a:p>
            <a:r>
              <a:rPr lang="en-US" dirty="0"/>
              <a:t>In out of four single machine learning algorithms decision tree gives highest accuracy among all. </a:t>
            </a:r>
            <a:endParaRPr lang="en-IN" dirty="0"/>
          </a:p>
          <a:p>
            <a:r>
              <a:rPr lang="en-US" b="1" dirty="0"/>
              <a:t> </a:t>
            </a:r>
            <a:r>
              <a:rPr lang="en-US" dirty="0"/>
              <a:t>In this case, we can see that the stacking ensemble appears to perform better than any single model on average, achieving an accuracy of about 96.4 %.</a:t>
            </a:r>
            <a:endParaRPr lang="en-IN" b="1" dirty="0"/>
          </a:p>
          <a:p>
            <a:endParaRPr lang="en-IN" dirty="0"/>
          </a:p>
          <a:p>
            <a:endParaRPr lang="en-IN" dirty="0"/>
          </a:p>
          <a:p>
            <a:endParaRPr lang="en-IN" dirty="0"/>
          </a:p>
          <a:p>
            <a:endParaRPr lang="en-IN" dirty="0"/>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415049" y="10829950"/>
            <a:ext cx="2706895" cy="646331"/>
          </a:xfrm>
          <a:prstGeom prst="rect">
            <a:avLst/>
          </a:prstGeom>
        </p:spPr>
        <p:txBody>
          <a:bodyPr wrap="none">
            <a:spAutoFit/>
          </a:bodyPr>
          <a:lstStyle/>
          <a:p>
            <a:r>
              <a:rPr lang="en-US" altLang="zh-CN" sz="3600" dirty="0"/>
              <a:t>Methodology</a:t>
            </a:r>
          </a:p>
        </p:txBody>
      </p:sp>
      <p:sp>
        <p:nvSpPr>
          <p:cNvPr id="21" name="Text Placeholder 68"/>
          <p:cNvSpPr txBox="1">
            <a:spLocks/>
          </p:cNvSpPr>
          <p:nvPr/>
        </p:nvSpPr>
        <p:spPr>
          <a:xfrm>
            <a:off x="486167" y="3140338"/>
            <a:ext cx="10187646"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Phishing is one of the methods adopted by fraudsters to obtain user credentials through disguise from malicious websites. We are going to test common machine learning algorithms for the purpose of classifying URLs. After comparing all the algorithms, we select the best algorithm for developing web application which algorithm gives more accuracy.</a:t>
            </a:r>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88168" y="23532613"/>
            <a:ext cx="10350000" cy="243634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Phishing is a growing crime and one that we must be aware of. Although laws have been enacted, education is the best defense against phishing. Being a bit suspicious of all electronic communications and websites is recommended. Lookout for the common characteristics - sense of urgency, request for verification, and grammar and spelling errors. Also, get in the habit of comparing the provided URL with an independent search for the company's website.</a:t>
            </a:r>
            <a:endParaRPr lang="en-IN" dirty="0"/>
          </a:p>
        </p:txBody>
      </p:sp>
      <p:sp>
        <p:nvSpPr>
          <p:cNvPr id="28" name="Rectangle 27"/>
          <p:cNvSpPr/>
          <p:nvPr/>
        </p:nvSpPr>
        <p:spPr>
          <a:xfrm>
            <a:off x="10685737" y="26079677"/>
            <a:ext cx="10362150" cy="5078313"/>
          </a:xfrm>
          <a:prstGeom prst="rect">
            <a:avLst/>
          </a:prstGeom>
        </p:spPr>
        <p:txBody>
          <a:bodyPr wrap="square">
            <a:spAutoFit/>
          </a:bodyPr>
          <a:lstStyle/>
          <a:p>
            <a:r>
              <a:rPr lang="en-US" sz="3600" dirty="0"/>
              <a:t>References</a:t>
            </a:r>
          </a:p>
          <a:p>
            <a:r>
              <a:rPr lang="en-IN" sz="2400" dirty="0"/>
              <a:t>[1] </a:t>
            </a:r>
            <a:r>
              <a:rPr lang="en-IN" sz="2400" dirty="0" err="1"/>
              <a:t>Roopak</a:t>
            </a:r>
            <a:r>
              <a:rPr lang="en-IN" sz="2400" dirty="0"/>
              <a:t> .S,  </a:t>
            </a:r>
            <a:r>
              <a:rPr lang="en-IN" sz="2400" dirty="0" err="1"/>
              <a:t>Athira</a:t>
            </a:r>
            <a:r>
              <a:rPr lang="en-IN" sz="2400" dirty="0"/>
              <a:t> P </a:t>
            </a:r>
            <a:r>
              <a:rPr lang="en-IN" sz="2400" dirty="0" err="1"/>
              <a:t>Vijayaraghavan</a:t>
            </a:r>
            <a:r>
              <a:rPr lang="en-IN" sz="2400" dirty="0"/>
              <a:t>,  Tony Thomas, “On Effectiveness of Source Code and SSL Based Features for Phishing Website Detection,” in Indian Institute of Information technology and Management-Kerala Thiruvananthapuram, India. Springer, 2019.</a:t>
            </a:r>
          </a:p>
          <a:p>
            <a:endParaRPr lang="en-IN" sz="2400" dirty="0"/>
          </a:p>
          <a:p>
            <a:r>
              <a:rPr lang="en-US" sz="2400" dirty="0"/>
              <a:t>[2] Arun Kulkarni, Leonard L. Brown, “Phishing Websites Detection using Machine Learning, ” Department of Computer Science The University of Texas at Tyler </a:t>
            </a:r>
            <a:r>
              <a:rPr lang="en-US" sz="2400" dirty="0" err="1"/>
              <a:t>Tyler</a:t>
            </a:r>
            <a:r>
              <a:rPr lang="en-US" sz="2400" dirty="0"/>
              <a:t>, TX, 75799. International Journal of Advanced Computer Science and Applications, Vol. 10, No. 7, 2019.</a:t>
            </a:r>
            <a:endParaRPr lang="en-IN" sz="2400" dirty="0"/>
          </a:p>
          <a:p>
            <a:endParaRPr lang="en-US" sz="3600" dirty="0"/>
          </a:p>
          <a:p>
            <a:pPr algn="ctr"/>
            <a:endParaRPr lang="en-US" sz="3600" dirty="0"/>
          </a:p>
        </p:txBody>
      </p:sp>
      <p:sp>
        <p:nvSpPr>
          <p:cNvPr id="29" name="Rectangle 28"/>
          <p:cNvSpPr/>
          <p:nvPr/>
        </p:nvSpPr>
        <p:spPr>
          <a:xfrm>
            <a:off x="10788168" y="22741062"/>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415049" y="5515167"/>
            <a:ext cx="10350000" cy="468457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Phishing detection techniques do suffer low detection accuracy and high warning especially when novel phishing approaches are introduced</a:t>
            </a:r>
            <a:r>
              <a:rPr lang="en-US" dirty="0"/>
              <a:t>. </a:t>
            </a:r>
            <a:r>
              <a:rPr lang="en-IN" dirty="0"/>
              <a:t>Besides, the most common technique used, blacklist-based method is inefficient in responding to emanating phishing attacks since registering new domain has become easier, no comprehensive blacklist can ensure a perfect up-to-date database</a:t>
            </a:r>
          </a:p>
          <a:p>
            <a:r>
              <a:rPr lang="en-IN" dirty="0"/>
              <a:t>Furthermore, page content inspection has been employed by some strategies to beat the false negative problems and complement the vulnerabilities of the stale lists. Moreover, page content inspection algorithms each have different approach to phishing website detection with varying degrees of accuracy. Therefore, ensemble is often seen to be a far better solution because it can combine the similarity in accuracy and different error-detection rate properties in selected algorithms.</a:t>
            </a:r>
          </a:p>
          <a:p>
            <a:endParaRPr lang="en-IN"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t>Motivation</a:t>
            </a:r>
          </a:p>
        </p:txBody>
      </p:sp>
      <p:pic>
        <p:nvPicPr>
          <p:cNvPr id="30" name="Picture 29">
            <a:extLst>
              <a:ext uri="{FF2B5EF4-FFF2-40B4-BE49-F238E27FC236}">
                <a16:creationId xmlns:a16="http://schemas.microsoft.com/office/drawing/2014/main" id="{9F21FD36-FCCA-4375-BBC9-8A3F6633E062}"/>
              </a:ext>
            </a:extLst>
          </p:cNvPr>
          <p:cNvPicPr/>
          <p:nvPr/>
        </p:nvPicPr>
        <p:blipFill>
          <a:blip r:embed="rId3"/>
          <a:stretch>
            <a:fillRect/>
          </a:stretch>
        </p:blipFill>
        <p:spPr>
          <a:xfrm>
            <a:off x="960121" y="23600571"/>
            <a:ext cx="8580120" cy="6053663"/>
          </a:xfrm>
          <a:prstGeom prst="rect">
            <a:avLst/>
          </a:prstGeom>
        </p:spPr>
      </p:pic>
      <p:pic>
        <p:nvPicPr>
          <p:cNvPr id="41" name="Picture 40">
            <a:extLst>
              <a:ext uri="{FF2B5EF4-FFF2-40B4-BE49-F238E27FC236}">
                <a16:creationId xmlns:a16="http://schemas.microsoft.com/office/drawing/2014/main" id="{8EDA9915-BB93-40CC-A0F0-8F0C10ECA500}"/>
              </a:ext>
            </a:extLst>
          </p:cNvPr>
          <p:cNvPicPr/>
          <p:nvPr/>
        </p:nvPicPr>
        <p:blipFill>
          <a:blip r:embed="rId4"/>
          <a:stretch>
            <a:fillRect/>
          </a:stretch>
        </p:blipFill>
        <p:spPr>
          <a:xfrm>
            <a:off x="11308080" y="16311969"/>
            <a:ext cx="8551545" cy="3839053"/>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856</TotalTime>
  <Words>843</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GUNA ADITYA KALAVAGADDA</cp:lastModifiedBy>
  <cp:revision>28</cp:revision>
  <dcterms:created xsi:type="dcterms:W3CDTF">2016-03-28T06:32:15Z</dcterms:created>
  <dcterms:modified xsi:type="dcterms:W3CDTF">2021-06-06T14:34:13Z</dcterms:modified>
</cp:coreProperties>
</file>