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69" r:id="rId2"/>
    <p:sldId id="388" r:id="rId3"/>
    <p:sldId id="265" r:id="rId4"/>
    <p:sldId id="268" r:id="rId5"/>
    <p:sldId id="412" r:id="rId6"/>
    <p:sldId id="389" r:id="rId7"/>
    <p:sldId id="393" r:id="rId8"/>
    <p:sldId id="395" r:id="rId9"/>
    <p:sldId id="369" r:id="rId10"/>
    <p:sldId id="414" r:id="rId11"/>
    <p:sldId id="415" r:id="rId12"/>
    <p:sldId id="396" r:id="rId13"/>
    <p:sldId id="417" r:id="rId14"/>
    <p:sldId id="418" r:id="rId15"/>
    <p:sldId id="291" r:id="rId16"/>
    <p:sldId id="300" r:id="rId17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D15100"/>
    <a:srgbClr val="FFFF66"/>
    <a:srgbClr val="FF6600"/>
    <a:srgbClr val="006600"/>
    <a:srgbClr val="FF3300"/>
    <a:srgbClr val="FF8000"/>
    <a:srgbClr val="FC9204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 autoAdjust="0"/>
    <p:restoredTop sz="97000" autoAdjust="0"/>
  </p:normalViewPr>
  <p:slideViewPr>
    <p:cSldViewPr>
      <p:cViewPr varScale="1">
        <p:scale>
          <a:sx n="76" d="100"/>
          <a:sy n="76" d="100"/>
        </p:scale>
        <p:origin x="-10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69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>
                <a:latin typeface="Times" pitchFamily="6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49713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>
                <a:latin typeface="Times" pitchFamily="64" charset="0"/>
              </a:defRPr>
            </a:lvl1pPr>
          </a:lstStyle>
          <a:p>
            <a:pPr>
              <a:defRPr/>
            </a:pPr>
            <a:fld id="{8A16B2F5-08DA-473E-88AE-9415DE6A522B}" type="datetimeFigureOut">
              <a:rPr lang="en-US"/>
              <a:pPr>
                <a:defRPr/>
              </a:pPr>
              <a:t>10/6/2009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>
                <a:latin typeface="Times" pitchFamily="6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49713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>
                <a:latin typeface="Times" pitchFamily="64" charset="0"/>
              </a:defRPr>
            </a:lvl1pPr>
          </a:lstStyle>
          <a:p>
            <a:pPr>
              <a:defRPr/>
            </a:pPr>
            <a:fld id="{50776420-63A0-44DE-B7A8-DC581856F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4375" y="4487863"/>
            <a:ext cx="5721350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7E77233-C8D7-47B7-8514-BEF725D785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3C9E6-077A-49DA-89BA-9C35526371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291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735BC-FA1A-4571-BAC3-8B2415E09A3A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3C0CDB-5410-4D0B-8131-6A9F2AF4FCAE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B45CB-0B4F-4B07-8C84-E1C524B40A70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9A555-ECE9-477A-BE01-9D8FF23C2DB0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BC5C71-B8D7-478E-99A5-0A64BAE98A4E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C46A7F-0BB4-4D3B-BE8B-B86433E0A3D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6" tIns="45718" rIns="91436" bIns="4571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7E18B5-FF71-41DA-8F1B-8B3129498CF0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The goal of this project is to provide high hardware reliability with low overehad in terms of area, perf and power.</a:t>
            </a:r>
          </a:p>
          <a:p>
            <a:r>
              <a:rPr lang="en-US" smtClean="0"/>
              <a:t>Since the reliability probelm is becoming pervasive across different markets, we need a low cost reliability solution.</a:t>
            </a:r>
          </a:p>
          <a:p>
            <a:endParaRPr lang="en-US" smtClean="0"/>
          </a:p>
          <a:p>
            <a:r>
              <a:rPr lang="en-US" smtClean="0"/>
              <a:t>Previously we propsed SWAT that detects faults with low overhead symptom detectors. And it diagnoses faults at</a:t>
            </a:r>
          </a:p>
          <a:p>
            <a:r>
              <a:rPr lang="en-US" smtClean="0"/>
              <a:t>microarchitecture level</a:t>
            </a:r>
          </a:p>
          <a:p>
            <a:endParaRPr lang="en-US" smtClean="0"/>
          </a:p>
          <a:p>
            <a:r>
              <a:rPr lang="en-US" smtClean="0"/>
              <a:t>With the advent of multicore era, multithreaded applications are becoming common. Therefore, in this work we focus</a:t>
            </a:r>
          </a:p>
          <a:p>
            <a:r>
              <a:rPr lang="en-US" smtClean="0"/>
              <a:t>on fault detection and diagnosis for multithreaded applications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633A2-35A6-43B5-84FE-FB0F8A457826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3E011E-816B-40A8-B411-D0340DA6AB0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8025"/>
            <a:ext cx="4724400" cy="3543300"/>
          </a:xfrm>
          <a:ln/>
        </p:spPr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57E54-94A1-4C39-A8DC-80FF135916AB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A5A73-2B52-48E3-A870-557A32C9AE3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623311-967D-4906-9700-254464C400F7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ED928-E78C-438E-9C4B-47152D81021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056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" pitchFamily="64" charset="0"/>
              </a:defRPr>
            </a:lvl1pPr>
          </a:lstStyle>
          <a:p>
            <a:pPr>
              <a:defRPr/>
            </a:pPr>
            <a:fld id="{FB94ED92-5FBC-4BCF-BF36-63FA95E6A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304800" y="762000"/>
            <a:ext cx="861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19" r:id="rId3"/>
    <p:sldLayoutId id="2147484320" r:id="rId4"/>
    <p:sldLayoutId id="2147484321" r:id="rId5"/>
    <p:sldLayoutId id="2147484322" r:id="rId6"/>
    <p:sldLayoutId id="2147484323" r:id="rId7"/>
    <p:sldLayoutId id="2147484324" r:id="rId8"/>
    <p:sldLayoutId id="2147484325" r:id="rId9"/>
    <p:sldLayoutId id="2147484326" r:id="rId10"/>
    <p:sldLayoutId id="21474843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Symbol" pitchFamily="18" charset="2"/>
        <a:buChar char="*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129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smtClean="0"/>
              <a:t>mSWAT: Hardware Fault Detection and Diagnosis for Multicore Systems*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124200"/>
            <a:ext cx="8839200" cy="327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D15100"/>
                </a:solidFill>
              </a:rPr>
              <a:t>Siva Kumar Sastry Hari</a:t>
            </a:r>
            <a:r>
              <a:rPr lang="en-US" dirty="0" smtClean="0"/>
              <a:t>, Man-Lap (Alex) Li,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Pradeep Ramachandran, Byn Choi, Sarita Adve</a:t>
            </a:r>
          </a:p>
          <a:p>
            <a:pPr>
              <a:lnSpc>
                <a:spcPct val="110000"/>
              </a:lnSpc>
            </a:pPr>
            <a:endParaRPr lang="en-US" b="0" dirty="0" smtClean="0"/>
          </a:p>
          <a:p>
            <a:pPr>
              <a:lnSpc>
                <a:spcPct val="110000"/>
              </a:lnSpc>
            </a:pPr>
            <a:r>
              <a:rPr lang="en-US" b="0" dirty="0" smtClean="0"/>
              <a:t>Department of Computer Science</a:t>
            </a:r>
          </a:p>
          <a:p>
            <a:pPr>
              <a:lnSpc>
                <a:spcPct val="110000"/>
              </a:lnSpc>
            </a:pPr>
            <a:r>
              <a:rPr lang="en-US" b="0" dirty="0" smtClean="0"/>
              <a:t>University of Illinois at Urbana-Champaign</a:t>
            </a:r>
          </a:p>
          <a:p>
            <a:pPr>
              <a:lnSpc>
                <a:spcPct val="110000"/>
              </a:lnSpc>
            </a:pPr>
            <a:r>
              <a:rPr lang="en-US" b="0" smtClean="0"/>
              <a:t>swat@cs.uiuc.edu</a:t>
            </a:r>
          </a:p>
          <a:p>
            <a:pPr>
              <a:lnSpc>
                <a:spcPct val="110000"/>
              </a:lnSpc>
            </a:pPr>
            <a:endParaRPr lang="en-US" b="0" dirty="0" smtClean="0"/>
          </a:p>
          <a:p>
            <a:pPr>
              <a:lnSpc>
                <a:spcPct val="110000"/>
              </a:lnSpc>
            </a:pPr>
            <a:r>
              <a:rPr lang="en-US" b="0" dirty="0" smtClean="0"/>
              <a:t>*To appear in MICRO’09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mSWAT Diagnosis - Key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05600" y="6400800"/>
            <a:ext cx="2133600" cy="365125"/>
          </a:xfrm>
        </p:spPr>
        <p:txBody>
          <a:bodyPr/>
          <a:lstStyle/>
          <a:p>
            <a:pPr>
              <a:defRPr/>
            </a:pPr>
            <a:fld id="{39687BCF-269F-43D2-90D8-AC7589B5240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465388"/>
            <a:ext cx="1693863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+mn-lt"/>
              </a:rPr>
              <a:t>Challenges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733800" y="1066800"/>
            <a:ext cx="22860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Multithreaded applications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514600" y="2362200"/>
            <a:ext cx="2286000" cy="100647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Full-system deterministic replay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410200" y="2362200"/>
            <a:ext cx="2286000" cy="100647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No known </a:t>
            </a:r>
          </a:p>
          <a:p>
            <a:pPr algn="ctr">
              <a:defRPr/>
            </a:pPr>
            <a:r>
              <a:rPr lang="en-US" sz="2000" b="1" dirty="0">
                <a:latin typeface="+mn-lt"/>
              </a:rPr>
              <a:t>good core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514600" y="3733800"/>
            <a:ext cx="2332038" cy="100647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Isolated deterministic replay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410200" y="3733800"/>
            <a:ext cx="2286000" cy="100647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Emulated TMR</a:t>
            </a:r>
          </a:p>
        </p:txBody>
      </p:sp>
      <p:cxnSp>
        <p:nvCxnSpPr>
          <p:cNvPr id="13322" name="Straight Arrow Connector 11"/>
          <p:cNvCxnSpPr>
            <a:cxnSpLocks noChangeShapeType="1"/>
            <a:stCxn id="6" idx="2"/>
            <a:endCxn id="7" idx="0"/>
          </p:cNvCxnSpPr>
          <p:nvPr/>
        </p:nvCxnSpPr>
        <p:spPr bwMode="auto">
          <a:xfrm rot="5400000">
            <a:off x="4076700" y="1562100"/>
            <a:ext cx="381000" cy="1219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3" name="Straight Arrow Connector 13"/>
          <p:cNvCxnSpPr>
            <a:cxnSpLocks noChangeShapeType="1"/>
            <a:stCxn id="6" idx="2"/>
            <a:endCxn id="8" idx="0"/>
          </p:cNvCxnSpPr>
          <p:nvPr/>
        </p:nvCxnSpPr>
        <p:spPr bwMode="auto">
          <a:xfrm rot="16200000" flipH="1">
            <a:off x="5524500" y="1333500"/>
            <a:ext cx="381000" cy="1676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Straight Arrow Connector 17"/>
          <p:cNvCxnSpPr>
            <a:cxnSpLocks noChangeShapeType="1"/>
            <a:stCxn id="9" idx="0"/>
            <a:endCxn id="7" idx="2"/>
          </p:cNvCxnSpPr>
          <p:nvPr/>
        </p:nvCxnSpPr>
        <p:spPr bwMode="auto">
          <a:xfrm rot="16200000" flipV="1">
            <a:off x="3486150" y="3540125"/>
            <a:ext cx="365125" cy="222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Straight Arrow Connector 21"/>
          <p:cNvCxnSpPr>
            <a:cxnSpLocks noChangeShapeType="1"/>
            <a:stCxn id="9" idx="0"/>
            <a:endCxn id="8" idx="2"/>
          </p:cNvCxnSpPr>
          <p:nvPr/>
        </p:nvCxnSpPr>
        <p:spPr bwMode="auto">
          <a:xfrm rot="5400000" flipH="1" flipV="1">
            <a:off x="4933950" y="2114550"/>
            <a:ext cx="365125" cy="28733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Straight Arrow Connector 23"/>
          <p:cNvCxnSpPr>
            <a:cxnSpLocks noChangeShapeType="1"/>
            <a:stCxn id="10" idx="0"/>
            <a:endCxn id="8" idx="2"/>
          </p:cNvCxnSpPr>
          <p:nvPr/>
        </p:nvCxnSpPr>
        <p:spPr bwMode="auto">
          <a:xfrm rot="5400000" flipH="1" flipV="1">
            <a:off x="6369844" y="3550444"/>
            <a:ext cx="366713" cy="3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" name="TextBox 24"/>
          <p:cNvSpPr txBox="1"/>
          <p:nvPr/>
        </p:nvSpPr>
        <p:spPr>
          <a:xfrm>
            <a:off x="457200" y="3962400"/>
            <a:ext cx="1503363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+mn-lt"/>
              </a:rPr>
              <a:t>Key Ideas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133600" y="5181600"/>
            <a:ext cx="2647950" cy="384175"/>
            <a:chOff x="2133600" y="5026545"/>
            <a:chExt cx="2647950" cy="383655"/>
          </a:xfrm>
        </p:grpSpPr>
        <p:sp>
          <p:nvSpPr>
            <p:cNvPr id="28" name="Rounded Rectangle 70"/>
            <p:cNvSpPr>
              <a:spLocks noChangeArrowheads="1"/>
            </p:cNvSpPr>
            <p:nvPr/>
          </p:nvSpPr>
          <p:spPr bwMode="auto">
            <a:xfrm>
              <a:off x="21336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29" name="Rounded Rectangle 70"/>
            <p:cNvSpPr>
              <a:spLocks noChangeArrowheads="1"/>
            </p:cNvSpPr>
            <p:nvPr/>
          </p:nvSpPr>
          <p:spPr bwMode="auto">
            <a:xfrm>
              <a:off x="2819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B</a:t>
              </a:r>
            </a:p>
          </p:txBody>
        </p:sp>
        <p:sp>
          <p:nvSpPr>
            <p:cNvPr id="30" name="Rounded Rectangle 70"/>
            <p:cNvSpPr>
              <a:spLocks noChangeArrowheads="1"/>
            </p:cNvSpPr>
            <p:nvPr/>
          </p:nvSpPr>
          <p:spPr bwMode="auto">
            <a:xfrm>
              <a:off x="3505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C</a:t>
              </a:r>
            </a:p>
          </p:txBody>
        </p:sp>
        <p:sp>
          <p:nvSpPr>
            <p:cNvPr id="31" name="Rounded Rectangle 70"/>
            <p:cNvSpPr>
              <a:spLocks noChangeArrowheads="1"/>
            </p:cNvSpPr>
            <p:nvPr/>
          </p:nvSpPr>
          <p:spPr bwMode="auto">
            <a:xfrm>
              <a:off x="4191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D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133600" y="5715000"/>
            <a:ext cx="2667000" cy="384175"/>
            <a:chOff x="2133600" y="5559945"/>
            <a:chExt cx="2667000" cy="383655"/>
          </a:xfrm>
        </p:grpSpPr>
        <p:sp>
          <p:nvSpPr>
            <p:cNvPr id="13347" name="Rounded Rectangle 70"/>
            <p:cNvSpPr>
              <a:spLocks noChangeArrowheads="1"/>
            </p:cNvSpPr>
            <p:nvPr/>
          </p:nvSpPr>
          <p:spPr bwMode="auto">
            <a:xfrm>
              <a:off x="213360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70"/>
            <p:cNvSpPr>
              <a:spLocks noChangeArrowheads="1"/>
            </p:cNvSpPr>
            <p:nvPr/>
          </p:nvSpPr>
          <p:spPr bwMode="auto">
            <a:xfrm>
              <a:off x="2819400" y="55599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13349" name="Rounded Rectangle 70"/>
            <p:cNvSpPr>
              <a:spLocks noChangeArrowheads="1"/>
            </p:cNvSpPr>
            <p:nvPr/>
          </p:nvSpPr>
          <p:spPr bwMode="auto">
            <a:xfrm>
              <a:off x="35242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350" name="Rounded Rectangle 70"/>
            <p:cNvSpPr>
              <a:spLocks noChangeArrowheads="1"/>
            </p:cNvSpPr>
            <p:nvPr/>
          </p:nvSpPr>
          <p:spPr bwMode="auto">
            <a:xfrm>
              <a:off x="42100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5486400" y="5178425"/>
            <a:ext cx="2647950" cy="384175"/>
            <a:chOff x="5486400" y="5026545"/>
            <a:chExt cx="2647950" cy="383655"/>
          </a:xfrm>
        </p:grpSpPr>
        <p:sp>
          <p:nvSpPr>
            <p:cNvPr id="37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38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B</a:t>
              </a:r>
            </a:p>
          </p:txBody>
        </p:sp>
        <p:sp>
          <p:nvSpPr>
            <p:cNvPr id="39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C</a:t>
              </a:r>
            </a:p>
          </p:txBody>
        </p:sp>
        <p:sp>
          <p:nvSpPr>
            <p:cNvPr id="40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D</a:t>
              </a: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5486400" y="5711825"/>
            <a:ext cx="2667000" cy="384175"/>
            <a:chOff x="5486400" y="5559945"/>
            <a:chExt cx="2667000" cy="383655"/>
          </a:xfrm>
        </p:grpSpPr>
        <p:sp>
          <p:nvSpPr>
            <p:cNvPr id="13339" name="Rounded Rectangle 70"/>
            <p:cNvSpPr>
              <a:spLocks noChangeArrowheads="1"/>
            </p:cNvSpPr>
            <p:nvPr/>
          </p:nvSpPr>
          <p:spPr bwMode="auto">
            <a:xfrm>
              <a:off x="548640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70"/>
            <p:cNvSpPr>
              <a:spLocks noChangeArrowheads="1"/>
            </p:cNvSpPr>
            <p:nvPr/>
          </p:nvSpPr>
          <p:spPr bwMode="auto">
            <a:xfrm>
              <a:off x="6172200" y="55599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13341" name="Rounded Rectangle 70"/>
            <p:cNvSpPr>
              <a:spLocks noChangeArrowheads="1"/>
            </p:cNvSpPr>
            <p:nvPr/>
          </p:nvSpPr>
          <p:spPr bwMode="auto">
            <a:xfrm>
              <a:off x="68770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342" name="Rounded Rectangle 70"/>
            <p:cNvSpPr>
              <a:spLocks noChangeArrowheads="1"/>
            </p:cNvSpPr>
            <p:nvPr/>
          </p:nvSpPr>
          <p:spPr bwMode="auto">
            <a:xfrm>
              <a:off x="75628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2600" y="4797425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5486400" y="6245225"/>
            <a:ext cx="2647950" cy="384175"/>
            <a:chOff x="5486400" y="6093345"/>
            <a:chExt cx="2647950" cy="383655"/>
          </a:xfrm>
        </p:grpSpPr>
        <p:sp>
          <p:nvSpPr>
            <p:cNvPr id="46" name="Rounded Rectangle 70"/>
            <p:cNvSpPr>
              <a:spLocks noChangeArrowheads="1"/>
            </p:cNvSpPr>
            <p:nvPr/>
          </p:nvSpPr>
          <p:spPr bwMode="auto">
            <a:xfrm>
              <a:off x="5486400" y="60933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US" sz="2000" b="1" baseline="-25000" dirty="0">
                <a:latin typeface="+mn-lt"/>
              </a:endParaRPr>
            </a:p>
          </p:txBody>
        </p:sp>
        <p:sp>
          <p:nvSpPr>
            <p:cNvPr id="47" name="Rounded Rectangle 70"/>
            <p:cNvSpPr>
              <a:spLocks noChangeArrowheads="1"/>
            </p:cNvSpPr>
            <p:nvPr/>
          </p:nvSpPr>
          <p:spPr bwMode="auto">
            <a:xfrm>
              <a:off x="6172200" y="60933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US" sz="2000" b="1" baseline="-25000" dirty="0">
                <a:latin typeface="+mn-lt"/>
              </a:endParaRPr>
            </a:p>
          </p:txBody>
        </p:sp>
        <p:sp>
          <p:nvSpPr>
            <p:cNvPr id="48" name="Rounded Rectangle 70"/>
            <p:cNvSpPr>
              <a:spLocks noChangeArrowheads="1"/>
            </p:cNvSpPr>
            <p:nvPr/>
          </p:nvSpPr>
          <p:spPr bwMode="auto">
            <a:xfrm>
              <a:off x="6858000" y="60933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49" name="Rounded Rectangle 70"/>
            <p:cNvSpPr>
              <a:spLocks noChangeArrowheads="1"/>
            </p:cNvSpPr>
            <p:nvPr/>
          </p:nvSpPr>
          <p:spPr bwMode="auto">
            <a:xfrm>
              <a:off x="7543800" y="60933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US" sz="2000" b="1" baseline="-25000" dirty="0">
                <a:latin typeface="+mn-lt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209800" y="4800600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5" grpId="0"/>
      <p:bldP spid="45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mSWAT Diagnosis - Key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05600" y="6400800"/>
            <a:ext cx="2133600" cy="365125"/>
          </a:xfrm>
        </p:spPr>
        <p:txBody>
          <a:bodyPr/>
          <a:lstStyle/>
          <a:p>
            <a:pPr>
              <a:defRPr/>
            </a:pPr>
            <a:fld id="{69B48A83-2C67-4AB5-859D-31B892EA462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465388"/>
            <a:ext cx="1693863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+mn-lt"/>
              </a:rPr>
              <a:t>Challenges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733800" y="1066800"/>
            <a:ext cx="22860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Multithreaded applications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514600" y="2362200"/>
            <a:ext cx="2286000" cy="100647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Full-system deterministic replay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410200" y="2362200"/>
            <a:ext cx="2286000" cy="100647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No known </a:t>
            </a:r>
          </a:p>
          <a:p>
            <a:pPr algn="ctr">
              <a:defRPr/>
            </a:pPr>
            <a:r>
              <a:rPr lang="en-US" sz="2000" b="1" dirty="0">
                <a:latin typeface="+mn-lt"/>
              </a:rPr>
              <a:t>good core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514600" y="3733800"/>
            <a:ext cx="2332038" cy="100647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Isolated deterministic replay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410200" y="3733800"/>
            <a:ext cx="2286000" cy="100647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Emulated TMR</a:t>
            </a:r>
          </a:p>
        </p:txBody>
      </p:sp>
      <p:cxnSp>
        <p:nvCxnSpPr>
          <p:cNvPr id="14346" name="Straight Arrow Connector 11"/>
          <p:cNvCxnSpPr>
            <a:cxnSpLocks noChangeShapeType="1"/>
            <a:stCxn id="6" idx="2"/>
            <a:endCxn id="7" idx="0"/>
          </p:cNvCxnSpPr>
          <p:nvPr/>
        </p:nvCxnSpPr>
        <p:spPr bwMode="auto">
          <a:xfrm rot="5400000">
            <a:off x="4076700" y="1562100"/>
            <a:ext cx="381000" cy="1219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7" name="Straight Arrow Connector 13"/>
          <p:cNvCxnSpPr>
            <a:cxnSpLocks noChangeShapeType="1"/>
            <a:stCxn id="6" idx="2"/>
            <a:endCxn id="8" idx="0"/>
          </p:cNvCxnSpPr>
          <p:nvPr/>
        </p:nvCxnSpPr>
        <p:spPr bwMode="auto">
          <a:xfrm rot="16200000" flipH="1">
            <a:off x="5524500" y="1333500"/>
            <a:ext cx="381000" cy="1676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8" name="Straight Arrow Connector 17"/>
          <p:cNvCxnSpPr>
            <a:cxnSpLocks noChangeShapeType="1"/>
            <a:stCxn id="9" idx="0"/>
            <a:endCxn id="7" idx="2"/>
          </p:cNvCxnSpPr>
          <p:nvPr/>
        </p:nvCxnSpPr>
        <p:spPr bwMode="auto">
          <a:xfrm rot="16200000" flipV="1">
            <a:off x="3486150" y="3540125"/>
            <a:ext cx="365125" cy="222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9" name="Straight Arrow Connector 21"/>
          <p:cNvCxnSpPr>
            <a:cxnSpLocks noChangeShapeType="1"/>
            <a:stCxn id="9" idx="0"/>
            <a:endCxn id="8" idx="2"/>
          </p:cNvCxnSpPr>
          <p:nvPr/>
        </p:nvCxnSpPr>
        <p:spPr bwMode="auto">
          <a:xfrm rot="5400000" flipH="1" flipV="1">
            <a:off x="4933950" y="2114550"/>
            <a:ext cx="365125" cy="28733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0" name="Straight Arrow Connector 23"/>
          <p:cNvCxnSpPr>
            <a:cxnSpLocks noChangeShapeType="1"/>
            <a:stCxn id="10" idx="0"/>
            <a:endCxn id="8" idx="2"/>
          </p:cNvCxnSpPr>
          <p:nvPr/>
        </p:nvCxnSpPr>
        <p:spPr bwMode="auto">
          <a:xfrm rot="5400000" flipH="1" flipV="1">
            <a:off x="6369844" y="3550444"/>
            <a:ext cx="366713" cy="3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" name="TextBox 24"/>
          <p:cNvSpPr txBox="1"/>
          <p:nvPr/>
        </p:nvSpPr>
        <p:spPr>
          <a:xfrm>
            <a:off x="457200" y="3962400"/>
            <a:ext cx="1503363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+mn-lt"/>
              </a:rPr>
              <a:t>Key Ideas</a:t>
            </a:r>
          </a:p>
        </p:txBody>
      </p:sp>
      <p:grpSp>
        <p:nvGrpSpPr>
          <p:cNvPr id="14352" name="Group 52"/>
          <p:cNvGrpSpPr>
            <a:grpSpLocks/>
          </p:cNvGrpSpPr>
          <p:nvPr/>
        </p:nvGrpSpPr>
        <p:grpSpPr bwMode="auto">
          <a:xfrm>
            <a:off x="2133600" y="5181600"/>
            <a:ext cx="2647950" cy="384175"/>
            <a:chOff x="2133600" y="5026545"/>
            <a:chExt cx="2647950" cy="383655"/>
          </a:xfrm>
        </p:grpSpPr>
        <p:sp>
          <p:nvSpPr>
            <p:cNvPr id="28" name="Rounded Rectangle 70"/>
            <p:cNvSpPr>
              <a:spLocks noChangeArrowheads="1"/>
            </p:cNvSpPr>
            <p:nvPr/>
          </p:nvSpPr>
          <p:spPr bwMode="auto">
            <a:xfrm>
              <a:off x="21336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29" name="Rounded Rectangle 70"/>
            <p:cNvSpPr>
              <a:spLocks noChangeArrowheads="1"/>
            </p:cNvSpPr>
            <p:nvPr/>
          </p:nvSpPr>
          <p:spPr bwMode="auto">
            <a:xfrm>
              <a:off x="2819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B</a:t>
              </a:r>
            </a:p>
          </p:txBody>
        </p:sp>
        <p:sp>
          <p:nvSpPr>
            <p:cNvPr id="30" name="Rounded Rectangle 70"/>
            <p:cNvSpPr>
              <a:spLocks noChangeArrowheads="1"/>
            </p:cNvSpPr>
            <p:nvPr/>
          </p:nvSpPr>
          <p:spPr bwMode="auto">
            <a:xfrm>
              <a:off x="3505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C</a:t>
              </a:r>
            </a:p>
          </p:txBody>
        </p:sp>
        <p:sp>
          <p:nvSpPr>
            <p:cNvPr id="31" name="Rounded Rectangle 70"/>
            <p:cNvSpPr>
              <a:spLocks noChangeArrowheads="1"/>
            </p:cNvSpPr>
            <p:nvPr/>
          </p:nvSpPr>
          <p:spPr bwMode="auto">
            <a:xfrm>
              <a:off x="4191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D</a:t>
              </a:r>
            </a:p>
          </p:txBody>
        </p:sp>
      </p:grpSp>
      <p:grpSp>
        <p:nvGrpSpPr>
          <p:cNvPr id="14353" name="Group 51"/>
          <p:cNvGrpSpPr>
            <a:grpSpLocks/>
          </p:cNvGrpSpPr>
          <p:nvPr/>
        </p:nvGrpSpPr>
        <p:grpSpPr bwMode="auto">
          <a:xfrm>
            <a:off x="2133600" y="5715000"/>
            <a:ext cx="2667000" cy="384175"/>
            <a:chOff x="2133600" y="5559945"/>
            <a:chExt cx="2667000" cy="383655"/>
          </a:xfrm>
        </p:grpSpPr>
        <p:sp>
          <p:nvSpPr>
            <p:cNvPr id="14371" name="Rounded Rectangle 70"/>
            <p:cNvSpPr>
              <a:spLocks noChangeArrowheads="1"/>
            </p:cNvSpPr>
            <p:nvPr/>
          </p:nvSpPr>
          <p:spPr bwMode="auto">
            <a:xfrm>
              <a:off x="213360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70"/>
            <p:cNvSpPr>
              <a:spLocks noChangeArrowheads="1"/>
            </p:cNvSpPr>
            <p:nvPr/>
          </p:nvSpPr>
          <p:spPr bwMode="auto">
            <a:xfrm>
              <a:off x="2819400" y="55599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14373" name="Rounded Rectangle 70"/>
            <p:cNvSpPr>
              <a:spLocks noChangeArrowheads="1"/>
            </p:cNvSpPr>
            <p:nvPr/>
          </p:nvSpPr>
          <p:spPr bwMode="auto">
            <a:xfrm>
              <a:off x="35242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4374" name="Rounded Rectangle 70"/>
            <p:cNvSpPr>
              <a:spLocks noChangeArrowheads="1"/>
            </p:cNvSpPr>
            <p:nvPr/>
          </p:nvSpPr>
          <p:spPr bwMode="auto">
            <a:xfrm>
              <a:off x="42100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14354" name="Group 53"/>
          <p:cNvGrpSpPr>
            <a:grpSpLocks/>
          </p:cNvGrpSpPr>
          <p:nvPr/>
        </p:nvGrpSpPr>
        <p:grpSpPr bwMode="auto">
          <a:xfrm>
            <a:off x="5486400" y="5178425"/>
            <a:ext cx="2647950" cy="384175"/>
            <a:chOff x="5486400" y="5026545"/>
            <a:chExt cx="2647950" cy="383655"/>
          </a:xfrm>
        </p:grpSpPr>
        <p:sp>
          <p:nvSpPr>
            <p:cNvPr id="37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38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B</a:t>
              </a:r>
            </a:p>
          </p:txBody>
        </p:sp>
        <p:sp>
          <p:nvSpPr>
            <p:cNvPr id="39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C</a:t>
              </a:r>
            </a:p>
          </p:txBody>
        </p:sp>
        <p:sp>
          <p:nvSpPr>
            <p:cNvPr id="40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D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2600" y="4797425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09800" y="4800600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  <p:grpSp>
        <p:nvGrpSpPr>
          <p:cNvPr id="14357" name="Group 53"/>
          <p:cNvGrpSpPr>
            <a:grpSpLocks/>
          </p:cNvGrpSpPr>
          <p:nvPr/>
        </p:nvGrpSpPr>
        <p:grpSpPr bwMode="auto">
          <a:xfrm>
            <a:off x="5486400" y="5715000"/>
            <a:ext cx="2647950" cy="384175"/>
            <a:chOff x="5486400" y="5026545"/>
            <a:chExt cx="2647950" cy="383655"/>
          </a:xfrm>
        </p:grpSpPr>
        <p:sp>
          <p:nvSpPr>
            <p:cNvPr id="52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D</a:t>
              </a:r>
            </a:p>
          </p:txBody>
        </p:sp>
        <p:sp>
          <p:nvSpPr>
            <p:cNvPr id="53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54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B</a:t>
              </a:r>
            </a:p>
          </p:txBody>
        </p:sp>
        <p:sp>
          <p:nvSpPr>
            <p:cNvPr id="55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C</a:t>
              </a:r>
            </a:p>
          </p:txBody>
        </p:sp>
      </p:grpSp>
      <p:grpSp>
        <p:nvGrpSpPr>
          <p:cNvPr id="14358" name="Group 53"/>
          <p:cNvGrpSpPr>
            <a:grpSpLocks/>
          </p:cNvGrpSpPr>
          <p:nvPr/>
        </p:nvGrpSpPr>
        <p:grpSpPr bwMode="auto">
          <a:xfrm>
            <a:off x="5505450" y="6245225"/>
            <a:ext cx="2647950" cy="384175"/>
            <a:chOff x="5486400" y="5026545"/>
            <a:chExt cx="2647950" cy="383655"/>
          </a:xfrm>
        </p:grpSpPr>
        <p:sp>
          <p:nvSpPr>
            <p:cNvPr id="57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C</a:t>
              </a:r>
            </a:p>
          </p:txBody>
        </p:sp>
        <p:sp>
          <p:nvSpPr>
            <p:cNvPr id="58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D</a:t>
              </a:r>
            </a:p>
          </p:txBody>
        </p:sp>
        <p:sp>
          <p:nvSpPr>
            <p:cNvPr id="59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60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Multicore Fault Diagnosis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7F90-F4D2-41EF-A794-C22F0174B88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-304800" y="2514600"/>
            <a:ext cx="2133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Symptom </a:t>
            </a:r>
          </a:p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detected</a:t>
            </a:r>
          </a:p>
        </p:txBody>
      </p:sp>
      <p:cxnSp>
        <p:nvCxnSpPr>
          <p:cNvPr id="15365" name="Straight Arrow Connector 19"/>
          <p:cNvCxnSpPr>
            <a:cxnSpLocks noChangeShapeType="1"/>
            <a:endCxn id="21" idx="1"/>
          </p:cNvCxnSpPr>
          <p:nvPr/>
        </p:nvCxnSpPr>
        <p:spPr bwMode="auto">
          <a:xfrm>
            <a:off x="1371600" y="2971800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AutoShape 155"/>
          <p:cNvSpPr>
            <a:spLocks noChangeArrowheads="1"/>
          </p:cNvSpPr>
          <p:nvPr/>
        </p:nvSpPr>
        <p:spPr bwMode="auto">
          <a:xfrm>
            <a:off x="1905000" y="2514600"/>
            <a:ext cx="1981200" cy="9144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Capture fault 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activating trace</a:t>
            </a:r>
          </a:p>
        </p:txBody>
      </p:sp>
      <p:cxnSp>
        <p:nvCxnSpPr>
          <p:cNvPr id="22" name="Straight Arrow Connector 21"/>
          <p:cNvCxnSpPr>
            <a:cxnSpLocks noChangeShapeType="1"/>
            <a:stCxn id="21" idx="3"/>
          </p:cNvCxnSpPr>
          <p:nvPr/>
        </p:nvCxnSpPr>
        <p:spPr bwMode="auto">
          <a:xfrm>
            <a:off x="3886200" y="2971800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" name="AutoShape 162"/>
          <p:cNvSpPr>
            <a:spLocks noChangeArrowheads="1"/>
          </p:cNvSpPr>
          <p:nvPr/>
        </p:nvSpPr>
        <p:spPr bwMode="auto">
          <a:xfrm>
            <a:off x="4419600" y="2514600"/>
            <a:ext cx="1905000" cy="914400"/>
          </a:xfrm>
          <a:prstGeom prst="flowChartAlternateProcess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Re-execute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Captured trace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76400" y="1981200"/>
            <a:ext cx="5029200" cy="1905000"/>
            <a:chOff x="381000" y="1885890"/>
            <a:chExt cx="3782291" cy="3295710"/>
          </a:xfrm>
        </p:grpSpPr>
        <p:sp>
          <p:nvSpPr>
            <p:cNvPr id="15378" name="Rounded Rectangle 14"/>
            <p:cNvSpPr>
              <a:spLocks noChangeArrowheads="1"/>
            </p:cNvSpPr>
            <p:nvPr/>
          </p:nvSpPr>
          <p:spPr bwMode="auto">
            <a:xfrm>
              <a:off x="381000" y="1904999"/>
              <a:ext cx="3782291" cy="3276601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7537" y="1885890"/>
              <a:ext cx="1399257" cy="3982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Diagnosis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1600200" y="3962400"/>
            <a:ext cx="2647950" cy="609600"/>
            <a:chOff x="1695450" y="4419600"/>
            <a:chExt cx="2647950" cy="609599"/>
          </a:xfrm>
        </p:grpSpPr>
        <p:grpSp>
          <p:nvGrpSpPr>
            <p:cNvPr id="15372" name="Group 53"/>
            <p:cNvGrpSpPr>
              <a:grpSpLocks/>
            </p:cNvGrpSpPr>
            <p:nvPr/>
          </p:nvGrpSpPr>
          <p:grpSpPr bwMode="auto">
            <a:xfrm>
              <a:off x="1695450" y="4724399"/>
              <a:ext cx="2343150" cy="304800"/>
              <a:chOff x="5486400" y="5026545"/>
              <a:chExt cx="2647950" cy="383655"/>
            </a:xfrm>
          </p:grpSpPr>
          <p:sp>
            <p:nvSpPr>
              <p:cNvPr id="16" name="Rounded Rectangle 70"/>
              <p:cNvSpPr>
                <a:spLocks noChangeArrowheads="1"/>
              </p:cNvSpPr>
              <p:nvPr/>
            </p:nvSpPr>
            <p:spPr bwMode="auto">
              <a:xfrm>
                <a:off x="548640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A</a:t>
                </a:r>
              </a:p>
            </p:txBody>
          </p:sp>
          <p:sp>
            <p:nvSpPr>
              <p:cNvPr id="17" name="Rounded Rectangle 70"/>
              <p:cNvSpPr>
                <a:spLocks noChangeArrowheads="1"/>
              </p:cNvSpPr>
              <p:nvPr/>
            </p:nvSpPr>
            <p:spPr bwMode="auto">
              <a:xfrm>
                <a:off x="617171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66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B</a:t>
                </a:r>
              </a:p>
            </p:txBody>
          </p:sp>
          <p:sp>
            <p:nvSpPr>
              <p:cNvPr id="19" name="Rounded Rectangle 70"/>
              <p:cNvSpPr>
                <a:spLocks noChangeArrowheads="1"/>
              </p:cNvSpPr>
              <p:nvPr/>
            </p:nvSpPr>
            <p:spPr bwMode="auto">
              <a:xfrm>
                <a:off x="6858814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C</a:t>
                </a:r>
              </a:p>
            </p:txBody>
          </p:sp>
          <p:sp>
            <p:nvSpPr>
              <p:cNvPr id="20" name="Rounded Rectangle 70"/>
              <p:cNvSpPr>
                <a:spLocks noChangeArrowheads="1"/>
              </p:cNvSpPr>
              <p:nvPr/>
            </p:nvSpPr>
            <p:spPr bwMode="auto">
              <a:xfrm>
                <a:off x="7544123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D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752600" y="4419600"/>
              <a:ext cx="25908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A        B        C      D</a:t>
              </a:r>
            </a:p>
          </p:txBody>
        </p:sp>
      </p:grpSp>
      <p:sp>
        <p:nvSpPr>
          <p:cNvPr id="97" name="Text Box 106"/>
          <p:cNvSpPr txBox="1">
            <a:spLocks noChangeArrowheads="1"/>
          </p:cNvSpPr>
          <p:nvPr/>
        </p:nvSpPr>
        <p:spPr bwMode="auto">
          <a:xfrm>
            <a:off x="-228600" y="4597400"/>
            <a:ext cx="2133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Example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Multicore Fault Diagnosis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40C1E-9597-4B33-BE07-2075A980E77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-304800" y="2514600"/>
            <a:ext cx="2133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Symptom </a:t>
            </a:r>
          </a:p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detected</a:t>
            </a:r>
          </a:p>
        </p:txBody>
      </p:sp>
      <p:cxnSp>
        <p:nvCxnSpPr>
          <p:cNvPr id="16389" name="Straight Arrow Connector 19"/>
          <p:cNvCxnSpPr>
            <a:cxnSpLocks noChangeShapeType="1"/>
            <a:endCxn id="21" idx="1"/>
          </p:cNvCxnSpPr>
          <p:nvPr/>
        </p:nvCxnSpPr>
        <p:spPr bwMode="auto">
          <a:xfrm>
            <a:off x="1371600" y="2971800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AutoShape 155"/>
          <p:cNvSpPr>
            <a:spLocks noChangeArrowheads="1"/>
          </p:cNvSpPr>
          <p:nvPr/>
        </p:nvSpPr>
        <p:spPr bwMode="auto">
          <a:xfrm>
            <a:off x="1905000" y="2514600"/>
            <a:ext cx="1981200" cy="9144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Capture fault 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activating trace</a:t>
            </a:r>
          </a:p>
        </p:txBody>
      </p:sp>
      <p:cxnSp>
        <p:nvCxnSpPr>
          <p:cNvPr id="16391" name="Straight Arrow Connector 21"/>
          <p:cNvCxnSpPr>
            <a:cxnSpLocks noChangeShapeType="1"/>
            <a:stCxn id="21" idx="3"/>
          </p:cNvCxnSpPr>
          <p:nvPr/>
        </p:nvCxnSpPr>
        <p:spPr bwMode="auto">
          <a:xfrm>
            <a:off x="3886200" y="2971800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" name="AutoShape 162"/>
          <p:cNvSpPr>
            <a:spLocks noChangeArrowheads="1"/>
          </p:cNvSpPr>
          <p:nvPr/>
        </p:nvSpPr>
        <p:spPr bwMode="auto">
          <a:xfrm>
            <a:off x="4419600" y="2514600"/>
            <a:ext cx="1905000" cy="914400"/>
          </a:xfrm>
          <a:prstGeom prst="flowChartAlternateProcess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Re-execute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Captured trace</a:t>
            </a:r>
          </a:p>
        </p:txBody>
      </p:sp>
      <p:grpSp>
        <p:nvGrpSpPr>
          <p:cNvPr id="16393" name="Group 16"/>
          <p:cNvGrpSpPr>
            <a:grpSpLocks/>
          </p:cNvGrpSpPr>
          <p:nvPr/>
        </p:nvGrpSpPr>
        <p:grpSpPr bwMode="auto">
          <a:xfrm>
            <a:off x="1676400" y="1981200"/>
            <a:ext cx="5029200" cy="1905000"/>
            <a:chOff x="381000" y="1885890"/>
            <a:chExt cx="3782291" cy="3295710"/>
          </a:xfrm>
        </p:grpSpPr>
        <p:sp>
          <p:nvSpPr>
            <p:cNvPr id="16401" name="Rounded Rectangle 14"/>
            <p:cNvSpPr>
              <a:spLocks noChangeArrowheads="1"/>
            </p:cNvSpPr>
            <p:nvPr/>
          </p:nvSpPr>
          <p:spPr bwMode="auto">
            <a:xfrm>
              <a:off x="381000" y="1904999"/>
              <a:ext cx="3782291" cy="3276601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7537" y="1885890"/>
              <a:ext cx="1399257" cy="3982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Diagnosis</a:t>
              </a:r>
            </a:p>
          </p:txBody>
        </p:sp>
      </p:grpSp>
      <p:sp>
        <p:nvSpPr>
          <p:cNvPr id="16" name="Rounded Rectangle 70"/>
          <p:cNvSpPr>
            <a:spLocks noChangeArrowheads="1"/>
          </p:cNvSpPr>
          <p:nvPr/>
        </p:nvSpPr>
        <p:spPr bwMode="auto">
          <a:xfrm>
            <a:off x="1600200" y="4267200"/>
            <a:ext cx="522288" cy="3048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800" b="1" dirty="0">
                <a:latin typeface="+mn-lt"/>
              </a:rPr>
              <a:t>T</a:t>
            </a:r>
            <a:r>
              <a:rPr lang="en-US" sz="1800" b="1" baseline="-25000" dirty="0">
                <a:latin typeface="+mn-lt"/>
              </a:rPr>
              <a:t>A</a:t>
            </a:r>
          </a:p>
        </p:txBody>
      </p:sp>
      <p:sp>
        <p:nvSpPr>
          <p:cNvPr id="17" name="Rounded Rectangle 70"/>
          <p:cNvSpPr>
            <a:spLocks noChangeArrowheads="1"/>
          </p:cNvSpPr>
          <p:nvPr/>
        </p:nvSpPr>
        <p:spPr bwMode="auto">
          <a:xfrm>
            <a:off x="2206625" y="4267200"/>
            <a:ext cx="522288" cy="3048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800" b="1" dirty="0">
                <a:latin typeface="+mn-lt"/>
              </a:rPr>
              <a:t>T</a:t>
            </a:r>
            <a:r>
              <a:rPr lang="en-US" sz="1800" b="1" baseline="-25000" dirty="0">
                <a:latin typeface="+mn-lt"/>
              </a:rPr>
              <a:t>B</a:t>
            </a:r>
          </a:p>
        </p:txBody>
      </p:sp>
      <p:sp>
        <p:nvSpPr>
          <p:cNvPr id="19" name="Rounded Rectangle 70"/>
          <p:cNvSpPr>
            <a:spLocks noChangeArrowheads="1"/>
          </p:cNvSpPr>
          <p:nvPr/>
        </p:nvSpPr>
        <p:spPr bwMode="auto">
          <a:xfrm>
            <a:off x="2814638" y="4267200"/>
            <a:ext cx="522287" cy="3048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800" b="1" dirty="0">
                <a:latin typeface="+mn-lt"/>
              </a:rPr>
              <a:t>T</a:t>
            </a:r>
            <a:r>
              <a:rPr lang="en-US" sz="1800" b="1" baseline="-25000" dirty="0">
                <a:latin typeface="+mn-lt"/>
              </a:rPr>
              <a:t>C</a:t>
            </a:r>
          </a:p>
        </p:txBody>
      </p:sp>
      <p:sp>
        <p:nvSpPr>
          <p:cNvPr id="20" name="Rounded Rectangle 70"/>
          <p:cNvSpPr>
            <a:spLocks noChangeArrowheads="1"/>
          </p:cNvSpPr>
          <p:nvPr/>
        </p:nvSpPr>
        <p:spPr bwMode="auto">
          <a:xfrm>
            <a:off x="3421063" y="4267200"/>
            <a:ext cx="522287" cy="304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800" b="1" dirty="0">
                <a:latin typeface="+mn-lt"/>
              </a:rPr>
              <a:t>T</a:t>
            </a:r>
            <a:r>
              <a:rPr lang="en-US" sz="1800" b="1" baseline="-25000" dirty="0">
                <a:latin typeface="+mn-lt"/>
              </a:rPr>
              <a:t>D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1657350" y="3962400"/>
            <a:ext cx="2590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A        B        C      D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4419600" y="3962400"/>
            <a:ext cx="2590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A        B        C      D</a:t>
            </a:r>
          </a:p>
        </p:txBody>
      </p:sp>
      <p:sp>
        <p:nvSpPr>
          <p:cNvPr id="97" name="Text Box 106"/>
          <p:cNvSpPr txBox="1">
            <a:spLocks noChangeArrowheads="1"/>
          </p:cNvSpPr>
          <p:nvPr/>
        </p:nvSpPr>
        <p:spPr bwMode="auto">
          <a:xfrm>
            <a:off x="-228600" y="4597400"/>
            <a:ext cx="2133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Example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71138E-6 L 0.09688 0.05296 C 0.11736 0.06498 0.14792 0.07192 0.17969 0.07192 C 0.21597 0.07192 0.24514 0.06498 0.26563 0.05296 L 0.3632 1.71138E-6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1138E-6 L 0.09705 0.05735 C 0.11754 0.0703 0.14809 0.0777 0.17986 0.0777 C 0.21615 0.0777 0.24531 0.0703 0.2658 0.05735 L 0.36354 1.71138E-6 " pathEditMode="relative" rAng="0" ptsTypes="FffFF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71138E-6 L 0.09705 0.05319 C 0.11754 0.06522 0.1481 0.07192 0.17987 0.07192 C 0.21632 0.07192 0.24549 0.06522 0.26598 0.05319 L 0.36372 1.71138E-6 " pathEditMode="relative" rAng="0" ptsTypes="FffFF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71138E-6 L 0.02587 0.05319 C 0.03125 0.06522 0.03959 0.07192 0.04809 0.07192 C 0.05782 0.07192 0.06563 0.06522 0.07101 0.05319 L 0.0974 1.71138E-6 " pathEditMode="relative" rAng="0" ptsTypes="FffFF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Multicore Fault Diagnosis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05372-A87B-4886-B3E7-9254979DFFE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-304800" y="2514600"/>
            <a:ext cx="2133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Symptom </a:t>
            </a:r>
          </a:p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detected</a:t>
            </a:r>
          </a:p>
        </p:txBody>
      </p:sp>
      <p:cxnSp>
        <p:nvCxnSpPr>
          <p:cNvPr id="17413" name="Straight Arrow Connector 19"/>
          <p:cNvCxnSpPr>
            <a:cxnSpLocks noChangeShapeType="1"/>
            <a:endCxn id="21" idx="1"/>
          </p:cNvCxnSpPr>
          <p:nvPr/>
        </p:nvCxnSpPr>
        <p:spPr bwMode="auto">
          <a:xfrm>
            <a:off x="1371600" y="2971800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AutoShape 155"/>
          <p:cNvSpPr>
            <a:spLocks noChangeArrowheads="1"/>
          </p:cNvSpPr>
          <p:nvPr/>
        </p:nvSpPr>
        <p:spPr bwMode="auto">
          <a:xfrm>
            <a:off x="1905000" y="2514600"/>
            <a:ext cx="1981200" cy="9144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Capture fault 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activating trace</a:t>
            </a:r>
          </a:p>
        </p:txBody>
      </p:sp>
      <p:cxnSp>
        <p:nvCxnSpPr>
          <p:cNvPr id="17415" name="Straight Arrow Connector 21"/>
          <p:cNvCxnSpPr>
            <a:cxnSpLocks noChangeShapeType="1"/>
            <a:stCxn id="21" idx="3"/>
          </p:cNvCxnSpPr>
          <p:nvPr/>
        </p:nvCxnSpPr>
        <p:spPr bwMode="auto">
          <a:xfrm>
            <a:off x="3886200" y="2971800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" name="AutoShape 162"/>
          <p:cNvSpPr>
            <a:spLocks noChangeArrowheads="1"/>
          </p:cNvSpPr>
          <p:nvPr/>
        </p:nvSpPr>
        <p:spPr bwMode="auto">
          <a:xfrm>
            <a:off x="4419600" y="2514600"/>
            <a:ext cx="1905000" cy="914400"/>
          </a:xfrm>
          <a:prstGeom prst="flowChartAlternateProcess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Re-execute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Captured trace</a:t>
            </a:r>
          </a:p>
        </p:txBody>
      </p:sp>
      <p:sp>
        <p:nvSpPr>
          <p:cNvPr id="24" name="AutoShape 162"/>
          <p:cNvSpPr>
            <a:spLocks noChangeArrowheads="1"/>
          </p:cNvSpPr>
          <p:nvPr/>
        </p:nvSpPr>
        <p:spPr bwMode="auto">
          <a:xfrm>
            <a:off x="7620000" y="2514600"/>
            <a:ext cx="1371600" cy="9144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Faulty 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core</a:t>
            </a:r>
          </a:p>
        </p:txBody>
      </p:sp>
      <p:cxnSp>
        <p:nvCxnSpPr>
          <p:cNvPr id="28" name="Straight Arrow Connector 27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6324600" y="2971800"/>
            <a:ext cx="1295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" name="TextBox 36"/>
          <p:cNvSpPr txBox="1"/>
          <p:nvPr/>
        </p:nvSpPr>
        <p:spPr>
          <a:xfrm>
            <a:off x="6172200" y="2667000"/>
            <a:ext cx="1600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>
                <a:latin typeface="+mn-lt"/>
              </a:rPr>
              <a:t>Look for divergence</a:t>
            </a:r>
          </a:p>
        </p:txBody>
      </p:sp>
      <p:grpSp>
        <p:nvGrpSpPr>
          <p:cNvPr id="17420" name="Group 16"/>
          <p:cNvGrpSpPr>
            <a:grpSpLocks/>
          </p:cNvGrpSpPr>
          <p:nvPr/>
        </p:nvGrpSpPr>
        <p:grpSpPr bwMode="auto">
          <a:xfrm>
            <a:off x="1676400" y="1981200"/>
            <a:ext cx="5029200" cy="1905000"/>
            <a:chOff x="381000" y="1885890"/>
            <a:chExt cx="3782291" cy="3295710"/>
          </a:xfrm>
        </p:grpSpPr>
        <p:sp>
          <p:nvSpPr>
            <p:cNvPr id="17466" name="Rounded Rectangle 14"/>
            <p:cNvSpPr>
              <a:spLocks noChangeArrowheads="1"/>
            </p:cNvSpPr>
            <p:nvPr/>
          </p:nvSpPr>
          <p:spPr bwMode="auto">
            <a:xfrm>
              <a:off x="381000" y="1904999"/>
              <a:ext cx="3782291" cy="3276601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7537" y="1885890"/>
              <a:ext cx="1399257" cy="3982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Diagnosis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862138" y="4572000"/>
            <a:ext cx="4443412" cy="914400"/>
            <a:chOff x="1956737" y="5029198"/>
            <a:chExt cx="4444063" cy="914401"/>
          </a:xfrm>
        </p:grpSpPr>
        <p:grpSp>
          <p:nvGrpSpPr>
            <p:cNvPr id="17454" name="Group 66"/>
            <p:cNvGrpSpPr>
              <a:grpSpLocks/>
            </p:cNvGrpSpPr>
            <p:nvPr/>
          </p:nvGrpSpPr>
          <p:grpSpPr bwMode="auto">
            <a:xfrm>
              <a:off x="1956737" y="5029198"/>
              <a:ext cx="3378852" cy="914399"/>
              <a:chOff x="1956737" y="5029198"/>
              <a:chExt cx="3378852" cy="914399"/>
            </a:xfrm>
          </p:grpSpPr>
          <p:cxnSp>
            <p:nvCxnSpPr>
              <p:cNvPr id="17464" name="Straight Arrow Connector 48"/>
              <p:cNvCxnSpPr>
                <a:cxnSpLocks noChangeShapeType="1"/>
              </p:cNvCxnSpPr>
              <p:nvPr/>
            </p:nvCxnSpPr>
            <p:spPr bwMode="auto">
              <a:xfrm rot="16200000" flipH="1">
                <a:off x="3188169" y="3797766"/>
                <a:ext cx="914399" cy="3377263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65" name="Straight Arrow Connector 55"/>
              <p:cNvCxnSpPr>
                <a:cxnSpLocks noChangeShapeType="1"/>
              </p:cNvCxnSpPr>
              <p:nvPr/>
            </p:nvCxnSpPr>
            <p:spPr bwMode="auto">
              <a:xfrm rot="5400000">
                <a:off x="4877595" y="5485604"/>
                <a:ext cx="914399" cy="15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7455" name="Group 67"/>
            <p:cNvGrpSpPr>
              <a:grpSpLocks/>
            </p:cNvGrpSpPr>
            <p:nvPr/>
          </p:nvGrpSpPr>
          <p:grpSpPr bwMode="auto">
            <a:xfrm>
              <a:off x="2563597" y="5029198"/>
              <a:ext cx="3305392" cy="914399"/>
              <a:chOff x="2563597" y="5029198"/>
              <a:chExt cx="3305392" cy="914399"/>
            </a:xfrm>
          </p:grpSpPr>
          <p:cxnSp>
            <p:nvCxnSpPr>
              <p:cNvPr id="17462" name="Straight Arrow Connector 51"/>
              <p:cNvCxnSpPr>
                <a:cxnSpLocks noChangeShapeType="1"/>
              </p:cNvCxnSpPr>
              <p:nvPr/>
            </p:nvCxnSpPr>
            <p:spPr bwMode="auto">
              <a:xfrm rot="5400000">
                <a:off x="5410995" y="5485604"/>
                <a:ext cx="914399" cy="15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63" name="Straight Arrow Connector 57"/>
              <p:cNvCxnSpPr>
                <a:cxnSpLocks noChangeShapeType="1"/>
              </p:cNvCxnSpPr>
              <p:nvPr/>
            </p:nvCxnSpPr>
            <p:spPr bwMode="auto">
              <a:xfrm rot="16200000" flipH="1">
                <a:off x="3758299" y="3834496"/>
                <a:ext cx="914399" cy="3303804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7456" name="Group 68"/>
            <p:cNvGrpSpPr>
              <a:grpSpLocks/>
            </p:cNvGrpSpPr>
            <p:nvPr/>
          </p:nvGrpSpPr>
          <p:grpSpPr bwMode="auto">
            <a:xfrm>
              <a:off x="3170455" y="5029198"/>
              <a:ext cx="3230345" cy="914399"/>
              <a:chOff x="3170455" y="5029198"/>
              <a:chExt cx="3230345" cy="914399"/>
            </a:xfrm>
          </p:grpSpPr>
          <p:cxnSp>
            <p:nvCxnSpPr>
              <p:cNvPr id="17460" name="Straight Arrow Connector 54"/>
              <p:cNvCxnSpPr>
                <a:cxnSpLocks noChangeShapeType="1"/>
              </p:cNvCxnSpPr>
              <p:nvPr/>
            </p:nvCxnSpPr>
            <p:spPr bwMode="auto">
              <a:xfrm rot="5400000">
                <a:off x="5942806" y="5485604"/>
                <a:ext cx="914399" cy="15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61" name="Straight Arrow Connector 59"/>
              <p:cNvCxnSpPr>
                <a:cxnSpLocks noChangeShapeType="1"/>
              </p:cNvCxnSpPr>
              <p:nvPr/>
            </p:nvCxnSpPr>
            <p:spPr bwMode="auto">
              <a:xfrm rot="16200000" flipH="1">
                <a:off x="4328428" y="3871225"/>
                <a:ext cx="914399" cy="3230345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7457" name="Group 69"/>
            <p:cNvGrpSpPr>
              <a:grpSpLocks/>
            </p:cNvGrpSpPr>
            <p:nvPr/>
          </p:nvGrpSpPr>
          <p:grpSpPr bwMode="auto">
            <a:xfrm>
              <a:off x="3777315" y="5029198"/>
              <a:ext cx="947088" cy="914401"/>
              <a:chOff x="3777315" y="5029198"/>
              <a:chExt cx="947088" cy="914401"/>
            </a:xfrm>
          </p:grpSpPr>
          <p:cxnSp>
            <p:nvCxnSpPr>
              <p:cNvPr id="17458" name="Straight Arrow Connector 61"/>
              <p:cNvCxnSpPr>
                <a:cxnSpLocks noChangeShapeType="1"/>
              </p:cNvCxnSpPr>
              <p:nvPr/>
            </p:nvCxnSpPr>
            <p:spPr bwMode="auto">
              <a:xfrm rot="16200000" flipH="1">
                <a:off x="3793658" y="5012855"/>
                <a:ext cx="914401" cy="9470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59" name="Straight Arrow Connector 62"/>
              <p:cNvCxnSpPr>
                <a:cxnSpLocks noChangeShapeType="1"/>
              </p:cNvCxnSpPr>
              <p:nvPr/>
            </p:nvCxnSpPr>
            <p:spPr bwMode="auto">
              <a:xfrm rot="5400000">
                <a:off x="4266406" y="5485604"/>
                <a:ext cx="914399" cy="15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17422" name="Group 70"/>
          <p:cNvGrpSpPr>
            <a:grpSpLocks/>
          </p:cNvGrpSpPr>
          <p:nvPr/>
        </p:nvGrpSpPr>
        <p:grpSpPr bwMode="auto">
          <a:xfrm>
            <a:off x="1600200" y="3962400"/>
            <a:ext cx="2647950" cy="609600"/>
            <a:chOff x="1695450" y="4419600"/>
            <a:chExt cx="2647950" cy="609599"/>
          </a:xfrm>
        </p:grpSpPr>
        <p:grpSp>
          <p:nvGrpSpPr>
            <p:cNvPr id="17448" name="Group 53"/>
            <p:cNvGrpSpPr>
              <a:grpSpLocks/>
            </p:cNvGrpSpPr>
            <p:nvPr/>
          </p:nvGrpSpPr>
          <p:grpSpPr bwMode="auto">
            <a:xfrm>
              <a:off x="1695450" y="4724399"/>
              <a:ext cx="2343150" cy="304800"/>
              <a:chOff x="5486400" y="5026545"/>
              <a:chExt cx="2647950" cy="383655"/>
            </a:xfrm>
          </p:grpSpPr>
          <p:sp>
            <p:nvSpPr>
              <p:cNvPr id="16" name="Rounded Rectangle 70"/>
              <p:cNvSpPr>
                <a:spLocks noChangeArrowheads="1"/>
              </p:cNvSpPr>
              <p:nvPr/>
            </p:nvSpPr>
            <p:spPr bwMode="auto">
              <a:xfrm>
                <a:off x="548640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A</a:t>
                </a:r>
              </a:p>
            </p:txBody>
          </p:sp>
          <p:sp>
            <p:nvSpPr>
              <p:cNvPr id="17" name="Rounded Rectangle 70"/>
              <p:cNvSpPr>
                <a:spLocks noChangeArrowheads="1"/>
              </p:cNvSpPr>
              <p:nvPr/>
            </p:nvSpPr>
            <p:spPr bwMode="auto">
              <a:xfrm>
                <a:off x="617171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66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B</a:t>
                </a:r>
              </a:p>
            </p:txBody>
          </p:sp>
          <p:sp>
            <p:nvSpPr>
              <p:cNvPr id="19" name="Rounded Rectangle 70"/>
              <p:cNvSpPr>
                <a:spLocks noChangeArrowheads="1"/>
              </p:cNvSpPr>
              <p:nvPr/>
            </p:nvSpPr>
            <p:spPr bwMode="auto">
              <a:xfrm>
                <a:off x="6858814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C</a:t>
                </a:r>
              </a:p>
            </p:txBody>
          </p:sp>
          <p:sp>
            <p:nvSpPr>
              <p:cNvPr id="20" name="Rounded Rectangle 70"/>
              <p:cNvSpPr>
                <a:spLocks noChangeArrowheads="1"/>
              </p:cNvSpPr>
              <p:nvPr/>
            </p:nvSpPr>
            <p:spPr bwMode="auto">
              <a:xfrm>
                <a:off x="7544123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D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752600" y="4419600"/>
              <a:ext cx="25908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A        B        C      D</a:t>
              </a:r>
            </a:p>
          </p:txBody>
        </p:sp>
      </p:grpSp>
      <p:grpSp>
        <p:nvGrpSpPr>
          <p:cNvPr id="17423" name="Group 71"/>
          <p:cNvGrpSpPr>
            <a:grpSpLocks/>
          </p:cNvGrpSpPr>
          <p:nvPr/>
        </p:nvGrpSpPr>
        <p:grpSpPr bwMode="auto">
          <a:xfrm>
            <a:off x="4343400" y="3962400"/>
            <a:ext cx="2667000" cy="609600"/>
            <a:chOff x="4438650" y="4419600"/>
            <a:chExt cx="2667000" cy="609598"/>
          </a:xfrm>
        </p:grpSpPr>
        <p:grpSp>
          <p:nvGrpSpPr>
            <p:cNvPr id="17442" name="Group 53"/>
            <p:cNvGrpSpPr>
              <a:grpSpLocks/>
            </p:cNvGrpSpPr>
            <p:nvPr/>
          </p:nvGrpSpPr>
          <p:grpSpPr bwMode="auto">
            <a:xfrm>
              <a:off x="4438650" y="4724398"/>
              <a:ext cx="2343150" cy="304800"/>
              <a:chOff x="5486400" y="5026545"/>
              <a:chExt cx="2647950" cy="383655"/>
            </a:xfrm>
          </p:grpSpPr>
          <p:sp>
            <p:nvSpPr>
              <p:cNvPr id="26" name="Rounded Rectangle 70"/>
              <p:cNvSpPr>
                <a:spLocks noChangeArrowheads="1"/>
              </p:cNvSpPr>
              <p:nvPr/>
            </p:nvSpPr>
            <p:spPr bwMode="auto">
              <a:xfrm>
                <a:off x="548640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D</a:t>
                </a:r>
              </a:p>
            </p:txBody>
          </p:sp>
          <p:sp>
            <p:nvSpPr>
              <p:cNvPr id="27" name="Rounded Rectangle 70"/>
              <p:cNvSpPr>
                <a:spLocks noChangeArrowheads="1"/>
              </p:cNvSpPr>
              <p:nvPr/>
            </p:nvSpPr>
            <p:spPr bwMode="auto">
              <a:xfrm>
                <a:off x="617171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A</a:t>
                </a:r>
              </a:p>
            </p:txBody>
          </p:sp>
          <p:sp>
            <p:nvSpPr>
              <p:cNvPr id="29" name="Rounded Rectangle 70"/>
              <p:cNvSpPr>
                <a:spLocks noChangeArrowheads="1"/>
              </p:cNvSpPr>
              <p:nvPr/>
            </p:nvSpPr>
            <p:spPr bwMode="auto">
              <a:xfrm>
                <a:off x="6858814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66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B</a:t>
                </a:r>
              </a:p>
            </p:txBody>
          </p:sp>
          <p:sp>
            <p:nvSpPr>
              <p:cNvPr id="30" name="Rounded Rectangle 70"/>
              <p:cNvSpPr>
                <a:spLocks noChangeArrowheads="1"/>
              </p:cNvSpPr>
              <p:nvPr/>
            </p:nvSpPr>
            <p:spPr bwMode="auto">
              <a:xfrm>
                <a:off x="7544123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C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4514850" y="4419600"/>
              <a:ext cx="25908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A        B        C      D</a:t>
              </a:r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4438650" y="5410200"/>
            <a:ext cx="1428750" cy="609600"/>
            <a:chOff x="4438804" y="5410200"/>
            <a:chExt cx="1428596" cy="609600"/>
          </a:xfrm>
        </p:grpSpPr>
        <p:sp>
          <p:nvSpPr>
            <p:cNvPr id="17440" name="Explosion 2 73"/>
            <p:cNvSpPr>
              <a:spLocks noChangeArrowheads="1"/>
            </p:cNvSpPr>
            <p:nvPr/>
          </p:nvSpPr>
          <p:spPr bwMode="auto">
            <a:xfrm>
              <a:off x="5010040" y="5410200"/>
              <a:ext cx="457024" cy="381000"/>
            </a:xfrm>
            <a:prstGeom prst="irregularSeal2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 bwMode="auto">
            <a:xfrm>
              <a:off x="4438804" y="5649913"/>
              <a:ext cx="1428596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Divergence</a:t>
              </a:r>
            </a:p>
          </p:txBody>
        </p:sp>
      </p:grpSp>
      <p:sp>
        <p:nvSpPr>
          <p:cNvPr id="97" name="Text Box 106"/>
          <p:cNvSpPr txBox="1">
            <a:spLocks noChangeArrowheads="1"/>
          </p:cNvSpPr>
          <p:nvPr/>
        </p:nvSpPr>
        <p:spPr bwMode="auto">
          <a:xfrm>
            <a:off x="-228600" y="4597400"/>
            <a:ext cx="2133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Example</a:t>
            </a:r>
          </a:p>
        </p:txBody>
      </p: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1600200" y="4572000"/>
            <a:ext cx="2647950" cy="1981200"/>
            <a:chOff x="1600200" y="4572000"/>
            <a:chExt cx="2647950" cy="1981200"/>
          </a:xfrm>
        </p:grpSpPr>
        <p:grpSp>
          <p:nvGrpSpPr>
            <p:cNvPr id="17431" name="Group 70"/>
            <p:cNvGrpSpPr>
              <a:grpSpLocks/>
            </p:cNvGrpSpPr>
            <p:nvPr/>
          </p:nvGrpSpPr>
          <p:grpSpPr bwMode="auto">
            <a:xfrm>
              <a:off x="1600200" y="5943600"/>
              <a:ext cx="2647950" cy="609600"/>
              <a:chOff x="1695450" y="4419600"/>
              <a:chExt cx="2647950" cy="609599"/>
            </a:xfrm>
          </p:grpSpPr>
          <p:grpSp>
            <p:nvGrpSpPr>
              <p:cNvPr id="17434" name="Group 53"/>
              <p:cNvGrpSpPr>
                <a:grpSpLocks/>
              </p:cNvGrpSpPr>
              <p:nvPr/>
            </p:nvGrpSpPr>
            <p:grpSpPr bwMode="auto">
              <a:xfrm>
                <a:off x="1695448" y="4724397"/>
                <a:ext cx="2343149" cy="304799"/>
                <a:chOff x="5486400" y="5026546"/>
                <a:chExt cx="2647950" cy="383654"/>
              </a:xfrm>
            </p:grpSpPr>
            <p:sp>
              <p:nvSpPr>
                <p:cNvPr id="57" name="Rounded Rectangle 70"/>
                <p:cNvSpPr>
                  <a:spLocks noChangeArrowheads="1"/>
                </p:cNvSpPr>
                <p:nvPr/>
              </p:nvSpPr>
              <p:spPr bwMode="auto">
                <a:xfrm>
                  <a:off x="5486402" y="5026550"/>
                  <a:ext cx="590228" cy="383655"/>
                </a:xfrm>
                <a:prstGeom prst="roundRect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800" b="1" baseline="-25000" dirty="0">
                    <a:latin typeface="+mn-lt"/>
                  </a:endParaRPr>
                </a:p>
              </p:txBody>
            </p:sp>
            <p:sp>
              <p:nvSpPr>
                <p:cNvPr id="58" name="Rounded Rectangle 70"/>
                <p:cNvSpPr>
                  <a:spLocks noChangeArrowheads="1"/>
                </p:cNvSpPr>
                <p:nvPr/>
              </p:nvSpPr>
              <p:spPr bwMode="auto">
                <a:xfrm>
                  <a:off x="6171712" y="5026550"/>
                  <a:ext cx="590228" cy="383655"/>
                </a:xfrm>
                <a:prstGeom prst="roundRect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800" b="1" baseline="-25000" dirty="0">
                    <a:latin typeface="+mn-lt"/>
                  </a:endParaRPr>
                </a:p>
              </p:txBody>
            </p:sp>
            <p:sp>
              <p:nvSpPr>
                <p:cNvPr id="59" name="Rounded Rectangle 70"/>
                <p:cNvSpPr>
                  <a:spLocks noChangeArrowheads="1"/>
                </p:cNvSpPr>
                <p:nvPr/>
              </p:nvSpPr>
              <p:spPr bwMode="auto">
                <a:xfrm>
                  <a:off x="6858817" y="5026550"/>
                  <a:ext cx="590227" cy="38365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66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800" b="1" dirty="0">
                      <a:latin typeface="+mn-lt"/>
                    </a:rPr>
                    <a:t>T</a:t>
                  </a:r>
                  <a:r>
                    <a:rPr lang="en-US" sz="1800" b="1" baseline="-25000" dirty="0">
                      <a:latin typeface="+mn-lt"/>
                    </a:rPr>
                    <a:t>A</a:t>
                  </a:r>
                </a:p>
              </p:txBody>
            </p:sp>
            <p:sp>
              <p:nvSpPr>
                <p:cNvPr id="60" name="Rounded Rectangle 70"/>
                <p:cNvSpPr>
                  <a:spLocks noChangeArrowheads="1"/>
                </p:cNvSpPr>
                <p:nvPr/>
              </p:nvSpPr>
              <p:spPr bwMode="auto">
                <a:xfrm>
                  <a:off x="7544126" y="5026550"/>
                  <a:ext cx="590227" cy="383655"/>
                </a:xfrm>
                <a:prstGeom prst="roundRect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800" b="1" baseline="-25000" dirty="0">
                    <a:latin typeface="+mn-lt"/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1752600" y="4419600"/>
                <a:ext cx="2590800" cy="3698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800" b="1" dirty="0">
                    <a:latin typeface="+mn-lt"/>
                  </a:rPr>
                  <a:t>A        B        C      D</a:t>
                </a:r>
              </a:p>
            </p:txBody>
          </p:sp>
        </p:grpSp>
        <p:cxnSp>
          <p:nvCxnSpPr>
            <p:cNvPr id="17432" name="Straight Arrow Connector 61"/>
            <p:cNvCxnSpPr>
              <a:cxnSpLocks noChangeShapeType="1"/>
            </p:cNvCxnSpPr>
            <p:nvPr/>
          </p:nvCxnSpPr>
          <p:spPr bwMode="auto">
            <a:xfrm rot="16200000" flipH="1">
              <a:off x="1524000" y="4953000"/>
              <a:ext cx="1676400" cy="9144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63" name="TextBox 62"/>
            <p:cNvSpPr txBox="1"/>
            <p:nvPr/>
          </p:nvSpPr>
          <p:spPr bwMode="auto">
            <a:xfrm>
              <a:off x="2057400" y="5421313"/>
              <a:ext cx="1800225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No Divergence</a:t>
              </a:r>
            </a:p>
          </p:txBody>
        </p:sp>
      </p:grpSp>
      <p:grpSp>
        <p:nvGrpSpPr>
          <p:cNvPr id="25" name="Group 69"/>
          <p:cNvGrpSpPr>
            <a:grpSpLocks/>
          </p:cNvGrpSpPr>
          <p:nvPr/>
        </p:nvGrpSpPr>
        <p:grpSpPr bwMode="auto">
          <a:xfrm>
            <a:off x="4114800" y="6019800"/>
            <a:ext cx="2587625" cy="609600"/>
            <a:chOff x="4114800" y="6019800"/>
            <a:chExt cx="2587625" cy="609600"/>
          </a:xfrm>
        </p:grpSpPr>
        <p:sp>
          <p:nvSpPr>
            <p:cNvPr id="95" name="TextBox 94"/>
            <p:cNvSpPr txBox="1"/>
            <p:nvPr/>
          </p:nvSpPr>
          <p:spPr bwMode="auto">
            <a:xfrm>
              <a:off x="4800600" y="6259513"/>
              <a:ext cx="1901825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Faulty core is B</a:t>
              </a:r>
            </a:p>
          </p:txBody>
        </p:sp>
        <p:sp>
          <p:nvSpPr>
            <p:cNvPr id="17429" name="Right Arrow 63"/>
            <p:cNvSpPr>
              <a:spLocks noChangeArrowheads="1"/>
            </p:cNvSpPr>
            <p:nvPr/>
          </p:nvSpPr>
          <p:spPr bwMode="auto">
            <a:xfrm>
              <a:off x="4114800" y="6324600"/>
              <a:ext cx="609600" cy="1524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Down Arrow 68"/>
            <p:cNvSpPr>
              <a:spLocks noChangeArrowheads="1"/>
            </p:cNvSpPr>
            <p:nvPr/>
          </p:nvSpPr>
          <p:spPr bwMode="auto">
            <a:xfrm>
              <a:off x="5105400" y="6019800"/>
              <a:ext cx="152400" cy="3048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mSWAT Summary and Advantages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r>
              <a:rPr lang="en-US" smtClean="0"/>
              <a:t>Detection</a:t>
            </a:r>
          </a:p>
          <a:p>
            <a:pPr lvl="1"/>
            <a:r>
              <a:rPr lang="en-US" smtClean="0"/>
              <a:t>Coverage over </a:t>
            </a:r>
            <a:r>
              <a:rPr lang="en-US" smtClean="0">
                <a:solidFill>
                  <a:srgbClr val="D15100"/>
                </a:solidFill>
              </a:rPr>
              <a:t>98%</a:t>
            </a:r>
            <a:r>
              <a:rPr lang="en-US" smtClean="0"/>
              <a:t> with low SDC rate of </a:t>
            </a:r>
            <a:r>
              <a:rPr lang="en-US" smtClean="0">
                <a:solidFill>
                  <a:srgbClr val="D15100"/>
                </a:solidFill>
              </a:rPr>
              <a:t>0.2%</a:t>
            </a:r>
          </a:p>
          <a:p>
            <a:endParaRPr lang="en-US" sz="1800" smtClean="0"/>
          </a:p>
          <a:p>
            <a:r>
              <a:rPr lang="en-US" smtClean="0"/>
              <a:t>Diagnosis</a:t>
            </a:r>
          </a:p>
          <a:p>
            <a:pPr lvl="1"/>
            <a:r>
              <a:rPr lang="en-US" smtClean="0">
                <a:solidFill>
                  <a:srgbClr val="D15100"/>
                </a:solidFill>
              </a:rPr>
              <a:t>High diagnosability</a:t>
            </a:r>
            <a:r>
              <a:rPr lang="en-US" smtClean="0"/>
              <a:t> over 95% with low diagnosis latency</a:t>
            </a:r>
          </a:p>
          <a:p>
            <a:pPr lvl="1"/>
            <a:r>
              <a:rPr lang="en-US" smtClean="0">
                <a:solidFill>
                  <a:srgbClr val="D15100"/>
                </a:solidFill>
              </a:rPr>
              <a:t>Scalable </a:t>
            </a:r>
            <a:r>
              <a:rPr lang="en-US" smtClean="0"/>
              <a:t>- maximum of 3 replays for any system</a:t>
            </a:r>
            <a:endParaRPr lang="en-US" smtClean="0">
              <a:solidFill>
                <a:srgbClr val="D15100"/>
              </a:solidFill>
            </a:endParaRPr>
          </a:p>
          <a:p>
            <a:pPr lvl="1"/>
            <a:r>
              <a:rPr lang="en-US" smtClean="0">
                <a:solidFill>
                  <a:srgbClr val="D15100"/>
                </a:solidFill>
              </a:rPr>
              <a:t>Firmware based replay </a:t>
            </a:r>
            <a:r>
              <a:rPr lang="en-US" smtClean="0"/>
              <a:t>reduces hw overhead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B7C67B-FEF6-4854-9CF2-35B95D930A40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smtClean="0"/>
              <a:t>Thank you</a:t>
            </a:r>
          </a:p>
        </p:txBody>
      </p:sp>
      <p:sp>
        <p:nvSpPr>
          <p:cNvPr id="19459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4166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31827DB-0069-422E-AF1E-7EBBE4BEF7E1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Goal</a:t>
            </a:r>
          </a:p>
          <a:p>
            <a:pPr lvl="1"/>
            <a:r>
              <a:rPr lang="en-US" smtClean="0"/>
              <a:t>Hardware resilience with low overhead</a:t>
            </a:r>
          </a:p>
          <a:p>
            <a:endParaRPr lang="en-US" smtClean="0"/>
          </a:p>
          <a:p>
            <a:r>
              <a:rPr lang="en-US" smtClean="0"/>
              <a:t>Previous Work</a:t>
            </a:r>
          </a:p>
          <a:p>
            <a:pPr lvl="1"/>
            <a:r>
              <a:rPr lang="en-US" smtClean="0">
                <a:solidFill>
                  <a:srgbClr val="D15100"/>
                </a:solidFill>
              </a:rPr>
              <a:t>SWAT</a:t>
            </a:r>
            <a:r>
              <a:rPr lang="en-US" smtClean="0"/>
              <a:t> – low-cost fault detection and diagnosis</a:t>
            </a:r>
          </a:p>
          <a:p>
            <a:pPr lvl="1"/>
            <a:r>
              <a:rPr lang="en-US" smtClean="0"/>
              <a:t>For single-threaded workloads</a:t>
            </a:r>
          </a:p>
          <a:p>
            <a:endParaRPr lang="en-US" smtClean="0"/>
          </a:p>
          <a:p>
            <a:r>
              <a:rPr lang="en-US" smtClean="0"/>
              <a:t>This work</a:t>
            </a:r>
          </a:p>
          <a:p>
            <a:pPr lvl="1"/>
            <a:r>
              <a:rPr lang="en-US" smtClean="0"/>
              <a:t>Fault </a:t>
            </a:r>
            <a:r>
              <a:rPr lang="en-US" smtClean="0">
                <a:solidFill>
                  <a:srgbClr val="D15100"/>
                </a:solidFill>
              </a:rPr>
              <a:t>detection</a:t>
            </a:r>
            <a:r>
              <a:rPr lang="en-US" smtClean="0"/>
              <a:t> and </a:t>
            </a:r>
            <a:r>
              <a:rPr lang="en-US" smtClean="0">
                <a:solidFill>
                  <a:srgbClr val="D15100"/>
                </a:solidFill>
              </a:rPr>
              <a:t>diagnosis</a:t>
            </a:r>
            <a:r>
              <a:rPr lang="en-US" smtClean="0"/>
              <a:t> for </a:t>
            </a:r>
            <a:r>
              <a:rPr lang="en-US" smtClean="0">
                <a:solidFill>
                  <a:srgbClr val="D15100"/>
                </a:solidFill>
              </a:rPr>
              <a:t>multithreaded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D30134-F345-4395-9692-F4F3424E502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</a:rPr>
              <a:t>SWAT </a:t>
            </a:r>
            <a:r>
              <a:rPr lang="en-US" smtClean="0"/>
              <a:t>Background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400" smtClean="0"/>
              <a:t>SWAT Observations</a:t>
            </a:r>
          </a:p>
          <a:p>
            <a:pPr>
              <a:lnSpc>
                <a:spcPct val="150000"/>
              </a:lnSpc>
            </a:pPr>
            <a:r>
              <a:rPr lang="en-US" smtClean="0"/>
              <a:t>Need handle only hardware faults that propagate to software</a:t>
            </a:r>
          </a:p>
          <a:p>
            <a:pPr>
              <a:lnSpc>
                <a:spcPct val="150000"/>
              </a:lnSpc>
            </a:pPr>
            <a:r>
              <a:rPr lang="en-US" smtClean="0"/>
              <a:t>Fault-free case remains common, must be optimized</a:t>
            </a:r>
          </a:p>
          <a:p>
            <a:pPr>
              <a:lnSpc>
                <a:spcPct val="150000"/>
              </a:lnSpc>
            </a:pPr>
            <a:endParaRPr lang="en-US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smtClean="0"/>
              <a:t>SWAT Approach</a:t>
            </a:r>
          </a:p>
          <a:p>
            <a:pPr>
              <a:lnSpc>
                <a:spcPct val="100000"/>
              </a:lnSpc>
              <a:spcBef>
                <a:spcPct val="100000"/>
              </a:spcBef>
              <a:buFont typeface="Symbol" pitchFamily="18" charset="2"/>
              <a:buChar char="Þ"/>
            </a:pPr>
            <a:r>
              <a:rPr lang="en-US" smtClean="0">
                <a:solidFill>
                  <a:srgbClr val="D15100"/>
                </a:solidFill>
              </a:rPr>
              <a:t>Watch for software anomalies (symptoms)</a:t>
            </a:r>
          </a:p>
          <a:p>
            <a:pPr lvl="2">
              <a:buFont typeface="Symbol" pitchFamily="18" charset="2"/>
              <a:buNone/>
            </a:pPr>
            <a:r>
              <a:rPr lang="en-US" sz="2200" smtClean="0"/>
              <a:t>Zero to low overhead “always-on” monitors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719557-CBEB-434C-B9DB-1D96442F991C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SWAT Framework Components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533400" y="2286000"/>
            <a:ext cx="8058150" cy="3048000"/>
            <a:chOff x="240" y="1248"/>
            <a:chExt cx="5076" cy="1920"/>
          </a:xfrm>
        </p:grpSpPr>
        <p:sp>
          <p:nvSpPr>
            <p:cNvPr id="7179" name="Oval 4"/>
            <p:cNvSpPr>
              <a:spLocks noChangeArrowheads="1"/>
            </p:cNvSpPr>
            <p:nvPr/>
          </p:nvSpPr>
          <p:spPr bwMode="auto">
            <a:xfrm>
              <a:off x="528" y="1536"/>
              <a:ext cx="288" cy="864"/>
            </a:xfrm>
            <a:prstGeom prst="ellipse">
              <a:avLst/>
            </a:prstGeom>
            <a:solidFill>
              <a:srgbClr val="00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Freeform 5"/>
            <p:cNvSpPr>
              <a:spLocks/>
            </p:cNvSpPr>
            <p:nvPr/>
          </p:nvSpPr>
          <p:spPr bwMode="auto">
            <a:xfrm>
              <a:off x="816" y="1968"/>
              <a:ext cx="912" cy="144"/>
            </a:xfrm>
            <a:custGeom>
              <a:avLst/>
              <a:gdLst>
                <a:gd name="T0" fmla="*/ 0 w 720"/>
                <a:gd name="T1" fmla="*/ 8 h 152"/>
                <a:gd name="T2" fmla="*/ 12212157 w 720"/>
                <a:gd name="T3" fmla="*/ 11 h 152"/>
                <a:gd name="T4" fmla="*/ 24384957 w 720"/>
                <a:gd name="T5" fmla="*/ 8 h 152"/>
                <a:gd name="T6" fmla="*/ 36595234 w 720"/>
                <a:gd name="T7" fmla="*/ 11 h 152"/>
                <a:gd name="T8" fmla="*/ 48842062 w 720"/>
                <a:gd name="T9" fmla="*/ 8 h 152"/>
                <a:gd name="T10" fmla="*/ 60950500 w 720"/>
                <a:gd name="T11" fmla="*/ 9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152"/>
                <a:gd name="T20" fmla="*/ 720 w 720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Freeform 6"/>
            <p:cNvSpPr>
              <a:spLocks/>
            </p:cNvSpPr>
            <p:nvPr/>
          </p:nvSpPr>
          <p:spPr bwMode="auto">
            <a:xfrm>
              <a:off x="1728" y="1920"/>
              <a:ext cx="1152" cy="240"/>
            </a:xfrm>
            <a:custGeom>
              <a:avLst/>
              <a:gdLst>
                <a:gd name="T0" fmla="*/ 0 w 891"/>
                <a:gd name="T1" fmla="*/ 10051058 h 190"/>
                <a:gd name="T2" fmla="*/ 8305080 w 891"/>
                <a:gd name="T3" fmla="*/ 4012259 h 190"/>
                <a:gd name="T4" fmla="*/ 16251077 w 891"/>
                <a:gd name="T5" fmla="*/ 4720057 h 190"/>
                <a:gd name="T6" fmla="*/ 28661845 w 891"/>
                <a:gd name="T7" fmla="*/ 7358673 h 190"/>
                <a:gd name="T8" fmla="*/ 30648012 w 891"/>
                <a:gd name="T9" fmla="*/ 13382461 h 190"/>
                <a:gd name="T10" fmla="*/ 38796443 w 891"/>
                <a:gd name="T11" fmla="*/ 12696072 h 190"/>
                <a:gd name="T12" fmla="*/ 42642379 w 891"/>
                <a:gd name="T13" fmla="*/ 7972012 h 190"/>
                <a:gd name="T14" fmla="*/ 55095922 w 891"/>
                <a:gd name="T15" fmla="*/ 2644228 h 190"/>
                <a:gd name="T16" fmla="*/ 59183646 w 891"/>
                <a:gd name="T17" fmla="*/ 5329320 h 190"/>
                <a:gd name="T18" fmla="*/ 65303193 w 891"/>
                <a:gd name="T19" fmla="*/ 7358673 h 190"/>
                <a:gd name="T20" fmla="*/ 77378280 w 891"/>
                <a:gd name="T21" fmla="*/ 13382461 h 190"/>
                <a:gd name="T22" fmla="*/ 95931976 w 891"/>
                <a:gd name="T23" fmla="*/ 4720057 h 190"/>
                <a:gd name="T24" fmla="*/ 98117088 w 891"/>
                <a:gd name="T25" fmla="*/ 2644228 h 190"/>
                <a:gd name="T26" fmla="*/ 110213110 w 891"/>
                <a:gd name="T27" fmla="*/ 0 h 190"/>
                <a:gd name="T28" fmla="*/ 118478257 w 891"/>
                <a:gd name="T29" fmla="*/ 684702 h 190"/>
                <a:gd name="T30" fmla="*/ 122363084 w 891"/>
                <a:gd name="T31" fmla="*/ 2644228 h 190"/>
                <a:gd name="T32" fmla="*/ 138838102 w 891"/>
                <a:gd name="T33" fmla="*/ 7358673 h 190"/>
                <a:gd name="T34" fmla="*/ 144853759 w 891"/>
                <a:gd name="T35" fmla="*/ 6706540 h 190"/>
                <a:gd name="T36" fmla="*/ 148973506 w 891"/>
                <a:gd name="T37" fmla="*/ 4720057 h 190"/>
                <a:gd name="T38" fmla="*/ 167241000 w 891"/>
                <a:gd name="T39" fmla="*/ 5329320 h 190"/>
                <a:gd name="T40" fmla="*/ 187921698 w 891"/>
                <a:gd name="T41" fmla="*/ 7358673 h 190"/>
                <a:gd name="T42" fmla="*/ 202002832 w 891"/>
                <a:gd name="T43" fmla="*/ 3340078 h 1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91"/>
                <a:gd name="T67" fmla="*/ 0 h 190"/>
                <a:gd name="T68" fmla="*/ 891 w 891"/>
                <a:gd name="T69" fmla="*/ 190 h 19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91" h="190">
                  <a:moveTo>
                    <a:pt x="0" y="135"/>
                  </a:moveTo>
                  <a:cubicBezTo>
                    <a:pt x="21" y="71"/>
                    <a:pt x="7" y="97"/>
                    <a:pt x="36" y="54"/>
                  </a:cubicBezTo>
                  <a:cubicBezTo>
                    <a:pt x="48" y="57"/>
                    <a:pt x="61" y="57"/>
                    <a:pt x="72" y="63"/>
                  </a:cubicBezTo>
                  <a:cubicBezTo>
                    <a:pt x="91" y="73"/>
                    <a:pt x="126" y="99"/>
                    <a:pt x="126" y="99"/>
                  </a:cubicBezTo>
                  <a:cubicBezTo>
                    <a:pt x="129" y="126"/>
                    <a:pt x="121" y="157"/>
                    <a:pt x="135" y="180"/>
                  </a:cubicBezTo>
                  <a:cubicBezTo>
                    <a:pt x="142" y="190"/>
                    <a:pt x="161" y="179"/>
                    <a:pt x="171" y="171"/>
                  </a:cubicBezTo>
                  <a:cubicBezTo>
                    <a:pt x="188" y="157"/>
                    <a:pt x="183" y="129"/>
                    <a:pt x="189" y="108"/>
                  </a:cubicBezTo>
                  <a:cubicBezTo>
                    <a:pt x="199" y="72"/>
                    <a:pt x="212" y="56"/>
                    <a:pt x="243" y="36"/>
                  </a:cubicBezTo>
                  <a:cubicBezTo>
                    <a:pt x="249" y="48"/>
                    <a:pt x="253" y="61"/>
                    <a:pt x="261" y="72"/>
                  </a:cubicBezTo>
                  <a:cubicBezTo>
                    <a:pt x="268" y="82"/>
                    <a:pt x="282" y="88"/>
                    <a:pt x="288" y="99"/>
                  </a:cubicBezTo>
                  <a:cubicBezTo>
                    <a:pt x="314" y="144"/>
                    <a:pt x="288" y="144"/>
                    <a:pt x="342" y="180"/>
                  </a:cubicBezTo>
                  <a:cubicBezTo>
                    <a:pt x="385" y="152"/>
                    <a:pt x="401" y="108"/>
                    <a:pt x="423" y="63"/>
                  </a:cubicBezTo>
                  <a:cubicBezTo>
                    <a:pt x="427" y="55"/>
                    <a:pt x="425" y="43"/>
                    <a:pt x="432" y="36"/>
                  </a:cubicBezTo>
                  <a:cubicBezTo>
                    <a:pt x="447" y="21"/>
                    <a:pt x="486" y="0"/>
                    <a:pt x="486" y="0"/>
                  </a:cubicBezTo>
                  <a:cubicBezTo>
                    <a:pt x="498" y="3"/>
                    <a:pt x="512" y="2"/>
                    <a:pt x="522" y="9"/>
                  </a:cubicBezTo>
                  <a:cubicBezTo>
                    <a:pt x="531" y="15"/>
                    <a:pt x="533" y="28"/>
                    <a:pt x="540" y="36"/>
                  </a:cubicBezTo>
                  <a:cubicBezTo>
                    <a:pt x="563" y="63"/>
                    <a:pt x="579" y="88"/>
                    <a:pt x="612" y="99"/>
                  </a:cubicBezTo>
                  <a:cubicBezTo>
                    <a:pt x="621" y="96"/>
                    <a:pt x="632" y="96"/>
                    <a:pt x="639" y="90"/>
                  </a:cubicBezTo>
                  <a:cubicBezTo>
                    <a:pt x="647" y="83"/>
                    <a:pt x="646" y="65"/>
                    <a:pt x="657" y="63"/>
                  </a:cubicBezTo>
                  <a:cubicBezTo>
                    <a:pt x="684" y="58"/>
                    <a:pt x="711" y="69"/>
                    <a:pt x="738" y="72"/>
                  </a:cubicBezTo>
                  <a:cubicBezTo>
                    <a:pt x="756" y="125"/>
                    <a:pt x="783" y="110"/>
                    <a:pt x="828" y="99"/>
                  </a:cubicBezTo>
                  <a:cubicBezTo>
                    <a:pt x="852" y="63"/>
                    <a:pt x="863" y="73"/>
                    <a:pt x="891" y="4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7"/>
            <p:cNvSpPr>
              <a:spLocks noChangeShapeType="1"/>
            </p:cNvSpPr>
            <p:nvPr/>
          </p:nvSpPr>
          <p:spPr bwMode="auto">
            <a:xfrm rot="5400000" flipV="1">
              <a:off x="1169" y="2287"/>
              <a:ext cx="258" cy="4"/>
            </a:xfrm>
            <a:prstGeom prst="line">
              <a:avLst/>
            </a:prstGeom>
            <a:noFill/>
            <a:ln w="50800">
              <a:solidFill>
                <a:srgbClr val="66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Text Box 8"/>
            <p:cNvSpPr txBox="1">
              <a:spLocks noChangeArrowheads="1"/>
            </p:cNvSpPr>
            <p:nvPr/>
          </p:nvSpPr>
          <p:spPr bwMode="auto">
            <a:xfrm>
              <a:off x="1056" y="2448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33"/>
                  </a:solidFill>
                  <a:latin typeface="Arial" charset="0"/>
                </a:rPr>
                <a:t>Fault</a:t>
              </a:r>
            </a:p>
          </p:txBody>
        </p:sp>
        <p:sp>
          <p:nvSpPr>
            <p:cNvPr id="7184" name="Line 9"/>
            <p:cNvSpPr>
              <a:spLocks noChangeShapeType="1"/>
            </p:cNvSpPr>
            <p:nvPr/>
          </p:nvSpPr>
          <p:spPr bwMode="auto">
            <a:xfrm rot="5400000" flipV="1">
              <a:off x="1601" y="2287"/>
              <a:ext cx="258" cy="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Text Box 10"/>
            <p:cNvSpPr txBox="1">
              <a:spLocks noChangeArrowheads="1"/>
            </p:cNvSpPr>
            <p:nvPr/>
          </p:nvSpPr>
          <p:spPr bwMode="auto">
            <a:xfrm>
              <a:off x="1484" y="2448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Error</a:t>
              </a:r>
            </a:p>
          </p:txBody>
        </p:sp>
        <p:sp>
          <p:nvSpPr>
            <p:cNvPr id="7186" name="AutoShape 11"/>
            <p:cNvSpPr>
              <a:spLocks noChangeArrowheads="1"/>
            </p:cNvSpPr>
            <p:nvPr/>
          </p:nvSpPr>
          <p:spPr bwMode="auto">
            <a:xfrm>
              <a:off x="2784" y="1824"/>
              <a:ext cx="432" cy="384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2"/>
            <p:cNvSpPr>
              <a:spLocks noChangeShapeType="1"/>
            </p:cNvSpPr>
            <p:nvPr/>
          </p:nvSpPr>
          <p:spPr bwMode="auto">
            <a:xfrm rot="5400000" flipV="1">
              <a:off x="2853" y="2287"/>
              <a:ext cx="258" cy="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Text Box 13"/>
            <p:cNvSpPr txBox="1">
              <a:spLocks noChangeArrowheads="1"/>
            </p:cNvSpPr>
            <p:nvPr/>
          </p:nvSpPr>
          <p:spPr bwMode="auto">
            <a:xfrm>
              <a:off x="2584" y="2448"/>
              <a:ext cx="7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Symptom</a:t>
              </a:r>
            </a:p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detected</a:t>
              </a:r>
            </a:p>
          </p:txBody>
        </p:sp>
        <p:sp>
          <p:nvSpPr>
            <p:cNvPr id="7189" name="Line 14"/>
            <p:cNvSpPr>
              <a:spLocks noChangeShapeType="1"/>
            </p:cNvSpPr>
            <p:nvPr/>
          </p:nvSpPr>
          <p:spPr bwMode="auto">
            <a:xfrm>
              <a:off x="3360" y="26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Text Box 15"/>
            <p:cNvSpPr txBox="1">
              <a:spLocks noChangeArrowheads="1"/>
            </p:cNvSpPr>
            <p:nvPr/>
          </p:nvSpPr>
          <p:spPr bwMode="auto">
            <a:xfrm>
              <a:off x="3604" y="2505"/>
              <a:ext cx="7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006600"/>
                  </a:solidFill>
                  <a:latin typeface="Arial" charset="0"/>
                </a:rPr>
                <a:t>Recovery</a:t>
              </a:r>
            </a:p>
          </p:txBody>
        </p:sp>
        <p:sp>
          <p:nvSpPr>
            <p:cNvPr id="7191" name="Line 16"/>
            <p:cNvSpPr>
              <a:spLocks noChangeShapeType="1"/>
            </p:cNvSpPr>
            <p:nvPr/>
          </p:nvSpPr>
          <p:spPr bwMode="auto">
            <a:xfrm rot="5400000" flipV="1">
              <a:off x="3617" y="2287"/>
              <a:ext cx="354" cy="4"/>
            </a:xfrm>
            <a:prstGeom prst="line">
              <a:avLst/>
            </a:prstGeom>
            <a:noFill/>
            <a:ln w="50800">
              <a:solidFill>
                <a:srgbClr val="0066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Freeform 17"/>
            <p:cNvSpPr>
              <a:spLocks/>
            </p:cNvSpPr>
            <p:nvPr/>
          </p:nvSpPr>
          <p:spPr bwMode="auto">
            <a:xfrm flipV="1">
              <a:off x="3792" y="1968"/>
              <a:ext cx="912" cy="144"/>
            </a:xfrm>
            <a:custGeom>
              <a:avLst/>
              <a:gdLst>
                <a:gd name="T0" fmla="*/ 0 w 720"/>
                <a:gd name="T1" fmla="*/ 8 h 152"/>
                <a:gd name="T2" fmla="*/ 12212157 w 720"/>
                <a:gd name="T3" fmla="*/ 11 h 152"/>
                <a:gd name="T4" fmla="*/ 24384957 w 720"/>
                <a:gd name="T5" fmla="*/ 8 h 152"/>
                <a:gd name="T6" fmla="*/ 36595234 w 720"/>
                <a:gd name="T7" fmla="*/ 11 h 152"/>
                <a:gd name="T8" fmla="*/ 48842062 w 720"/>
                <a:gd name="T9" fmla="*/ 8 h 152"/>
                <a:gd name="T10" fmla="*/ 60950500 w 720"/>
                <a:gd name="T11" fmla="*/ 9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152"/>
                <a:gd name="T20" fmla="*/ 720 w 720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Text Box 18"/>
            <p:cNvSpPr txBox="1">
              <a:spLocks noChangeArrowheads="1"/>
            </p:cNvSpPr>
            <p:nvPr/>
          </p:nvSpPr>
          <p:spPr bwMode="auto">
            <a:xfrm>
              <a:off x="3580" y="2937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Diagnosis</a:t>
              </a:r>
            </a:p>
          </p:txBody>
        </p:sp>
        <p:sp>
          <p:nvSpPr>
            <p:cNvPr id="7194" name="Line 19"/>
            <p:cNvSpPr>
              <a:spLocks noChangeShapeType="1"/>
            </p:cNvSpPr>
            <p:nvPr/>
          </p:nvSpPr>
          <p:spPr bwMode="auto">
            <a:xfrm>
              <a:off x="4368" y="307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Text Box 20"/>
            <p:cNvSpPr txBox="1">
              <a:spLocks noChangeArrowheads="1"/>
            </p:cNvSpPr>
            <p:nvPr/>
          </p:nvSpPr>
          <p:spPr bwMode="auto">
            <a:xfrm>
              <a:off x="4620" y="2937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Repair</a:t>
              </a:r>
            </a:p>
          </p:txBody>
        </p:sp>
        <p:sp>
          <p:nvSpPr>
            <p:cNvPr id="7196" name="Line 21"/>
            <p:cNvSpPr>
              <a:spLocks noChangeShapeType="1"/>
            </p:cNvSpPr>
            <p:nvPr/>
          </p:nvSpPr>
          <p:spPr bwMode="auto">
            <a:xfrm rot="-5400000">
              <a:off x="3816" y="2856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Text Box 22"/>
            <p:cNvSpPr txBox="1">
              <a:spLocks noChangeArrowheads="1"/>
            </p:cNvSpPr>
            <p:nvPr/>
          </p:nvSpPr>
          <p:spPr bwMode="auto">
            <a:xfrm>
              <a:off x="240" y="1257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Checkpoint</a:t>
              </a:r>
            </a:p>
          </p:txBody>
        </p:sp>
        <p:sp>
          <p:nvSpPr>
            <p:cNvPr id="7198" name="Oval 23"/>
            <p:cNvSpPr>
              <a:spLocks noChangeArrowheads="1"/>
            </p:cNvSpPr>
            <p:nvPr/>
          </p:nvSpPr>
          <p:spPr bwMode="auto">
            <a:xfrm>
              <a:off x="4704" y="1527"/>
              <a:ext cx="288" cy="864"/>
            </a:xfrm>
            <a:prstGeom prst="ellipse">
              <a:avLst/>
            </a:prstGeom>
            <a:solidFill>
              <a:srgbClr val="00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Text Box 24"/>
            <p:cNvSpPr txBox="1">
              <a:spLocks noChangeArrowheads="1"/>
            </p:cNvSpPr>
            <p:nvPr/>
          </p:nvSpPr>
          <p:spPr bwMode="auto">
            <a:xfrm>
              <a:off x="4416" y="1248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Checkpoint</a:t>
              </a:r>
            </a:p>
          </p:txBody>
        </p:sp>
      </p:grpSp>
      <p:sp>
        <p:nvSpPr>
          <p:cNvPr id="31769" name="AutoShape 25"/>
          <p:cNvSpPr>
            <a:spLocks noChangeArrowheads="1"/>
          </p:cNvSpPr>
          <p:nvPr/>
        </p:nvSpPr>
        <p:spPr bwMode="auto">
          <a:xfrm>
            <a:off x="4267200" y="2895600"/>
            <a:ext cx="1219200" cy="2057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15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4876800" y="2286000"/>
            <a:ext cx="0" cy="609600"/>
          </a:xfrm>
          <a:prstGeom prst="line">
            <a:avLst/>
          </a:prstGeom>
          <a:noFill/>
          <a:ln w="57150">
            <a:solidFill>
              <a:srgbClr val="D151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1981200" y="1143000"/>
            <a:ext cx="6324600" cy="1108075"/>
          </a:xfrm>
          <a:prstGeom prst="rect">
            <a:avLst/>
          </a:prstGeom>
          <a:solidFill>
            <a:srgbClr val="FFCC99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charset="0"/>
              <a:buNone/>
            </a:pPr>
            <a:r>
              <a:rPr lang="en-US" sz="2200" b="1">
                <a:latin typeface="Arial" charset="0"/>
              </a:rPr>
              <a:t> Detectors with simple hardware </a:t>
            </a:r>
            <a:r>
              <a:rPr lang="en-US" sz="2000" b="1">
                <a:latin typeface="Arial" charset="0"/>
              </a:rPr>
              <a:t>[ASPLOS’08]</a:t>
            </a:r>
          </a:p>
          <a:p>
            <a:pPr marL="342900" indent="-342900" algn="ctr">
              <a:lnSpc>
                <a:spcPct val="150000"/>
              </a:lnSpc>
              <a:buFont typeface="Arial" charset="0"/>
              <a:buNone/>
            </a:pPr>
            <a:r>
              <a:rPr lang="en-US" sz="2200" b="1">
                <a:latin typeface="Arial" charset="0"/>
              </a:rPr>
              <a:t> Detectors with compiler support </a:t>
            </a:r>
            <a:r>
              <a:rPr lang="en-US" sz="2000" b="1">
                <a:latin typeface="Arial" charset="0"/>
              </a:rPr>
              <a:t>[DSN’08]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2971800" y="5956300"/>
            <a:ext cx="6019800" cy="600075"/>
          </a:xfrm>
          <a:prstGeom prst="rect">
            <a:avLst/>
          </a:prstGeom>
          <a:solidFill>
            <a:srgbClr val="FFCC99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charset="0"/>
              <a:buNone/>
            </a:pPr>
            <a:r>
              <a:rPr lang="en-US" sz="2200" b="1">
                <a:latin typeface="Arial" charset="0"/>
              </a:rPr>
              <a:t>µarch-level Fault Diagnosis (TBFD) </a:t>
            </a:r>
            <a:r>
              <a:rPr lang="en-US" sz="2000" b="1">
                <a:latin typeface="Arial" charset="0"/>
              </a:rPr>
              <a:t>[DSN’08]</a:t>
            </a:r>
          </a:p>
        </p:txBody>
      </p:sp>
      <p:sp>
        <p:nvSpPr>
          <p:cNvPr id="31773" name="AutoShape 29"/>
          <p:cNvSpPr>
            <a:spLocks noChangeArrowheads="1"/>
          </p:cNvSpPr>
          <p:nvPr/>
        </p:nvSpPr>
        <p:spPr bwMode="auto">
          <a:xfrm>
            <a:off x="5791200" y="4876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15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6400800" y="5410200"/>
            <a:ext cx="0" cy="533400"/>
          </a:xfrm>
          <a:prstGeom prst="line">
            <a:avLst/>
          </a:prstGeom>
          <a:noFill/>
          <a:ln w="57150">
            <a:solidFill>
              <a:srgbClr val="D151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E194EB-49F5-40A1-AA4B-70C885AE1952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9" grpId="0" animBg="1"/>
      <p:bldP spid="31770" grpId="0" animBg="1"/>
      <p:bldP spid="31771" grpId="0" animBg="1"/>
      <p:bldP spid="31772" grpId="0" animBg="1"/>
      <p:bldP spid="31773" grpId="0" animBg="1"/>
      <p:bldP spid="317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533400" y="2286000"/>
            <a:ext cx="8058150" cy="3048000"/>
            <a:chOff x="240" y="1248"/>
            <a:chExt cx="5076" cy="1920"/>
          </a:xfrm>
        </p:grpSpPr>
        <p:sp>
          <p:nvSpPr>
            <p:cNvPr id="8205" name="Oval 4"/>
            <p:cNvSpPr>
              <a:spLocks noChangeArrowheads="1"/>
            </p:cNvSpPr>
            <p:nvPr/>
          </p:nvSpPr>
          <p:spPr bwMode="auto">
            <a:xfrm>
              <a:off x="528" y="1536"/>
              <a:ext cx="288" cy="864"/>
            </a:xfrm>
            <a:prstGeom prst="ellipse">
              <a:avLst/>
            </a:prstGeom>
            <a:solidFill>
              <a:srgbClr val="00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Freeform 5"/>
            <p:cNvSpPr>
              <a:spLocks/>
            </p:cNvSpPr>
            <p:nvPr/>
          </p:nvSpPr>
          <p:spPr bwMode="auto">
            <a:xfrm>
              <a:off x="816" y="1968"/>
              <a:ext cx="912" cy="144"/>
            </a:xfrm>
            <a:custGeom>
              <a:avLst/>
              <a:gdLst>
                <a:gd name="T0" fmla="*/ 0 w 720"/>
                <a:gd name="T1" fmla="*/ 8 h 152"/>
                <a:gd name="T2" fmla="*/ 12212157 w 720"/>
                <a:gd name="T3" fmla="*/ 11 h 152"/>
                <a:gd name="T4" fmla="*/ 24384957 w 720"/>
                <a:gd name="T5" fmla="*/ 8 h 152"/>
                <a:gd name="T6" fmla="*/ 36595234 w 720"/>
                <a:gd name="T7" fmla="*/ 11 h 152"/>
                <a:gd name="T8" fmla="*/ 48842062 w 720"/>
                <a:gd name="T9" fmla="*/ 8 h 152"/>
                <a:gd name="T10" fmla="*/ 60950500 w 720"/>
                <a:gd name="T11" fmla="*/ 9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152"/>
                <a:gd name="T20" fmla="*/ 720 w 720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Freeform 6"/>
            <p:cNvSpPr>
              <a:spLocks/>
            </p:cNvSpPr>
            <p:nvPr/>
          </p:nvSpPr>
          <p:spPr bwMode="auto">
            <a:xfrm>
              <a:off x="1728" y="1920"/>
              <a:ext cx="1152" cy="240"/>
            </a:xfrm>
            <a:custGeom>
              <a:avLst/>
              <a:gdLst>
                <a:gd name="T0" fmla="*/ 0 w 891"/>
                <a:gd name="T1" fmla="*/ 10051058 h 190"/>
                <a:gd name="T2" fmla="*/ 8305080 w 891"/>
                <a:gd name="T3" fmla="*/ 4012259 h 190"/>
                <a:gd name="T4" fmla="*/ 16251077 w 891"/>
                <a:gd name="T5" fmla="*/ 4720057 h 190"/>
                <a:gd name="T6" fmla="*/ 28661845 w 891"/>
                <a:gd name="T7" fmla="*/ 7358673 h 190"/>
                <a:gd name="T8" fmla="*/ 30648012 w 891"/>
                <a:gd name="T9" fmla="*/ 13382461 h 190"/>
                <a:gd name="T10" fmla="*/ 38796443 w 891"/>
                <a:gd name="T11" fmla="*/ 12696072 h 190"/>
                <a:gd name="T12" fmla="*/ 42642379 w 891"/>
                <a:gd name="T13" fmla="*/ 7972012 h 190"/>
                <a:gd name="T14" fmla="*/ 55095922 w 891"/>
                <a:gd name="T15" fmla="*/ 2644228 h 190"/>
                <a:gd name="T16" fmla="*/ 59183646 w 891"/>
                <a:gd name="T17" fmla="*/ 5329320 h 190"/>
                <a:gd name="T18" fmla="*/ 65303193 w 891"/>
                <a:gd name="T19" fmla="*/ 7358673 h 190"/>
                <a:gd name="T20" fmla="*/ 77378280 w 891"/>
                <a:gd name="T21" fmla="*/ 13382461 h 190"/>
                <a:gd name="T22" fmla="*/ 95931976 w 891"/>
                <a:gd name="T23" fmla="*/ 4720057 h 190"/>
                <a:gd name="T24" fmla="*/ 98117088 w 891"/>
                <a:gd name="T25" fmla="*/ 2644228 h 190"/>
                <a:gd name="T26" fmla="*/ 110213110 w 891"/>
                <a:gd name="T27" fmla="*/ 0 h 190"/>
                <a:gd name="T28" fmla="*/ 118478257 w 891"/>
                <a:gd name="T29" fmla="*/ 684702 h 190"/>
                <a:gd name="T30" fmla="*/ 122363084 w 891"/>
                <a:gd name="T31" fmla="*/ 2644228 h 190"/>
                <a:gd name="T32" fmla="*/ 138838102 w 891"/>
                <a:gd name="T33" fmla="*/ 7358673 h 190"/>
                <a:gd name="T34" fmla="*/ 144853759 w 891"/>
                <a:gd name="T35" fmla="*/ 6706540 h 190"/>
                <a:gd name="T36" fmla="*/ 148973506 w 891"/>
                <a:gd name="T37" fmla="*/ 4720057 h 190"/>
                <a:gd name="T38" fmla="*/ 167241000 w 891"/>
                <a:gd name="T39" fmla="*/ 5329320 h 190"/>
                <a:gd name="T40" fmla="*/ 187921698 w 891"/>
                <a:gd name="T41" fmla="*/ 7358673 h 190"/>
                <a:gd name="T42" fmla="*/ 202002832 w 891"/>
                <a:gd name="T43" fmla="*/ 3340078 h 1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91"/>
                <a:gd name="T67" fmla="*/ 0 h 190"/>
                <a:gd name="T68" fmla="*/ 891 w 891"/>
                <a:gd name="T69" fmla="*/ 190 h 19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91" h="190">
                  <a:moveTo>
                    <a:pt x="0" y="135"/>
                  </a:moveTo>
                  <a:cubicBezTo>
                    <a:pt x="21" y="71"/>
                    <a:pt x="7" y="97"/>
                    <a:pt x="36" y="54"/>
                  </a:cubicBezTo>
                  <a:cubicBezTo>
                    <a:pt x="48" y="57"/>
                    <a:pt x="61" y="57"/>
                    <a:pt x="72" y="63"/>
                  </a:cubicBezTo>
                  <a:cubicBezTo>
                    <a:pt x="91" y="73"/>
                    <a:pt x="126" y="99"/>
                    <a:pt x="126" y="99"/>
                  </a:cubicBezTo>
                  <a:cubicBezTo>
                    <a:pt x="129" y="126"/>
                    <a:pt x="121" y="157"/>
                    <a:pt x="135" y="180"/>
                  </a:cubicBezTo>
                  <a:cubicBezTo>
                    <a:pt x="142" y="190"/>
                    <a:pt x="161" y="179"/>
                    <a:pt x="171" y="171"/>
                  </a:cubicBezTo>
                  <a:cubicBezTo>
                    <a:pt x="188" y="157"/>
                    <a:pt x="183" y="129"/>
                    <a:pt x="189" y="108"/>
                  </a:cubicBezTo>
                  <a:cubicBezTo>
                    <a:pt x="199" y="72"/>
                    <a:pt x="212" y="56"/>
                    <a:pt x="243" y="36"/>
                  </a:cubicBezTo>
                  <a:cubicBezTo>
                    <a:pt x="249" y="48"/>
                    <a:pt x="253" y="61"/>
                    <a:pt x="261" y="72"/>
                  </a:cubicBezTo>
                  <a:cubicBezTo>
                    <a:pt x="268" y="82"/>
                    <a:pt x="282" y="88"/>
                    <a:pt x="288" y="99"/>
                  </a:cubicBezTo>
                  <a:cubicBezTo>
                    <a:pt x="314" y="144"/>
                    <a:pt x="288" y="144"/>
                    <a:pt x="342" y="180"/>
                  </a:cubicBezTo>
                  <a:cubicBezTo>
                    <a:pt x="385" y="152"/>
                    <a:pt x="401" y="108"/>
                    <a:pt x="423" y="63"/>
                  </a:cubicBezTo>
                  <a:cubicBezTo>
                    <a:pt x="427" y="55"/>
                    <a:pt x="425" y="43"/>
                    <a:pt x="432" y="36"/>
                  </a:cubicBezTo>
                  <a:cubicBezTo>
                    <a:pt x="447" y="21"/>
                    <a:pt x="486" y="0"/>
                    <a:pt x="486" y="0"/>
                  </a:cubicBezTo>
                  <a:cubicBezTo>
                    <a:pt x="498" y="3"/>
                    <a:pt x="512" y="2"/>
                    <a:pt x="522" y="9"/>
                  </a:cubicBezTo>
                  <a:cubicBezTo>
                    <a:pt x="531" y="15"/>
                    <a:pt x="533" y="28"/>
                    <a:pt x="540" y="36"/>
                  </a:cubicBezTo>
                  <a:cubicBezTo>
                    <a:pt x="563" y="63"/>
                    <a:pt x="579" y="88"/>
                    <a:pt x="612" y="99"/>
                  </a:cubicBezTo>
                  <a:cubicBezTo>
                    <a:pt x="621" y="96"/>
                    <a:pt x="632" y="96"/>
                    <a:pt x="639" y="90"/>
                  </a:cubicBezTo>
                  <a:cubicBezTo>
                    <a:pt x="647" y="83"/>
                    <a:pt x="646" y="65"/>
                    <a:pt x="657" y="63"/>
                  </a:cubicBezTo>
                  <a:cubicBezTo>
                    <a:pt x="684" y="58"/>
                    <a:pt x="711" y="69"/>
                    <a:pt x="738" y="72"/>
                  </a:cubicBezTo>
                  <a:cubicBezTo>
                    <a:pt x="756" y="125"/>
                    <a:pt x="783" y="110"/>
                    <a:pt x="828" y="99"/>
                  </a:cubicBezTo>
                  <a:cubicBezTo>
                    <a:pt x="852" y="63"/>
                    <a:pt x="863" y="73"/>
                    <a:pt x="891" y="4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Line 7"/>
            <p:cNvSpPr>
              <a:spLocks noChangeShapeType="1"/>
            </p:cNvSpPr>
            <p:nvPr/>
          </p:nvSpPr>
          <p:spPr bwMode="auto">
            <a:xfrm rot="5400000" flipV="1">
              <a:off x="1169" y="2287"/>
              <a:ext cx="258" cy="4"/>
            </a:xfrm>
            <a:prstGeom prst="line">
              <a:avLst/>
            </a:prstGeom>
            <a:noFill/>
            <a:ln w="50800">
              <a:solidFill>
                <a:srgbClr val="66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Text Box 8"/>
            <p:cNvSpPr txBox="1">
              <a:spLocks noChangeArrowheads="1"/>
            </p:cNvSpPr>
            <p:nvPr/>
          </p:nvSpPr>
          <p:spPr bwMode="auto">
            <a:xfrm>
              <a:off x="1056" y="2448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33"/>
                  </a:solidFill>
                  <a:latin typeface="Arial" charset="0"/>
                </a:rPr>
                <a:t>Fault</a:t>
              </a:r>
            </a:p>
          </p:txBody>
        </p:sp>
        <p:sp>
          <p:nvSpPr>
            <p:cNvPr id="8210" name="Line 9"/>
            <p:cNvSpPr>
              <a:spLocks noChangeShapeType="1"/>
            </p:cNvSpPr>
            <p:nvPr/>
          </p:nvSpPr>
          <p:spPr bwMode="auto">
            <a:xfrm rot="5400000" flipV="1">
              <a:off x="1601" y="2287"/>
              <a:ext cx="258" cy="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Text Box 10"/>
            <p:cNvSpPr txBox="1">
              <a:spLocks noChangeArrowheads="1"/>
            </p:cNvSpPr>
            <p:nvPr/>
          </p:nvSpPr>
          <p:spPr bwMode="auto">
            <a:xfrm>
              <a:off x="1484" y="2448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Error</a:t>
              </a:r>
            </a:p>
          </p:txBody>
        </p:sp>
        <p:sp>
          <p:nvSpPr>
            <p:cNvPr id="8212" name="AutoShape 11"/>
            <p:cNvSpPr>
              <a:spLocks noChangeArrowheads="1"/>
            </p:cNvSpPr>
            <p:nvPr/>
          </p:nvSpPr>
          <p:spPr bwMode="auto">
            <a:xfrm>
              <a:off x="2784" y="1824"/>
              <a:ext cx="432" cy="384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12"/>
            <p:cNvSpPr>
              <a:spLocks noChangeShapeType="1"/>
            </p:cNvSpPr>
            <p:nvPr/>
          </p:nvSpPr>
          <p:spPr bwMode="auto">
            <a:xfrm rot="5400000" flipV="1">
              <a:off x="2853" y="2287"/>
              <a:ext cx="258" cy="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Text Box 13"/>
            <p:cNvSpPr txBox="1">
              <a:spLocks noChangeArrowheads="1"/>
            </p:cNvSpPr>
            <p:nvPr/>
          </p:nvSpPr>
          <p:spPr bwMode="auto">
            <a:xfrm>
              <a:off x="2584" y="2448"/>
              <a:ext cx="7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Symptom</a:t>
              </a:r>
            </a:p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detected</a:t>
              </a:r>
            </a:p>
          </p:txBody>
        </p:sp>
        <p:sp>
          <p:nvSpPr>
            <p:cNvPr id="8215" name="Line 14"/>
            <p:cNvSpPr>
              <a:spLocks noChangeShapeType="1"/>
            </p:cNvSpPr>
            <p:nvPr/>
          </p:nvSpPr>
          <p:spPr bwMode="auto">
            <a:xfrm>
              <a:off x="3360" y="26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Text Box 15"/>
            <p:cNvSpPr txBox="1">
              <a:spLocks noChangeArrowheads="1"/>
            </p:cNvSpPr>
            <p:nvPr/>
          </p:nvSpPr>
          <p:spPr bwMode="auto">
            <a:xfrm>
              <a:off x="3604" y="2505"/>
              <a:ext cx="7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006600"/>
                  </a:solidFill>
                  <a:latin typeface="Arial" charset="0"/>
                </a:rPr>
                <a:t>Recovery</a:t>
              </a:r>
            </a:p>
          </p:txBody>
        </p:sp>
        <p:sp>
          <p:nvSpPr>
            <p:cNvPr id="8217" name="Line 16"/>
            <p:cNvSpPr>
              <a:spLocks noChangeShapeType="1"/>
            </p:cNvSpPr>
            <p:nvPr/>
          </p:nvSpPr>
          <p:spPr bwMode="auto">
            <a:xfrm rot="5400000" flipV="1">
              <a:off x="3617" y="2287"/>
              <a:ext cx="354" cy="4"/>
            </a:xfrm>
            <a:prstGeom prst="line">
              <a:avLst/>
            </a:prstGeom>
            <a:noFill/>
            <a:ln w="50800">
              <a:solidFill>
                <a:srgbClr val="0066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Freeform 17"/>
            <p:cNvSpPr>
              <a:spLocks/>
            </p:cNvSpPr>
            <p:nvPr/>
          </p:nvSpPr>
          <p:spPr bwMode="auto">
            <a:xfrm flipV="1">
              <a:off x="3792" y="1968"/>
              <a:ext cx="912" cy="144"/>
            </a:xfrm>
            <a:custGeom>
              <a:avLst/>
              <a:gdLst>
                <a:gd name="T0" fmla="*/ 0 w 720"/>
                <a:gd name="T1" fmla="*/ 8 h 152"/>
                <a:gd name="T2" fmla="*/ 12212157 w 720"/>
                <a:gd name="T3" fmla="*/ 11 h 152"/>
                <a:gd name="T4" fmla="*/ 24384957 w 720"/>
                <a:gd name="T5" fmla="*/ 8 h 152"/>
                <a:gd name="T6" fmla="*/ 36595234 w 720"/>
                <a:gd name="T7" fmla="*/ 11 h 152"/>
                <a:gd name="T8" fmla="*/ 48842062 w 720"/>
                <a:gd name="T9" fmla="*/ 8 h 152"/>
                <a:gd name="T10" fmla="*/ 60950500 w 720"/>
                <a:gd name="T11" fmla="*/ 9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152"/>
                <a:gd name="T20" fmla="*/ 720 w 720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Text Box 18"/>
            <p:cNvSpPr txBox="1">
              <a:spLocks noChangeArrowheads="1"/>
            </p:cNvSpPr>
            <p:nvPr/>
          </p:nvSpPr>
          <p:spPr bwMode="auto">
            <a:xfrm>
              <a:off x="3580" y="2937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Diagnosis</a:t>
              </a:r>
            </a:p>
          </p:txBody>
        </p:sp>
        <p:sp>
          <p:nvSpPr>
            <p:cNvPr id="8220" name="Line 19"/>
            <p:cNvSpPr>
              <a:spLocks noChangeShapeType="1"/>
            </p:cNvSpPr>
            <p:nvPr/>
          </p:nvSpPr>
          <p:spPr bwMode="auto">
            <a:xfrm>
              <a:off x="4368" y="307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Text Box 20"/>
            <p:cNvSpPr txBox="1">
              <a:spLocks noChangeArrowheads="1"/>
            </p:cNvSpPr>
            <p:nvPr/>
          </p:nvSpPr>
          <p:spPr bwMode="auto">
            <a:xfrm>
              <a:off x="4620" y="2937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Repair</a:t>
              </a:r>
            </a:p>
          </p:txBody>
        </p:sp>
        <p:sp>
          <p:nvSpPr>
            <p:cNvPr id="8222" name="Line 21"/>
            <p:cNvSpPr>
              <a:spLocks noChangeShapeType="1"/>
            </p:cNvSpPr>
            <p:nvPr/>
          </p:nvSpPr>
          <p:spPr bwMode="auto">
            <a:xfrm rot="-5400000">
              <a:off x="3816" y="2856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Text Box 22"/>
            <p:cNvSpPr txBox="1">
              <a:spLocks noChangeArrowheads="1"/>
            </p:cNvSpPr>
            <p:nvPr/>
          </p:nvSpPr>
          <p:spPr bwMode="auto">
            <a:xfrm>
              <a:off x="240" y="1257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Checkpoint</a:t>
              </a:r>
            </a:p>
          </p:txBody>
        </p:sp>
        <p:sp>
          <p:nvSpPr>
            <p:cNvPr id="8224" name="Oval 23"/>
            <p:cNvSpPr>
              <a:spLocks noChangeArrowheads="1"/>
            </p:cNvSpPr>
            <p:nvPr/>
          </p:nvSpPr>
          <p:spPr bwMode="auto">
            <a:xfrm>
              <a:off x="4704" y="1527"/>
              <a:ext cx="288" cy="864"/>
            </a:xfrm>
            <a:prstGeom prst="ellipse">
              <a:avLst/>
            </a:prstGeom>
            <a:solidFill>
              <a:srgbClr val="00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Text Box 24"/>
            <p:cNvSpPr txBox="1">
              <a:spLocks noChangeArrowheads="1"/>
            </p:cNvSpPr>
            <p:nvPr/>
          </p:nvSpPr>
          <p:spPr bwMode="auto">
            <a:xfrm>
              <a:off x="4416" y="1248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Checkpoint</a:t>
              </a:r>
            </a:p>
          </p:txBody>
        </p:sp>
      </p:grpSp>
      <p:sp>
        <p:nvSpPr>
          <p:cNvPr id="8196" name="AutoShape 25"/>
          <p:cNvSpPr>
            <a:spLocks noChangeArrowheads="1"/>
          </p:cNvSpPr>
          <p:nvPr/>
        </p:nvSpPr>
        <p:spPr bwMode="auto">
          <a:xfrm>
            <a:off x="4267200" y="2895600"/>
            <a:ext cx="1219200" cy="2057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15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26"/>
          <p:cNvSpPr>
            <a:spLocks noChangeShapeType="1"/>
          </p:cNvSpPr>
          <p:nvPr/>
        </p:nvSpPr>
        <p:spPr bwMode="auto">
          <a:xfrm>
            <a:off x="4876800" y="2286000"/>
            <a:ext cx="0" cy="609600"/>
          </a:xfrm>
          <a:prstGeom prst="line">
            <a:avLst/>
          </a:prstGeom>
          <a:noFill/>
          <a:ln w="57150">
            <a:solidFill>
              <a:srgbClr val="D151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8" name="Text Box 27"/>
          <p:cNvSpPr txBox="1">
            <a:spLocks noChangeArrowheads="1"/>
          </p:cNvSpPr>
          <p:nvPr/>
        </p:nvSpPr>
        <p:spPr bwMode="auto">
          <a:xfrm>
            <a:off x="2590800" y="1143000"/>
            <a:ext cx="4648200" cy="1108075"/>
          </a:xfrm>
          <a:prstGeom prst="rect">
            <a:avLst/>
          </a:prstGeom>
          <a:solidFill>
            <a:srgbClr val="FFCC99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charset="0"/>
              <a:buNone/>
            </a:pPr>
            <a:r>
              <a:rPr lang="en-US" sz="2200" b="1">
                <a:latin typeface="Arial" charset="0"/>
              </a:rPr>
              <a:t> Detectors with simple hardware</a:t>
            </a:r>
          </a:p>
          <a:p>
            <a:pPr marL="342900" indent="-342900" algn="ctr">
              <a:lnSpc>
                <a:spcPct val="150000"/>
              </a:lnSpc>
              <a:buFont typeface="Arial" charset="0"/>
              <a:buNone/>
            </a:pPr>
            <a:r>
              <a:rPr lang="en-US" sz="2200" b="1">
                <a:latin typeface="Arial" charset="0"/>
              </a:rPr>
              <a:t> Detectors with compiler support</a:t>
            </a:r>
          </a:p>
        </p:txBody>
      </p:sp>
      <p:sp>
        <p:nvSpPr>
          <p:cNvPr id="8199" name="Text Box 28"/>
          <p:cNvSpPr txBox="1">
            <a:spLocks noChangeArrowheads="1"/>
          </p:cNvSpPr>
          <p:nvPr/>
        </p:nvSpPr>
        <p:spPr bwMode="auto">
          <a:xfrm>
            <a:off x="3330575" y="5956300"/>
            <a:ext cx="5051425" cy="600075"/>
          </a:xfrm>
          <a:prstGeom prst="rect">
            <a:avLst/>
          </a:prstGeom>
          <a:solidFill>
            <a:srgbClr val="FFCC99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charset="0"/>
              <a:buNone/>
            </a:pPr>
            <a:r>
              <a:rPr lang="en-US" sz="2200" b="1">
                <a:latin typeface="Arial" charset="0"/>
              </a:rPr>
              <a:t>µarch-level Fault Diagnosis (TBFD)</a:t>
            </a:r>
            <a:endParaRPr lang="en-US" sz="1800" b="1">
              <a:latin typeface="Arial" charset="0"/>
            </a:endParaRPr>
          </a:p>
        </p:txBody>
      </p:sp>
      <p:sp>
        <p:nvSpPr>
          <p:cNvPr id="8200" name="AutoShape 29"/>
          <p:cNvSpPr>
            <a:spLocks noChangeArrowheads="1"/>
          </p:cNvSpPr>
          <p:nvPr/>
        </p:nvSpPr>
        <p:spPr bwMode="auto">
          <a:xfrm>
            <a:off x="5791200" y="4876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15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30"/>
          <p:cNvSpPr>
            <a:spLocks noChangeShapeType="1"/>
          </p:cNvSpPr>
          <p:nvPr/>
        </p:nvSpPr>
        <p:spPr bwMode="auto">
          <a:xfrm>
            <a:off x="6400800" y="5410200"/>
            <a:ext cx="0" cy="533400"/>
          </a:xfrm>
          <a:prstGeom prst="line">
            <a:avLst/>
          </a:prstGeom>
          <a:noFill/>
          <a:ln w="57150">
            <a:solidFill>
              <a:srgbClr val="D151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9B9A5-6F6C-426A-94F0-1DCA028CB13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203" name="Rounded Rectangle 31"/>
          <p:cNvSpPr>
            <a:spLocks noChangeArrowheads="1"/>
          </p:cNvSpPr>
          <p:nvPr/>
        </p:nvSpPr>
        <p:spPr bwMode="auto">
          <a:xfrm>
            <a:off x="152400" y="914400"/>
            <a:ext cx="8686800" cy="5791200"/>
          </a:xfrm>
          <a:prstGeom prst="roundRect">
            <a:avLst>
              <a:gd name="adj" fmla="val 16667"/>
            </a:avLst>
          </a:prstGeom>
          <a:solidFill>
            <a:schemeClr val="bg1">
              <a:alpha val="90195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200" y="2743200"/>
            <a:ext cx="89916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+mn-lt"/>
              </a:rPr>
              <a:t>Shown to work well for single-threaded apps</a:t>
            </a:r>
          </a:p>
          <a:p>
            <a:pPr algn="ctr">
              <a:defRPr/>
            </a:pPr>
            <a:endParaRPr lang="en-US" sz="2800" b="1" dirty="0">
              <a:latin typeface="+mn-lt"/>
            </a:endParaRPr>
          </a:p>
          <a:p>
            <a:pPr algn="ctr">
              <a:defRPr/>
            </a:pPr>
            <a:r>
              <a:rPr lang="en-US" sz="2800" b="1" dirty="0">
                <a:latin typeface="+mn-lt"/>
              </a:rPr>
              <a:t>Does SWAT approach work on multithreaded apps?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Multithreaded Applications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86400"/>
          </a:xfrm>
        </p:spPr>
        <p:txBody>
          <a:bodyPr/>
          <a:lstStyle/>
          <a:p>
            <a:r>
              <a:rPr lang="en-US" smtClean="0"/>
              <a:t>Multithreaded apps share data among threads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z="1600" smtClean="0"/>
          </a:p>
          <a:p>
            <a:endParaRPr lang="en-US" sz="1600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>
                <a:solidFill>
                  <a:srgbClr val="D15100"/>
                </a:solidFill>
              </a:rPr>
              <a:t>Symptom causing core may not be faulty</a:t>
            </a:r>
          </a:p>
          <a:p>
            <a:r>
              <a:rPr lang="en-US" smtClean="0"/>
              <a:t>Need to diagnose </a:t>
            </a:r>
            <a:r>
              <a:rPr lang="en-US" smtClean="0">
                <a:solidFill>
                  <a:srgbClr val="D15100"/>
                </a:solidFill>
              </a:rPr>
              <a:t>faulty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9F7DF-3DFB-499A-89B0-840EECE1D7F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4191000"/>
            <a:ext cx="29718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Symptom Detection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on a </a:t>
            </a:r>
            <a:r>
              <a:rPr lang="en-US" sz="2000" b="1" dirty="0">
                <a:solidFill>
                  <a:srgbClr val="D15100"/>
                </a:solidFill>
                <a:latin typeface="+mn-lt"/>
              </a:rPr>
              <a:t>fault-free</a:t>
            </a:r>
            <a:r>
              <a:rPr lang="en-US" sz="2000" b="1" dirty="0">
                <a:latin typeface="+mn-lt"/>
              </a:rPr>
              <a:t> core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189538" y="1524000"/>
            <a:ext cx="982662" cy="2209800"/>
            <a:chOff x="5189540" y="1524000"/>
            <a:chExt cx="982662" cy="2209800"/>
          </a:xfrm>
        </p:grpSpPr>
        <p:sp>
          <p:nvSpPr>
            <p:cNvPr id="9244" name="Freeform 40"/>
            <p:cNvSpPr>
              <a:spLocks/>
            </p:cNvSpPr>
            <p:nvPr/>
          </p:nvSpPr>
          <p:spPr bwMode="auto">
            <a:xfrm>
              <a:off x="5334120" y="1921066"/>
              <a:ext cx="565403" cy="1812734"/>
            </a:xfrm>
            <a:custGeom>
              <a:avLst/>
              <a:gdLst>
                <a:gd name="T0" fmla="*/ 389436 w 565150"/>
                <a:gd name="T1" fmla="*/ 0 h 1558925"/>
                <a:gd name="T2" fmla="*/ 25532 w 565150"/>
                <a:gd name="T3" fmla="*/ 2095433 h 1558925"/>
                <a:gd name="T4" fmla="*/ 542658 w 565150"/>
                <a:gd name="T5" fmla="*/ 3492384 h 1558925"/>
                <a:gd name="T6" fmla="*/ 178760 w 565150"/>
                <a:gd name="T7" fmla="*/ 5704231 h 1558925"/>
                <a:gd name="T8" fmla="*/ 485198 w 565150"/>
                <a:gd name="T9" fmla="*/ 7101180 h 1558925"/>
                <a:gd name="T10" fmla="*/ 159602 w 565150"/>
                <a:gd name="T11" fmla="*/ 9196610 h 1558925"/>
                <a:gd name="T12" fmla="*/ 159602 w 565150"/>
                <a:gd name="T13" fmla="*/ 9080189 h 15589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5150"/>
                <a:gd name="T22" fmla="*/ 0 h 1558925"/>
                <a:gd name="T23" fmla="*/ 565150 w 565150"/>
                <a:gd name="T24" fmla="*/ 1558925 h 15589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5150" h="1558925">
                  <a:moveTo>
                    <a:pt x="387350" y="0"/>
                  </a:moveTo>
                  <a:cubicBezTo>
                    <a:pt x="193675" y="123825"/>
                    <a:pt x="0" y="247650"/>
                    <a:pt x="25400" y="342900"/>
                  </a:cubicBezTo>
                  <a:cubicBezTo>
                    <a:pt x="50800" y="438150"/>
                    <a:pt x="514350" y="473075"/>
                    <a:pt x="539750" y="571500"/>
                  </a:cubicBezTo>
                  <a:cubicBezTo>
                    <a:pt x="565150" y="669925"/>
                    <a:pt x="187325" y="835025"/>
                    <a:pt x="177800" y="933450"/>
                  </a:cubicBezTo>
                  <a:cubicBezTo>
                    <a:pt x="168275" y="1031875"/>
                    <a:pt x="485775" y="1066800"/>
                    <a:pt x="482600" y="1162050"/>
                  </a:cubicBezTo>
                  <a:cubicBezTo>
                    <a:pt x="479425" y="1257300"/>
                    <a:pt x="212725" y="1450975"/>
                    <a:pt x="158750" y="1504950"/>
                  </a:cubicBezTo>
                  <a:cubicBezTo>
                    <a:pt x="104775" y="1558925"/>
                    <a:pt x="131762" y="1522412"/>
                    <a:pt x="158750" y="1485900"/>
                  </a:cubicBezTo>
                </a:path>
              </a:pathLst>
            </a:custGeom>
            <a:noFill/>
            <a:ln w="254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5189540" y="1524000"/>
              <a:ext cx="982662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Core 2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143000" y="1600200"/>
            <a:ext cx="1820863" cy="1828800"/>
            <a:chOff x="1143000" y="1600201"/>
            <a:chExt cx="1820863" cy="1828799"/>
          </a:xfrm>
        </p:grpSpPr>
        <p:grpSp>
          <p:nvGrpSpPr>
            <p:cNvPr id="9237" name="Group 53"/>
            <p:cNvGrpSpPr>
              <a:grpSpLocks/>
            </p:cNvGrpSpPr>
            <p:nvPr/>
          </p:nvGrpSpPr>
          <p:grpSpPr bwMode="auto">
            <a:xfrm>
              <a:off x="1143000" y="1600201"/>
              <a:ext cx="1820863" cy="1047750"/>
              <a:chOff x="1981200" y="2628842"/>
              <a:chExt cx="1820863" cy="1047769"/>
            </a:xfrm>
          </p:grpSpPr>
          <p:grpSp>
            <p:nvGrpSpPr>
              <p:cNvPr id="9239" name="Group 48"/>
              <p:cNvGrpSpPr>
                <a:grpSpLocks/>
              </p:cNvGrpSpPr>
              <p:nvPr/>
            </p:nvGrpSpPr>
            <p:grpSpPr bwMode="auto">
              <a:xfrm>
                <a:off x="1981200" y="2971800"/>
                <a:ext cx="1400175" cy="704811"/>
                <a:chOff x="152400" y="2514600"/>
                <a:chExt cx="1400175" cy="704811"/>
              </a:xfrm>
            </p:grpSpPr>
            <p:cxnSp>
              <p:nvCxnSpPr>
                <p:cNvPr id="9241" name="Straight Arrow Connector 34"/>
                <p:cNvCxnSpPr>
                  <a:cxnSpLocks noChangeShapeType="1"/>
                </p:cNvCxnSpPr>
                <p:nvPr/>
              </p:nvCxnSpPr>
              <p:spPr bwMode="auto">
                <a:xfrm>
                  <a:off x="914400" y="3048000"/>
                  <a:ext cx="457200" cy="1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6" name="TextBox 10"/>
                <p:cNvSpPr txBox="1"/>
                <p:nvPr/>
              </p:nvSpPr>
              <p:spPr>
                <a:xfrm>
                  <a:off x="152400" y="2819353"/>
                  <a:ext cx="796925" cy="40005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 dirty="0">
                      <a:solidFill>
                        <a:srgbClr val="FF0000"/>
                      </a:solidFill>
                      <a:latin typeface="+mn-lt"/>
                    </a:rPr>
                    <a:t>Fault</a:t>
                  </a:r>
                </a:p>
              </p:txBody>
            </p:sp>
            <p:sp>
              <p:nvSpPr>
                <p:cNvPr id="9243" name="Freeform 39"/>
                <p:cNvSpPr>
                  <a:spLocks/>
                </p:cNvSpPr>
                <p:nvPr/>
              </p:nvSpPr>
              <p:spPr bwMode="auto">
                <a:xfrm>
                  <a:off x="1219200" y="2514600"/>
                  <a:ext cx="333375" cy="514350"/>
                </a:xfrm>
                <a:custGeom>
                  <a:avLst/>
                  <a:gdLst>
                    <a:gd name="T0" fmla="*/ 238125 w 333375"/>
                    <a:gd name="T1" fmla="*/ 0 h 514350"/>
                    <a:gd name="T2" fmla="*/ 9525 w 333375"/>
                    <a:gd name="T3" fmla="*/ 228600 h 514350"/>
                    <a:gd name="T4" fmla="*/ 295275 w 333375"/>
                    <a:gd name="T5" fmla="*/ 381000 h 514350"/>
                    <a:gd name="T6" fmla="*/ 238125 w 333375"/>
                    <a:gd name="T7" fmla="*/ 514350 h 514350"/>
                    <a:gd name="T8" fmla="*/ 238125 w 333375"/>
                    <a:gd name="T9" fmla="*/ 514350 h 5143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3375"/>
                    <a:gd name="T16" fmla="*/ 0 h 514350"/>
                    <a:gd name="T17" fmla="*/ 333375 w 333375"/>
                    <a:gd name="T18" fmla="*/ 514350 h 5143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3375" h="514350">
                      <a:moveTo>
                        <a:pt x="238125" y="0"/>
                      </a:moveTo>
                      <a:cubicBezTo>
                        <a:pt x="119062" y="82550"/>
                        <a:pt x="0" y="165100"/>
                        <a:pt x="9525" y="228600"/>
                      </a:cubicBezTo>
                      <a:cubicBezTo>
                        <a:pt x="19050" y="292100"/>
                        <a:pt x="257175" y="333375"/>
                        <a:pt x="295275" y="381000"/>
                      </a:cubicBezTo>
                      <a:cubicBezTo>
                        <a:pt x="333375" y="428625"/>
                        <a:pt x="238125" y="514350"/>
                        <a:pt x="238125" y="514350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00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2819400" y="2628842"/>
                <a:ext cx="982663" cy="40005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latin typeface="+mn-lt"/>
                  </a:rPr>
                  <a:t>Core 1</a:t>
                </a:r>
              </a:p>
            </p:txBody>
          </p:sp>
        </p:grpSp>
        <p:sp>
          <p:nvSpPr>
            <p:cNvPr id="9238" name="Freeform 30"/>
            <p:cNvSpPr>
              <a:spLocks/>
            </p:cNvSpPr>
            <p:nvPr/>
          </p:nvSpPr>
          <p:spPr bwMode="auto">
            <a:xfrm>
              <a:off x="2072235" y="2490324"/>
              <a:ext cx="442365" cy="938676"/>
            </a:xfrm>
            <a:custGeom>
              <a:avLst/>
              <a:gdLst>
                <a:gd name="T0" fmla="*/ 323681 w 442365"/>
                <a:gd name="T1" fmla="*/ 0 h 938676"/>
                <a:gd name="T2" fmla="*/ 16184 w 442365"/>
                <a:gd name="T3" fmla="*/ 307497 h 938676"/>
                <a:gd name="T4" fmla="*/ 420786 w 442365"/>
                <a:gd name="T5" fmla="*/ 469338 h 938676"/>
                <a:gd name="T6" fmla="*/ 145657 w 442365"/>
                <a:gd name="T7" fmla="*/ 744467 h 938676"/>
                <a:gd name="T8" fmla="*/ 356049 w 442365"/>
                <a:gd name="T9" fmla="*/ 938676 h 938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365"/>
                <a:gd name="T16" fmla="*/ 0 h 938676"/>
                <a:gd name="T17" fmla="*/ 442365 w 442365"/>
                <a:gd name="T18" fmla="*/ 938676 h 9386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365" h="938676">
                  <a:moveTo>
                    <a:pt x="323681" y="0"/>
                  </a:moveTo>
                  <a:cubicBezTo>
                    <a:pt x="161840" y="114637"/>
                    <a:pt x="0" y="229274"/>
                    <a:pt x="16184" y="307497"/>
                  </a:cubicBezTo>
                  <a:cubicBezTo>
                    <a:pt x="32368" y="385720"/>
                    <a:pt x="399207" y="396510"/>
                    <a:pt x="420786" y="469338"/>
                  </a:cubicBezTo>
                  <a:cubicBezTo>
                    <a:pt x="442365" y="542166"/>
                    <a:pt x="156447" y="666244"/>
                    <a:pt x="145657" y="744467"/>
                  </a:cubicBezTo>
                  <a:cubicBezTo>
                    <a:pt x="134868" y="822690"/>
                    <a:pt x="245458" y="880683"/>
                    <a:pt x="356049" y="938676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1979613" y="3200400"/>
            <a:ext cx="4040187" cy="1790700"/>
            <a:chOff x="1979105" y="3200400"/>
            <a:chExt cx="4041123" cy="1790699"/>
          </a:xfrm>
        </p:grpSpPr>
        <p:grpSp>
          <p:nvGrpSpPr>
            <p:cNvPr id="9225" name="Group 53"/>
            <p:cNvGrpSpPr>
              <a:grpSpLocks/>
            </p:cNvGrpSpPr>
            <p:nvPr/>
          </p:nvGrpSpPr>
          <p:grpSpPr bwMode="auto">
            <a:xfrm>
              <a:off x="1979105" y="3200400"/>
              <a:ext cx="2592895" cy="1752600"/>
              <a:chOff x="1979105" y="3200400"/>
              <a:chExt cx="2592895" cy="1752600"/>
            </a:xfrm>
          </p:grpSpPr>
          <p:sp>
            <p:nvSpPr>
              <p:cNvPr id="32" name="TextBox 31"/>
              <p:cNvSpPr txBox="1"/>
              <p:nvPr/>
            </p:nvSpPr>
            <p:spPr bwMode="auto">
              <a:xfrm>
                <a:off x="1979105" y="3200400"/>
                <a:ext cx="839982" cy="4000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latin typeface="+mn-lt"/>
                  </a:rPr>
                  <a:t>Store</a:t>
                </a:r>
              </a:p>
            </p:txBody>
          </p:sp>
          <p:grpSp>
            <p:nvGrpSpPr>
              <p:cNvPr id="9233" name="Group 43"/>
              <p:cNvGrpSpPr>
                <a:grpSpLocks/>
              </p:cNvGrpSpPr>
              <p:nvPr/>
            </p:nvGrpSpPr>
            <p:grpSpPr bwMode="auto">
              <a:xfrm>
                <a:off x="2399252" y="3600510"/>
                <a:ext cx="2172748" cy="1352490"/>
                <a:chOff x="2399252" y="3600510"/>
                <a:chExt cx="2172748" cy="1352490"/>
              </a:xfrm>
            </p:grpSpPr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3047739" y="4038600"/>
                  <a:ext cx="1524354" cy="914399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b="1" dirty="0">
                      <a:latin typeface="+mn-lt"/>
                    </a:rPr>
                    <a:t>Memory</a:t>
                  </a:r>
                </a:p>
              </p:txBody>
            </p:sp>
            <p:cxnSp>
              <p:nvCxnSpPr>
                <p:cNvPr id="9235" name="Straight Arrow Connector 25"/>
                <p:cNvCxnSpPr>
                  <a:cxnSpLocks noChangeShapeType="1"/>
                  <a:stCxn id="32" idx="2"/>
                </p:cNvCxnSpPr>
                <p:nvPr/>
              </p:nvCxnSpPr>
              <p:spPr bwMode="auto">
                <a:xfrm rot="16200000" flipH="1">
                  <a:off x="2314081" y="3685681"/>
                  <a:ext cx="1123890" cy="953547"/>
                </a:xfrm>
                <a:prstGeom prst="straightConnector1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9236" name="Rectangle 26"/>
                <p:cNvSpPr>
                  <a:spLocks noChangeArrowheads="1"/>
                </p:cNvSpPr>
                <p:nvPr/>
              </p:nvSpPr>
              <p:spPr bwMode="auto">
                <a:xfrm>
                  <a:off x="3352800" y="4724400"/>
                  <a:ext cx="457200" cy="152400"/>
                </a:xfrm>
                <a:prstGeom prst="rect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26" name="Group 51"/>
            <p:cNvGrpSpPr>
              <a:grpSpLocks/>
            </p:cNvGrpSpPr>
            <p:nvPr/>
          </p:nvGrpSpPr>
          <p:grpSpPr bwMode="auto">
            <a:xfrm>
              <a:off x="3810000" y="3581399"/>
              <a:ext cx="2210228" cy="1409700"/>
              <a:chOff x="3810000" y="3581399"/>
              <a:chExt cx="2210228" cy="1409700"/>
            </a:xfrm>
          </p:grpSpPr>
          <p:grpSp>
            <p:nvGrpSpPr>
              <p:cNvPr id="9227" name="Group 50"/>
              <p:cNvGrpSpPr>
                <a:grpSpLocks/>
              </p:cNvGrpSpPr>
              <p:nvPr/>
            </p:nvGrpSpPr>
            <p:grpSpPr bwMode="auto">
              <a:xfrm>
                <a:off x="5105402" y="3581399"/>
                <a:ext cx="914826" cy="1409700"/>
                <a:chOff x="5105402" y="3581399"/>
                <a:chExt cx="914826" cy="1409700"/>
              </a:xfrm>
            </p:grpSpPr>
            <p:sp>
              <p:nvSpPr>
                <p:cNvPr id="9229" name="Freeform 41"/>
                <p:cNvSpPr>
                  <a:spLocks/>
                </p:cNvSpPr>
                <p:nvPr/>
              </p:nvSpPr>
              <p:spPr bwMode="auto">
                <a:xfrm>
                  <a:off x="5369062" y="3730786"/>
                  <a:ext cx="422464" cy="1031718"/>
                </a:xfrm>
                <a:custGeom>
                  <a:avLst/>
                  <a:gdLst>
                    <a:gd name="T0" fmla="*/ 319210 w 422275"/>
                    <a:gd name="T1" fmla="*/ 0 h 1349375"/>
                    <a:gd name="T2" fmla="*/ 12772 w 422275"/>
                    <a:gd name="T3" fmla="*/ 135 h 1349375"/>
                    <a:gd name="T4" fmla="*/ 395820 w 422275"/>
                    <a:gd name="T5" fmla="*/ 222 h 1349375"/>
                    <a:gd name="T6" fmla="*/ 185144 w 422275"/>
                    <a:gd name="T7" fmla="*/ 349 h 1349375"/>
                    <a:gd name="T8" fmla="*/ 280904 w 422275"/>
                    <a:gd name="T9" fmla="*/ 532 h 1349375"/>
                    <a:gd name="T10" fmla="*/ 319210 w 422275"/>
                    <a:gd name="T11" fmla="*/ 532 h 13493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22275"/>
                    <a:gd name="T19" fmla="*/ 0 h 1349375"/>
                    <a:gd name="T20" fmla="*/ 422275 w 422275"/>
                    <a:gd name="T21" fmla="*/ 1349375 h 13493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22275" h="1349375">
                      <a:moveTo>
                        <a:pt x="317500" y="0"/>
                      </a:moveTo>
                      <a:cubicBezTo>
                        <a:pt x="158750" y="117475"/>
                        <a:pt x="0" y="234950"/>
                        <a:pt x="12700" y="323850"/>
                      </a:cubicBezTo>
                      <a:cubicBezTo>
                        <a:pt x="25400" y="412750"/>
                        <a:pt x="365125" y="447675"/>
                        <a:pt x="393700" y="533400"/>
                      </a:cubicBezTo>
                      <a:cubicBezTo>
                        <a:pt x="422275" y="619125"/>
                        <a:pt x="203200" y="714375"/>
                        <a:pt x="184150" y="838200"/>
                      </a:cubicBezTo>
                      <a:cubicBezTo>
                        <a:pt x="165100" y="962025"/>
                        <a:pt x="257175" y="1203325"/>
                        <a:pt x="279400" y="1276350"/>
                      </a:cubicBezTo>
                      <a:cubicBezTo>
                        <a:pt x="301625" y="1349375"/>
                        <a:pt x="309562" y="1312862"/>
                        <a:pt x="317500" y="1276350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 bwMode="auto">
                <a:xfrm>
                  <a:off x="5105616" y="3581400"/>
                  <a:ext cx="798698" cy="40005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 dirty="0">
                      <a:solidFill>
                        <a:srgbClr val="FF0000"/>
                      </a:solidFill>
                      <a:latin typeface="+mn-lt"/>
                    </a:rPr>
                    <a:t>Load</a:t>
                  </a:r>
                </a:p>
              </p:txBody>
            </p:sp>
            <p:sp>
              <p:nvSpPr>
                <p:cNvPr id="9231" name="AutoShape 11"/>
                <p:cNvSpPr>
                  <a:spLocks noChangeArrowheads="1"/>
                </p:cNvSpPr>
                <p:nvPr/>
              </p:nvSpPr>
              <p:spPr bwMode="auto">
                <a:xfrm>
                  <a:off x="5334121" y="4381510"/>
                  <a:ext cx="686107" cy="609589"/>
                </a:xfrm>
                <a:prstGeom prst="irregularSeal1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9228" name="Straight Arrow Connector 27"/>
              <p:cNvCxnSpPr>
                <a:cxnSpLocks noChangeShapeType="1"/>
                <a:endCxn id="42" idx="1"/>
              </p:cNvCxnSpPr>
              <p:nvPr/>
            </p:nvCxnSpPr>
            <p:spPr bwMode="auto">
              <a:xfrm flipV="1">
                <a:off x="3810000" y="3781455"/>
                <a:ext cx="1295400" cy="942947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mSWAT Fault Detection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SWAT Detectors</a:t>
            </a:r>
          </a:p>
          <a:p>
            <a:pPr lvl="1"/>
            <a:r>
              <a:rPr lang="en-US" smtClean="0">
                <a:solidFill>
                  <a:srgbClr val="D15100"/>
                </a:solidFill>
              </a:rPr>
              <a:t>Fatal traps</a:t>
            </a:r>
            <a:endParaRPr lang="en-US" i="1" smtClean="0"/>
          </a:p>
          <a:p>
            <a:pPr lvl="2"/>
            <a:r>
              <a:rPr lang="en-US" smtClean="0"/>
              <a:t>Division by Zero, RED State, etc.</a:t>
            </a:r>
          </a:p>
          <a:p>
            <a:pPr lvl="1"/>
            <a:r>
              <a:rPr lang="en-US" smtClean="0">
                <a:solidFill>
                  <a:srgbClr val="D15100"/>
                </a:solidFill>
              </a:rPr>
              <a:t>Hangs </a:t>
            </a:r>
            <a:r>
              <a:rPr lang="en-US" smtClean="0"/>
              <a:t>detected</a:t>
            </a:r>
          </a:p>
          <a:p>
            <a:pPr lvl="1"/>
            <a:r>
              <a:rPr lang="en-US" smtClean="0">
                <a:solidFill>
                  <a:srgbClr val="D15100"/>
                </a:solidFill>
              </a:rPr>
              <a:t>High OS activity</a:t>
            </a: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r>
              <a:rPr lang="en-US" smtClean="0"/>
              <a:t>New symptom:</a:t>
            </a:r>
            <a:r>
              <a:rPr lang="en-US" smtClean="0">
                <a:solidFill>
                  <a:srgbClr val="D15100"/>
                </a:solidFill>
              </a:rPr>
              <a:t> Panic</a:t>
            </a:r>
            <a:r>
              <a:rPr lang="en-US" smtClean="0"/>
              <a:t> detected when kernel panics</a:t>
            </a:r>
          </a:p>
          <a:p>
            <a:endParaRPr lang="en-US" smtClean="0"/>
          </a:p>
          <a:p>
            <a:r>
              <a:rPr lang="en-US" smtClean="0"/>
              <a:t>Low-cost SWAT-like detectors provide high coverage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51F7F9-411F-49ED-A373-95F53B8F0D6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Fault Diagnosis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After detection, invoke diagnosis to identify the faulty core</a:t>
            </a:r>
          </a:p>
          <a:p>
            <a:endParaRPr lang="en-US" smtClean="0"/>
          </a:p>
          <a:p>
            <a:r>
              <a:rPr lang="en-US" smtClean="0">
                <a:solidFill>
                  <a:srgbClr val="D15100"/>
                </a:solidFill>
              </a:rPr>
              <a:t>Replay fault activating execution</a:t>
            </a:r>
          </a:p>
          <a:p>
            <a:pPr lvl="1"/>
            <a:r>
              <a:rPr lang="en-US" smtClean="0"/>
              <a:t>Look for divergence among the two executions</a:t>
            </a:r>
          </a:p>
          <a:p>
            <a:pPr lvl="1"/>
            <a:r>
              <a:rPr lang="en-US" smtClean="0"/>
              <a:t>Identify transients or permanent or software fault</a:t>
            </a:r>
          </a:p>
          <a:p>
            <a:pPr lvl="1"/>
            <a:endParaRPr lang="en-US" smtClean="0"/>
          </a:p>
          <a:p>
            <a:r>
              <a:rPr lang="en-US" smtClean="0"/>
              <a:t>Challenge</a:t>
            </a:r>
          </a:p>
          <a:p>
            <a:pPr lvl="1"/>
            <a:r>
              <a:rPr lang="en-US" smtClean="0"/>
              <a:t>Faulty core is unkown</a:t>
            </a:r>
          </a:p>
          <a:p>
            <a:pPr lvl="1"/>
            <a:r>
              <a:rPr lang="en-US" smtClean="0"/>
              <a:t>No good core known for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5A5A75-A08E-4E00-8211-2D346238C7B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Diagnosis for Multithreaded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implementation – </a:t>
            </a:r>
            <a:r>
              <a:rPr lang="en-US" smtClean="0">
                <a:solidFill>
                  <a:srgbClr val="D15100"/>
                </a:solidFill>
              </a:rPr>
              <a:t>One spare core</a:t>
            </a:r>
          </a:p>
          <a:p>
            <a:pPr lvl="1"/>
            <a:endParaRPr lang="en-US" smtClean="0">
              <a:solidFill>
                <a:srgbClr val="D15100"/>
              </a:solidFill>
            </a:endParaRPr>
          </a:p>
          <a:p>
            <a:pPr lvl="1"/>
            <a:endParaRPr lang="en-US" smtClean="0">
              <a:solidFill>
                <a:srgbClr val="D15100"/>
              </a:solidFill>
            </a:endParaRPr>
          </a:p>
          <a:p>
            <a:pPr lvl="1"/>
            <a:endParaRPr lang="en-US" smtClean="0">
              <a:solidFill>
                <a:srgbClr val="D15100"/>
              </a:solidFill>
            </a:endParaRPr>
          </a:p>
          <a:p>
            <a:pPr lvl="1">
              <a:buFontTx/>
              <a:buNone/>
            </a:pPr>
            <a:endParaRPr lang="en-US" smtClean="0">
              <a:solidFill>
                <a:srgbClr val="D15100"/>
              </a:solidFill>
            </a:endParaRPr>
          </a:p>
          <a:p>
            <a:pPr lvl="1">
              <a:buSzPct val="150000"/>
              <a:buFontTx/>
              <a:buBlip>
                <a:blip r:embed="rId3"/>
              </a:buBlip>
            </a:pPr>
            <a:r>
              <a:rPr lang="en-US" smtClean="0">
                <a:solidFill>
                  <a:srgbClr val="D15100"/>
                </a:solidFill>
              </a:rPr>
              <a:t>Not Scalable, </a:t>
            </a:r>
            <a:r>
              <a:rPr lang="en-US" smtClean="0"/>
              <a:t>requires N </a:t>
            </a:r>
            <a:r>
              <a:rPr lang="en-US" smtClean="0">
                <a:solidFill>
                  <a:srgbClr val="D15100"/>
                </a:solidFill>
              </a:rPr>
              <a:t>full-system deterministic replays</a:t>
            </a:r>
          </a:p>
          <a:p>
            <a:pPr lvl="1">
              <a:buSzPct val="150000"/>
              <a:buFontTx/>
              <a:buBlip>
                <a:blip r:embed="rId3"/>
              </a:buBlip>
            </a:pPr>
            <a:r>
              <a:rPr lang="en-US" smtClean="0">
                <a:solidFill>
                  <a:srgbClr val="D15100"/>
                </a:solidFill>
              </a:rPr>
              <a:t>Requires a spare core</a:t>
            </a:r>
          </a:p>
          <a:p>
            <a:pPr lvl="1">
              <a:buSzPct val="150000"/>
              <a:buFontTx/>
              <a:buBlip>
                <a:blip r:embed="rId3"/>
              </a:buBlip>
            </a:pPr>
            <a:r>
              <a:rPr lang="en-US" smtClean="0">
                <a:solidFill>
                  <a:srgbClr val="D15100"/>
                </a:solidFill>
              </a:rPr>
              <a:t>Single point of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663C63-F483-4FCD-B1C6-BC6A049BBA4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838200" y="2133600"/>
            <a:ext cx="5257800" cy="457200"/>
            <a:chOff x="1295398" y="3581400"/>
            <a:chExt cx="5479089" cy="457200"/>
          </a:xfrm>
        </p:grpSpPr>
        <p:sp>
          <p:nvSpPr>
            <p:cNvPr id="12308" name="Rounded Rectangle 70"/>
            <p:cNvSpPr>
              <a:spLocks noChangeArrowheads="1"/>
            </p:cNvSpPr>
            <p:nvPr/>
          </p:nvSpPr>
          <p:spPr bwMode="auto">
            <a:xfrm>
              <a:off x="1295398" y="3581400"/>
              <a:ext cx="609602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C1</a:t>
              </a:r>
            </a:p>
          </p:txBody>
        </p:sp>
        <p:sp>
          <p:nvSpPr>
            <p:cNvPr id="12309" name="Rounded Rectangle 72"/>
            <p:cNvSpPr>
              <a:spLocks noChangeArrowheads="1"/>
            </p:cNvSpPr>
            <p:nvPr/>
          </p:nvSpPr>
          <p:spPr bwMode="auto">
            <a:xfrm>
              <a:off x="3581400" y="3581400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1"/>
                <a:t>S</a:t>
              </a:r>
            </a:p>
          </p:txBody>
        </p:sp>
        <p:sp>
          <p:nvSpPr>
            <p:cNvPr id="12310" name="Rounded Rectangle 70"/>
            <p:cNvSpPr>
              <a:spLocks noChangeArrowheads="1"/>
            </p:cNvSpPr>
            <p:nvPr/>
          </p:nvSpPr>
          <p:spPr bwMode="auto">
            <a:xfrm>
              <a:off x="2057400" y="3581400"/>
              <a:ext cx="609602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C2</a:t>
              </a:r>
            </a:p>
          </p:txBody>
        </p:sp>
        <p:sp>
          <p:nvSpPr>
            <p:cNvPr id="12311" name="Rounded Rectangle 70"/>
            <p:cNvSpPr>
              <a:spLocks noChangeArrowheads="1"/>
            </p:cNvSpPr>
            <p:nvPr/>
          </p:nvSpPr>
          <p:spPr bwMode="auto">
            <a:xfrm>
              <a:off x="2819398" y="3581400"/>
              <a:ext cx="609602" cy="4572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66547" y="3581400"/>
              <a:ext cx="250794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Symptom Detected</a:t>
              </a: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838200" y="2743200"/>
            <a:ext cx="5638800" cy="461963"/>
            <a:chOff x="1295398" y="4262735"/>
            <a:chExt cx="5816132" cy="461665"/>
          </a:xfrm>
        </p:grpSpPr>
        <p:sp>
          <p:nvSpPr>
            <p:cNvPr id="12303" name="Rounded Rectangle 70"/>
            <p:cNvSpPr>
              <a:spLocks noChangeArrowheads="1"/>
            </p:cNvSpPr>
            <p:nvPr/>
          </p:nvSpPr>
          <p:spPr bwMode="auto">
            <a:xfrm>
              <a:off x="1295398" y="4267200"/>
              <a:ext cx="609602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C1</a:t>
              </a:r>
            </a:p>
          </p:txBody>
        </p:sp>
        <p:sp>
          <p:nvSpPr>
            <p:cNvPr id="12304" name="Rounded Rectangle 72"/>
            <p:cNvSpPr>
              <a:spLocks noChangeArrowheads="1"/>
            </p:cNvSpPr>
            <p:nvPr/>
          </p:nvSpPr>
          <p:spPr bwMode="auto">
            <a:xfrm>
              <a:off x="3581400" y="4267200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1"/>
                <a:t>S</a:t>
              </a:r>
            </a:p>
          </p:txBody>
        </p:sp>
        <p:sp>
          <p:nvSpPr>
            <p:cNvPr id="12305" name="Rounded Rectangle 70"/>
            <p:cNvSpPr>
              <a:spLocks noChangeArrowheads="1"/>
            </p:cNvSpPr>
            <p:nvPr/>
          </p:nvSpPr>
          <p:spPr bwMode="auto">
            <a:xfrm>
              <a:off x="2057400" y="4267200"/>
              <a:ext cx="609602" cy="4572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C2</a:t>
              </a:r>
            </a:p>
          </p:txBody>
        </p:sp>
        <p:sp>
          <p:nvSpPr>
            <p:cNvPr id="12306" name="Rounded Rectangle 70"/>
            <p:cNvSpPr>
              <a:spLocks noChangeArrowheads="1"/>
            </p:cNvSpPr>
            <p:nvPr/>
          </p:nvSpPr>
          <p:spPr bwMode="auto">
            <a:xfrm>
              <a:off x="2819398" y="4267200"/>
              <a:ext cx="609602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0365" y="4262735"/>
              <a:ext cx="2921165" cy="3997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i="1" dirty="0">
                  <a:latin typeface="+mn-lt"/>
                </a:rPr>
                <a:t>No Symptom Detected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838200" y="1524000"/>
            <a:ext cx="5257800" cy="457200"/>
            <a:chOff x="1295398" y="2895600"/>
            <a:chExt cx="5479089" cy="457200"/>
          </a:xfrm>
        </p:grpSpPr>
        <p:sp>
          <p:nvSpPr>
            <p:cNvPr id="12298" name="Rounded Rectangle 70"/>
            <p:cNvSpPr>
              <a:spLocks noChangeArrowheads="1"/>
            </p:cNvSpPr>
            <p:nvPr/>
          </p:nvSpPr>
          <p:spPr bwMode="auto">
            <a:xfrm>
              <a:off x="1295398" y="2895600"/>
              <a:ext cx="609602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C1</a:t>
              </a:r>
            </a:p>
          </p:txBody>
        </p:sp>
        <p:sp>
          <p:nvSpPr>
            <p:cNvPr id="12299" name="Rounded Rectangle 72"/>
            <p:cNvSpPr>
              <a:spLocks noChangeArrowheads="1"/>
            </p:cNvSpPr>
            <p:nvPr/>
          </p:nvSpPr>
          <p:spPr bwMode="auto">
            <a:xfrm>
              <a:off x="3581400" y="28956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1"/>
                <a:t>S</a:t>
              </a:r>
            </a:p>
          </p:txBody>
        </p:sp>
        <p:sp>
          <p:nvSpPr>
            <p:cNvPr id="12300" name="Rounded Rectangle 70"/>
            <p:cNvSpPr>
              <a:spLocks noChangeArrowheads="1"/>
            </p:cNvSpPr>
            <p:nvPr/>
          </p:nvSpPr>
          <p:spPr bwMode="auto">
            <a:xfrm>
              <a:off x="2057400" y="2895600"/>
              <a:ext cx="609602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C2</a:t>
              </a:r>
            </a:p>
          </p:txBody>
        </p:sp>
        <p:sp>
          <p:nvSpPr>
            <p:cNvPr id="12301" name="Rounded Rectangle 70"/>
            <p:cNvSpPr>
              <a:spLocks noChangeArrowheads="1"/>
            </p:cNvSpPr>
            <p:nvPr/>
          </p:nvSpPr>
          <p:spPr bwMode="auto">
            <a:xfrm>
              <a:off x="2819398" y="2895600"/>
              <a:ext cx="609602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66547" y="2922588"/>
              <a:ext cx="250794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Symptom Detected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391400" y="2590800"/>
            <a:ext cx="162242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Faulty core </a:t>
            </a:r>
          </a:p>
          <a:p>
            <a:pPr algn="ctr">
              <a:defRPr/>
            </a:pPr>
            <a:r>
              <a:rPr lang="en-US" sz="2000" b="1" dirty="0">
                <a:latin typeface="+mn-lt"/>
              </a:rPr>
              <a:t>is C2</a:t>
            </a:r>
          </a:p>
        </p:txBody>
      </p:sp>
      <p:sp>
        <p:nvSpPr>
          <p:cNvPr id="49" name="Down Arrow 48"/>
          <p:cNvSpPr>
            <a:spLocks noChangeArrowheads="1"/>
          </p:cNvSpPr>
          <p:nvPr/>
        </p:nvSpPr>
        <p:spPr bwMode="auto">
          <a:xfrm rot="-5400000">
            <a:off x="6896100" y="2781300"/>
            <a:ext cx="304800" cy="381000"/>
          </a:xfrm>
          <a:prstGeom prst="downArrow">
            <a:avLst>
              <a:gd name="adj1" fmla="val 50000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|2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|2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2.2|13.5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2.2|13.5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2.2|13.5|10.2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rsim_template</Template>
  <TotalTime>7247</TotalTime>
  <Words>696</Words>
  <Application>Microsoft Office PowerPoint</Application>
  <PresentationFormat>On-screen Show (4:3)</PresentationFormat>
  <Paragraphs>275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 Presentation</vt:lpstr>
      <vt:lpstr>mSWAT: Hardware Fault Detection and Diagnosis for Multicore Systems*</vt:lpstr>
      <vt:lpstr>Motivation</vt:lpstr>
      <vt:lpstr>SWAT Background</vt:lpstr>
      <vt:lpstr>SWAT Framework Components</vt:lpstr>
      <vt:lpstr>Challenge</vt:lpstr>
      <vt:lpstr>Multithreaded Applications</vt:lpstr>
      <vt:lpstr>mSWAT Fault Detection</vt:lpstr>
      <vt:lpstr>Fault Diagnosis</vt:lpstr>
      <vt:lpstr>Diagnosis for Multithreaded Apps</vt:lpstr>
      <vt:lpstr>mSWAT Diagnosis - Key Ideas</vt:lpstr>
      <vt:lpstr>mSWAT Diagnosis - Key Ideas</vt:lpstr>
      <vt:lpstr>Multicore Fault Diagnosis Algorithm</vt:lpstr>
      <vt:lpstr>Multicore Fault Diagnosis Algorithm</vt:lpstr>
      <vt:lpstr>Multicore Fault Diagnosis Algorithm</vt:lpstr>
      <vt:lpstr>mSWAT Summary and Advantages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mSWAT</dc:title>
  <dc:creator>Siva</dc:creator>
  <cp:lastModifiedBy>siva</cp:lastModifiedBy>
  <cp:revision>1795</cp:revision>
  <dcterms:created xsi:type="dcterms:W3CDTF">2009-03-06T16:08:36Z</dcterms:created>
  <dcterms:modified xsi:type="dcterms:W3CDTF">2009-10-06T14:46:44Z</dcterms:modified>
</cp:coreProperties>
</file>