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256" r:id="rId2"/>
    <p:sldId id="258" r:id="rId3"/>
    <p:sldId id="373" r:id="rId4"/>
    <p:sldId id="374" r:id="rId5"/>
    <p:sldId id="375" r:id="rId6"/>
    <p:sldId id="376" r:id="rId7"/>
    <p:sldId id="382" r:id="rId8"/>
    <p:sldId id="377" r:id="rId9"/>
    <p:sldId id="383" r:id="rId10"/>
    <p:sldId id="368" r:id="rId11"/>
    <p:sldId id="369" r:id="rId12"/>
    <p:sldId id="370" r:id="rId13"/>
    <p:sldId id="385" r:id="rId14"/>
    <p:sldId id="315" r:id="rId15"/>
    <p:sldId id="386" r:id="rId16"/>
    <p:sldId id="387" r:id="rId17"/>
    <p:sldId id="372" r:id="rId18"/>
    <p:sldId id="371" r:id="rId19"/>
    <p:sldId id="336" r:id="rId20"/>
    <p:sldId id="310" r:id="rId21"/>
    <p:sldId id="320" r:id="rId22"/>
    <p:sldId id="334" r:id="rId23"/>
    <p:sldId id="381" r:id="rId24"/>
    <p:sldId id="286" r:id="rId25"/>
    <p:sldId id="321" r:id="rId26"/>
    <p:sldId id="380" r:id="rId27"/>
    <p:sldId id="326" r:id="rId28"/>
    <p:sldId id="288" r:id="rId29"/>
    <p:sldId id="343" r:id="rId30"/>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5100"/>
    <a:srgbClr val="006600"/>
    <a:srgbClr val="9900CC"/>
    <a:srgbClr val="D25000"/>
    <a:srgbClr val="008000"/>
    <a:srgbClr val="A50021"/>
    <a:srgbClr val="FF6600"/>
    <a:srgbClr val="D05100"/>
    <a:srgbClr val="99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3" autoAdjust="0"/>
    <p:restoredTop sz="74245" autoAdjust="0"/>
  </p:normalViewPr>
  <p:slideViewPr>
    <p:cSldViewPr>
      <p:cViewPr>
        <p:scale>
          <a:sx n="91" d="100"/>
          <a:sy n="91" d="100"/>
        </p:scale>
        <p:origin x="-23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iva\Documents\research\results\relyzer\fully%20optimized\pruning%20summary%20speculativ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iva\Documents\research\results\relyzer\fully%20optimized\pruning%20summary%20speculative.xlsx" TargetMode="Externa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84220291429088"/>
          <c:y val="4.3929541134944336E-2"/>
          <c:w val="0.85521574350619955"/>
          <c:h val="0.46725105790347643"/>
        </c:manualLayout>
      </c:layout>
      <c:barChart>
        <c:barDir val="col"/>
        <c:grouping val="clustered"/>
        <c:varyColors val="0"/>
        <c:ser>
          <c:idx val="0"/>
          <c:order val="0"/>
          <c:tx>
            <c:strRef>
              <c:f>'int+agen cats'!$C$67</c:f>
              <c:strCache>
                <c:ptCount val="1"/>
                <c:pt idx="0">
                  <c:v>Remaining</c:v>
                </c:pt>
              </c:strCache>
            </c:strRef>
          </c:tx>
          <c:spPr>
            <a:solidFill>
              <a:srgbClr val="002060"/>
            </a:solidFill>
          </c:spPr>
          <c:invertIfNegative val="0"/>
          <c:dPt>
            <c:idx val="12"/>
            <c:invertIfNegative val="0"/>
            <c:bubble3D val="0"/>
            <c:spPr>
              <a:solidFill>
                <a:srgbClr val="008000"/>
              </a:solidFill>
            </c:spPr>
          </c:dPt>
          <c:cat>
            <c:multiLvlStrRef>
              <c:f>'int+agen cats'!$A$68:$B$80</c:f>
              <c:multiLvlStrCache>
                <c:ptCount val="13"/>
                <c:lvl>
                  <c:pt idx="0">
                    <c:v>Blackscholes</c:v>
                  </c:pt>
                  <c:pt idx="1">
                    <c:v>Fluidanimate</c:v>
                  </c:pt>
                  <c:pt idx="2">
                    <c:v>Streamcluster</c:v>
                  </c:pt>
                  <c:pt idx="3">
                    <c:v>Swaptions</c:v>
                  </c:pt>
                  <c:pt idx="4">
                    <c:v>FFT</c:v>
                  </c:pt>
                  <c:pt idx="5">
                    <c:v>LU</c:v>
                  </c:pt>
                  <c:pt idx="6">
                    <c:v>Ocean</c:v>
                  </c:pt>
                  <c:pt idx="7">
                    <c:v>Water</c:v>
                  </c:pt>
                  <c:pt idx="8">
                    <c:v>GCC</c:v>
                  </c:pt>
                  <c:pt idx="9">
                    <c:v>Libquantum</c:v>
                  </c:pt>
                  <c:pt idx="10">
                    <c:v>Mcf</c:v>
                  </c:pt>
                  <c:pt idx="11">
                    <c:v>Omnet++</c:v>
                  </c:pt>
                  <c:pt idx="12">
                    <c:v>Total</c:v>
                  </c:pt>
                </c:lvl>
                <c:lvl>
                  <c:pt idx="0">
                    <c:v>Parsec 2.1</c:v>
                  </c:pt>
                  <c:pt idx="4">
                    <c:v>Splash 2</c:v>
                  </c:pt>
                  <c:pt idx="8">
                    <c:v>SPEC 2006</c:v>
                  </c:pt>
                  <c:pt idx="12">
                    <c:v> </c:v>
                  </c:pt>
                </c:lvl>
              </c:multiLvlStrCache>
            </c:multiLvlStrRef>
          </c:cat>
          <c:val>
            <c:numRef>
              <c:f>'int+agen cats'!$C$68:$C$80</c:f>
              <c:numCache>
                <c:formatCode>0.0%</c:formatCode>
                <c:ptCount val="13"/>
                <c:pt idx="0">
                  <c:v>0.99996382138680184</c:v>
                </c:pt>
                <c:pt idx="1">
                  <c:v>0.99910259831827852</c:v>
                </c:pt>
                <c:pt idx="2">
                  <c:v>0.99991889778740417</c:v>
                </c:pt>
                <c:pt idx="3">
                  <c:v>0.99999362299803096</c:v>
                </c:pt>
                <c:pt idx="4">
                  <c:v>0.99999397044958294</c:v>
                </c:pt>
                <c:pt idx="5">
                  <c:v>0.99996829365761042</c:v>
                </c:pt>
                <c:pt idx="6">
                  <c:v>0.99986783687075209</c:v>
                </c:pt>
                <c:pt idx="7">
                  <c:v>0.99994188211202062</c:v>
                </c:pt>
                <c:pt idx="8">
                  <c:v>0.99874597565260104</c:v>
                </c:pt>
                <c:pt idx="9">
                  <c:v>0.99984885126655165</c:v>
                </c:pt>
                <c:pt idx="10">
                  <c:v>0.99427090792154471</c:v>
                </c:pt>
                <c:pt idx="11">
                  <c:v>0.99998497599117542</c:v>
                </c:pt>
                <c:pt idx="12">
                  <c:v>0.99780802204882713</c:v>
                </c:pt>
              </c:numCache>
            </c:numRef>
          </c:val>
        </c:ser>
        <c:dLbls>
          <c:showLegendKey val="0"/>
          <c:showVal val="0"/>
          <c:showCatName val="0"/>
          <c:showSerName val="0"/>
          <c:showPercent val="0"/>
          <c:showBubbleSize val="0"/>
        </c:dLbls>
        <c:gapWidth val="150"/>
        <c:axId val="255382016"/>
        <c:axId val="44806656"/>
      </c:barChart>
      <c:catAx>
        <c:axId val="255382016"/>
        <c:scaling>
          <c:orientation val="minMax"/>
        </c:scaling>
        <c:delete val="0"/>
        <c:axPos val="b"/>
        <c:majorTickMark val="out"/>
        <c:minorTickMark val="none"/>
        <c:tickLblPos val="nextTo"/>
        <c:crossAx val="44806656"/>
        <c:crosses val="autoZero"/>
        <c:auto val="1"/>
        <c:lblAlgn val="ctr"/>
        <c:lblOffset val="100"/>
        <c:noMultiLvlLbl val="0"/>
      </c:catAx>
      <c:valAx>
        <c:axId val="44806656"/>
        <c:scaling>
          <c:orientation val="minMax"/>
          <c:max val="1"/>
          <c:min val="0.99"/>
        </c:scaling>
        <c:delete val="0"/>
        <c:axPos val="l"/>
        <c:majorGridlines>
          <c:spPr>
            <a:ln>
              <a:solidFill>
                <a:schemeClr val="tx1">
                  <a:lumMod val="50000"/>
                  <a:lumOff val="50000"/>
                </a:schemeClr>
              </a:solidFill>
              <a:prstDash val="dash"/>
            </a:ln>
          </c:spPr>
        </c:majorGridlines>
        <c:title>
          <c:tx>
            <c:rich>
              <a:bodyPr rot="-5400000" vert="horz"/>
              <a:lstStyle/>
              <a:p>
                <a:pPr>
                  <a:defRPr/>
                </a:pPr>
                <a:r>
                  <a:rPr lang="en-US" dirty="0" smtClean="0"/>
                  <a:t>%</a:t>
                </a:r>
                <a:r>
                  <a:rPr lang="en-US" baseline="0" dirty="0" smtClean="0"/>
                  <a:t> of all fault sites</a:t>
                </a:r>
                <a:endParaRPr lang="en-US" dirty="0"/>
              </a:p>
            </c:rich>
          </c:tx>
          <c:layout>
            <c:manualLayout>
              <c:xMode val="edge"/>
              <c:yMode val="edge"/>
              <c:x val="8.6956521739130436E-3"/>
              <c:y val="0.12452936917368088"/>
            </c:manualLayout>
          </c:layout>
          <c:overlay val="0"/>
        </c:title>
        <c:numFmt formatCode="0.0%" sourceLinked="1"/>
        <c:majorTickMark val="out"/>
        <c:minorTickMark val="none"/>
        <c:tickLblPos val="nextTo"/>
        <c:crossAx val="255382016"/>
        <c:crosses val="autoZero"/>
        <c:crossBetween val="between"/>
      </c:valAx>
    </c:plotArea>
    <c:plotVisOnly val="1"/>
    <c:dispBlanksAs val="gap"/>
    <c:showDLblsOverMax val="0"/>
  </c:chart>
  <c:txPr>
    <a:bodyPr/>
    <a:lstStyle/>
    <a:p>
      <a:pPr>
        <a:defRPr sz="1800" b="1">
          <a:latin typeface="Arial Narrow"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'int+agen cats'!$C$30</c:f>
              <c:strCache>
                <c:ptCount val="1"/>
                <c:pt idx="0">
                  <c:v>Prediction-based</c:v>
                </c:pt>
              </c:strCache>
            </c:strRef>
          </c:tx>
          <c:spPr>
            <a:solidFill>
              <a:srgbClr val="00B0F0"/>
            </a:solidFill>
            <a:ln>
              <a:noFill/>
            </a:ln>
          </c:spPr>
          <c:invertIfNegative val="0"/>
          <c:cat>
            <c:strRef>
              <c:f>'int+agen cats'!$A$44:$F$44</c:f>
              <c:strCache>
                <c:ptCount val="6"/>
                <c:pt idx="1">
                  <c:v>Average</c:v>
                </c:pt>
                <c:pt idx="2">
                  <c:v>26.54%</c:v>
                </c:pt>
                <c:pt idx="3">
                  <c:v>14.86%</c:v>
                </c:pt>
                <c:pt idx="4">
                  <c:v>10.36%</c:v>
                </c:pt>
                <c:pt idx="5">
                  <c:v>48.25%</c:v>
                </c:pt>
              </c:strCache>
            </c:strRef>
          </c:cat>
          <c:val>
            <c:numRef>
              <c:f>'int+agen cats'!$C$44</c:f>
              <c:numCache>
                <c:formatCode>0.00%</c:formatCode>
                <c:ptCount val="1"/>
                <c:pt idx="0">
                  <c:v>0.265353566395225</c:v>
                </c:pt>
              </c:numCache>
            </c:numRef>
          </c:val>
        </c:ser>
        <c:ser>
          <c:idx val="1"/>
          <c:order val="1"/>
          <c:tx>
            <c:strRef>
              <c:f>'int+agen cats'!$D$30</c:f>
              <c:strCache>
                <c:ptCount val="1"/>
                <c:pt idx="0">
                  <c:v>Def-Use</c:v>
                </c:pt>
              </c:strCache>
            </c:strRef>
          </c:tx>
          <c:spPr>
            <a:solidFill>
              <a:srgbClr val="FFC000"/>
            </a:solidFill>
            <a:ln w="9525" cmpd="sng">
              <a:noFill/>
            </a:ln>
          </c:spPr>
          <c:invertIfNegative val="0"/>
          <c:cat>
            <c:strRef>
              <c:f>'int+agen cats'!$A$44:$F$44</c:f>
              <c:strCache>
                <c:ptCount val="6"/>
                <c:pt idx="1">
                  <c:v>Average</c:v>
                </c:pt>
                <c:pt idx="2">
                  <c:v>26.54%</c:v>
                </c:pt>
                <c:pt idx="3">
                  <c:v>14.86%</c:v>
                </c:pt>
                <c:pt idx="4">
                  <c:v>10.36%</c:v>
                </c:pt>
                <c:pt idx="5">
                  <c:v>48.25%</c:v>
                </c:pt>
              </c:strCache>
            </c:strRef>
          </c:cat>
          <c:val>
            <c:numRef>
              <c:f>'int+agen cats'!$D$44</c:f>
              <c:numCache>
                <c:formatCode>0.00%</c:formatCode>
                <c:ptCount val="1"/>
                <c:pt idx="0">
                  <c:v>0.14855970002384497</c:v>
                </c:pt>
              </c:numCache>
            </c:numRef>
          </c:val>
        </c:ser>
        <c:ser>
          <c:idx val="2"/>
          <c:order val="2"/>
          <c:tx>
            <c:strRef>
              <c:f>'int+agen cats'!$E$30</c:f>
              <c:strCache>
                <c:ptCount val="1"/>
                <c:pt idx="0">
                  <c:v>Store</c:v>
                </c:pt>
              </c:strCache>
            </c:strRef>
          </c:tx>
          <c:spPr>
            <a:solidFill>
              <a:srgbClr val="C00000"/>
            </a:solidFill>
            <a:ln>
              <a:noFill/>
            </a:ln>
          </c:spPr>
          <c:invertIfNegative val="0"/>
          <c:cat>
            <c:strRef>
              <c:f>'int+agen cats'!$A$44:$F$44</c:f>
              <c:strCache>
                <c:ptCount val="6"/>
                <c:pt idx="1">
                  <c:v>Average</c:v>
                </c:pt>
                <c:pt idx="2">
                  <c:v>26.54%</c:v>
                </c:pt>
                <c:pt idx="3">
                  <c:v>14.86%</c:v>
                </c:pt>
                <c:pt idx="4">
                  <c:v>10.36%</c:v>
                </c:pt>
                <c:pt idx="5">
                  <c:v>48.25%</c:v>
                </c:pt>
              </c:strCache>
            </c:strRef>
          </c:cat>
          <c:val>
            <c:numRef>
              <c:f>'int+agen cats'!$E$44</c:f>
              <c:numCache>
                <c:formatCode>0.00%</c:formatCode>
                <c:ptCount val="1"/>
                <c:pt idx="0">
                  <c:v>0.10355538443457075</c:v>
                </c:pt>
              </c:numCache>
            </c:numRef>
          </c:val>
        </c:ser>
        <c:ser>
          <c:idx val="3"/>
          <c:order val="3"/>
          <c:tx>
            <c:strRef>
              <c:f>'int+agen cats'!$F$30</c:f>
              <c:strCache>
                <c:ptCount val="1"/>
                <c:pt idx="0">
                  <c:v>Control</c:v>
                </c:pt>
              </c:strCache>
            </c:strRef>
          </c:tx>
          <c:spPr>
            <a:solidFill>
              <a:srgbClr val="00B050"/>
            </a:solidFill>
            <a:ln>
              <a:noFill/>
            </a:ln>
          </c:spPr>
          <c:invertIfNegative val="0"/>
          <c:cat>
            <c:strRef>
              <c:f>'int+agen cats'!$A$44:$F$44</c:f>
              <c:strCache>
                <c:ptCount val="6"/>
                <c:pt idx="1">
                  <c:v>Average</c:v>
                </c:pt>
                <c:pt idx="2">
                  <c:v>26.54%</c:v>
                </c:pt>
                <c:pt idx="3">
                  <c:v>14.86%</c:v>
                </c:pt>
                <c:pt idx="4">
                  <c:v>10.36%</c:v>
                </c:pt>
                <c:pt idx="5">
                  <c:v>48.25%</c:v>
                </c:pt>
              </c:strCache>
            </c:strRef>
          </c:cat>
          <c:val>
            <c:numRef>
              <c:f>'int+agen cats'!$F$44</c:f>
              <c:numCache>
                <c:formatCode>0.00%</c:formatCode>
                <c:ptCount val="1"/>
                <c:pt idx="0">
                  <c:v>0.4825313491463592</c:v>
                </c:pt>
              </c:numCache>
            </c:numRef>
          </c:val>
        </c:ser>
        <c:dLbls>
          <c:showLegendKey val="0"/>
          <c:showVal val="0"/>
          <c:showCatName val="0"/>
          <c:showSerName val="0"/>
          <c:showPercent val="0"/>
          <c:showBubbleSize val="0"/>
        </c:dLbls>
        <c:gapWidth val="47"/>
        <c:overlap val="100"/>
        <c:axId val="257908224"/>
        <c:axId val="45694976"/>
      </c:barChart>
      <c:catAx>
        <c:axId val="257908224"/>
        <c:scaling>
          <c:orientation val="minMax"/>
        </c:scaling>
        <c:delete val="0"/>
        <c:axPos val="b"/>
        <c:title>
          <c:tx>
            <c:rich>
              <a:bodyPr/>
              <a:lstStyle/>
              <a:p>
                <a:pPr>
                  <a:defRPr/>
                </a:pPr>
                <a:r>
                  <a:rPr lang="en-US"/>
                  <a:t>Average</a:t>
                </a:r>
              </a:p>
            </c:rich>
          </c:tx>
          <c:layout/>
          <c:overlay val="0"/>
        </c:title>
        <c:majorTickMark val="out"/>
        <c:minorTickMark val="none"/>
        <c:tickLblPos val="nextTo"/>
        <c:crossAx val="45694976"/>
        <c:crosses val="autoZero"/>
        <c:auto val="1"/>
        <c:lblAlgn val="ctr"/>
        <c:lblOffset val="100"/>
        <c:noMultiLvlLbl val="0"/>
      </c:catAx>
      <c:valAx>
        <c:axId val="45694976"/>
        <c:scaling>
          <c:orientation val="minMax"/>
        </c:scaling>
        <c:delete val="0"/>
        <c:axPos val="l"/>
        <c:majorGridlines>
          <c:spPr>
            <a:ln>
              <a:prstDash val="sysDash"/>
            </a:ln>
          </c:spPr>
        </c:majorGridlines>
        <c:numFmt formatCode="0%" sourceLinked="1"/>
        <c:majorTickMark val="out"/>
        <c:minorTickMark val="none"/>
        <c:tickLblPos val="nextTo"/>
        <c:crossAx val="257908224"/>
        <c:crosses val="autoZero"/>
        <c:crossBetween val="between"/>
      </c:valAx>
    </c:plotArea>
    <c:legend>
      <c:legendPos val="r"/>
      <c:layout>
        <c:manualLayout>
          <c:xMode val="edge"/>
          <c:yMode val="edge"/>
          <c:x val="0.65537082864641916"/>
          <c:y val="0.18985876765404325"/>
          <c:w val="0.33754330708661417"/>
          <c:h val="0.61756734355573972"/>
        </c:manualLayout>
      </c:layout>
      <c:overlay val="0"/>
    </c:legend>
    <c:plotVisOnly val="1"/>
    <c:dispBlanksAs val="gap"/>
    <c:showDLblsOverMax val="0"/>
  </c:chart>
  <c:txPr>
    <a:bodyPr/>
    <a:lstStyle/>
    <a:p>
      <a:pPr>
        <a:defRPr sz="2000" b="1">
          <a:latin typeface="+mn-l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Average Prediction </a:t>
            </a:r>
            <a:r>
              <a:rPr lang="en-US" dirty="0"/>
              <a:t>Rate</a:t>
            </a:r>
          </a:p>
        </c:rich>
      </c:tx>
      <c:layout>
        <c:manualLayout>
          <c:xMode val="edge"/>
          <c:yMode val="edge"/>
          <c:x val="0.39594465562494335"/>
          <c:y val="2.0000005249345209E-2"/>
        </c:manualLayout>
      </c:layout>
      <c:overlay val="0"/>
    </c:title>
    <c:autoTitleDeleted val="0"/>
    <c:plotArea>
      <c:layout/>
      <c:barChart>
        <c:barDir val="col"/>
        <c:grouping val="clustered"/>
        <c:varyColors val="0"/>
        <c:ser>
          <c:idx val="0"/>
          <c:order val="0"/>
          <c:tx>
            <c:strRef>
              <c:f>Aggregate!$A$53</c:f>
              <c:strCache>
                <c:ptCount val="1"/>
                <c:pt idx="0">
                  <c:v>Average</c:v>
                </c:pt>
              </c:strCache>
            </c:strRef>
          </c:tx>
          <c:invertIfNegative val="0"/>
          <c:cat>
            <c:strRef>
              <c:f>Aggregate!$B$51:$F$52</c:f>
              <c:strCache>
                <c:ptCount val="5"/>
                <c:pt idx="0">
                  <c:v>Reg - Control</c:v>
                </c:pt>
                <c:pt idx="1">
                  <c:v>Reg - Store</c:v>
                </c:pt>
                <c:pt idx="2">
                  <c:v>Agen - Control</c:v>
                </c:pt>
                <c:pt idx="3">
                  <c:v>Agen - Store</c:v>
                </c:pt>
                <c:pt idx="4">
                  <c:v>Combined</c:v>
                </c:pt>
              </c:strCache>
            </c:strRef>
          </c:cat>
          <c:val>
            <c:numRef>
              <c:f>Aggregate!$B$53:$F$53</c:f>
              <c:numCache>
                <c:formatCode>0%</c:formatCode>
                <c:ptCount val="5"/>
                <c:pt idx="0">
                  <c:v>0.95681534841562221</c:v>
                </c:pt>
                <c:pt idx="1">
                  <c:v>0.95395396303071678</c:v>
                </c:pt>
                <c:pt idx="2">
                  <c:v>0.94523058674361071</c:v>
                </c:pt>
                <c:pt idx="3">
                  <c:v>0.92639631582287796</c:v>
                </c:pt>
                <c:pt idx="4">
                  <c:v>0.96025986887358883</c:v>
                </c:pt>
              </c:numCache>
            </c:numRef>
          </c:val>
        </c:ser>
        <c:dLbls>
          <c:showLegendKey val="0"/>
          <c:showVal val="0"/>
          <c:showCatName val="0"/>
          <c:showSerName val="0"/>
          <c:showPercent val="0"/>
          <c:showBubbleSize val="0"/>
        </c:dLbls>
        <c:gapWidth val="150"/>
        <c:axId val="259806208"/>
        <c:axId val="96555520"/>
      </c:barChart>
      <c:catAx>
        <c:axId val="259806208"/>
        <c:scaling>
          <c:orientation val="minMax"/>
        </c:scaling>
        <c:delete val="0"/>
        <c:axPos val="b"/>
        <c:majorTickMark val="out"/>
        <c:minorTickMark val="none"/>
        <c:tickLblPos val="nextTo"/>
        <c:crossAx val="96555520"/>
        <c:crosses val="autoZero"/>
        <c:auto val="1"/>
        <c:lblAlgn val="ctr"/>
        <c:lblOffset val="100"/>
        <c:noMultiLvlLbl val="0"/>
      </c:catAx>
      <c:valAx>
        <c:axId val="96555520"/>
        <c:scaling>
          <c:orientation val="minMax"/>
        </c:scaling>
        <c:delete val="0"/>
        <c:axPos val="l"/>
        <c:majorGridlines>
          <c:spPr>
            <a:ln>
              <a:solidFill>
                <a:schemeClr val="tx1">
                  <a:lumMod val="50000"/>
                  <a:lumOff val="50000"/>
                </a:schemeClr>
              </a:solidFill>
              <a:prstDash val="dash"/>
            </a:ln>
          </c:spPr>
        </c:majorGridlines>
        <c:numFmt formatCode="0%" sourceLinked="1"/>
        <c:majorTickMark val="out"/>
        <c:minorTickMark val="none"/>
        <c:tickLblPos val="nextTo"/>
        <c:crossAx val="259806208"/>
        <c:crosses val="autoZero"/>
        <c:crossBetween val="between"/>
      </c:valAx>
    </c:plotArea>
    <c:plotVisOnly val="1"/>
    <c:dispBlanksAs val="gap"/>
    <c:showDLblsOverMax val="0"/>
  </c:chart>
  <c:txPr>
    <a:bodyPr/>
    <a:lstStyle/>
    <a:p>
      <a:pPr>
        <a:defRPr sz="1600" b="1" i="0">
          <a:latin typeface="Arial" pitchFamily="34" charset="0"/>
          <a:cs typeface="Arial" pitchFamily="34" charset="0"/>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775" y="0"/>
            <a:ext cx="3004820" cy="461645"/>
          </a:xfrm>
          <a:prstGeom prst="rect">
            <a:avLst/>
          </a:prstGeom>
        </p:spPr>
        <p:txBody>
          <a:bodyPr vert="horz" lIns="91440" tIns="45720" rIns="91440" bIns="45720" rtlCol="0"/>
          <a:lstStyle>
            <a:lvl1pPr algn="r">
              <a:defRPr sz="1200"/>
            </a:lvl1pPr>
          </a:lstStyle>
          <a:p>
            <a:fld id="{90A32574-75B6-40CB-B8E8-EBC331049395}" type="datetimeFigureOut">
              <a:rPr lang="en-US" smtClean="0"/>
              <a:pPr/>
              <a:t>7/27/2012</a:t>
            </a:fld>
            <a:endParaRPr lang="en-US"/>
          </a:p>
        </p:txBody>
      </p:sp>
      <p:sp>
        <p:nvSpPr>
          <p:cNvPr id="4" name="Footer Placeholder 3"/>
          <p:cNvSpPr>
            <a:spLocks noGrp="1"/>
          </p:cNvSpPr>
          <p:nvPr>
            <p:ph type="ftr" sz="quarter" idx="2"/>
          </p:nvPr>
        </p:nvSpPr>
        <p:spPr>
          <a:xfrm>
            <a:off x="0" y="8769653"/>
            <a:ext cx="3004820" cy="46164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775" y="8769653"/>
            <a:ext cx="3004820" cy="461645"/>
          </a:xfrm>
          <a:prstGeom prst="rect">
            <a:avLst/>
          </a:prstGeom>
        </p:spPr>
        <p:txBody>
          <a:bodyPr vert="horz" lIns="91440" tIns="45720" rIns="91440" bIns="45720" rtlCol="0" anchor="b"/>
          <a:lstStyle>
            <a:lvl1pPr algn="r">
              <a:defRPr sz="1200"/>
            </a:lvl1pPr>
          </a:lstStyle>
          <a:p>
            <a:fld id="{DE51FD7B-E5C8-4BC7-ABC4-9FCF6130D88A}" type="slidenum">
              <a:rPr lang="en-US" smtClean="0"/>
              <a:pPr/>
              <a:t>‹#›</a:t>
            </a:fld>
            <a:endParaRPr lang="en-US"/>
          </a:p>
        </p:txBody>
      </p:sp>
    </p:spTree>
    <p:extLst>
      <p:ext uri="{BB962C8B-B14F-4D97-AF65-F5344CB8AC3E}">
        <p14:creationId xmlns:p14="http://schemas.microsoft.com/office/powerpoint/2010/main" val="2513626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27775" y="0"/>
            <a:ext cx="3004820" cy="461645"/>
          </a:xfrm>
          <a:prstGeom prst="rect">
            <a:avLst/>
          </a:prstGeom>
        </p:spPr>
        <p:txBody>
          <a:bodyPr vert="horz" lIns="91440" tIns="45720" rIns="91440" bIns="45720" rtlCol="0"/>
          <a:lstStyle>
            <a:lvl1pPr algn="r">
              <a:defRPr sz="1200"/>
            </a:lvl1pPr>
          </a:lstStyle>
          <a:p>
            <a:fld id="{97D3502B-3FCD-4041-A4E6-0C79AB864F3A}" type="datetimeFigureOut">
              <a:rPr lang="en-US" smtClean="0"/>
              <a:pPr/>
              <a:t>7/27/2012</a:t>
            </a:fld>
            <a:endParaRPr lang="en-US"/>
          </a:p>
        </p:txBody>
      </p:sp>
      <p:sp>
        <p:nvSpPr>
          <p:cNvPr id="4" name="Slide Image Placeholder 3"/>
          <p:cNvSpPr>
            <a:spLocks noGrp="1" noRot="1" noChangeAspect="1"/>
          </p:cNvSpPr>
          <p:nvPr>
            <p:ph type="sldImg" idx="2"/>
          </p:nvPr>
        </p:nvSpPr>
        <p:spPr>
          <a:xfrm>
            <a:off x="1158875" y="692150"/>
            <a:ext cx="4616450" cy="34623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3420" y="4385628"/>
            <a:ext cx="5547360" cy="415480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69653"/>
            <a:ext cx="3004820" cy="461645"/>
          </a:xfrm>
          <a:prstGeom prst="rect">
            <a:avLst/>
          </a:prstGeom>
        </p:spPr>
        <p:txBody>
          <a:bodyPr vert="horz" lIns="91440" tIns="45720" rIns="91440" bIns="45720" rtlCol="0" anchor="b"/>
          <a:lstStyle>
            <a:lvl1pPr algn="r">
              <a:defRPr sz="1200"/>
            </a:lvl1pPr>
          </a:lstStyle>
          <a:p>
            <a:fld id="{695FEA4E-1535-40D4-8EC1-56B7DE64443E}" type="slidenum">
              <a:rPr lang="en-US" smtClean="0"/>
              <a:pPr/>
              <a:t>‹#›</a:t>
            </a:fld>
            <a:endParaRPr lang="en-US"/>
          </a:p>
        </p:txBody>
      </p:sp>
    </p:spTree>
    <p:extLst>
      <p:ext uri="{BB962C8B-B14F-4D97-AF65-F5344CB8AC3E}">
        <p14:creationId xmlns:p14="http://schemas.microsoft.com/office/powerpoint/2010/main" val="192624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a:t>
            </a:fld>
            <a:endParaRPr lang="en-US"/>
          </a:p>
        </p:txBody>
      </p:sp>
    </p:spTree>
    <p:extLst>
      <p:ext uri="{BB962C8B-B14F-4D97-AF65-F5344CB8AC3E}">
        <p14:creationId xmlns:p14="http://schemas.microsoft.com/office/powerpoint/2010/main" val="162485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technology scales, the smaller devices become increasingly</a:t>
            </a:r>
            <a:r>
              <a:rPr lang="en-US" baseline="0" dirty="0" smtClean="0"/>
              <a:t> unreliable making hardware reliability a major challenge. Transient errors form a major source of the infield failures. Hence there is a need for in-field low-cost reliability solutions. </a:t>
            </a:r>
          </a:p>
          <a:p>
            <a:endParaRPr lang="en-US" baseline="0" dirty="0" smtClean="0"/>
          </a:p>
          <a:p>
            <a:r>
              <a:rPr lang="en-US" baseline="0" dirty="0" smtClean="0"/>
              <a:t>Traditional redundancy based solutions are becoming expensive in area, performance, and power.</a:t>
            </a:r>
          </a:p>
          <a:p>
            <a:endParaRPr lang="en-US" baseline="0" dirty="0" smtClean="0"/>
          </a:p>
          <a:p>
            <a:r>
              <a:rPr lang="en-US" baseline="0" dirty="0" smtClean="0"/>
              <a:t>As an alternative, recently, researchers have proposed solutions that are software driven. These solutions treat anomalous software behavior as symptoms of  hardware faults. They deploy low-cost symptom monitors to detect faults in the system. In the infrequent case of fault detection, more sophisticated diagnosis and recovery module are invoked.</a:t>
            </a:r>
          </a:p>
          <a:p>
            <a:endParaRPr lang="en-US" baseline="0" dirty="0" smtClean="0"/>
          </a:p>
          <a:p>
            <a:r>
              <a:rPr lang="en-US" dirty="0" smtClean="0"/>
              <a:t>Clearly the efficacy of such an</a:t>
            </a:r>
            <a:r>
              <a:rPr lang="en-US" baseline="0" dirty="0" smtClean="0"/>
              <a:t> approach depends heavily on the application that is being executed, i.e., when in the application the fault occurs and how it propagates through the application execution. Hence the ability to evaluate and understand the resiliency of an application is important. This talk describes a tool that provides such an understanding.</a:t>
            </a:r>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2</a:t>
            </a:fld>
            <a:endParaRPr lang="en-US"/>
          </a:p>
        </p:txBody>
      </p:sp>
    </p:spTree>
    <p:extLst>
      <p:ext uri="{BB962C8B-B14F-4D97-AF65-F5344CB8AC3E}">
        <p14:creationId xmlns:p14="http://schemas.microsoft.com/office/powerpoint/2010/main" val="328687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13</a:t>
            </a:fld>
            <a:endParaRPr lang="en-US"/>
          </a:p>
        </p:txBody>
      </p:sp>
    </p:spTree>
    <p:extLst>
      <p:ext uri="{BB962C8B-B14F-4D97-AF65-F5344CB8AC3E}">
        <p14:creationId xmlns:p14="http://schemas.microsoft.com/office/powerpoint/2010/main" val="203840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23</a:t>
            </a:fld>
            <a:endParaRPr lang="en-US"/>
          </a:p>
        </p:txBody>
      </p:sp>
    </p:spTree>
    <p:extLst>
      <p:ext uri="{BB962C8B-B14F-4D97-AF65-F5344CB8AC3E}">
        <p14:creationId xmlns:p14="http://schemas.microsoft.com/office/powerpoint/2010/main" val="4156619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66E"/>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762002"/>
            <a:ext cx="7772400" cy="1470025"/>
          </a:xfrm>
        </p:spPr>
        <p:txBody>
          <a:bodyPr/>
          <a:lstStyle>
            <a:lvl1pPr>
              <a:defRPr>
                <a:solidFill>
                  <a:srgbClr val="FFFFFF"/>
                </a:solidFill>
              </a:defRPr>
            </a:lvl1pPr>
          </a:lstStyle>
          <a:p>
            <a:r>
              <a:rPr lang="en-US" smtClean="0"/>
              <a:t>Click to edit Master title style</a:t>
            </a:r>
            <a:endParaRPr lang="en-US" dirty="0"/>
          </a:p>
        </p:txBody>
      </p:sp>
      <p:sp>
        <p:nvSpPr>
          <p:cNvPr id="10243" name="Rectangle 3"/>
          <p:cNvSpPr>
            <a:spLocks noGrp="1" noChangeArrowheads="1"/>
          </p:cNvSpPr>
          <p:nvPr>
            <p:ph type="subTitle" idx="1"/>
          </p:nvPr>
        </p:nvSpPr>
        <p:spPr>
          <a:xfrm>
            <a:off x="1371600" y="2667000"/>
            <a:ext cx="6400800" cy="1752600"/>
          </a:xfrm>
        </p:spPr>
        <p:txBody>
          <a:bodyPr/>
          <a:lstStyle>
            <a:lvl1pPr marL="0" indent="0" algn="ctr">
              <a:buFontTx/>
              <a:buNone/>
              <a:defRPr>
                <a:solidFill>
                  <a:srgbClr val="FF6600"/>
                </a:solidFill>
              </a:defRPr>
            </a:lvl1pPr>
          </a:lstStyle>
          <a:p>
            <a:r>
              <a:rPr lang="en-US" smtClean="0"/>
              <a:t>Click to edit Master subtitle style</a:t>
            </a:r>
            <a:endParaRPr lang="en-US" dirty="0"/>
          </a:p>
        </p:txBody>
      </p:sp>
      <p:sp>
        <p:nvSpPr>
          <p:cNvPr id="10244" name="Text Box 4"/>
          <p:cNvSpPr txBox="1">
            <a:spLocks noChangeArrowheads="1"/>
          </p:cNvSpPr>
          <p:nvPr/>
        </p:nvSpPr>
        <p:spPr bwMode="auto">
          <a:xfrm>
            <a:off x="2209800" y="5638800"/>
            <a:ext cx="6477000" cy="457200"/>
          </a:xfrm>
          <a:prstGeom prst="rect">
            <a:avLst/>
          </a:prstGeom>
          <a:noFill/>
          <a:ln w="9525">
            <a:noFill/>
            <a:miter lim="800000"/>
            <a:headEnd/>
            <a:tailEnd/>
          </a:ln>
          <a:effectLst/>
        </p:spPr>
        <p:txBody>
          <a:bodyPr lIns="91418" tIns="45709" rIns="91418" bIns="45709">
            <a:prstTxWarp prst="textNoShape">
              <a:avLst/>
            </a:prstTxWarp>
            <a:spAutoFit/>
          </a:bodyPr>
          <a:lstStyle/>
          <a:p>
            <a:pPr>
              <a:spcBef>
                <a:spcPct val="50000"/>
              </a:spcBef>
            </a:pPr>
            <a:endParaRPr lang="en-US"/>
          </a:p>
        </p:txBody>
      </p:sp>
      <p:pic>
        <p:nvPicPr>
          <p:cNvPr id="14" name="Picture 13" descr="imark_bold.tif"/>
          <p:cNvPicPr>
            <a:picLocks noChangeAspect="1"/>
          </p:cNvPicPr>
          <p:nvPr/>
        </p:nvPicPr>
        <p:blipFill>
          <a:blip r:embed="rId2"/>
          <a:stretch>
            <a:fillRect/>
          </a:stretch>
        </p:blipFill>
        <p:spPr>
          <a:xfrm>
            <a:off x="1" y="6464894"/>
            <a:ext cx="304800" cy="393107"/>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6300" y="9906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86106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848100"/>
            <a:ext cx="86106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Narrow" pitchFamily="34" charset="0"/>
              </a:defRPr>
            </a:lvl1pPr>
            <a:lvl2pPr>
              <a:defRPr>
                <a:latin typeface="Arial Narrow" pitchFamily="34" charset="0"/>
              </a:defRPr>
            </a:lvl2pPr>
            <a:lvl3pPr>
              <a:defRPr>
                <a:latin typeface="Arial Narrow" pitchFamily="34" charset="0"/>
              </a:defRPr>
            </a:lvl3pPr>
            <a:lvl4pPr>
              <a:defRPr>
                <a:latin typeface="Arial Narrow" pitchFamily="34" charset="0"/>
              </a:defRPr>
            </a:lvl4pPr>
            <a:lvl5pPr>
              <a:defRPr>
                <a:latin typeface="Arial Narrow"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6"/>
          <p:cNvSpPr>
            <a:spLocks noGrp="1"/>
          </p:cNvSpPr>
          <p:nvPr>
            <p:ph type="sldNum" sz="quarter" idx="4"/>
          </p:nvPr>
        </p:nvSpPr>
        <p:spPr>
          <a:xfrm>
            <a:off x="6781800" y="6492875"/>
            <a:ext cx="2133600" cy="365125"/>
          </a:xfrm>
          <a:prstGeom prst="rect">
            <a:avLst/>
          </a:prstGeom>
        </p:spPr>
        <p:txBody>
          <a:bodyPr vert="horz" lIns="91418" tIns="45709" rIns="91418" bIns="45709"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092" indent="0">
              <a:buNone/>
              <a:defRPr sz="1800"/>
            </a:lvl2pPr>
            <a:lvl3pPr marL="914186" indent="0">
              <a:buNone/>
              <a:defRPr sz="1600"/>
            </a:lvl3pPr>
            <a:lvl4pPr marL="1371279" indent="0">
              <a:buNone/>
              <a:defRPr sz="1400"/>
            </a:lvl4pPr>
            <a:lvl5pPr marL="1828373" indent="0">
              <a:buNone/>
              <a:defRPr sz="1400"/>
            </a:lvl5pPr>
            <a:lvl6pPr marL="2285466" indent="0">
              <a:buNone/>
              <a:defRPr sz="1400"/>
            </a:lvl6pPr>
            <a:lvl7pPr marL="2742558" indent="0">
              <a:buNone/>
              <a:defRPr sz="1400"/>
            </a:lvl7pPr>
            <a:lvl8pPr marL="3199652" indent="0">
              <a:buNone/>
              <a:defRPr sz="1400"/>
            </a:lvl8pPr>
            <a:lvl9pPr marL="3656744"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92" indent="0">
              <a:buNone/>
              <a:defRPr sz="2800"/>
            </a:lvl2pPr>
            <a:lvl3pPr marL="914186" indent="0">
              <a:buNone/>
              <a:defRPr sz="2400"/>
            </a:lvl3pPr>
            <a:lvl4pPr marL="1371279" indent="0">
              <a:buNone/>
              <a:defRPr sz="2000"/>
            </a:lvl4pPr>
            <a:lvl5pPr marL="1828373" indent="0">
              <a:buNone/>
              <a:defRPr sz="2000"/>
            </a:lvl5pPr>
            <a:lvl6pPr marL="2285466" indent="0">
              <a:buNone/>
              <a:defRPr sz="2000"/>
            </a:lvl6pPr>
            <a:lvl7pPr marL="2742558" indent="0">
              <a:buNone/>
              <a:defRPr sz="2000"/>
            </a:lvl7pPr>
            <a:lvl8pPr marL="3199652" indent="0">
              <a:buNone/>
              <a:defRPr sz="2000"/>
            </a:lvl8pPr>
            <a:lvl9pPr marL="3656744"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auto">
          <a:xfrm>
            <a:off x="0" y="0"/>
            <a:ext cx="9144000" cy="762000"/>
          </a:xfrm>
          <a:prstGeom prst="rect">
            <a:avLst/>
          </a:prstGeom>
          <a:solidFill>
            <a:srgbClr val="00266E"/>
          </a:solidFill>
          <a:ln w="9525" cap="flat" cmpd="sng" algn="ctr">
            <a:noFill/>
            <a:prstDash val="solid"/>
            <a:round/>
            <a:headEnd type="none" w="med" len="med"/>
            <a:tailEnd type="none" w="med" len="med"/>
          </a:ln>
          <a:effectLst/>
        </p:spPr>
        <p:txBody>
          <a:bodyPr vert="horz" wrap="square" lIns="91418" tIns="45709" rIns="91418" bIns="45709" numCol="1" rtlCol="0" anchor="t" anchorCtr="0" compatLnSpc="1">
            <a:prstTxWarp prst="textNoShape">
              <a:avLst/>
            </a:prstTxWarp>
          </a:bodyPr>
          <a:lstStyle/>
          <a:p>
            <a:pPr marL="0" marR="0" indent="0" algn="l" defTabSz="914186"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218" name="Rectangle 2"/>
          <p:cNvSpPr>
            <a:spLocks noGrp="1" noChangeArrowheads="1"/>
          </p:cNvSpPr>
          <p:nvPr>
            <p:ph type="title"/>
          </p:nvPr>
        </p:nvSpPr>
        <p:spPr bwMode="auto">
          <a:xfrm>
            <a:off x="0" y="0"/>
            <a:ext cx="9144000" cy="762000"/>
          </a:xfrm>
          <a:prstGeom prst="rect">
            <a:avLst/>
          </a:prstGeom>
          <a:noFill/>
          <a:ln w="9525">
            <a:noFill/>
            <a:miter lim="800000"/>
            <a:headEnd/>
            <a:tailEnd/>
          </a:ln>
          <a:effectLst/>
        </p:spPr>
        <p:txBody>
          <a:bodyPr vert="horz" wrap="square" lIns="91418" tIns="45709" rIns="91418" bIns="45709" numCol="1" anchor="ctr" anchorCtr="0" compatLnSpc="1">
            <a:prstTxWarp prst="textNoShape">
              <a:avLst/>
            </a:prstTxWarp>
          </a:bodyPr>
          <a:lstStyle/>
          <a:p>
            <a:pPr lvl="0"/>
            <a:r>
              <a:rPr lang="en-US" smtClean="0"/>
              <a:t>Click to edit Master title style</a:t>
            </a:r>
            <a:endParaRPr lang="en-US" dirty="0"/>
          </a:p>
        </p:txBody>
      </p:sp>
      <p:sp>
        <p:nvSpPr>
          <p:cNvPr id="9219" name="Rectangle 3"/>
          <p:cNvSpPr>
            <a:spLocks noGrp="1" noChangeArrowheads="1"/>
          </p:cNvSpPr>
          <p:nvPr>
            <p:ph type="body" idx="1"/>
          </p:nvPr>
        </p:nvSpPr>
        <p:spPr bwMode="auto">
          <a:xfrm>
            <a:off x="304800" y="914400"/>
            <a:ext cx="8610600" cy="55626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222" name="Text Box 6"/>
          <p:cNvSpPr txBox="1">
            <a:spLocks noChangeArrowheads="1"/>
          </p:cNvSpPr>
          <p:nvPr/>
        </p:nvSpPr>
        <p:spPr bwMode="auto">
          <a:xfrm>
            <a:off x="2209800" y="5638800"/>
            <a:ext cx="6477000" cy="457200"/>
          </a:xfrm>
          <a:prstGeom prst="rect">
            <a:avLst/>
          </a:prstGeom>
          <a:noFill/>
          <a:ln w="9525">
            <a:noFill/>
            <a:miter lim="800000"/>
            <a:headEnd/>
            <a:tailEnd/>
          </a:ln>
          <a:effectLst/>
        </p:spPr>
        <p:txBody>
          <a:bodyPr lIns="91418" tIns="45709" rIns="91418" bIns="45709">
            <a:prstTxWarp prst="textNoShape">
              <a:avLst/>
            </a:prstTxWarp>
            <a:spAutoFit/>
          </a:bodyPr>
          <a:lstStyle/>
          <a:p>
            <a:pPr>
              <a:spcBef>
                <a:spcPct val="50000"/>
              </a:spcBef>
            </a:pPr>
            <a:endParaRPr lang="en-US"/>
          </a:p>
        </p:txBody>
      </p:sp>
      <p:sp>
        <p:nvSpPr>
          <p:cNvPr id="7" name="Slide Number Placeholder 6"/>
          <p:cNvSpPr>
            <a:spLocks noGrp="1"/>
          </p:cNvSpPr>
          <p:nvPr>
            <p:ph type="sldNum" sz="quarter" idx="4"/>
          </p:nvPr>
        </p:nvSpPr>
        <p:spPr>
          <a:xfrm>
            <a:off x="6781800" y="6492875"/>
            <a:ext cx="2133600" cy="365125"/>
          </a:xfrm>
          <a:prstGeom prst="rect">
            <a:avLst/>
          </a:prstGeom>
        </p:spPr>
        <p:txBody>
          <a:bodyPr vert="horz" lIns="91418" tIns="45709" rIns="91418" bIns="45709"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p:titleStyle>
    <p:bodyStyle>
      <a:lvl1pPr marL="342820" indent="-342820" algn="l" rtl="0" eaLnBrk="1" fontAlgn="base" hangingPunct="1">
        <a:lnSpc>
          <a:spcPct val="120000"/>
        </a:lnSpc>
        <a:spcBef>
          <a:spcPts val="1224"/>
        </a:spcBef>
        <a:spcAft>
          <a:spcPct val="0"/>
        </a:spcAft>
        <a:buChar char="•"/>
        <a:defRPr sz="2200" b="1">
          <a:solidFill>
            <a:schemeClr val="tx1"/>
          </a:solidFill>
          <a:latin typeface="+mn-lt"/>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mn-lt"/>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mn-lt"/>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mn-lt"/>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p:bodyStyle>
    <p:other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wmf"/><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wat_logo_picture.jpg"/>
          <p:cNvPicPr>
            <a:picLocks noChangeAspect="1"/>
          </p:cNvPicPr>
          <p:nvPr/>
        </p:nvPicPr>
        <p:blipFill>
          <a:blip r:embed="rId3"/>
          <a:stretch>
            <a:fillRect/>
          </a:stretch>
        </p:blipFill>
        <p:spPr>
          <a:xfrm>
            <a:off x="0" y="15512"/>
            <a:ext cx="5410200" cy="3261088"/>
          </a:xfrm>
          <a:prstGeom prst="rect">
            <a:avLst/>
          </a:prstGeom>
          <a:effectLst>
            <a:reflection blurRad="6350" stA="52000" endA="300" endPos="35000" dir="5400000" sy="-100000" algn="bl" rotWithShape="0"/>
          </a:effectLst>
        </p:spPr>
      </p:pic>
      <p:sp>
        <p:nvSpPr>
          <p:cNvPr id="8" name="Title 5"/>
          <p:cNvSpPr txBox="1">
            <a:spLocks/>
          </p:cNvSpPr>
          <p:nvPr/>
        </p:nvSpPr>
        <p:spPr bwMode="auto">
          <a:xfrm>
            <a:off x="1295400" y="838200"/>
            <a:ext cx="7772400" cy="2209800"/>
          </a:xfrm>
          <a:prstGeom prst="rect">
            <a:avLst/>
          </a:prstGeom>
          <a:noFill/>
          <a:ln w="9525">
            <a:noFill/>
            <a:miter lim="800000"/>
            <a:headEnd/>
            <a:tailEnd/>
          </a:ln>
          <a:effectLst/>
        </p:spPr>
        <p:txBody>
          <a:bodyPr vert="horz" wrap="square" lIns="91418" tIns="45709" rIns="91418" bIns="45709" numCol="1" anchor="ctr" anchorCtr="0" compatLnSpc="1">
            <a:prstTxWarp prst="textNoShape">
              <a:avLst/>
            </a:prstTxWarp>
          </a:bodyPr>
          <a:lst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a:lstStyle>
          <a:p>
            <a:pPr algn="l"/>
            <a:r>
              <a:rPr lang="en-US" sz="3000" dirty="0" err="1">
                <a:latin typeface="Arial Narrow" pitchFamily="34" charset="0"/>
              </a:rPr>
              <a:t>Relyzer</a:t>
            </a:r>
            <a:r>
              <a:rPr lang="en-US" sz="3000" dirty="0">
                <a:latin typeface="Arial Narrow" pitchFamily="34" charset="0"/>
              </a:rPr>
              <a:t>: </a:t>
            </a:r>
            <a:r>
              <a:rPr lang="en-US" sz="3000" dirty="0" smtClean="0">
                <a:latin typeface="Arial Narrow" pitchFamily="34" charset="0"/>
              </a:rPr>
              <a:t>Exploiting Application-level Fault Equivalence to Analyze Application Resiliency to </a:t>
            </a:r>
            <a:r>
              <a:rPr lang="en-US" sz="3000" dirty="0">
                <a:latin typeface="Arial Narrow" pitchFamily="34" charset="0"/>
              </a:rPr>
              <a:t>Transient Faults</a:t>
            </a:r>
          </a:p>
        </p:txBody>
      </p:sp>
      <p:sp>
        <p:nvSpPr>
          <p:cNvPr id="11" name="Subtitle 2"/>
          <p:cNvSpPr txBox="1">
            <a:spLocks/>
          </p:cNvSpPr>
          <p:nvPr/>
        </p:nvSpPr>
        <p:spPr bwMode="auto">
          <a:xfrm>
            <a:off x="0" y="4267200"/>
            <a:ext cx="9144000" cy="24384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normAutofit/>
          </a:bodyPr>
          <a:lstStyle>
            <a:lvl1pPr marL="0" indent="0" algn="ctr" rtl="0" eaLnBrk="1" fontAlgn="base" hangingPunct="1">
              <a:lnSpc>
                <a:spcPct val="120000"/>
              </a:lnSpc>
              <a:spcBef>
                <a:spcPts val="1224"/>
              </a:spcBef>
              <a:spcAft>
                <a:spcPct val="0"/>
              </a:spcAft>
              <a:buFontTx/>
              <a:buNone/>
              <a:defRPr sz="2200" b="1">
                <a:solidFill>
                  <a:srgbClr val="FF6600"/>
                </a:solidFill>
                <a:latin typeface="+mn-lt"/>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mn-lt"/>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mn-lt"/>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mn-lt"/>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dirty="0" smtClean="0">
                <a:solidFill>
                  <a:srgbClr val="D25000"/>
                </a:solidFill>
                <a:latin typeface="Arial Narrow" pitchFamily="34" charset="0"/>
              </a:rPr>
              <a:t>Siva Hari</a:t>
            </a:r>
            <a:r>
              <a:rPr lang="en-US" baseline="30000" dirty="0" smtClean="0">
                <a:solidFill>
                  <a:srgbClr val="D25000"/>
                </a:solidFill>
                <a:latin typeface="Arial Narrow" pitchFamily="34" charset="0"/>
              </a:rPr>
              <a:t>1</a:t>
            </a:r>
            <a:r>
              <a:rPr lang="en-US" dirty="0" smtClean="0">
                <a:solidFill>
                  <a:srgbClr val="D25000"/>
                </a:solidFill>
                <a:latin typeface="Arial Narrow" pitchFamily="34" charset="0"/>
              </a:rPr>
              <a:t>, </a:t>
            </a:r>
            <a:r>
              <a:rPr lang="en-US" dirty="0" smtClean="0">
                <a:solidFill>
                  <a:schemeClr val="bg1"/>
                </a:solidFill>
                <a:latin typeface="Arial Narrow" pitchFamily="34" charset="0"/>
              </a:rPr>
              <a:t>Sarita Adve</a:t>
            </a:r>
            <a:r>
              <a:rPr lang="en-US" baseline="30000" dirty="0">
                <a:solidFill>
                  <a:schemeClr val="bg1"/>
                </a:solidFill>
                <a:latin typeface="Arial Narrow" pitchFamily="34" charset="0"/>
              </a:rPr>
              <a:t>1</a:t>
            </a:r>
            <a:r>
              <a:rPr lang="en-US" dirty="0" smtClean="0">
                <a:solidFill>
                  <a:schemeClr val="bg1"/>
                </a:solidFill>
                <a:latin typeface="Arial Narrow" pitchFamily="34" charset="0"/>
              </a:rPr>
              <a:t>, </a:t>
            </a:r>
            <a:r>
              <a:rPr lang="en-US" dirty="0" err="1" smtClean="0">
                <a:solidFill>
                  <a:schemeClr val="bg1"/>
                </a:solidFill>
                <a:latin typeface="Arial Narrow" pitchFamily="34" charset="0"/>
              </a:rPr>
              <a:t>Helia</a:t>
            </a:r>
            <a:r>
              <a:rPr lang="en-US" dirty="0" smtClean="0">
                <a:solidFill>
                  <a:schemeClr val="bg1"/>
                </a:solidFill>
                <a:latin typeface="Arial Narrow" pitchFamily="34" charset="0"/>
              </a:rPr>
              <a:t> Naeimi</a:t>
            </a:r>
            <a:r>
              <a:rPr lang="en-US" baseline="30000" dirty="0" smtClean="0">
                <a:solidFill>
                  <a:schemeClr val="bg1"/>
                </a:solidFill>
                <a:latin typeface="Arial Narrow" pitchFamily="34" charset="0"/>
              </a:rPr>
              <a:t>2</a:t>
            </a:r>
            <a:r>
              <a:rPr lang="en-US" dirty="0" smtClean="0">
                <a:solidFill>
                  <a:schemeClr val="bg1"/>
                </a:solidFill>
                <a:latin typeface="Arial Narrow" pitchFamily="34" charset="0"/>
              </a:rPr>
              <a:t>, Pradeep Ramachandran</a:t>
            </a:r>
            <a:r>
              <a:rPr lang="en-US" baseline="30000" dirty="0" smtClean="0">
                <a:solidFill>
                  <a:schemeClr val="bg1"/>
                </a:solidFill>
                <a:latin typeface="Arial Narrow" pitchFamily="34" charset="0"/>
              </a:rPr>
              <a:t>2</a:t>
            </a:r>
            <a:endParaRPr lang="en-US" dirty="0" smtClean="0">
              <a:solidFill>
                <a:schemeClr val="bg1"/>
              </a:solidFill>
              <a:latin typeface="Arial Narrow" pitchFamily="34" charset="0"/>
            </a:endParaRPr>
          </a:p>
          <a:p>
            <a:pPr>
              <a:lnSpc>
                <a:spcPct val="100000"/>
              </a:lnSpc>
            </a:pPr>
            <a:r>
              <a:rPr lang="en-US" baseline="30000" dirty="0" smtClean="0">
                <a:solidFill>
                  <a:schemeClr val="bg1"/>
                </a:solidFill>
                <a:latin typeface="Arial Narrow" pitchFamily="34" charset="0"/>
              </a:rPr>
              <a:t>1 </a:t>
            </a:r>
            <a:r>
              <a:rPr lang="en-US" dirty="0" smtClean="0">
                <a:solidFill>
                  <a:schemeClr val="bg1"/>
                </a:solidFill>
                <a:latin typeface="Arial Narrow" pitchFamily="34" charset="0"/>
              </a:rPr>
              <a:t>University of Illinois at Urbana-Champaign,</a:t>
            </a:r>
          </a:p>
          <a:p>
            <a:pPr>
              <a:lnSpc>
                <a:spcPct val="100000"/>
              </a:lnSpc>
            </a:pPr>
            <a:r>
              <a:rPr lang="en-US" baseline="30000" dirty="0" smtClean="0">
                <a:solidFill>
                  <a:schemeClr val="bg1"/>
                </a:solidFill>
                <a:latin typeface="Arial Narrow" pitchFamily="34" charset="0"/>
              </a:rPr>
              <a:t>2 </a:t>
            </a:r>
            <a:r>
              <a:rPr lang="en-US" dirty="0" smtClean="0">
                <a:solidFill>
                  <a:schemeClr val="bg1"/>
                </a:solidFill>
                <a:latin typeface="Arial Narrow" pitchFamily="34" charset="0"/>
              </a:rPr>
              <a:t>Intel Corporation</a:t>
            </a:r>
          </a:p>
          <a:p>
            <a:r>
              <a:rPr lang="en-US" dirty="0" smtClean="0">
                <a:solidFill>
                  <a:schemeClr val="bg1"/>
                </a:solidFill>
                <a:latin typeface="Arial Narrow" pitchFamily="34" charset="0"/>
              </a:rPr>
              <a:t>swat@cs.illinois.edu</a:t>
            </a:r>
          </a:p>
        </p:txBody>
      </p:sp>
    </p:spTree>
  </p:cSld>
  <p:clrMapOvr>
    <a:masterClrMapping/>
  </p:clrMapOvr>
  <mc:AlternateContent xmlns:mc="http://schemas.openxmlformats.org/markup-compatibility/2006" xmlns:p14="http://schemas.microsoft.com/office/powerpoint/2010/main">
    <mc:Choice Requires="p14">
      <p:transition spd="slow" p14:dur="2000" advTm="38917"/>
    </mc:Choice>
    <mc:Fallback xmlns="">
      <p:transition spd="slow" advTm="3891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Application-Level Resiliency</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781999694"/>
              </p:ext>
            </p:extLst>
          </p:nvPr>
        </p:nvGraphicFramePr>
        <p:xfrm>
          <a:off x="2743200" y="1676400"/>
          <a:ext cx="2971800" cy="2620388"/>
        </p:xfrm>
        <a:graphic>
          <a:graphicData uri="http://schemas.openxmlformats.org/drawingml/2006/table">
            <a:tbl>
              <a:tblPr firstRow="1" bandRow="1">
                <a:tableStyleId>{93296810-A885-4BE3-A3E7-6D5BEEA58F35}</a:tableStyleId>
              </a:tblPr>
              <a:tblGrid>
                <a:gridCol w="2971800"/>
              </a:tblGrid>
              <a:tr h="694808">
                <a:tc>
                  <a:txBody>
                    <a:bodyPr/>
                    <a:lstStyle/>
                    <a:p>
                      <a:pPr marL="0" algn="ctr">
                        <a:spcBef>
                          <a:spcPts val="1200"/>
                        </a:spcBef>
                      </a:pPr>
                      <a:endParaRPr lang="en-US" sz="2000" dirty="0">
                        <a:latin typeface="Arial Narrow" pitchFamily="34" charset="0"/>
                      </a:endParaRPr>
                    </a:p>
                  </a:txBody>
                  <a:tcPr marL="91424" marR="91424" marT="45737" marB="45737"/>
                </a:tc>
              </a:tr>
              <a:tr h="961178">
                <a:tc>
                  <a:txBody>
                    <a:bodyPr/>
                    <a:lstStyle/>
                    <a:p>
                      <a:endParaRPr lang="en-US" sz="2000" dirty="0">
                        <a:latin typeface="Arial Narrow" pitchFamily="34" charset="0"/>
                      </a:endParaRPr>
                    </a:p>
                  </a:txBody>
                  <a:tcPr marL="91424" marR="91424" marT="45737" marB="45737"/>
                </a:tc>
              </a:tr>
              <a:tr h="964402">
                <a:tc>
                  <a:txBody>
                    <a:bodyPr/>
                    <a:lstStyle/>
                    <a:p>
                      <a:endParaRPr lang="en-US" sz="2000" dirty="0">
                        <a:latin typeface="Arial Narrow" pitchFamily="34" charset="0"/>
                      </a:endParaRPr>
                    </a:p>
                  </a:txBody>
                  <a:tcPr marL="91424" marR="91424" marT="45737" marB="45737"/>
                </a:tc>
              </a:tr>
            </a:tbl>
          </a:graphicData>
        </a:graphic>
      </p:graphicFrame>
      <p:sp>
        <p:nvSpPr>
          <p:cNvPr id="31" name="Rectangle 2074"/>
          <p:cNvSpPr>
            <a:spLocks noChangeArrowheads="1"/>
          </p:cNvSpPr>
          <p:nvPr/>
        </p:nvSpPr>
        <p:spPr bwMode="auto">
          <a:xfrm>
            <a:off x="2667000" y="1676400"/>
            <a:ext cx="32004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5000"/>
              </a:lnSpc>
            </a:pPr>
            <a:r>
              <a:rPr kumimoji="1" lang="en-US" sz="2200" b="1" dirty="0">
                <a:solidFill>
                  <a:schemeClr val="bg1"/>
                </a:solidFill>
                <a:latin typeface="Arial Narrow" pitchFamily="34" charset="0"/>
                <a:ea typeface="MS PGothic" pitchFamily="34" charset="-128"/>
              </a:rPr>
              <a:t>Statistical Fault </a:t>
            </a:r>
            <a:r>
              <a:rPr kumimoji="1" lang="en-US" sz="2200" b="1" dirty="0" smtClean="0">
                <a:solidFill>
                  <a:schemeClr val="bg1"/>
                </a:solidFill>
                <a:latin typeface="Arial Narrow" pitchFamily="34" charset="0"/>
                <a:ea typeface="MS PGothic" pitchFamily="34" charset="-128"/>
              </a:rPr>
              <a:t>Injection</a:t>
            </a:r>
          </a:p>
          <a:p>
            <a:pPr algn="ctr">
              <a:lnSpc>
                <a:spcPct val="125000"/>
              </a:lnSpc>
            </a:pPr>
            <a:endParaRPr kumimoji="1" lang="en-US" sz="2200" b="1" dirty="0">
              <a:solidFill>
                <a:schemeClr val="bg1"/>
              </a:solidFill>
              <a:latin typeface="Arial Narrow" pitchFamily="34" charset="0"/>
              <a:ea typeface="MS PGothic" pitchFamily="34" charset="-128"/>
            </a:endParaRPr>
          </a:p>
          <a:p>
            <a:pPr algn="ctr">
              <a:lnSpc>
                <a:spcPct val="125000"/>
              </a:lnSpc>
            </a:pPr>
            <a:r>
              <a:rPr kumimoji="1" lang="en-US" sz="2200" b="1" dirty="0" smtClean="0">
                <a:solidFill>
                  <a:srgbClr val="006600"/>
                </a:solidFill>
                <a:latin typeface="Arial Narrow" pitchFamily="34" charset="0"/>
                <a:ea typeface="MS PGothic" pitchFamily="34" charset="-128"/>
              </a:rPr>
              <a:t>Injections in few sites</a:t>
            </a:r>
            <a:endParaRPr kumimoji="1" lang="en-US" sz="2200" b="1" dirty="0">
              <a:solidFill>
                <a:srgbClr val="006600"/>
              </a:solidFill>
              <a:latin typeface="Arial Narrow" pitchFamily="34" charset="0"/>
              <a:ea typeface="MS PGothic" pitchFamily="34" charset="-128"/>
            </a:endParaRPr>
          </a:p>
          <a:p>
            <a:pPr algn="ctr">
              <a:lnSpc>
                <a:spcPct val="125000"/>
              </a:lnSpc>
            </a:pPr>
            <a:endParaRPr kumimoji="1" lang="en-US" sz="2200" b="1" dirty="0" smtClean="0">
              <a:solidFill>
                <a:srgbClr val="FF0000"/>
              </a:solidFill>
              <a:latin typeface="Arial Narrow" pitchFamily="34" charset="0"/>
              <a:ea typeface="MS PGothic" pitchFamily="34" charset="-128"/>
            </a:endParaRPr>
          </a:p>
          <a:p>
            <a:pPr algn="ctr">
              <a:lnSpc>
                <a:spcPct val="125000"/>
              </a:lnSpc>
              <a:spcBef>
                <a:spcPts val="600"/>
              </a:spcBef>
            </a:pPr>
            <a:r>
              <a:rPr kumimoji="1" lang="en-US" sz="2200" b="1" dirty="0" smtClean="0">
                <a:solidFill>
                  <a:srgbClr val="FF0000"/>
                </a:solidFill>
                <a:latin typeface="Arial Narrow" pitchFamily="34" charset="0"/>
                <a:ea typeface="MS PGothic" pitchFamily="34" charset="-128"/>
              </a:rPr>
              <a:t>Cannot </a:t>
            </a:r>
            <a:r>
              <a:rPr kumimoji="1" lang="en-US" sz="2200" b="1" dirty="0">
                <a:solidFill>
                  <a:srgbClr val="FF0000"/>
                </a:solidFill>
                <a:latin typeface="Arial Narrow" pitchFamily="34" charset="0"/>
                <a:ea typeface="MS PGothic" pitchFamily="34" charset="-128"/>
              </a:rPr>
              <a:t>find all SDC </a:t>
            </a:r>
            <a:r>
              <a:rPr kumimoji="1" lang="en-US" sz="2200" b="1" dirty="0" smtClean="0">
                <a:solidFill>
                  <a:srgbClr val="FF0000"/>
                </a:solidFill>
                <a:latin typeface="Arial Narrow" pitchFamily="34" charset="0"/>
                <a:ea typeface="MS PGothic" pitchFamily="34" charset="-128"/>
              </a:rPr>
              <a:t>sites</a:t>
            </a:r>
            <a:endParaRPr kumimoji="1" lang="en-US" sz="2200" b="1" dirty="0">
              <a:solidFill>
                <a:srgbClr val="FF0000"/>
              </a:solidFill>
              <a:latin typeface="Arial Narrow" pitchFamily="34" charset="0"/>
              <a:ea typeface="MS PGothic" pitchFamily="34" charset="-128"/>
            </a:endParaRPr>
          </a:p>
        </p:txBody>
      </p:sp>
      <p:sp>
        <p:nvSpPr>
          <p:cNvPr id="3" name="Slide Number Placeholder 2"/>
          <p:cNvSpPr>
            <a:spLocks noGrp="1"/>
          </p:cNvSpPr>
          <p:nvPr>
            <p:ph type="sldNum" sz="quarter" idx="4"/>
          </p:nvPr>
        </p:nvSpPr>
        <p:spPr/>
        <p:txBody>
          <a:bodyPr/>
          <a:lstStyle/>
          <a:p>
            <a:fld id="{B6F15528-21DE-4FAA-801E-634DDDAF4B2B}" type="slidenum">
              <a:rPr lang="en-US" smtClean="0"/>
              <a:pPr/>
              <a:t>10</a:t>
            </a:fld>
            <a:endParaRPr lang="en-US"/>
          </a:p>
        </p:txBody>
      </p:sp>
      <p:grpSp>
        <p:nvGrpSpPr>
          <p:cNvPr id="60" name="Group 59"/>
          <p:cNvGrpSpPr/>
          <p:nvPr/>
        </p:nvGrpSpPr>
        <p:grpSpPr>
          <a:xfrm>
            <a:off x="344545" y="1602482"/>
            <a:ext cx="1865255" cy="4188718"/>
            <a:chOff x="304800" y="1678682"/>
            <a:chExt cx="1865255" cy="4188718"/>
          </a:xfrm>
        </p:grpSpPr>
        <p:grpSp>
          <p:nvGrpSpPr>
            <p:cNvPr id="61" name="Group 60"/>
            <p:cNvGrpSpPr/>
            <p:nvPr/>
          </p:nvGrpSpPr>
          <p:grpSpPr>
            <a:xfrm>
              <a:off x="304800" y="1678682"/>
              <a:ext cx="1865255" cy="3222945"/>
              <a:chOff x="304800" y="1678682"/>
              <a:chExt cx="1865255" cy="3222945"/>
            </a:xfrm>
          </p:grpSpPr>
          <p:sp>
            <p:nvSpPr>
              <p:cNvPr id="64" name="Rounded Rectangle 63"/>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65" name="Group 2047"/>
              <p:cNvGrpSpPr>
                <a:grpSpLocks/>
              </p:cNvGrpSpPr>
              <p:nvPr/>
            </p:nvGrpSpPr>
            <p:grpSpPr bwMode="auto">
              <a:xfrm>
                <a:off x="304800" y="1907290"/>
                <a:ext cx="1865255" cy="2732088"/>
                <a:chOff x="1569711" y="2214680"/>
                <a:chExt cx="1990971" cy="2732220"/>
              </a:xfrm>
            </p:grpSpPr>
            <p:sp>
              <p:nvSpPr>
                <p:cNvPr id="66" name="Rectangle 65"/>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67"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8"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9"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0"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1"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2"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73" name="TextBox 72"/>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62" name="Straight Arrow Connector 2054"/>
            <p:cNvCxnSpPr>
              <a:cxnSpLocks noChangeShapeType="1"/>
              <a:stCxn id="64" idx="2"/>
              <a:endCxn id="63"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3" name="Rounded Rectangle 62"/>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74" name="Group 73"/>
          <p:cNvGrpSpPr/>
          <p:nvPr/>
        </p:nvGrpSpPr>
        <p:grpSpPr>
          <a:xfrm>
            <a:off x="986839" y="2075716"/>
            <a:ext cx="890572" cy="2276475"/>
            <a:chOff x="1014428" y="2386013"/>
            <a:chExt cx="890572" cy="2276475"/>
          </a:xfrm>
          <a:effectLst>
            <a:outerShdw blurRad="50800" dist="38100" dir="13500000" algn="br" rotWithShape="0">
              <a:prstClr val="black">
                <a:alpha val="40000"/>
              </a:prstClr>
            </a:outerShdw>
          </a:effectLst>
        </p:grpSpPr>
        <p:grpSp>
          <p:nvGrpSpPr>
            <p:cNvPr id="75" name="Group 74"/>
            <p:cNvGrpSpPr>
              <a:grpSpLocks/>
            </p:cNvGrpSpPr>
            <p:nvPr/>
          </p:nvGrpSpPr>
          <p:grpSpPr bwMode="auto">
            <a:xfrm>
              <a:off x="1014428" y="2386013"/>
              <a:ext cx="606425" cy="2276475"/>
              <a:chOff x="1335088" y="2386013"/>
              <a:chExt cx="606425" cy="2276475"/>
            </a:xfrm>
          </p:grpSpPr>
          <p:sp>
            <p:nvSpPr>
              <p:cNvPr id="77" name="Explosion 1 37"/>
              <p:cNvSpPr>
                <a:spLocks noChangeArrowheads="1"/>
              </p:cNvSpPr>
              <p:nvPr/>
            </p:nvSpPr>
            <p:spPr bwMode="auto">
              <a:xfrm>
                <a:off x="1449388" y="2386013"/>
                <a:ext cx="112712"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78" name="Explosion 1 39"/>
              <p:cNvSpPr>
                <a:spLocks noChangeArrowheads="1"/>
              </p:cNvSpPr>
              <p:nvPr/>
            </p:nvSpPr>
            <p:spPr bwMode="auto">
              <a:xfrm>
                <a:off x="1676400" y="29940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79" name="Explosion 1 40"/>
              <p:cNvSpPr>
                <a:spLocks noChangeArrowheads="1"/>
              </p:cNvSpPr>
              <p:nvPr/>
            </p:nvSpPr>
            <p:spPr bwMode="auto">
              <a:xfrm>
                <a:off x="1335088" y="382746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80" name="Explosion 1 41"/>
              <p:cNvSpPr>
                <a:spLocks noChangeArrowheads="1"/>
              </p:cNvSpPr>
              <p:nvPr/>
            </p:nvSpPr>
            <p:spPr bwMode="auto">
              <a:xfrm>
                <a:off x="1828800" y="4132263"/>
                <a:ext cx="112713" cy="15081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81" name="Explosion 1 42"/>
              <p:cNvSpPr>
                <a:spLocks noChangeArrowheads="1"/>
              </p:cNvSpPr>
              <p:nvPr/>
            </p:nvSpPr>
            <p:spPr bwMode="auto">
              <a:xfrm>
                <a:off x="1335088" y="451167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76" name="Explosion 1 40"/>
            <p:cNvSpPr>
              <a:spLocks noChangeArrowheads="1"/>
            </p:cNvSpPr>
            <p:nvPr/>
          </p:nvSpPr>
          <p:spPr bwMode="auto">
            <a:xfrm>
              <a:off x="1790700" y="3657600"/>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Tree>
    <p:custDataLst>
      <p:tags r:id="rId1"/>
    </p:custDataLst>
    <p:extLst>
      <p:ext uri="{BB962C8B-B14F-4D97-AF65-F5344CB8AC3E}">
        <p14:creationId xmlns:p14="http://schemas.microsoft.com/office/powerpoint/2010/main" val="1390445929"/>
      </p:ext>
    </p:extLst>
  </p:cSld>
  <p:clrMapOvr>
    <a:masterClrMapping/>
  </p:clrMapOvr>
  <mc:AlternateContent xmlns:mc="http://schemas.openxmlformats.org/markup-compatibility/2006" xmlns:p14="http://schemas.microsoft.com/office/powerpoint/2010/main">
    <mc:Choice Requires="p14">
      <p:transition spd="slow" p14:dur="2000" advTm="34855"/>
    </mc:Choice>
    <mc:Fallback xmlns="">
      <p:transition spd="slow" advTm="348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344545" y="1602482"/>
            <a:ext cx="1865255" cy="4188718"/>
            <a:chOff x="304800" y="1678682"/>
            <a:chExt cx="1865255" cy="4188718"/>
          </a:xfrm>
        </p:grpSpPr>
        <p:grpSp>
          <p:nvGrpSpPr>
            <p:cNvPr id="102" name="Group 101"/>
            <p:cNvGrpSpPr/>
            <p:nvPr/>
          </p:nvGrpSpPr>
          <p:grpSpPr>
            <a:xfrm>
              <a:off x="304800" y="1678682"/>
              <a:ext cx="1865255" cy="3222945"/>
              <a:chOff x="304800" y="1678682"/>
              <a:chExt cx="1865255" cy="3222945"/>
            </a:xfrm>
          </p:grpSpPr>
          <p:sp>
            <p:nvSpPr>
              <p:cNvPr id="106" name="Rounded Rectangle 10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07" name="Group 2047"/>
              <p:cNvGrpSpPr>
                <a:grpSpLocks/>
              </p:cNvGrpSpPr>
              <p:nvPr/>
            </p:nvGrpSpPr>
            <p:grpSpPr bwMode="auto">
              <a:xfrm>
                <a:off x="304800" y="1907290"/>
                <a:ext cx="1865255" cy="2732088"/>
                <a:chOff x="1569711" y="2214680"/>
                <a:chExt cx="1990971" cy="2732220"/>
              </a:xfrm>
            </p:grpSpPr>
            <p:sp>
              <p:nvSpPr>
                <p:cNvPr id="108" name="Rectangle 10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10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15" name="TextBox 11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104" name="Straight Arrow Connector 2054"/>
            <p:cNvCxnSpPr>
              <a:cxnSpLocks noChangeShapeType="1"/>
              <a:stCxn id="106" idx="2"/>
              <a:endCxn id="105"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5" name="Rounded Rectangle 104"/>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2" name="Title 1"/>
          <p:cNvSpPr>
            <a:spLocks noGrp="1"/>
          </p:cNvSpPr>
          <p:nvPr>
            <p:ph type="title"/>
          </p:nvPr>
        </p:nvSpPr>
        <p:spPr/>
        <p:txBody>
          <a:bodyPr/>
          <a:lstStyle/>
          <a:p>
            <a:r>
              <a:rPr lang="en-US" dirty="0"/>
              <a:t>Evaluating Application-Level Resiliency</a:t>
            </a:r>
          </a:p>
        </p:txBody>
      </p:sp>
      <p:grpSp>
        <p:nvGrpSpPr>
          <p:cNvPr id="3" name="Group 2"/>
          <p:cNvGrpSpPr/>
          <p:nvPr/>
        </p:nvGrpSpPr>
        <p:grpSpPr>
          <a:xfrm>
            <a:off x="796451" y="1751715"/>
            <a:ext cx="117157" cy="2882277"/>
            <a:chOff x="796451" y="1520833"/>
            <a:chExt cx="117157" cy="2882277"/>
          </a:xfrm>
        </p:grpSpPr>
        <p:sp>
          <p:nvSpPr>
            <p:cNvPr id="147" name="Explosion 1 105"/>
            <p:cNvSpPr>
              <a:spLocks noChangeArrowheads="1"/>
            </p:cNvSpPr>
            <p:nvPr/>
          </p:nvSpPr>
          <p:spPr bwMode="auto">
            <a:xfrm>
              <a:off x="796451" y="1520833"/>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1" name="Explosion 1 65"/>
            <p:cNvSpPr>
              <a:spLocks noChangeArrowheads="1"/>
            </p:cNvSpPr>
            <p:nvPr/>
          </p:nvSpPr>
          <p:spPr bwMode="auto">
            <a:xfrm>
              <a:off x="796451" y="3948121"/>
              <a:ext cx="113959"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8" name="Explosion 1 71"/>
            <p:cNvSpPr>
              <a:spLocks noChangeArrowheads="1"/>
            </p:cNvSpPr>
            <p:nvPr/>
          </p:nvSpPr>
          <p:spPr bwMode="auto">
            <a:xfrm>
              <a:off x="796451" y="4251333"/>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8" name="Explosion 1 46"/>
            <p:cNvSpPr>
              <a:spLocks noChangeArrowheads="1"/>
            </p:cNvSpPr>
            <p:nvPr/>
          </p:nvSpPr>
          <p:spPr bwMode="auto">
            <a:xfrm>
              <a:off x="796451" y="1822458"/>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2" name="Explosion 1 53"/>
            <p:cNvSpPr>
              <a:spLocks noChangeArrowheads="1"/>
            </p:cNvSpPr>
            <p:nvPr/>
          </p:nvSpPr>
          <p:spPr bwMode="auto">
            <a:xfrm>
              <a:off x="796451" y="2126142"/>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4" name="Explosion 1 77"/>
            <p:cNvSpPr>
              <a:spLocks noChangeArrowheads="1"/>
            </p:cNvSpPr>
            <p:nvPr/>
          </p:nvSpPr>
          <p:spPr bwMode="auto">
            <a:xfrm>
              <a:off x="796451" y="3568644"/>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1" name="Explosion 1 83"/>
            <p:cNvSpPr>
              <a:spLocks noChangeArrowheads="1"/>
            </p:cNvSpPr>
            <p:nvPr/>
          </p:nvSpPr>
          <p:spPr bwMode="auto">
            <a:xfrm>
              <a:off x="796451" y="3191249"/>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2" name="Explosion 1 59"/>
            <p:cNvSpPr>
              <a:spLocks noChangeArrowheads="1"/>
            </p:cNvSpPr>
            <p:nvPr/>
          </p:nvSpPr>
          <p:spPr bwMode="auto">
            <a:xfrm>
              <a:off x="799626" y="2428883"/>
              <a:ext cx="113959" cy="15334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9" name="Explosion 1 89"/>
            <p:cNvSpPr>
              <a:spLocks noChangeArrowheads="1"/>
            </p:cNvSpPr>
            <p:nvPr/>
          </p:nvSpPr>
          <p:spPr bwMode="auto">
            <a:xfrm>
              <a:off x="799626" y="2809883"/>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7" name="Group 6"/>
          <p:cNvGrpSpPr/>
          <p:nvPr/>
        </p:nvGrpSpPr>
        <p:grpSpPr>
          <a:xfrm>
            <a:off x="983265" y="1751715"/>
            <a:ext cx="769335" cy="2884488"/>
            <a:chOff x="983265" y="1520833"/>
            <a:chExt cx="769335" cy="2884488"/>
          </a:xfrm>
        </p:grpSpPr>
        <p:sp>
          <p:nvSpPr>
            <p:cNvPr id="142" name="Explosion 1 102"/>
            <p:cNvSpPr>
              <a:spLocks noChangeArrowheads="1"/>
            </p:cNvSpPr>
            <p:nvPr/>
          </p:nvSpPr>
          <p:spPr bwMode="auto">
            <a:xfrm>
              <a:off x="1401288" y="1522421"/>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3" name="Explosion 1 103"/>
            <p:cNvSpPr>
              <a:spLocks noChangeArrowheads="1"/>
            </p:cNvSpPr>
            <p:nvPr/>
          </p:nvSpPr>
          <p:spPr bwMode="auto">
            <a:xfrm>
              <a:off x="1634651" y="1520833"/>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6" name="Explosion 1 101"/>
            <p:cNvSpPr>
              <a:spLocks noChangeArrowheads="1"/>
            </p:cNvSpPr>
            <p:nvPr/>
          </p:nvSpPr>
          <p:spPr bwMode="auto">
            <a:xfrm>
              <a:off x="1213963" y="1520833"/>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8" name="Explosion 1 106"/>
            <p:cNvSpPr>
              <a:spLocks noChangeArrowheads="1"/>
            </p:cNvSpPr>
            <p:nvPr/>
          </p:nvSpPr>
          <p:spPr bwMode="auto">
            <a:xfrm>
              <a:off x="983776" y="1522421"/>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0" name="Explosion 1 61"/>
            <p:cNvSpPr>
              <a:spLocks noChangeArrowheads="1"/>
            </p:cNvSpPr>
            <p:nvPr/>
          </p:nvSpPr>
          <p:spPr bwMode="auto">
            <a:xfrm>
              <a:off x="1214304" y="3948122"/>
              <a:ext cx="113959"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2" name="Explosion 1 66"/>
            <p:cNvSpPr>
              <a:spLocks noChangeArrowheads="1"/>
            </p:cNvSpPr>
            <p:nvPr/>
          </p:nvSpPr>
          <p:spPr bwMode="auto">
            <a:xfrm>
              <a:off x="983265" y="3950332"/>
              <a:ext cx="113959"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4" name="Explosion 1 67"/>
            <p:cNvSpPr>
              <a:spLocks noChangeArrowheads="1"/>
            </p:cNvSpPr>
            <p:nvPr/>
          </p:nvSpPr>
          <p:spPr bwMode="auto">
            <a:xfrm>
              <a:off x="1214387" y="4251334"/>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5" name="Explosion 1 68"/>
            <p:cNvSpPr>
              <a:spLocks noChangeArrowheads="1"/>
            </p:cNvSpPr>
            <p:nvPr/>
          </p:nvSpPr>
          <p:spPr bwMode="auto">
            <a:xfrm>
              <a:off x="1401238" y="4253544"/>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6" name="Explosion 1 69"/>
            <p:cNvSpPr>
              <a:spLocks noChangeArrowheads="1"/>
            </p:cNvSpPr>
            <p:nvPr/>
          </p:nvSpPr>
          <p:spPr bwMode="auto">
            <a:xfrm>
              <a:off x="1635443" y="4251333"/>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9" name="Explosion 1 72"/>
            <p:cNvSpPr>
              <a:spLocks noChangeArrowheads="1"/>
            </p:cNvSpPr>
            <p:nvPr/>
          </p:nvSpPr>
          <p:spPr bwMode="auto">
            <a:xfrm>
              <a:off x="983302" y="4253543"/>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0" name="Explosion 1 56"/>
            <p:cNvSpPr>
              <a:spLocks noChangeArrowheads="1"/>
            </p:cNvSpPr>
            <p:nvPr/>
          </p:nvSpPr>
          <p:spPr bwMode="auto">
            <a:xfrm>
              <a:off x="1401286" y="2431097"/>
              <a:ext cx="113971" cy="15190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1" name="Explosion 1 57"/>
            <p:cNvSpPr>
              <a:spLocks noChangeArrowheads="1"/>
            </p:cNvSpPr>
            <p:nvPr/>
          </p:nvSpPr>
          <p:spPr bwMode="auto">
            <a:xfrm>
              <a:off x="1635469" y="2428883"/>
              <a:ext cx="113971" cy="15190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7" name="Explosion 1 62"/>
            <p:cNvSpPr>
              <a:spLocks noChangeArrowheads="1"/>
            </p:cNvSpPr>
            <p:nvPr/>
          </p:nvSpPr>
          <p:spPr bwMode="auto">
            <a:xfrm>
              <a:off x="1401286" y="3950199"/>
              <a:ext cx="113971" cy="15190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8" name="Explosion 1 63"/>
            <p:cNvSpPr>
              <a:spLocks noChangeArrowheads="1"/>
            </p:cNvSpPr>
            <p:nvPr/>
          </p:nvSpPr>
          <p:spPr bwMode="auto">
            <a:xfrm>
              <a:off x="1635469" y="3947985"/>
              <a:ext cx="113971" cy="15190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4" name="Explosion 1 74"/>
            <p:cNvSpPr>
              <a:spLocks noChangeArrowheads="1"/>
            </p:cNvSpPr>
            <p:nvPr/>
          </p:nvSpPr>
          <p:spPr bwMode="auto">
            <a:xfrm>
              <a:off x="1401286" y="3570423"/>
              <a:ext cx="113971" cy="15190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5" name="Explosion 1 75"/>
            <p:cNvSpPr>
              <a:spLocks noChangeArrowheads="1"/>
            </p:cNvSpPr>
            <p:nvPr/>
          </p:nvSpPr>
          <p:spPr bwMode="auto">
            <a:xfrm>
              <a:off x="1635469" y="3568210"/>
              <a:ext cx="113971" cy="15190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4" name="Explosion 1 38"/>
            <p:cNvSpPr>
              <a:spLocks noChangeArrowheads="1"/>
            </p:cNvSpPr>
            <p:nvPr/>
          </p:nvSpPr>
          <p:spPr bwMode="auto">
            <a:xfrm>
              <a:off x="1214387" y="1822459"/>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5" name="Explosion 1 43"/>
            <p:cNvSpPr>
              <a:spLocks noChangeArrowheads="1"/>
            </p:cNvSpPr>
            <p:nvPr/>
          </p:nvSpPr>
          <p:spPr bwMode="auto">
            <a:xfrm>
              <a:off x="1401238" y="1824670"/>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6" name="Explosion 1 44"/>
            <p:cNvSpPr>
              <a:spLocks noChangeArrowheads="1"/>
            </p:cNvSpPr>
            <p:nvPr/>
          </p:nvSpPr>
          <p:spPr bwMode="auto">
            <a:xfrm>
              <a:off x="1635443" y="1822458"/>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9" name="Explosion 1 48"/>
            <p:cNvSpPr>
              <a:spLocks noChangeArrowheads="1"/>
            </p:cNvSpPr>
            <p:nvPr/>
          </p:nvSpPr>
          <p:spPr bwMode="auto">
            <a:xfrm>
              <a:off x="983302" y="1824669"/>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8" name="Explosion 1 49"/>
            <p:cNvSpPr>
              <a:spLocks noChangeArrowheads="1"/>
            </p:cNvSpPr>
            <p:nvPr/>
          </p:nvSpPr>
          <p:spPr bwMode="auto">
            <a:xfrm>
              <a:off x="1214387" y="2126143"/>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9" name="Explosion 1 50"/>
            <p:cNvSpPr>
              <a:spLocks noChangeArrowheads="1"/>
            </p:cNvSpPr>
            <p:nvPr/>
          </p:nvSpPr>
          <p:spPr bwMode="auto">
            <a:xfrm>
              <a:off x="1401238" y="2128354"/>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0" name="Explosion 1 51"/>
            <p:cNvSpPr>
              <a:spLocks noChangeArrowheads="1"/>
            </p:cNvSpPr>
            <p:nvPr/>
          </p:nvSpPr>
          <p:spPr bwMode="auto">
            <a:xfrm>
              <a:off x="1635443" y="2126142"/>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3" name="Explosion 1 54"/>
            <p:cNvSpPr>
              <a:spLocks noChangeArrowheads="1"/>
            </p:cNvSpPr>
            <p:nvPr/>
          </p:nvSpPr>
          <p:spPr bwMode="auto">
            <a:xfrm>
              <a:off x="983302" y="2128353"/>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3" name="Explosion 1 73"/>
            <p:cNvSpPr>
              <a:spLocks noChangeArrowheads="1"/>
            </p:cNvSpPr>
            <p:nvPr/>
          </p:nvSpPr>
          <p:spPr bwMode="auto">
            <a:xfrm>
              <a:off x="1214387" y="3568645"/>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5" name="Explosion 1 78"/>
            <p:cNvSpPr>
              <a:spLocks noChangeArrowheads="1"/>
            </p:cNvSpPr>
            <p:nvPr/>
          </p:nvSpPr>
          <p:spPr bwMode="auto">
            <a:xfrm>
              <a:off x="983302" y="3570855"/>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7" name="Explosion 1 79"/>
            <p:cNvSpPr>
              <a:spLocks noChangeArrowheads="1"/>
            </p:cNvSpPr>
            <p:nvPr/>
          </p:nvSpPr>
          <p:spPr bwMode="auto">
            <a:xfrm>
              <a:off x="1214387" y="3191250"/>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8" name="Explosion 1 80"/>
            <p:cNvSpPr>
              <a:spLocks noChangeArrowheads="1"/>
            </p:cNvSpPr>
            <p:nvPr/>
          </p:nvSpPr>
          <p:spPr bwMode="auto">
            <a:xfrm>
              <a:off x="1401238" y="3193461"/>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9" name="Explosion 1 81"/>
            <p:cNvSpPr>
              <a:spLocks noChangeArrowheads="1"/>
            </p:cNvSpPr>
            <p:nvPr/>
          </p:nvSpPr>
          <p:spPr bwMode="auto">
            <a:xfrm>
              <a:off x="1635443" y="3191249"/>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2" name="Explosion 1 84"/>
            <p:cNvSpPr>
              <a:spLocks noChangeArrowheads="1"/>
            </p:cNvSpPr>
            <p:nvPr/>
          </p:nvSpPr>
          <p:spPr bwMode="auto">
            <a:xfrm>
              <a:off x="983302" y="3193460"/>
              <a:ext cx="113982" cy="151841"/>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1" name="Explosion 1 55"/>
            <p:cNvSpPr>
              <a:spLocks noChangeArrowheads="1"/>
            </p:cNvSpPr>
            <p:nvPr/>
          </p:nvSpPr>
          <p:spPr bwMode="auto">
            <a:xfrm>
              <a:off x="1217479" y="2428884"/>
              <a:ext cx="113959" cy="15334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3" name="Explosion 1 60"/>
            <p:cNvSpPr>
              <a:spLocks noChangeArrowheads="1"/>
            </p:cNvSpPr>
            <p:nvPr/>
          </p:nvSpPr>
          <p:spPr bwMode="auto">
            <a:xfrm>
              <a:off x="986440" y="2431116"/>
              <a:ext cx="113959" cy="15334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5" name="Explosion 1 85"/>
            <p:cNvSpPr>
              <a:spLocks noChangeArrowheads="1"/>
            </p:cNvSpPr>
            <p:nvPr/>
          </p:nvSpPr>
          <p:spPr bwMode="auto">
            <a:xfrm>
              <a:off x="1217562" y="2809884"/>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6" name="Explosion 1 86"/>
            <p:cNvSpPr>
              <a:spLocks noChangeArrowheads="1"/>
            </p:cNvSpPr>
            <p:nvPr/>
          </p:nvSpPr>
          <p:spPr bwMode="auto">
            <a:xfrm>
              <a:off x="1404413" y="2812094"/>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7" name="Explosion 1 87"/>
            <p:cNvSpPr>
              <a:spLocks noChangeArrowheads="1"/>
            </p:cNvSpPr>
            <p:nvPr/>
          </p:nvSpPr>
          <p:spPr bwMode="auto">
            <a:xfrm>
              <a:off x="1638618" y="2809883"/>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0" name="Explosion 1 90"/>
            <p:cNvSpPr>
              <a:spLocks noChangeArrowheads="1"/>
            </p:cNvSpPr>
            <p:nvPr/>
          </p:nvSpPr>
          <p:spPr bwMode="auto">
            <a:xfrm>
              <a:off x="986477" y="2812093"/>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11" name="TextBox 10"/>
          <p:cNvSpPr txBox="1"/>
          <p:nvPr/>
        </p:nvSpPr>
        <p:spPr>
          <a:xfrm>
            <a:off x="2590800" y="5580578"/>
            <a:ext cx="6324600" cy="439222"/>
          </a:xfrm>
          <a:prstGeom prst="roundRect">
            <a:avLst>
              <a:gd name="adj" fmla="val 3807"/>
            </a:avLst>
          </a:prstGeom>
          <a:solidFill>
            <a:srgbClr val="FF660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200" b="1" dirty="0" err="1" smtClean="0">
                <a:latin typeface="Arial Narrow" pitchFamily="34" charset="0"/>
              </a:rPr>
              <a:t>Relyzer</a:t>
            </a:r>
            <a:r>
              <a:rPr lang="en-US" sz="2200" b="1" dirty="0" smtClean="0">
                <a:latin typeface="Arial Narrow" pitchFamily="34" charset="0"/>
              </a:rPr>
              <a:t>: Analyze all app fault </a:t>
            </a:r>
            <a:r>
              <a:rPr lang="en-US" sz="2200" b="1" dirty="0">
                <a:latin typeface="Arial Narrow" pitchFamily="34" charset="0"/>
              </a:rPr>
              <a:t>sites with </a:t>
            </a:r>
            <a:r>
              <a:rPr lang="en-US" sz="2200" b="1" dirty="0" smtClean="0">
                <a:latin typeface="Arial Narrow" pitchFamily="34" charset="0"/>
              </a:rPr>
              <a:t>few injections</a:t>
            </a:r>
            <a:endParaRPr lang="en-US" sz="2200" dirty="0">
              <a:latin typeface="Arial Narrow" pitchFamily="34" charset="0"/>
            </a:endParaRPr>
          </a:p>
        </p:txBody>
      </p:sp>
      <p:graphicFrame>
        <p:nvGraphicFramePr>
          <p:cNvPr id="95" name="Table 94"/>
          <p:cNvGraphicFramePr>
            <a:graphicFrameLocks noGrp="1"/>
          </p:cNvGraphicFramePr>
          <p:nvPr>
            <p:extLst>
              <p:ext uri="{D42A27DB-BD31-4B8C-83A1-F6EECF244321}">
                <p14:modId xmlns:p14="http://schemas.microsoft.com/office/powerpoint/2010/main" val="3544699188"/>
              </p:ext>
            </p:extLst>
          </p:nvPr>
        </p:nvGraphicFramePr>
        <p:xfrm>
          <a:off x="2743200" y="1676400"/>
          <a:ext cx="2971800" cy="2620388"/>
        </p:xfrm>
        <a:graphic>
          <a:graphicData uri="http://schemas.openxmlformats.org/drawingml/2006/table">
            <a:tbl>
              <a:tblPr firstRow="1" bandRow="1">
                <a:tableStyleId>{93296810-A885-4BE3-A3E7-6D5BEEA58F35}</a:tableStyleId>
              </a:tblPr>
              <a:tblGrid>
                <a:gridCol w="2971800"/>
              </a:tblGrid>
              <a:tr h="694808">
                <a:tc>
                  <a:txBody>
                    <a:bodyPr/>
                    <a:lstStyle/>
                    <a:p>
                      <a:pPr marL="0" algn="ctr">
                        <a:spcBef>
                          <a:spcPts val="1200"/>
                        </a:spcBef>
                      </a:pPr>
                      <a:endParaRPr lang="en-US" sz="2000" dirty="0">
                        <a:latin typeface="Arial Narrow" pitchFamily="34" charset="0"/>
                      </a:endParaRPr>
                    </a:p>
                  </a:txBody>
                  <a:tcPr marL="91424" marR="91424" marT="45737" marB="45737"/>
                </a:tc>
              </a:tr>
              <a:tr h="961178">
                <a:tc>
                  <a:txBody>
                    <a:bodyPr/>
                    <a:lstStyle/>
                    <a:p>
                      <a:endParaRPr lang="en-US" sz="2000" dirty="0">
                        <a:latin typeface="Arial Narrow" pitchFamily="34" charset="0"/>
                      </a:endParaRPr>
                    </a:p>
                  </a:txBody>
                  <a:tcPr marL="91424" marR="91424" marT="45737" marB="45737"/>
                </a:tc>
              </a:tr>
              <a:tr h="964402">
                <a:tc>
                  <a:txBody>
                    <a:bodyPr/>
                    <a:lstStyle/>
                    <a:p>
                      <a:endParaRPr lang="en-US" sz="2000" dirty="0">
                        <a:latin typeface="Arial Narrow" pitchFamily="34" charset="0"/>
                      </a:endParaRPr>
                    </a:p>
                  </a:txBody>
                  <a:tcPr marL="91424" marR="91424" marT="45737" marB="45737"/>
                </a:tc>
              </a:tr>
            </a:tbl>
          </a:graphicData>
        </a:graphic>
      </p:graphicFrame>
      <p:sp>
        <p:nvSpPr>
          <p:cNvPr id="96" name="Rectangle 2074"/>
          <p:cNvSpPr>
            <a:spLocks noChangeArrowheads="1"/>
          </p:cNvSpPr>
          <p:nvPr/>
        </p:nvSpPr>
        <p:spPr bwMode="auto">
          <a:xfrm>
            <a:off x="2667000" y="1676400"/>
            <a:ext cx="32004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5000"/>
              </a:lnSpc>
            </a:pPr>
            <a:r>
              <a:rPr kumimoji="1" lang="en-US" sz="2200" b="1" dirty="0">
                <a:solidFill>
                  <a:schemeClr val="bg1"/>
                </a:solidFill>
                <a:latin typeface="Arial Narrow" pitchFamily="34" charset="0"/>
                <a:ea typeface="MS PGothic" pitchFamily="34" charset="-128"/>
              </a:rPr>
              <a:t>Statistical Fault </a:t>
            </a:r>
            <a:r>
              <a:rPr kumimoji="1" lang="en-US" sz="2200" b="1" dirty="0" smtClean="0">
                <a:solidFill>
                  <a:schemeClr val="bg1"/>
                </a:solidFill>
                <a:latin typeface="Arial Narrow" pitchFamily="34" charset="0"/>
                <a:ea typeface="MS PGothic" pitchFamily="34" charset="-128"/>
              </a:rPr>
              <a:t>Injection</a:t>
            </a:r>
          </a:p>
          <a:p>
            <a:pPr algn="ctr">
              <a:lnSpc>
                <a:spcPct val="125000"/>
              </a:lnSpc>
            </a:pPr>
            <a:endParaRPr kumimoji="1" lang="en-US" sz="2200" b="1" dirty="0">
              <a:solidFill>
                <a:schemeClr val="bg1"/>
              </a:solidFill>
              <a:latin typeface="Arial Narrow" pitchFamily="34" charset="0"/>
              <a:ea typeface="MS PGothic" pitchFamily="34" charset="-128"/>
            </a:endParaRPr>
          </a:p>
          <a:p>
            <a:pPr algn="ctr">
              <a:lnSpc>
                <a:spcPct val="125000"/>
              </a:lnSpc>
            </a:pPr>
            <a:r>
              <a:rPr kumimoji="1" lang="en-US" sz="2200" b="1" dirty="0" smtClean="0">
                <a:solidFill>
                  <a:srgbClr val="006600"/>
                </a:solidFill>
                <a:latin typeface="Arial Narrow" pitchFamily="34" charset="0"/>
                <a:ea typeface="MS PGothic" pitchFamily="34" charset="-128"/>
              </a:rPr>
              <a:t>Injections in few sites</a:t>
            </a:r>
            <a:endParaRPr kumimoji="1" lang="en-US" sz="2200" b="1" dirty="0">
              <a:solidFill>
                <a:srgbClr val="006600"/>
              </a:solidFill>
              <a:latin typeface="Arial Narrow" pitchFamily="34" charset="0"/>
              <a:ea typeface="MS PGothic" pitchFamily="34" charset="-128"/>
            </a:endParaRPr>
          </a:p>
          <a:p>
            <a:pPr algn="ctr">
              <a:lnSpc>
                <a:spcPct val="125000"/>
              </a:lnSpc>
            </a:pPr>
            <a:endParaRPr kumimoji="1" lang="en-US" sz="2200" b="1" dirty="0" smtClean="0">
              <a:solidFill>
                <a:srgbClr val="FF0000"/>
              </a:solidFill>
              <a:latin typeface="Arial Narrow" pitchFamily="34" charset="0"/>
              <a:ea typeface="MS PGothic" pitchFamily="34" charset="-128"/>
            </a:endParaRPr>
          </a:p>
          <a:p>
            <a:pPr algn="ctr">
              <a:lnSpc>
                <a:spcPct val="125000"/>
              </a:lnSpc>
              <a:spcBef>
                <a:spcPts val="600"/>
              </a:spcBef>
            </a:pPr>
            <a:r>
              <a:rPr kumimoji="1" lang="en-US" sz="2200" b="1" dirty="0" smtClean="0">
                <a:solidFill>
                  <a:srgbClr val="FF0000"/>
                </a:solidFill>
                <a:latin typeface="Arial Narrow" pitchFamily="34" charset="0"/>
                <a:ea typeface="MS PGothic" pitchFamily="34" charset="-128"/>
              </a:rPr>
              <a:t>Cannot </a:t>
            </a:r>
            <a:r>
              <a:rPr kumimoji="1" lang="en-US" sz="2200" b="1" dirty="0">
                <a:solidFill>
                  <a:srgbClr val="FF0000"/>
                </a:solidFill>
                <a:latin typeface="Arial Narrow" pitchFamily="34" charset="0"/>
                <a:ea typeface="MS PGothic" pitchFamily="34" charset="-128"/>
              </a:rPr>
              <a:t>find all SDC </a:t>
            </a:r>
            <a:r>
              <a:rPr kumimoji="1" lang="en-US" sz="2200" b="1" dirty="0" smtClean="0">
                <a:solidFill>
                  <a:srgbClr val="FF0000"/>
                </a:solidFill>
                <a:latin typeface="Arial Narrow" pitchFamily="34" charset="0"/>
                <a:ea typeface="MS PGothic" pitchFamily="34" charset="-128"/>
              </a:rPr>
              <a:t>sites</a:t>
            </a:r>
            <a:endParaRPr kumimoji="1" lang="en-US" sz="2200" b="1" dirty="0">
              <a:solidFill>
                <a:srgbClr val="FF0000"/>
              </a:solidFill>
              <a:latin typeface="Arial Narrow" pitchFamily="34" charset="0"/>
              <a:ea typeface="MS PGothic" pitchFamily="34" charset="-128"/>
            </a:endParaRPr>
          </a:p>
        </p:txBody>
      </p:sp>
      <p:graphicFrame>
        <p:nvGraphicFramePr>
          <p:cNvPr id="97" name="Table 96"/>
          <p:cNvGraphicFramePr>
            <a:graphicFrameLocks noGrp="1"/>
          </p:cNvGraphicFramePr>
          <p:nvPr>
            <p:extLst>
              <p:ext uri="{D42A27DB-BD31-4B8C-83A1-F6EECF244321}">
                <p14:modId xmlns:p14="http://schemas.microsoft.com/office/powerpoint/2010/main" val="4287896695"/>
              </p:ext>
            </p:extLst>
          </p:nvPr>
        </p:nvGraphicFramePr>
        <p:xfrm>
          <a:off x="5791200" y="1687502"/>
          <a:ext cx="2971800" cy="2620388"/>
        </p:xfrm>
        <a:graphic>
          <a:graphicData uri="http://schemas.openxmlformats.org/drawingml/2006/table">
            <a:tbl>
              <a:tblPr firstRow="1" bandRow="1">
                <a:tableStyleId>{93296810-A885-4BE3-A3E7-6D5BEEA58F35}</a:tableStyleId>
              </a:tblPr>
              <a:tblGrid>
                <a:gridCol w="2971800"/>
              </a:tblGrid>
              <a:tr h="694808">
                <a:tc>
                  <a:txBody>
                    <a:bodyPr/>
                    <a:lstStyle/>
                    <a:p>
                      <a:pPr marL="0" algn="ctr">
                        <a:spcBef>
                          <a:spcPts val="1200"/>
                        </a:spcBef>
                      </a:pPr>
                      <a:endParaRPr lang="en-US" sz="2000" dirty="0">
                        <a:latin typeface="Arial Narrow" pitchFamily="34" charset="0"/>
                      </a:endParaRPr>
                    </a:p>
                  </a:txBody>
                  <a:tcPr marL="91424" marR="91424" marT="45737" marB="45737"/>
                </a:tc>
              </a:tr>
              <a:tr h="961178">
                <a:tc>
                  <a:txBody>
                    <a:bodyPr/>
                    <a:lstStyle/>
                    <a:p>
                      <a:endParaRPr lang="en-US" sz="2000" dirty="0">
                        <a:latin typeface="Arial Narrow" pitchFamily="34" charset="0"/>
                      </a:endParaRPr>
                    </a:p>
                  </a:txBody>
                  <a:tcPr marL="91424" marR="91424" marT="45737" marB="45737"/>
                </a:tc>
              </a:tr>
              <a:tr h="964402">
                <a:tc>
                  <a:txBody>
                    <a:bodyPr/>
                    <a:lstStyle/>
                    <a:p>
                      <a:endParaRPr lang="en-US" sz="2000" dirty="0">
                        <a:latin typeface="Arial Narrow" pitchFamily="34" charset="0"/>
                      </a:endParaRPr>
                    </a:p>
                  </a:txBody>
                  <a:tcPr marL="91424" marR="91424" marT="45737" marB="45737"/>
                </a:tc>
              </a:tr>
            </a:tbl>
          </a:graphicData>
        </a:graphic>
      </p:graphicFrame>
      <p:sp>
        <p:nvSpPr>
          <p:cNvPr id="98" name="Rectangle 2074"/>
          <p:cNvSpPr>
            <a:spLocks noChangeArrowheads="1"/>
          </p:cNvSpPr>
          <p:nvPr/>
        </p:nvSpPr>
        <p:spPr bwMode="auto">
          <a:xfrm>
            <a:off x="5715000" y="1709801"/>
            <a:ext cx="3200400" cy="220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5000"/>
              </a:lnSpc>
            </a:pPr>
            <a:r>
              <a:rPr kumimoji="1" lang="en-US" sz="2200" b="1" dirty="0" smtClean="0">
                <a:solidFill>
                  <a:schemeClr val="bg1"/>
                </a:solidFill>
                <a:latin typeface="Arial Narrow" pitchFamily="34" charset="0"/>
                <a:ea typeface="MS PGothic" pitchFamily="34" charset="-128"/>
              </a:rPr>
              <a:t>Ideal Injection</a:t>
            </a:r>
          </a:p>
          <a:p>
            <a:pPr algn="ctr">
              <a:lnSpc>
                <a:spcPct val="125000"/>
              </a:lnSpc>
            </a:pPr>
            <a:endParaRPr kumimoji="1" lang="en-US" sz="2200" b="1" dirty="0">
              <a:solidFill>
                <a:schemeClr val="bg1"/>
              </a:solidFill>
              <a:latin typeface="Arial Narrow" pitchFamily="34" charset="0"/>
              <a:ea typeface="MS PGothic" pitchFamily="34" charset="-128"/>
            </a:endParaRPr>
          </a:p>
          <a:p>
            <a:pPr algn="ctr">
              <a:lnSpc>
                <a:spcPct val="125000"/>
              </a:lnSpc>
            </a:pPr>
            <a:r>
              <a:rPr kumimoji="1" lang="en-US" sz="2200" b="1" dirty="0" smtClean="0">
                <a:solidFill>
                  <a:srgbClr val="006600"/>
                </a:solidFill>
                <a:latin typeface="Arial Narrow" pitchFamily="34" charset="0"/>
                <a:ea typeface="MS PGothic" pitchFamily="34" charset="-128"/>
              </a:rPr>
              <a:t>Injections in ALL sites</a:t>
            </a:r>
            <a:endParaRPr kumimoji="1" lang="en-US" sz="2200" b="1" dirty="0">
              <a:solidFill>
                <a:srgbClr val="006600"/>
              </a:solidFill>
              <a:latin typeface="Arial Narrow" pitchFamily="34" charset="0"/>
              <a:ea typeface="MS PGothic" pitchFamily="34" charset="-128"/>
            </a:endParaRPr>
          </a:p>
          <a:p>
            <a:pPr algn="ctr">
              <a:lnSpc>
                <a:spcPct val="125000"/>
              </a:lnSpc>
            </a:pPr>
            <a:endParaRPr kumimoji="1" lang="en-US" sz="2200" b="1" dirty="0" smtClean="0">
              <a:solidFill>
                <a:srgbClr val="FF0000"/>
              </a:solidFill>
              <a:latin typeface="Arial Narrow" pitchFamily="34" charset="0"/>
              <a:ea typeface="MS PGothic" pitchFamily="34" charset="-128"/>
            </a:endParaRPr>
          </a:p>
          <a:p>
            <a:pPr algn="ctr">
              <a:lnSpc>
                <a:spcPct val="125000"/>
              </a:lnSpc>
            </a:pPr>
            <a:r>
              <a:rPr kumimoji="1" lang="en-US" sz="2200" b="1" dirty="0">
                <a:solidFill>
                  <a:srgbClr val="006600"/>
                </a:solidFill>
                <a:latin typeface="Arial Narrow" pitchFamily="34" charset="0"/>
                <a:ea typeface="MS PGothic" pitchFamily="34" charset="-128"/>
              </a:rPr>
              <a:t>Find ALL SDC </a:t>
            </a:r>
            <a:r>
              <a:rPr kumimoji="1" lang="en-US" sz="2200" b="1" dirty="0" smtClean="0">
                <a:solidFill>
                  <a:srgbClr val="006600"/>
                </a:solidFill>
                <a:latin typeface="Arial Narrow" pitchFamily="34" charset="0"/>
                <a:ea typeface="MS PGothic" pitchFamily="34" charset="-128"/>
              </a:rPr>
              <a:t>sites</a:t>
            </a:r>
            <a:endParaRPr kumimoji="1" lang="en-US" sz="2200" b="1" dirty="0" smtClean="0">
              <a:solidFill>
                <a:srgbClr val="FF0000"/>
              </a:solidFill>
              <a:latin typeface="Arial Narrow" pitchFamily="34" charset="0"/>
              <a:ea typeface="MS PGothic" pitchFamily="34" charset="-128"/>
            </a:endParaRPr>
          </a:p>
        </p:txBody>
      </p:sp>
      <p:sp>
        <p:nvSpPr>
          <p:cNvPr id="4" name="Oval 3"/>
          <p:cNvSpPr/>
          <p:nvPr/>
        </p:nvSpPr>
        <p:spPr bwMode="auto">
          <a:xfrm>
            <a:off x="5638800" y="2402890"/>
            <a:ext cx="3352800" cy="914400"/>
          </a:xfrm>
          <a:prstGeom prst="ellips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5" name="Slide Number Placeholder 4"/>
          <p:cNvSpPr>
            <a:spLocks noGrp="1"/>
          </p:cNvSpPr>
          <p:nvPr>
            <p:ph type="sldNum" sz="quarter" idx="4"/>
          </p:nvPr>
        </p:nvSpPr>
        <p:spPr/>
        <p:txBody>
          <a:bodyPr/>
          <a:lstStyle/>
          <a:p>
            <a:fld id="{B6F15528-21DE-4FAA-801E-634DDDAF4B2B}" type="slidenum">
              <a:rPr lang="en-US" smtClean="0"/>
              <a:pPr/>
              <a:t>11</a:t>
            </a:fld>
            <a:endParaRPr lang="en-US"/>
          </a:p>
        </p:txBody>
      </p:sp>
      <p:sp>
        <p:nvSpPr>
          <p:cNvPr id="6" name="TextBox 5"/>
          <p:cNvSpPr txBox="1"/>
          <p:nvPr/>
        </p:nvSpPr>
        <p:spPr>
          <a:xfrm>
            <a:off x="2819400" y="4538659"/>
            <a:ext cx="838691" cy="430887"/>
          </a:xfrm>
          <a:prstGeom prst="rect">
            <a:avLst/>
          </a:prstGeom>
          <a:noFill/>
        </p:spPr>
        <p:txBody>
          <a:bodyPr wrap="none" rtlCol="0">
            <a:spAutoFit/>
          </a:bodyPr>
          <a:lstStyle/>
          <a:p>
            <a:r>
              <a:rPr lang="en-US" sz="2200" b="1" dirty="0" smtClean="0">
                <a:latin typeface="Arial Narrow" pitchFamily="34" charset="0"/>
              </a:rPr>
              <a:t>Goal: </a:t>
            </a:r>
            <a:endParaRPr lang="en-US" sz="2200" b="1" dirty="0">
              <a:latin typeface="Arial Narrow" pitchFamily="34" charset="0"/>
            </a:endParaRPr>
          </a:p>
        </p:txBody>
      </p:sp>
      <p:sp>
        <p:nvSpPr>
          <p:cNvPr id="100" name="Rectangle 99"/>
          <p:cNvSpPr/>
          <p:nvPr/>
        </p:nvSpPr>
        <p:spPr>
          <a:xfrm>
            <a:off x="6161882" y="3382112"/>
            <a:ext cx="2313902" cy="472052"/>
          </a:xfrm>
          <a:prstGeom prst="rect">
            <a:avLst/>
          </a:prstGeom>
        </p:spPr>
        <p:txBody>
          <a:bodyPr wrap="none">
            <a:spAutoFit/>
          </a:bodyPr>
          <a:lstStyle/>
          <a:p>
            <a:pPr algn="ctr">
              <a:lnSpc>
                <a:spcPct val="125000"/>
              </a:lnSpc>
              <a:spcBef>
                <a:spcPts val="600"/>
              </a:spcBef>
            </a:pPr>
            <a:r>
              <a:rPr kumimoji="1" lang="en-US" sz="2200" b="1" dirty="0">
                <a:solidFill>
                  <a:srgbClr val="006600"/>
                </a:solidFill>
                <a:latin typeface="Arial Narrow" pitchFamily="34" charset="0"/>
                <a:ea typeface="MS PGothic" pitchFamily="34" charset="-128"/>
              </a:rPr>
              <a:t>Find ALL SDC sites</a:t>
            </a:r>
          </a:p>
        </p:txBody>
      </p:sp>
      <p:sp>
        <p:nvSpPr>
          <p:cNvPr id="101" name="Rectangle 100"/>
          <p:cNvSpPr/>
          <p:nvPr/>
        </p:nvSpPr>
        <p:spPr>
          <a:xfrm>
            <a:off x="2952750" y="2514890"/>
            <a:ext cx="2634054" cy="475488"/>
          </a:xfrm>
          <a:prstGeom prst="rect">
            <a:avLst/>
          </a:prstGeom>
        </p:spPr>
        <p:txBody>
          <a:bodyPr wrap="none">
            <a:spAutoFit/>
          </a:bodyPr>
          <a:lstStyle/>
          <a:p>
            <a:pPr algn="ctr">
              <a:lnSpc>
                <a:spcPct val="125000"/>
              </a:lnSpc>
              <a:spcBef>
                <a:spcPts val="600"/>
              </a:spcBef>
            </a:pPr>
            <a:r>
              <a:rPr kumimoji="1" lang="en-US" sz="2200" b="1" dirty="0" smtClean="0">
                <a:solidFill>
                  <a:srgbClr val="006600"/>
                </a:solidFill>
                <a:latin typeface="Arial Narrow" pitchFamily="34" charset="0"/>
                <a:ea typeface="MS PGothic" pitchFamily="34" charset="-128"/>
              </a:rPr>
              <a:t>injections in few sites</a:t>
            </a:r>
            <a:endParaRPr kumimoji="1" lang="en-US" sz="2200" b="1" dirty="0">
              <a:solidFill>
                <a:srgbClr val="006600"/>
              </a:solidFill>
              <a:latin typeface="Arial Narrow" pitchFamily="34" charset="0"/>
              <a:ea typeface="MS PGothic" pitchFamily="34" charset="-128"/>
            </a:endParaRPr>
          </a:p>
        </p:txBody>
      </p:sp>
      <p:sp>
        <p:nvSpPr>
          <p:cNvPr id="103" name="Rectangle 102"/>
          <p:cNvSpPr/>
          <p:nvPr/>
        </p:nvSpPr>
        <p:spPr>
          <a:xfrm>
            <a:off x="5581650" y="4480948"/>
            <a:ext cx="646331" cy="472052"/>
          </a:xfrm>
          <a:prstGeom prst="rect">
            <a:avLst/>
          </a:prstGeom>
        </p:spPr>
        <p:txBody>
          <a:bodyPr wrap="none">
            <a:spAutoFit/>
          </a:bodyPr>
          <a:lstStyle/>
          <a:p>
            <a:pPr algn="ctr">
              <a:lnSpc>
                <a:spcPct val="125000"/>
              </a:lnSpc>
              <a:spcBef>
                <a:spcPts val="600"/>
              </a:spcBef>
            </a:pPr>
            <a:r>
              <a:rPr kumimoji="1" lang="en-US" sz="2200" b="1" dirty="0" smtClean="0">
                <a:solidFill>
                  <a:srgbClr val="006600"/>
                </a:solidFill>
                <a:latin typeface="Arial Narrow" pitchFamily="34" charset="0"/>
                <a:ea typeface="MS PGothic" pitchFamily="34" charset="-128"/>
              </a:rPr>
              <a:t>with</a:t>
            </a:r>
            <a:endParaRPr kumimoji="1" lang="en-US" sz="2200" b="1" dirty="0">
              <a:solidFill>
                <a:srgbClr val="006600"/>
              </a:solidFill>
              <a:latin typeface="Arial Narrow" pitchFamily="34" charset="0"/>
              <a:ea typeface="MS PGothic" pitchFamily="34" charset="-128"/>
            </a:endParaRPr>
          </a:p>
        </p:txBody>
      </p:sp>
    </p:spTree>
    <p:custDataLst>
      <p:tags r:id="rId1"/>
    </p:custDataLst>
    <p:extLst>
      <p:ext uri="{BB962C8B-B14F-4D97-AF65-F5344CB8AC3E}">
        <p14:creationId xmlns:p14="http://schemas.microsoft.com/office/powerpoint/2010/main" val="2045070492"/>
      </p:ext>
    </p:extLst>
  </p:cSld>
  <p:clrMapOvr>
    <a:masterClrMapping/>
  </p:clrMapOvr>
  <mc:AlternateContent xmlns:mc="http://schemas.openxmlformats.org/markup-compatibility/2006" xmlns:p14="http://schemas.microsoft.com/office/powerpoint/2010/main">
    <mc:Choice Requires="p14">
      <p:transition spd="slow" p14:dur="2000" advTm="86100"/>
    </mc:Choice>
    <mc:Fallback xmlns="">
      <p:transition spd="slow" advTm="861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00"/>
                                        </p:tgtEl>
                                        <p:attrNameLst>
                                          <p:attrName>style.visibility</p:attrName>
                                        </p:attrNameLst>
                                      </p:cBhvr>
                                      <p:to>
                                        <p:strVal val="visible"/>
                                      </p:to>
                                    </p:set>
                                  </p:childTnLst>
                                </p:cTn>
                              </p:par>
                              <p:par>
                                <p:cTn id="30" presetID="42" presetClass="path" presetSubtype="0" accel="50000" decel="50000" fill="hold" grpId="1" nodeType="withEffect">
                                  <p:stCondLst>
                                    <p:cond delay="0"/>
                                  </p:stCondLst>
                                  <p:childTnLst>
                                    <p:animMotion origin="layout" path="M 2.77778E-6 3.7037E-6 L -0.30035 0.16134 " pathEditMode="relative" rAng="0" ptsTypes="AA">
                                      <p:cBhvr>
                                        <p:cTn id="31" dur="3000" fill="hold"/>
                                        <p:tgtEl>
                                          <p:spTgt spid="100"/>
                                        </p:tgtEl>
                                        <p:attrNameLst>
                                          <p:attrName>ppt_x</p:attrName>
                                          <p:attrName>ppt_y</p:attrName>
                                        </p:attrNameLst>
                                      </p:cBhvr>
                                      <p:rCtr x="-15017" y="8056"/>
                                    </p:animMotion>
                                  </p:childTnLst>
                                </p:cTn>
                              </p:par>
                            </p:childTnLst>
                          </p:cTn>
                        </p:par>
                        <p:par>
                          <p:cTn id="32" fill="hold">
                            <p:stCondLst>
                              <p:cond delay="3000"/>
                            </p:stCondLst>
                            <p:childTnLst>
                              <p:par>
                                <p:cTn id="33" presetID="1" presetClass="entr" presetSubtype="0" fill="hold" grpId="0" nodeType="after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childTnLst>
                          </p:cTn>
                        </p:par>
                        <p:par>
                          <p:cTn id="35" fill="hold">
                            <p:stCondLst>
                              <p:cond delay="3000"/>
                            </p:stCondLst>
                            <p:childTnLst>
                              <p:par>
                                <p:cTn id="36" presetID="1" presetClass="entr" presetSubtype="0" fill="hold" grpId="0" nodeType="afterEffect">
                                  <p:stCondLst>
                                    <p:cond delay="0"/>
                                  </p:stCondLst>
                                  <p:childTnLst>
                                    <p:set>
                                      <p:cBhvr>
                                        <p:cTn id="37" dur="1" fill="hold">
                                          <p:stCondLst>
                                            <p:cond delay="0"/>
                                          </p:stCondLst>
                                        </p:cTn>
                                        <p:tgtEl>
                                          <p:spTgt spid="101"/>
                                        </p:tgtEl>
                                        <p:attrNameLst>
                                          <p:attrName>style.visibility</p:attrName>
                                        </p:attrNameLst>
                                      </p:cBhvr>
                                      <p:to>
                                        <p:strVal val="visible"/>
                                      </p:to>
                                    </p:set>
                                  </p:childTnLst>
                                </p:cTn>
                              </p:par>
                              <p:par>
                                <p:cTn id="38" presetID="42" presetClass="path" presetSubtype="0" accel="50000" decel="50000" fill="hold" grpId="1" nodeType="withEffect">
                                  <p:stCondLst>
                                    <p:cond delay="0"/>
                                  </p:stCondLst>
                                  <p:childTnLst>
                                    <p:animMotion origin="layout" path="M -2.77778E-7 1.11111E-6 L 0.34149 0.2875 " pathEditMode="relative" rAng="0" ptsTypes="AA">
                                      <p:cBhvr>
                                        <p:cTn id="39" dur="3000" fill="hold"/>
                                        <p:tgtEl>
                                          <p:spTgt spid="101"/>
                                        </p:tgtEl>
                                        <p:attrNameLst>
                                          <p:attrName>ppt_x</p:attrName>
                                          <p:attrName>ppt_y</p:attrName>
                                        </p:attrNameLst>
                                      </p:cBhvr>
                                      <p:rCtr x="17066" y="14375"/>
                                    </p:animMotion>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6" grpId="0"/>
      <p:bldP spid="100" grpId="0"/>
      <p:bldP spid="100" grpId="1"/>
      <p:bldP spid="101" grpId="0"/>
      <p:bldP spid="101" grpId="1"/>
      <p:bldP spid="10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Oval 245"/>
          <p:cNvSpPr/>
          <p:nvPr/>
        </p:nvSpPr>
        <p:spPr bwMode="auto">
          <a:xfrm>
            <a:off x="2292350" y="4726682"/>
            <a:ext cx="762000" cy="726114"/>
          </a:xfrm>
          <a:prstGeom prst="ellipse">
            <a:avLst/>
          </a:prstGeom>
          <a:solidFill>
            <a:srgbClr val="D151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5" name="Oval 244"/>
          <p:cNvSpPr/>
          <p:nvPr/>
        </p:nvSpPr>
        <p:spPr bwMode="auto">
          <a:xfrm>
            <a:off x="2317750" y="3919622"/>
            <a:ext cx="762000" cy="72611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4" name="Oval 243"/>
          <p:cNvSpPr/>
          <p:nvPr/>
        </p:nvSpPr>
        <p:spPr bwMode="auto">
          <a:xfrm>
            <a:off x="2336800" y="3124109"/>
            <a:ext cx="762000" cy="726114"/>
          </a:xfrm>
          <a:prstGeom prst="ellipse">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3" name="Oval 242"/>
          <p:cNvSpPr/>
          <p:nvPr/>
        </p:nvSpPr>
        <p:spPr bwMode="auto">
          <a:xfrm>
            <a:off x="2336800" y="2298776"/>
            <a:ext cx="762000" cy="726114"/>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29" name="Group 228"/>
          <p:cNvGrpSpPr/>
          <p:nvPr/>
        </p:nvGrpSpPr>
        <p:grpSpPr>
          <a:xfrm>
            <a:off x="344545" y="1602482"/>
            <a:ext cx="1865255" cy="4188718"/>
            <a:chOff x="304800" y="1678682"/>
            <a:chExt cx="1865255" cy="4188718"/>
          </a:xfrm>
        </p:grpSpPr>
        <p:grpSp>
          <p:nvGrpSpPr>
            <p:cNvPr id="230" name="Group 229"/>
            <p:cNvGrpSpPr/>
            <p:nvPr/>
          </p:nvGrpSpPr>
          <p:grpSpPr>
            <a:xfrm>
              <a:off x="304800" y="1678682"/>
              <a:ext cx="1865255" cy="3222945"/>
              <a:chOff x="304800" y="1678682"/>
              <a:chExt cx="1865255" cy="3222945"/>
            </a:xfrm>
          </p:grpSpPr>
          <p:sp>
            <p:nvSpPr>
              <p:cNvPr id="233" name="Rounded Rectangle 232"/>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34" name="Group 2047"/>
              <p:cNvGrpSpPr>
                <a:grpSpLocks/>
              </p:cNvGrpSpPr>
              <p:nvPr/>
            </p:nvGrpSpPr>
            <p:grpSpPr bwMode="auto">
              <a:xfrm>
                <a:off x="304800" y="1907290"/>
                <a:ext cx="1865255" cy="2732088"/>
                <a:chOff x="1569711" y="2214680"/>
                <a:chExt cx="1990971" cy="2732220"/>
              </a:xfrm>
            </p:grpSpPr>
            <p:sp>
              <p:nvSpPr>
                <p:cNvPr id="235" name="Rectangle 234"/>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236"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7"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8"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9"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0"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1"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42" name="TextBox 241"/>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31" name="Straight Arrow Connector 2054"/>
            <p:cNvCxnSpPr>
              <a:cxnSpLocks noChangeShapeType="1"/>
              <a:stCxn id="233" idx="2"/>
              <a:endCxn id="232"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2" name="Rounded Rectangle 231"/>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 name="Oval 2"/>
          <p:cNvSpPr/>
          <p:nvPr/>
        </p:nvSpPr>
        <p:spPr bwMode="auto">
          <a:xfrm>
            <a:off x="2362200" y="1501860"/>
            <a:ext cx="762000" cy="726114"/>
          </a:xfrm>
          <a:prstGeom prst="ellipse">
            <a:avLst/>
          </a:prstGeom>
          <a:solidFill>
            <a:srgbClr val="00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err="1" smtClean="0"/>
              <a:t>Relyzer</a:t>
            </a:r>
            <a:r>
              <a:rPr lang="en-US" dirty="0" smtClean="0"/>
              <a:t> Approach</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a:p>
        </p:txBody>
      </p:sp>
      <p:sp>
        <p:nvSpPr>
          <p:cNvPr id="88" name="Explosion 1 37"/>
          <p:cNvSpPr>
            <a:spLocks noChangeArrowheads="1"/>
          </p:cNvSpPr>
          <p:nvPr/>
        </p:nvSpPr>
        <p:spPr bwMode="auto">
          <a:xfrm>
            <a:off x="1030287" y="175806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89" name="Group 88"/>
          <p:cNvGrpSpPr>
            <a:grpSpLocks/>
          </p:cNvGrpSpPr>
          <p:nvPr/>
        </p:nvGrpSpPr>
        <p:grpSpPr bwMode="auto">
          <a:xfrm>
            <a:off x="1217612" y="1758065"/>
            <a:ext cx="534988" cy="153988"/>
            <a:chOff x="1711257" y="2290575"/>
            <a:chExt cx="534381" cy="154000"/>
          </a:xfrm>
          <a:effectLst>
            <a:outerShdw blurRad="50800" dist="38100" dir="13500000" algn="br" rotWithShape="0">
              <a:prstClr val="black">
                <a:alpha val="40000"/>
              </a:prstClr>
            </a:outerShdw>
          </a:effectLst>
        </p:grpSpPr>
        <p:sp>
          <p:nvSpPr>
            <p:cNvPr id="90" name="Explosion 1 39"/>
            <p:cNvSpPr>
              <a:spLocks noChangeArrowheads="1"/>
            </p:cNvSpPr>
            <p:nvPr/>
          </p:nvSpPr>
          <p:spPr bwMode="auto">
            <a:xfrm>
              <a:off x="1711257" y="2292786"/>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1" name="Explosion 1 33"/>
            <p:cNvSpPr>
              <a:spLocks noChangeArrowheads="1"/>
            </p:cNvSpPr>
            <p:nvPr/>
          </p:nvSpPr>
          <p:spPr bwMode="auto">
            <a:xfrm>
              <a:off x="1945175" y="229057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2" name="Explosion 1 34"/>
            <p:cNvSpPr>
              <a:spLocks noChangeArrowheads="1"/>
            </p:cNvSpPr>
            <p:nvPr/>
          </p:nvSpPr>
          <p:spPr bwMode="auto">
            <a:xfrm>
              <a:off x="2131796" y="229278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94" name="Explosion 1 36"/>
          <p:cNvSpPr>
            <a:spLocks noChangeArrowheads="1"/>
          </p:cNvSpPr>
          <p:nvPr/>
        </p:nvSpPr>
        <p:spPr bwMode="auto">
          <a:xfrm>
            <a:off x="800100" y="17596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6" name="Explosion 1 38"/>
          <p:cNvSpPr>
            <a:spLocks noChangeArrowheads="1"/>
          </p:cNvSpPr>
          <p:nvPr/>
        </p:nvSpPr>
        <p:spPr bwMode="auto">
          <a:xfrm>
            <a:off x="1030711" y="2059691"/>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7" name="Explosion 1 43"/>
          <p:cNvSpPr>
            <a:spLocks noChangeArrowheads="1"/>
          </p:cNvSpPr>
          <p:nvPr/>
        </p:nvSpPr>
        <p:spPr bwMode="auto">
          <a:xfrm>
            <a:off x="1217562" y="2061901"/>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8" name="Explosion 1 44"/>
          <p:cNvSpPr>
            <a:spLocks noChangeArrowheads="1"/>
          </p:cNvSpPr>
          <p:nvPr/>
        </p:nvSpPr>
        <p:spPr bwMode="auto">
          <a:xfrm>
            <a:off x="1451767" y="2059690"/>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9" name="Explosion 1 45"/>
          <p:cNvSpPr>
            <a:spLocks noChangeArrowheads="1"/>
          </p:cNvSpPr>
          <p:nvPr/>
        </p:nvSpPr>
        <p:spPr bwMode="auto">
          <a:xfrm>
            <a:off x="1638618" y="2061900"/>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01" name="Explosion 1 48"/>
          <p:cNvSpPr>
            <a:spLocks noChangeArrowheads="1"/>
          </p:cNvSpPr>
          <p:nvPr/>
        </p:nvSpPr>
        <p:spPr bwMode="auto">
          <a:xfrm>
            <a:off x="799626" y="2061900"/>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03" name="Explosion 1 49"/>
          <p:cNvSpPr>
            <a:spLocks noChangeArrowheads="1"/>
          </p:cNvSpPr>
          <p:nvPr/>
        </p:nvSpPr>
        <p:spPr bwMode="auto">
          <a:xfrm>
            <a:off x="1030711" y="2362904"/>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4" name="Explosion 1 50"/>
          <p:cNvSpPr>
            <a:spLocks noChangeArrowheads="1"/>
          </p:cNvSpPr>
          <p:nvPr/>
        </p:nvSpPr>
        <p:spPr bwMode="auto">
          <a:xfrm>
            <a:off x="1217562" y="2365114"/>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5" name="Explosion 1 51"/>
          <p:cNvSpPr>
            <a:spLocks noChangeArrowheads="1"/>
          </p:cNvSpPr>
          <p:nvPr/>
        </p:nvSpPr>
        <p:spPr bwMode="auto">
          <a:xfrm>
            <a:off x="1451767" y="236290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6" name="Explosion 1 52"/>
          <p:cNvSpPr>
            <a:spLocks noChangeArrowheads="1"/>
          </p:cNvSpPr>
          <p:nvPr/>
        </p:nvSpPr>
        <p:spPr bwMode="auto">
          <a:xfrm>
            <a:off x="1638618" y="236511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8" name="Explosion 1 54"/>
          <p:cNvSpPr>
            <a:spLocks noChangeArrowheads="1"/>
          </p:cNvSpPr>
          <p:nvPr/>
        </p:nvSpPr>
        <p:spPr bwMode="auto">
          <a:xfrm>
            <a:off x="799626" y="236511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9" name="Explosion 1 55"/>
          <p:cNvSpPr>
            <a:spLocks noChangeArrowheads="1"/>
          </p:cNvSpPr>
          <p:nvPr/>
        </p:nvSpPr>
        <p:spPr bwMode="auto">
          <a:xfrm>
            <a:off x="1030287" y="2666115"/>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1" name="Explosion 1 60"/>
          <p:cNvSpPr>
            <a:spLocks noChangeArrowheads="1"/>
          </p:cNvSpPr>
          <p:nvPr/>
        </p:nvSpPr>
        <p:spPr bwMode="auto">
          <a:xfrm>
            <a:off x="800100" y="2669290"/>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2" name="Explosion 1 61"/>
          <p:cNvSpPr>
            <a:spLocks noChangeArrowheads="1"/>
          </p:cNvSpPr>
          <p:nvPr/>
        </p:nvSpPr>
        <p:spPr bwMode="auto">
          <a:xfrm>
            <a:off x="1030287" y="4183765"/>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13" name="Group 112"/>
          <p:cNvGrpSpPr>
            <a:grpSpLocks/>
          </p:cNvGrpSpPr>
          <p:nvPr/>
        </p:nvGrpSpPr>
        <p:grpSpPr bwMode="auto">
          <a:xfrm>
            <a:off x="1217612" y="4183765"/>
            <a:ext cx="534988" cy="153988"/>
            <a:chOff x="1711257" y="4717005"/>
            <a:chExt cx="534381" cy="154000"/>
          </a:xfrm>
          <a:effectLst>
            <a:outerShdw blurRad="50800" dist="38100" dir="13500000" algn="br" rotWithShape="0">
              <a:prstClr val="black">
                <a:alpha val="40000"/>
              </a:prstClr>
            </a:outerShdw>
          </a:effectLst>
        </p:grpSpPr>
        <p:sp>
          <p:nvSpPr>
            <p:cNvPr id="114" name="Explosion 1 62"/>
            <p:cNvSpPr>
              <a:spLocks noChangeArrowheads="1"/>
            </p:cNvSpPr>
            <p:nvPr/>
          </p:nvSpPr>
          <p:spPr bwMode="auto">
            <a:xfrm>
              <a:off x="1711257" y="4719216"/>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5" name="Explosion 1 63"/>
            <p:cNvSpPr>
              <a:spLocks noChangeArrowheads="1"/>
            </p:cNvSpPr>
            <p:nvPr/>
          </p:nvSpPr>
          <p:spPr bwMode="auto">
            <a:xfrm>
              <a:off x="1945175" y="471700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6" name="Explosion 1 64"/>
            <p:cNvSpPr>
              <a:spLocks noChangeArrowheads="1"/>
            </p:cNvSpPr>
            <p:nvPr/>
          </p:nvSpPr>
          <p:spPr bwMode="auto">
            <a:xfrm>
              <a:off x="2131796" y="471921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118" name="Explosion 1 66"/>
          <p:cNvSpPr>
            <a:spLocks noChangeArrowheads="1"/>
          </p:cNvSpPr>
          <p:nvPr/>
        </p:nvSpPr>
        <p:spPr bwMode="auto">
          <a:xfrm>
            <a:off x="800100" y="4186940"/>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9" name="Explosion 1 67"/>
          <p:cNvSpPr>
            <a:spLocks noChangeArrowheads="1"/>
          </p:cNvSpPr>
          <p:nvPr/>
        </p:nvSpPr>
        <p:spPr bwMode="auto">
          <a:xfrm>
            <a:off x="1030287" y="448856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0" name="Explosion 1 68"/>
          <p:cNvSpPr>
            <a:spLocks noChangeArrowheads="1"/>
          </p:cNvSpPr>
          <p:nvPr/>
        </p:nvSpPr>
        <p:spPr bwMode="auto">
          <a:xfrm>
            <a:off x="1217612" y="44901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1" name="Explosion 1 69"/>
          <p:cNvSpPr>
            <a:spLocks noChangeArrowheads="1"/>
          </p:cNvSpPr>
          <p:nvPr/>
        </p:nvSpPr>
        <p:spPr bwMode="auto">
          <a:xfrm>
            <a:off x="1450975" y="448856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2" name="Explosion 1 70"/>
          <p:cNvSpPr>
            <a:spLocks noChangeArrowheads="1"/>
          </p:cNvSpPr>
          <p:nvPr/>
        </p:nvSpPr>
        <p:spPr bwMode="auto">
          <a:xfrm>
            <a:off x="1638300" y="44901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4" name="Explosion 1 72"/>
          <p:cNvSpPr>
            <a:spLocks noChangeArrowheads="1"/>
          </p:cNvSpPr>
          <p:nvPr/>
        </p:nvSpPr>
        <p:spPr bwMode="auto">
          <a:xfrm>
            <a:off x="800100" y="44901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26" name="Group 5"/>
          <p:cNvGrpSpPr>
            <a:grpSpLocks/>
          </p:cNvGrpSpPr>
          <p:nvPr/>
        </p:nvGrpSpPr>
        <p:grpSpPr bwMode="auto">
          <a:xfrm>
            <a:off x="1217612" y="2666115"/>
            <a:ext cx="534988" cy="153976"/>
            <a:chOff x="1711257" y="3199105"/>
            <a:chExt cx="534381" cy="154000"/>
          </a:xfrm>
          <a:effectLst>
            <a:outerShdw blurRad="50800" dist="38100" dir="13500000" algn="br" rotWithShape="0">
              <a:prstClr val="black">
                <a:alpha val="40000"/>
              </a:prstClr>
            </a:outerShdw>
          </a:effectLst>
        </p:grpSpPr>
        <p:sp>
          <p:nvSpPr>
            <p:cNvPr id="130" name="Explosion 1 56"/>
            <p:cNvSpPr>
              <a:spLocks noChangeArrowheads="1"/>
            </p:cNvSpPr>
            <p:nvPr/>
          </p:nvSpPr>
          <p:spPr bwMode="auto">
            <a:xfrm>
              <a:off x="1711257" y="3201316"/>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1" name="Explosion 1 57"/>
            <p:cNvSpPr>
              <a:spLocks noChangeArrowheads="1"/>
            </p:cNvSpPr>
            <p:nvPr/>
          </p:nvSpPr>
          <p:spPr bwMode="auto">
            <a:xfrm>
              <a:off x="1945175" y="319910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2" name="Explosion 1 58"/>
            <p:cNvSpPr>
              <a:spLocks noChangeArrowheads="1"/>
            </p:cNvSpPr>
            <p:nvPr/>
          </p:nvSpPr>
          <p:spPr bwMode="auto">
            <a:xfrm>
              <a:off x="2131796" y="320131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127" name="Explosion 1 74"/>
          <p:cNvSpPr>
            <a:spLocks noChangeArrowheads="1"/>
          </p:cNvSpPr>
          <p:nvPr/>
        </p:nvSpPr>
        <p:spPr bwMode="auto">
          <a:xfrm>
            <a:off x="1217612" y="3806574"/>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8" name="Explosion 1 75"/>
          <p:cNvSpPr>
            <a:spLocks noChangeArrowheads="1"/>
          </p:cNvSpPr>
          <p:nvPr/>
        </p:nvSpPr>
        <p:spPr bwMode="auto">
          <a:xfrm>
            <a:off x="1451796" y="3804364"/>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9" name="Explosion 1 76"/>
          <p:cNvSpPr>
            <a:spLocks noChangeArrowheads="1"/>
          </p:cNvSpPr>
          <p:nvPr/>
        </p:nvSpPr>
        <p:spPr bwMode="auto">
          <a:xfrm>
            <a:off x="1638629" y="3806573"/>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4" name="Explosion 1 73"/>
          <p:cNvSpPr>
            <a:spLocks noChangeArrowheads="1"/>
          </p:cNvSpPr>
          <p:nvPr/>
        </p:nvSpPr>
        <p:spPr bwMode="auto">
          <a:xfrm>
            <a:off x="1030629" y="3804354"/>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7" name="Explosion 1 78"/>
          <p:cNvSpPr>
            <a:spLocks noChangeArrowheads="1"/>
          </p:cNvSpPr>
          <p:nvPr/>
        </p:nvSpPr>
        <p:spPr bwMode="auto">
          <a:xfrm>
            <a:off x="799589" y="3806563"/>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9" name="Explosion 1 79"/>
          <p:cNvSpPr>
            <a:spLocks noChangeArrowheads="1"/>
          </p:cNvSpPr>
          <p:nvPr/>
        </p:nvSpPr>
        <p:spPr bwMode="auto">
          <a:xfrm>
            <a:off x="1030711" y="3428116"/>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0" name="Explosion 1 80"/>
          <p:cNvSpPr>
            <a:spLocks noChangeArrowheads="1"/>
          </p:cNvSpPr>
          <p:nvPr/>
        </p:nvSpPr>
        <p:spPr bwMode="auto">
          <a:xfrm>
            <a:off x="1217562" y="3430326"/>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1" name="Explosion 1 81"/>
          <p:cNvSpPr>
            <a:spLocks noChangeArrowheads="1"/>
          </p:cNvSpPr>
          <p:nvPr/>
        </p:nvSpPr>
        <p:spPr bwMode="auto">
          <a:xfrm>
            <a:off x="1451767" y="3428115"/>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2" name="Explosion 1 82"/>
          <p:cNvSpPr>
            <a:spLocks noChangeArrowheads="1"/>
          </p:cNvSpPr>
          <p:nvPr/>
        </p:nvSpPr>
        <p:spPr bwMode="auto">
          <a:xfrm>
            <a:off x="1638618" y="3430325"/>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4" name="Explosion 1 84"/>
          <p:cNvSpPr>
            <a:spLocks noChangeArrowheads="1"/>
          </p:cNvSpPr>
          <p:nvPr/>
        </p:nvSpPr>
        <p:spPr bwMode="auto">
          <a:xfrm>
            <a:off x="799626" y="3430325"/>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5" name="Explosion 1 85"/>
          <p:cNvSpPr>
            <a:spLocks noChangeArrowheads="1"/>
          </p:cNvSpPr>
          <p:nvPr/>
        </p:nvSpPr>
        <p:spPr bwMode="auto">
          <a:xfrm>
            <a:off x="1030287" y="3045528"/>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6" name="Explosion 1 86"/>
          <p:cNvSpPr>
            <a:spLocks noChangeArrowheads="1"/>
          </p:cNvSpPr>
          <p:nvPr/>
        </p:nvSpPr>
        <p:spPr bwMode="auto">
          <a:xfrm>
            <a:off x="1217612" y="304870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7" name="Explosion 1 87"/>
          <p:cNvSpPr>
            <a:spLocks noChangeArrowheads="1"/>
          </p:cNvSpPr>
          <p:nvPr/>
        </p:nvSpPr>
        <p:spPr bwMode="auto">
          <a:xfrm>
            <a:off x="1450975" y="3045528"/>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8" name="Explosion 1 88"/>
          <p:cNvSpPr>
            <a:spLocks noChangeArrowheads="1"/>
          </p:cNvSpPr>
          <p:nvPr/>
        </p:nvSpPr>
        <p:spPr bwMode="auto">
          <a:xfrm>
            <a:off x="1638300" y="304870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50" name="Explosion 1 90"/>
          <p:cNvSpPr>
            <a:spLocks noChangeArrowheads="1"/>
          </p:cNvSpPr>
          <p:nvPr/>
        </p:nvSpPr>
        <p:spPr bwMode="auto">
          <a:xfrm>
            <a:off x="800100" y="304870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55" name="Rectangle 154"/>
          <p:cNvSpPr/>
          <p:nvPr/>
        </p:nvSpPr>
        <p:spPr>
          <a:xfrm>
            <a:off x="3276600" y="1371600"/>
            <a:ext cx="5791200" cy="3285515"/>
          </a:xfrm>
          <a:prstGeom prst="rect">
            <a:avLst/>
          </a:prstGeom>
        </p:spPr>
        <p:txBody>
          <a:bodyPr wrap="square">
            <a:spAutoFit/>
          </a:bodyPr>
          <a:lstStyle/>
          <a:p>
            <a:pPr algn="ctr">
              <a:lnSpc>
                <a:spcPct val="125000"/>
              </a:lnSpc>
            </a:pPr>
            <a:r>
              <a:rPr lang="en-US" sz="2600" b="1" dirty="0" smtClean="0">
                <a:solidFill>
                  <a:srgbClr val="D25000"/>
                </a:solidFill>
                <a:latin typeface="Arial Narrow" pitchFamily="34" charset="0"/>
              </a:rPr>
              <a:t>Prune fault sites </a:t>
            </a:r>
          </a:p>
          <a:p>
            <a:pPr algn="ctr">
              <a:lnSpc>
                <a:spcPct val="125000"/>
              </a:lnSpc>
            </a:pPr>
            <a:endParaRPr lang="en-US" sz="2600" b="1" dirty="0">
              <a:solidFill>
                <a:srgbClr val="D25000"/>
              </a:solidFill>
              <a:latin typeface="Arial Narrow" pitchFamily="34" charset="0"/>
            </a:endParaRPr>
          </a:p>
          <a:p>
            <a:pPr marL="342900" indent="-342900">
              <a:lnSpc>
                <a:spcPct val="125000"/>
              </a:lnSpc>
              <a:buFont typeface="Arial" pitchFamily="34" charset="0"/>
              <a:buChar char="•"/>
            </a:pPr>
            <a:r>
              <a:rPr lang="en-US" sz="2200" b="1" dirty="0">
                <a:latin typeface="Arial Narrow" pitchFamily="34" charset="0"/>
              </a:rPr>
              <a:t>Show application-level fault </a:t>
            </a:r>
            <a:r>
              <a:rPr lang="en-US" sz="2200" b="1" dirty="0" smtClean="0">
                <a:latin typeface="Arial Narrow" pitchFamily="34" charset="0"/>
              </a:rPr>
              <a:t>equivalence</a:t>
            </a:r>
          </a:p>
          <a:p>
            <a:pPr marL="342900" indent="-342900">
              <a:lnSpc>
                <a:spcPct val="125000"/>
              </a:lnSpc>
              <a:buFont typeface="Arial" pitchFamily="34" charset="0"/>
              <a:buChar char="•"/>
            </a:pPr>
            <a:endParaRPr lang="en-US" sz="2200" b="1" dirty="0">
              <a:latin typeface="Arial Narrow" pitchFamily="34" charset="0"/>
            </a:endParaRPr>
          </a:p>
          <a:p>
            <a:pPr marL="342900" indent="-342900">
              <a:lnSpc>
                <a:spcPct val="125000"/>
              </a:lnSpc>
              <a:buFont typeface="Arial" pitchFamily="34" charset="0"/>
              <a:buChar char="•"/>
            </a:pPr>
            <a:r>
              <a:rPr lang="en-US" sz="2200" b="1" dirty="0">
                <a:latin typeface="Arial Narrow" pitchFamily="34" charset="0"/>
              </a:rPr>
              <a:t>Predict fault outcomes without </a:t>
            </a:r>
            <a:r>
              <a:rPr lang="en-US" sz="2200" b="1" dirty="0" smtClean="0">
                <a:latin typeface="Arial Narrow" pitchFamily="34" charset="0"/>
              </a:rPr>
              <a:t>injections</a:t>
            </a:r>
          </a:p>
          <a:p>
            <a:pPr>
              <a:lnSpc>
                <a:spcPct val="125000"/>
              </a:lnSpc>
            </a:pPr>
            <a:endParaRPr lang="en-US" sz="2200" b="1" dirty="0">
              <a:solidFill>
                <a:srgbClr val="D25000"/>
              </a:solidFill>
              <a:latin typeface="Arial Narrow" pitchFamily="34" charset="0"/>
            </a:endParaRPr>
          </a:p>
          <a:p>
            <a:pPr algn="ctr">
              <a:lnSpc>
                <a:spcPct val="125000"/>
              </a:lnSpc>
            </a:pPr>
            <a:r>
              <a:rPr lang="en-US" sz="2600" b="1" dirty="0" smtClean="0">
                <a:solidFill>
                  <a:srgbClr val="D25000"/>
                </a:solidFill>
                <a:latin typeface="Arial Narrow" pitchFamily="34" charset="0"/>
              </a:rPr>
              <a:t>Detailed injections for remaining faults</a:t>
            </a:r>
            <a:endParaRPr lang="en-US" sz="2600" b="1" dirty="0">
              <a:solidFill>
                <a:srgbClr val="D25000"/>
              </a:solidFill>
              <a:latin typeface="Arial Narrow" pitchFamily="34" charset="0"/>
            </a:endParaRPr>
          </a:p>
        </p:txBody>
      </p:sp>
      <p:grpSp>
        <p:nvGrpSpPr>
          <p:cNvPr id="10" name="Group 9"/>
          <p:cNvGrpSpPr/>
          <p:nvPr/>
        </p:nvGrpSpPr>
        <p:grpSpPr>
          <a:xfrm>
            <a:off x="799626" y="2059682"/>
            <a:ext cx="952974" cy="153988"/>
            <a:chOff x="799626" y="1828800"/>
            <a:chExt cx="952974" cy="153988"/>
          </a:xfrm>
        </p:grpSpPr>
        <p:sp>
          <p:nvSpPr>
            <p:cNvPr id="247" name="Explosion 1 79"/>
            <p:cNvSpPr>
              <a:spLocks noChangeArrowheads="1"/>
            </p:cNvSpPr>
            <p:nvPr/>
          </p:nvSpPr>
          <p:spPr bwMode="auto">
            <a:xfrm>
              <a:off x="1030711" y="1828801"/>
              <a:ext cx="113982" cy="151777"/>
            </a:xfrm>
            <a:prstGeom prst="irregularSeal1">
              <a:avLst/>
            </a:prstGeom>
            <a:solidFill>
              <a:srgbClr val="FFC000"/>
            </a:solidFill>
            <a:ln w="54864" algn="ctr">
              <a:solidFill>
                <a:srgbClr val="FFC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48" name="Explosion 1 80"/>
            <p:cNvSpPr>
              <a:spLocks noChangeArrowheads="1"/>
            </p:cNvSpPr>
            <p:nvPr/>
          </p:nvSpPr>
          <p:spPr bwMode="auto">
            <a:xfrm>
              <a:off x="1217562" y="1831011"/>
              <a:ext cx="113982" cy="151777"/>
            </a:xfrm>
            <a:prstGeom prst="irregularSeal1">
              <a:avLst/>
            </a:prstGeom>
            <a:solidFill>
              <a:srgbClr val="002060"/>
            </a:solidFill>
            <a:ln w="54864" algn="ctr">
              <a:solidFill>
                <a:srgbClr val="00206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49" name="Explosion 1 81"/>
            <p:cNvSpPr>
              <a:spLocks noChangeArrowheads="1"/>
            </p:cNvSpPr>
            <p:nvPr/>
          </p:nvSpPr>
          <p:spPr bwMode="auto">
            <a:xfrm>
              <a:off x="1451767" y="1828800"/>
              <a:ext cx="113982" cy="151777"/>
            </a:xfrm>
            <a:prstGeom prst="irregularSeal1">
              <a:avLst/>
            </a:prstGeom>
            <a:solidFill>
              <a:schemeClr val="accent1">
                <a:lumMod val="90000"/>
              </a:schemeClr>
            </a:solidFill>
            <a:ln w="54864" algn="ctr">
              <a:solidFill>
                <a:schemeClr val="accent5">
                  <a:lumMod val="9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0" name="Explosion 1 82"/>
            <p:cNvSpPr>
              <a:spLocks noChangeArrowheads="1"/>
            </p:cNvSpPr>
            <p:nvPr/>
          </p:nvSpPr>
          <p:spPr bwMode="auto">
            <a:xfrm>
              <a:off x="1638618" y="1831010"/>
              <a:ext cx="113982" cy="151777"/>
            </a:xfrm>
            <a:prstGeom prst="irregularSeal1">
              <a:avLst/>
            </a:prstGeom>
            <a:solidFill>
              <a:srgbClr val="D15100"/>
            </a:solidFill>
            <a:ln w="54864" algn="ctr">
              <a:solidFill>
                <a:srgbClr val="D25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1" name="Explosion 1 84"/>
            <p:cNvSpPr>
              <a:spLocks noChangeArrowheads="1"/>
            </p:cNvSpPr>
            <p:nvPr/>
          </p:nvSpPr>
          <p:spPr bwMode="auto">
            <a:xfrm>
              <a:off x="799626" y="1831010"/>
              <a:ext cx="113982" cy="151777"/>
            </a:xfrm>
            <a:prstGeom prst="irregularSeal1">
              <a:avLst/>
            </a:prstGeom>
            <a:solidFill>
              <a:srgbClr val="008000"/>
            </a:solidFill>
            <a:ln w="54864" algn="ctr">
              <a:solidFill>
                <a:srgbClr val="008000"/>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grpSp>
      <p:sp>
        <p:nvSpPr>
          <p:cNvPr id="78" name="TextBox 77"/>
          <p:cNvSpPr txBox="1"/>
          <p:nvPr/>
        </p:nvSpPr>
        <p:spPr>
          <a:xfrm>
            <a:off x="1905000" y="762000"/>
            <a:ext cx="1752403" cy="707886"/>
          </a:xfrm>
          <a:prstGeom prst="rect">
            <a:avLst/>
          </a:prstGeom>
          <a:noFill/>
        </p:spPr>
        <p:txBody>
          <a:bodyPr wrap="none" rtlCol="0">
            <a:spAutoFit/>
          </a:bodyPr>
          <a:lstStyle/>
          <a:p>
            <a:pPr algn="ctr"/>
            <a:r>
              <a:rPr lang="en-US" sz="2000" b="1" dirty="0" smtClean="0"/>
              <a:t>Equivalence </a:t>
            </a:r>
          </a:p>
          <a:p>
            <a:pPr algn="ctr"/>
            <a:r>
              <a:rPr lang="en-US" sz="2000" b="1" dirty="0" smtClean="0"/>
              <a:t>Classes</a:t>
            </a:r>
            <a:endParaRPr lang="en-US" sz="2000" b="1" dirty="0"/>
          </a:p>
        </p:txBody>
      </p:sp>
      <p:grpSp>
        <p:nvGrpSpPr>
          <p:cNvPr id="8" name="Group 7"/>
          <p:cNvGrpSpPr/>
          <p:nvPr/>
        </p:nvGrpSpPr>
        <p:grpSpPr>
          <a:xfrm>
            <a:off x="32427" y="1219200"/>
            <a:ext cx="881973" cy="859592"/>
            <a:chOff x="76200" y="1200090"/>
            <a:chExt cx="881973" cy="859592"/>
          </a:xfrm>
        </p:grpSpPr>
        <p:sp>
          <p:nvSpPr>
            <p:cNvPr id="80" name="TextBox 79"/>
            <p:cNvSpPr txBox="1"/>
            <p:nvPr/>
          </p:nvSpPr>
          <p:spPr>
            <a:xfrm>
              <a:off x="76200" y="1200090"/>
              <a:ext cx="881973" cy="400110"/>
            </a:xfrm>
            <a:prstGeom prst="rect">
              <a:avLst/>
            </a:prstGeom>
            <a:noFill/>
          </p:spPr>
          <p:txBody>
            <a:bodyPr wrap="none" rtlCol="0">
              <a:spAutoFit/>
            </a:bodyPr>
            <a:lstStyle/>
            <a:p>
              <a:pPr algn="ctr"/>
              <a:r>
                <a:rPr lang="en-US" sz="2000" b="1" dirty="0" smtClean="0"/>
                <a:t>Pilots</a:t>
              </a:r>
              <a:endParaRPr lang="en-US" sz="2000" b="1" dirty="0"/>
            </a:p>
          </p:txBody>
        </p:sp>
        <p:cxnSp>
          <p:nvCxnSpPr>
            <p:cNvPr id="7" name="Straight Arrow Connector 6"/>
            <p:cNvCxnSpPr>
              <a:stCxn id="80" idx="2"/>
            </p:cNvCxnSpPr>
            <p:nvPr/>
          </p:nvCxnSpPr>
          <p:spPr bwMode="auto">
            <a:xfrm>
              <a:off x="517187" y="1600200"/>
              <a:ext cx="282439" cy="45948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spTree>
    <p:custDataLst>
      <p:tags r:id="rId1"/>
    </p:custDataLst>
    <p:extLst>
      <p:ext uri="{BB962C8B-B14F-4D97-AF65-F5344CB8AC3E}">
        <p14:creationId xmlns:p14="http://schemas.microsoft.com/office/powerpoint/2010/main" val="1253647135"/>
      </p:ext>
    </p:extLst>
  </p:cSld>
  <p:clrMapOvr>
    <a:masterClrMapping/>
  </p:clrMapOvr>
  <mc:AlternateContent xmlns:mc="http://schemas.openxmlformats.org/markup-compatibility/2006" xmlns:p14="http://schemas.microsoft.com/office/powerpoint/2010/main">
    <mc:Choice Requires="p14">
      <p:transition spd="slow" p14:dur="2000" advTm="79053"/>
    </mc:Choice>
    <mc:Fallback xmlns="">
      <p:transition spd="slow" advTm="790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3.33333E-6 7.40741E-7 L 0.10625 -0.0669 " pathEditMode="relative" rAng="0" ptsTypes="AA">
                                      <p:cBhvr>
                                        <p:cTn id="14" dur="3000" fill="hold"/>
                                        <p:tgtEl>
                                          <p:spTgt spid="99"/>
                                        </p:tgtEl>
                                        <p:attrNameLst>
                                          <p:attrName>ppt_x</p:attrName>
                                          <p:attrName>ppt_y</p:attrName>
                                        </p:attrNameLst>
                                      </p:cBhvr>
                                      <p:rCtr x="5313" y="-3356"/>
                                    </p:animMotion>
                                  </p:childTnLst>
                                </p:cTn>
                              </p:par>
                              <p:par>
                                <p:cTn id="15" presetID="42" presetClass="path" presetSubtype="0" accel="50000" decel="50000" fill="hold" grpId="0" nodeType="withEffect">
                                  <p:stCondLst>
                                    <p:cond delay="0"/>
                                  </p:stCondLst>
                                  <p:childTnLst>
                                    <p:animMotion origin="layout" path="M 3.33333E-6 -2.22222E-6 L 0.08958 -0.08889 " pathEditMode="relative" rAng="0" ptsTypes="AA">
                                      <p:cBhvr>
                                        <p:cTn id="16" dur="3000" fill="hold"/>
                                        <p:tgtEl>
                                          <p:spTgt spid="106"/>
                                        </p:tgtEl>
                                        <p:attrNameLst>
                                          <p:attrName>ppt_x</p:attrName>
                                          <p:attrName>ppt_y</p:attrName>
                                        </p:attrNameLst>
                                      </p:cBhvr>
                                      <p:rCtr x="4479" y="-4444"/>
                                    </p:animMotion>
                                  </p:childTnLst>
                                </p:cTn>
                              </p:par>
                              <p:par>
                                <p:cTn id="17" presetID="42" presetClass="path" presetSubtype="0" accel="50000" decel="50000" fill="hold" grpId="0" nodeType="withEffect">
                                  <p:stCondLst>
                                    <p:cond delay="0"/>
                                  </p:stCondLst>
                                  <p:childTnLst>
                                    <p:animMotion origin="layout" path="M 3.33333E-6 7.40741E-7 L 0.13125 -0.21065 " pathEditMode="relative" rAng="0" ptsTypes="AA">
                                      <p:cBhvr>
                                        <p:cTn id="18" dur="3000" fill="hold"/>
                                        <p:tgtEl>
                                          <p:spTgt spid="148"/>
                                        </p:tgtEl>
                                        <p:attrNameLst>
                                          <p:attrName>ppt_x</p:attrName>
                                          <p:attrName>ppt_y</p:attrName>
                                        </p:attrNameLst>
                                      </p:cBhvr>
                                      <p:rCtr x="6562" y="-10532"/>
                                    </p:animMotion>
                                  </p:childTnLst>
                                </p:cTn>
                              </p:par>
                              <p:par>
                                <p:cTn id="19" presetID="42" presetClass="path" presetSubtype="0" accel="50000" decel="50000" fill="hold" grpId="0" nodeType="withEffect">
                                  <p:stCondLst>
                                    <p:cond delay="0"/>
                                  </p:stCondLst>
                                  <p:childTnLst>
                                    <p:animMotion origin="layout" path="M 3.33333E-6 3.7037E-6 L 0.13958 -0.23311 " pathEditMode="relative" rAng="0" ptsTypes="AA">
                                      <p:cBhvr>
                                        <p:cTn id="20" dur="3000" fill="hold"/>
                                        <p:tgtEl>
                                          <p:spTgt spid="142"/>
                                        </p:tgtEl>
                                        <p:attrNameLst>
                                          <p:attrName>ppt_x</p:attrName>
                                          <p:attrName>ppt_y</p:attrName>
                                        </p:attrNameLst>
                                      </p:cBhvr>
                                      <p:rCtr x="6979" y="-11667"/>
                                    </p:animMotion>
                                  </p:childTnLst>
                                </p:cTn>
                              </p:par>
                              <p:par>
                                <p:cTn id="21" presetID="42" presetClass="path" presetSubtype="0" accel="50000" decel="50000" fill="hold" grpId="0" nodeType="withEffect">
                                  <p:stCondLst>
                                    <p:cond delay="0"/>
                                  </p:stCondLst>
                                  <p:childTnLst>
                                    <p:animMotion origin="layout" path="M 3.33333E-6 2.59259E-6 L 0.10625 -0.26574 " pathEditMode="relative" rAng="0" ptsTypes="AA">
                                      <p:cBhvr>
                                        <p:cTn id="22" dur="3000" fill="hold"/>
                                        <p:tgtEl>
                                          <p:spTgt spid="129"/>
                                        </p:tgtEl>
                                        <p:attrNameLst>
                                          <p:attrName>ppt_x</p:attrName>
                                          <p:attrName>ppt_y</p:attrName>
                                        </p:attrNameLst>
                                      </p:cBhvr>
                                      <p:rCtr x="5313" y="-13287"/>
                                    </p:animMotion>
                                  </p:childTnLst>
                                </p:cTn>
                              </p:par>
                            </p:childTnLst>
                          </p:cTn>
                        </p:par>
                        <p:par>
                          <p:cTn id="23" fill="hold">
                            <p:stCondLst>
                              <p:cond delay="3000"/>
                            </p:stCondLst>
                            <p:childTnLst>
                              <p:par>
                                <p:cTn id="24" presetID="1" presetClass="entr" presetSubtype="0" fill="hold" grpId="0" nodeType="afterEffect">
                                  <p:stCondLst>
                                    <p:cond delay="0"/>
                                  </p:stCondLst>
                                  <p:childTnLst>
                                    <p:set>
                                      <p:cBhvr>
                                        <p:cTn id="25" dur="1" fill="hold">
                                          <p:stCondLst>
                                            <p:cond delay="0"/>
                                          </p:stCondLst>
                                        </p:cTn>
                                        <p:tgtEl>
                                          <p:spTgt spid="243"/>
                                        </p:tgtEl>
                                        <p:attrNameLst>
                                          <p:attrName>style.visibility</p:attrName>
                                        </p:attrNameLst>
                                      </p:cBhvr>
                                      <p:to>
                                        <p:strVal val="visible"/>
                                      </p:to>
                                    </p:set>
                                  </p:childTnLst>
                                </p:cTn>
                              </p:par>
                              <p:par>
                                <p:cTn id="26" presetID="42" presetClass="path" presetSubtype="0" accel="50000" decel="50000" fill="hold" grpId="0" nodeType="withEffect">
                                  <p:stCondLst>
                                    <p:cond delay="0"/>
                                  </p:stCondLst>
                                  <p:childTnLst>
                                    <p:animMotion origin="layout" path="M -5.55556E-7 2.22222E-6 L 0.15174 -0.0882 " pathEditMode="relative" rAng="0" ptsTypes="AA">
                                      <p:cBhvr>
                                        <p:cTn id="27" dur="3000" fill="hold"/>
                                        <p:tgtEl>
                                          <p:spTgt spid="147"/>
                                        </p:tgtEl>
                                        <p:attrNameLst>
                                          <p:attrName>ppt_x</p:attrName>
                                          <p:attrName>ppt_y</p:attrName>
                                        </p:attrNameLst>
                                      </p:cBhvr>
                                      <p:rCtr x="7587" y="-4421"/>
                                    </p:animMotion>
                                  </p:childTnLst>
                                </p:cTn>
                              </p:par>
                              <p:par>
                                <p:cTn id="28" presetID="42" presetClass="path" presetSubtype="0" accel="50000" decel="50000" fill="hold" grpId="0" nodeType="withEffect">
                                  <p:stCondLst>
                                    <p:cond delay="0"/>
                                  </p:stCondLst>
                                  <p:childTnLst>
                                    <p:animMotion origin="layout" path="M -5.55556E-7 -7.40741E-7 L 0.11007 0.02245 " pathEditMode="relative" rAng="0" ptsTypes="AA">
                                      <p:cBhvr>
                                        <p:cTn id="29" dur="3000" fill="hold"/>
                                        <p:tgtEl>
                                          <p:spTgt spid="105"/>
                                        </p:tgtEl>
                                        <p:attrNameLst>
                                          <p:attrName>ppt_x</p:attrName>
                                          <p:attrName>ppt_y</p:attrName>
                                        </p:attrNameLst>
                                      </p:cBhvr>
                                      <p:rCtr x="5503" y="1111"/>
                                    </p:animMotion>
                                  </p:childTnLst>
                                </p:cTn>
                              </p:par>
                              <p:par>
                                <p:cTn id="30" presetID="42" presetClass="path" presetSubtype="0" accel="50000" decel="50000" fill="hold" grpId="0" nodeType="withEffect">
                                  <p:stCondLst>
                                    <p:cond delay="0"/>
                                  </p:stCondLst>
                                  <p:childTnLst>
                                    <p:animMotion origin="layout" path="M -5.55556E-7 2.22222E-6 L 0.12674 0.04444 " pathEditMode="relative" rAng="0" ptsTypes="AA">
                                      <p:cBhvr>
                                        <p:cTn id="31" dur="3000" fill="hold"/>
                                        <p:tgtEl>
                                          <p:spTgt spid="98"/>
                                        </p:tgtEl>
                                        <p:attrNameLst>
                                          <p:attrName>ppt_x</p:attrName>
                                          <p:attrName>ppt_y</p:attrName>
                                        </p:attrNameLst>
                                      </p:cBhvr>
                                      <p:rCtr x="6337" y="2222"/>
                                    </p:animMotion>
                                  </p:childTnLst>
                                </p:cTn>
                              </p:par>
                              <p:par>
                                <p:cTn id="32" presetID="42" presetClass="path" presetSubtype="0" accel="50000" decel="50000" fill="hold" grpId="0" nodeType="withEffect">
                                  <p:stCondLst>
                                    <p:cond delay="0"/>
                                  </p:stCondLst>
                                  <p:childTnLst>
                                    <p:animMotion origin="layout" path="M -5.55556E-7 -4.81481E-6 L 0.15174 -0.09953 " pathEditMode="relative" rAng="0" ptsTypes="AA">
                                      <p:cBhvr>
                                        <p:cTn id="33" dur="3000" fill="hold"/>
                                        <p:tgtEl>
                                          <p:spTgt spid="141"/>
                                        </p:tgtEl>
                                        <p:attrNameLst>
                                          <p:attrName>ppt_x</p:attrName>
                                          <p:attrName>ppt_y</p:attrName>
                                        </p:attrNameLst>
                                      </p:cBhvr>
                                      <p:rCtr x="7587" y="-4977"/>
                                    </p:animMotion>
                                  </p:childTnLst>
                                </p:cTn>
                              </p:par>
                              <p:par>
                                <p:cTn id="34" presetID="42" presetClass="path" presetSubtype="0" accel="50000" decel="50000" fill="hold" grpId="0" nodeType="withEffect">
                                  <p:stCondLst>
                                    <p:cond delay="0"/>
                                  </p:stCondLst>
                                  <p:childTnLst>
                                    <p:animMotion origin="layout" path="M -5.55556E-7 4.07407E-6 L 0.12674 -0.16551 " pathEditMode="relative" rAng="0" ptsTypes="AA">
                                      <p:cBhvr>
                                        <p:cTn id="35" dur="3000" fill="hold"/>
                                        <p:tgtEl>
                                          <p:spTgt spid="128"/>
                                        </p:tgtEl>
                                        <p:attrNameLst>
                                          <p:attrName>ppt_x</p:attrName>
                                          <p:attrName>ppt_y</p:attrName>
                                        </p:attrNameLst>
                                      </p:cBhvr>
                                      <p:rCtr x="6337" y="-8287"/>
                                    </p:animMotion>
                                  </p:childTnLst>
                                </p:cTn>
                              </p:par>
                            </p:childTnLst>
                          </p:cTn>
                        </p:par>
                        <p:par>
                          <p:cTn id="36" fill="hold">
                            <p:stCondLst>
                              <p:cond delay="6000"/>
                            </p:stCondLst>
                            <p:childTnLst>
                              <p:par>
                                <p:cTn id="37" presetID="1" presetClass="entr" presetSubtype="0" fill="hold" grpId="0" nodeType="afterEffect">
                                  <p:stCondLst>
                                    <p:cond delay="0"/>
                                  </p:stCondLst>
                                  <p:childTnLst>
                                    <p:set>
                                      <p:cBhvr>
                                        <p:cTn id="38" dur="1" fill="hold">
                                          <p:stCondLst>
                                            <p:cond delay="0"/>
                                          </p:stCondLst>
                                        </p:cTn>
                                        <p:tgtEl>
                                          <p:spTgt spid="244"/>
                                        </p:tgtEl>
                                        <p:attrNameLst>
                                          <p:attrName>style.visibility</p:attrName>
                                        </p:attrNameLst>
                                      </p:cBhvr>
                                      <p:to>
                                        <p:strVal val="visible"/>
                                      </p:to>
                                    </p:set>
                                  </p:childTnLst>
                                </p:cTn>
                              </p:par>
                              <p:par>
                                <p:cTn id="39" presetID="42" presetClass="path" presetSubtype="0" accel="50000" decel="50000" fill="hold" grpId="0" nodeType="withEffect">
                                  <p:stCondLst>
                                    <p:cond delay="0"/>
                                  </p:stCondLst>
                                  <p:childTnLst>
                                    <p:animMotion origin="layout" path="M 2.77778E-7 7.40741E-7 L 0.18559 0.19977 " pathEditMode="relative" rAng="0" ptsTypes="AA">
                                      <p:cBhvr>
                                        <p:cTn id="40" dur="3000" fill="hold"/>
                                        <p:tgtEl>
                                          <p:spTgt spid="97"/>
                                        </p:tgtEl>
                                        <p:attrNameLst>
                                          <p:attrName>ppt_x</p:attrName>
                                          <p:attrName>ppt_y</p:attrName>
                                        </p:attrNameLst>
                                      </p:cBhvr>
                                      <p:rCtr x="9271" y="9977"/>
                                    </p:animMotion>
                                  </p:childTnLst>
                                </p:cTn>
                              </p:par>
                              <p:par>
                                <p:cTn id="41" presetID="42" presetClass="path" presetSubtype="0" accel="50000" decel="50000" fill="hold" grpId="0" nodeType="withEffect">
                                  <p:stCondLst>
                                    <p:cond delay="0"/>
                                  </p:stCondLst>
                                  <p:childTnLst>
                                    <p:animMotion origin="layout" path="M 2.77778E-7 -2.22222E-6 L 0.14392 0.12222 " pathEditMode="relative" rAng="0" ptsTypes="AA">
                                      <p:cBhvr>
                                        <p:cTn id="42" dur="3000" fill="hold"/>
                                        <p:tgtEl>
                                          <p:spTgt spid="104"/>
                                        </p:tgtEl>
                                        <p:attrNameLst>
                                          <p:attrName>ppt_x</p:attrName>
                                          <p:attrName>ppt_y</p:attrName>
                                        </p:attrNameLst>
                                      </p:cBhvr>
                                      <p:rCtr x="7187" y="6111"/>
                                    </p:animMotion>
                                  </p:childTnLst>
                                </p:cTn>
                              </p:par>
                              <p:par>
                                <p:cTn id="43" presetID="42" presetClass="path" presetSubtype="0" accel="50000" decel="50000" fill="hold" grpId="0" nodeType="withEffect">
                                  <p:stCondLst>
                                    <p:cond delay="0"/>
                                  </p:stCondLst>
                                  <p:childTnLst>
                                    <p:animMotion origin="layout" path="M 2.77778E-7 7.40741E-7 L 0.16059 0.05602 " pathEditMode="relative" rAng="0" ptsTypes="AA">
                                      <p:cBhvr>
                                        <p:cTn id="44" dur="3000" fill="hold"/>
                                        <p:tgtEl>
                                          <p:spTgt spid="146"/>
                                        </p:tgtEl>
                                        <p:attrNameLst>
                                          <p:attrName>ppt_x</p:attrName>
                                          <p:attrName>ppt_y</p:attrName>
                                        </p:attrNameLst>
                                      </p:cBhvr>
                                      <p:rCtr x="8021" y="2801"/>
                                    </p:animMotion>
                                  </p:childTnLst>
                                </p:cTn>
                              </p:par>
                              <p:par>
                                <p:cTn id="45" presetID="42" presetClass="path" presetSubtype="0" accel="50000" decel="50000" fill="hold" grpId="0" nodeType="withEffect">
                                  <p:stCondLst>
                                    <p:cond delay="0"/>
                                  </p:stCondLst>
                                  <p:childTnLst>
                                    <p:animMotion origin="layout" path="M 2.77778E-7 3.7037E-6 L 0.13559 0.00023 " pathEditMode="relative" rAng="0" ptsTypes="AA">
                                      <p:cBhvr>
                                        <p:cTn id="46" dur="3000" fill="hold"/>
                                        <p:tgtEl>
                                          <p:spTgt spid="140"/>
                                        </p:tgtEl>
                                        <p:attrNameLst>
                                          <p:attrName>ppt_x</p:attrName>
                                          <p:attrName>ppt_y</p:attrName>
                                        </p:attrNameLst>
                                      </p:cBhvr>
                                      <p:rCtr x="6771" y="0"/>
                                    </p:animMotion>
                                  </p:childTnLst>
                                </p:cTn>
                              </p:par>
                              <p:par>
                                <p:cTn id="47" presetID="42" presetClass="path" presetSubtype="0" accel="50000" decel="50000" fill="hold" grpId="0" nodeType="withEffect">
                                  <p:stCondLst>
                                    <p:cond delay="0"/>
                                  </p:stCondLst>
                                  <p:childTnLst>
                                    <p:animMotion origin="layout" path="M 2.77778E-7 2.59259E-6 L 0.16059 -0.0213 " pathEditMode="relative" rAng="0" ptsTypes="AA">
                                      <p:cBhvr>
                                        <p:cTn id="48" dur="3000" fill="hold"/>
                                        <p:tgtEl>
                                          <p:spTgt spid="127"/>
                                        </p:tgtEl>
                                        <p:attrNameLst>
                                          <p:attrName>ppt_x</p:attrName>
                                          <p:attrName>ppt_y</p:attrName>
                                        </p:attrNameLst>
                                      </p:cBhvr>
                                      <p:rCtr x="8021" y="-1065"/>
                                    </p:animMotion>
                                  </p:childTnLst>
                                </p:cTn>
                              </p:par>
                            </p:childTnLst>
                          </p:cTn>
                        </p:par>
                        <p:par>
                          <p:cTn id="49" fill="hold">
                            <p:stCondLst>
                              <p:cond delay="9000"/>
                            </p:stCondLst>
                            <p:childTnLst>
                              <p:par>
                                <p:cTn id="50" presetID="1" presetClass="entr" presetSubtype="0" fill="hold" grpId="0" nodeType="afterEffect">
                                  <p:stCondLst>
                                    <p:cond delay="0"/>
                                  </p:stCondLst>
                                  <p:childTnLst>
                                    <p:set>
                                      <p:cBhvr>
                                        <p:cTn id="51" dur="1" fill="hold">
                                          <p:stCondLst>
                                            <p:cond delay="0"/>
                                          </p:stCondLst>
                                        </p:cTn>
                                        <p:tgtEl>
                                          <p:spTgt spid="245"/>
                                        </p:tgtEl>
                                        <p:attrNameLst>
                                          <p:attrName>style.visibility</p:attrName>
                                        </p:attrNameLst>
                                      </p:cBhvr>
                                      <p:to>
                                        <p:strVal val="visible"/>
                                      </p:to>
                                    </p:set>
                                  </p:childTnLst>
                                </p:cTn>
                              </p:par>
                              <p:par>
                                <p:cTn id="52" presetID="42" presetClass="path" presetSubtype="0" accel="50000" decel="50000" fill="hold" grpId="0" nodeType="withEffect">
                                  <p:stCondLst>
                                    <p:cond delay="0"/>
                                  </p:stCondLst>
                                  <p:childTnLst>
                                    <p:animMotion origin="layout" path="M -3.61111E-6 2.22222E-6 L 0.17275 0.31111 " pathEditMode="relative" rAng="0" ptsTypes="AA">
                                      <p:cBhvr>
                                        <p:cTn id="53" dur="3000" fill="hold"/>
                                        <p:tgtEl>
                                          <p:spTgt spid="96"/>
                                        </p:tgtEl>
                                        <p:attrNameLst>
                                          <p:attrName>ppt_x</p:attrName>
                                          <p:attrName>ppt_y</p:attrName>
                                        </p:attrNameLst>
                                      </p:cBhvr>
                                      <p:rCtr x="8628" y="15556"/>
                                    </p:animMotion>
                                  </p:childTnLst>
                                </p:cTn>
                              </p:par>
                              <p:par>
                                <p:cTn id="54" presetID="42" presetClass="path" presetSubtype="0" accel="50000" decel="50000" fill="hold" grpId="0" nodeType="withEffect">
                                  <p:stCondLst>
                                    <p:cond delay="0"/>
                                  </p:stCondLst>
                                  <p:childTnLst>
                                    <p:animMotion origin="layout" path="M -3.61111E-6 -7.40741E-7 L 0.16441 0.30023 " pathEditMode="relative" rAng="0" ptsTypes="AA">
                                      <p:cBhvr>
                                        <p:cTn id="55" dur="3000" fill="hold"/>
                                        <p:tgtEl>
                                          <p:spTgt spid="103"/>
                                        </p:tgtEl>
                                        <p:attrNameLst>
                                          <p:attrName>ppt_x</p:attrName>
                                          <p:attrName>ppt_y</p:attrName>
                                        </p:attrNameLst>
                                      </p:cBhvr>
                                      <p:rCtr x="8212" y="15000"/>
                                    </p:animMotion>
                                  </p:childTnLst>
                                </p:cTn>
                              </p:par>
                              <p:par>
                                <p:cTn id="56" presetID="42" presetClass="path" presetSubtype="0" accel="50000" decel="50000" fill="hold" grpId="0" nodeType="withEffect">
                                  <p:stCondLst>
                                    <p:cond delay="0"/>
                                  </p:stCondLst>
                                  <p:childTnLst>
                                    <p:animMotion origin="layout" path="M -3.61111E-6 2.22222E-6 L 0.18941 0.20069 " pathEditMode="relative" rAng="0" ptsTypes="AA">
                                      <p:cBhvr>
                                        <p:cTn id="57" dur="3000" fill="hold"/>
                                        <p:tgtEl>
                                          <p:spTgt spid="145"/>
                                        </p:tgtEl>
                                        <p:attrNameLst>
                                          <p:attrName>ppt_x</p:attrName>
                                          <p:attrName>ppt_y</p:attrName>
                                        </p:attrNameLst>
                                      </p:cBhvr>
                                      <p:rCtr x="9462" y="10023"/>
                                    </p:animMotion>
                                  </p:childTnLst>
                                </p:cTn>
                              </p:par>
                              <p:par>
                                <p:cTn id="58" presetID="42" presetClass="path" presetSubtype="0" accel="50000" decel="50000" fill="hold" grpId="0" nodeType="withEffect">
                                  <p:stCondLst>
                                    <p:cond delay="0"/>
                                  </p:stCondLst>
                                  <p:childTnLst>
                                    <p:animMotion origin="layout" path="M -3.61111E-6 -4.81481E-6 L 0.18941 0.08936 " pathEditMode="relative" rAng="0" ptsTypes="AA">
                                      <p:cBhvr>
                                        <p:cTn id="59" dur="3000" fill="hold"/>
                                        <p:tgtEl>
                                          <p:spTgt spid="139"/>
                                        </p:tgtEl>
                                        <p:attrNameLst>
                                          <p:attrName>ppt_x</p:attrName>
                                          <p:attrName>ppt_y</p:attrName>
                                        </p:attrNameLst>
                                      </p:cBhvr>
                                      <p:rCtr x="9462" y="4468"/>
                                    </p:animMotion>
                                  </p:childTnLst>
                                </p:cTn>
                              </p:par>
                              <p:par>
                                <p:cTn id="60" presetID="42" presetClass="path" presetSubtype="0" accel="50000" decel="50000" fill="hold" grpId="0" nodeType="withEffect">
                                  <p:stCondLst>
                                    <p:cond delay="0"/>
                                  </p:stCondLst>
                                  <p:childTnLst>
                                    <p:animMotion origin="layout" path="M -3.61111E-6 -0.00439 L 0.15608 0.0301 " pathEditMode="relative" rAng="0" ptsTypes="AA">
                                      <p:cBhvr>
                                        <p:cTn id="61" dur="3000" fill="hold"/>
                                        <p:tgtEl>
                                          <p:spTgt spid="134"/>
                                        </p:tgtEl>
                                        <p:attrNameLst>
                                          <p:attrName>ppt_x</p:attrName>
                                          <p:attrName>ppt_y</p:attrName>
                                        </p:attrNameLst>
                                      </p:cBhvr>
                                      <p:rCtr x="7795" y="1713"/>
                                    </p:animMotion>
                                  </p:childTnLst>
                                </p:cTn>
                              </p:par>
                            </p:childTnLst>
                          </p:cTn>
                        </p:par>
                        <p:par>
                          <p:cTn id="62" fill="hold">
                            <p:stCondLst>
                              <p:cond delay="12000"/>
                            </p:stCondLst>
                            <p:childTnLst>
                              <p:par>
                                <p:cTn id="63" presetID="1" presetClass="entr" presetSubtype="0" fill="hold" grpId="0" nodeType="afterEffect">
                                  <p:stCondLst>
                                    <p:cond delay="0"/>
                                  </p:stCondLst>
                                  <p:childTnLst>
                                    <p:set>
                                      <p:cBhvr>
                                        <p:cTn id="64" dur="1" fill="hold">
                                          <p:stCondLst>
                                            <p:cond delay="0"/>
                                          </p:stCondLst>
                                        </p:cTn>
                                        <p:tgtEl>
                                          <p:spTgt spid="246"/>
                                        </p:tgtEl>
                                        <p:attrNameLst>
                                          <p:attrName>style.visibility</p:attrName>
                                        </p:attrNameLst>
                                      </p:cBhvr>
                                      <p:to>
                                        <p:strVal val="visible"/>
                                      </p:to>
                                    </p:set>
                                  </p:childTnLst>
                                </p:cTn>
                              </p:par>
                              <p:par>
                                <p:cTn id="65" presetID="42" presetClass="path" presetSubtype="0" accel="50000" decel="50000" fill="hold" grpId="0" nodeType="withEffect">
                                  <p:stCondLst>
                                    <p:cond delay="0"/>
                                  </p:stCondLst>
                                  <p:childTnLst>
                                    <p:animMotion origin="layout" path="M 0.00018 -0.0044 L 0.17327 0.16319 " pathEditMode="relative" rAng="0" ptsTypes="AA">
                                      <p:cBhvr>
                                        <p:cTn id="66" dur="3000" fill="hold"/>
                                        <p:tgtEl>
                                          <p:spTgt spid="137"/>
                                        </p:tgtEl>
                                        <p:attrNameLst>
                                          <p:attrName>ppt_x</p:attrName>
                                          <p:attrName>ppt_y</p:attrName>
                                        </p:attrNameLst>
                                      </p:cBhvr>
                                      <p:rCtr x="8646" y="8380"/>
                                    </p:animMotion>
                                  </p:childTnLst>
                                </p:cTn>
                              </p:par>
                              <p:par>
                                <p:cTn id="67" presetID="42" presetClass="path" presetSubtype="0" accel="50000" decel="50000" fill="hold" grpId="0" nodeType="withEffect">
                                  <p:stCondLst>
                                    <p:cond delay="0"/>
                                  </p:stCondLst>
                                  <p:childTnLst>
                                    <p:animMotion origin="layout" path="M 2.77556E-17 3.7037E-6 L 0.19792 0.21134 " pathEditMode="relative" rAng="0" ptsTypes="AA">
                                      <p:cBhvr>
                                        <p:cTn id="68" dur="3000" fill="hold"/>
                                        <p:tgtEl>
                                          <p:spTgt spid="144"/>
                                        </p:tgtEl>
                                        <p:attrNameLst>
                                          <p:attrName>ppt_x</p:attrName>
                                          <p:attrName>ppt_y</p:attrName>
                                        </p:attrNameLst>
                                      </p:cBhvr>
                                      <p:rCtr x="9896" y="10556"/>
                                    </p:animMotion>
                                  </p:childTnLst>
                                </p:cTn>
                              </p:par>
                              <p:par>
                                <p:cTn id="69" presetID="42" presetClass="path" presetSubtype="0" accel="50000" decel="50000" fill="hold" grpId="0" nodeType="withEffect">
                                  <p:stCondLst>
                                    <p:cond delay="0"/>
                                  </p:stCondLst>
                                  <p:childTnLst>
                                    <p:animMotion origin="layout" path="M 2.77556E-17 7.40741E-7 L 0.17292 0.31157 " pathEditMode="relative" rAng="0" ptsTypes="AA">
                                      <p:cBhvr>
                                        <p:cTn id="70" dur="3000" fill="hold"/>
                                        <p:tgtEl>
                                          <p:spTgt spid="150"/>
                                        </p:tgtEl>
                                        <p:attrNameLst>
                                          <p:attrName>ppt_x</p:attrName>
                                          <p:attrName>ppt_y</p:attrName>
                                        </p:attrNameLst>
                                      </p:cBhvr>
                                      <p:rCtr x="8646" y="15579"/>
                                    </p:animMotion>
                                  </p:childTnLst>
                                </p:cTn>
                              </p:par>
                              <p:par>
                                <p:cTn id="71" presetID="42" presetClass="path" presetSubtype="0" accel="50000" decel="50000" fill="hold" grpId="0" nodeType="withEffect">
                                  <p:stCondLst>
                                    <p:cond delay="0"/>
                                  </p:stCondLst>
                                  <p:childTnLst>
                                    <p:animMotion origin="layout" path="M 2.77556E-17 -2.22222E-6 L 0.20625 0.41111 " pathEditMode="relative" rAng="0" ptsTypes="AA">
                                      <p:cBhvr>
                                        <p:cTn id="72" dur="3000" fill="hold"/>
                                        <p:tgtEl>
                                          <p:spTgt spid="108"/>
                                        </p:tgtEl>
                                        <p:attrNameLst>
                                          <p:attrName>ppt_x</p:attrName>
                                          <p:attrName>ppt_y</p:attrName>
                                        </p:attrNameLst>
                                      </p:cBhvr>
                                      <p:rCtr x="10312" y="20556"/>
                                    </p:animMotion>
                                  </p:childTnLst>
                                </p:cTn>
                              </p:par>
                              <p:par>
                                <p:cTn id="73" presetID="42" presetClass="path" presetSubtype="0" accel="50000" decel="50000" fill="hold" grpId="0" nodeType="withEffect">
                                  <p:stCondLst>
                                    <p:cond delay="0"/>
                                  </p:stCondLst>
                                  <p:childTnLst>
                                    <p:animMotion origin="layout" path="M 2.77556E-17 7.40741E-7 L 0.22292 0.42199 " pathEditMode="relative" rAng="0" ptsTypes="AA">
                                      <p:cBhvr>
                                        <p:cTn id="74" dur="3000" fill="hold"/>
                                        <p:tgtEl>
                                          <p:spTgt spid="101"/>
                                        </p:tgtEl>
                                        <p:attrNameLst>
                                          <p:attrName>ppt_x</p:attrName>
                                          <p:attrName>ppt_y</p:attrName>
                                        </p:attrNameLst>
                                      </p:cBhvr>
                                      <p:rCtr x="11146" y="21088"/>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8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26"/>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1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animBg="1"/>
      <p:bldP spid="245" grpId="0" animBg="1"/>
      <p:bldP spid="244" grpId="0" animBg="1"/>
      <p:bldP spid="243" grpId="0" animBg="1"/>
      <p:bldP spid="3" grpId="0" animBg="1"/>
      <p:bldP spid="96" grpId="0" animBg="1"/>
      <p:bldP spid="97" grpId="0" animBg="1"/>
      <p:bldP spid="98" grpId="0" animBg="1"/>
      <p:bldP spid="99" grpId="0" animBg="1"/>
      <p:bldP spid="101" grpId="0" animBg="1"/>
      <p:bldP spid="103" grpId="0" animBg="1"/>
      <p:bldP spid="104" grpId="0" animBg="1"/>
      <p:bldP spid="105" grpId="0" animBg="1"/>
      <p:bldP spid="106" grpId="0" animBg="1"/>
      <p:bldP spid="108" grpId="0" animBg="1"/>
      <p:bldP spid="127" grpId="0" animBg="1"/>
      <p:bldP spid="128" grpId="0" animBg="1"/>
      <p:bldP spid="129" grpId="0" animBg="1"/>
      <p:bldP spid="134" grpId="0" animBg="1"/>
      <p:bldP spid="137" grpId="0" animBg="1"/>
      <p:bldP spid="139" grpId="0" animBg="1"/>
      <p:bldP spid="140" grpId="0" animBg="1"/>
      <p:bldP spid="141" grpId="0" animBg="1"/>
      <p:bldP spid="142" grpId="0" animBg="1"/>
      <p:bldP spid="144" grpId="0" animBg="1"/>
      <p:bldP spid="145" grpId="0" animBg="1"/>
      <p:bldP spid="146" grpId="0" animBg="1"/>
      <p:bldP spid="147" grpId="0" animBg="1"/>
      <p:bldP spid="148" grpId="0" animBg="1"/>
      <p:bldP spid="150" grpId="0" animBg="1"/>
      <p:bldP spid="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Contributions</a:t>
            </a:r>
            <a:endParaRPr lang="en-US" dirty="0"/>
          </a:p>
        </p:txBody>
      </p:sp>
      <p:sp>
        <p:nvSpPr>
          <p:cNvPr id="3" name="Content Placeholder 2"/>
          <p:cNvSpPr>
            <a:spLocks noGrp="1"/>
          </p:cNvSpPr>
          <p:nvPr>
            <p:ph idx="1"/>
          </p:nvPr>
        </p:nvSpPr>
        <p:spPr>
          <a:xfrm>
            <a:off x="304800" y="914400"/>
            <a:ext cx="8610600" cy="5943600"/>
          </a:xfrm>
        </p:spPr>
        <p:txBody>
          <a:bodyPr>
            <a:noAutofit/>
          </a:bodyPr>
          <a:lstStyle/>
          <a:p>
            <a:r>
              <a:rPr lang="en-US" dirty="0" err="1" smtClean="0">
                <a:solidFill>
                  <a:srgbClr val="D25000"/>
                </a:solidFill>
                <a:latin typeface="+mn-lt"/>
              </a:rPr>
              <a:t>Relyzer</a:t>
            </a:r>
            <a:r>
              <a:rPr lang="en-US" dirty="0" smtClean="0">
                <a:solidFill>
                  <a:srgbClr val="D25000"/>
                </a:solidFill>
                <a:latin typeface="+mn-lt"/>
              </a:rPr>
              <a:t>: A tool for complete </a:t>
            </a:r>
            <a:r>
              <a:rPr lang="en-US" dirty="0">
                <a:solidFill>
                  <a:srgbClr val="D25000"/>
                </a:solidFill>
                <a:latin typeface="+mn-lt"/>
              </a:rPr>
              <a:t>application </a:t>
            </a:r>
            <a:r>
              <a:rPr lang="en-US" dirty="0" smtClean="0">
                <a:solidFill>
                  <a:srgbClr val="D25000"/>
                </a:solidFill>
                <a:latin typeface="+mn-lt"/>
              </a:rPr>
              <a:t>resiliency analysis</a:t>
            </a:r>
            <a:endParaRPr lang="en-US" dirty="0" smtClean="0">
              <a:latin typeface="+mn-lt"/>
            </a:endParaRPr>
          </a:p>
          <a:p>
            <a:r>
              <a:rPr lang="en-US" dirty="0" smtClean="0">
                <a:latin typeface="+mn-lt"/>
              </a:rPr>
              <a:t>Developed </a:t>
            </a:r>
            <a:r>
              <a:rPr lang="en-US" dirty="0" smtClean="0">
                <a:solidFill>
                  <a:srgbClr val="D25000"/>
                </a:solidFill>
                <a:latin typeface="+mn-lt"/>
              </a:rPr>
              <a:t>novel fault pruning techniques</a:t>
            </a:r>
          </a:p>
          <a:p>
            <a:pPr lvl="1"/>
            <a:r>
              <a:rPr lang="en-US" dirty="0" smtClean="0">
                <a:latin typeface="+mn-lt"/>
              </a:rPr>
              <a:t>3 to 6 orders of magnitude fewer injections for most apps</a:t>
            </a:r>
            <a:endParaRPr lang="en-US" dirty="0">
              <a:latin typeface="+mn-lt"/>
            </a:endParaRPr>
          </a:p>
          <a:p>
            <a:pPr lvl="1"/>
            <a:r>
              <a:rPr lang="en-US" dirty="0" smtClean="0">
                <a:solidFill>
                  <a:srgbClr val="D25000"/>
                </a:solidFill>
                <a:latin typeface="+mn-lt"/>
              </a:rPr>
              <a:t>99.78% app fault sites pruned</a:t>
            </a:r>
          </a:p>
          <a:p>
            <a:pPr lvl="2">
              <a:buFont typeface="Wingdings" pitchFamily="2" charset="2"/>
              <a:buChar char="§"/>
            </a:pPr>
            <a:r>
              <a:rPr lang="en-US" sz="2200" dirty="0" smtClean="0">
                <a:solidFill>
                  <a:srgbClr val="D25000"/>
                </a:solidFill>
                <a:latin typeface="+mn-lt"/>
              </a:rPr>
              <a:t>Only 0.04% represent 99% of all fault sites</a:t>
            </a:r>
          </a:p>
          <a:p>
            <a:pPr lvl="2">
              <a:buFont typeface="Wingdings" pitchFamily="2" charset="2"/>
              <a:buChar char="§"/>
            </a:pPr>
            <a:endParaRPr lang="en-US" sz="2200" dirty="0">
              <a:solidFill>
                <a:srgbClr val="D25000"/>
              </a:solidFill>
              <a:latin typeface="+mn-lt"/>
            </a:endParaRPr>
          </a:p>
          <a:p>
            <a:pPr lvl="2">
              <a:buFont typeface="Wingdings" pitchFamily="2" charset="2"/>
              <a:buChar char="§"/>
            </a:pPr>
            <a:endParaRPr lang="en-US" sz="2200" dirty="0" smtClean="0">
              <a:solidFill>
                <a:srgbClr val="D25000"/>
              </a:solidFill>
              <a:latin typeface="+mn-lt"/>
            </a:endParaRPr>
          </a:p>
          <a:p>
            <a:pPr lvl="2">
              <a:buFont typeface="Wingdings" pitchFamily="2" charset="2"/>
              <a:buChar char="§"/>
            </a:pPr>
            <a:endParaRPr lang="en-US" sz="2200" dirty="0">
              <a:solidFill>
                <a:srgbClr val="D25000"/>
              </a:solidFill>
              <a:latin typeface="+mn-lt"/>
            </a:endParaRPr>
          </a:p>
          <a:p>
            <a:pPr lvl="2">
              <a:buFont typeface="Wingdings" pitchFamily="2" charset="2"/>
              <a:buChar char="§"/>
            </a:pPr>
            <a:endParaRPr lang="en-US" sz="2200" dirty="0" smtClean="0">
              <a:solidFill>
                <a:srgbClr val="D25000"/>
              </a:solidFill>
              <a:latin typeface="+mn-lt"/>
            </a:endParaRPr>
          </a:p>
          <a:p>
            <a:pPr lvl="2">
              <a:buFont typeface="Wingdings" pitchFamily="2" charset="2"/>
              <a:buChar char="§"/>
            </a:pPr>
            <a:endParaRPr lang="en-US" sz="2200" dirty="0">
              <a:solidFill>
                <a:srgbClr val="D25000"/>
              </a:solidFill>
              <a:latin typeface="+mn-lt"/>
            </a:endParaRPr>
          </a:p>
          <a:p>
            <a:pPr lvl="2">
              <a:buFont typeface="Wingdings" pitchFamily="2" charset="2"/>
              <a:buChar char="§"/>
            </a:pPr>
            <a:endParaRPr lang="en-US" sz="2200" dirty="0" smtClean="0">
              <a:solidFill>
                <a:srgbClr val="D25000"/>
              </a:solidFill>
              <a:latin typeface="+mn-lt"/>
            </a:endParaRPr>
          </a:p>
          <a:p>
            <a:pPr>
              <a:buFont typeface="Wingdings" pitchFamily="2" charset="2"/>
              <a:buChar char="§"/>
            </a:pPr>
            <a:r>
              <a:rPr lang="en-US" dirty="0" smtClean="0">
                <a:latin typeface="+mn-lt"/>
              </a:rPr>
              <a:t>Can </a:t>
            </a:r>
            <a:r>
              <a:rPr lang="en-US" dirty="0">
                <a:latin typeface="+mn-lt"/>
              </a:rPr>
              <a:t>identify all potential SDC causing fault </a:t>
            </a:r>
            <a:r>
              <a:rPr lang="en-US" dirty="0" smtClean="0">
                <a:latin typeface="+mn-lt"/>
              </a:rPr>
              <a:t>sites</a:t>
            </a:r>
            <a:endParaRPr lang="en-US" dirty="0">
              <a:solidFill>
                <a:srgbClr val="D25000"/>
              </a:solidFill>
              <a:latin typeface="+mn-lt"/>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13</a:t>
            </a:fld>
            <a:endParaRPr lang="en-US"/>
          </a:p>
        </p:txBody>
      </p:sp>
      <p:grpSp>
        <p:nvGrpSpPr>
          <p:cNvPr id="240" name="Group 239"/>
          <p:cNvGrpSpPr/>
          <p:nvPr/>
        </p:nvGrpSpPr>
        <p:grpSpPr>
          <a:xfrm>
            <a:off x="1182745" y="3376440"/>
            <a:ext cx="1941455" cy="2864234"/>
            <a:chOff x="1182745" y="3649874"/>
            <a:chExt cx="1941455" cy="2979526"/>
          </a:xfrm>
        </p:grpSpPr>
        <p:grpSp>
          <p:nvGrpSpPr>
            <p:cNvPr id="83" name="Group 82"/>
            <p:cNvGrpSpPr/>
            <p:nvPr/>
          </p:nvGrpSpPr>
          <p:grpSpPr>
            <a:xfrm>
              <a:off x="1182745" y="3649874"/>
              <a:ext cx="1941455" cy="2979526"/>
              <a:chOff x="304800" y="1678682"/>
              <a:chExt cx="1865255" cy="4188718"/>
            </a:xfrm>
          </p:grpSpPr>
          <p:grpSp>
            <p:nvGrpSpPr>
              <p:cNvPr id="84" name="Group 83"/>
              <p:cNvGrpSpPr/>
              <p:nvPr/>
            </p:nvGrpSpPr>
            <p:grpSpPr>
              <a:xfrm>
                <a:off x="304800" y="1678682"/>
                <a:ext cx="1865255" cy="3222945"/>
                <a:chOff x="304800" y="1678682"/>
                <a:chExt cx="1865255" cy="3222945"/>
              </a:xfrm>
            </p:grpSpPr>
            <p:sp>
              <p:nvSpPr>
                <p:cNvPr id="87" name="Rounded Rectangle 8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88" name="Group 2047"/>
                <p:cNvGrpSpPr>
                  <a:grpSpLocks/>
                </p:cNvGrpSpPr>
                <p:nvPr/>
              </p:nvGrpSpPr>
              <p:grpSpPr bwMode="auto">
                <a:xfrm>
                  <a:off x="304800" y="1907290"/>
                  <a:ext cx="1865255" cy="2732088"/>
                  <a:chOff x="1569711" y="2214680"/>
                  <a:chExt cx="1990971" cy="2732220"/>
                </a:xfrm>
              </p:grpSpPr>
              <p:sp>
                <p:nvSpPr>
                  <p:cNvPr id="89" name="Rectangle 88"/>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9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9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9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9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9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9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96" name="TextBox 95"/>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85" name="Straight Arrow Connector 2054"/>
              <p:cNvCxnSpPr>
                <a:cxnSpLocks noChangeShapeType="1"/>
                <a:stCxn id="87" idx="2"/>
                <a:endCxn id="86"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6" name="Rounded Rectangle 85"/>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160" name="Group 159"/>
            <p:cNvGrpSpPr/>
            <p:nvPr/>
          </p:nvGrpSpPr>
          <p:grpSpPr>
            <a:xfrm>
              <a:off x="1632998" y="3757720"/>
              <a:ext cx="996863" cy="2054361"/>
              <a:chOff x="794798" y="3757720"/>
              <a:chExt cx="996863" cy="2054361"/>
            </a:xfrm>
          </p:grpSpPr>
          <p:grpSp>
            <p:nvGrpSpPr>
              <p:cNvPr id="97" name="Group 96"/>
              <p:cNvGrpSpPr/>
              <p:nvPr/>
            </p:nvGrpSpPr>
            <p:grpSpPr>
              <a:xfrm>
                <a:off x="794798" y="3757720"/>
                <a:ext cx="991412" cy="109535"/>
                <a:chOff x="762000" y="2079625"/>
                <a:chExt cx="952500" cy="153988"/>
              </a:xfrm>
              <a:effectLst>
                <a:outerShdw blurRad="50800" dist="38100" dir="13500000" algn="br" rotWithShape="0">
                  <a:prstClr val="black">
                    <a:alpha val="40000"/>
                  </a:prstClr>
                </a:outerShdw>
              </a:effectLst>
            </p:grpSpPr>
            <p:grpSp>
              <p:nvGrpSpPr>
                <p:cNvPr id="98" name="Group 97"/>
                <p:cNvGrpSpPr>
                  <a:grpSpLocks/>
                </p:cNvGrpSpPr>
                <p:nvPr/>
              </p:nvGrpSpPr>
              <p:grpSpPr bwMode="auto">
                <a:xfrm>
                  <a:off x="1366837" y="2079625"/>
                  <a:ext cx="347663" cy="153988"/>
                  <a:chOff x="1711325" y="2079625"/>
                  <a:chExt cx="347663" cy="153988"/>
                </a:xfrm>
              </p:grpSpPr>
              <p:sp>
                <p:nvSpPr>
                  <p:cNvPr id="103" name="Explosion 1 102"/>
                  <p:cNvSpPr>
                    <a:spLocks noChangeArrowheads="1"/>
                  </p:cNvSpPr>
                  <p:nvPr/>
                </p:nvSpPr>
                <p:spPr bwMode="auto">
                  <a:xfrm>
                    <a:off x="1711325"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4" name="Explosion 1 103"/>
                  <p:cNvSpPr>
                    <a:spLocks noChangeArrowheads="1"/>
                  </p:cNvSpPr>
                  <p:nvPr/>
                </p:nvSpPr>
                <p:spPr bwMode="auto">
                  <a:xfrm>
                    <a:off x="19446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99" name="Group 98"/>
                <p:cNvGrpSpPr>
                  <a:grpSpLocks/>
                </p:cNvGrpSpPr>
                <p:nvPr/>
              </p:nvGrpSpPr>
              <p:grpSpPr bwMode="auto">
                <a:xfrm>
                  <a:off x="762000" y="2079625"/>
                  <a:ext cx="531812" cy="153988"/>
                  <a:chOff x="1106488" y="2079625"/>
                  <a:chExt cx="531812" cy="153988"/>
                </a:xfrm>
              </p:grpSpPr>
              <p:sp>
                <p:nvSpPr>
                  <p:cNvPr id="100" name="Explosion 1 101"/>
                  <p:cNvSpPr>
                    <a:spLocks noChangeArrowheads="1"/>
                  </p:cNvSpPr>
                  <p:nvPr/>
                </p:nvSpPr>
                <p:spPr bwMode="auto">
                  <a:xfrm>
                    <a:off x="1524000"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1"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2"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05" name="Group 104"/>
              <p:cNvGrpSpPr/>
              <p:nvPr/>
            </p:nvGrpSpPr>
            <p:grpSpPr>
              <a:xfrm>
                <a:off x="796451" y="3984660"/>
                <a:ext cx="995210" cy="1827421"/>
                <a:chOff x="762000" y="2381250"/>
                <a:chExt cx="956149" cy="2582863"/>
              </a:xfrm>
              <a:effectLst>
                <a:outerShdw blurRad="50800" dist="38100" dir="13500000" algn="br" rotWithShape="0">
                  <a:prstClr val="black">
                    <a:alpha val="40000"/>
                  </a:prstClr>
                </a:outerShdw>
              </a:effectLst>
            </p:grpSpPr>
            <p:grpSp>
              <p:nvGrpSpPr>
                <p:cNvPr id="106" name="Group 105"/>
                <p:cNvGrpSpPr>
                  <a:grpSpLocks/>
                </p:cNvGrpSpPr>
                <p:nvPr/>
              </p:nvGrpSpPr>
              <p:grpSpPr bwMode="auto">
                <a:xfrm>
                  <a:off x="762000" y="4506913"/>
                  <a:ext cx="531812" cy="153987"/>
                  <a:chOff x="1106488" y="4506493"/>
                  <a:chExt cx="531918" cy="154013"/>
                </a:xfrm>
              </p:grpSpPr>
              <p:sp>
                <p:nvSpPr>
                  <p:cNvPr id="157" name="Explosion 1 61"/>
                  <p:cNvSpPr>
                    <a:spLocks noChangeArrowheads="1"/>
                  </p:cNvSpPr>
                  <p:nvPr/>
                </p:nvSpPr>
                <p:spPr bwMode="auto">
                  <a:xfrm>
                    <a:off x="1524424" y="450649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8"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9"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07" name="Group 106"/>
                <p:cNvGrpSpPr>
                  <a:grpSpLocks/>
                </p:cNvGrpSpPr>
                <p:nvPr/>
              </p:nvGrpSpPr>
              <p:grpSpPr bwMode="auto">
                <a:xfrm>
                  <a:off x="762000" y="4810125"/>
                  <a:ext cx="952974" cy="153988"/>
                  <a:chOff x="1106488" y="4810100"/>
                  <a:chExt cx="952974" cy="154013"/>
                </a:xfrm>
              </p:grpSpPr>
              <p:sp>
                <p:nvSpPr>
                  <p:cNvPr id="152" name="Explosion 1 67"/>
                  <p:cNvSpPr>
                    <a:spLocks noChangeArrowheads="1"/>
                  </p:cNvSpPr>
                  <p:nvPr/>
                </p:nvSpPr>
                <p:spPr bwMode="auto">
                  <a:xfrm>
                    <a:off x="1524424" y="481010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3" name="Explosion 1 68"/>
                  <p:cNvSpPr>
                    <a:spLocks noChangeArrowheads="1"/>
                  </p:cNvSpPr>
                  <p:nvPr/>
                </p:nvSpPr>
                <p:spPr bwMode="auto">
                  <a:xfrm>
                    <a:off x="1711275" y="481231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4" name="Explosion 1 69"/>
                  <p:cNvSpPr>
                    <a:spLocks noChangeArrowheads="1"/>
                  </p:cNvSpPr>
                  <p:nvPr/>
                </p:nvSpPr>
                <p:spPr bwMode="auto">
                  <a:xfrm>
                    <a:off x="1945480"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5" name="Explosion 1 71"/>
                  <p:cNvSpPr>
                    <a:spLocks noChangeArrowheads="1"/>
                  </p:cNvSpPr>
                  <p:nvPr/>
                </p:nvSpPr>
                <p:spPr bwMode="auto">
                  <a:xfrm>
                    <a:off x="1106488"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6" name="Explosion 1 72"/>
                  <p:cNvSpPr>
                    <a:spLocks noChangeArrowheads="1"/>
                  </p:cNvSpPr>
                  <p:nvPr/>
                </p:nvSpPr>
                <p:spPr bwMode="auto">
                  <a:xfrm>
                    <a:off x="1293339" y="481231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08" name="Group 107"/>
                <p:cNvGrpSpPr>
                  <a:grpSpLocks/>
                </p:cNvGrpSpPr>
                <p:nvPr/>
              </p:nvGrpSpPr>
              <p:grpSpPr bwMode="auto">
                <a:xfrm>
                  <a:off x="1366835" y="2987675"/>
                  <a:ext cx="348154" cy="1673225"/>
                  <a:chOff x="1711275" y="2988462"/>
                  <a:chExt cx="348187" cy="1672045"/>
                </a:xfrm>
              </p:grpSpPr>
              <p:grpSp>
                <p:nvGrpSpPr>
                  <p:cNvPr id="143" name="Group 12"/>
                  <p:cNvGrpSpPr>
                    <a:grpSpLocks/>
                  </p:cNvGrpSpPr>
                  <p:nvPr/>
                </p:nvGrpSpPr>
                <p:grpSpPr bwMode="auto">
                  <a:xfrm>
                    <a:off x="1711275" y="2988462"/>
                    <a:ext cx="348187" cy="154014"/>
                    <a:chOff x="1711275" y="2988462"/>
                    <a:chExt cx="348187" cy="154014"/>
                  </a:xfrm>
                </p:grpSpPr>
                <p:sp>
                  <p:nvSpPr>
                    <p:cNvPr id="150" name="Explosion 1 56"/>
                    <p:cNvSpPr>
                      <a:spLocks noChangeArrowheads="1"/>
                    </p:cNvSpPr>
                    <p:nvPr/>
                  </p:nvSpPr>
                  <p:spPr bwMode="auto">
                    <a:xfrm>
                      <a:off x="1711275" y="299067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1" name="Explosion 1 57"/>
                    <p:cNvSpPr>
                      <a:spLocks noChangeArrowheads="1"/>
                    </p:cNvSpPr>
                    <p:nvPr/>
                  </p:nvSpPr>
                  <p:spPr bwMode="auto">
                    <a:xfrm>
                      <a:off x="1945480"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44" name="Group 19"/>
                  <p:cNvGrpSpPr>
                    <a:grpSpLocks/>
                  </p:cNvGrpSpPr>
                  <p:nvPr/>
                </p:nvGrpSpPr>
                <p:grpSpPr bwMode="auto">
                  <a:xfrm>
                    <a:off x="1711275" y="4506493"/>
                    <a:ext cx="348187" cy="154014"/>
                    <a:chOff x="1711275" y="4506493"/>
                    <a:chExt cx="348187" cy="154014"/>
                  </a:xfrm>
                </p:grpSpPr>
                <p:sp>
                  <p:nvSpPr>
                    <p:cNvPr id="148" name="Explosion 1 62"/>
                    <p:cNvSpPr>
                      <a:spLocks noChangeArrowheads="1"/>
                    </p:cNvSpPr>
                    <p:nvPr/>
                  </p:nvSpPr>
                  <p:spPr bwMode="auto">
                    <a:xfrm>
                      <a:off x="1711275" y="4508705"/>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9" name="Explosion 1 63"/>
                    <p:cNvSpPr>
                      <a:spLocks noChangeArrowheads="1"/>
                    </p:cNvSpPr>
                    <p:nvPr/>
                  </p:nvSpPr>
                  <p:spPr bwMode="auto">
                    <a:xfrm>
                      <a:off x="1945480"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45" name="Group 17"/>
                  <p:cNvGrpSpPr>
                    <a:grpSpLocks/>
                  </p:cNvGrpSpPr>
                  <p:nvPr/>
                </p:nvGrpSpPr>
                <p:grpSpPr bwMode="auto">
                  <a:xfrm>
                    <a:off x="1711275" y="4126986"/>
                    <a:ext cx="348187" cy="154013"/>
                    <a:chOff x="1711275" y="4126986"/>
                    <a:chExt cx="348187" cy="154013"/>
                  </a:xfrm>
                </p:grpSpPr>
                <p:sp>
                  <p:nvSpPr>
                    <p:cNvPr id="146" name="Explosion 1 74"/>
                    <p:cNvSpPr>
                      <a:spLocks noChangeArrowheads="1"/>
                    </p:cNvSpPr>
                    <p:nvPr/>
                  </p:nvSpPr>
                  <p:spPr bwMode="auto">
                    <a:xfrm>
                      <a:off x="1711275" y="412919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7" name="Explosion 1 75"/>
                    <p:cNvSpPr>
                      <a:spLocks noChangeArrowheads="1"/>
                    </p:cNvSpPr>
                    <p:nvPr/>
                  </p:nvSpPr>
                  <p:spPr bwMode="auto">
                    <a:xfrm>
                      <a:off x="1945480"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09" name="Group 108"/>
                <p:cNvGrpSpPr>
                  <a:grpSpLocks/>
                </p:cNvGrpSpPr>
                <p:nvPr/>
              </p:nvGrpSpPr>
              <p:grpSpPr bwMode="auto">
                <a:xfrm>
                  <a:off x="762000" y="2381250"/>
                  <a:ext cx="952974" cy="1900238"/>
                  <a:chOff x="1106488" y="2381250"/>
                  <a:chExt cx="952974" cy="1899748"/>
                </a:xfrm>
              </p:grpSpPr>
              <p:grpSp>
                <p:nvGrpSpPr>
                  <p:cNvPr id="120" name="Group 9"/>
                  <p:cNvGrpSpPr>
                    <a:grpSpLocks/>
                  </p:cNvGrpSpPr>
                  <p:nvPr/>
                </p:nvGrpSpPr>
                <p:grpSpPr bwMode="auto">
                  <a:xfrm>
                    <a:off x="1106488" y="2381250"/>
                    <a:ext cx="952974" cy="457619"/>
                    <a:chOff x="1106488" y="2381250"/>
                    <a:chExt cx="952974" cy="457619"/>
                  </a:xfrm>
                </p:grpSpPr>
                <p:grpSp>
                  <p:nvGrpSpPr>
                    <p:cNvPr id="131" name="Group 7"/>
                    <p:cNvGrpSpPr>
                      <a:grpSpLocks/>
                    </p:cNvGrpSpPr>
                    <p:nvPr/>
                  </p:nvGrpSpPr>
                  <p:grpSpPr bwMode="auto">
                    <a:xfrm>
                      <a:off x="1106488" y="2381250"/>
                      <a:ext cx="952974" cy="154013"/>
                      <a:chOff x="1106488" y="2381250"/>
                      <a:chExt cx="952974" cy="154013"/>
                    </a:xfrm>
                  </p:grpSpPr>
                  <p:sp>
                    <p:nvSpPr>
                      <p:cNvPr id="138"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9"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0"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1"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2"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32" name="Group 8"/>
                    <p:cNvGrpSpPr>
                      <a:grpSpLocks/>
                    </p:cNvGrpSpPr>
                    <p:nvPr/>
                  </p:nvGrpSpPr>
                  <p:grpSpPr bwMode="auto">
                    <a:xfrm>
                      <a:off x="1106488" y="2684856"/>
                      <a:ext cx="952974" cy="154013"/>
                      <a:chOff x="1106488" y="2684856"/>
                      <a:chExt cx="952974" cy="154013"/>
                    </a:xfrm>
                  </p:grpSpPr>
                  <p:sp>
                    <p:nvSpPr>
                      <p:cNvPr id="133" name="Explosion 1 49"/>
                      <p:cNvSpPr>
                        <a:spLocks noChangeArrowheads="1"/>
                      </p:cNvSpPr>
                      <p:nvPr/>
                    </p:nvSpPr>
                    <p:spPr bwMode="auto">
                      <a:xfrm>
                        <a:off x="1524424" y="268485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4" name="Explosion 1 50"/>
                      <p:cNvSpPr>
                        <a:spLocks noChangeArrowheads="1"/>
                      </p:cNvSpPr>
                      <p:nvPr/>
                    </p:nvSpPr>
                    <p:spPr bwMode="auto">
                      <a:xfrm>
                        <a:off x="1711275" y="268706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5" name="Explosion 1 51"/>
                      <p:cNvSpPr>
                        <a:spLocks noChangeArrowheads="1"/>
                      </p:cNvSpPr>
                      <p:nvPr/>
                    </p:nvSpPr>
                    <p:spPr bwMode="auto">
                      <a:xfrm>
                        <a:off x="1945480"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6" name="Explosion 1 53"/>
                      <p:cNvSpPr>
                        <a:spLocks noChangeArrowheads="1"/>
                      </p:cNvSpPr>
                      <p:nvPr/>
                    </p:nvSpPr>
                    <p:spPr bwMode="auto">
                      <a:xfrm>
                        <a:off x="1106488"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7" name="Explosion 1 54"/>
                      <p:cNvSpPr>
                        <a:spLocks noChangeArrowheads="1"/>
                      </p:cNvSpPr>
                      <p:nvPr/>
                    </p:nvSpPr>
                    <p:spPr bwMode="auto">
                      <a:xfrm>
                        <a:off x="1293339" y="268706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21" name="Group 16"/>
                  <p:cNvGrpSpPr>
                    <a:grpSpLocks/>
                  </p:cNvGrpSpPr>
                  <p:nvPr/>
                </p:nvGrpSpPr>
                <p:grpSpPr bwMode="auto">
                  <a:xfrm>
                    <a:off x="1106488" y="4126986"/>
                    <a:ext cx="531918" cy="154012"/>
                    <a:chOff x="1106488" y="4126986"/>
                    <a:chExt cx="531918" cy="154012"/>
                  </a:xfrm>
                </p:grpSpPr>
                <p:sp>
                  <p:nvSpPr>
                    <p:cNvPr id="128" name="Explosion 1 73"/>
                    <p:cNvSpPr>
                      <a:spLocks noChangeArrowheads="1"/>
                    </p:cNvSpPr>
                    <p:nvPr/>
                  </p:nvSpPr>
                  <p:spPr bwMode="auto">
                    <a:xfrm>
                      <a:off x="1524424" y="412698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9" name="Explosion 1 77"/>
                    <p:cNvSpPr>
                      <a:spLocks noChangeArrowheads="1"/>
                    </p:cNvSpPr>
                    <p:nvPr/>
                  </p:nvSpPr>
                  <p:spPr bwMode="auto">
                    <a:xfrm>
                      <a:off x="1106488"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0" name="Explosion 1 78"/>
                    <p:cNvSpPr>
                      <a:spLocks noChangeArrowheads="1"/>
                    </p:cNvSpPr>
                    <p:nvPr/>
                  </p:nvSpPr>
                  <p:spPr bwMode="auto">
                    <a:xfrm>
                      <a:off x="1293339" y="412919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22" name="Group 14"/>
                  <p:cNvGrpSpPr>
                    <a:grpSpLocks/>
                  </p:cNvGrpSpPr>
                  <p:nvPr/>
                </p:nvGrpSpPr>
                <p:grpSpPr bwMode="auto">
                  <a:xfrm>
                    <a:off x="1106488" y="3749688"/>
                    <a:ext cx="952974" cy="154013"/>
                    <a:chOff x="1106488" y="3749688"/>
                    <a:chExt cx="952974" cy="154013"/>
                  </a:xfrm>
                </p:grpSpPr>
                <p:sp>
                  <p:nvSpPr>
                    <p:cNvPr id="123" name="Explosion 1 79"/>
                    <p:cNvSpPr>
                      <a:spLocks noChangeArrowheads="1"/>
                    </p:cNvSpPr>
                    <p:nvPr/>
                  </p:nvSpPr>
                  <p:spPr bwMode="auto">
                    <a:xfrm>
                      <a:off x="1524424" y="374968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4" name="Explosion 1 80"/>
                    <p:cNvSpPr>
                      <a:spLocks noChangeArrowheads="1"/>
                    </p:cNvSpPr>
                    <p:nvPr/>
                  </p:nvSpPr>
                  <p:spPr bwMode="auto">
                    <a:xfrm>
                      <a:off x="1711275" y="375189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5" name="Explosion 1 81"/>
                    <p:cNvSpPr>
                      <a:spLocks noChangeArrowheads="1"/>
                    </p:cNvSpPr>
                    <p:nvPr/>
                  </p:nvSpPr>
                  <p:spPr bwMode="auto">
                    <a:xfrm>
                      <a:off x="1945480"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6" name="Explosion 1 83"/>
                    <p:cNvSpPr>
                      <a:spLocks noChangeArrowheads="1"/>
                    </p:cNvSpPr>
                    <p:nvPr/>
                  </p:nvSpPr>
                  <p:spPr bwMode="auto">
                    <a:xfrm>
                      <a:off x="1106488"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7" name="Explosion 1 84"/>
                    <p:cNvSpPr>
                      <a:spLocks noChangeArrowheads="1"/>
                    </p:cNvSpPr>
                    <p:nvPr/>
                  </p:nvSpPr>
                  <p:spPr bwMode="auto">
                    <a:xfrm>
                      <a:off x="1293339" y="375189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10" name="Group 109"/>
                <p:cNvGrpSpPr>
                  <a:grpSpLocks/>
                </p:cNvGrpSpPr>
                <p:nvPr/>
              </p:nvGrpSpPr>
              <p:grpSpPr bwMode="auto">
                <a:xfrm>
                  <a:off x="765175" y="2987675"/>
                  <a:ext cx="531812" cy="155575"/>
                  <a:chOff x="1106488" y="2988462"/>
                  <a:chExt cx="531918" cy="154013"/>
                </a:xfrm>
              </p:grpSpPr>
              <p:sp>
                <p:nvSpPr>
                  <p:cNvPr id="117" name="Explosion 1 55"/>
                  <p:cNvSpPr>
                    <a:spLocks noChangeArrowheads="1"/>
                  </p:cNvSpPr>
                  <p:nvPr/>
                </p:nvSpPr>
                <p:spPr bwMode="auto">
                  <a:xfrm>
                    <a:off x="1524424" y="298846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8" name="Explosion 1 59"/>
                  <p:cNvSpPr>
                    <a:spLocks noChangeArrowheads="1"/>
                  </p:cNvSpPr>
                  <p:nvPr/>
                </p:nvSpPr>
                <p:spPr bwMode="auto">
                  <a:xfrm>
                    <a:off x="1106488"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9" name="Explosion 1 60"/>
                  <p:cNvSpPr>
                    <a:spLocks noChangeArrowheads="1"/>
                  </p:cNvSpPr>
                  <p:nvPr/>
                </p:nvSpPr>
                <p:spPr bwMode="auto">
                  <a:xfrm>
                    <a:off x="1293339" y="299067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11" name="Group 110"/>
                <p:cNvGrpSpPr>
                  <a:grpSpLocks/>
                </p:cNvGrpSpPr>
                <p:nvPr/>
              </p:nvGrpSpPr>
              <p:grpSpPr bwMode="auto">
                <a:xfrm>
                  <a:off x="765175" y="3368675"/>
                  <a:ext cx="952974" cy="153988"/>
                  <a:chOff x="1106488" y="3367970"/>
                  <a:chExt cx="952974" cy="154013"/>
                </a:xfrm>
              </p:grpSpPr>
              <p:sp>
                <p:nvSpPr>
                  <p:cNvPr id="112" name="Explosion 1 85"/>
                  <p:cNvSpPr>
                    <a:spLocks noChangeArrowheads="1"/>
                  </p:cNvSpPr>
                  <p:nvPr/>
                </p:nvSpPr>
                <p:spPr bwMode="auto">
                  <a:xfrm>
                    <a:off x="1524424" y="336797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3" name="Explosion 1 86"/>
                  <p:cNvSpPr>
                    <a:spLocks noChangeArrowheads="1"/>
                  </p:cNvSpPr>
                  <p:nvPr/>
                </p:nvSpPr>
                <p:spPr bwMode="auto">
                  <a:xfrm>
                    <a:off x="1711275" y="337018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4" name="Explosion 1 87"/>
                  <p:cNvSpPr>
                    <a:spLocks noChangeArrowheads="1"/>
                  </p:cNvSpPr>
                  <p:nvPr/>
                </p:nvSpPr>
                <p:spPr bwMode="auto">
                  <a:xfrm>
                    <a:off x="1945480"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5"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6"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sp>
        <p:nvSpPr>
          <p:cNvPr id="161" name="Right Arrow 160"/>
          <p:cNvSpPr/>
          <p:nvPr/>
        </p:nvSpPr>
        <p:spPr bwMode="auto">
          <a:xfrm>
            <a:off x="3886200" y="4272938"/>
            <a:ext cx="914400" cy="807396"/>
          </a:xfrm>
          <a:prstGeom prst="rightArrow">
            <a:avLst/>
          </a:prstGeom>
          <a:solidFill>
            <a:srgbClr val="00206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41" name="Group 240"/>
          <p:cNvGrpSpPr/>
          <p:nvPr/>
        </p:nvGrpSpPr>
        <p:grpSpPr>
          <a:xfrm>
            <a:off x="5526145" y="3376440"/>
            <a:ext cx="1941455" cy="2871960"/>
            <a:chOff x="5526145" y="3657600"/>
            <a:chExt cx="1941455" cy="2979526"/>
          </a:xfrm>
        </p:grpSpPr>
        <p:grpSp>
          <p:nvGrpSpPr>
            <p:cNvPr id="162" name="Group 161"/>
            <p:cNvGrpSpPr/>
            <p:nvPr/>
          </p:nvGrpSpPr>
          <p:grpSpPr>
            <a:xfrm>
              <a:off x="5526145" y="3657600"/>
              <a:ext cx="1941455" cy="2979526"/>
              <a:chOff x="304800" y="1678682"/>
              <a:chExt cx="1865255" cy="4188718"/>
            </a:xfrm>
          </p:grpSpPr>
          <p:grpSp>
            <p:nvGrpSpPr>
              <p:cNvPr id="163" name="Group 162"/>
              <p:cNvGrpSpPr/>
              <p:nvPr/>
            </p:nvGrpSpPr>
            <p:grpSpPr>
              <a:xfrm>
                <a:off x="304800" y="1678682"/>
                <a:ext cx="1865255" cy="3222945"/>
                <a:chOff x="304800" y="1678682"/>
                <a:chExt cx="1865255" cy="3222945"/>
              </a:xfrm>
            </p:grpSpPr>
            <p:sp>
              <p:nvSpPr>
                <p:cNvPr id="166" name="Rounded Rectangle 16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67" name="Group 2047"/>
                <p:cNvGrpSpPr>
                  <a:grpSpLocks/>
                </p:cNvGrpSpPr>
                <p:nvPr/>
              </p:nvGrpSpPr>
              <p:grpSpPr bwMode="auto">
                <a:xfrm>
                  <a:off x="304800" y="1907290"/>
                  <a:ext cx="1865255" cy="2732088"/>
                  <a:chOff x="1569711" y="2214680"/>
                  <a:chExt cx="1990971" cy="2732220"/>
                </a:xfrm>
              </p:grpSpPr>
              <p:sp>
                <p:nvSpPr>
                  <p:cNvPr id="168" name="Rectangle 16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16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75" name="TextBox 17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164" name="Straight Arrow Connector 2054"/>
              <p:cNvCxnSpPr>
                <a:cxnSpLocks noChangeShapeType="1"/>
                <a:stCxn id="166" idx="2"/>
                <a:endCxn id="165"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5" name="Rounded Rectangle 164"/>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176" name="Group 175"/>
            <p:cNvGrpSpPr/>
            <p:nvPr/>
          </p:nvGrpSpPr>
          <p:grpSpPr>
            <a:xfrm>
              <a:off x="5976398" y="3765446"/>
              <a:ext cx="993558" cy="1839833"/>
              <a:chOff x="794798" y="3757720"/>
              <a:chExt cx="993558" cy="1839833"/>
            </a:xfrm>
          </p:grpSpPr>
          <p:grpSp>
            <p:nvGrpSpPr>
              <p:cNvPr id="234" name="Group 233"/>
              <p:cNvGrpSpPr>
                <a:grpSpLocks/>
              </p:cNvGrpSpPr>
              <p:nvPr/>
            </p:nvGrpSpPr>
            <p:grpSpPr bwMode="auto">
              <a:xfrm>
                <a:off x="794798" y="3757720"/>
                <a:ext cx="313947" cy="109535"/>
                <a:chOff x="1106488" y="2079625"/>
                <a:chExt cx="301625" cy="153988"/>
              </a:xfrm>
            </p:grpSpPr>
            <p:sp>
              <p:nvSpPr>
                <p:cNvPr id="236"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37"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78" name="Group 177"/>
              <p:cNvGrpSpPr/>
              <p:nvPr/>
            </p:nvGrpSpPr>
            <p:grpSpPr>
              <a:xfrm>
                <a:off x="796451" y="3984663"/>
                <a:ext cx="991905" cy="1612890"/>
                <a:chOff x="762000" y="2381254"/>
                <a:chExt cx="952974" cy="2279646"/>
              </a:xfrm>
              <a:effectLst>
                <a:outerShdw blurRad="50800" dist="38100" dir="13500000" algn="br" rotWithShape="0">
                  <a:prstClr val="black">
                    <a:alpha val="40000"/>
                  </a:prstClr>
                </a:outerShdw>
              </a:effectLst>
            </p:grpSpPr>
            <p:grpSp>
              <p:nvGrpSpPr>
                <p:cNvPr id="179" name="Group 178"/>
                <p:cNvGrpSpPr>
                  <a:grpSpLocks/>
                </p:cNvGrpSpPr>
                <p:nvPr/>
              </p:nvGrpSpPr>
              <p:grpSpPr bwMode="auto">
                <a:xfrm>
                  <a:off x="762000" y="4506913"/>
                  <a:ext cx="300773" cy="153987"/>
                  <a:chOff x="1106488" y="4506493"/>
                  <a:chExt cx="300833" cy="154013"/>
                </a:xfrm>
              </p:grpSpPr>
              <p:sp>
                <p:nvSpPr>
                  <p:cNvPr id="231"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32"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04" name="Group 7"/>
                <p:cNvGrpSpPr>
                  <a:grpSpLocks/>
                </p:cNvGrpSpPr>
                <p:nvPr/>
              </p:nvGrpSpPr>
              <p:grpSpPr bwMode="auto">
                <a:xfrm>
                  <a:off x="762000" y="2381254"/>
                  <a:ext cx="952974" cy="154053"/>
                  <a:chOff x="1106488" y="2381250"/>
                  <a:chExt cx="952974" cy="154013"/>
                </a:xfrm>
              </p:grpSpPr>
              <p:sp>
                <p:nvSpPr>
                  <p:cNvPr id="211"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2"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3"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4"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5"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84" name="Group 183"/>
                <p:cNvGrpSpPr>
                  <a:grpSpLocks/>
                </p:cNvGrpSpPr>
                <p:nvPr/>
              </p:nvGrpSpPr>
              <p:grpSpPr bwMode="auto">
                <a:xfrm>
                  <a:off x="765175" y="3368675"/>
                  <a:ext cx="300833" cy="153987"/>
                  <a:chOff x="1106488" y="3367970"/>
                  <a:chExt cx="300833" cy="154012"/>
                </a:xfrm>
              </p:grpSpPr>
              <p:sp>
                <p:nvSpPr>
                  <p:cNvPr id="188"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9"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spTree>
    <p:custDataLst>
      <p:tags r:id="rId1"/>
    </p:custDataLst>
    <p:extLst>
      <p:ext uri="{BB962C8B-B14F-4D97-AF65-F5344CB8AC3E}">
        <p14:creationId xmlns:p14="http://schemas.microsoft.com/office/powerpoint/2010/main" val="1621879417"/>
      </p:ext>
    </p:extLst>
  </p:cSld>
  <p:clrMapOvr>
    <a:masterClrMapping/>
  </p:clrMapOvr>
  <mc:AlternateContent xmlns:mc="http://schemas.openxmlformats.org/markup-compatibility/2006" xmlns:p14="http://schemas.microsoft.com/office/powerpoint/2010/main">
    <mc:Choice Requires="p14">
      <p:transition spd="slow" p14:dur="2000" advTm="65826"/>
    </mc:Choice>
    <mc:Fallback xmlns="">
      <p:transition spd="slow" advTm="658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latin typeface="+mn-lt"/>
              </a:rPr>
              <a:t>Motivation</a:t>
            </a:r>
          </a:p>
          <a:p>
            <a:r>
              <a:rPr lang="en-US" dirty="0" smtClean="0">
                <a:latin typeface="+mn-lt"/>
              </a:rPr>
              <a:t>Pruning Techniques</a:t>
            </a:r>
          </a:p>
          <a:p>
            <a:r>
              <a:rPr lang="en-US" dirty="0" smtClean="0">
                <a:latin typeface="+mn-lt"/>
              </a:rPr>
              <a:t>Methodology and Results</a:t>
            </a:r>
          </a:p>
          <a:p>
            <a:r>
              <a:rPr lang="en-US" dirty="0" smtClean="0">
                <a:latin typeface="+mn-lt"/>
              </a:rPr>
              <a:t>Conclusions and Ongoing Work</a:t>
            </a:r>
            <a:endParaRPr lang="en-US" dirty="0">
              <a:latin typeface="+mn-lt"/>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30475234"/>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latin typeface="+mn-lt"/>
              </a:rPr>
              <a:t>Motivation</a:t>
            </a:r>
          </a:p>
          <a:p>
            <a:r>
              <a:rPr lang="en-US" dirty="0" smtClean="0">
                <a:latin typeface="+mn-lt"/>
              </a:rPr>
              <a:t>Pruning Techniques</a:t>
            </a:r>
          </a:p>
          <a:p>
            <a:pPr lvl="1"/>
            <a:r>
              <a:rPr lang="en-US" dirty="0">
                <a:latin typeface="+mn-lt"/>
              </a:rPr>
              <a:t>Application-level fault </a:t>
            </a:r>
            <a:r>
              <a:rPr lang="en-US" dirty="0" smtClean="0">
                <a:latin typeface="+mn-lt"/>
              </a:rPr>
              <a:t>equivalence</a:t>
            </a:r>
          </a:p>
          <a:p>
            <a:pPr lvl="1"/>
            <a:r>
              <a:rPr lang="en-US" dirty="0" smtClean="0">
                <a:latin typeface="+mn-lt"/>
              </a:rPr>
              <a:t>Predictable </a:t>
            </a:r>
            <a:r>
              <a:rPr lang="en-US" dirty="0">
                <a:latin typeface="+mn-lt"/>
              </a:rPr>
              <a:t>faults</a:t>
            </a:r>
          </a:p>
          <a:p>
            <a:r>
              <a:rPr lang="en-US" dirty="0" smtClean="0">
                <a:latin typeface="+mn-lt"/>
              </a:rPr>
              <a:t>Methodology and Results</a:t>
            </a:r>
          </a:p>
          <a:p>
            <a:r>
              <a:rPr lang="en-US" dirty="0" smtClean="0">
                <a:latin typeface="+mn-lt"/>
              </a:rPr>
              <a:t>Conclusions and Ongoing Work</a:t>
            </a:r>
            <a:endParaRPr lang="en-US" dirty="0">
              <a:latin typeface="+mn-lt"/>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707509072"/>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latin typeface="+mn-lt"/>
              </a:rPr>
              <a:t>Motivation</a:t>
            </a:r>
          </a:p>
          <a:p>
            <a:r>
              <a:rPr lang="en-US" dirty="0" smtClean="0">
                <a:latin typeface="+mn-lt"/>
              </a:rPr>
              <a:t>Pruning Techniques</a:t>
            </a:r>
          </a:p>
          <a:p>
            <a:pPr lvl="1"/>
            <a:r>
              <a:rPr lang="en-US" dirty="0">
                <a:latin typeface="+mn-lt"/>
              </a:rPr>
              <a:t>Application-level fault equivalence</a:t>
            </a:r>
          </a:p>
          <a:p>
            <a:pPr lvl="2">
              <a:buFont typeface="Wingdings" pitchFamily="2" charset="2"/>
              <a:buChar char="§"/>
            </a:pPr>
            <a:r>
              <a:rPr lang="en-US" sz="2200" dirty="0" smtClean="0">
                <a:latin typeface="+mn-lt"/>
              </a:rPr>
              <a:t>Control flow equivalence</a:t>
            </a:r>
          </a:p>
          <a:p>
            <a:pPr lvl="2">
              <a:buFont typeface="Wingdings" pitchFamily="2" charset="2"/>
              <a:buChar char="§"/>
            </a:pPr>
            <a:r>
              <a:rPr lang="en-US" sz="2200" dirty="0" smtClean="0">
                <a:latin typeface="+mn-lt"/>
              </a:rPr>
              <a:t>Store equivalence</a:t>
            </a:r>
          </a:p>
          <a:p>
            <a:pPr lvl="2">
              <a:buFont typeface="Wingdings" pitchFamily="2" charset="2"/>
              <a:buChar char="§"/>
            </a:pPr>
            <a:r>
              <a:rPr lang="en-US" sz="2200" dirty="0" smtClean="0">
                <a:latin typeface="+mn-lt"/>
              </a:rPr>
              <a:t>Definition to first use equivalence</a:t>
            </a:r>
          </a:p>
          <a:p>
            <a:pPr lvl="1"/>
            <a:r>
              <a:rPr lang="en-US" dirty="0" smtClean="0">
                <a:latin typeface="+mn-lt"/>
              </a:rPr>
              <a:t>Predictable </a:t>
            </a:r>
            <a:r>
              <a:rPr lang="en-US" dirty="0">
                <a:latin typeface="+mn-lt"/>
              </a:rPr>
              <a:t>faults</a:t>
            </a:r>
          </a:p>
          <a:p>
            <a:r>
              <a:rPr lang="en-US" dirty="0" smtClean="0">
                <a:latin typeface="+mn-lt"/>
              </a:rPr>
              <a:t>Methodology and Results</a:t>
            </a:r>
          </a:p>
          <a:p>
            <a:r>
              <a:rPr lang="en-US" dirty="0" smtClean="0">
                <a:latin typeface="+mn-lt"/>
              </a:rPr>
              <a:t>Conclusions and Ongoing Work</a:t>
            </a:r>
            <a:endParaRPr lang="en-US" dirty="0">
              <a:latin typeface="+mn-lt"/>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557419881"/>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Flow Equivalence</a:t>
            </a:r>
            <a:endParaRPr lang="en-US" dirty="0"/>
          </a:p>
        </p:txBody>
      </p:sp>
      <p:sp>
        <p:nvSpPr>
          <p:cNvPr id="3" name="Content Placeholder 2"/>
          <p:cNvSpPr>
            <a:spLocks noGrp="1"/>
          </p:cNvSpPr>
          <p:nvPr>
            <p:ph idx="1"/>
          </p:nvPr>
        </p:nvSpPr>
        <p:spPr>
          <a:xfrm>
            <a:off x="0" y="990600"/>
            <a:ext cx="9144000" cy="725505"/>
          </a:xfrm>
        </p:spPr>
        <p:txBody>
          <a:bodyPr>
            <a:normAutofit/>
          </a:bodyPr>
          <a:lstStyle/>
          <a:p>
            <a:pPr marL="0" lvl="1" indent="0" algn="ctr">
              <a:spcBef>
                <a:spcPts val="1224"/>
              </a:spcBef>
              <a:buNone/>
            </a:pPr>
            <a:r>
              <a:rPr kumimoji="1" lang="en-US" dirty="0" smtClean="0">
                <a:solidFill>
                  <a:srgbClr val="D25000"/>
                </a:solidFill>
                <a:ea typeface="MS PGothic" pitchFamily="34" charset="-128"/>
              </a:rPr>
              <a:t>Insight: Faults </a:t>
            </a:r>
            <a:r>
              <a:rPr kumimoji="1" lang="en-US" dirty="0">
                <a:solidFill>
                  <a:srgbClr val="D25000"/>
                </a:solidFill>
                <a:ea typeface="MS PGothic" pitchFamily="34" charset="-128"/>
              </a:rPr>
              <a:t>flowing through similar control paths may behave similarly </a:t>
            </a:r>
          </a:p>
          <a:p>
            <a:pPr marL="0" indent="0">
              <a:buNone/>
            </a:pPr>
            <a:endParaRPr kumimoji="1" lang="en-US" dirty="0" smtClean="0">
              <a:ea typeface="MS PGothic" pitchFamily="34" charset="-128"/>
            </a:endParaRPr>
          </a:p>
          <a:p>
            <a:endParaRPr kumimoji="1" lang="en-US" dirty="0" smtClean="0">
              <a:ea typeface="MS PGothic" pitchFamily="34" charset="-128"/>
            </a:endParaRPr>
          </a:p>
          <a:p>
            <a:endParaRPr kumimoji="1" lang="en-US" dirty="0">
              <a:ea typeface="MS PGothic" pitchFamily="34" charset="-128"/>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17</a:t>
            </a:fld>
            <a:endParaRPr lang="en-US"/>
          </a:p>
        </p:txBody>
      </p:sp>
      <p:grpSp>
        <p:nvGrpSpPr>
          <p:cNvPr id="46" name="Group 14"/>
          <p:cNvGrpSpPr>
            <a:grpSpLocks/>
          </p:cNvGrpSpPr>
          <p:nvPr/>
        </p:nvGrpSpPr>
        <p:grpSpPr bwMode="auto">
          <a:xfrm>
            <a:off x="626414" y="1765925"/>
            <a:ext cx="2638871" cy="3598997"/>
            <a:chOff x="11735307" y="19770666"/>
            <a:chExt cx="2263553" cy="4348212"/>
          </a:xfrm>
        </p:grpSpPr>
        <p:sp>
          <p:nvSpPr>
            <p:cNvPr id="47" name="Oval 46"/>
            <p:cNvSpPr/>
            <p:nvPr/>
          </p:nvSpPr>
          <p:spPr>
            <a:xfrm>
              <a:off x="12914867" y="19770666"/>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8" name="Straight Arrow Connector 47"/>
            <p:cNvCxnSpPr>
              <a:stCxn id="47" idx="5"/>
              <a:endCxn id="50" idx="0"/>
            </p:cNvCxnSpPr>
            <p:nvPr/>
          </p:nvCxnSpPr>
          <p:spPr>
            <a:xfrm>
              <a:off x="13132551" y="20075934"/>
              <a:ext cx="738885" cy="6279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53" idx="0"/>
            </p:cNvCxnSpPr>
            <p:nvPr/>
          </p:nvCxnSpPr>
          <p:spPr>
            <a:xfrm flipH="1">
              <a:off x="12320220" y="20075934"/>
              <a:ext cx="631813" cy="58820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3744011" y="20703844"/>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1" name="Oval 50"/>
            <p:cNvSpPr/>
            <p:nvPr/>
          </p:nvSpPr>
          <p:spPr>
            <a:xfrm>
              <a:off x="12237040" y="22340628"/>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2" name="Straight Arrow Connector 51"/>
            <p:cNvCxnSpPr>
              <a:stCxn id="57" idx="4"/>
              <a:endCxn id="51" idx="7"/>
            </p:cNvCxnSpPr>
            <p:nvPr/>
          </p:nvCxnSpPr>
          <p:spPr>
            <a:xfrm flipH="1">
              <a:off x="12454724" y="21859148"/>
              <a:ext cx="398201" cy="53359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2192796" y="20664134"/>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4" name="Straight Arrow Connector 53"/>
            <p:cNvCxnSpPr>
              <a:stCxn id="53" idx="5"/>
            </p:cNvCxnSpPr>
            <p:nvPr/>
          </p:nvCxnSpPr>
          <p:spPr>
            <a:xfrm>
              <a:off x="12409594" y="20969403"/>
              <a:ext cx="468993" cy="5323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3" idx="3"/>
            </p:cNvCxnSpPr>
            <p:nvPr/>
          </p:nvCxnSpPr>
          <p:spPr>
            <a:xfrm flipH="1">
              <a:off x="11887508" y="20969403"/>
              <a:ext cx="342453" cy="5323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1735307" y="215017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7" name="Oval 56"/>
            <p:cNvSpPr/>
            <p:nvPr/>
          </p:nvSpPr>
          <p:spPr>
            <a:xfrm>
              <a:off x="12725501" y="215017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8" name="Straight Arrow Connector 57"/>
            <p:cNvCxnSpPr>
              <a:stCxn id="56" idx="4"/>
              <a:endCxn id="51" idx="1"/>
            </p:cNvCxnSpPr>
            <p:nvPr/>
          </p:nvCxnSpPr>
          <p:spPr>
            <a:xfrm>
              <a:off x="11862731" y="21859148"/>
              <a:ext cx="411474" cy="53359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2990968" y="229995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60" name="Straight Arrow Connector 59"/>
            <p:cNvCxnSpPr>
              <a:stCxn id="51" idx="5"/>
              <a:endCxn id="59" idx="1"/>
            </p:cNvCxnSpPr>
            <p:nvPr/>
          </p:nvCxnSpPr>
          <p:spPr>
            <a:xfrm>
              <a:off x="12454724" y="22645897"/>
              <a:ext cx="573410" cy="40578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0" idx="4"/>
              <a:endCxn id="59" idx="7"/>
            </p:cNvCxnSpPr>
            <p:nvPr/>
          </p:nvCxnSpPr>
          <p:spPr>
            <a:xfrm flipH="1">
              <a:off x="13208651" y="21061231"/>
              <a:ext cx="662784" cy="199044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2990968" y="2376149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63" name="Straight Arrow Connector 62"/>
            <p:cNvCxnSpPr>
              <a:stCxn id="59" idx="4"/>
              <a:endCxn id="62" idx="0"/>
            </p:cNvCxnSpPr>
            <p:nvPr/>
          </p:nvCxnSpPr>
          <p:spPr>
            <a:xfrm>
              <a:off x="13118392" y="23356948"/>
              <a:ext cx="0" cy="40454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7" name="TextBox 25"/>
          <p:cNvSpPr txBox="1">
            <a:spLocks noChangeArrowheads="1"/>
          </p:cNvSpPr>
          <p:nvPr/>
        </p:nvSpPr>
        <p:spPr bwMode="auto">
          <a:xfrm>
            <a:off x="304800" y="1439896"/>
            <a:ext cx="849413" cy="4651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5324" tIns="62663" rIns="125324" bIns="62663">
            <a:spAutoFit/>
          </a:bodyPr>
          <a:lstStyle>
            <a:lvl1pPr defTabSz="1079500" eaLnBrk="0" hangingPunct="0">
              <a:defRPr sz="7400">
                <a:solidFill>
                  <a:schemeClr val="tx1"/>
                </a:solidFill>
                <a:latin typeface="Arial" charset="0"/>
                <a:cs typeface="Arial" charset="0"/>
              </a:defRPr>
            </a:lvl1pPr>
            <a:lvl2pPr marL="742950" indent="-285750" defTabSz="1079500" eaLnBrk="0" hangingPunct="0">
              <a:defRPr sz="7400">
                <a:solidFill>
                  <a:schemeClr val="tx1"/>
                </a:solidFill>
                <a:latin typeface="Arial" charset="0"/>
                <a:cs typeface="Arial" charset="0"/>
              </a:defRPr>
            </a:lvl2pPr>
            <a:lvl3pPr marL="1143000" indent="-228600" defTabSz="1079500" eaLnBrk="0" hangingPunct="0">
              <a:defRPr sz="7400">
                <a:solidFill>
                  <a:schemeClr val="tx1"/>
                </a:solidFill>
                <a:latin typeface="Arial" charset="0"/>
                <a:cs typeface="Arial" charset="0"/>
              </a:defRPr>
            </a:lvl3pPr>
            <a:lvl4pPr marL="1600200" indent="-228600" defTabSz="1079500" eaLnBrk="0" hangingPunct="0">
              <a:defRPr sz="7400">
                <a:solidFill>
                  <a:schemeClr val="tx1"/>
                </a:solidFill>
                <a:latin typeface="Arial" charset="0"/>
                <a:cs typeface="Arial" charset="0"/>
              </a:defRPr>
            </a:lvl4pPr>
            <a:lvl5pPr marL="2057400" indent="-228600" defTabSz="1079500" eaLnBrk="0" hangingPunct="0">
              <a:defRPr sz="7400">
                <a:solidFill>
                  <a:schemeClr val="tx1"/>
                </a:solidFill>
                <a:latin typeface="Arial" charset="0"/>
                <a:cs typeface="Arial" charset="0"/>
              </a:defRPr>
            </a:lvl5pPr>
            <a:lvl6pPr marL="2514600" indent="-228600" defTabSz="1079500" eaLnBrk="0" fontAlgn="base" hangingPunct="0">
              <a:spcBef>
                <a:spcPct val="0"/>
              </a:spcBef>
              <a:spcAft>
                <a:spcPct val="0"/>
              </a:spcAft>
              <a:defRPr sz="7400">
                <a:solidFill>
                  <a:schemeClr val="tx1"/>
                </a:solidFill>
                <a:latin typeface="Arial" charset="0"/>
                <a:cs typeface="Arial" charset="0"/>
              </a:defRPr>
            </a:lvl6pPr>
            <a:lvl7pPr marL="2971800" indent="-228600" defTabSz="1079500" eaLnBrk="0" fontAlgn="base" hangingPunct="0">
              <a:spcBef>
                <a:spcPct val="0"/>
              </a:spcBef>
              <a:spcAft>
                <a:spcPct val="0"/>
              </a:spcAft>
              <a:defRPr sz="7400">
                <a:solidFill>
                  <a:schemeClr val="tx1"/>
                </a:solidFill>
                <a:latin typeface="Arial" charset="0"/>
                <a:cs typeface="Arial" charset="0"/>
              </a:defRPr>
            </a:lvl7pPr>
            <a:lvl8pPr marL="3429000" indent="-228600" defTabSz="1079500" eaLnBrk="0" fontAlgn="base" hangingPunct="0">
              <a:spcBef>
                <a:spcPct val="0"/>
              </a:spcBef>
              <a:spcAft>
                <a:spcPct val="0"/>
              </a:spcAft>
              <a:defRPr sz="7400">
                <a:solidFill>
                  <a:schemeClr val="tx1"/>
                </a:solidFill>
                <a:latin typeface="Arial" charset="0"/>
                <a:cs typeface="Arial" charset="0"/>
              </a:defRPr>
            </a:lvl8pPr>
            <a:lvl9pPr marL="3886200" indent="-228600" defTabSz="1079500" eaLnBrk="0" fontAlgn="base" hangingPunct="0">
              <a:spcBef>
                <a:spcPct val="0"/>
              </a:spcBef>
              <a:spcAft>
                <a:spcPct val="0"/>
              </a:spcAft>
              <a:defRPr sz="7400">
                <a:solidFill>
                  <a:schemeClr val="tx1"/>
                </a:solidFill>
                <a:latin typeface="Arial" charset="0"/>
                <a:cs typeface="Arial" charset="0"/>
              </a:defRPr>
            </a:lvl9pPr>
          </a:lstStyle>
          <a:p>
            <a:pPr algn="ctr" eaLnBrk="1" hangingPunct="1"/>
            <a:r>
              <a:rPr lang="en-US" sz="2200" b="1" dirty="0">
                <a:ea typeface="MS PGothic" pitchFamily="34" charset="-128"/>
              </a:rPr>
              <a:t>CFG</a:t>
            </a:r>
          </a:p>
        </p:txBody>
      </p:sp>
      <p:cxnSp>
        <p:nvCxnSpPr>
          <p:cNvPr id="68" name="Straight Arrow Connector 67"/>
          <p:cNvCxnSpPr>
            <a:stCxn id="62" idx="4"/>
          </p:cNvCxnSpPr>
          <p:nvPr/>
        </p:nvCxnSpPr>
        <p:spPr>
          <a:xfrm flipH="1">
            <a:off x="2238827" y="5364922"/>
            <a:ext cx="1" cy="258638"/>
          </a:xfrm>
          <a:prstGeom prst="straightConnector1">
            <a:avLst/>
          </a:prstGeom>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64730" y="1676400"/>
            <a:ext cx="389850" cy="461665"/>
          </a:xfrm>
          <a:prstGeom prst="rect">
            <a:avLst/>
          </a:prstGeom>
          <a:noFill/>
        </p:spPr>
        <p:txBody>
          <a:bodyPr wrap="none" rtlCol="0">
            <a:spAutoFit/>
          </a:bodyPr>
          <a:lstStyle/>
          <a:p>
            <a:r>
              <a:rPr lang="en-US" sz="2400" b="1" dirty="0" smtClean="0">
                <a:solidFill>
                  <a:srgbClr val="D25000"/>
                </a:solidFill>
              </a:rPr>
              <a:t>X</a:t>
            </a:r>
            <a:endParaRPr lang="en-US" sz="2400" b="1" dirty="0">
              <a:solidFill>
                <a:srgbClr val="D25000"/>
              </a:solidFill>
            </a:endParaRPr>
          </a:p>
        </p:txBody>
      </p:sp>
      <p:sp>
        <p:nvSpPr>
          <p:cNvPr id="33" name="Oval 32"/>
          <p:cNvSpPr/>
          <p:nvPr/>
        </p:nvSpPr>
        <p:spPr bwMode="auto">
          <a:xfrm>
            <a:off x="2097335" y="5832561"/>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34" name="Straight Arrow Connector 33"/>
          <p:cNvCxnSpPr/>
          <p:nvPr/>
        </p:nvCxnSpPr>
        <p:spPr>
          <a:xfrm>
            <a:off x="2238827" y="5623560"/>
            <a:ext cx="3213" cy="2088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6940158"/>
      </p:ext>
    </p:extLst>
  </p:cSld>
  <p:clrMapOvr>
    <a:masterClrMapping/>
  </p:clrMapOvr>
  <p:transition advTm="464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 grpId="0"/>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Flow Equivalence</a:t>
            </a:r>
            <a:endParaRPr lang="en-US" dirty="0"/>
          </a:p>
        </p:txBody>
      </p:sp>
      <p:sp>
        <p:nvSpPr>
          <p:cNvPr id="3" name="Content Placeholder 2"/>
          <p:cNvSpPr>
            <a:spLocks noGrp="1"/>
          </p:cNvSpPr>
          <p:nvPr>
            <p:ph idx="1"/>
          </p:nvPr>
        </p:nvSpPr>
        <p:spPr>
          <a:xfrm>
            <a:off x="0" y="990600"/>
            <a:ext cx="9144000" cy="725505"/>
          </a:xfrm>
        </p:spPr>
        <p:txBody>
          <a:bodyPr>
            <a:normAutofit/>
          </a:bodyPr>
          <a:lstStyle/>
          <a:p>
            <a:pPr marL="0" lvl="1" indent="0" algn="ctr">
              <a:spcBef>
                <a:spcPts val="1224"/>
              </a:spcBef>
              <a:buNone/>
            </a:pPr>
            <a:r>
              <a:rPr kumimoji="1" lang="en-US" dirty="0" smtClean="0">
                <a:solidFill>
                  <a:srgbClr val="D25000"/>
                </a:solidFill>
                <a:ea typeface="MS PGothic" pitchFamily="34" charset="-128"/>
              </a:rPr>
              <a:t>Insight: Faults </a:t>
            </a:r>
            <a:r>
              <a:rPr kumimoji="1" lang="en-US" dirty="0">
                <a:solidFill>
                  <a:srgbClr val="D25000"/>
                </a:solidFill>
                <a:ea typeface="MS PGothic" pitchFamily="34" charset="-128"/>
              </a:rPr>
              <a:t>flowing through similar control paths may behave similarly </a:t>
            </a:r>
            <a:endParaRPr kumimoji="1" lang="en-US" dirty="0">
              <a:ea typeface="MS PGothic" pitchFamily="34" charset="-128"/>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18</a:t>
            </a:fld>
            <a:endParaRPr lang="en-US"/>
          </a:p>
        </p:txBody>
      </p:sp>
      <p:sp>
        <p:nvSpPr>
          <p:cNvPr id="67" name="TextBox 25"/>
          <p:cNvSpPr txBox="1">
            <a:spLocks noChangeArrowheads="1"/>
          </p:cNvSpPr>
          <p:nvPr/>
        </p:nvSpPr>
        <p:spPr bwMode="auto">
          <a:xfrm>
            <a:off x="304800" y="1439896"/>
            <a:ext cx="849413" cy="4651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5324" tIns="62663" rIns="125324" bIns="62663">
            <a:spAutoFit/>
          </a:bodyPr>
          <a:lstStyle>
            <a:lvl1pPr defTabSz="1079500" eaLnBrk="0" hangingPunct="0">
              <a:defRPr sz="7400">
                <a:solidFill>
                  <a:schemeClr val="tx1"/>
                </a:solidFill>
                <a:latin typeface="Arial" charset="0"/>
                <a:cs typeface="Arial" charset="0"/>
              </a:defRPr>
            </a:lvl1pPr>
            <a:lvl2pPr marL="742950" indent="-285750" defTabSz="1079500" eaLnBrk="0" hangingPunct="0">
              <a:defRPr sz="7400">
                <a:solidFill>
                  <a:schemeClr val="tx1"/>
                </a:solidFill>
                <a:latin typeface="Arial" charset="0"/>
                <a:cs typeface="Arial" charset="0"/>
              </a:defRPr>
            </a:lvl2pPr>
            <a:lvl3pPr marL="1143000" indent="-228600" defTabSz="1079500" eaLnBrk="0" hangingPunct="0">
              <a:defRPr sz="7400">
                <a:solidFill>
                  <a:schemeClr val="tx1"/>
                </a:solidFill>
                <a:latin typeface="Arial" charset="0"/>
                <a:cs typeface="Arial" charset="0"/>
              </a:defRPr>
            </a:lvl3pPr>
            <a:lvl4pPr marL="1600200" indent="-228600" defTabSz="1079500" eaLnBrk="0" hangingPunct="0">
              <a:defRPr sz="7400">
                <a:solidFill>
                  <a:schemeClr val="tx1"/>
                </a:solidFill>
                <a:latin typeface="Arial" charset="0"/>
                <a:cs typeface="Arial" charset="0"/>
              </a:defRPr>
            </a:lvl4pPr>
            <a:lvl5pPr marL="2057400" indent="-228600" defTabSz="1079500" eaLnBrk="0" hangingPunct="0">
              <a:defRPr sz="7400">
                <a:solidFill>
                  <a:schemeClr val="tx1"/>
                </a:solidFill>
                <a:latin typeface="Arial" charset="0"/>
                <a:cs typeface="Arial" charset="0"/>
              </a:defRPr>
            </a:lvl5pPr>
            <a:lvl6pPr marL="2514600" indent="-228600" defTabSz="1079500" eaLnBrk="0" fontAlgn="base" hangingPunct="0">
              <a:spcBef>
                <a:spcPct val="0"/>
              </a:spcBef>
              <a:spcAft>
                <a:spcPct val="0"/>
              </a:spcAft>
              <a:defRPr sz="7400">
                <a:solidFill>
                  <a:schemeClr val="tx1"/>
                </a:solidFill>
                <a:latin typeface="Arial" charset="0"/>
                <a:cs typeface="Arial" charset="0"/>
              </a:defRPr>
            </a:lvl6pPr>
            <a:lvl7pPr marL="2971800" indent="-228600" defTabSz="1079500" eaLnBrk="0" fontAlgn="base" hangingPunct="0">
              <a:spcBef>
                <a:spcPct val="0"/>
              </a:spcBef>
              <a:spcAft>
                <a:spcPct val="0"/>
              </a:spcAft>
              <a:defRPr sz="7400">
                <a:solidFill>
                  <a:schemeClr val="tx1"/>
                </a:solidFill>
                <a:latin typeface="Arial" charset="0"/>
                <a:cs typeface="Arial" charset="0"/>
              </a:defRPr>
            </a:lvl7pPr>
            <a:lvl8pPr marL="3429000" indent="-228600" defTabSz="1079500" eaLnBrk="0" fontAlgn="base" hangingPunct="0">
              <a:spcBef>
                <a:spcPct val="0"/>
              </a:spcBef>
              <a:spcAft>
                <a:spcPct val="0"/>
              </a:spcAft>
              <a:defRPr sz="7400">
                <a:solidFill>
                  <a:schemeClr val="tx1"/>
                </a:solidFill>
                <a:latin typeface="Arial" charset="0"/>
                <a:cs typeface="Arial" charset="0"/>
              </a:defRPr>
            </a:lvl8pPr>
            <a:lvl9pPr marL="3886200" indent="-228600" defTabSz="1079500" eaLnBrk="0" fontAlgn="base" hangingPunct="0">
              <a:spcBef>
                <a:spcPct val="0"/>
              </a:spcBef>
              <a:spcAft>
                <a:spcPct val="0"/>
              </a:spcAft>
              <a:defRPr sz="7400">
                <a:solidFill>
                  <a:schemeClr val="tx1"/>
                </a:solidFill>
                <a:latin typeface="Arial" charset="0"/>
                <a:cs typeface="Arial" charset="0"/>
              </a:defRPr>
            </a:lvl9pPr>
          </a:lstStyle>
          <a:p>
            <a:pPr algn="ctr" eaLnBrk="1" hangingPunct="1"/>
            <a:r>
              <a:rPr lang="en-US" sz="2200" b="1" dirty="0">
                <a:ea typeface="MS PGothic" pitchFamily="34" charset="-128"/>
              </a:rPr>
              <a:t>CFG</a:t>
            </a:r>
          </a:p>
        </p:txBody>
      </p:sp>
      <p:cxnSp>
        <p:nvCxnSpPr>
          <p:cNvPr id="69" name="Straight Arrow Connector 68"/>
          <p:cNvCxnSpPr>
            <a:endCxn id="465" idx="0"/>
          </p:cNvCxnSpPr>
          <p:nvPr/>
        </p:nvCxnSpPr>
        <p:spPr>
          <a:xfrm>
            <a:off x="2162175" y="1512321"/>
            <a:ext cx="0" cy="2402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bwMode="auto">
          <a:xfrm flipH="1" flipV="1">
            <a:off x="2172967" y="1512321"/>
            <a:ext cx="221473" cy="4596079"/>
          </a:xfrm>
          <a:prstGeom prst="bentConnector3">
            <a:avLst>
              <a:gd name="adj1" fmla="val -649413"/>
            </a:avLst>
          </a:prstGeom>
          <a:solidFill>
            <a:schemeClr val="accent1"/>
          </a:solidFill>
          <a:ln w="19050" cap="flat" cmpd="sng" algn="ctr">
            <a:solidFill>
              <a:schemeClr val="tx1"/>
            </a:solidFill>
            <a:prstDash val="solid"/>
            <a:round/>
            <a:headEnd type="none" w="med" len="med"/>
            <a:tailEnd type="triangle"/>
          </a:ln>
          <a:effectLst/>
        </p:spPr>
      </p:cxnSp>
      <p:grpSp>
        <p:nvGrpSpPr>
          <p:cNvPr id="462" name="Group 461"/>
          <p:cNvGrpSpPr/>
          <p:nvPr/>
        </p:nvGrpSpPr>
        <p:grpSpPr>
          <a:xfrm>
            <a:off x="714375" y="1752600"/>
            <a:ext cx="2895600" cy="4547361"/>
            <a:chOff x="533400" y="2082039"/>
            <a:chExt cx="2895600" cy="4547361"/>
          </a:xfrm>
          <a:scene3d>
            <a:camera prst="perspectiveContrastingRightFacing"/>
            <a:lightRig rig="threePt" dir="t"/>
          </a:scene3d>
        </p:grpSpPr>
        <p:grpSp>
          <p:nvGrpSpPr>
            <p:cNvPr id="463" name="Group 462"/>
            <p:cNvGrpSpPr/>
            <p:nvPr/>
          </p:nvGrpSpPr>
          <p:grpSpPr>
            <a:xfrm>
              <a:off x="533400" y="2082039"/>
              <a:ext cx="2895600" cy="4547361"/>
              <a:chOff x="533400" y="2082039"/>
              <a:chExt cx="2895600" cy="4547361"/>
            </a:xfrm>
          </p:grpSpPr>
          <p:sp>
            <p:nvSpPr>
              <p:cNvPr id="465" name="Rounded Rectangle 464"/>
              <p:cNvSpPr/>
              <p:nvPr/>
            </p:nvSpPr>
            <p:spPr bwMode="auto">
              <a:xfrm>
                <a:off x="533400" y="2082039"/>
                <a:ext cx="2895600" cy="4547361"/>
              </a:xfrm>
              <a:prstGeom prst="roundRect">
                <a:avLst/>
              </a:prstGeom>
              <a:solidFill>
                <a:srgbClr val="0070C0">
                  <a:alpha val="7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466" name="Group 465"/>
              <p:cNvGrpSpPr/>
              <p:nvPr/>
            </p:nvGrpSpPr>
            <p:grpSpPr>
              <a:xfrm>
                <a:off x="1159764" y="2190756"/>
                <a:ext cx="1234676" cy="4362444"/>
                <a:chOff x="1159764" y="2190756"/>
                <a:chExt cx="1234676" cy="4362444"/>
              </a:xfrm>
              <a:solidFill>
                <a:schemeClr val="tx1"/>
              </a:solidFill>
            </p:grpSpPr>
            <p:grpSp>
              <p:nvGrpSpPr>
                <p:cNvPr id="467" name="Group 14"/>
                <p:cNvGrpSpPr>
                  <a:grpSpLocks/>
                </p:cNvGrpSpPr>
                <p:nvPr/>
              </p:nvGrpSpPr>
              <p:grpSpPr bwMode="auto">
                <a:xfrm>
                  <a:off x="1159764" y="2190756"/>
                  <a:ext cx="1227622" cy="3598997"/>
                  <a:chOff x="12192796" y="19770666"/>
                  <a:chExt cx="1053021" cy="4348212"/>
                </a:xfrm>
                <a:grpFill/>
              </p:grpSpPr>
              <p:sp>
                <p:nvSpPr>
                  <p:cNvPr id="471" name="Oval 470"/>
                  <p:cNvSpPr/>
                  <p:nvPr/>
                </p:nvSpPr>
                <p:spPr>
                  <a:xfrm>
                    <a:off x="12914867" y="19770666"/>
                    <a:ext cx="254849" cy="3573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72" name="Straight Arrow Connector 471"/>
                  <p:cNvCxnSpPr>
                    <a:stCxn id="471" idx="3"/>
                    <a:endCxn id="475" idx="0"/>
                  </p:cNvCxnSpPr>
                  <p:nvPr/>
                </p:nvCxnSpPr>
                <p:spPr>
                  <a:xfrm flipH="1">
                    <a:off x="12320220" y="20075934"/>
                    <a:ext cx="631813" cy="588200"/>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73" name="Oval 472"/>
                  <p:cNvSpPr/>
                  <p:nvPr/>
                </p:nvSpPr>
                <p:spPr>
                  <a:xfrm>
                    <a:off x="12237040" y="22340628"/>
                    <a:ext cx="254849" cy="3573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74" name="Straight Arrow Connector 473"/>
                  <p:cNvCxnSpPr>
                    <a:stCxn id="477" idx="4"/>
                    <a:endCxn id="473" idx="7"/>
                  </p:cNvCxnSpPr>
                  <p:nvPr/>
                </p:nvCxnSpPr>
                <p:spPr>
                  <a:xfrm flipH="1">
                    <a:off x="12454724" y="21859148"/>
                    <a:ext cx="398201" cy="533599"/>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75" name="Oval 474"/>
                  <p:cNvSpPr/>
                  <p:nvPr/>
                </p:nvSpPr>
                <p:spPr>
                  <a:xfrm>
                    <a:off x="12192796" y="20664134"/>
                    <a:ext cx="254849" cy="3573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76" name="Straight Arrow Connector 475"/>
                  <p:cNvCxnSpPr>
                    <a:stCxn id="475" idx="5"/>
                  </p:cNvCxnSpPr>
                  <p:nvPr/>
                </p:nvCxnSpPr>
                <p:spPr>
                  <a:xfrm>
                    <a:off x="12409594" y="20969403"/>
                    <a:ext cx="468993" cy="532359"/>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77" name="Oval 476"/>
                  <p:cNvSpPr/>
                  <p:nvPr/>
                </p:nvSpPr>
                <p:spPr>
                  <a:xfrm>
                    <a:off x="12725501" y="21501761"/>
                    <a:ext cx="254849" cy="3573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478" name="Oval 477"/>
                  <p:cNvSpPr/>
                  <p:nvPr/>
                </p:nvSpPr>
                <p:spPr>
                  <a:xfrm>
                    <a:off x="12990968" y="22999561"/>
                    <a:ext cx="254849" cy="3573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79" name="Straight Arrow Connector 478"/>
                  <p:cNvCxnSpPr>
                    <a:stCxn id="473" idx="5"/>
                    <a:endCxn id="478" idx="1"/>
                  </p:cNvCxnSpPr>
                  <p:nvPr/>
                </p:nvCxnSpPr>
                <p:spPr>
                  <a:xfrm>
                    <a:off x="12454724" y="22645897"/>
                    <a:ext cx="573410" cy="405783"/>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80" name="Oval 479"/>
                  <p:cNvSpPr/>
                  <p:nvPr/>
                </p:nvSpPr>
                <p:spPr>
                  <a:xfrm>
                    <a:off x="12990968" y="23761491"/>
                    <a:ext cx="254849" cy="3573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81" name="Straight Arrow Connector 480"/>
                  <p:cNvCxnSpPr>
                    <a:stCxn id="478" idx="4"/>
                    <a:endCxn id="480" idx="0"/>
                  </p:cNvCxnSpPr>
                  <p:nvPr/>
                </p:nvCxnSpPr>
                <p:spPr>
                  <a:xfrm>
                    <a:off x="13118392" y="23356948"/>
                    <a:ext cx="0" cy="404543"/>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468" name="Straight Arrow Connector 467"/>
                <p:cNvCxnSpPr>
                  <a:stCxn id="480" idx="4"/>
                </p:cNvCxnSpPr>
                <p:nvPr/>
              </p:nvCxnSpPr>
              <p:spPr>
                <a:xfrm flipH="1">
                  <a:off x="2238827" y="5789753"/>
                  <a:ext cx="1" cy="258638"/>
                </a:xfrm>
                <a:prstGeom prst="straightConnector1">
                  <a:avLst/>
                </a:prstGeom>
                <a:grpFill/>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469" name="Oval 468"/>
                <p:cNvSpPr/>
                <p:nvPr/>
              </p:nvSpPr>
              <p:spPr bwMode="auto">
                <a:xfrm>
                  <a:off x="2097335" y="6257392"/>
                  <a:ext cx="297105" cy="29580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70" name="Straight Arrow Connector 469"/>
                <p:cNvCxnSpPr/>
                <p:nvPr/>
              </p:nvCxnSpPr>
              <p:spPr>
                <a:xfrm>
                  <a:off x="2238827" y="6048391"/>
                  <a:ext cx="3213" cy="208801"/>
                </a:xfrm>
                <a:prstGeom prst="straightConnector1">
                  <a:avLst/>
                </a:prstGeom>
                <a:grp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64" name="TextBox 463"/>
            <p:cNvSpPr txBox="1"/>
            <p:nvPr/>
          </p:nvSpPr>
          <p:spPr>
            <a:xfrm>
              <a:off x="1964730" y="2119610"/>
              <a:ext cx="389850" cy="461665"/>
            </a:xfrm>
            <a:prstGeom prst="rect">
              <a:avLst/>
            </a:prstGeom>
            <a:noFill/>
          </p:spPr>
          <p:txBody>
            <a:bodyPr wrap="none" rtlCol="0">
              <a:spAutoFit/>
            </a:bodyPr>
            <a:lstStyle/>
            <a:p>
              <a:r>
                <a:rPr lang="en-US" sz="2400" b="1" dirty="0" smtClean="0">
                  <a:solidFill>
                    <a:srgbClr val="D25000"/>
                  </a:solidFill>
                </a:rPr>
                <a:t>X</a:t>
              </a:r>
              <a:endParaRPr lang="en-US" sz="2400" b="1" dirty="0">
                <a:solidFill>
                  <a:srgbClr val="D25000"/>
                </a:solidFill>
              </a:endParaRPr>
            </a:p>
          </p:txBody>
        </p:sp>
      </p:grpSp>
      <p:grpSp>
        <p:nvGrpSpPr>
          <p:cNvPr id="482" name="Group 481"/>
          <p:cNvGrpSpPr/>
          <p:nvPr/>
        </p:nvGrpSpPr>
        <p:grpSpPr>
          <a:xfrm>
            <a:off x="809625" y="1824864"/>
            <a:ext cx="2895600" cy="4547361"/>
            <a:chOff x="762000" y="2234439"/>
            <a:chExt cx="2895600" cy="4547361"/>
          </a:xfrm>
          <a:scene3d>
            <a:camera prst="perspectiveContrastingRightFacing"/>
            <a:lightRig rig="threePt" dir="t"/>
          </a:scene3d>
        </p:grpSpPr>
        <p:grpSp>
          <p:nvGrpSpPr>
            <p:cNvPr id="483" name="Group 482"/>
            <p:cNvGrpSpPr/>
            <p:nvPr/>
          </p:nvGrpSpPr>
          <p:grpSpPr>
            <a:xfrm>
              <a:off x="762000" y="2234439"/>
              <a:ext cx="2895600" cy="4547361"/>
              <a:chOff x="762000" y="2234439"/>
              <a:chExt cx="2895600" cy="4547361"/>
            </a:xfrm>
          </p:grpSpPr>
          <p:sp>
            <p:nvSpPr>
              <p:cNvPr id="485" name="Rounded Rectangle 484"/>
              <p:cNvSpPr/>
              <p:nvPr/>
            </p:nvSpPr>
            <p:spPr bwMode="auto">
              <a:xfrm>
                <a:off x="762000" y="2234439"/>
                <a:ext cx="2895600" cy="4547361"/>
              </a:xfrm>
              <a:prstGeom prst="roundRect">
                <a:avLst/>
              </a:prstGeom>
              <a:solidFill>
                <a:srgbClr val="92D050">
                  <a:alpha val="7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6" name="Oval 485"/>
              <p:cNvSpPr/>
              <p:nvPr/>
            </p:nvSpPr>
            <p:spPr bwMode="auto">
              <a:xfrm>
                <a:off x="2230157" y="2343156"/>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87" name="Straight Arrow Connector 486"/>
              <p:cNvCxnSpPr>
                <a:stCxn id="486" idx="3"/>
                <a:endCxn id="489" idx="0"/>
              </p:cNvCxnSpPr>
              <p:nvPr/>
            </p:nvCxnSpPr>
            <p:spPr bwMode="auto">
              <a:xfrm flipH="1">
                <a:off x="1536912" y="2595825"/>
                <a:ext cx="736574" cy="486851"/>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88" name="Oval 487"/>
              <p:cNvSpPr/>
              <p:nvPr/>
            </p:nvSpPr>
            <p:spPr bwMode="auto">
              <a:xfrm>
                <a:off x="1439940" y="4470303"/>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489" name="Oval 488"/>
              <p:cNvSpPr/>
              <p:nvPr/>
            </p:nvSpPr>
            <p:spPr bwMode="auto">
              <a:xfrm>
                <a:off x="1388360" y="3082676"/>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90" name="Straight Arrow Connector 489"/>
              <p:cNvCxnSpPr>
                <a:stCxn id="489" idx="3"/>
              </p:cNvCxnSpPr>
              <p:nvPr/>
            </p:nvCxnSpPr>
            <p:spPr bwMode="auto">
              <a:xfrm flipH="1">
                <a:off x="1032452" y="3335346"/>
                <a:ext cx="399235" cy="440631"/>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91" name="Oval 490"/>
              <p:cNvSpPr/>
              <p:nvPr/>
            </p:nvSpPr>
            <p:spPr bwMode="auto">
              <a:xfrm>
                <a:off x="855015" y="3775976"/>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92" name="Straight Arrow Connector 491"/>
              <p:cNvCxnSpPr>
                <a:stCxn id="491" idx="4"/>
                <a:endCxn id="488" idx="1"/>
              </p:cNvCxnSpPr>
              <p:nvPr/>
            </p:nvCxnSpPr>
            <p:spPr bwMode="auto">
              <a:xfrm>
                <a:off x="1003567" y="4071784"/>
                <a:ext cx="479700" cy="441658"/>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93" name="Oval 492"/>
              <p:cNvSpPr/>
              <p:nvPr/>
            </p:nvSpPr>
            <p:spPr bwMode="auto">
              <a:xfrm>
                <a:off x="2318876" y="5015699"/>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94" name="Straight Arrow Connector 493"/>
              <p:cNvCxnSpPr>
                <a:stCxn id="488" idx="5"/>
                <a:endCxn id="493" idx="1"/>
              </p:cNvCxnSpPr>
              <p:nvPr/>
            </p:nvCxnSpPr>
            <p:spPr bwMode="auto">
              <a:xfrm>
                <a:off x="1693718" y="4722973"/>
                <a:ext cx="668487" cy="335865"/>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95" name="Oval 494"/>
              <p:cNvSpPr/>
              <p:nvPr/>
            </p:nvSpPr>
            <p:spPr bwMode="auto">
              <a:xfrm>
                <a:off x="2318876" y="5646345"/>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96" name="Straight Arrow Connector 495"/>
              <p:cNvCxnSpPr>
                <a:stCxn id="493" idx="4"/>
                <a:endCxn id="495" idx="0"/>
              </p:cNvCxnSpPr>
              <p:nvPr/>
            </p:nvCxnSpPr>
            <p:spPr bwMode="auto">
              <a:xfrm>
                <a:off x="2467428" y="5311507"/>
                <a:ext cx="0" cy="334839"/>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7" name="Straight Arrow Connector 496"/>
              <p:cNvCxnSpPr>
                <a:stCxn id="495" idx="4"/>
              </p:cNvCxnSpPr>
              <p:nvPr/>
            </p:nvCxnSpPr>
            <p:spPr>
              <a:xfrm flipH="1">
                <a:off x="2467427" y="5942153"/>
                <a:ext cx="1" cy="258638"/>
              </a:xfrm>
              <a:prstGeom prst="straightConnector1">
                <a:avLst/>
              </a:prstGeom>
              <a:solidFill>
                <a:schemeClr val="tx1"/>
              </a:solidFill>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498" name="Oval 497"/>
              <p:cNvSpPr/>
              <p:nvPr/>
            </p:nvSpPr>
            <p:spPr bwMode="auto">
              <a:xfrm>
                <a:off x="2325935" y="6409792"/>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99" name="Straight Arrow Connector 498"/>
              <p:cNvCxnSpPr/>
              <p:nvPr/>
            </p:nvCxnSpPr>
            <p:spPr>
              <a:xfrm>
                <a:off x="2467427" y="6200791"/>
                <a:ext cx="3213" cy="208801"/>
              </a:xfrm>
              <a:prstGeom prst="straightConnector1">
                <a:avLst/>
              </a:prstGeom>
              <a:solidFill>
                <a:schemeClr val="tx1"/>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84" name="TextBox 483"/>
            <p:cNvSpPr txBox="1"/>
            <p:nvPr/>
          </p:nvSpPr>
          <p:spPr>
            <a:xfrm>
              <a:off x="2191425" y="2262485"/>
              <a:ext cx="389850" cy="461665"/>
            </a:xfrm>
            <a:prstGeom prst="rect">
              <a:avLst/>
            </a:prstGeom>
            <a:noFill/>
          </p:spPr>
          <p:txBody>
            <a:bodyPr wrap="none" rtlCol="0">
              <a:spAutoFit/>
            </a:bodyPr>
            <a:lstStyle/>
            <a:p>
              <a:r>
                <a:rPr lang="en-US" sz="2400" b="1" dirty="0" smtClean="0">
                  <a:solidFill>
                    <a:srgbClr val="D25000"/>
                  </a:solidFill>
                </a:rPr>
                <a:t>X</a:t>
              </a:r>
              <a:endParaRPr lang="en-US" sz="2400" b="1" dirty="0">
                <a:solidFill>
                  <a:srgbClr val="D25000"/>
                </a:solidFill>
              </a:endParaRPr>
            </a:p>
          </p:txBody>
        </p:sp>
      </p:grpSp>
      <p:grpSp>
        <p:nvGrpSpPr>
          <p:cNvPr id="500" name="Group 499"/>
          <p:cNvGrpSpPr/>
          <p:nvPr/>
        </p:nvGrpSpPr>
        <p:grpSpPr>
          <a:xfrm>
            <a:off x="904875" y="1885950"/>
            <a:ext cx="2895600" cy="4547361"/>
            <a:chOff x="914400" y="2386839"/>
            <a:chExt cx="2895600" cy="4547361"/>
          </a:xfrm>
          <a:scene3d>
            <a:camera prst="perspectiveContrastingRightFacing"/>
            <a:lightRig rig="threePt" dir="t"/>
          </a:scene3d>
        </p:grpSpPr>
        <p:grpSp>
          <p:nvGrpSpPr>
            <p:cNvPr id="501" name="Group 500"/>
            <p:cNvGrpSpPr/>
            <p:nvPr/>
          </p:nvGrpSpPr>
          <p:grpSpPr>
            <a:xfrm>
              <a:off x="914400" y="2386839"/>
              <a:ext cx="2895600" cy="4547361"/>
              <a:chOff x="914400" y="2386839"/>
              <a:chExt cx="2895600" cy="4547361"/>
            </a:xfrm>
          </p:grpSpPr>
          <p:sp>
            <p:nvSpPr>
              <p:cNvPr id="503" name="Rounded Rectangle 502"/>
              <p:cNvSpPr/>
              <p:nvPr/>
            </p:nvSpPr>
            <p:spPr bwMode="auto">
              <a:xfrm>
                <a:off x="914400" y="2386839"/>
                <a:ext cx="2895600" cy="4547361"/>
              </a:xfrm>
              <a:prstGeom prst="roundRect">
                <a:avLst/>
              </a:prstGeom>
              <a:solidFill>
                <a:srgbClr val="C00000">
                  <a:alpha val="7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04" name="Oval 503"/>
              <p:cNvSpPr/>
              <p:nvPr/>
            </p:nvSpPr>
            <p:spPr bwMode="auto">
              <a:xfrm>
                <a:off x="2382556" y="2495556"/>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05" name="Straight Arrow Connector 504"/>
              <p:cNvCxnSpPr>
                <a:stCxn id="504" idx="5"/>
                <a:endCxn id="506" idx="0"/>
              </p:cNvCxnSpPr>
              <p:nvPr/>
            </p:nvCxnSpPr>
            <p:spPr bwMode="auto">
              <a:xfrm>
                <a:off x="2636334" y="2748225"/>
                <a:ext cx="861399" cy="519718"/>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6" name="Oval 505"/>
              <p:cNvSpPr/>
              <p:nvPr/>
            </p:nvSpPr>
            <p:spPr bwMode="auto">
              <a:xfrm>
                <a:off x="3349180" y="3267944"/>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07" name="Oval 506"/>
              <p:cNvSpPr/>
              <p:nvPr/>
            </p:nvSpPr>
            <p:spPr bwMode="auto">
              <a:xfrm>
                <a:off x="2471275" y="5168099"/>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08" name="Straight Arrow Connector 507"/>
              <p:cNvCxnSpPr>
                <a:stCxn id="506" idx="4"/>
                <a:endCxn id="507" idx="7"/>
              </p:cNvCxnSpPr>
              <p:nvPr/>
            </p:nvCxnSpPr>
            <p:spPr bwMode="auto">
              <a:xfrm flipH="1">
                <a:off x="2725052" y="3563751"/>
                <a:ext cx="772680" cy="1647486"/>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9" name="Oval 508"/>
              <p:cNvSpPr/>
              <p:nvPr/>
            </p:nvSpPr>
            <p:spPr bwMode="auto">
              <a:xfrm>
                <a:off x="2471275" y="5798745"/>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10" name="Straight Arrow Connector 509"/>
              <p:cNvCxnSpPr>
                <a:stCxn id="507" idx="4"/>
                <a:endCxn id="509" idx="0"/>
              </p:cNvCxnSpPr>
              <p:nvPr/>
            </p:nvCxnSpPr>
            <p:spPr bwMode="auto">
              <a:xfrm>
                <a:off x="2619827" y="5463907"/>
                <a:ext cx="0" cy="334839"/>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1" name="Straight Arrow Connector 510"/>
              <p:cNvCxnSpPr>
                <a:stCxn id="509" idx="4"/>
              </p:cNvCxnSpPr>
              <p:nvPr/>
            </p:nvCxnSpPr>
            <p:spPr>
              <a:xfrm flipH="1">
                <a:off x="2619827" y="6094553"/>
                <a:ext cx="1" cy="258638"/>
              </a:xfrm>
              <a:prstGeom prst="straightConnector1">
                <a:avLst/>
              </a:prstGeom>
              <a:solidFill>
                <a:schemeClr val="tx1"/>
              </a:solidFill>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12" name="Oval 511"/>
              <p:cNvSpPr/>
              <p:nvPr/>
            </p:nvSpPr>
            <p:spPr bwMode="auto">
              <a:xfrm>
                <a:off x="2478335" y="6562192"/>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13" name="Straight Arrow Connector 512"/>
              <p:cNvCxnSpPr/>
              <p:nvPr/>
            </p:nvCxnSpPr>
            <p:spPr>
              <a:xfrm>
                <a:off x="2619827" y="6353191"/>
                <a:ext cx="3213" cy="208801"/>
              </a:xfrm>
              <a:prstGeom prst="straightConnector1">
                <a:avLst/>
              </a:prstGeom>
              <a:solidFill>
                <a:schemeClr val="tx1"/>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02" name="TextBox 501"/>
            <p:cNvSpPr txBox="1"/>
            <p:nvPr/>
          </p:nvSpPr>
          <p:spPr>
            <a:xfrm>
              <a:off x="2343825" y="2414885"/>
              <a:ext cx="389850" cy="461665"/>
            </a:xfrm>
            <a:prstGeom prst="rect">
              <a:avLst/>
            </a:prstGeom>
            <a:noFill/>
          </p:spPr>
          <p:txBody>
            <a:bodyPr wrap="none" rtlCol="0">
              <a:spAutoFit/>
            </a:bodyPr>
            <a:lstStyle/>
            <a:p>
              <a:r>
                <a:rPr lang="en-US" sz="2400" b="1" dirty="0" smtClean="0">
                  <a:solidFill>
                    <a:srgbClr val="D25000"/>
                  </a:solidFill>
                </a:rPr>
                <a:t>X</a:t>
              </a:r>
              <a:endParaRPr lang="en-US" sz="2400" b="1" dirty="0">
                <a:solidFill>
                  <a:srgbClr val="D25000"/>
                </a:solidFill>
              </a:endParaRPr>
            </a:p>
          </p:txBody>
        </p:sp>
      </p:grpSp>
      <p:grpSp>
        <p:nvGrpSpPr>
          <p:cNvPr id="514" name="Group 513"/>
          <p:cNvGrpSpPr/>
          <p:nvPr/>
        </p:nvGrpSpPr>
        <p:grpSpPr>
          <a:xfrm>
            <a:off x="1019175" y="1962150"/>
            <a:ext cx="2895600" cy="4547361"/>
            <a:chOff x="762000" y="2234439"/>
            <a:chExt cx="2895600" cy="4547361"/>
          </a:xfrm>
          <a:scene3d>
            <a:camera prst="perspectiveContrastingRightFacing"/>
            <a:lightRig rig="threePt" dir="t"/>
          </a:scene3d>
        </p:grpSpPr>
        <p:grpSp>
          <p:nvGrpSpPr>
            <p:cNvPr id="515" name="Group 514"/>
            <p:cNvGrpSpPr/>
            <p:nvPr/>
          </p:nvGrpSpPr>
          <p:grpSpPr>
            <a:xfrm>
              <a:off x="762000" y="2234439"/>
              <a:ext cx="2895600" cy="4547361"/>
              <a:chOff x="762000" y="2234439"/>
              <a:chExt cx="2895600" cy="4547361"/>
            </a:xfrm>
          </p:grpSpPr>
          <p:sp>
            <p:nvSpPr>
              <p:cNvPr id="517" name="Rounded Rectangle 516"/>
              <p:cNvSpPr/>
              <p:nvPr/>
            </p:nvSpPr>
            <p:spPr bwMode="auto">
              <a:xfrm>
                <a:off x="762000" y="2234439"/>
                <a:ext cx="2895600" cy="4547361"/>
              </a:xfrm>
              <a:prstGeom prst="roundRect">
                <a:avLst/>
              </a:prstGeom>
              <a:solidFill>
                <a:srgbClr val="92D050">
                  <a:alpha val="7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8" name="Oval 517"/>
              <p:cNvSpPr/>
              <p:nvPr/>
            </p:nvSpPr>
            <p:spPr bwMode="auto">
              <a:xfrm>
                <a:off x="2230157" y="2343156"/>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19" name="Straight Arrow Connector 518"/>
              <p:cNvCxnSpPr>
                <a:stCxn id="518" idx="3"/>
                <a:endCxn id="521" idx="0"/>
              </p:cNvCxnSpPr>
              <p:nvPr/>
            </p:nvCxnSpPr>
            <p:spPr bwMode="auto">
              <a:xfrm flipH="1">
                <a:off x="1536912" y="2595825"/>
                <a:ext cx="736574" cy="486851"/>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0" name="Oval 519"/>
              <p:cNvSpPr/>
              <p:nvPr/>
            </p:nvSpPr>
            <p:spPr bwMode="auto">
              <a:xfrm>
                <a:off x="1439940" y="4470303"/>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21" name="Oval 520"/>
              <p:cNvSpPr/>
              <p:nvPr/>
            </p:nvSpPr>
            <p:spPr bwMode="auto">
              <a:xfrm>
                <a:off x="1388360" y="3082676"/>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22" name="Straight Arrow Connector 521"/>
              <p:cNvCxnSpPr>
                <a:stCxn id="521" idx="3"/>
              </p:cNvCxnSpPr>
              <p:nvPr/>
            </p:nvCxnSpPr>
            <p:spPr bwMode="auto">
              <a:xfrm flipH="1">
                <a:off x="1032452" y="3335346"/>
                <a:ext cx="399235" cy="440631"/>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3" name="Oval 522"/>
              <p:cNvSpPr/>
              <p:nvPr/>
            </p:nvSpPr>
            <p:spPr bwMode="auto">
              <a:xfrm>
                <a:off x="855015" y="3775976"/>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24" name="Straight Arrow Connector 523"/>
              <p:cNvCxnSpPr>
                <a:stCxn id="523" idx="4"/>
                <a:endCxn id="520" idx="1"/>
              </p:cNvCxnSpPr>
              <p:nvPr/>
            </p:nvCxnSpPr>
            <p:spPr bwMode="auto">
              <a:xfrm>
                <a:off x="1003567" y="4071784"/>
                <a:ext cx="479700" cy="441658"/>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5" name="Oval 524"/>
              <p:cNvSpPr/>
              <p:nvPr/>
            </p:nvSpPr>
            <p:spPr bwMode="auto">
              <a:xfrm>
                <a:off x="2318876" y="5015699"/>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26" name="Straight Arrow Connector 525"/>
              <p:cNvCxnSpPr>
                <a:stCxn id="520" idx="5"/>
                <a:endCxn id="525" idx="1"/>
              </p:cNvCxnSpPr>
              <p:nvPr/>
            </p:nvCxnSpPr>
            <p:spPr bwMode="auto">
              <a:xfrm>
                <a:off x="1693718" y="4722973"/>
                <a:ext cx="668487" cy="335865"/>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7" name="Oval 526"/>
              <p:cNvSpPr/>
              <p:nvPr/>
            </p:nvSpPr>
            <p:spPr bwMode="auto">
              <a:xfrm>
                <a:off x="2318876" y="5646345"/>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28" name="Straight Arrow Connector 527"/>
              <p:cNvCxnSpPr>
                <a:stCxn id="525" idx="4"/>
                <a:endCxn id="527" idx="0"/>
              </p:cNvCxnSpPr>
              <p:nvPr/>
            </p:nvCxnSpPr>
            <p:spPr bwMode="auto">
              <a:xfrm>
                <a:off x="2467428" y="5311507"/>
                <a:ext cx="0" cy="334839"/>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9" name="Straight Arrow Connector 528"/>
              <p:cNvCxnSpPr>
                <a:stCxn id="527" idx="4"/>
              </p:cNvCxnSpPr>
              <p:nvPr/>
            </p:nvCxnSpPr>
            <p:spPr>
              <a:xfrm flipH="1">
                <a:off x="2467427" y="5942153"/>
                <a:ext cx="1" cy="258638"/>
              </a:xfrm>
              <a:prstGeom prst="straightConnector1">
                <a:avLst/>
              </a:prstGeom>
              <a:solidFill>
                <a:schemeClr val="tx1"/>
              </a:solidFill>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30" name="Oval 529"/>
              <p:cNvSpPr/>
              <p:nvPr/>
            </p:nvSpPr>
            <p:spPr bwMode="auto">
              <a:xfrm>
                <a:off x="2325935" y="6409792"/>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31" name="Straight Arrow Connector 530"/>
              <p:cNvCxnSpPr/>
              <p:nvPr/>
            </p:nvCxnSpPr>
            <p:spPr>
              <a:xfrm>
                <a:off x="2467427" y="6200791"/>
                <a:ext cx="3213" cy="208801"/>
              </a:xfrm>
              <a:prstGeom prst="straightConnector1">
                <a:avLst/>
              </a:prstGeom>
              <a:solidFill>
                <a:schemeClr val="tx1"/>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16" name="TextBox 515"/>
            <p:cNvSpPr txBox="1"/>
            <p:nvPr/>
          </p:nvSpPr>
          <p:spPr>
            <a:xfrm>
              <a:off x="2191425" y="2262485"/>
              <a:ext cx="389850" cy="461665"/>
            </a:xfrm>
            <a:prstGeom prst="rect">
              <a:avLst/>
            </a:prstGeom>
            <a:noFill/>
          </p:spPr>
          <p:txBody>
            <a:bodyPr wrap="none" rtlCol="0">
              <a:spAutoFit/>
            </a:bodyPr>
            <a:lstStyle/>
            <a:p>
              <a:r>
                <a:rPr lang="en-US" sz="2400" b="1" dirty="0" smtClean="0">
                  <a:solidFill>
                    <a:srgbClr val="D25000"/>
                  </a:solidFill>
                </a:rPr>
                <a:t>X</a:t>
              </a:r>
              <a:endParaRPr lang="en-US" sz="2400" b="1" dirty="0">
                <a:solidFill>
                  <a:srgbClr val="D25000"/>
                </a:solidFill>
              </a:endParaRPr>
            </a:p>
          </p:txBody>
        </p:sp>
      </p:grpSp>
      <p:grpSp>
        <p:nvGrpSpPr>
          <p:cNvPr id="532" name="Group 531"/>
          <p:cNvGrpSpPr/>
          <p:nvPr/>
        </p:nvGrpSpPr>
        <p:grpSpPr>
          <a:xfrm>
            <a:off x="1114425" y="2028825"/>
            <a:ext cx="2895600" cy="4547361"/>
            <a:chOff x="533400" y="2082039"/>
            <a:chExt cx="2895600" cy="4547361"/>
          </a:xfrm>
          <a:scene3d>
            <a:camera prst="perspectiveContrastingRightFacing"/>
            <a:lightRig rig="threePt" dir="t"/>
          </a:scene3d>
        </p:grpSpPr>
        <p:grpSp>
          <p:nvGrpSpPr>
            <p:cNvPr id="533" name="Group 532"/>
            <p:cNvGrpSpPr/>
            <p:nvPr/>
          </p:nvGrpSpPr>
          <p:grpSpPr>
            <a:xfrm>
              <a:off x="533400" y="2082039"/>
              <a:ext cx="2895600" cy="4547361"/>
              <a:chOff x="533400" y="2082039"/>
              <a:chExt cx="2895600" cy="4547361"/>
            </a:xfrm>
          </p:grpSpPr>
          <p:sp>
            <p:nvSpPr>
              <p:cNvPr id="535" name="Rounded Rectangle 534"/>
              <p:cNvSpPr/>
              <p:nvPr/>
            </p:nvSpPr>
            <p:spPr bwMode="auto">
              <a:xfrm>
                <a:off x="533400" y="2082039"/>
                <a:ext cx="2895600" cy="4547361"/>
              </a:xfrm>
              <a:prstGeom prst="roundRect">
                <a:avLst/>
              </a:prstGeom>
              <a:solidFill>
                <a:srgbClr val="0070C0">
                  <a:alpha val="7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536" name="Group 535"/>
              <p:cNvGrpSpPr/>
              <p:nvPr/>
            </p:nvGrpSpPr>
            <p:grpSpPr>
              <a:xfrm>
                <a:off x="1159764" y="2190756"/>
                <a:ext cx="1234676" cy="4362444"/>
                <a:chOff x="1159764" y="2190756"/>
                <a:chExt cx="1234676" cy="4362444"/>
              </a:xfrm>
              <a:solidFill>
                <a:schemeClr val="tx1"/>
              </a:solidFill>
            </p:grpSpPr>
            <p:grpSp>
              <p:nvGrpSpPr>
                <p:cNvPr id="537" name="Group 14"/>
                <p:cNvGrpSpPr>
                  <a:grpSpLocks/>
                </p:cNvGrpSpPr>
                <p:nvPr/>
              </p:nvGrpSpPr>
              <p:grpSpPr bwMode="auto">
                <a:xfrm>
                  <a:off x="1159764" y="2190756"/>
                  <a:ext cx="1227622" cy="3598997"/>
                  <a:chOff x="12192796" y="19770666"/>
                  <a:chExt cx="1053021" cy="4348212"/>
                </a:xfrm>
                <a:grpFill/>
              </p:grpSpPr>
              <p:sp>
                <p:nvSpPr>
                  <p:cNvPr id="541" name="Oval 540"/>
                  <p:cNvSpPr/>
                  <p:nvPr/>
                </p:nvSpPr>
                <p:spPr>
                  <a:xfrm>
                    <a:off x="12914867" y="19770666"/>
                    <a:ext cx="254849" cy="3573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42" name="Straight Arrow Connector 541"/>
                  <p:cNvCxnSpPr>
                    <a:stCxn id="541" idx="3"/>
                    <a:endCxn id="545" idx="0"/>
                  </p:cNvCxnSpPr>
                  <p:nvPr/>
                </p:nvCxnSpPr>
                <p:spPr>
                  <a:xfrm flipH="1">
                    <a:off x="12320220" y="20075934"/>
                    <a:ext cx="631813" cy="588200"/>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43" name="Oval 542"/>
                  <p:cNvSpPr/>
                  <p:nvPr/>
                </p:nvSpPr>
                <p:spPr>
                  <a:xfrm>
                    <a:off x="12237040" y="22340628"/>
                    <a:ext cx="254849" cy="3573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44" name="Straight Arrow Connector 543"/>
                  <p:cNvCxnSpPr>
                    <a:stCxn id="547" idx="4"/>
                    <a:endCxn id="543" idx="7"/>
                  </p:cNvCxnSpPr>
                  <p:nvPr/>
                </p:nvCxnSpPr>
                <p:spPr>
                  <a:xfrm flipH="1">
                    <a:off x="12454724" y="21859148"/>
                    <a:ext cx="398201" cy="533599"/>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45" name="Oval 544"/>
                  <p:cNvSpPr/>
                  <p:nvPr/>
                </p:nvSpPr>
                <p:spPr>
                  <a:xfrm>
                    <a:off x="12192796" y="20664134"/>
                    <a:ext cx="254849" cy="3573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46" name="Straight Arrow Connector 545"/>
                  <p:cNvCxnSpPr>
                    <a:stCxn id="545" idx="5"/>
                  </p:cNvCxnSpPr>
                  <p:nvPr/>
                </p:nvCxnSpPr>
                <p:spPr>
                  <a:xfrm>
                    <a:off x="12409594" y="20969403"/>
                    <a:ext cx="468993" cy="532359"/>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47" name="Oval 546"/>
                  <p:cNvSpPr/>
                  <p:nvPr/>
                </p:nvSpPr>
                <p:spPr>
                  <a:xfrm>
                    <a:off x="12725501" y="21501761"/>
                    <a:ext cx="254849" cy="3573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48" name="Oval 547"/>
                  <p:cNvSpPr/>
                  <p:nvPr/>
                </p:nvSpPr>
                <p:spPr>
                  <a:xfrm>
                    <a:off x="12990968" y="22999561"/>
                    <a:ext cx="254849" cy="3573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49" name="Straight Arrow Connector 548"/>
                  <p:cNvCxnSpPr>
                    <a:stCxn id="543" idx="5"/>
                    <a:endCxn id="548" idx="1"/>
                  </p:cNvCxnSpPr>
                  <p:nvPr/>
                </p:nvCxnSpPr>
                <p:spPr>
                  <a:xfrm>
                    <a:off x="12454724" y="22645897"/>
                    <a:ext cx="573410" cy="405783"/>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0" name="Oval 549"/>
                  <p:cNvSpPr/>
                  <p:nvPr/>
                </p:nvSpPr>
                <p:spPr>
                  <a:xfrm>
                    <a:off x="12990968" y="23761491"/>
                    <a:ext cx="254849" cy="3573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51" name="Straight Arrow Connector 550"/>
                  <p:cNvCxnSpPr>
                    <a:stCxn id="548" idx="4"/>
                    <a:endCxn id="550" idx="0"/>
                  </p:cNvCxnSpPr>
                  <p:nvPr/>
                </p:nvCxnSpPr>
                <p:spPr>
                  <a:xfrm>
                    <a:off x="13118392" y="23356948"/>
                    <a:ext cx="0" cy="404543"/>
                  </a:xfrm>
                  <a:prstGeom prst="straightConnector1">
                    <a:avLst/>
                  </a:prstGeom>
                  <a:grp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538" name="Straight Arrow Connector 537"/>
                <p:cNvCxnSpPr>
                  <a:stCxn id="550" idx="4"/>
                </p:cNvCxnSpPr>
                <p:nvPr/>
              </p:nvCxnSpPr>
              <p:spPr>
                <a:xfrm flipH="1">
                  <a:off x="2238827" y="5789753"/>
                  <a:ext cx="1" cy="258638"/>
                </a:xfrm>
                <a:prstGeom prst="straightConnector1">
                  <a:avLst/>
                </a:prstGeom>
                <a:grpFill/>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39" name="Oval 538"/>
                <p:cNvSpPr/>
                <p:nvPr/>
              </p:nvSpPr>
              <p:spPr bwMode="auto">
                <a:xfrm>
                  <a:off x="2097335" y="6257392"/>
                  <a:ext cx="297105" cy="29580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40" name="Straight Arrow Connector 539"/>
                <p:cNvCxnSpPr/>
                <p:nvPr/>
              </p:nvCxnSpPr>
              <p:spPr>
                <a:xfrm>
                  <a:off x="2238827" y="6048391"/>
                  <a:ext cx="3213" cy="208801"/>
                </a:xfrm>
                <a:prstGeom prst="straightConnector1">
                  <a:avLst/>
                </a:prstGeom>
                <a:grp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34" name="TextBox 533"/>
            <p:cNvSpPr txBox="1"/>
            <p:nvPr/>
          </p:nvSpPr>
          <p:spPr>
            <a:xfrm>
              <a:off x="1964730" y="2119610"/>
              <a:ext cx="389850" cy="461665"/>
            </a:xfrm>
            <a:prstGeom prst="rect">
              <a:avLst/>
            </a:prstGeom>
            <a:noFill/>
          </p:spPr>
          <p:txBody>
            <a:bodyPr wrap="none" rtlCol="0">
              <a:spAutoFit/>
            </a:bodyPr>
            <a:lstStyle/>
            <a:p>
              <a:r>
                <a:rPr lang="en-US" sz="2400" b="1" dirty="0" smtClean="0">
                  <a:solidFill>
                    <a:srgbClr val="D25000"/>
                  </a:solidFill>
                </a:rPr>
                <a:t>X</a:t>
              </a:r>
              <a:endParaRPr lang="en-US" sz="2400" b="1" dirty="0">
                <a:solidFill>
                  <a:srgbClr val="D25000"/>
                </a:solidFill>
              </a:endParaRPr>
            </a:p>
          </p:txBody>
        </p:sp>
      </p:grpSp>
      <p:grpSp>
        <p:nvGrpSpPr>
          <p:cNvPr id="552" name="Group 551"/>
          <p:cNvGrpSpPr/>
          <p:nvPr/>
        </p:nvGrpSpPr>
        <p:grpSpPr>
          <a:xfrm>
            <a:off x="1238250" y="2101089"/>
            <a:ext cx="2895600" cy="4547361"/>
            <a:chOff x="762000" y="2234439"/>
            <a:chExt cx="2895600" cy="4547361"/>
          </a:xfrm>
          <a:scene3d>
            <a:camera prst="perspectiveContrastingRightFacing"/>
            <a:lightRig rig="threePt" dir="t"/>
          </a:scene3d>
        </p:grpSpPr>
        <p:grpSp>
          <p:nvGrpSpPr>
            <p:cNvPr id="553" name="Group 552"/>
            <p:cNvGrpSpPr/>
            <p:nvPr/>
          </p:nvGrpSpPr>
          <p:grpSpPr>
            <a:xfrm>
              <a:off x="762000" y="2234439"/>
              <a:ext cx="2895600" cy="4547361"/>
              <a:chOff x="762000" y="2234439"/>
              <a:chExt cx="2895600" cy="4547361"/>
            </a:xfrm>
          </p:grpSpPr>
          <p:sp>
            <p:nvSpPr>
              <p:cNvPr id="555" name="Rounded Rectangle 554"/>
              <p:cNvSpPr/>
              <p:nvPr/>
            </p:nvSpPr>
            <p:spPr bwMode="auto">
              <a:xfrm>
                <a:off x="762000" y="2234439"/>
                <a:ext cx="2895600" cy="4547361"/>
              </a:xfrm>
              <a:prstGeom prst="roundRect">
                <a:avLst/>
              </a:prstGeom>
              <a:solidFill>
                <a:srgbClr val="92D050">
                  <a:alpha val="7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56" name="Oval 555"/>
              <p:cNvSpPr/>
              <p:nvPr/>
            </p:nvSpPr>
            <p:spPr bwMode="auto">
              <a:xfrm>
                <a:off x="2230157" y="2343156"/>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57" name="Straight Arrow Connector 556"/>
              <p:cNvCxnSpPr>
                <a:stCxn id="556" idx="3"/>
                <a:endCxn id="559" idx="0"/>
              </p:cNvCxnSpPr>
              <p:nvPr/>
            </p:nvCxnSpPr>
            <p:spPr bwMode="auto">
              <a:xfrm flipH="1">
                <a:off x="1536912" y="2595825"/>
                <a:ext cx="736574" cy="486851"/>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8" name="Oval 557"/>
              <p:cNvSpPr/>
              <p:nvPr/>
            </p:nvSpPr>
            <p:spPr bwMode="auto">
              <a:xfrm>
                <a:off x="1439940" y="4470303"/>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59" name="Oval 558"/>
              <p:cNvSpPr/>
              <p:nvPr/>
            </p:nvSpPr>
            <p:spPr bwMode="auto">
              <a:xfrm>
                <a:off x="1388360" y="3082676"/>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60" name="Straight Arrow Connector 559"/>
              <p:cNvCxnSpPr>
                <a:stCxn id="559" idx="3"/>
              </p:cNvCxnSpPr>
              <p:nvPr/>
            </p:nvCxnSpPr>
            <p:spPr bwMode="auto">
              <a:xfrm flipH="1">
                <a:off x="1032452" y="3335346"/>
                <a:ext cx="399235" cy="440631"/>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1" name="Oval 560"/>
              <p:cNvSpPr/>
              <p:nvPr/>
            </p:nvSpPr>
            <p:spPr bwMode="auto">
              <a:xfrm>
                <a:off x="855015" y="3775976"/>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62" name="Straight Arrow Connector 561"/>
              <p:cNvCxnSpPr>
                <a:stCxn id="561" idx="4"/>
                <a:endCxn id="558" idx="1"/>
              </p:cNvCxnSpPr>
              <p:nvPr/>
            </p:nvCxnSpPr>
            <p:spPr bwMode="auto">
              <a:xfrm>
                <a:off x="1003567" y="4071784"/>
                <a:ext cx="479700" cy="441658"/>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3" name="Oval 562"/>
              <p:cNvSpPr/>
              <p:nvPr/>
            </p:nvSpPr>
            <p:spPr bwMode="auto">
              <a:xfrm>
                <a:off x="2318876" y="5015699"/>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64" name="Straight Arrow Connector 563"/>
              <p:cNvCxnSpPr>
                <a:stCxn id="558" idx="5"/>
                <a:endCxn id="563" idx="1"/>
              </p:cNvCxnSpPr>
              <p:nvPr/>
            </p:nvCxnSpPr>
            <p:spPr bwMode="auto">
              <a:xfrm>
                <a:off x="1693718" y="4722973"/>
                <a:ext cx="668487" cy="335865"/>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5" name="Oval 564"/>
              <p:cNvSpPr/>
              <p:nvPr/>
            </p:nvSpPr>
            <p:spPr bwMode="auto">
              <a:xfrm>
                <a:off x="2318876" y="5646345"/>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66" name="Straight Arrow Connector 565"/>
              <p:cNvCxnSpPr>
                <a:stCxn id="563" idx="4"/>
                <a:endCxn id="565" idx="0"/>
              </p:cNvCxnSpPr>
              <p:nvPr/>
            </p:nvCxnSpPr>
            <p:spPr bwMode="auto">
              <a:xfrm>
                <a:off x="2467428" y="5311507"/>
                <a:ext cx="0" cy="334839"/>
              </a:xfrm>
              <a:prstGeom prst="straightConnector1">
                <a:avLst/>
              </a:prstGeom>
              <a:solidFill>
                <a:schemeClr val="tx1"/>
              </a:solidFill>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7" name="Straight Arrow Connector 566"/>
              <p:cNvCxnSpPr>
                <a:stCxn id="565" idx="4"/>
              </p:cNvCxnSpPr>
              <p:nvPr/>
            </p:nvCxnSpPr>
            <p:spPr>
              <a:xfrm flipH="1">
                <a:off x="2467427" y="5942153"/>
                <a:ext cx="1" cy="258638"/>
              </a:xfrm>
              <a:prstGeom prst="straightConnector1">
                <a:avLst/>
              </a:prstGeom>
              <a:solidFill>
                <a:schemeClr val="tx1"/>
              </a:solidFill>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68" name="Oval 567"/>
              <p:cNvSpPr/>
              <p:nvPr/>
            </p:nvSpPr>
            <p:spPr bwMode="auto">
              <a:xfrm>
                <a:off x="2325935" y="6409792"/>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69" name="Straight Arrow Connector 568"/>
              <p:cNvCxnSpPr/>
              <p:nvPr/>
            </p:nvCxnSpPr>
            <p:spPr>
              <a:xfrm>
                <a:off x="2467427" y="6200791"/>
                <a:ext cx="3213" cy="208801"/>
              </a:xfrm>
              <a:prstGeom prst="straightConnector1">
                <a:avLst/>
              </a:prstGeom>
              <a:solidFill>
                <a:schemeClr val="tx1"/>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4" name="TextBox 553"/>
            <p:cNvSpPr txBox="1"/>
            <p:nvPr/>
          </p:nvSpPr>
          <p:spPr>
            <a:xfrm>
              <a:off x="2191425" y="2262485"/>
              <a:ext cx="389850" cy="461665"/>
            </a:xfrm>
            <a:prstGeom prst="rect">
              <a:avLst/>
            </a:prstGeom>
            <a:noFill/>
          </p:spPr>
          <p:txBody>
            <a:bodyPr wrap="none" rtlCol="0">
              <a:spAutoFit/>
            </a:bodyPr>
            <a:lstStyle/>
            <a:p>
              <a:r>
                <a:rPr lang="en-US" sz="2400" b="1" dirty="0" smtClean="0">
                  <a:solidFill>
                    <a:srgbClr val="D25000"/>
                  </a:solidFill>
                </a:rPr>
                <a:t>X</a:t>
              </a:r>
              <a:endParaRPr lang="en-US" sz="2400" b="1" dirty="0">
                <a:solidFill>
                  <a:srgbClr val="D25000"/>
                </a:solidFill>
              </a:endParaRPr>
            </a:p>
          </p:txBody>
        </p:sp>
      </p:grpSp>
    </p:spTree>
    <p:custDataLst>
      <p:tags r:id="rId1"/>
    </p:custDataLst>
    <p:extLst>
      <p:ext uri="{BB962C8B-B14F-4D97-AF65-F5344CB8AC3E}">
        <p14:creationId xmlns:p14="http://schemas.microsoft.com/office/powerpoint/2010/main" val="1332539381"/>
      </p:ext>
    </p:extLst>
  </p:cSld>
  <p:clrMapOvr>
    <a:masterClrMapping/>
  </p:clrMapOvr>
  <p:transition advTm="284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0"/>
                                  </p:stCondLst>
                                  <p:childTnLst>
                                    <p:set>
                                      <p:cBhvr>
                                        <p:cTn id="9" dur="1" fill="hold">
                                          <p:stCondLst>
                                            <p:cond delay="0"/>
                                          </p:stCondLst>
                                        </p:cTn>
                                        <p:tgtEl>
                                          <p:spTgt spid="482"/>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2000"/>
                                  </p:stCondLst>
                                  <p:childTnLst>
                                    <p:set>
                                      <p:cBhvr>
                                        <p:cTn id="12" dur="1" fill="hold">
                                          <p:stCondLst>
                                            <p:cond delay="0"/>
                                          </p:stCondLst>
                                        </p:cTn>
                                        <p:tgtEl>
                                          <p:spTgt spid="500"/>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2000"/>
                                  </p:stCondLst>
                                  <p:childTnLst>
                                    <p:set>
                                      <p:cBhvr>
                                        <p:cTn id="15" dur="1" fill="hold">
                                          <p:stCondLst>
                                            <p:cond delay="0"/>
                                          </p:stCondLst>
                                        </p:cTn>
                                        <p:tgtEl>
                                          <p:spTgt spid="514"/>
                                        </p:tgtEl>
                                        <p:attrNameLst>
                                          <p:attrName>style.visibility</p:attrName>
                                        </p:attrNameLst>
                                      </p:cBhvr>
                                      <p:to>
                                        <p:strVal val="visible"/>
                                      </p:to>
                                    </p:set>
                                  </p:childTnLst>
                                </p:cTn>
                              </p:par>
                            </p:childTnLst>
                          </p:cTn>
                        </p:par>
                        <p:par>
                          <p:cTn id="16" fill="hold">
                            <p:stCondLst>
                              <p:cond delay="6000"/>
                            </p:stCondLst>
                            <p:childTnLst>
                              <p:par>
                                <p:cTn id="17" presetID="1" presetClass="entr" presetSubtype="0" fill="hold" nodeType="afterEffect">
                                  <p:stCondLst>
                                    <p:cond delay="2000"/>
                                  </p:stCondLst>
                                  <p:childTnLst>
                                    <p:set>
                                      <p:cBhvr>
                                        <p:cTn id="18" dur="1" fill="hold">
                                          <p:stCondLst>
                                            <p:cond delay="0"/>
                                          </p:stCondLst>
                                        </p:cTn>
                                        <p:tgtEl>
                                          <p:spTgt spid="532"/>
                                        </p:tgtEl>
                                        <p:attrNameLst>
                                          <p:attrName>style.visibility</p:attrName>
                                        </p:attrNameLst>
                                      </p:cBhvr>
                                      <p:to>
                                        <p:strVal val="visible"/>
                                      </p:to>
                                    </p:set>
                                  </p:childTnLst>
                                </p:cTn>
                              </p:par>
                            </p:childTnLst>
                          </p:cTn>
                        </p:par>
                        <p:par>
                          <p:cTn id="19" fill="hold">
                            <p:stCondLst>
                              <p:cond delay="8000"/>
                            </p:stCondLst>
                            <p:childTnLst>
                              <p:par>
                                <p:cTn id="20" presetID="1" presetClass="entr" presetSubtype="0" fill="hold" nodeType="afterEffect">
                                  <p:stCondLst>
                                    <p:cond delay="2000"/>
                                  </p:stCondLst>
                                  <p:childTnLst>
                                    <p:set>
                                      <p:cBhvr>
                                        <p:cTn id="21" dur="1" fill="hold">
                                          <p:stCondLst>
                                            <p:cond delay="0"/>
                                          </p:stCondLst>
                                        </p:cTn>
                                        <p:tgtEl>
                                          <p:spTgt spid="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Flow Equivalence</a:t>
            </a:r>
            <a:endParaRPr lang="en-US" dirty="0"/>
          </a:p>
        </p:txBody>
      </p:sp>
      <p:sp>
        <p:nvSpPr>
          <p:cNvPr id="3" name="Content Placeholder 2"/>
          <p:cNvSpPr>
            <a:spLocks noGrp="1"/>
          </p:cNvSpPr>
          <p:nvPr>
            <p:ph idx="1"/>
          </p:nvPr>
        </p:nvSpPr>
        <p:spPr>
          <a:xfrm>
            <a:off x="0" y="990600"/>
            <a:ext cx="9144000" cy="725505"/>
          </a:xfrm>
        </p:spPr>
        <p:txBody>
          <a:bodyPr>
            <a:normAutofit/>
          </a:bodyPr>
          <a:lstStyle/>
          <a:p>
            <a:pPr marL="0" lvl="1" indent="0" algn="ctr">
              <a:spcBef>
                <a:spcPts val="1224"/>
              </a:spcBef>
              <a:buNone/>
            </a:pPr>
            <a:r>
              <a:rPr kumimoji="1" lang="en-US" dirty="0" smtClean="0">
                <a:solidFill>
                  <a:srgbClr val="D25000"/>
                </a:solidFill>
                <a:ea typeface="MS PGothic" pitchFamily="34" charset="-128"/>
              </a:rPr>
              <a:t>Insight: Faults </a:t>
            </a:r>
            <a:r>
              <a:rPr kumimoji="1" lang="en-US" dirty="0">
                <a:solidFill>
                  <a:srgbClr val="D25000"/>
                </a:solidFill>
                <a:ea typeface="MS PGothic" pitchFamily="34" charset="-128"/>
              </a:rPr>
              <a:t>flowing through similar control paths may behave similarly </a:t>
            </a:r>
          </a:p>
          <a:p>
            <a:pPr marL="0" indent="0">
              <a:buNone/>
            </a:pPr>
            <a:endParaRPr kumimoji="1" lang="en-US" dirty="0" smtClean="0">
              <a:ea typeface="MS PGothic" pitchFamily="34" charset="-128"/>
            </a:endParaRPr>
          </a:p>
          <a:p>
            <a:endParaRPr kumimoji="1" lang="en-US" dirty="0" smtClean="0">
              <a:ea typeface="MS PGothic" pitchFamily="34" charset="-128"/>
            </a:endParaRPr>
          </a:p>
          <a:p>
            <a:endParaRPr kumimoji="1" lang="en-US" dirty="0">
              <a:ea typeface="MS PGothic" pitchFamily="34" charset="-128"/>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19</a:t>
            </a:fld>
            <a:endParaRPr lang="en-US"/>
          </a:p>
        </p:txBody>
      </p:sp>
      <p:grpSp>
        <p:nvGrpSpPr>
          <p:cNvPr id="46" name="Group 14"/>
          <p:cNvGrpSpPr>
            <a:grpSpLocks/>
          </p:cNvGrpSpPr>
          <p:nvPr/>
        </p:nvGrpSpPr>
        <p:grpSpPr bwMode="auto">
          <a:xfrm>
            <a:off x="626414" y="1765925"/>
            <a:ext cx="2638871" cy="3598997"/>
            <a:chOff x="11735307" y="19770666"/>
            <a:chExt cx="2263553" cy="4348212"/>
          </a:xfrm>
        </p:grpSpPr>
        <p:sp>
          <p:nvSpPr>
            <p:cNvPr id="47" name="Oval 46"/>
            <p:cNvSpPr/>
            <p:nvPr/>
          </p:nvSpPr>
          <p:spPr>
            <a:xfrm>
              <a:off x="12914867" y="19770666"/>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8" name="Straight Arrow Connector 47"/>
            <p:cNvCxnSpPr>
              <a:stCxn id="47" idx="5"/>
              <a:endCxn id="50" idx="0"/>
            </p:cNvCxnSpPr>
            <p:nvPr/>
          </p:nvCxnSpPr>
          <p:spPr>
            <a:xfrm>
              <a:off x="13132551" y="20075934"/>
              <a:ext cx="738885" cy="6279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53" idx="0"/>
            </p:cNvCxnSpPr>
            <p:nvPr/>
          </p:nvCxnSpPr>
          <p:spPr>
            <a:xfrm flipH="1">
              <a:off x="12320220" y="20075934"/>
              <a:ext cx="631813" cy="58820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3744011" y="20703844"/>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1" name="Oval 50"/>
            <p:cNvSpPr/>
            <p:nvPr/>
          </p:nvSpPr>
          <p:spPr>
            <a:xfrm>
              <a:off x="12237040" y="22340628"/>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2" name="Straight Arrow Connector 51"/>
            <p:cNvCxnSpPr>
              <a:stCxn id="57" idx="4"/>
              <a:endCxn id="51" idx="7"/>
            </p:cNvCxnSpPr>
            <p:nvPr/>
          </p:nvCxnSpPr>
          <p:spPr>
            <a:xfrm flipH="1">
              <a:off x="12454724" y="21859148"/>
              <a:ext cx="398201" cy="53359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2192796" y="20664134"/>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4" name="Straight Arrow Connector 53"/>
            <p:cNvCxnSpPr>
              <a:stCxn id="53" idx="5"/>
            </p:cNvCxnSpPr>
            <p:nvPr/>
          </p:nvCxnSpPr>
          <p:spPr>
            <a:xfrm>
              <a:off x="12409594" y="20969403"/>
              <a:ext cx="468993" cy="5323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3" idx="3"/>
            </p:cNvCxnSpPr>
            <p:nvPr/>
          </p:nvCxnSpPr>
          <p:spPr>
            <a:xfrm flipH="1">
              <a:off x="11887508" y="20969403"/>
              <a:ext cx="342453" cy="5323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1735307" y="215017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7" name="Oval 56"/>
            <p:cNvSpPr/>
            <p:nvPr/>
          </p:nvSpPr>
          <p:spPr>
            <a:xfrm>
              <a:off x="12725501" y="215017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8" name="Straight Arrow Connector 57"/>
            <p:cNvCxnSpPr>
              <a:stCxn id="56" idx="4"/>
              <a:endCxn id="51" idx="1"/>
            </p:cNvCxnSpPr>
            <p:nvPr/>
          </p:nvCxnSpPr>
          <p:spPr>
            <a:xfrm>
              <a:off x="11862731" y="21859148"/>
              <a:ext cx="411474" cy="53359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2990968" y="229995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60" name="Straight Arrow Connector 59"/>
            <p:cNvCxnSpPr>
              <a:stCxn id="51" idx="5"/>
              <a:endCxn id="59" idx="1"/>
            </p:cNvCxnSpPr>
            <p:nvPr/>
          </p:nvCxnSpPr>
          <p:spPr>
            <a:xfrm>
              <a:off x="12454724" y="22645897"/>
              <a:ext cx="573410" cy="40578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0" idx="4"/>
              <a:endCxn id="59" idx="7"/>
            </p:cNvCxnSpPr>
            <p:nvPr/>
          </p:nvCxnSpPr>
          <p:spPr>
            <a:xfrm flipH="1">
              <a:off x="13208651" y="21061231"/>
              <a:ext cx="662784" cy="199044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2990968" y="2376149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63" name="Straight Arrow Connector 62"/>
            <p:cNvCxnSpPr>
              <a:stCxn id="59" idx="4"/>
              <a:endCxn id="62" idx="0"/>
            </p:cNvCxnSpPr>
            <p:nvPr/>
          </p:nvCxnSpPr>
          <p:spPr>
            <a:xfrm>
              <a:off x="13118392" y="23356948"/>
              <a:ext cx="0" cy="40454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4" name="Freeform 22"/>
          <p:cNvSpPr>
            <a:spLocks/>
          </p:cNvSpPr>
          <p:nvPr/>
        </p:nvSpPr>
        <p:spPr bwMode="auto">
          <a:xfrm>
            <a:off x="381000" y="1685810"/>
            <a:ext cx="1402875" cy="3635973"/>
          </a:xfrm>
          <a:custGeom>
            <a:avLst/>
            <a:gdLst>
              <a:gd name="T0" fmla="*/ 2400102 w 2496348"/>
              <a:gd name="T1" fmla="*/ 0 h 5619750"/>
              <a:gd name="T2" fmla="*/ 1105116 w 2496348"/>
              <a:gd name="T3" fmla="*/ 1047750 h 5619750"/>
              <a:gd name="T4" fmla="*/ 569 w 2496348"/>
              <a:gd name="T5" fmla="*/ 2571750 h 5619750"/>
              <a:gd name="T6" fmla="*/ 1247945 w 2496348"/>
              <a:gd name="T7" fmla="*/ 4048125 h 5619750"/>
              <a:gd name="T8" fmla="*/ 2314404 w 2496348"/>
              <a:gd name="T9" fmla="*/ 4619625 h 5619750"/>
              <a:gd name="T10" fmla="*/ 2485799 w 2496348"/>
              <a:gd name="T11" fmla="*/ 5619750 h 56197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6348" h="5619750">
                <a:moveTo>
                  <a:pt x="2400869" y="0"/>
                </a:moveTo>
                <a:cubicBezTo>
                  <a:pt x="1953194" y="309562"/>
                  <a:pt x="1505519" y="619125"/>
                  <a:pt x="1105469" y="1047750"/>
                </a:cubicBezTo>
                <a:cubicBezTo>
                  <a:pt x="705419" y="1476375"/>
                  <a:pt x="-23244" y="2071687"/>
                  <a:pt x="569" y="2571750"/>
                </a:cubicBezTo>
                <a:cubicBezTo>
                  <a:pt x="24382" y="3071813"/>
                  <a:pt x="862582" y="3706813"/>
                  <a:pt x="1248344" y="4048125"/>
                </a:cubicBezTo>
                <a:cubicBezTo>
                  <a:pt x="1634106" y="4389437"/>
                  <a:pt x="2108769" y="4357688"/>
                  <a:pt x="2315144" y="4619625"/>
                </a:cubicBezTo>
                <a:cubicBezTo>
                  <a:pt x="2521519" y="4881562"/>
                  <a:pt x="2504056" y="5250656"/>
                  <a:pt x="2486594" y="5619750"/>
                </a:cubicBezTo>
              </a:path>
            </a:pathLst>
          </a:custGeom>
          <a:noFill/>
          <a:ln w="76200" cap="flat" cmpd="sng" algn="ctr">
            <a:solidFill>
              <a:srgbClr val="00B05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Freeform 23"/>
          <p:cNvSpPr>
            <a:spLocks/>
          </p:cNvSpPr>
          <p:nvPr/>
        </p:nvSpPr>
        <p:spPr bwMode="auto">
          <a:xfrm>
            <a:off x="1741285" y="2201012"/>
            <a:ext cx="883490" cy="3099821"/>
          </a:xfrm>
          <a:custGeom>
            <a:avLst/>
            <a:gdLst>
              <a:gd name="T0" fmla="*/ 742125 w 1728541"/>
              <a:gd name="T1" fmla="*/ 0 h 4791075"/>
              <a:gd name="T2" fmla="*/ 2256 w 1728541"/>
              <a:gd name="T3" fmla="*/ 714375 h 4791075"/>
              <a:gd name="T4" fmla="*/ 954641 w 1728541"/>
              <a:gd name="T5" fmla="*/ 1800225 h 4791075"/>
              <a:gd name="T6" fmla="*/ 214772 w 1728541"/>
              <a:gd name="T7" fmla="*/ 2847975 h 4791075"/>
              <a:gd name="T8" fmla="*/ 1300963 w 1728541"/>
              <a:gd name="T9" fmla="*/ 3533775 h 4791075"/>
              <a:gd name="T10" fmla="*/ 1363930 w 1728541"/>
              <a:gd name="T11" fmla="*/ 4791075 h 47910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8541" h="4791075">
                <a:moveTo>
                  <a:pt x="898080" y="0"/>
                </a:moveTo>
                <a:cubicBezTo>
                  <a:pt x="428974" y="207169"/>
                  <a:pt x="-40132" y="414338"/>
                  <a:pt x="2730" y="714375"/>
                </a:cubicBezTo>
                <a:cubicBezTo>
                  <a:pt x="45592" y="1014412"/>
                  <a:pt x="1112393" y="1444625"/>
                  <a:pt x="1155255" y="1800225"/>
                </a:cubicBezTo>
                <a:cubicBezTo>
                  <a:pt x="1198117" y="2155825"/>
                  <a:pt x="190055" y="2559050"/>
                  <a:pt x="259905" y="2847975"/>
                </a:cubicBezTo>
                <a:cubicBezTo>
                  <a:pt x="329755" y="3136900"/>
                  <a:pt x="1342580" y="3209925"/>
                  <a:pt x="1574355" y="3533775"/>
                </a:cubicBezTo>
                <a:cubicBezTo>
                  <a:pt x="1806130" y="3857625"/>
                  <a:pt x="1728342" y="4324350"/>
                  <a:pt x="1650555" y="4791075"/>
                </a:cubicBezTo>
              </a:path>
            </a:pathLst>
          </a:custGeom>
          <a:noFill/>
          <a:ln w="76200" cap="flat" cmpd="sng" algn="ctr">
            <a:solidFill>
              <a:srgbClr val="0070C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Freeform 24"/>
          <p:cNvSpPr>
            <a:spLocks/>
          </p:cNvSpPr>
          <p:nvPr/>
        </p:nvSpPr>
        <p:spPr bwMode="auto">
          <a:xfrm>
            <a:off x="2469394" y="1719433"/>
            <a:ext cx="1024491" cy="3623647"/>
          </a:xfrm>
          <a:custGeom>
            <a:avLst/>
            <a:gdLst>
              <a:gd name="T0" fmla="*/ 0 w 1822079"/>
              <a:gd name="T1" fmla="*/ 0 h 5600700"/>
              <a:gd name="T2" fmla="*/ 1810118 w 1822079"/>
              <a:gd name="T3" fmla="*/ 1323975 h 5600700"/>
              <a:gd name="T4" fmla="*/ 790736 w 1822079"/>
              <a:gd name="T5" fmla="*/ 4391025 h 5600700"/>
              <a:gd name="T6" fmla="*/ 685940 w 1822079"/>
              <a:gd name="T7" fmla="*/ 5600700 h 56007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2079" h="5600700">
                <a:moveTo>
                  <a:pt x="0" y="0"/>
                </a:moveTo>
                <a:cubicBezTo>
                  <a:pt x="838994" y="296069"/>
                  <a:pt x="1677988" y="592138"/>
                  <a:pt x="1809750" y="1323975"/>
                </a:cubicBezTo>
                <a:cubicBezTo>
                  <a:pt x="1941513" y="2055813"/>
                  <a:pt x="977900" y="3678238"/>
                  <a:pt x="790575" y="4391025"/>
                </a:cubicBezTo>
                <a:cubicBezTo>
                  <a:pt x="603250" y="5103813"/>
                  <a:pt x="644525" y="5352256"/>
                  <a:pt x="685800" y="5600700"/>
                </a:cubicBezTo>
              </a:path>
            </a:pathLst>
          </a:custGeom>
          <a:noFill/>
          <a:ln w="76200" cap="flat" cmpd="sng" algn="ctr">
            <a:solidFill>
              <a:srgbClr val="C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 name="TextBox 25"/>
          <p:cNvSpPr txBox="1">
            <a:spLocks noChangeArrowheads="1"/>
          </p:cNvSpPr>
          <p:nvPr/>
        </p:nvSpPr>
        <p:spPr bwMode="auto">
          <a:xfrm>
            <a:off x="304800" y="1439896"/>
            <a:ext cx="849413" cy="4651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5324" tIns="62663" rIns="125324" bIns="62663">
            <a:spAutoFit/>
          </a:bodyPr>
          <a:lstStyle>
            <a:lvl1pPr defTabSz="1079500" eaLnBrk="0" hangingPunct="0">
              <a:defRPr sz="7400">
                <a:solidFill>
                  <a:schemeClr val="tx1"/>
                </a:solidFill>
                <a:latin typeface="Arial" charset="0"/>
                <a:cs typeface="Arial" charset="0"/>
              </a:defRPr>
            </a:lvl1pPr>
            <a:lvl2pPr marL="742950" indent="-285750" defTabSz="1079500" eaLnBrk="0" hangingPunct="0">
              <a:defRPr sz="7400">
                <a:solidFill>
                  <a:schemeClr val="tx1"/>
                </a:solidFill>
                <a:latin typeface="Arial" charset="0"/>
                <a:cs typeface="Arial" charset="0"/>
              </a:defRPr>
            </a:lvl2pPr>
            <a:lvl3pPr marL="1143000" indent="-228600" defTabSz="1079500" eaLnBrk="0" hangingPunct="0">
              <a:defRPr sz="7400">
                <a:solidFill>
                  <a:schemeClr val="tx1"/>
                </a:solidFill>
                <a:latin typeface="Arial" charset="0"/>
                <a:cs typeface="Arial" charset="0"/>
              </a:defRPr>
            </a:lvl3pPr>
            <a:lvl4pPr marL="1600200" indent="-228600" defTabSz="1079500" eaLnBrk="0" hangingPunct="0">
              <a:defRPr sz="7400">
                <a:solidFill>
                  <a:schemeClr val="tx1"/>
                </a:solidFill>
                <a:latin typeface="Arial" charset="0"/>
                <a:cs typeface="Arial" charset="0"/>
              </a:defRPr>
            </a:lvl4pPr>
            <a:lvl5pPr marL="2057400" indent="-228600" defTabSz="1079500" eaLnBrk="0" hangingPunct="0">
              <a:defRPr sz="7400">
                <a:solidFill>
                  <a:schemeClr val="tx1"/>
                </a:solidFill>
                <a:latin typeface="Arial" charset="0"/>
                <a:cs typeface="Arial" charset="0"/>
              </a:defRPr>
            </a:lvl5pPr>
            <a:lvl6pPr marL="2514600" indent="-228600" defTabSz="1079500" eaLnBrk="0" fontAlgn="base" hangingPunct="0">
              <a:spcBef>
                <a:spcPct val="0"/>
              </a:spcBef>
              <a:spcAft>
                <a:spcPct val="0"/>
              </a:spcAft>
              <a:defRPr sz="7400">
                <a:solidFill>
                  <a:schemeClr val="tx1"/>
                </a:solidFill>
                <a:latin typeface="Arial" charset="0"/>
                <a:cs typeface="Arial" charset="0"/>
              </a:defRPr>
            </a:lvl6pPr>
            <a:lvl7pPr marL="2971800" indent="-228600" defTabSz="1079500" eaLnBrk="0" fontAlgn="base" hangingPunct="0">
              <a:spcBef>
                <a:spcPct val="0"/>
              </a:spcBef>
              <a:spcAft>
                <a:spcPct val="0"/>
              </a:spcAft>
              <a:defRPr sz="7400">
                <a:solidFill>
                  <a:schemeClr val="tx1"/>
                </a:solidFill>
                <a:latin typeface="Arial" charset="0"/>
                <a:cs typeface="Arial" charset="0"/>
              </a:defRPr>
            </a:lvl7pPr>
            <a:lvl8pPr marL="3429000" indent="-228600" defTabSz="1079500" eaLnBrk="0" fontAlgn="base" hangingPunct="0">
              <a:spcBef>
                <a:spcPct val="0"/>
              </a:spcBef>
              <a:spcAft>
                <a:spcPct val="0"/>
              </a:spcAft>
              <a:defRPr sz="7400">
                <a:solidFill>
                  <a:schemeClr val="tx1"/>
                </a:solidFill>
                <a:latin typeface="Arial" charset="0"/>
                <a:cs typeface="Arial" charset="0"/>
              </a:defRPr>
            </a:lvl8pPr>
            <a:lvl9pPr marL="3886200" indent="-228600" defTabSz="1079500" eaLnBrk="0" fontAlgn="base" hangingPunct="0">
              <a:spcBef>
                <a:spcPct val="0"/>
              </a:spcBef>
              <a:spcAft>
                <a:spcPct val="0"/>
              </a:spcAft>
              <a:defRPr sz="7400">
                <a:solidFill>
                  <a:schemeClr val="tx1"/>
                </a:solidFill>
                <a:latin typeface="Arial" charset="0"/>
                <a:cs typeface="Arial" charset="0"/>
              </a:defRPr>
            </a:lvl9pPr>
          </a:lstStyle>
          <a:p>
            <a:pPr algn="ctr" eaLnBrk="1" hangingPunct="1"/>
            <a:r>
              <a:rPr lang="en-US" sz="2200" b="1" dirty="0">
                <a:ea typeface="MS PGothic" pitchFamily="34" charset="-128"/>
              </a:rPr>
              <a:t>CFG</a:t>
            </a:r>
          </a:p>
        </p:txBody>
      </p:sp>
      <p:cxnSp>
        <p:nvCxnSpPr>
          <p:cNvPr id="68" name="Straight Arrow Connector 67"/>
          <p:cNvCxnSpPr>
            <a:stCxn id="62" idx="4"/>
          </p:cNvCxnSpPr>
          <p:nvPr/>
        </p:nvCxnSpPr>
        <p:spPr>
          <a:xfrm flipH="1">
            <a:off x="2238827" y="5364922"/>
            <a:ext cx="1" cy="258638"/>
          </a:xfrm>
          <a:prstGeom prst="straightConnector1">
            <a:avLst/>
          </a:prstGeom>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2150108" y="1524000"/>
            <a:ext cx="1" cy="27243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6096000" y="3352800"/>
            <a:ext cx="152400" cy="228600"/>
          </a:xfrm>
          <a:prstGeom prst="rect">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 name="TextBox 4"/>
          <p:cNvSpPr txBox="1"/>
          <p:nvPr/>
        </p:nvSpPr>
        <p:spPr>
          <a:xfrm>
            <a:off x="3810000" y="3235404"/>
            <a:ext cx="5181600" cy="1107996"/>
          </a:xfrm>
          <a:prstGeom prst="rect">
            <a:avLst/>
          </a:prstGeom>
          <a:noFill/>
        </p:spPr>
        <p:txBody>
          <a:bodyPr wrap="square" rtlCol="0">
            <a:spAutoFit/>
          </a:bodyPr>
          <a:lstStyle/>
          <a:p>
            <a:r>
              <a:rPr lang="en-US" sz="2200" b="1" dirty="0" smtClean="0">
                <a:latin typeface="Arial Narrow" pitchFamily="34" charset="0"/>
              </a:rPr>
              <a:t>Faults </a:t>
            </a:r>
            <a:r>
              <a:rPr lang="en-US" sz="2200" b="1" dirty="0">
                <a:latin typeface="Arial Narrow" pitchFamily="34" charset="0"/>
              </a:rPr>
              <a:t>in </a:t>
            </a:r>
            <a:r>
              <a:rPr lang="en-US" sz="2200" b="1" dirty="0" smtClean="0">
                <a:solidFill>
                  <a:srgbClr val="D25000"/>
                </a:solidFill>
                <a:latin typeface="Arial Narrow" pitchFamily="34" charset="0"/>
              </a:rPr>
              <a:t>X</a:t>
            </a:r>
            <a:r>
              <a:rPr lang="en-US" sz="2200" b="1" dirty="0" smtClean="0">
                <a:latin typeface="Arial Narrow" pitchFamily="34" charset="0"/>
              </a:rPr>
              <a:t> that take    paths behave similarly</a:t>
            </a:r>
          </a:p>
          <a:p>
            <a:endParaRPr lang="en-US" sz="2200" b="1" dirty="0" smtClean="0">
              <a:latin typeface="Arial Narrow" pitchFamily="34" charset="0"/>
            </a:endParaRPr>
          </a:p>
          <a:p>
            <a:r>
              <a:rPr lang="en-US" sz="2200" b="1" dirty="0" smtClean="0">
                <a:latin typeface="Arial Narrow" pitchFamily="34" charset="0"/>
              </a:rPr>
              <a:t>Heuristic</a:t>
            </a:r>
            <a:r>
              <a:rPr lang="en-US" sz="2200" b="1" dirty="0">
                <a:latin typeface="Arial Narrow" pitchFamily="34" charset="0"/>
              </a:rPr>
              <a:t>: Use direction of next 5 </a:t>
            </a:r>
            <a:r>
              <a:rPr lang="en-US" sz="2200" b="1" dirty="0" smtClean="0">
                <a:latin typeface="Arial Narrow" pitchFamily="34" charset="0"/>
              </a:rPr>
              <a:t>branches</a:t>
            </a:r>
          </a:p>
        </p:txBody>
      </p:sp>
      <p:sp>
        <p:nvSpPr>
          <p:cNvPr id="6" name="TextBox 5"/>
          <p:cNvSpPr txBox="1"/>
          <p:nvPr/>
        </p:nvSpPr>
        <p:spPr>
          <a:xfrm>
            <a:off x="1964730" y="1676400"/>
            <a:ext cx="389850" cy="461665"/>
          </a:xfrm>
          <a:prstGeom prst="rect">
            <a:avLst/>
          </a:prstGeom>
          <a:noFill/>
        </p:spPr>
        <p:txBody>
          <a:bodyPr wrap="none" rtlCol="0">
            <a:spAutoFit/>
          </a:bodyPr>
          <a:lstStyle/>
          <a:p>
            <a:r>
              <a:rPr lang="en-US" sz="2400" b="1" dirty="0" smtClean="0">
                <a:solidFill>
                  <a:srgbClr val="D25000"/>
                </a:solidFill>
              </a:rPr>
              <a:t>X</a:t>
            </a:r>
            <a:endParaRPr lang="en-US" sz="2400" b="1" dirty="0">
              <a:solidFill>
                <a:srgbClr val="D25000"/>
              </a:solidFill>
            </a:endParaRPr>
          </a:p>
        </p:txBody>
      </p:sp>
      <p:sp>
        <p:nvSpPr>
          <p:cNvPr id="33" name="Oval 32"/>
          <p:cNvSpPr/>
          <p:nvPr/>
        </p:nvSpPr>
        <p:spPr bwMode="auto">
          <a:xfrm>
            <a:off x="2097335" y="5832561"/>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34" name="Straight Arrow Connector 33"/>
          <p:cNvCxnSpPr/>
          <p:nvPr/>
        </p:nvCxnSpPr>
        <p:spPr>
          <a:xfrm>
            <a:off x="2238827" y="5623560"/>
            <a:ext cx="3213" cy="2088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3" idx="6"/>
          </p:cNvCxnSpPr>
          <p:nvPr/>
        </p:nvCxnSpPr>
        <p:spPr bwMode="auto">
          <a:xfrm flipH="1" flipV="1">
            <a:off x="2133604" y="1504950"/>
            <a:ext cx="260836" cy="4475515"/>
          </a:xfrm>
          <a:prstGeom prst="bentConnector3">
            <a:avLst>
              <a:gd name="adj1" fmla="val -514892"/>
            </a:avLst>
          </a:prstGeom>
          <a:solidFill>
            <a:schemeClr val="accent1"/>
          </a:solidFill>
          <a:ln w="19050" cap="flat" cmpd="sng" algn="ctr">
            <a:solidFill>
              <a:schemeClr val="tx1"/>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757732605"/>
      </p:ext>
    </p:extLst>
  </p:cSld>
  <p:clrMapOvr>
    <a:masterClrMapping/>
  </p:clrMapOvr>
  <p:transition advTm="449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76"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304800" y="914400"/>
            <a:ext cx="8763000" cy="5867400"/>
          </a:xfrm>
        </p:spPr>
        <p:txBody>
          <a:bodyPr>
            <a:noAutofit/>
          </a:bodyPr>
          <a:lstStyle/>
          <a:p>
            <a:r>
              <a:rPr lang="en-US" dirty="0" smtClean="0">
                <a:latin typeface="+mn-lt"/>
              </a:rPr>
              <a:t>Hardware reliability is a major challenge</a:t>
            </a:r>
          </a:p>
          <a:p>
            <a:pPr lvl="1"/>
            <a:r>
              <a:rPr lang="en-US" dirty="0" smtClean="0">
                <a:latin typeface="+mn-lt"/>
              </a:rPr>
              <a:t>Transient (soft) errors are a major problem</a:t>
            </a:r>
          </a:p>
          <a:p>
            <a:pPr lvl="1"/>
            <a:r>
              <a:rPr lang="en-US" b="1" dirty="0" smtClean="0">
                <a:latin typeface="+mn-lt"/>
              </a:rPr>
              <a:t>Need</a:t>
            </a:r>
            <a:r>
              <a:rPr lang="en-US" dirty="0" smtClean="0">
                <a:latin typeface="+mn-lt"/>
              </a:rPr>
              <a:t> in-field low-cost reliability solution</a:t>
            </a:r>
          </a:p>
          <a:p>
            <a:pPr lvl="1"/>
            <a:endParaRPr lang="en-US" sz="1000" dirty="0" smtClean="0">
              <a:latin typeface="+mn-lt"/>
            </a:endParaRPr>
          </a:p>
          <a:p>
            <a:r>
              <a:rPr lang="en-US" dirty="0" smtClean="0">
                <a:latin typeface="+mn-lt"/>
              </a:rPr>
              <a:t>Traditional redundancy based solutions are expensive</a:t>
            </a:r>
          </a:p>
          <a:p>
            <a:pPr lvl="1"/>
            <a:endParaRPr lang="en-US" sz="1000" dirty="0" smtClean="0">
              <a:latin typeface="+mn-lt"/>
            </a:endParaRPr>
          </a:p>
          <a:p>
            <a:r>
              <a:rPr lang="en-US" dirty="0" smtClean="0">
                <a:latin typeface="+mn-lt"/>
              </a:rPr>
              <a:t>Alternative: Treat s/w anomalies as symptoms of h/w faults</a:t>
            </a:r>
          </a:p>
          <a:p>
            <a:pPr lvl="1"/>
            <a:r>
              <a:rPr lang="en-US" dirty="0" smtClean="0">
                <a:latin typeface="+mn-lt"/>
              </a:rPr>
              <a:t>Detect faults using low-cost software symptom monitors</a:t>
            </a:r>
          </a:p>
          <a:p>
            <a:pPr lvl="1"/>
            <a:r>
              <a:rPr lang="en-US" dirty="0" smtClean="0">
                <a:latin typeface="+mn-lt"/>
              </a:rPr>
              <a:t>Diagnosis, recovery more complex, but infrequent</a:t>
            </a:r>
          </a:p>
          <a:p>
            <a:pPr lvl="1"/>
            <a:endParaRPr lang="en-US" sz="1000" dirty="0" smtClean="0">
              <a:latin typeface="+mn-lt"/>
            </a:endParaRPr>
          </a:p>
          <a:p>
            <a:r>
              <a:rPr lang="en-US" dirty="0" smtClean="0">
                <a:latin typeface="+mn-lt"/>
              </a:rPr>
              <a:t>Efficacy depends heavily on application</a:t>
            </a:r>
            <a:endParaRPr lang="en-US" dirty="0">
              <a:latin typeface="+mn-lt"/>
            </a:endParaRPr>
          </a:p>
          <a:p>
            <a:pPr marL="0" indent="0" algn="ctr">
              <a:lnSpc>
                <a:spcPct val="150000"/>
              </a:lnSpc>
              <a:buNone/>
            </a:pPr>
            <a:r>
              <a:rPr lang="en-US" dirty="0">
                <a:solidFill>
                  <a:srgbClr val="D15100"/>
                </a:solidFill>
                <a:latin typeface="+mn-lt"/>
              </a:rPr>
              <a:t>How to evaluate application-level resiliency</a:t>
            </a:r>
            <a:r>
              <a:rPr lang="en-US" dirty="0" smtClean="0">
                <a:solidFill>
                  <a:srgbClr val="D15100"/>
                </a:solidFill>
                <a:latin typeface="+mn-lt"/>
              </a:rPr>
              <a:t>?</a:t>
            </a:r>
            <a:endParaRPr lang="en-US" dirty="0">
              <a:solidFill>
                <a:srgbClr val="D15100"/>
              </a:solidFill>
              <a:latin typeface="+mn-lt"/>
            </a:endParaRPr>
          </a:p>
        </p:txBody>
      </p:sp>
      <p:grpSp>
        <p:nvGrpSpPr>
          <p:cNvPr id="22" name="Group 11"/>
          <p:cNvGrpSpPr>
            <a:grpSpLocks/>
          </p:cNvGrpSpPr>
          <p:nvPr/>
        </p:nvGrpSpPr>
        <p:grpSpPr bwMode="auto">
          <a:xfrm>
            <a:off x="7075060" y="838200"/>
            <a:ext cx="1992740" cy="1300164"/>
            <a:chOff x="4743" y="1574"/>
            <a:chExt cx="1419" cy="819"/>
          </a:xfrm>
        </p:grpSpPr>
        <p:pic>
          <p:nvPicPr>
            <p:cNvPr id="23" name="Picture 12"/>
            <p:cNvPicPr>
              <a:picLocks noChangeAspect="1" noChangeArrowheads="1"/>
            </p:cNvPicPr>
            <p:nvPr/>
          </p:nvPicPr>
          <p:blipFill>
            <a:blip r:embed="rId4" cstate="print"/>
            <a:srcRect/>
            <a:stretch>
              <a:fillRect/>
            </a:stretch>
          </p:blipFill>
          <p:spPr bwMode="auto">
            <a:xfrm>
              <a:off x="4962" y="1582"/>
              <a:ext cx="912" cy="578"/>
            </a:xfrm>
            <a:prstGeom prst="rect">
              <a:avLst/>
            </a:prstGeom>
            <a:noFill/>
            <a:ln w="9525">
              <a:noFill/>
              <a:miter lim="800000"/>
              <a:headEnd/>
              <a:tailEnd/>
            </a:ln>
            <a:effectLst/>
          </p:spPr>
        </p:pic>
        <p:pic>
          <p:nvPicPr>
            <p:cNvPr id="24" name="Picture 13" descr="MCED00214_0000[1]"/>
            <p:cNvPicPr>
              <a:picLocks noChangeAspect="1" noChangeArrowheads="1"/>
            </p:cNvPicPr>
            <p:nvPr/>
          </p:nvPicPr>
          <p:blipFill>
            <a:blip r:embed="rId5" cstate="print"/>
            <a:srcRect/>
            <a:stretch>
              <a:fillRect/>
            </a:stretch>
          </p:blipFill>
          <p:spPr bwMode="auto">
            <a:xfrm>
              <a:off x="5970" y="1574"/>
              <a:ext cx="192" cy="192"/>
            </a:xfrm>
            <a:prstGeom prst="rect">
              <a:avLst/>
            </a:prstGeom>
            <a:noFill/>
          </p:spPr>
        </p:pic>
        <p:sp>
          <p:nvSpPr>
            <p:cNvPr id="25" name="Line 14"/>
            <p:cNvSpPr>
              <a:spLocks noChangeShapeType="1"/>
            </p:cNvSpPr>
            <p:nvPr/>
          </p:nvSpPr>
          <p:spPr bwMode="auto">
            <a:xfrm flipH="1">
              <a:off x="5586" y="1718"/>
              <a:ext cx="384" cy="240"/>
            </a:xfrm>
            <a:prstGeom prst="line">
              <a:avLst/>
            </a:prstGeom>
            <a:noFill/>
            <a:ln w="38100">
              <a:solidFill>
                <a:srgbClr val="FF0000"/>
              </a:solidFill>
              <a:round/>
              <a:headEnd/>
              <a:tailEnd type="stealth" w="lg" len="lg"/>
            </a:ln>
            <a:effectLst/>
          </p:spPr>
          <p:txBody>
            <a:bodyPr>
              <a:prstTxWarp prst="textNoShape">
                <a:avLst/>
              </a:prstTxWarp>
            </a:bodyPr>
            <a:lstStyle/>
            <a:p>
              <a:endParaRPr lang="en-US"/>
            </a:p>
          </p:txBody>
        </p:sp>
        <p:sp>
          <p:nvSpPr>
            <p:cNvPr id="26" name="Text Box 15"/>
            <p:cNvSpPr txBox="1">
              <a:spLocks noChangeArrowheads="1"/>
            </p:cNvSpPr>
            <p:nvPr/>
          </p:nvSpPr>
          <p:spPr bwMode="auto">
            <a:xfrm>
              <a:off x="4743" y="2160"/>
              <a:ext cx="1419" cy="233"/>
            </a:xfrm>
            <a:prstGeom prst="rect">
              <a:avLst/>
            </a:prstGeom>
            <a:noFill/>
            <a:ln w="9525">
              <a:noFill/>
              <a:miter lim="800000"/>
              <a:headEnd/>
              <a:tailEnd/>
            </a:ln>
            <a:effectLst/>
          </p:spPr>
          <p:txBody>
            <a:bodyPr wrap="square">
              <a:prstTxWarp prst="textNoShape">
                <a:avLst/>
              </a:prstTxWarp>
              <a:spAutoFit/>
            </a:bodyPr>
            <a:lstStyle/>
            <a:p>
              <a:pPr algn="ctr"/>
              <a:r>
                <a:rPr lang="en-US" b="1" dirty="0" smtClean="0">
                  <a:latin typeface="Arial Narrow" pitchFamily="34" charset="0"/>
                </a:rPr>
                <a:t>Soft Error</a:t>
              </a:r>
            </a:p>
          </p:txBody>
        </p:sp>
      </p:grpSp>
      <p:sp>
        <p:nvSpPr>
          <p:cNvPr id="4" name="Slide Number Placeholder 3"/>
          <p:cNvSpPr>
            <a:spLocks noGrp="1"/>
          </p:cNvSpPr>
          <p:nvPr>
            <p:ph type="sldNum" sz="quarter" idx="4"/>
          </p:nvPr>
        </p:nvSpPr>
        <p:spPr/>
        <p:txBody>
          <a:bodyPr/>
          <a:lstStyle/>
          <a:p>
            <a:fld id="{B6F15528-21DE-4FAA-801E-634DDDAF4B2B}" type="slidenum">
              <a:rPr lang="en-US" smtClean="0"/>
              <a:pPr/>
              <a:t>2</a:t>
            </a:fld>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0079"/>
    </mc:Choice>
    <mc:Fallback xmlns="">
      <p:transition spd="slow" advTm="600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p:nvPr/>
        </p:nvSpPr>
        <p:spPr bwMode="auto">
          <a:xfrm>
            <a:off x="5334000" y="5715000"/>
            <a:ext cx="1899138" cy="7533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5" name="Freeform 54"/>
          <p:cNvSpPr/>
          <p:nvPr/>
        </p:nvSpPr>
        <p:spPr bwMode="auto">
          <a:xfrm>
            <a:off x="3429000" y="5715000"/>
            <a:ext cx="1899138" cy="9537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3" name="Freeform 52"/>
          <p:cNvSpPr/>
          <p:nvPr/>
        </p:nvSpPr>
        <p:spPr bwMode="auto">
          <a:xfrm>
            <a:off x="5223596" y="4115665"/>
            <a:ext cx="1899138" cy="7533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4" name="Freeform 53"/>
          <p:cNvSpPr/>
          <p:nvPr/>
        </p:nvSpPr>
        <p:spPr bwMode="auto">
          <a:xfrm>
            <a:off x="3352800" y="4114800"/>
            <a:ext cx="1899138" cy="9537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normAutofit/>
          </a:bodyPr>
          <a:lstStyle/>
          <a:p>
            <a:r>
              <a:rPr lang="en-US" dirty="0" smtClean="0"/>
              <a:t>Store Equivalence</a:t>
            </a:r>
            <a:endParaRPr lang="en-US" dirty="0"/>
          </a:p>
        </p:txBody>
      </p:sp>
      <p:sp>
        <p:nvSpPr>
          <p:cNvPr id="3" name="Content Placeholder 2"/>
          <p:cNvSpPr>
            <a:spLocks noGrp="1"/>
          </p:cNvSpPr>
          <p:nvPr>
            <p:ph idx="1"/>
          </p:nvPr>
        </p:nvSpPr>
        <p:spPr>
          <a:xfrm>
            <a:off x="304800" y="914400"/>
            <a:ext cx="8763000" cy="2362200"/>
          </a:xfrm>
        </p:spPr>
        <p:txBody>
          <a:bodyPr>
            <a:normAutofit/>
          </a:bodyPr>
          <a:lstStyle/>
          <a:p>
            <a:r>
              <a:rPr lang="en-US" dirty="0" smtClean="0">
                <a:solidFill>
                  <a:srgbClr val="D25000"/>
                </a:solidFill>
              </a:rPr>
              <a:t>Insight: Faults in stores may be similar if stored values are used similarly</a:t>
            </a:r>
          </a:p>
          <a:p>
            <a:r>
              <a:rPr lang="en-US" dirty="0" smtClean="0"/>
              <a:t>Heuristic to determine similar use of values:</a:t>
            </a:r>
            <a:endParaRPr lang="en-US" dirty="0"/>
          </a:p>
          <a:p>
            <a:pPr lvl="1"/>
            <a:r>
              <a:rPr lang="en-US" dirty="0" smtClean="0"/>
              <a:t>Same number of loads use the value</a:t>
            </a:r>
          </a:p>
          <a:p>
            <a:pPr lvl="1"/>
            <a:r>
              <a:rPr lang="en-US" dirty="0" smtClean="0"/>
              <a:t>Loads are from same PCs</a:t>
            </a:r>
          </a:p>
        </p:txBody>
      </p:sp>
      <p:sp>
        <p:nvSpPr>
          <p:cNvPr id="4" name="Slide Number Placeholder 3"/>
          <p:cNvSpPr>
            <a:spLocks noGrp="1"/>
          </p:cNvSpPr>
          <p:nvPr>
            <p:ph type="sldNum" sz="quarter" idx="4"/>
          </p:nvPr>
        </p:nvSpPr>
        <p:spPr/>
        <p:txBody>
          <a:bodyPr/>
          <a:lstStyle/>
          <a:p>
            <a:fld id="{B6F15528-21DE-4FAA-801E-634DDDAF4B2B}" type="slidenum">
              <a:rPr lang="en-US" smtClean="0"/>
              <a:pPr/>
              <a:t>20</a:t>
            </a:fld>
            <a:endParaRPr lang="en-US" dirty="0"/>
          </a:p>
        </p:txBody>
      </p:sp>
      <p:grpSp>
        <p:nvGrpSpPr>
          <p:cNvPr id="6" name="Group 66"/>
          <p:cNvGrpSpPr/>
          <p:nvPr/>
        </p:nvGrpSpPr>
        <p:grpSpPr>
          <a:xfrm rot="16200000">
            <a:off x="2793418" y="3457687"/>
            <a:ext cx="369332" cy="1384168"/>
            <a:chOff x="6665477" y="3124203"/>
            <a:chExt cx="369332" cy="1384168"/>
          </a:xfrm>
        </p:grpSpPr>
        <p:sp>
          <p:nvSpPr>
            <p:cNvPr id="9" name="Freeform 8"/>
            <p:cNvSpPr/>
            <p:nvPr/>
          </p:nvSpPr>
          <p:spPr>
            <a:xfrm>
              <a:off x="6808914" y="3124203"/>
              <a:ext cx="49086" cy="609598"/>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105399" y="30052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rot="5400000">
              <a:off x="6462857" y="3936420"/>
              <a:ext cx="774571" cy="369332"/>
            </a:xfrm>
            <a:prstGeom prst="rect">
              <a:avLst/>
            </a:prstGeom>
            <a:solidFill>
              <a:schemeClr val="bg1"/>
            </a:solidFill>
          </p:spPr>
          <p:txBody>
            <a:bodyPr wrap="none" rtlCol="0">
              <a:spAutoFit/>
            </a:bodyPr>
            <a:lstStyle/>
            <a:p>
              <a:r>
                <a:rPr lang="en-US" b="1" dirty="0" smtClean="0"/>
                <a:t>Store</a:t>
              </a:r>
              <a:endParaRPr lang="en-US" b="1" dirty="0"/>
            </a:p>
          </p:txBody>
        </p:sp>
      </p:grpSp>
      <p:grpSp>
        <p:nvGrpSpPr>
          <p:cNvPr id="14" name="Group 40"/>
          <p:cNvGrpSpPr/>
          <p:nvPr/>
        </p:nvGrpSpPr>
        <p:grpSpPr>
          <a:xfrm>
            <a:off x="3581399" y="4552952"/>
            <a:ext cx="1295400" cy="715726"/>
            <a:chOff x="5791202" y="4809067"/>
            <a:chExt cx="1295400" cy="829733"/>
          </a:xfrm>
        </p:grpSpPr>
        <p:sp>
          <p:nvSpPr>
            <p:cNvPr id="12" name="Rectangle 11"/>
            <p:cNvSpPr/>
            <p:nvPr/>
          </p:nvSpPr>
          <p:spPr>
            <a:xfrm>
              <a:off x="5791202" y="4809067"/>
              <a:ext cx="1295400" cy="829733"/>
            </a:xfrm>
            <a:prstGeom prst="rect">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Memory     </a:t>
              </a:r>
            </a:p>
          </p:txBody>
        </p:sp>
        <p:sp>
          <p:nvSpPr>
            <p:cNvPr id="13" name="Rectangle 12"/>
            <p:cNvSpPr/>
            <p:nvPr/>
          </p:nvSpPr>
          <p:spPr>
            <a:xfrm>
              <a:off x="6705602" y="4927601"/>
              <a:ext cx="228600" cy="237066"/>
            </a:xfrm>
            <a:prstGeom prst="rect">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a:stCxn id="11" idx="2"/>
            <a:endCxn id="13" idx="1"/>
          </p:cNvCxnSpPr>
          <p:nvPr/>
        </p:nvCxnSpPr>
        <p:spPr>
          <a:xfrm>
            <a:off x="3282884" y="4334437"/>
            <a:ext cx="1212915" cy="423009"/>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0"/>
            <a:endCxn id="17" idx="2"/>
          </p:cNvCxnSpPr>
          <p:nvPr/>
        </p:nvCxnSpPr>
        <p:spPr>
          <a:xfrm flipV="1">
            <a:off x="4610099" y="4343400"/>
            <a:ext cx="683835" cy="311799"/>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3"/>
            <a:endCxn id="18" idx="2"/>
          </p:cNvCxnSpPr>
          <p:nvPr/>
        </p:nvCxnSpPr>
        <p:spPr>
          <a:xfrm flipV="1">
            <a:off x="4724399" y="4343400"/>
            <a:ext cx="2398335" cy="414046"/>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76797" y="3657600"/>
            <a:ext cx="633507" cy="369332"/>
          </a:xfrm>
          <a:prstGeom prst="rect">
            <a:avLst/>
          </a:prstGeom>
          <a:solidFill>
            <a:schemeClr val="bg1"/>
          </a:solidFill>
        </p:spPr>
        <p:txBody>
          <a:bodyPr wrap="none" rtlCol="0">
            <a:spAutoFit/>
          </a:bodyPr>
          <a:lstStyle/>
          <a:p>
            <a:r>
              <a:rPr lang="en-US" b="1" dirty="0" smtClean="0"/>
              <a:t>PC1</a:t>
            </a:r>
            <a:endParaRPr lang="en-US" b="1" dirty="0"/>
          </a:p>
        </p:txBody>
      </p:sp>
      <p:sp>
        <p:nvSpPr>
          <p:cNvPr id="26" name="TextBox 25"/>
          <p:cNvSpPr txBox="1"/>
          <p:nvPr/>
        </p:nvSpPr>
        <p:spPr>
          <a:xfrm>
            <a:off x="6705597" y="3657600"/>
            <a:ext cx="633507" cy="369332"/>
          </a:xfrm>
          <a:prstGeom prst="rect">
            <a:avLst/>
          </a:prstGeom>
          <a:solidFill>
            <a:schemeClr val="bg1"/>
          </a:solidFill>
        </p:spPr>
        <p:txBody>
          <a:bodyPr wrap="none" rtlCol="0">
            <a:spAutoFit/>
          </a:bodyPr>
          <a:lstStyle/>
          <a:p>
            <a:r>
              <a:rPr lang="en-US" b="1" dirty="0" smtClean="0"/>
              <a:t>PC2</a:t>
            </a:r>
            <a:endParaRPr lang="en-US" b="1" dirty="0"/>
          </a:p>
        </p:txBody>
      </p:sp>
      <p:sp>
        <p:nvSpPr>
          <p:cNvPr id="17" name="TextBox 16"/>
          <p:cNvSpPr txBox="1"/>
          <p:nvPr/>
        </p:nvSpPr>
        <p:spPr>
          <a:xfrm>
            <a:off x="4925884" y="3974068"/>
            <a:ext cx="736099" cy="369332"/>
          </a:xfrm>
          <a:prstGeom prst="rect">
            <a:avLst/>
          </a:prstGeom>
          <a:solidFill>
            <a:schemeClr val="bg1"/>
          </a:solidFill>
        </p:spPr>
        <p:txBody>
          <a:bodyPr wrap="none" rtlCol="0">
            <a:spAutoFit/>
          </a:bodyPr>
          <a:lstStyle/>
          <a:p>
            <a:r>
              <a:rPr lang="en-US" b="1" dirty="0" smtClean="0"/>
              <a:t>Load</a:t>
            </a:r>
            <a:endParaRPr lang="en-US" b="1" dirty="0"/>
          </a:p>
        </p:txBody>
      </p:sp>
      <p:sp>
        <p:nvSpPr>
          <p:cNvPr id="18" name="TextBox 17"/>
          <p:cNvSpPr txBox="1"/>
          <p:nvPr/>
        </p:nvSpPr>
        <p:spPr>
          <a:xfrm>
            <a:off x="6754684" y="3974068"/>
            <a:ext cx="736099" cy="369332"/>
          </a:xfrm>
          <a:prstGeom prst="rect">
            <a:avLst/>
          </a:prstGeom>
          <a:solidFill>
            <a:schemeClr val="bg1"/>
          </a:solidFill>
        </p:spPr>
        <p:txBody>
          <a:bodyPr wrap="none" rtlCol="0">
            <a:spAutoFit/>
          </a:bodyPr>
          <a:lstStyle/>
          <a:p>
            <a:r>
              <a:rPr lang="en-US" b="1" dirty="0" smtClean="0"/>
              <a:t>Load</a:t>
            </a:r>
            <a:endParaRPr lang="en-US" b="1" dirty="0"/>
          </a:p>
        </p:txBody>
      </p:sp>
      <p:grpSp>
        <p:nvGrpSpPr>
          <p:cNvPr id="29" name="Group 66"/>
          <p:cNvGrpSpPr/>
          <p:nvPr/>
        </p:nvGrpSpPr>
        <p:grpSpPr>
          <a:xfrm rot="16200000">
            <a:off x="2723476" y="5057888"/>
            <a:ext cx="369332" cy="1384169"/>
            <a:chOff x="6665476" y="3124203"/>
            <a:chExt cx="369332" cy="1384169"/>
          </a:xfrm>
        </p:grpSpPr>
        <p:sp>
          <p:nvSpPr>
            <p:cNvPr id="30" name="Freeform 29"/>
            <p:cNvSpPr/>
            <p:nvPr/>
          </p:nvSpPr>
          <p:spPr>
            <a:xfrm>
              <a:off x="6808914" y="3124203"/>
              <a:ext cx="49086" cy="609598"/>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105399" y="30052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rot="5400000">
              <a:off x="6462856" y="3936421"/>
              <a:ext cx="774571" cy="369332"/>
            </a:xfrm>
            <a:prstGeom prst="rect">
              <a:avLst/>
            </a:prstGeom>
            <a:solidFill>
              <a:schemeClr val="bg1"/>
            </a:solidFill>
          </p:spPr>
          <p:txBody>
            <a:bodyPr wrap="none" rtlCol="0">
              <a:spAutoFit/>
            </a:bodyPr>
            <a:lstStyle/>
            <a:p>
              <a:r>
                <a:rPr lang="en-US" b="1" dirty="0" smtClean="0"/>
                <a:t>Store</a:t>
              </a:r>
              <a:endParaRPr lang="en-US" b="1" dirty="0"/>
            </a:p>
          </p:txBody>
        </p:sp>
      </p:grpSp>
      <p:cxnSp>
        <p:nvCxnSpPr>
          <p:cNvPr id="34" name="Straight Arrow Connector 33"/>
          <p:cNvCxnSpPr>
            <a:stCxn id="48" idx="2"/>
            <a:endCxn id="42" idx="0"/>
          </p:cNvCxnSpPr>
          <p:nvPr/>
        </p:nvCxnSpPr>
        <p:spPr>
          <a:xfrm>
            <a:off x="4610099" y="5181600"/>
            <a:ext cx="683835" cy="39266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8" idx="3"/>
            <a:endCxn id="43" idx="0"/>
          </p:cNvCxnSpPr>
          <p:nvPr/>
        </p:nvCxnSpPr>
        <p:spPr>
          <a:xfrm>
            <a:off x="4724399" y="5086350"/>
            <a:ext cx="2398335" cy="48791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952999" y="5955268"/>
            <a:ext cx="633507" cy="369332"/>
          </a:xfrm>
          <a:prstGeom prst="rect">
            <a:avLst/>
          </a:prstGeom>
          <a:solidFill>
            <a:schemeClr val="bg1"/>
          </a:solidFill>
        </p:spPr>
        <p:txBody>
          <a:bodyPr wrap="none" rtlCol="0">
            <a:spAutoFit/>
          </a:bodyPr>
          <a:lstStyle/>
          <a:p>
            <a:r>
              <a:rPr lang="en-US" b="1" dirty="0" smtClean="0"/>
              <a:t>PC1</a:t>
            </a:r>
            <a:endParaRPr lang="en-US" b="1" dirty="0"/>
          </a:p>
        </p:txBody>
      </p:sp>
      <p:sp>
        <p:nvSpPr>
          <p:cNvPr id="39" name="TextBox 38"/>
          <p:cNvSpPr txBox="1"/>
          <p:nvPr/>
        </p:nvSpPr>
        <p:spPr>
          <a:xfrm>
            <a:off x="6705598" y="5943600"/>
            <a:ext cx="633507" cy="369332"/>
          </a:xfrm>
          <a:prstGeom prst="rect">
            <a:avLst/>
          </a:prstGeom>
          <a:solidFill>
            <a:schemeClr val="bg1"/>
          </a:solidFill>
        </p:spPr>
        <p:txBody>
          <a:bodyPr wrap="none" rtlCol="0">
            <a:spAutoFit/>
          </a:bodyPr>
          <a:lstStyle/>
          <a:p>
            <a:r>
              <a:rPr lang="en-US" b="1" dirty="0" smtClean="0"/>
              <a:t>PC2</a:t>
            </a:r>
            <a:endParaRPr lang="en-US" b="1" dirty="0"/>
          </a:p>
        </p:txBody>
      </p:sp>
      <p:sp>
        <p:nvSpPr>
          <p:cNvPr id="42" name="TextBox 41"/>
          <p:cNvSpPr txBox="1"/>
          <p:nvPr/>
        </p:nvSpPr>
        <p:spPr>
          <a:xfrm>
            <a:off x="4925884" y="5574268"/>
            <a:ext cx="736099" cy="369332"/>
          </a:xfrm>
          <a:prstGeom prst="rect">
            <a:avLst/>
          </a:prstGeom>
          <a:solidFill>
            <a:schemeClr val="bg1"/>
          </a:solidFill>
        </p:spPr>
        <p:txBody>
          <a:bodyPr wrap="none" rtlCol="0">
            <a:spAutoFit/>
          </a:bodyPr>
          <a:lstStyle/>
          <a:p>
            <a:r>
              <a:rPr lang="en-US" b="1" dirty="0" smtClean="0"/>
              <a:t>Load</a:t>
            </a:r>
            <a:endParaRPr lang="en-US" b="1" dirty="0"/>
          </a:p>
        </p:txBody>
      </p:sp>
      <p:sp>
        <p:nvSpPr>
          <p:cNvPr id="43" name="TextBox 42"/>
          <p:cNvSpPr txBox="1"/>
          <p:nvPr/>
        </p:nvSpPr>
        <p:spPr>
          <a:xfrm>
            <a:off x="6754684" y="5574268"/>
            <a:ext cx="736099" cy="369332"/>
          </a:xfrm>
          <a:prstGeom prst="rect">
            <a:avLst/>
          </a:prstGeom>
          <a:solidFill>
            <a:schemeClr val="bg1"/>
          </a:solidFill>
        </p:spPr>
        <p:txBody>
          <a:bodyPr wrap="none" rtlCol="0">
            <a:spAutoFit/>
          </a:bodyPr>
          <a:lstStyle/>
          <a:p>
            <a:r>
              <a:rPr lang="en-US" b="1" dirty="0" smtClean="0"/>
              <a:t>Load</a:t>
            </a:r>
            <a:endParaRPr lang="en-US" b="1" dirty="0"/>
          </a:p>
        </p:txBody>
      </p:sp>
      <p:grpSp>
        <p:nvGrpSpPr>
          <p:cNvPr id="61" name="Group 60"/>
          <p:cNvGrpSpPr/>
          <p:nvPr/>
        </p:nvGrpSpPr>
        <p:grpSpPr>
          <a:xfrm>
            <a:off x="3212942" y="4991100"/>
            <a:ext cx="1511457" cy="574207"/>
            <a:chOff x="1917543" y="5524500"/>
            <a:chExt cx="1511457" cy="574207"/>
          </a:xfrm>
        </p:grpSpPr>
        <p:cxnSp>
          <p:nvCxnSpPr>
            <p:cNvPr id="33" name="Straight Arrow Connector 32"/>
            <p:cNvCxnSpPr>
              <a:stCxn id="32" idx="0"/>
              <a:endCxn id="48" idx="1"/>
            </p:cNvCxnSpPr>
            <p:nvPr/>
          </p:nvCxnSpPr>
          <p:spPr>
            <a:xfrm flipV="1">
              <a:off x="1917543" y="5619750"/>
              <a:ext cx="1282857" cy="47895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00400" y="5524500"/>
              <a:ext cx="228600" cy="1905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sp>
        <p:nvSpPr>
          <p:cNvPr id="62" name="Up-Down Arrow 61"/>
          <p:cNvSpPr/>
          <p:nvPr/>
        </p:nvSpPr>
        <p:spPr>
          <a:xfrm>
            <a:off x="3047999" y="4419600"/>
            <a:ext cx="304800" cy="990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p:nvPr/>
        </p:nvCxnSpPr>
        <p:spPr>
          <a:xfrm rot="5400000">
            <a:off x="6592093" y="4914106"/>
            <a:ext cx="990600" cy="1588"/>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rot="16200000">
            <a:off x="7810500" y="5372100"/>
            <a:ext cx="76200" cy="762000"/>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84030" y="28003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rot="16200000">
            <a:off x="7810500" y="3771900"/>
            <a:ext cx="76200" cy="762000"/>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84030" y="28003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p:cNvCxnSpPr/>
          <p:nvPr/>
        </p:nvCxnSpPr>
        <p:spPr>
          <a:xfrm rot="5400000">
            <a:off x="4763293" y="4914106"/>
            <a:ext cx="990600" cy="1588"/>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90599" y="3981791"/>
            <a:ext cx="1313180" cy="369332"/>
          </a:xfrm>
          <a:prstGeom prst="rect">
            <a:avLst/>
          </a:prstGeom>
          <a:noFill/>
        </p:spPr>
        <p:txBody>
          <a:bodyPr wrap="none" rtlCol="0">
            <a:spAutoFit/>
          </a:bodyPr>
          <a:lstStyle/>
          <a:p>
            <a:r>
              <a:rPr lang="en-US" b="1" dirty="0" smtClean="0"/>
              <a:t>Instance 1</a:t>
            </a:r>
            <a:endParaRPr lang="en-US" b="1" dirty="0"/>
          </a:p>
        </p:txBody>
      </p:sp>
      <p:sp>
        <p:nvSpPr>
          <p:cNvPr id="56" name="TextBox 55"/>
          <p:cNvSpPr txBox="1"/>
          <p:nvPr/>
        </p:nvSpPr>
        <p:spPr>
          <a:xfrm>
            <a:off x="990599" y="5562600"/>
            <a:ext cx="1313180" cy="369332"/>
          </a:xfrm>
          <a:prstGeom prst="rect">
            <a:avLst/>
          </a:prstGeom>
          <a:noFill/>
        </p:spPr>
        <p:txBody>
          <a:bodyPr wrap="none" rtlCol="0">
            <a:spAutoFit/>
          </a:bodyPr>
          <a:lstStyle/>
          <a:p>
            <a:r>
              <a:rPr lang="en-US" b="1" dirty="0" smtClean="0"/>
              <a:t>Instance 2</a:t>
            </a:r>
            <a:endParaRPr lang="en-US" b="1" dirty="0"/>
          </a:p>
        </p:txBody>
      </p:sp>
      <p:sp>
        <p:nvSpPr>
          <p:cNvPr id="44" name="TextBox 43"/>
          <p:cNvSpPr txBox="1"/>
          <p:nvPr/>
        </p:nvSpPr>
        <p:spPr>
          <a:xfrm>
            <a:off x="2971800" y="3657600"/>
            <a:ext cx="505267" cy="369332"/>
          </a:xfrm>
          <a:prstGeom prst="rect">
            <a:avLst/>
          </a:prstGeom>
          <a:solidFill>
            <a:schemeClr val="bg1"/>
          </a:solidFill>
        </p:spPr>
        <p:txBody>
          <a:bodyPr wrap="none" rtlCol="0">
            <a:spAutoFit/>
          </a:bodyPr>
          <a:lstStyle/>
          <a:p>
            <a:r>
              <a:rPr lang="en-US" b="1" dirty="0" smtClean="0"/>
              <a:t>PC</a:t>
            </a:r>
            <a:endParaRPr lang="en-US" b="1" dirty="0"/>
          </a:p>
        </p:txBody>
      </p:sp>
      <p:sp>
        <p:nvSpPr>
          <p:cNvPr id="45" name="TextBox 44"/>
          <p:cNvSpPr txBox="1"/>
          <p:nvPr/>
        </p:nvSpPr>
        <p:spPr>
          <a:xfrm>
            <a:off x="2923733" y="5943600"/>
            <a:ext cx="505267" cy="369332"/>
          </a:xfrm>
          <a:prstGeom prst="rect">
            <a:avLst/>
          </a:prstGeom>
          <a:solidFill>
            <a:schemeClr val="bg1"/>
          </a:solidFill>
        </p:spPr>
        <p:txBody>
          <a:bodyPr wrap="none" rtlCol="0">
            <a:spAutoFit/>
          </a:bodyPr>
          <a:lstStyle/>
          <a:p>
            <a:r>
              <a:rPr lang="en-US" b="1" dirty="0" smtClean="0"/>
              <a:t>PC</a:t>
            </a:r>
            <a:endParaRPr lang="en-US" b="1" dirty="0"/>
          </a:p>
        </p:txBody>
      </p:sp>
      <p:cxnSp>
        <p:nvCxnSpPr>
          <p:cNvPr id="46" name="Straight Connector 45"/>
          <p:cNvCxnSpPr/>
          <p:nvPr/>
        </p:nvCxnSpPr>
        <p:spPr bwMode="auto">
          <a:xfrm flipV="1">
            <a:off x="3048000" y="5606534"/>
            <a:ext cx="381000" cy="337066"/>
          </a:xfrm>
          <a:prstGeom prst="line">
            <a:avLst/>
          </a:prstGeom>
          <a:solidFill>
            <a:schemeClr val="accent1"/>
          </a:solidFill>
          <a:ln w="38100" cap="flat" cmpd="sng" algn="ctr">
            <a:solidFill>
              <a:srgbClr val="A50021"/>
            </a:solidFill>
            <a:prstDash val="solid"/>
            <a:round/>
            <a:headEnd type="none" w="med" len="med"/>
            <a:tailEnd type="none" w="med" len="med"/>
          </a:ln>
          <a:effectLst/>
        </p:spPr>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5080"/>
    </mc:Choice>
    <mc:Fallback xmlns="">
      <p:transition spd="slow" advTm="1350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3" grpId="0" animBg="1"/>
      <p:bldP spid="54" grpId="0" animBg="1"/>
      <p:bldP spid="25" grpId="0" animBg="1"/>
      <p:bldP spid="26" grpId="0" animBg="1"/>
      <p:bldP spid="17" grpId="0" animBg="1"/>
      <p:bldP spid="18" grpId="0" animBg="1"/>
      <p:bldP spid="37" grpId="0" animBg="1"/>
      <p:bldP spid="39" grpId="0" animBg="1"/>
      <p:bldP spid="42" grpId="0" animBg="1"/>
      <p:bldP spid="43" grpId="0" animBg="1"/>
      <p:bldP spid="62" grpId="0" animBg="1"/>
      <p:bldP spid="50" grpId="0" animBg="1"/>
      <p:bldP spid="51" grpId="0" animBg="1"/>
      <p:bldP spid="16" grpId="0"/>
      <p:bldP spid="56" grpId="0"/>
      <p:bldP spid="44" grpId="0" animBg="1"/>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a:t>
            </a:r>
            <a:r>
              <a:rPr lang="en-US" dirty="0" smtClean="0"/>
              <a:t> to First-Use Equivalence</a:t>
            </a:r>
            <a:endParaRPr lang="en-US" dirty="0"/>
          </a:p>
        </p:txBody>
      </p:sp>
      <p:sp>
        <p:nvSpPr>
          <p:cNvPr id="3" name="Content Placeholder 2"/>
          <p:cNvSpPr>
            <a:spLocks noGrp="1"/>
          </p:cNvSpPr>
          <p:nvPr>
            <p:ph idx="1"/>
          </p:nvPr>
        </p:nvSpPr>
        <p:spPr>
          <a:xfrm>
            <a:off x="304800" y="1371600"/>
            <a:ext cx="8610600" cy="4800600"/>
          </a:xfrm>
        </p:spPr>
        <p:txBody>
          <a:bodyPr/>
          <a:lstStyle/>
          <a:p>
            <a:pPr marL="400036" indent="-342900"/>
            <a:r>
              <a:rPr lang="en-US" dirty="0" smtClean="0">
                <a:solidFill>
                  <a:srgbClr val="D25000"/>
                </a:solidFill>
              </a:rPr>
              <a:t>Fault in first use is equivalent to fault in </a:t>
            </a:r>
            <a:r>
              <a:rPr lang="en-US" dirty="0" err="1" smtClean="0">
                <a:solidFill>
                  <a:srgbClr val="D25000"/>
                </a:solidFill>
              </a:rPr>
              <a:t>def</a:t>
            </a:r>
            <a:r>
              <a:rPr lang="en-US" dirty="0" smtClean="0">
                <a:solidFill>
                  <a:srgbClr val="D25000"/>
                </a:solidFill>
              </a:rPr>
              <a:t>  </a:t>
            </a:r>
            <a:r>
              <a:rPr lang="en-US" dirty="0" smtClean="0">
                <a:solidFill>
                  <a:srgbClr val="D25000"/>
                </a:solidFill>
                <a:sym typeface="Symbol"/>
              </a:rPr>
              <a:t> </a:t>
            </a:r>
            <a:r>
              <a:rPr lang="en-US" dirty="0" smtClean="0">
                <a:solidFill>
                  <a:srgbClr val="D25000"/>
                </a:solidFill>
              </a:rPr>
              <a:t>prune </a:t>
            </a:r>
            <a:r>
              <a:rPr lang="en-US" dirty="0" err="1" smtClean="0">
                <a:solidFill>
                  <a:srgbClr val="D25000"/>
                </a:solidFill>
              </a:rPr>
              <a:t>def</a:t>
            </a:r>
            <a:endParaRPr lang="en-US" dirty="0" smtClean="0">
              <a:solidFill>
                <a:srgbClr val="D25000"/>
              </a:solidFill>
            </a:endParaRPr>
          </a:p>
          <a:p>
            <a:pPr marL="457092" lvl="1" indent="0">
              <a:buNone/>
            </a:pPr>
            <a:r>
              <a:rPr lang="en-US" dirty="0" smtClean="0"/>
              <a:t>	</a:t>
            </a:r>
          </a:p>
          <a:p>
            <a:pPr marL="457092" lvl="1" indent="0">
              <a:buNone/>
            </a:pPr>
            <a:r>
              <a:rPr lang="en-US" dirty="0" smtClean="0"/>
              <a:t>	</a:t>
            </a:r>
            <a:r>
              <a:rPr lang="en-US" dirty="0"/>
              <a:t>	</a:t>
            </a:r>
            <a:r>
              <a:rPr lang="en-US" dirty="0" smtClean="0"/>
              <a:t>r1  =  r2  +  r3</a:t>
            </a:r>
          </a:p>
          <a:p>
            <a:pPr marL="457092" lvl="1" indent="0">
              <a:buNone/>
            </a:pPr>
            <a:endParaRPr lang="en-US" dirty="0"/>
          </a:p>
          <a:p>
            <a:pPr marL="457092" lvl="1" indent="0">
              <a:buNone/>
            </a:pPr>
            <a:r>
              <a:rPr lang="en-US" dirty="0" smtClean="0"/>
              <a:t>		r4  = r1  + r5</a:t>
            </a:r>
          </a:p>
          <a:p>
            <a:pPr marL="457092" lvl="1" indent="0">
              <a:buNone/>
            </a:pPr>
            <a:endParaRPr lang="en-US" dirty="0"/>
          </a:p>
          <a:p>
            <a:pPr marL="457092" lvl="1" indent="0">
              <a:buNone/>
            </a:pPr>
            <a:r>
              <a:rPr lang="en-US" dirty="0" smtClean="0"/>
              <a:t>		… </a:t>
            </a:r>
          </a:p>
          <a:p>
            <a:pPr marL="457092" lvl="1" indent="0">
              <a:buNone/>
            </a:pPr>
            <a:endParaRPr lang="en-US" dirty="0"/>
          </a:p>
          <a:p>
            <a:r>
              <a:rPr lang="en-US" dirty="0"/>
              <a:t>If there is no first use, then </a:t>
            </a:r>
            <a:r>
              <a:rPr lang="en-US" dirty="0" err="1"/>
              <a:t>def</a:t>
            </a:r>
            <a:r>
              <a:rPr lang="en-US" dirty="0"/>
              <a:t> is dead </a:t>
            </a:r>
            <a:r>
              <a:rPr lang="en-US" dirty="0">
                <a:sym typeface="Symbol"/>
              </a:rPr>
              <a:t> </a:t>
            </a:r>
            <a:r>
              <a:rPr lang="en-US" dirty="0"/>
              <a:t>prune </a:t>
            </a:r>
            <a:r>
              <a:rPr lang="en-US" dirty="0" err="1"/>
              <a:t>def</a:t>
            </a:r>
            <a:endParaRPr lang="en-US" dirty="0"/>
          </a:p>
          <a:p>
            <a:pPr marL="457092" lvl="1" indent="0">
              <a:buNone/>
            </a:pPr>
            <a:endParaRPr lang="en-US"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21</a:t>
            </a:fld>
            <a:endParaRPr lang="en-US" dirty="0"/>
          </a:p>
        </p:txBody>
      </p:sp>
      <p:cxnSp>
        <p:nvCxnSpPr>
          <p:cNvPr id="7" name="Straight Connector 6"/>
          <p:cNvCxnSpPr/>
          <p:nvPr/>
        </p:nvCxnSpPr>
        <p:spPr bwMode="auto">
          <a:xfrm flipV="1">
            <a:off x="2133600" y="2362200"/>
            <a:ext cx="381000" cy="337066"/>
          </a:xfrm>
          <a:prstGeom prst="line">
            <a:avLst/>
          </a:prstGeom>
          <a:solidFill>
            <a:schemeClr val="accent1"/>
          </a:solidFill>
          <a:ln w="38100" cap="flat" cmpd="sng" algn="ctr">
            <a:solidFill>
              <a:srgbClr val="A50021"/>
            </a:solidFill>
            <a:prstDash val="solid"/>
            <a:round/>
            <a:headEnd type="none" w="med" len="med"/>
            <a:tailEnd type="none" w="med" len="med"/>
          </a:ln>
          <a:effectLst/>
        </p:spPr>
      </p:cxnSp>
      <p:grpSp>
        <p:nvGrpSpPr>
          <p:cNvPr id="15" name="Group 14"/>
          <p:cNvGrpSpPr/>
          <p:nvPr/>
        </p:nvGrpSpPr>
        <p:grpSpPr>
          <a:xfrm>
            <a:off x="990600" y="2362200"/>
            <a:ext cx="1143000" cy="369332"/>
            <a:chOff x="990600" y="2939534"/>
            <a:chExt cx="1143000" cy="369332"/>
          </a:xfrm>
        </p:grpSpPr>
        <p:sp>
          <p:nvSpPr>
            <p:cNvPr id="6" name="TextBox 5"/>
            <p:cNvSpPr txBox="1"/>
            <p:nvPr/>
          </p:nvSpPr>
          <p:spPr>
            <a:xfrm>
              <a:off x="990600" y="2939534"/>
              <a:ext cx="489236" cy="369332"/>
            </a:xfrm>
            <a:prstGeom prst="rect">
              <a:avLst/>
            </a:prstGeom>
            <a:noFill/>
          </p:spPr>
          <p:txBody>
            <a:bodyPr wrap="none" rtlCol="0">
              <a:spAutoFit/>
            </a:bodyPr>
            <a:lstStyle/>
            <a:p>
              <a:r>
                <a:rPr lang="en-US" b="1" dirty="0" err="1" smtClean="0">
                  <a:latin typeface="Arial Narrow" pitchFamily="34" charset="0"/>
                </a:rPr>
                <a:t>Def</a:t>
              </a:r>
              <a:endParaRPr lang="en-US" b="1" dirty="0">
                <a:latin typeface="Arial Narrow" pitchFamily="34" charset="0"/>
              </a:endParaRPr>
            </a:p>
          </p:txBody>
        </p:sp>
        <p:cxnSp>
          <p:nvCxnSpPr>
            <p:cNvPr id="10" name="Straight Arrow Connector 9"/>
            <p:cNvCxnSpPr>
              <a:stCxn id="6" idx="3"/>
            </p:cNvCxnSpPr>
            <p:nvPr/>
          </p:nvCxnSpPr>
          <p:spPr bwMode="auto">
            <a:xfrm>
              <a:off x="1479836" y="3124200"/>
              <a:ext cx="6537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14" name="Group 13"/>
          <p:cNvGrpSpPr/>
          <p:nvPr/>
        </p:nvGrpSpPr>
        <p:grpSpPr>
          <a:xfrm>
            <a:off x="2362200" y="3613666"/>
            <a:ext cx="974947" cy="597932"/>
            <a:chOff x="2362200" y="4191000"/>
            <a:chExt cx="974947" cy="597932"/>
          </a:xfrm>
        </p:grpSpPr>
        <p:sp>
          <p:nvSpPr>
            <p:cNvPr id="8" name="TextBox 7"/>
            <p:cNvSpPr txBox="1"/>
            <p:nvPr/>
          </p:nvSpPr>
          <p:spPr>
            <a:xfrm>
              <a:off x="2362200" y="4419600"/>
              <a:ext cx="974947" cy="369332"/>
            </a:xfrm>
            <a:prstGeom prst="rect">
              <a:avLst/>
            </a:prstGeom>
            <a:noFill/>
          </p:spPr>
          <p:txBody>
            <a:bodyPr wrap="none" rtlCol="0">
              <a:spAutoFit/>
            </a:bodyPr>
            <a:lstStyle/>
            <a:p>
              <a:r>
                <a:rPr lang="en-US" b="1" dirty="0" smtClean="0">
                  <a:latin typeface="Arial Narrow" pitchFamily="34" charset="0"/>
                </a:rPr>
                <a:t>First use</a:t>
              </a:r>
              <a:endParaRPr lang="en-US" b="1" dirty="0">
                <a:latin typeface="Arial Narrow" pitchFamily="34" charset="0"/>
              </a:endParaRPr>
            </a:p>
          </p:txBody>
        </p:sp>
        <p:cxnSp>
          <p:nvCxnSpPr>
            <p:cNvPr id="11" name="Straight Arrow Connector 10"/>
            <p:cNvCxnSpPr>
              <a:stCxn id="8" idx="0"/>
            </p:cNvCxnSpPr>
            <p:nvPr/>
          </p:nvCxnSpPr>
          <p:spPr bwMode="auto">
            <a:xfrm flipH="1" flipV="1">
              <a:off x="2849673" y="4191000"/>
              <a:ext cx="1" cy="228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477437706"/>
      </p:ext>
    </p:extLst>
  </p:cSld>
  <p:clrMapOvr>
    <a:masterClrMapping/>
  </p:clrMapOvr>
  <mc:AlternateContent xmlns:mc="http://schemas.openxmlformats.org/markup-compatibility/2006" xmlns:p14="http://schemas.microsoft.com/office/powerpoint/2010/main">
    <mc:Choice Requires="p14">
      <p:transition spd="slow" p14:dur="2000" advTm="18954"/>
    </mc:Choice>
    <mc:Fallback xmlns="">
      <p:transition spd="slow" advTm="189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Predictable Faults</a:t>
            </a:r>
            <a:endParaRPr lang="en-US" dirty="0"/>
          </a:p>
        </p:txBody>
      </p:sp>
      <p:sp>
        <p:nvSpPr>
          <p:cNvPr id="3" name="Content Placeholder 2"/>
          <p:cNvSpPr>
            <a:spLocks noGrp="1"/>
          </p:cNvSpPr>
          <p:nvPr>
            <p:ph idx="1"/>
          </p:nvPr>
        </p:nvSpPr>
        <p:spPr>
          <a:xfrm>
            <a:off x="304800" y="914400"/>
            <a:ext cx="8610600" cy="5562600"/>
          </a:xfrm>
        </p:spPr>
        <p:txBody>
          <a:bodyPr>
            <a:normAutofit/>
          </a:bodyPr>
          <a:lstStyle/>
          <a:p>
            <a:pPr marL="457092" lvl="1" indent="0">
              <a:buNone/>
            </a:pPr>
            <a:endParaRPr lang="en-US" dirty="0" smtClean="0"/>
          </a:p>
          <a:p>
            <a:pPr marL="457092" lvl="1" indent="0">
              <a:buNone/>
            </a:pPr>
            <a:endParaRPr lang="en-US" dirty="0"/>
          </a:p>
          <a:p>
            <a:r>
              <a:rPr lang="en-US" dirty="0" smtClean="0"/>
              <a:t>Prune out-of-bounds accesses</a:t>
            </a:r>
          </a:p>
          <a:p>
            <a:pPr lvl="1"/>
            <a:r>
              <a:rPr lang="en-US" dirty="0" smtClean="0"/>
              <a:t>Detected by symptom detectors</a:t>
            </a:r>
          </a:p>
          <a:p>
            <a:pPr lvl="1"/>
            <a:r>
              <a:rPr lang="en-US" dirty="0" smtClean="0"/>
              <a:t>Memory addresses not in        &amp;</a:t>
            </a:r>
          </a:p>
          <a:p>
            <a:endParaRPr lang="en-US" dirty="0" smtClean="0"/>
          </a:p>
          <a:p>
            <a:r>
              <a:rPr lang="en-US" dirty="0" smtClean="0"/>
              <a:t>Boundaries obtained by profiling</a:t>
            </a:r>
          </a:p>
        </p:txBody>
      </p:sp>
      <p:graphicFrame>
        <p:nvGraphicFramePr>
          <p:cNvPr id="7" name="Content Placeholder 27"/>
          <p:cNvGraphicFramePr>
            <a:graphicFrameLocks/>
          </p:cNvGraphicFramePr>
          <p:nvPr>
            <p:extLst>
              <p:ext uri="{D42A27DB-BD31-4B8C-83A1-F6EECF244321}">
                <p14:modId xmlns:p14="http://schemas.microsoft.com/office/powerpoint/2010/main" val="2338770771"/>
              </p:ext>
            </p:extLst>
          </p:nvPr>
        </p:nvGraphicFramePr>
        <p:xfrm>
          <a:off x="5576250" y="1659523"/>
          <a:ext cx="2057400" cy="4646224"/>
        </p:xfrm>
        <a:graphic>
          <a:graphicData uri="http://schemas.openxmlformats.org/drawingml/2006/table">
            <a:tbl>
              <a:tblPr firstRow="1" bandRow="1"/>
              <a:tblGrid>
                <a:gridCol w="2057400"/>
              </a:tblGrid>
              <a:tr h="152399">
                <a:tc>
                  <a:txBody>
                    <a:bodyPr/>
                    <a:lstStyle/>
                    <a:p>
                      <a:pPr algn="ctr"/>
                      <a:r>
                        <a:rPr lang="en-US" b="1" dirty="0" smtClean="0">
                          <a:latin typeface="Arial" pitchFamily="34" charset="0"/>
                          <a:cs typeface="Arial" pitchFamily="34" charset="0"/>
                        </a:rPr>
                        <a:t>Reserved</a:t>
                      </a:r>
                      <a:endParaRPr lang="en-US" b="1" dirty="0">
                        <a:latin typeface="Arial" pitchFamily="34" charset="0"/>
                        <a:cs typeface="Arial" pitchFamily="34" charset="0"/>
                      </a:endParaRPr>
                    </a:p>
                  </a:txBody>
                  <a:tcPr anchor="ctr"/>
                </a:tc>
              </a:tr>
              <a:tr h="548639">
                <a:tc>
                  <a:txBody>
                    <a:bodyPr/>
                    <a:lstStyle/>
                    <a:p>
                      <a:pPr algn="ctr"/>
                      <a:r>
                        <a:rPr lang="en-US" b="1" dirty="0" smtClean="0">
                          <a:latin typeface="Arial" pitchFamily="34" charset="0"/>
                          <a:cs typeface="Arial" pitchFamily="34" charset="0"/>
                        </a:rPr>
                        <a:t>Stack</a:t>
                      </a:r>
                      <a:endParaRPr lang="en-US" b="1" dirty="0">
                        <a:latin typeface="Arial" pitchFamily="34" charset="0"/>
                        <a:cs typeface="Arial" pitchFamily="34" charset="0"/>
                      </a:endParaRPr>
                    </a:p>
                  </a:txBody>
                  <a:tcPr anchor="ctr">
                    <a:solidFill>
                      <a:srgbClr val="00B050"/>
                    </a:solidFill>
                  </a:tcPr>
                </a:tc>
              </a:tr>
              <a:tr h="762000">
                <a:tc>
                  <a:txBody>
                    <a:bodyPr/>
                    <a:lstStyle/>
                    <a:p>
                      <a:pPr algn="ctr"/>
                      <a:endParaRPr lang="en-US" b="1" dirty="0">
                        <a:latin typeface="Arial" pitchFamily="34" charset="0"/>
                        <a:cs typeface="Arial" pitchFamily="34" charset="0"/>
                      </a:endParaRPr>
                    </a:p>
                  </a:txBody>
                  <a:tcPr anchor="ctr"/>
                </a:tc>
              </a:tr>
              <a:tr h="187221">
                <a:tc>
                  <a:txBody>
                    <a:bodyPr/>
                    <a:lstStyle/>
                    <a:p>
                      <a:pPr algn="ctr"/>
                      <a:r>
                        <a:rPr lang="en-US" b="1" dirty="0" smtClean="0">
                          <a:latin typeface="Arial" pitchFamily="34" charset="0"/>
                          <a:cs typeface="Arial" pitchFamily="34" charset="0"/>
                        </a:rPr>
                        <a:t>Reserved</a:t>
                      </a:r>
                      <a:endParaRPr lang="en-US" b="1" dirty="0">
                        <a:latin typeface="Arial" pitchFamily="34" charset="0"/>
                        <a:cs typeface="Arial" pitchFamily="34" charset="0"/>
                      </a:endParaRPr>
                    </a:p>
                  </a:txBody>
                  <a:tcPr anchor="ctr"/>
                </a:tc>
              </a:tr>
              <a:tr h="777240">
                <a:tc>
                  <a:txBody>
                    <a:bodyPr/>
                    <a:lstStyle/>
                    <a:p>
                      <a:pPr algn="ctr"/>
                      <a:endParaRPr lang="en-US" b="1" dirty="0">
                        <a:latin typeface="Arial" pitchFamily="34" charset="0"/>
                        <a:cs typeface="Arial" pitchFamily="34" charset="0"/>
                      </a:endParaRPr>
                    </a:p>
                  </a:txBody>
                  <a:tcPr anchor="ctr"/>
                </a:tc>
              </a:tr>
              <a:tr h="555152">
                <a:tc>
                  <a:txBody>
                    <a:bodyPr/>
                    <a:lstStyle/>
                    <a:p>
                      <a:pPr algn="ctr"/>
                      <a:r>
                        <a:rPr lang="en-US" b="1" dirty="0" smtClean="0">
                          <a:latin typeface="Arial" pitchFamily="34" charset="0"/>
                          <a:cs typeface="Arial" pitchFamily="34" charset="0"/>
                        </a:rPr>
                        <a:t>Heap</a:t>
                      </a:r>
                      <a:endParaRPr lang="en-US" b="1" dirty="0">
                        <a:latin typeface="Arial" pitchFamily="34" charset="0"/>
                        <a:cs typeface="Arial" pitchFamily="34" charset="0"/>
                      </a:endParaRPr>
                    </a:p>
                  </a:txBody>
                  <a:tcPr anchor="ctr">
                    <a:solidFill>
                      <a:srgbClr val="00B0F0"/>
                    </a:solidFill>
                  </a:tcPr>
                </a:tc>
              </a:tr>
              <a:tr h="145843">
                <a:tc>
                  <a:txBody>
                    <a:bodyPr/>
                    <a:lstStyle/>
                    <a:p>
                      <a:pPr algn="ctr"/>
                      <a:r>
                        <a:rPr lang="en-US" b="1" dirty="0" smtClean="0">
                          <a:latin typeface="Arial" pitchFamily="34" charset="0"/>
                          <a:cs typeface="Arial" pitchFamily="34" charset="0"/>
                        </a:rPr>
                        <a:t>Data</a:t>
                      </a:r>
                      <a:endParaRPr lang="en-US" b="1" dirty="0">
                        <a:latin typeface="Arial" pitchFamily="34" charset="0"/>
                        <a:cs typeface="Arial" pitchFamily="34" charset="0"/>
                      </a:endParaRPr>
                    </a:p>
                  </a:txBody>
                  <a:tcPr anchor="ctr">
                    <a:solidFill>
                      <a:srgbClr val="00B0F0"/>
                    </a:solidFill>
                  </a:tcPr>
                </a:tc>
              </a:tr>
              <a:tr h="0">
                <a:tc>
                  <a:txBody>
                    <a:bodyPr/>
                    <a:lstStyle/>
                    <a:p>
                      <a:pPr algn="ctr"/>
                      <a:r>
                        <a:rPr lang="en-US" b="1" dirty="0" smtClean="0">
                          <a:latin typeface="Arial" pitchFamily="34" charset="0"/>
                          <a:cs typeface="Arial" pitchFamily="34" charset="0"/>
                        </a:rPr>
                        <a:t>Text</a:t>
                      </a:r>
                      <a:endParaRPr lang="en-US" b="1" dirty="0">
                        <a:latin typeface="Arial" pitchFamily="34" charset="0"/>
                        <a:cs typeface="Arial" pitchFamily="34" charset="0"/>
                      </a:endParaRPr>
                    </a:p>
                  </a:txBody>
                  <a:tcPr anchor="ctr">
                    <a:solidFill>
                      <a:srgbClr val="FFC000"/>
                    </a:solidFill>
                  </a:tcPr>
                </a:tc>
              </a:tr>
              <a:tr h="540153">
                <a:tc>
                  <a:txBody>
                    <a:bodyPr/>
                    <a:lstStyle/>
                    <a:p>
                      <a:pPr algn="ctr"/>
                      <a:endParaRPr lang="en-US" b="1" dirty="0">
                        <a:latin typeface="Arial" pitchFamily="34" charset="0"/>
                        <a:cs typeface="Arial" pitchFamily="34" charset="0"/>
                      </a:endParaRPr>
                    </a:p>
                  </a:txBody>
                  <a:tcPr anchor="ctr"/>
                </a:tc>
              </a:tr>
            </a:tbl>
          </a:graphicData>
        </a:graphic>
      </p:graphicFrame>
      <p:sp>
        <p:nvSpPr>
          <p:cNvPr id="8" name="TextBox 7"/>
          <p:cNvSpPr txBox="1"/>
          <p:nvPr/>
        </p:nvSpPr>
        <p:spPr>
          <a:xfrm>
            <a:off x="5486400" y="1143000"/>
            <a:ext cx="4114800" cy="369332"/>
          </a:xfrm>
          <a:prstGeom prst="rect">
            <a:avLst/>
          </a:prstGeom>
          <a:noFill/>
        </p:spPr>
        <p:txBody>
          <a:bodyPr wrap="square" rtlCol="0">
            <a:spAutoFit/>
          </a:bodyPr>
          <a:lstStyle/>
          <a:p>
            <a:r>
              <a:rPr lang="en-US" b="1" dirty="0" smtClean="0">
                <a:latin typeface="Arial" pitchFamily="34" charset="0"/>
                <a:cs typeface="Arial" pitchFamily="34" charset="0"/>
              </a:rPr>
              <a:t>SPARC Address Space Layout</a:t>
            </a:r>
            <a:endParaRPr lang="en-US" b="1" dirty="0">
              <a:latin typeface="Arial" pitchFamily="34" charset="0"/>
              <a:cs typeface="Arial" pitchFamily="34" charset="0"/>
            </a:endParaRPr>
          </a:p>
        </p:txBody>
      </p:sp>
      <p:grpSp>
        <p:nvGrpSpPr>
          <p:cNvPr id="9" name="Group 8"/>
          <p:cNvGrpSpPr/>
          <p:nvPr/>
        </p:nvGrpSpPr>
        <p:grpSpPr>
          <a:xfrm>
            <a:off x="7633650" y="1583323"/>
            <a:ext cx="1586550" cy="4741277"/>
            <a:chOff x="7696200" y="1752600"/>
            <a:chExt cx="1586550" cy="4741277"/>
          </a:xfrm>
        </p:grpSpPr>
        <p:sp>
          <p:nvSpPr>
            <p:cNvPr id="10" name="TextBox 9"/>
            <p:cNvSpPr txBox="1"/>
            <p:nvPr/>
          </p:nvSpPr>
          <p:spPr>
            <a:xfrm>
              <a:off x="7772400" y="6019800"/>
              <a:ext cx="455574" cy="338554"/>
            </a:xfrm>
            <a:prstGeom prst="rect">
              <a:avLst/>
            </a:prstGeom>
            <a:noFill/>
          </p:spPr>
          <p:txBody>
            <a:bodyPr wrap="none" rtlCol="0">
              <a:spAutoFit/>
            </a:bodyPr>
            <a:lstStyle/>
            <a:p>
              <a:r>
                <a:rPr lang="en-US" sz="1600" dirty="0" smtClean="0">
                  <a:latin typeface="Arial Narrow" pitchFamily="34" charset="0"/>
                </a:rPr>
                <a:t>0x0</a:t>
              </a:r>
              <a:endParaRPr lang="en-US" sz="1600" dirty="0">
                <a:latin typeface="Arial Narrow" pitchFamily="34" charset="0"/>
              </a:endParaRPr>
            </a:p>
          </p:txBody>
        </p:sp>
        <p:sp>
          <p:nvSpPr>
            <p:cNvPr id="11" name="TextBox 10"/>
            <p:cNvSpPr txBox="1"/>
            <p:nvPr/>
          </p:nvSpPr>
          <p:spPr>
            <a:xfrm>
              <a:off x="7772400" y="5486400"/>
              <a:ext cx="1199367" cy="338554"/>
            </a:xfrm>
            <a:prstGeom prst="rect">
              <a:avLst/>
            </a:prstGeom>
            <a:noFill/>
          </p:spPr>
          <p:txBody>
            <a:bodyPr wrap="none" rtlCol="0">
              <a:spAutoFit/>
            </a:bodyPr>
            <a:lstStyle/>
            <a:p>
              <a:r>
                <a:rPr lang="en-US" sz="1600" dirty="0" smtClean="0">
                  <a:latin typeface="Arial Narrow" pitchFamily="34" charset="0"/>
                </a:rPr>
                <a:t>0x100000000</a:t>
              </a:r>
              <a:endParaRPr lang="en-US" sz="1600" dirty="0">
                <a:latin typeface="Arial Narrow" pitchFamily="34" charset="0"/>
              </a:endParaRPr>
            </a:p>
          </p:txBody>
        </p:sp>
        <p:sp>
          <p:nvSpPr>
            <p:cNvPr id="12" name="TextBox 11"/>
            <p:cNvSpPr txBox="1"/>
            <p:nvPr/>
          </p:nvSpPr>
          <p:spPr>
            <a:xfrm>
              <a:off x="7772400" y="3429000"/>
              <a:ext cx="1385316" cy="338554"/>
            </a:xfrm>
            <a:prstGeom prst="rect">
              <a:avLst/>
            </a:prstGeom>
            <a:noFill/>
          </p:spPr>
          <p:txBody>
            <a:bodyPr wrap="none" rtlCol="0">
              <a:spAutoFit/>
            </a:bodyPr>
            <a:lstStyle/>
            <a:p>
              <a:r>
                <a:rPr lang="en-US" sz="1600" dirty="0" smtClean="0">
                  <a:latin typeface="Arial Narrow" pitchFamily="34" charset="0"/>
                </a:rPr>
                <a:t>0x80100000000</a:t>
              </a:r>
              <a:endParaRPr lang="en-US" sz="1600" dirty="0">
                <a:latin typeface="Arial Narrow" pitchFamily="34" charset="0"/>
              </a:endParaRPr>
            </a:p>
          </p:txBody>
        </p:sp>
        <p:sp>
          <p:nvSpPr>
            <p:cNvPr id="13" name="TextBox 12"/>
            <p:cNvSpPr txBox="1"/>
            <p:nvPr/>
          </p:nvSpPr>
          <p:spPr>
            <a:xfrm>
              <a:off x="7772400" y="3048000"/>
              <a:ext cx="1510350" cy="338554"/>
            </a:xfrm>
            <a:prstGeom prst="rect">
              <a:avLst/>
            </a:prstGeom>
            <a:noFill/>
          </p:spPr>
          <p:txBody>
            <a:bodyPr wrap="none" rtlCol="0">
              <a:spAutoFit/>
            </a:bodyPr>
            <a:lstStyle/>
            <a:p>
              <a:r>
                <a:rPr lang="en-US" sz="1600" dirty="0" smtClean="0">
                  <a:latin typeface="Arial Narrow" pitchFamily="34" charset="0"/>
                </a:rPr>
                <a:t>0xfffff7ff00000000</a:t>
              </a:r>
              <a:endParaRPr lang="en-US" sz="1600" dirty="0">
                <a:latin typeface="Arial Narrow" pitchFamily="34" charset="0"/>
              </a:endParaRPr>
            </a:p>
          </p:txBody>
        </p:sp>
        <p:sp>
          <p:nvSpPr>
            <p:cNvPr id="14" name="TextBox 13"/>
            <p:cNvSpPr txBox="1"/>
            <p:nvPr/>
          </p:nvSpPr>
          <p:spPr>
            <a:xfrm>
              <a:off x="7754940" y="1752600"/>
              <a:ext cx="1312860" cy="338554"/>
            </a:xfrm>
            <a:prstGeom prst="rect">
              <a:avLst/>
            </a:prstGeom>
            <a:noFill/>
          </p:spPr>
          <p:txBody>
            <a:bodyPr wrap="none" rtlCol="0">
              <a:spAutoFit/>
            </a:bodyPr>
            <a:lstStyle/>
            <a:p>
              <a:r>
                <a:rPr lang="en-US" sz="1600" dirty="0" smtClean="0">
                  <a:latin typeface="Arial Narrow" pitchFamily="34" charset="0"/>
                </a:rPr>
                <a:t>0xffffffffffbf0000</a:t>
              </a:r>
              <a:endParaRPr lang="en-US" sz="1600" dirty="0">
                <a:latin typeface="Arial Narrow" pitchFamily="34" charset="0"/>
              </a:endParaRPr>
            </a:p>
          </p:txBody>
        </p:sp>
        <p:cxnSp>
          <p:nvCxnSpPr>
            <p:cNvPr id="15" name="Straight Connector 14"/>
            <p:cNvCxnSpPr/>
            <p:nvPr/>
          </p:nvCxnSpPr>
          <p:spPr>
            <a:xfrm flipV="1">
              <a:off x="7696200" y="6324600"/>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696200" y="5791200"/>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6200" y="3335923"/>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696200" y="2040523"/>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696200" y="3716923"/>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338250" y="2573923"/>
            <a:ext cx="457200" cy="1905000"/>
            <a:chOff x="6400800" y="2743200"/>
            <a:chExt cx="457200" cy="1905000"/>
          </a:xfrm>
        </p:grpSpPr>
        <p:sp>
          <p:nvSpPr>
            <p:cNvPr id="21" name="Up Arrow 20"/>
            <p:cNvSpPr/>
            <p:nvPr/>
          </p:nvSpPr>
          <p:spPr>
            <a:xfrm>
              <a:off x="6400800" y="4191000"/>
              <a:ext cx="457200" cy="457200"/>
            </a:xfrm>
            <a:prstGeom prst="up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6400800" y="2743200"/>
              <a:ext cx="457200" cy="4572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4038600" y="2971800"/>
            <a:ext cx="2286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24400" y="2971800"/>
            <a:ext cx="228600" cy="304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7" idx="1"/>
            <a:endCxn id="7" idx="3"/>
          </p:cNvCxnSpPr>
          <p:nvPr/>
        </p:nvCxnSpPr>
        <p:spPr>
          <a:xfrm>
            <a:off x="5576250" y="3982635"/>
            <a:ext cx="2057400" cy="0"/>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62600" y="3124200"/>
            <a:ext cx="2057400" cy="0"/>
          </a:xfrm>
          <a:prstGeom prst="line">
            <a:avLst/>
          </a:prstGeom>
          <a:ln w="3810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748970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304800" y="914400"/>
            <a:ext cx="8458200" cy="4800600"/>
          </a:xfrm>
        </p:spPr>
        <p:txBody>
          <a:bodyPr/>
          <a:lstStyle/>
          <a:p>
            <a:r>
              <a:rPr lang="en-US" dirty="0" smtClean="0"/>
              <a:t>Pruning</a:t>
            </a:r>
          </a:p>
          <a:p>
            <a:pPr lvl="1"/>
            <a:r>
              <a:rPr lang="en-US" dirty="0" smtClean="0"/>
              <a:t>12 applications (from SPEC 2006, Parsec, and Splash 2)</a:t>
            </a:r>
          </a:p>
          <a:p>
            <a:r>
              <a:rPr lang="en-US" dirty="0" smtClean="0"/>
              <a:t>Fault model</a:t>
            </a:r>
          </a:p>
          <a:p>
            <a:pPr lvl="1"/>
            <a:r>
              <a:rPr lang="en-US" dirty="0"/>
              <a:t>Where </a:t>
            </a:r>
            <a:r>
              <a:rPr lang="en-US" dirty="0" smtClean="0"/>
              <a:t>(hardware) and when (application) to inject transient faults</a:t>
            </a:r>
            <a:endParaRPr lang="en-US" dirty="0"/>
          </a:p>
          <a:p>
            <a:pPr lvl="1"/>
            <a:r>
              <a:rPr lang="en-US" dirty="0" smtClean="0"/>
              <a:t>Where: Hardware fault sites</a:t>
            </a:r>
          </a:p>
          <a:p>
            <a:pPr lvl="2">
              <a:buFont typeface="Wingdings" pitchFamily="2" charset="2"/>
              <a:buChar char="§"/>
            </a:pPr>
            <a:r>
              <a:rPr lang="en-US" sz="2200" dirty="0" smtClean="0"/>
              <a:t>Faults </a:t>
            </a:r>
            <a:r>
              <a:rPr lang="en-US" sz="2200" dirty="0"/>
              <a:t>in </a:t>
            </a:r>
            <a:r>
              <a:rPr lang="en-US" sz="2200" dirty="0">
                <a:solidFill>
                  <a:srgbClr val="D25000"/>
                </a:solidFill>
              </a:rPr>
              <a:t>integer arch </a:t>
            </a:r>
            <a:r>
              <a:rPr lang="en-US" sz="2200" dirty="0" smtClean="0">
                <a:solidFill>
                  <a:srgbClr val="D25000"/>
                </a:solidFill>
              </a:rPr>
              <a:t>registers</a:t>
            </a:r>
          </a:p>
          <a:p>
            <a:pPr lvl="2">
              <a:buFont typeface="Wingdings" pitchFamily="2" charset="2"/>
              <a:buChar char="§"/>
            </a:pPr>
            <a:r>
              <a:rPr lang="en-US" sz="2200" dirty="0" smtClean="0"/>
              <a:t>Faults in </a:t>
            </a:r>
            <a:r>
              <a:rPr lang="en-US" sz="2200" dirty="0" smtClean="0">
                <a:solidFill>
                  <a:srgbClr val="D25000"/>
                </a:solidFill>
              </a:rPr>
              <a:t>output latch of address generation unit</a:t>
            </a:r>
          </a:p>
          <a:p>
            <a:pPr lvl="1"/>
            <a:r>
              <a:rPr lang="en-US" dirty="0" smtClean="0"/>
              <a:t>W</a:t>
            </a:r>
            <a:r>
              <a:rPr lang="en-US" sz="2400" dirty="0" smtClean="0"/>
              <a:t>hen: </a:t>
            </a:r>
            <a:r>
              <a:rPr lang="en-US" sz="2400" dirty="0"/>
              <a:t>Every dynamic instruction that uses these </a:t>
            </a:r>
            <a:r>
              <a:rPr lang="en-US" sz="2400" dirty="0" smtClean="0"/>
              <a:t>units</a:t>
            </a:r>
            <a:endParaRPr lang="en-US" dirty="0" smtClean="0"/>
          </a:p>
          <a:p>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31261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Results</a:t>
            </a:r>
            <a:endParaRPr lang="en-US" dirty="0"/>
          </a:p>
        </p:txBody>
      </p:sp>
      <p:sp>
        <p:nvSpPr>
          <p:cNvPr id="3" name="Content Placeholder 2"/>
          <p:cNvSpPr>
            <a:spLocks noGrp="1"/>
          </p:cNvSpPr>
          <p:nvPr>
            <p:ph idx="1"/>
          </p:nvPr>
        </p:nvSpPr>
        <p:spPr>
          <a:xfrm>
            <a:off x="304800" y="4724400"/>
            <a:ext cx="8610600" cy="2057400"/>
          </a:xfrm>
        </p:spPr>
        <p:txBody>
          <a:bodyPr>
            <a:noAutofit/>
          </a:bodyPr>
          <a:lstStyle/>
          <a:p>
            <a:r>
              <a:rPr lang="en-US" b="1" dirty="0" smtClean="0">
                <a:solidFill>
                  <a:srgbClr val="D25000"/>
                </a:solidFill>
                <a:latin typeface="+mn-lt"/>
              </a:rPr>
              <a:t>99.78% of fault sites are pruned</a:t>
            </a:r>
            <a:endParaRPr lang="en-US" dirty="0" smtClean="0">
              <a:solidFill>
                <a:srgbClr val="D25000"/>
              </a:solidFill>
              <a:latin typeface="+mn-lt"/>
            </a:endParaRPr>
          </a:p>
          <a:p>
            <a:r>
              <a:rPr lang="en-US" dirty="0" smtClean="0">
                <a:latin typeface="+mn-lt"/>
              </a:rPr>
              <a:t>3 to 6 orders of magnitude pruning for most applications</a:t>
            </a:r>
          </a:p>
          <a:p>
            <a:pPr lvl="1"/>
            <a:r>
              <a:rPr lang="en-US" sz="2000" dirty="0" smtClean="0">
                <a:latin typeface="+mn-lt"/>
              </a:rPr>
              <a:t>For </a:t>
            </a:r>
            <a:r>
              <a:rPr lang="en-US" sz="2000" dirty="0" err="1" smtClean="0">
                <a:latin typeface="+mn-lt"/>
              </a:rPr>
              <a:t>mcf</a:t>
            </a:r>
            <a:r>
              <a:rPr lang="en-US" sz="2000" dirty="0" smtClean="0">
                <a:latin typeface="+mn-lt"/>
              </a:rPr>
              <a:t>, </a:t>
            </a:r>
            <a:r>
              <a:rPr lang="en-US" sz="2000" dirty="0">
                <a:latin typeface="+mn-lt"/>
              </a:rPr>
              <a:t>t</a:t>
            </a:r>
            <a:r>
              <a:rPr lang="en-US" sz="2000" dirty="0" smtClean="0">
                <a:latin typeface="+mn-lt"/>
              </a:rPr>
              <a:t>wo store instructions observed low pruning (of 20%)</a:t>
            </a:r>
          </a:p>
          <a:p>
            <a:r>
              <a:rPr lang="en-US" dirty="0">
                <a:latin typeface="+mn-lt"/>
              </a:rPr>
              <a:t>Overall </a:t>
            </a:r>
            <a:r>
              <a:rPr lang="en-US" dirty="0" smtClean="0">
                <a:solidFill>
                  <a:srgbClr val="D25000"/>
                </a:solidFill>
                <a:latin typeface="+mn-lt"/>
              </a:rPr>
              <a:t>0.004</a:t>
            </a:r>
            <a:r>
              <a:rPr lang="en-US" dirty="0">
                <a:solidFill>
                  <a:srgbClr val="D25000"/>
                </a:solidFill>
                <a:latin typeface="+mn-lt"/>
              </a:rPr>
              <a:t>% fault sites represent 99% </a:t>
            </a:r>
            <a:r>
              <a:rPr lang="en-US" dirty="0">
                <a:latin typeface="+mn-lt"/>
              </a:rPr>
              <a:t>of total fault sites</a:t>
            </a:r>
          </a:p>
          <a:p>
            <a:endParaRPr lang="en-US" dirty="0">
              <a:latin typeface="+mn-lt"/>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24</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635815662"/>
              </p:ext>
            </p:extLst>
          </p:nvPr>
        </p:nvGraphicFramePr>
        <p:xfrm>
          <a:off x="76200" y="838200"/>
          <a:ext cx="8839200" cy="3733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of Pruning Techniques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25</a:t>
            </a:fld>
            <a:endParaRPr lang="en-US"/>
          </a:p>
        </p:txBody>
      </p:sp>
      <p:sp>
        <p:nvSpPr>
          <p:cNvPr id="6" name="Content Placeholder 2"/>
          <p:cNvSpPr txBox="1">
            <a:spLocks/>
          </p:cNvSpPr>
          <p:nvPr/>
        </p:nvSpPr>
        <p:spPr bwMode="auto">
          <a:xfrm>
            <a:off x="304800" y="5791200"/>
            <a:ext cx="8839200" cy="7620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noAutofit/>
          </a:bodyPr>
          <a:lstStyle>
            <a:lvl1pPr marL="342820" indent="-342820" algn="l" rtl="0" eaLnBrk="1" fontAlgn="base" hangingPunct="1">
              <a:lnSpc>
                <a:spcPct val="120000"/>
              </a:lnSpc>
              <a:spcBef>
                <a:spcPts val="1224"/>
              </a:spcBef>
              <a:spcAft>
                <a:spcPct val="0"/>
              </a:spcAft>
              <a:buChar char="•"/>
              <a:defRPr sz="2200" b="1">
                <a:solidFill>
                  <a:schemeClr val="tx1"/>
                </a:solidFill>
                <a:latin typeface="+mn-lt"/>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mn-lt"/>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mn-lt"/>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mn-lt"/>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pPr marL="0" indent="0">
              <a:buNone/>
            </a:pPr>
            <a:r>
              <a:rPr lang="en-US" dirty="0" smtClean="0"/>
              <a:t>Both equivalence and prediction based techniques are effective</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925929347"/>
              </p:ext>
            </p:extLst>
          </p:nvPr>
        </p:nvGraphicFramePr>
        <p:xfrm>
          <a:off x="2057400" y="1137138"/>
          <a:ext cx="53340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8" name="Rounded Rectangle 7"/>
          <p:cNvSpPr/>
          <p:nvPr/>
        </p:nvSpPr>
        <p:spPr bwMode="auto">
          <a:xfrm>
            <a:off x="5562600" y="1905000"/>
            <a:ext cx="1447800" cy="2133600"/>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131160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bwMode="auto">
          <a:xfrm>
            <a:off x="4876800" y="2887421"/>
            <a:ext cx="3505200" cy="770179"/>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lumMod val="50000"/>
                    <a:lumOff val="50000"/>
                  </a:schemeClr>
                </a:solidFill>
                <a:effectLst/>
              </a:rPr>
              <a:t>PILOTS</a:t>
            </a:r>
            <a:endParaRPr kumimoji="0" lang="en-US" sz="2200" b="1" i="0" u="none" strike="noStrike" cap="none" normalizeH="0" baseline="0" dirty="0">
              <a:ln>
                <a:noFill/>
              </a:ln>
              <a:solidFill>
                <a:schemeClr val="tx1">
                  <a:lumMod val="50000"/>
                  <a:lumOff val="50000"/>
                </a:schemeClr>
              </a:solidFill>
              <a:effectLst/>
            </a:endParaRPr>
          </a:p>
        </p:txBody>
      </p:sp>
      <p:sp>
        <p:nvSpPr>
          <p:cNvPr id="131" name="Rounded Rectangle 130"/>
          <p:cNvSpPr/>
          <p:nvPr/>
        </p:nvSpPr>
        <p:spPr bwMode="auto">
          <a:xfrm>
            <a:off x="4876800" y="4191000"/>
            <a:ext cx="3505200" cy="1167422"/>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lumMod val="50000"/>
                    <a:lumOff val="50000"/>
                  </a:schemeClr>
                </a:solidFill>
                <a:effectLst/>
              </a:rPr>
              <a:t>SAMPLE</a:t>
            </a:r>
            <a:endParaRPr kumimoji="0" lang="en-US" sz="2200" b="1" i="0" u="none" strike="noStrike" cap="none" normalizeH="0" baseline="0" dirty="0">
              <a:ln>
                <a:noFill/>
              </a:ln>
              <a:solidFill>
                <a:schemeClr val="tx1">
                  <a:lumMod val="50000"/>
                  <a:lumOff val="50000"/>
                </a:schemeClr>
              </a:solidFill>
              <a:effectLst/>
            </a:endParaRPr>
          </a:p>
        </p:txBody>
      </p:sp>
      <p:grpSp>
        <p:nvGrpSpPr>
          <p:cNvPr id="30" name="Group 29"/>
          <p:cNvGrpSpPr/>
          <p:nvPr/>
        </p:nvGrpSpPr>
        <p:grpSpPr>
          <a:xfrm>
            <a:off x="7391400" y="2020004"/>
            <a:ext cx="685800" cy="646996"/>
            <a:chOff x="8153400" y="2401004"/>
            <a:chExt cx="685800" cy="646996"/>
          </a:xfrm>
        </p:grpSpPr>
        <p:sp>
          <p:nvSpPr>
            <p:cNvPr id="140" name="Rounded Rectangle 139"/>
            <p:cNvSpPr/>
            <p:nvPr/>
          </p:nvSpPr>
          <p:spPr bwMode="auto">
            <a:xfrm>
              <a:off x="8153400" y="2401004"/>
              <a:ext cx="685800" cy="646996"/>
            </a:xfrm>
            <a:prstGeom prst="roundRect">
              <a:avLst/>
            </a:prstGeom>
            <a:solidFill>
              <a:schemeClr val="accent5">
                <a:lumMod val="75000"/>
              </a:schemeClr>
            </a:solid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7" name="Group 26"/>
            <p:cNvGrpSpPr/>
            <p:nvPr/>
          </p:nvGrpSpPr>
          <p:grpSpPr>
            <a:xfrm>
              <a:off x="8282304" y="2491226"/>
              <a:ext cx="423350" cy="480574"/>
              <a:chOff x="8282304" y="2491226"/>
              <a:chExt cx="423350" cy="480574"/>
            </a:xfrm>
          </p:grpSpPr>
          <p:sp>
            <p:nvSpPr>
              <p:cNvPr id="136" name="Explosion 1 78"/>
              <p:cNvSpPr>
                <a:spLocks noChangeArrowheads="1"/>
              </p:cNvSpPr>
              <p:nvPr/>
            </p:nvSpPr>
            <p:spPr bwMode="auto">
              <a:xfrm>
                <a:off x="8376251" y="2491226"/>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7" name="Explosion 1 79"/>
              <p:cNvSpPr>
                <a:spLocks noChangeArrowheads="1"/>
              </p:cNvSpPr>
              <p:nvPr/>
            </p:nvSpPr>
            <p:spPr bwMode="auto">
              <a:xfrm>
                <a:off x="8282304" y="2820023"/>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8" name="Explosion 1 84"/>
              <p:cNvSpPr>
                <a:spLocks noChangeArrowheads="1"/>
              </p:cNvSpPr>
              <p:nvPr/>
            </p:nvSpPr>
            <p:spPr bwMode="auto">
              <a:xfrm>
                <a:off x="8591672" y="2666035"/>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grpSp>
        <p:nvGrpSpPr>
          <p:cNvPr id="32" name="Group 31"/>
          <p:cNvGrpSpPr/>
          <p:nvPr/>
        </p:nvGrpSpPr>
        <p:grpSpPr>
          <a:xfrm>
            <a:off x="5181600" y="2095892"/>
            <a:ext cx="685800" cy="646996"/>
            <a:chOff x="5562600" y="2476892"/>
            <a:chExt cx="685800" cy="646996"/>
          </a:xfrm>
        </p:grpSpPr>
        <p:sp>
          <p:nvSpPr>
            <p:cNvPr id="28" name="Rounded Rectangle 27"/>
            <p:cNvSpPr/>
            <p:nvPr/>
          </p:nvSpPr>
          <p:spPr bwMode="auto">
            <a:xfrm>
              <a:off x="5562600" y="2476892"/>
              <a:ext cx="685800" cy="646996"/>
            </a:xfrm>
            <a:prstGeom prst="roundRect">
              <a:avLst/>
            </a:prstGeom>
            <a:solidFill>
              <a:srgbClr val="0066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5" name="Group 24"/>
            <p:cNvGrpSpPr/>
            <p:nvPr/>
          </p:nvGrpSpPr>
          <p:grpSpPr>
            <a:xfrm>
              <a:off x="5648227" y="2571946"/>
              <a:ext cx="488314" cy="427014"/>
              <a:chOff x="5648227" y="2571946"/>
              <a:chExt cx="488314" cy="427014"/>
            </a:xfrm>
          </p:grpSpPr>
          <p:sp>
            <p:nvSpPr>
              <p:cNvPr id="125" name="Explosion 1 51"/>
              <p:cNvSpPr>
                <a:spLocks noChangeArrowheads="1"/>
              </p:cNvSpPr>
              <p:nvPr/>
            </p:nvSpPr>
            <p:spPr bwMode="auto">
              <a:xfrm>
                <a:off x="6022559" y="2571946"/>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6" name="Explosion 1 82"/>
              <p:cNvSpPr>
                <a:spLocks noChangeArrowheads="1"/>
              </p:cNvSpPr>
              <p:nvPr/>
            </p:nvSpPr>
            <p:spPr bwMode="auto">
              <a:xfrm>
                <a:off x="5876509" y="2847183"/>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2" name="Explosion 1 88"/>
              <p:cNvSpPr>
                <a:spLocks noChangeArrowheads="1"/>
              </p:cNvSpPr>
              <p:nvPr/>
            </p:nvSpPr>
            <p:spPr bwMode="auto">
              <a:xfrm>
                <a:off x="5648227" y="2834381"/>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sp>
        <p:nvSpPr>
          <p:cNvPr id="2" name="Title 1"/>
          <p:cNvSpPr>
            <a:spLocks noGrp="1"/>
          </p:cNvSpPr>
          <p:nvPr>
            <p:ph type="title"/>
          </p:nvPr>
        </p:nvSpPr>
        <p:spPr/>
        <p:txBody>
          <a:bodyPr/>
          <a:lstStyle/>
          <a:p>
            <a:r>
              <a:rPr lang="en-US" dirty="0" smtClean="0"/>
              <a:t>Methodology: Validating </a:t>
            </a:r>
            <a:r>
              <a:rPr lang="en-US" dirty="0"/>
              <a:t>P</a:t>
            </a:r>
            <a:r>
              <a:rPr lang="en-US" dirty="0" smtClean="0"/>
              <a:t>runing </a:t>
            </a:r>
            <a:r>
              <a:rPr lang="en-US" dirty="0"/>
              <a:t>T</a:t>
            </a:r>
            <a:r>
              <a:rPr lang="en-US" dirty="0" smtClean="0"/>
              <a:t>echniques</a:t>
            </a:r>
            <a:endParaRPr lang="en-US" dirty="0"/>
          </a:p>
        </p:txBody>
      </p:sp>
      <p:sp>
        <p:nvSpPr>
          <p:cNvPr id="3" name="Content Placeholder 2"/>
          <p:cNvSpPr>
            <a:spLocks noGrp="1"/>
          </p:cNvSpPr>
          <p:nvPr>
            <p:ph idx="1"/>
          </p:nvPr>
        </p:nvSpPr>
        <p:spPr>
          <a:xfrm>
            <a:off x="304800" y="914401"/>
            <a:ext cx="8610600" cy="685800"/>
          </a:xfrm>
        </p:spPr>
        <p:txBody>
          <a:bodyPr/>
          <a:lstStyle/>
          <a:p>
            <a:r>
              <a:rPr lang="en-US" dirty="0" smtClean="0">
                <a:latin typeface="+mn-lt"/>
              </a:rPr>
              <a:t>Validation for Control and Store equivalence pruning</a:t>
            </a:r>
          </a:p>
          <a:p>
            <a:endParaRPr lang="en-US" dirty="0">
              <a:latin typeface="+mn-lt"/>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26</a:t>
            </a:fld>
            <a:endParaRPr lang="en-US"/>
          </a:p>
        </p:txBody>
      </p:sp>
      <p:grpSp>
        <p:nvGrpSpPr>
          <p:cNvPr id="9" name="Group 8"/>
          <p:cNvGrpSpPr/>
          <p:nvPr/>
        </p:nvGrpSpPr>
        <p:grpSpPr>
          <a:xfrm>
            <a:off x="573145" y="2234222"/>
            <a:ext cx="1865255" cy="3937978"/>
            <a:chOff x="304800" y="1678682"/>
            <a:chExt cx="1865255" cy="3937978"/>
          </a:xfrm>
        </p:grpSpPr>
        <p:grpSp>
          <p:nvGrpSpPr>
            <p:cNvPr id="10" name="Group 9"/>
            <p:cNvGrpSpPr/>
            <p:nvPr/>
          </p:nvGrpSpPr>
          <p:grpSpPr>
            <a:xfrm>
              <a:off x="304800" y="1678682"/>
              <a:ext cx="1865255" cy="3222945"/>
              <a:chOff x="304800" y="1678682"/>
              <a:chExt cx="1865255" cy="3222945"/>
            </a:xfrm>
          </p:grpSpPr>
          <p:sp>
            <p:nvSpPr>
              <p:cNvPr id="13" name="Rounded Rectangle 12"/>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4" name="Group 2047"/>
              <p:cNvGrpSpPr>
                <a:grpSpLocks/>
              </p:cNvGrpSpPr>
              <p:nvPr/>
            </p:nvGrpSpPr>
            <p:grpSpPr bwMode="auto">
              <a:xfrm>
                <a:off x="304800" y="1907290"/>
                <a:ext cx="1865255" cy="2732088"/>
                <a:chOff x="1569711" y="2214680"/>
                <a:chExt cx="1990971" cy="2732220"/>
              </a:xfrm>
            </p:grpSpPr>
            <p:sp>
              <p:nvSpPr>
                <p:cNvPr id="15" name="Rectangle 14"/>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16"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8"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9"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1"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2" name="TextBox 21"/>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11" name="Straight Arrow Connector 2054"/>
            <p:cNvCxnSpPr>
              <a:cxnSpLocks noChangeShapeType="1"/>
              <a:stCxn id="13" idx="2"/>
              <a:endCxn id="12" idx="0"/>
            </p:cNvCxnSpPr>
            <p:nvPr/>
          </p:nvCxnSpPr>
          <p:spPr bwMode="auto">
            <a:xfrm>
              <a:off x="1219201" y="4901627"/>
              <a:ext cx="0" cy="2824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Rounded Rectangle 11"/>
            <p:cNvSpPr/>
            <p:nvPr/>
          </p:nvSpPr>
          <p:spPr bwMode="auto">
            <a:xfrm>
              <a:off x="304800" y="5184040"/>
              <a:ext cx="1828801" cy="43262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24" name="Explosion 1 37"/>
          <p:cNvSpPr>
            <a:spLocks noChangeArrowheads="1"/>
          </p:cNvSpPr>
          <p:nvPr/>
        </p:nvSpPr>
        <p:spPr bwMode="auto">
          <a:xfrm>
            <a:off x="1258887" y="238980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9" name="Explosion 1 36"/>
          <p:cNvSpPr>
            <a:spLocks noChangeArrowheads="1"/>
          </p:cNvSpPr>
          <p:nvPr/>
        </p:nvSpPr>
        <p:spPr bwMode="auto">
          <a:xfrm>
            <a:off x="1028700" y="239139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42" name="Explosion 1 61"/>
          <p:cNvSpPr>
            <a:spLocks noChangeArrowheads="1"/>
          </p:cNvSpPr>
          <p:nvPr/>
        </p:nvSpPr>
        <p:spPr bwMode="auto">
          <a:xfrm>
            <a:off x="1258887" y="4815505"/>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47" name="Explosion 1 66"/>
          <p:cNvSpPr>
            <a:spLocks noChangeArrowheads="1"/>
          </p:cNvSpPr>
          <p:nvPr/>
        </p:nvSpPr>
        <p:spPr bwMode="auto">
          <a:xfrm>
            <a:off x="1028700" y="4818680"/>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23" name="Group 122"/>
          <p:cNvGrpSpPr/>
          <p:nvPr/>
        </p:nvGrpSpPr>
        <p:grpSpPr>
          <a:xfrm>
            <a:off x="2520950" y="5358422"/>
            <a:ext cx="762000" cy="726114"/>
            <a:chOff x="2520950" y="5739422"/>
            <a:chExt cx="762000" cy="726114"/>
          </a:xfrm>
        </p:grpSpPr>
        <p:sp>
          <p:nvSpPr>
            <p:cNvPr id="5" name="Oval 4"/>
            <p:cNvSpPr/>
            <p:nvPr/>
          </p:nvSpPr>
          <p:spPr bwMode="auto">
            <a:xfrm>
              <a:off x="2520950" y="5739422"/>
              <a:ext cx="762000" cy="726114"/>
            </a:xfrm>
            <a:prstGeom prst="ellipse">
              <a:avLst/>
            </a:prstGeom>
            <a:solidFill>
              <a:srgbClr val="D151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Explosion 1 49"/>
            <p:cNvSpPr>
              <a:spLocks noChangeArrowheads="1"/>
            </p:cNvSpPr>
            <p:nvPr/>
          </p:nvSpPr>
          <p:spPr bwMode="auto">
            <a:xfrm>
              <a:off x="2944440" y="587367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9" name="Explosion 1 54"/>
            <p:cNvSpPr>
              <a:spLocks noChangeArrowheads="1"/>
            </p:cNvSpPr>
            <p:nvPr/>
          </p:nvSpPr>
          <p:spPr bwMode="auto">
            <a:xfrm>
              <a:off x="2864994" y="6127301"/>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1" name="Explosion 1 60"/>
            <p:cNvSpPr>
              <a:spLocks noChangeArrowheads="1"/>
            </p:cNvSpPr>
            <p:nvPr/>
          </p:nvSpPr>
          <p:spPr bwMode="auto">
            <a:xfrm>
              <a:off x="2677163" y="5949561"/>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48" name="Explosion 1 67"/>
            <p:cNvSpPr>
              <a:spLocks noChangeArrowheads="1"/>
            </p:cNvSpPr>
            <p:nvPr/>
          </p:nvSpPr>
          <p:spPr bwMode="auto">
            <a:xfrm>
              <a:off x="3096445" y="6052376"/>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2" name="Explosion 1 72"/>
            <p:cNvSpPr>
              <a:spLocks noChangeArrowheads="1"/>
            </p:cNvSpPr>
            <p:nvPr/>
          </p:nvSpPr>
          <p:spPr bwMode="auto">
            <a:xfrm>
              <a:off x="2650493" y="6202877"/>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20" name="Group 119"/>
          <p:cNvGrpSpPr/>
          <p:nvPr/>
        </p:nvGrpSpPr>
        <p:grpSpPr>
          <a:xfrm>
            <a:off x="2565400" y="3755849"/>
            <a:ext cx="762000" cy="726114"/>
            <a:chOff x="2565400" y="4136849"/>
            <a:chExt cx="762000" cy="726114"/>
          </a:xfrm>
        </p:grpSpPr>
        <p:sp>
          <p:nvSpPr>
            <p:cNvPr id="7" name="Oval 6"/>
            <p:cNvSpPr/>
            <p:nvPr/>
          </p:nvSpPr>
          <p:spPr bwMode="auto">
            <a:xfrm>
              <a:off x="2565400" y="4136849"/>
              <a:ext cx="762000" cy="726114"/>
            </a:xfrm>
            <a:prstGeom prst="ellipse">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Explosion 1 68"/>
            <p:cNvSpPr>
              <a:spLocks noChangeArrowheads="1"/>
            </p:cNvSpPr>
            <p:nvPr/>
          </p:nvSpPr>
          <p:spPr bwMode="auto">
            <a:xfrm>
              <a:off x="2857500" y="4642126"/>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0" name="Explosion 1 69"/>
            <p:cNvSpPr>
              <a:spLocks noChangeArrowheads="1"/>
            </p:cNvSpPr>
            <p:nvPr/>
          </p:nvSpPr>
          <p:spPr bwMode="auto">
            <a:xfrm>
              <a:off x="2948938" y="422297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1" name="Explosion 1 70"/>
            <p:cNvSpPr>
              <a:spLocks noChangeArrowheads="1"/>
            </p:cNvSpPr>
            <p:nvPr/>
          </p:nvSpPr>
          <p:spPr bwMode="auto">
            <a:xfrm>
              <a:off x="2688301" y="4489726"/>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7" name="Explosion 1 74"/>
            <p:cNvSpPr>
              <a:spLocks noChangeArrowheads="1"/>
            </p:cNvSpPr>
            <p:nvPr/>
          </p:nvSpPr>
          <p:spPr bwMode="auto">
            <a:xfrm>
              <a:off x="2745615" y="4268087"/>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3" name="Explosion 1 80"/>
            <p:cNvSpPr>
              <a:spLocks noChangeArrowheads="1"/>
            </p:cNvSpPr>
            <p:nvPr/>
          </p:nvSpPr>
          <p:spPr bwMode="auto">
            <a:xfrm>
              <a:off x="3130894" y="4486212"/>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24" name="Group 123"/>
          <p:cNvGrpSpPr/>
          <p:nvPr/>
        </p:nvGrpSpPr>
        <p:grpSpPr>
          <a:xfrm>
            <a:off x="2546350" y="4551362"/>
            <a:ext cx="762000" cy="726114"/>
            <a:chOff x="2546350" y="4932362"/>
            <a:chExt cx="762000" cy="726114"/>
          </a:xfrm>
        </p:grpSpPr>
        <p:sp>
          <p:nvSpPr>
            <p:cNvPr id="6" name="Oval 5"/>
            <p:cNvSpPr/>
            <p:nvPr/>
          </p:nvSpPr>
          <p:spPr bwMode="auto">
            <a:xfrm>
              <a:off x="2546350" y="4932362"/>
              <a:ext cx="762000" cy="726114"/>
            </a:xfrm>
            <a:prstGeom prst="ellipse">
              <a:avLst/>
            </a:prstGeom>
            <a:solidFill>
              <a:schemeClr val="accent5">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Explosion 1 55"/>
            <p:cNvSpPr>
              <a:spLocks noChangeArrowheads="1"/>
            </p:cNvSpPr>
            <p:nvPr/>
          </p:nvSpPr>
          <p:spPr bwMode="auto">
            <a:xfrm>
              <a:off x="2958782" y="542141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0" name="Explosion 1 73"/>
            <p:cNvSpPr>
              <a:spLocks noChangeArrowheads="1"/>
            </p:cNvSpPr>
            <p:nvPr/>
          </p:nvSpPr>
          <p:spPr bwMode="auto">
            <a:xfrm>
              <a:off x="2637053" y="5120928"/>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1" name="Explosion 1 78"/>
            <p:cNvSpPr>
              <a:spLocks noChangeArrowheads="1"/>
            </p:cNvSpPr>
            <p:nvPr/>
          </p:nvSpPr>
          <p:spPr bwMode="auto">
            <a:xfrm>
              <a:off x="2844959" y="502231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2" name="Explosion 1 79"/>
            <p:cNvSpPr>
              <a:spLocks noChangeArrowheads="1"/>
            </p:cNvSpPr>
            <p:nvPr/>
          </p:nvSpPr>
          <p:spPr bwMode="auto">
            <a:xfrm>
              <a:off x="2751012" y="5351116"/>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6" name="Explosion 1 84"/>
            <p:cNvSpPr>
              <a:spLocks noChangeArrowheads="1"/>
            </p:cNvSpPr>
            <p:nvPr/>
          </p:nvSpPr>
          <p:spPr bwMode="auto">
            <a:xfrm>
              <a:off x="3060380" y="5197128"/>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sp>
        <p:nvSpPr>
          <p:cNvPr id="67" name="Explosion 1 85"/>
          <p:cNvSpPr>
            <a:spLocks noChangeArrowheads="1"/>
          </p:cNvSpPr>
          <p:nvPr/>
        </p:nvSpPr>
        <p:spPr bwMode="auto">
          <a:xfrm>
            <a:off x="1258887" y="3677268"/>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18" name="Group 117"/>
          <p:cNvGrpSpPr/>
          <p:nvPr/>
        </p:nvGrpSpPr>
        <p:grpSpPr>
          <a:xfrm>
            <a:off x="2565400" y="2930516"/>
            <a:ext cx="762000" cy="726114"/>
            <a:chOff x="2565400" y="3311516"/>
            <a:chExt cx="762000" cy="726114"/>
          </a:xfrm>
        </p:grpSpPr>
        <p:sp>
          <p:nvSpPr>
            <p:cNvPr id="8" name="Oval 7"/>
            <p:cNvSpPr/>
            <p:nvPr/>
          </p:nvSpPr>
          <p:spPr bwMode="auto">
            <a:xfrm>
              <a:off x="2565400" y="3311516"/>
              <a:ext cx="762000" cy="726114"/>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Explosion 1 50"/>
            <p:cNvSpPr>
              <a:spLocks noChangeArrowheads="1"/>
            </p:cNvSpPr>
            <p:nvPr/>
          </p:nvSpPr>
          <p:spPr bwMode="auto">
            <a:xfrm>
              <a:off x="2673986" y="3522469"/>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8" name="Explosion 1 75"/>
            <p:cNvSpPr>
              <a:spLocks noChangeArrowheads="1"/>
            </p:cNvSpPr>
            <p:nvPr/>
          </p:nvSpPr>
          <p:spPr bwMode="auto">
            <a:xfrm>
              <a:off x="3153760" y="3531206"/>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4" name="Explosion 1 81"/>
            <p:cNvSpPr>
              <a:spLocks noChangeArrowheads="1"/>
            </p:cNvSpPr>
            <p:nvPr/>
          </p:nvSpPr>
          <p:spPr bwMode="auto">
            <a:xfrm>
              <a:off x="2946398" y="3671047"/>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8" name="Explosion 1 86"/>
            <p:cNvSpPr>
              <a:spLocks noChangeArrowheads="1"/>
            </p:cNvSpPr>
            <p:nvPr/>
          </p:nvSpPr>
          <p:spPr bwMode="auto">
            <a:xfrm>
              <a:off x="2771962" y="3822824"/>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9" name="Explosion 1 87"/>
            <p:cNvSpPr>
              <a:spLocks noChangeArrowheads="1"/>
            </p:cNvSpPr>
            <p:nvPr/>
          </p:nvSpPr>
          <p:spPr bwMode="auto">
            <a:xfrm>
              <a:off x="2889250" y="3429906"/>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16" name="Group 115"/>
          <p:cNvGrpSpPr/>
          <p:nvPr/>
        </p:nvGrpSpPr>
        <p:grpSpPr>
          <a:xfrm>
            <a:off x="2590800" y="2133600"/>
            <a:ext cx="762000" cy="726114"/>
            <a:chOff x="2590800" y="2514600"/>
            <a:chExt cx="762000" cy="726114"/>
          </a:xfrm>
        </p:grpSpPr>
        <p:sp>
          <p:nvSpPr>
            <p:cNvPr id="23" name="Oval 22"/>
            <p:cNvSpPr/>
            <p:nvPr/>
          </p:nvSpPr>
          <p:spPr bwMode="auto">
            <a:xfrm>
              <a:off x="2590800" y="2514600"/>
              <a:ext cx="762000" cy="726114"/>
            </a:xfrm>
            <a:prstGeom prst="ellipse">
              <a:avLst/>
            </a:prstGeom>
            <a:solidFill>
              <a:srgbClr val="00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Explosion 1 51"/>
            <p:cNvSpPr>
              <a:spLocks noChangeArrowheads="1"/>
            </p:cNvSpPr>
            <p:nvPr/>
          </p:nvSpPr>
          <p:spPr bwMode="auto">
            <a:xfrm>
              <a:off x="3048000" y="2615222"/>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8" name="Explosion 1 52"/>
            <p:cNvSpPr>
              <a:spLocks noChangeArrowheads="1"/>
            </p:cNvSpPr>
            <p:nvPr/>
          </p:nvSpPr>
          <p:spPr bwMode="auto">
            <a:xfrm>
              <a:off x="2787968" y="2620617"/>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9" name="Explosion 1 76"/>
            <p:cNvSpPr>
              <a:spLocks noChangeArrowheads="1"/>
            </p:cNvSpPr>
            <p:nvPr/>
          </p:nvSpPr>
          <p:spPr bwMode="auto">
            <a:xfrm>
              <a:off x="3104996" y="2921618"/>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5" name="Explosion 1 82"/>
            <p:cNvSpPr>
              <a:spLocks noChangeArrowheads="1"/>
            </p:cNvSpPr>
            <p:nvPr/>
          </p:nvSpPr>
          <p:spPr bwMode="auto">
            <a:xfrm>
              <a:off x="2901950" y="2890459"/>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0" name="Explosion 1 88"/>
            <p:cNvSpPr>
              <a:spLocks noChangeArrowheads="1"/>
            </p:cNvSpPr>
            <p:nvPr/>
          </p:nvSpPr>
          <p:spPr bwMode="auto">
            <a:xfrm>
              <a:off x="2673668" y="2877657"/>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sp>
        <p:nvSpPr>
          <p:cNvPr id="71" name="Explosion 1 90"/>
          <p:cNvSpPr>
            <a:spLocks noChangeArrowheads="1"/>
          </p:cNvSpPr>
          <p:nvPr/>
        </p:nvSpPr>
        <p:spPr bwMode="auto">
          <a:xfrm>
            <a:off x="1028700" y="368044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72" name="Group 71"/>
          <p:cNvGrpSpPr/>
          <p:nvPr/>
        </p:nvGrpSpPr>
        <p:grpSpPr>
          <a:xfrm>
            <a:off x="1028226" y="2667000"/>
            <a:ext cx="952974" cy="153988"/>
            <a:chOff x="799626" y="1828800"/>
            <a:chExt cx="952974" cy="153988"/>
          </a:xfrm>
        </p:grpSpPr>
        <p:sp>
          <p:nvSpPr>
            <p:cNvPr id="73" name="Explosion 1 79"/>
            <p:cNvSpPr>
              <a:spLocks noChangeArrowheads="1"/>
            </p:cNvSpPr>
            <p:nvPr/>
          </p:nvSpPr>
          <p:spPr bwMode="auto">
            <a:xfrm>
              <a:off x="1030711" y="1828801"/>
              <a:ext cx="113982" cy="151777"/>
            </a:xfrm>
            <a:prstGeom prst="irregularSeal1">
              <a:avLst/>
            </a:prstGeom>
            <a:solidFill>
              <a:srgbClr val="FFC000"/>
            </a:solidFill>
            <a:ln w="54864" algn="ctr">
              <a:solidFill>
                <a:srgbClr val="FFC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4" name="Explosion 1 80"/>
            <p:cNvSpPr>
              <a:spLocks noChangeArrowheads="1"/>
            </p:cNvSpPr>
            <p:nvPr/>
          </p:nvSpPr>
          <p:spPr bwMode="auto">
            <a:xfrm>
              <a:off x="1217562" y="1831011"/>
              <a:ext cx="113982" cy="151777"/>
            </a:xfrm>
            <a:prstGeom prst="irregularSeal1">
              <a:avLst/>
            </a:prstGeom>
            <a:solidFill>
              <a:srgbClr val="002060"/>
            </a:solidFill>
            <a:ln w="54864" algn="ctr">
              <a:solidFill>
                <a:srgbClr val="00206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5" name="Explosion 1 81"/>
            <p:cNvSpPr>
              <a:spLocks noChangeArrowheads="1"/>
            </p:cNvSpPr>
            <p:nvPr/>
          </p:nvSpPr>
          <p:spPr bwMode="auto">
            <a:xfrm>
              <a:off x="1451767" y="1828800"/>
              <a:ext cx="113982" cy="151777"/>
            </a:xfrm>
            <a:prstGeom prst="irregularSeal1">
              <a:avLst/>
            </a:prstGeom>
            <a:solidFill>
              <a:schemeClr val="accent1">
                <a:lumMod val="90000"/>
              </a:schemeClr>
            </a:solidFill>
            <a:ln w="54864" algn="ctr">
              <a:solidFill>
                <a:schemeClr val="accent5">
                  <a:lumMod val="9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6" name="Explosion 1 82"/>
            <p:cNvSpPr>
              <a:spLocks noChangeArrowheads="1"/>
            </p:cNvSpPr>
            <p:nvPr/>
          </p:nvSpPr>
          <p:spPr bwMode="auto">
            <a:xfrm>
              <a:off x="1638618" y="1831010"/>
              <a:ext cx="113982" cy="151777"/>
            </a:xfrm>
            <a:prstGeom prst="irregularSeal1">
              <a:avLst/>
            </a:prstGeom>
            <a:solidFill>
              <a:srgbClr val="D15100"/>
            </a:solidFill>
            <a:ln w="54864" algn="ctr">
              <a:solidFill>
                <a:srgbClr val="D25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7" name="Explosion 1 84"/>
            <p:cNvSpPr>
              <a:spLocks noChangeArrowheads="1"/>
            </p:cNvSpPr>
            <p:nvPr/>
          </p:nvSpPr>
          <p:spPr bwMode="auto">
            <a:xfrm>
              <a:off x="799626" y="1831010"/>
              <a:ext cx="113982" cy="151777"/>
            </a:xfrm>
            <a:prstGeom prst="irregularSeal1">
              <a:avLst/>
            </a:prstGeom>
            <a:solidFill>
              <a:srgbClr val="008000"/>
            </a:solidFill>
            <a:ln w="54864" algn="ctr">
              <a:solidFill>
                <a:srgbClr val="008000"/>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grpSp>
      <p:sp>
        <p:nvSpPr>
          <p:cNvPr id="127" name="Explosion 1 84"/>
          <p:cNvSpPr>
            <a:spLocks noChangeArrowheads="1"/>
          </p:cNvSpPr>
          <p:nvPr/>
        </p:nvSpPr>
        <p:spPr bwMode="auto">
          <a:xfrm>
            <a:off x="1029794" y="2670680"/>
            <a:ext cx="113982" cy="151777"/>
          </a:xfrm>
          <a:prstGeom prst="irregularSeal1">
            <a:avLst/>
          </a:prstGeom>
          <a:solidFill>
            <a:srgbClr val="008000"/>
          </a:solidFill>
          <a:ln w="54864" algn="ctr">
            <a:solidFill>
              <a:srgbClr val="008000"/>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sp>
        <p:nvSpPr>
          <p:cNvPr id="129" name="Explosion 1 81"/>
          <p:cNvSpPr>
            <a:spLocks noChangeArrowheads="1"/>
          </p:cNvSpPr>
          <p:nvPr/>
        </p:nvSpPr>
        <p:spPr bwMode="auto">
          <a:xfrm>
            <a:off x="1683068" y="2667000"/>
            <a:ext cx="113982" cy="151777"/>
          </a:xfrm>
          <a:prstGeom prst="irregularSeal1">
            <a:avLst/>
          </a:prstGeom>
          <a:solidFill>
            <a:schemeClr val="accent5">
              <a:lumMod val="75000"/>
            </a:schemeClr>
          </a:solidFill>
          <a:ln w="54864" algn="ctr">
            <a:solidFill>
              <a:schemeClr val="accent5">
                <a:lumMod val="75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34" name="Group 33"/>
          <p:cNvGrpSpPr/>
          <p:nvPr/>
        </p:nvGrpSpPr>
        <p:grpSpPr>
          <a:xfrm>
            <a:off x="5419627" y="3581400"/>
            <a:ext cx="2419546" cy="970303"/>
            <a:chOff x="5832059" y="4058897"/>
            <a:chExt cx="2419546" cy="970303"/>
          </a:xfrm>
        </p:grpSpPr>
        <p:sp>
          <p:nvSpPr>
            <p:cNvPr id="33" name="Up-Down Arrow 32"/>
            <p:cNvSpPr/>
            <p:nvPr/>
          </p:nvSpPr>
          <p:spPr bwMode="auto">
            <a:xfrm>
              <a:off x="5832059" y="4058897"/>
              <a:ext cx="260032" cy="960876"/>
            </a:xfrm>
            <a:prstGeom prst="upDownArrow">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2" name="Up-Down Arrow 141"/>
            <p:cNvSpPr/>
            <p:nvPr/>
          </p:nvSpPr>
          <p:spPr bwMode="auto">
            <a:xfrm>
              <a:off x="7991573" y="4068324"/>
              <a:ext cx="260032" cy="960876"/>
            </a:xfrm>
            <a:prstGeom prst="upDownArrow">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3" name="TextBox 42"/>
          <p:cNvSpPr txBox="1"/>
          <p:nvPr/>
        </p:nvSpPr>
        <p:spPr>
          <a:xfrm>
            <a:off x="5105400" y="5498068"/>
            <a:ext cx="3248005" cy="400110"/>
          </a:xfrm>
          <a:prstGeom prst="rect">
            <a:avLst/>
          </a:prstGeom>
          <a:noFill/>
        </p:spPr>
        <p:txBody>
          <a:bodyPr wrap="none" rtlCol="0">
            <a:spAutoFit/>
          </a:bodyPr>
          <a:lstStyle/>
          <a:p>
            <a:r>
              <a:rPr lang="en-US" sz="2000" b="1" dirty="0" smtClean="0"/>
              <a:t>Compute Prediction Rate</a:t>
            </a:r>
            <a:endParaRPr lang="en-US" sz="2000" b="1" dirty="0"/>
          </a:p>
        </p:txBody>
      </p:sp>
      <p:sp>
        <p:nvSpPr>
          <p:cNvPr id="26" name="TextBox 25"/>
          <p:cNvSpPr txBox="1"/>
          <p:nvPr/>
        </p:nvSpPr>
        <p:spPr>
          <a:xfrm>
            <a:off x="2086369" y="1371600"/>
            <a:ext cx="1752403" cy="707886"/>
          </a:xfrm>
          <a:prstGeom prst="rect">
            <a:avLst/>
          </a:prstGeom>
          <a:noFill/>
        </p:spPr>
        <p:txBody>
          <a:bodyPr wrap="none" rtlCol="0">
            <a:spAutoFit/>
          </a:bodyPr>
          <a:lstStyle/>
          <a:p>
            <a:pPr algn="ctr"/>
            <a:r>
              <a:rPr lang="en-US" sz="2000" b="1" dirty="0" smtClean="0"/>
              <a:t>Equivalence </a:t>
            </a:r>
          </a:p>
          <a:p>
            <a:pPr algn="ctr"/>
            <a:r>
              <a:rPr lang="en-US" sz="2000" b="1" dirty="0" smtClean="0"/>
              <a:t>Classes</a:t>
            </a:r>
            <a:endParaRPr lang="en-US" sz="2000" b="1" dirty="0"/>
          </a:p>
        </p:txBody>
      </p:sp>
    </p:spTree>
    <p:extLst>
      <p:ext uri="{BB962C8B-B14F-4D97-AF65-F5344CB8AC3E}">
        <p14:creationId xmlns:p14="http://schemas.microsoft.com/office/powerpoint/2010/main" val="300746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417 -0.00278 L 0.27917 -0.0111 " pathEditMode="relative" rAng="0" ptsTypes="AA">
                                      <p:cBhvr>
                                        <p:cTn id="6" dur="2000" fill="hold"/>
                                        <p:tgtEl>
                                          <p:spTgt spid="116"/>
                                        </p:tgtEl>
                                        <p:attrNameLst>
                                          <p:attrName>ppt_x</p:attrName>
                                          <p:attrName>ppt_y</p:attrName>
                                        </p:attrNameLst>
                                      </p:cBhvr>
                                      <p:rCtr x="13750" y="-416"/>
                                    </p:animMotion>
                                  </p:childTnLst>
                                </p:cTn>
                              </p:par>
                              <p:par>
                                <p:cTn id="7" presetID="42" presetClass="path" presetSubtype="0" accel="50000" decel="50000" fill="hold" nodeType="withEffect">
                                  <p:stCondLst>
                                    <p:cond delay="0"/>
                                  </p:stCondLst>
                                  <p:childTnLst>
                                    <p:animMotion origin="layout" path="M 1.11111E-6 4.9919E-6 L 0.52153 -0.37174 " pathEditMode="relative" rAng="0" ptsTypes="AA">
                                      <p:cBhvr>
                                        <p:cTn id="8" dur="2000" fill="hold"/>
                                        <p:tgtEl>
                                          <p:spTgt spid="124"/>
                                        </p:tgtEl>
                                        <p:attrNameLst>
                                          <p:attrName>ppt_x</p:attrName>
                                          <p:attrName>ppt_y</p:attrName>
                                        </p:attrNameLst>
                                      </p:cBhvr>
                                      <p:rCtr x="26076" y="-18598"/>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1.38778E-17 -2.05876E-6 L 0.48958 0.09947 " pathEditMode="relative" rAng="0" ptsTypes="AA">
                                      <p:cBhvr>
                                        <p:cTn id="14" dur="2000" fill="hold"/>
                                        <p:tgtEl>
                                          <p:spTgt spid="127"/>
                                        </p:tgtEl>
                                        <p:attrNameLst>
                                          <p:attrName>ppt_x</p:attrName>
                                          <p:attrName>ppt_y</p:attrName>
                                        </p:attrNameLst>
                                      </p:cBhvr>
                                      <p:rCtr x="24479" y="4973"/>
                                    </p:animMotion>
                                  </p:childTnLst>
                                </p:cTn>
                              </p:par>
                              <p:par>
                                <p:cTn id="15" presetID="42" presetClass="path" presetSubtype="0" accel="50000" decel="50000" fill="hold" grpId="0" nodeType="withEffect">
                                  <p:stCondLst>
                                    <p:cond delay="0"/>
                                  </p:stCondLst>
                                  <p:childTnLst>
                                    <p:animMotion origin="layout" path="M 2.22222E-6 5.82929E-7 L 0.65139 0.09993 " pathEditMode="relative" rAng="0" ptsTypes="AA">
                                      <p:cBhvr>
                                        <p:cTn id="16" dur="2000" fill="hold"/>
                                        <p:tgtEl>
                                          <p:spTgt spid="129"/>
                                        </p:tgtEl>
                                        <p:attrNameLst>
                                          <p:attrName>ppt_x</p:attrName>
                                          <p:attrName>ppt_y</p:attrName>
                                        </p:attrNameLst>
                                      </p:cBhvr>
                                      <p:rCtr x="32569" y="4997"/>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42" presetClass="path" presetSubtype="0" accel="50000" decel="50000" fill="hold" nodeType="withEffect">
                                  <p:stCondLst>
                                    <p:cond delay="0"/>
                                  </p:stCondLst>
                                  <p:childTnLst>
                                    <p:animMotion origin="layout" path="M 1.11022E-16 4.18459E-6 L 0.00833 0.36641 " pathEditMode="relative" rAng="0" ptsTypes="AA">
                                      <p:cBhvr>
                                        <p:cTn id="25" dur="2000" fill="hold"/>
                                        <p:tgtEl>
                                          <p:spTgt spid="32"/>
                                        </p:tgtEl>
                                        <p:attrNameLst>
                                          <p:attrName>ppt_x</p:attrName>
                                          <p:attrName>ppt_y</p:attrName>
                                        </p:attrNameLst>
                                      </p:cBhvr>
                                      <p:rCtr x="417" y="18321"/>
                                    </p:animMotion>
                                  </p:childTnLst>
                                </p:cTn>
                              </p:par>
                              <p:par>
                                <p:cTn id="26" presetID="1"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par>
                                <p:cTn id="28" presetID="42" presetClass="path" presetSubtype="0" accel="50000" decel="50000" fill="hold" nodeType="withEffect">
                                  <p:stCondLst>
                                    <p:cond delay="0"/>
                                  </p:stCondLst>
                                  <p:childTnLst>
                                    <p:animMotion origin="layout" path="M -0.00416 0.00278 L -0.00833 0.38307 " pathEditMode="relative" rAng="0" ptsTypes="AA">
                                      <p:cBhvr>
                                        <p:cTn id="29" dur="2000" fill="hold"/>
                                        <p:tgtEl>
                                          <p:spTgt spid="30"/>
                                        </p:tgtEl>
                                        <p:attrNameLst>
                                          <p:attrName>ppt_x</p:attrName>
                                          <p:attrName>ppt_y</p:attrName>
                                        </p:attrNameLst>
                                      </p:cBhvr>
                                      <p:rCtr x="-208" y="19015"/>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P spid="127" grpId="0" animBg="1"/>
      <p:bldP spid="129" grpId="0" animBg="1"/>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Pruning Techniques</a:t>
            </a:r>
            <a:endParaRPr lang="en-US" dirty="0"/>
          </a:p>
        </p:txBody>
      </p:sp>
      <p:sp>
        <p:nvSpPr>
          <p:cNvPr id="3" name="Content Placeholder 2"/>
          <p:cNvSpPr>
            <a:spLocks noGrp="1"/>
          </p:cNvSpPr>
          <p:nvPr>
            <p:ph idx="1"/>
          </p:nvPr>
        </p:nvSpPr>
        <p:spPr>
          <a:xfrm>
            <a:off x="304800" y="4572000"/>
            <a:ext cx="8915400" cy="2057400"/>
          </a:xfrm>
        </p:spPr>
        <p:txBody>
          <a:bodyPr/>
          <a:lstStyle/>
          <a:p>
            <a:r>
              <a:rPr lang="en-US" dirty="0" smtClean="0"/>
              <a:t>Validated control and store equivalence</a:t>
            </a:r>
          </a:p>
          <a:p>
            <a:pPr lvl="1"/>
            <a:r>
              <a:rPr lang="en-US" dirty="0"/>
              <a:t>&gt;2M injections for randomly selected pilots, samples from equivalent </a:t>
            </a:r>
            <a:r>
              <a:rPr lang="en-US" dirty="0" smtClean="0"/>
              <a:t>set</a:t>
            </a:r>
          </a:p>
          <a:p>
            <a:r>
              <a:rPr lang="en-US" dirty="0" smtClean="0"/>
              <a:t>96% combined accuracy (including fully accurate prediction-based pruning)</a:t>
            </a:r>
          </a:p>
          <a:p>
            <a:r>
              <a:rPr lang="en-US" dirty="0" smtClean="0"/>
              <a:t>99% confidence interval with &lt;5% error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27</a:t>
            </a:fld>
            <a:endParaRPr lang="en-US"/>
          </a:p>
        </p:txBody>
      </p:sp>
      <p:graphicFrame>
        <p:nvGraphicFramePr>
          <p:cNvPr id="8" name="Chart 7"/>
          <p:cNvGraphicFramePr>
            <a:graphicFrameLocks/>
          </p:cNvGraphicFramePr>
          <p:nvPr>
            <p:extLst>
              <p:ext uri="{D42A27DB-BD31-4B8C-83A1-F6EECF244321}">
                <p14:modId xmlns:p14="http://schemas.microsoft.com/office/powerpoint/2010/main" val="1401798912"/>
              </p:ext>
            </p:extLst>
          </p:nvPr>
        </p:nvGraphicFramePr>
        <p:xfrm>
          <a:off x="152400" y="838201"/>
          <a:ext cx="8839200" cy="3428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7239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Ongoing Work</a:t>
            </a:r>
            <a:endParaRPr lang="en-US" dirty="0"/>
          </a:p>
        </p:txBody>
      </p:sp>
      <p:sp>
        <p:nvSpPr>
          <p:cNvPr id="3" name="Content Placeholder 2"/>
          <p:cNvSpPr>
            <a:spLocks noGrp="1"/>
          </p:cNvSpPr>
          <p:nvPr>
            <p:ph idx="1"/>
          </p:nvPr>
        </p:nvSpPr>
        <p:spPr>
          <a:xfrm>
            <a:off x="304800" y="914400"/>
            <a:ext cx="8839200" cy="5791200"/>
          </a:xfrm>
        </p:spPr>
        <p:txBody>
          <a:bodyPr>
            <a:normAutofit/>
          </a:bodyPr>
          <a:lstStyle/>
          <a:p>
            <a:r>
              <a:rPr lang="en-US" dirty="0" err="1">
                <a:solidFill>
                  <a:srgbClr val="D25000"/>
                </a:solidFill>
                <a:latin typeface="+mn-lt"/>
              </a:rPr>
              <a:t>Relyzer</a:t>
            </a:r>
            <a:r>
              <a:rPr lang="en-US" dirty="0">
                <a:solidFill>
                  <a:srgbClr val="D25000"/>
                </a:solidFill>
                <a:latin typeface="+mn-lt"/>
              </a:rPr>
              <a:t>: Novel fault pruning </a:t>
            </a:r>
            <a:r>
              <a:rPr lang="en-US" dirty="0" smtClean="0">
                <a:solidFill>
                  <a:srgbClr val="D25000"/>
                </a:solidFill>
                <a:latin typeface="+mn-lt"/>
              </a:rPr>
              <a:t>for </a:t>
            </a:r>
            <a:r>
              <a:rPr lang="en-US" dirty="0">
                <a:solidFill>
                  <a:srgbClr val="D25000"/>
                </a:solidFill>
                <a:latin typeface="+mn-lt"/>
              </a:rPr>
              <a:t>application </a:t>
            </a:r>
            <a:r>
              <a:rPr lang="en-US" dirty="0" smtClean="0">
                <a:solidFill>
                  <a:srgbClr val="D25000"/>
                </a:solidFill>
                <a:latin typeface="+mn-lt"/>
              </a:rPr>
              <a:t>resiliency analysis</a:t>
            </a:r>
          </a:p>
          <a:p>
            <a:pPr lvl="1"/>
            <a:r>
              <a:rPr lang="en-US" dirty="0" smtClean="0">
                <a:latin typeface="+mn-lt"/>
              </a:rPr>
              <a:t>3 to 6 orders </a:t>
            </a:r>
            <a:r>
              <a:rPr lang="en-US" dirty="0">
                <a:latin typeface="+mn-lt"/>
              </a:rPr>
              <a:t>of </a:t>
            </a:r>
            <a:r>
              <a:rPr lang="en-US" dirty="0" smtClean="0">
                <a:latin typeface="+mn-lt"/>
              </a:rPr>
              <a:t>magnitude fewer injections for most apps</a:t>
            </a:r>
            <a:endParaRPr lang="en-US" dirty="0">
              <a:latin typeface="+mn-lt"/>
            </a:endParaRPr>
          </a:p>
          <a:p>
            <a:pPr lvl="2">
              <a:buFont typeface="Wingdings" pitchFamily="2" charset="2"/>
              <a:buChar char="§"/>
            </a:pPr>
            <a:r>
              <a:rPr lang="en-US" sz="2200" dirty="0" smtClean="0">
                <a:latin typeface="+mn-lt"/>
              </a:rPr>
              <a:t>99.78% </a:t>
            </a:r>
            <a:r>
              <a:rPr lang="en-US" sz="2200" dirty="0">
                <a:latin typeface="+mn-lt"/>
              </a:rPr>
              <a:t>of </a:t>
            </a:r>
            <a:r>
              <a:rPr lang="en-US" sz="2200" dirty="0" smtClean="0">
                <a:latin typeface="+mn-lt"/>
              </a:rPr>
              <a:t>fault sites pruned</a:t>
            </a:r>
          </a:p>
          <a:p>
            <a:pPr lvl="3"/>
            <a:r>
              <a:rPr lang="en-US" sz="2200" dirty="0" smtClean="0">
                <a:latin typeface="+mn-lt"/>
              </a:rPr>
              <a:t>Only </a:t>
            </a:r>
            <a:r>
              <a:rPr lang="en-US" sz="2200" dirty="0" smtClean="0">
                <a:latin typeface="+mn-lt"/>
              </a:rPr>
              <a:t>0.004</a:t>
            </a:r>
            <a:r>
              <a:rPr lang="en-US" sz="2200" dirty="0" smtClean="0">
                <a:latin typeface="+mn-lt"/>
              </a:rPr>
              <a:t>% represent 99% of all fault sites</a:t>
            </a:r>
            <a:endParaRPr lang="en-US" sz="2200" dirty="0">
              <a:latin typeface="+mn-lt"/>
            </a:endParaRPr>
          </a:p>
          <a:p>
            <a:pPr lvl="2">
              <a:buFont typeface="Wingdings" pitchFamily="2" charset="2"/>
              <a:buChar char="§"/>
            </a:pPr>
            <a:r>
              <a:rPr lang="en-US" sz="2200" dirty="0" smtClean="0">
                <a:latin typeface="+mn-lt"/>
              </a:rPr>
              <a:t>Average 96% validation</a:t>
            </a:r>
            <a:endParaRPr lang="en-US" sz="2200" dirty="0">
              <a:latin typeface="+mn-lt"/>
            </a:endParaRPr>
          </a:p>
          <a:p>
            <a:r>
              <a:rPr lang="en-US" dirty="0">
                <a:solidFill>
                  <a:srgbClr val="D25000"/>
                </a:solidFill>
                <a:latin typeface="+mn-lt"/>
              </a:rPr>
              <a:t>Can list </a:t>
            </a:r>
            <a:r>
              <a:rPr lang="en-US" dirty="0" smtClean="0">
                <a:solidFill>
                  <a:srgbClr val="D25000"/>
                </a:solidFill>
                <a:latin typeface="+mn-lt"/>
              </a:rPr>
              <a:t>all SDC prone instructions and fault propagation path</a:t>
            </a:r>
          </a:p>
          <a:p>
            <a:pPr lvl="1"/>
            <a:r>
              <a:rPr lang="en-US" dirty="0" smtClean="0">
                <a:latin typeface="+mn-lt"/>
              </a:rPr>
              <a:t>Guides low-cost detectors</a:t>
            </a:r>
          </a:p>
          <a:p>
            <a:pPr lvl="1"/>
            <a:r>
              <a:rPr lang="en-US" dirty="0" smtClean="0">
                <a:latin typeface="+mn-lt"/>
              </a:rPr>
              <a:t>Ongoing work (to appear in DSN’12)</a:t>
            </a:r>
          </a:p>
          <a:p>
            <a:pPr lvl="2">
              <a:buFont typeface="Wingdings" pitchFamily="2" charset="2"/>
              <a:buChar char="§"/>
            </a:pPr>
            <a:r>
              <a:rPr lang="en-US" sz="2200" dirty="0" smtClean="0">
                <a:latin typeface="+mn-lt"/>
              </a:rPr>
              <a:t>Understand </a:t>
            </a:r>
            <a:r>
              <a:rPr lang="en-US" sz="2200" dirty="0">
                <a:latin typeface="+mn-lt"/>
              </a:rPr>
              <a:t>application properties responsible for SDCs</a:t>
            </a:r>
          </a:p>
          <a:p>
            <a:pPr lvl="2">
              <a:buFont typeface="Wingdings" pitchFamily="2" charset="2"/>
              <a:buChar char="§"/>
            </a:pPr>
            <a:r>
              <a:rPr lang="en-US" sz="2200" dirty="0" smtClean="0">
                <a:latin typeface="+mn-lt"/>
              </a:rPr>
              <a:t>Devise (automate) </a:t>
            </a:r>
            <a:r>
              <a:rPr lang="en-US" sz="2200" dirty="0">
                <a:latin typeface="+mn-lt"/>
              </a:rPr>
              <a:t>low-cost </a:t>
            </a:r>
            <a:r>
              <a:rPr lang="en-US" sz="2200" dirty="0" smtClean="0">
                <a:latin typeface="+mn-lt"/>
              </a:rPr>
              <a:t>app-level detectors</a:t>
            </a:r>
          </a:p>
          <a:p>
            <a:pPr lvl="2">
              <a:buFont typeface="Wingdings" pitchFamily="2" charset="2"/>
              <a:buChar char="§"/>
            </a:pPr>
            <a:r>
              <a:rPr lang="en-US" sz="2200" dirty="0">
                <a:latin typeface="+mn-lt"/>
              </a:rPr>
              <a:t>Q</a:t>
            </a:r>
            <a:r>
              <a:rPr lang="en-US" sz="2200" dirty="0" smtClean="0">
                <a:latin typeface="+mn-lt"/>
              </a:rPr>
              <a:t>uantifiable resilience vs. performance</a:t>
            </a:r>
            <a:endParaRPr lang="en-US" sz="2200" dirty="0"/>
          </a:p>
          <a:p>
            <a:pPr lvl="1">
              <a:buFont typeface="Symbol"/>
              <a:buChar char="Þ"/>
            </a:pP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wat_logo_picture.jpg"/>
          <p:cNvPicPr>
            <a:picLocks noChangeAspect="1"/>
          </p:cNvPicPr>
          <p:nvPr/>
        </p:nvPicPr>
        <p:blipFill>
          <a:blip r:embed="rId2"/>
          <a:stretch>
            <a:fillRect/>
          </a:stretch>
        </p:blipFill>
        <p:spPr>
          <a:xfrm>
            <a:off x="0" y="15512"/>
            <a:ext cx="5410200" cy="3261088"/>
          </a:xfrm>
          <a:prstGeom prst="rect">
            <a:avLst/>
          </a:prstGeom>
          <a:effectLst>
            <a:reflection blurRad="6350" stA="52000" endA="300" endPos="35000" dir="5400000" sy="-100000" algn="bl" rotWithShape="0"/>
          </a:effectLst>
        </p:spPr>
      </p:pic>
      <p:sp>
        <p:nvSpPr>
          <p:cNvPr id="8" name="Title 5"/>
          <p:cNvSpPr txBox="1">
            <a:spLocks/>
          </p:cNvSpPr>
          <p:nvPr/>
        </p:nvSpPr>
        <p:spPr bwMode="auto">
          <a:xfrm>
            <a:off x="1295400" y="1066800"/>
            <a:ext cx="7848600" cy="2209800"/>
          </a:xfrm>
          <a:prstGeom prst="rect">
            <a:avLst/>
          </a:prstGeom>
          <a:noFill/>
          <a:ln w="9525">
            <a:noFill/>
            <a:miter lim="800000"/>
            <a:headEnd/>
            <a:tailEnd/>
          </a:ln>
          <a:effectLst/>
        </p:spPr>
        <p:txBody>
          <a:bodyPr vert="horz" wrap="square" lIns="91418" tIns="45709" rIns="91418" bIns="45709" numCol="1" anchor="ctr" anchorCtr="0" compatLnSpc="1">
            <a:prstTxWarp prst="textNoShape">
              <a:avLst/>
            </a:prstTxWarp>
          </a:bodyPr>
          <a:lst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a:lstStyle>
          <a:p>
            <a:pPr algn="l"/>
            <a:r>
              <a:rPr lang="en-US" sz="3600" dirty="0" err="1"/>
              <a:t>Relyzer</a:t>
            </a:r>
            <a:r>
              <a:rPr lang="en-US" sz="3600" dirty="0"/>
              <a:t>: </a:t>
            </a:r>
            <a:endParaRPr lang="en-US" sz="3600" dirty="0" smtClean="0"/>
          </a:p>
          <a:p>
            <a:pPr algn="l"/>
            <a:r>
              <a:rPr lang="en-US" sz="3600" dirty="0" smtClean="0"/>
              <a:t>Exploiting Application-level Fault Equivalence to Analyze Application Resiliency to </a:t>
            </a:r>
            <a:r>
              <a:rPr lang="en-US" sz="3600" dirty="0"/>
              <a:t>Transient Faults</a:t>
            </a:r>
            <a:endParaRPr lang="en-US" sz="3400" dirty="0"/>
          </a:p>
        </p:txBody>
      </p:sp>
      <p:sp>
        <p:nvSpPr>
          <p:cNvPr id="11" name="Subtitle 2"/>
          <p:cNvSpPr txBox="1">
            <a:spLocks/>
          </p:cNvSpPr>
          <p:nvPr/>
        </p:nvSpPr>
        <p:spPr bwMode="auto">
          <a:xfrm>
            <a:off x="0" y="4267200"/>
            <a:ext cx="9144000" cy="24384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normAutofit/>
          </a:bodyPr>
          <a:lstStyle>
            <a:lvl1pPr marL="0" indent="0" algn="ctr" rtl="0" eaLnBrk="1" fontAlgn="base" hangingPunct="1">
              <a:lnSpc>
                <a:spcPct val="120000"/>
              </a:lnSpc>
              <a:spcBef>
                <a:spcPts val="1224"/>
              </a:spcBef>
              <a:spcAft>
                <a:spcPct val="0"/>
              </a:spcAft>
              <a:buFontTx/>
              <a:buNone/>
              <a:defRPr sz="2200" b="1">
                <a:solidFill>
                  <a:srgbClr val="FF6600"/>
                </a:solidFill>
                <a:latin typeface="+mn-lt"/>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mn-lt"/>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mn-lt"/>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mn-lt"/>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dirty="0" smtClean="0">
                <a:solidFill>
                  <a:srgbClr val="D25000"/>
                </a:solidFill>
              </a:rPr>
              <a:t>Siva Hari</a:t>
            </a:r>
            <a:r>
              <a:rPr lang="en-US" baseline="30000" dirty="0" smtClean="0">
                <a:solidFill>
                  <a:srgbClr val="D25000"/>
                </a:solidFill>
              </a:rPr>
              <a:t>1</a:t>
            </a:r>
            <a:r>
              <a:rPr lang="en-US" dirty="0" smtClean="0">
                <a:solidFill>
                  <a:srgbClr val="D25000"/>
                </a:solidFill>
              </a:rPr>
              <a:t>, </a:t>
            </a:r>
            <a:r>
              <a:rPr lang="en-US" dirty="0" smtClean="0">
                <a:solidFill>
                  <a:schemeClr val="bg1"/>
                </a:solidFill>
              </a:rPr>
              <a:t>Sarita Adve</a:t>
            </a:r>
            <a:r>
              <a:rPr lang="en-US" baseline="30000" dirty="0">
                <a:solidFill>
                  <a:schemeClr val="bg1"/>
                </a:solidFill>
              </a:rPr>
              <a:t>1</a:t>
            </a:r>
            <a:r>
              <a:rPr lang="en-US" dirty="0" smtClean="0">
                <a:solidFill>
                  <a:schemeClr val="bg1"/>
                </a:solidFill>
              </a:rPr>
              <a:t>, </a:t>
            </a:r>
            <a:r>
              <a:rPr lang="en-US" dirty="0" err="1" smtClean="0">
                <a:solidFill>
                  <a:schemeClr val="bg1"/>
                </a:solidFill>
              </a:rPr>
              <a:t>Helia</a:t>
            </a:r>
            <a:r>
              <a:rPr lang="en-US" dirty="0" smtClean="0">
                <a:solidFill>
                  <a:schemeClr val="bg1"/>
                </a:solidFill>
              </a:rPr>
              <a:t> Naeimi</a:t>
            </a:r>
            <a:r>
              <a:rPr lang="en-US" baseline="30000" dirty="0" smtClean="0">
                <a:solidFill>
                  <a:schemeClr val="bg1"/>
                </a:solidFill>
              </a:rPr>
              <a:t>2</a:t>
            </a:r>
            <a:r>
              <a:rPr lang="en-US" dirty="0" smtClean="0">
                <a:solidFill>
                  <a:schemeClr val="bg1"/>
                </a:solidFill>
              </a:rPr>
              <a:t>, Pradeep Ramachandran</a:t>
            </a:r>
            <a:r>
              <a:rPr lang="en-US" baseline="30000" dirty="0" smtClean="0">
                <a:solidFill>
                  <a:schemeClr val="bg1"/>
                </a:solidFill>
              </a:rPr>
              <a:t>2</a:t>
            </a:r>
            <a:endParaRPr lang="en-US" dirty="0" smtClean="0">
              <a:solidFill>
                <a:schemeClr val="bg1"/>
              </a:solidFill>
            </a:endParaRPr>
          </a:p>
          <a:p>
            <a:pPr>
              <a:lnSpc>
                <a:spcPct val="100000"/>
              </a:lnSpc>
            </a:pPr>
            <a:r>
              <a:rPr lang="en-US" baseline="30000" dirty="0" smtClean="0">
                <a:solidFill>
                  <a:schemeClr val="bg1"/>
                </a:solidFill>
              </a:rPr>
              <a:t>1 </a:t>
            </a:r>
            <a:r>
              <a:rPr lang="en-US" dirty="0" smtClean="0">
                <a:solidFill>
                  <a:schemeClr val="bg1"/>
                </a:solidFill>
              </a:rPr>
              <a:t>University of Illinois at Urbana-Champaign,</a:t>
            </a:r>
          </a:p>
          <a:p>
            <a:pPr>
              <a:lnSpc>
                <a:spcPct val="100000"/>
              </a:lnSpc>
            </a:pPr>
            <a:r>
              <a:rPr lang="en-US" baseline="30000" dirty="0" smtClean="0">
                <a:solidFill>
                  <a:schemeClr val="bg1"/>
                </a:solidFill>
              </a:rPr>
              <a:t>2 </a:t>
            </a:r>
            <a:r>
              <a:rPr lang="en-US" dirty="0" smtClean="0">
                <a:solidFill>
                  <a:schemeClr val="bg1"/>
                </a:solidFill>
              </a:rPr>
              <a:t>Intel Corporation</a:t>
            </a:r>
          </a:p>
          <a:p>
            <a:r>
              <a:rPr lang="en-US" dirty="0" smtClean="0">
                <a:solidFill>
                  <a:schemeClr val="bg1"/>
                </a:solidFill>
              </a:rPr>
              <a:t>swat@cs.illinois.edu</a:t>
            </a:r>
          </a:p>
        </p:txBody>
      </p:sp>
    </p:spTree>
    <p:extLst>
      <p:ext uri="{BB962C8B-B14F-4D97-AF65-F5344CB8AC3E}">
        <p14:creationId xmlns:p14="http://schemas.microsoft.com/office/powerpoint/2010/main" val="3572532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2286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 name="Group 2047"/>
          <p:cNvGrpSpPr>
            <a:grpSpLocks/>
          </p:cNvGrpSpPr>
          <p:nvPr/>
        </p:nvGrpSpPr>
        <p:grpSpPr bwMode="auto">
          <a:xfrm>
            <a:off x="228600" y="1907290"/>
            <a:ext cx="1865255" cy="2732088"/>
            <a:chOff x="1569711" y="2214680"/>
            <a:chExt cx="1990971" cy="2732220"/>
          </a:xfrm>
        </p:grpSpPr>
        <p:sp>
          <p:nvSpPr>
            <p:cNvPr id="8" name="Rectangle 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5" name="TextBox 1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cxnSp>
        <p:nvCxnSpPr>
          <p:cNvPr id="22" name="Straight Arrow Connector 2054"/>
          <p:cNvCxnSpPr>
            <a:cxnSpLocks noChangeShapeType="1"/>
            <a:stCxn id="6" idx="2"/>
            <a:endCxn id="23" idx="0"/>
          </p:cNvCxnSpPr>
          <p:nvPr/>
        </p:nvCxnSpPr>
        <p:spPr bwMode="auto">
          <a:xfrm>
            <a:off x="11430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Rounded Rectangle 22"/>
          <p:cNvSpPr/>
          <p:nvPr/>
        </p:nvSpPr>
        <p:spPr bwMode="auto">
          <a:xfrm>
            <a:off x="2286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20" name="Title 1"/>
          <p:cNvSpPr>
            <a:spLocks noGrp="1"/>
          </p:cNvSpPr>
          <p:nvPr>
            <p:ph type="title"/>
          </p:nvPr>
        </p:nvSpPr>
        <p:spPr>
          <a:xfrm>
            <a:off x="0" y="0"/>
            <a:ext cx="9144000" cy="762000"/>
          </a:xfrm>
        </p:spPr>
        <p:txBody>
          <a:bodyPr/>
          <a:lstStyle/>
          <a:p>
            <a:r>
              <a:rPr lang="en-US" dirty="0" smtClean="0"/>
              <a:t>Fault Outcomes</a:t>
            </a:r>
            <a:endParaRPr lang="en-US" dirty="0"/>
          </a:p>
        </p:txBody>
      </p:sp>
      <p:sp>
        <p:nvSpPr>
          <p:cNvPr id="3" name="Slide Number Placeholder 2"/>
          <p:cNvSpPr>
            <a:spLocks noGrp="1"/>
          </p:cNvSpPr>
          <p:nvPr>
            <p:ph type="sldNum" sz="quarter" idx="4"/>
          </p:nvPr>
        </p:nvSpPr>
        <p:spPr/>
        <p:txBody>
          <a:bodyPr/>
          <a:lstStyle/>
          <a:p>
            <a:fld id="{B6F15528-21DE-4FAA-801E-634DDDAF4B2B}" type="slidenum">
              <a:rPr lang="en-US" smtClean="0"/>
              <a:pPr/>
              <a:t>3</a:t>
            </a:fld>
            <a:endParaRPr lang="en-US"/>
          </a:p>
        </p:txBody>
      </p:sp>
      <p:sp>
        <p:nvSpPr>
          <p:cNvPr id="36" name="TextBox 35"/>
          <p:cNvSpPr txBox="1"/>
          <p:nvPr/>
        </p:nvSpPr>
        <p:spPr>
          <a:xfrm>
            <a:off x="457200" y="849868"/>
            <a:ext cx="1382110" cy="707886"/>
          </a:xfrm>
          <a:prstGeom prst="rect">
            <a:avLst/>
          </a:prstGeom>
          <a:noFill/>
        </p:spPr>
        <p:txBody>
          <a:bodyPr wrap="none" rtlCol="0">
            <a:spAutoFit/>
          </a:bodyPr>
          <a:lstStyle/>
          <a:p>
            <a:pPr algn="ctr"/>
            <a:r>
              <a:rPr lang="en-US" sz="2000" b="1" dirty="0" smtClean="0"/>
              <a:t>Fault-free</a:t>
            </a:r>
          </a:p>
          <a:p>
            <a:pPr algn="ctr"/>
            <a:r>
              <a:rPr lang="en-US" sz="2000" b="1" dirty="0" smtClean="0"/>
              <a:t>execution</a:t>
            </a:r>
            <a:endParaRPr lang="en-US" sz="2000" b="1" dirty="0"/>
          </a:p>
        </p:txBody>
      </p:sp>
    </p:spTree>
    <p:extLst>
      <p:ext uri="{BB962C8B-B14F-4D97-AF65-F5344CB8AC3E}">
        <p14:creationId xmlns:p14="http://schemas.microsoft.com/office/powerpoint/2010/main" val="1503338896"/>
      </p:ext>
    </p:extLst>
  </p:cSld>
  <p:clrMapOvr>
    <a:masterClrMapping/>
  </p:clrMapOvr>
  <mc:AlternateContent xmlns:mc="http://schemas.openxmlformats.org/markup-compatibility/2006" xmlns:p14="http://schemas.microsoft.com/office/powerpoint/2010/main">
    <mc:Choice Requires="p14">
      <p:transition spd="slow" p14:dur="2000" advTm="23683"/>
    </mc:Choice>
    <mc:Fallback xmlns="">
      <p:transition spd="slow" advTm="2368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228600" y="1678682"/>
            <a:ext cx="1865255" cy="4188718"/>
            <a:chOff x="304800" y="1678682"/>
            <a:chExt cx="1865255" cy="4188718"/>
          </a:xfrm>
        </p:grpSpPr>
        <p:grpSp>
          <p:nvGrpSpPr>
            <p:cNvPr id="40" name="Group 39"/>
            <p:cNvGrpSpPr/>
            <p:nvPr/>
          </p:nvGrpSpPr>
          <p:grpSpPr>
            <a:xfrm>
              <a:off x="304800" y="1678682"/>
              <a:ext cx="1865255" cy="3222945"/>
              <a:chOff x="304800" y="1678682"/>
              <a:chExt cx="1865255" cy="3222945"/>
            </a:xfrm>
          </p:grpSpPr>
          <p:sp>
            <p:nvSpPr>
              <p:cNvPr id="6" name="Rounded Rectangle 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 name="Group 2047"/>
              <p:cNvGrpSpPr>
                <a:grpSpLocks/>
              </p:cNvGrpSpPr>
              <p:nvPr/>
            </p:nvGrpSpPr>
            <p:grpSpPr bwMode="auto">
              <a:xfrm>
                <a:off x="304800" y="1907290"/>
                <a:ext cx="1865255" cy="2732088"/>
                <a:chOff x="1569711" y="2214680"/>
                <a:chExt cx="1990971" cy="2732220"/>
              </a:xfrm>
            </p:grpSpPr>
            <p:sp>
              <p:nvSpPr>
                <p:cNvPr id="8" name="Rectangle 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5" name="TextBox 1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2" name="Straight Arrow Connector 2054"/>
            <p:cNvCxnSpPr>
              <a:cxnSpLocks noChangeShapeType="1"/>
              <a:stCxn id="6" idx="2"/>
              <a:endCxn id="23"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Rounded Rectangle 22"/>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20" name="Title 1"/>
          <p:cNvSpPr>
            <a:spLocks noGrp="1"/>
          </p:cNvSpPr>
          <p:nvPr>
            <p:ph type="title"/>
          </p:nvPr>
        </p:nvSpPr>
        <p:spPr>
          <a:xfrm>
            <a:off x="0" y="0"/>
            <a:ext cx="9144000" cy="762000"/>
          </a:xfrm>
        </p:spPr>
        <p:txBody>
          <a:bodyPr/>
          <a:lstStyle/>
          <a:p>
            <a:r>
              <a:rPr lang="en-US" dirty="0" smtClean="0"/>
              <a:t>Fault Outcomes</a:t>
            </a:r>
            <a:endParaRPr lang="en-US" dirty="0"/>
          </a:p>
        </p:txBody>
      </p:sp>
      <p:sp>
        <p:nvSpPr>
          <p:cNvPr id="3" name="Slide Number Placeholder 2"/>
          <p:cNvSpPr>
            <a:spLocks noGrp="1"/>
          </p:cNvSpPr>
          <p:nvPr>
            <p:ph type="sldNum" sz="quarter" idx="4"/>
          </p:nvPr>
        </p:nvSpPr>
        <p:spPr/>
        <p:txBody>
          <a:bodyPr/>
          <a:lstStyle/>
          <a:p>
            <a:fld id="{B6F15528-21DE-4FAA-801E-634DDDAF4B2B}" type="slidenum">
              <a:rPr lang="en-US" smtClean="0"/>
              <a:pPr/>
              <a:t>4</a:t>
            </a:fld>
            <a:endParaRPr lang="en-US"/>
          </a:p>
        </p:txBody>
      </p:sp>
      <p:sp>
        <p:nvSpPr>
          <p:cNvPr id="36" name="TextBox 35"/>
          <p:cNvSpPr txBox="1"/>
          <p:nvPr/>
        </p:nvSpPr>
        <p:spPr>
          <a:xfrm>
            <a:off x="457200" y="849868"/>
            <a:ext cx="1382110" cy="707886"/>
          </a:xfrm>
          <a:prstGeom prst="rect">
            <a:avLst/>
          </a:prstGeom>
          <a:noFill/>
        </p:spPr>
        <p:txBody>
          <a:bodyPr wrap="none" rtlCol="0">
            <a:spAutoFit/>
          </a:bodyPr>
          <a:lstStyle/>
          <a:p>
            <a:pPr algn="ctr"/>
            <a:r>
              <a:rPr lang="en-US" sz="2000" b="1" dirty="0" smtClean="0"/>
              <a:t>Fault-free</a:t>
            </a:r>
          </a:p>
          <a:p>
            <a:pPr algn="ctr"/>
            <a:r>
              <a:rPr lang="en-US" sz="2000" b="1" dirty="0" smtClean="0"/>
              <a:t>execution</a:t>
            </a:r>
            <a:endParaRPr lang="en-US" sz="2000" b="1" dirty="0"/>
          </a:p>
        </p:txBody>
      </p:sp>
      <p:sp>
        <p:nvSpPr>
          <p:cNvPr id="35" name="TextBox 34"/>
          <p:cNvSpPr txBox="1"/>
          <p:nvPr/>
        </p:nvSpPr>
        <p:spPr>
          <a:xfrm>
            <a:off x="2886449" y="1200090"/>
            <a:ext cx="1125629" cy="400110"/>
          </a:xfrm>
          <a:prstGeom prst="rect">
            <a:avLst/>
          </a:prstGeom>
          <a:noFill/>
        </p:spPr>
        <p:txBody>
          <a:bodyPr wrap="none" rtlCol="0">
            <a:spAutoFit/>
          </a:bodyPr>
          <a:lstStyle/>
          <a:p>
            <a:r>
              <a:rPr lang="en-US" sz="2000" b="1" dirty="0" smtClean="0"/>
              <a:t>Masked</a:t>
            </a:r>
            <a:endParaRPr lang="en-US" b="1" dirty="0"/>
          </a:p>
        </p:txBody>
      </p:sp>
      <p:grpSp>
        <p:nvGrpSpPr>
          <p:cNvPr id="42" name="Group 41"/>
          <p:cNvGrpSpPr/>
          <p:nvPr/>
        </p:nvGrpSpPr>
        <p:grpSpPr>
          <a:xfrm>
            <a:off x="2516637" y="1676400"/>
            <a:ext cx="1865255" cy="4188718"/>
            <a:chOff x="304800" y="1678682"/>
            <a:chExt cx="1865255" cy="4188718"/>
          </a:xfrm>
        </p:grpSpPr>
        <p:grpSp>
          <p:nvGrpSpPr>
            <p:cNvPr id="43" name="Group 42"/>
            <p:cNvGrpSpPr/>
            <p:nvPr/>
          </p:nvGrpSpPr>
          <p:grpSpPr>
            <a:xfrm>
              <a:off x="304800" y="1678682"/>
              <a:ext cx="1865255" cy="3222945"/>
              <a:chOff x="304800" y="1678682"/>
              <a:chExt cx="1865255" cy="3222945"/>
            </a:xfrm>
          </p:grpSpPr>
          <p:sp>
            <p:nvSpPr>
              <p:cNvPr id="46" name="Rounded Rectangle 4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47" name="Group 2047"/>
              <p:cNvGrpSpPr>
                <a:grpSpLocks/>
              </p:cNvGrpSpPr>
              <p:nvPr/>
            </p:nvGrpSpPr>
            <p:grpSpPr bwMode="auto">
              <a:xfrm>
                <a:off x="304800" y="1907290"/>
                <a:ext cx="1865255" cy="2732088"/>
                <a:chOff x="1569711" y="2214680"/>
                <a:chExt cx="1990971" cy="2732220"/>
              </a:xfrm>
            </p:grpSpPr>
            <p:sp>
              <p:nvSpPr>
                <p:cNvPr id="48" name="Rectangle 4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4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55" name="TextBox 5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44" name="Straight Arrow Connector 2054"/>
            <p:cNvCxnSpPr>
              <a:cxnSpLocks noChangeShapeType="1"/>
              <a:stCxn id="46" idx="2"/>
              <a:endCxn id="45"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 name="Rounded Rectangle 44"/>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56" name="Explosion 1 61"/>
          <p:cNvSpPr>
            <a:spLocks noChangeArrowheads="1"/>
          </p:cNvSpPr>
          <p:nvPr/>
        </p:nvSpPr>
        <p:spPr bwMode="auto">
          <a:xfrm>
            <a:off x="3525445" y="2108208"/>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grpSp>
        <p:nvGrpSpPr>
          <p:cNvPr id="57" name="Group 56"/>
          <p:cNvGrpSpPr/>
          <p:nvPr/>
        </p:nvGrpSpPr>
        <p:grpSpPr>
          <a:xfrm>
            <a:off x="3639405" y="1752600"/>
            <a:ext cx="2912994" cy="707886"/>
            <a:chOff x="4705737" y="1370750"/>
            <a:chExt cx="2912994" cy="707886"/>
          </a:xfrm>
        </p:grpSpPr>
        <p:cxnSp>
          <p:nvCxnSpPr>
            <p:cNvPr id="58" name="Straight Arrow Connector 57"/>
            <p:cNvCxnSpPr>
              <a:stCxn id="59" idx="1"/>
            </p:cNvCxnSpPr>
            <p:nvPr/>
          </p:nvCxnSpPr>
          <p:spPr bwMode="auto">
            <a:xfrm flipH="1">
              <a:off x="4705737" y="1724693"/>
              <a:ext cx="838388"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59" name="TextBox 58"/>
            <p:cNvSpPr txBox="1"/>
            <p:nvPr/>
          </p:nvSpPr>
          <p:spPr>
            <a:xfrm>
              <a:off x="5544125" y="1370750"/>
              <a:ext cx="2074606" cy="707886"/>
            </a:xfrm>
            <a:prstGeom prst="rect">
              <a:avLst/>
            </a:prstGeom>
            <a:noFill/>
          </p:spPr>
          <p:txBody>
            <a:bodyPr wrap="none" rtlCol="0">
              <a:spAutoFit/>
            </a:bodyPr>
            <a:lstStyle/>
            <a:p>
              <a:pPr algn="ctr"/>
              <a:r>
                <a:rPr lang="en-US" sz="2000" b="1" dirty="0" smtClean="0"/>
                <a:t>Transient Fault</a:t>
              </a:r>
            </a:p>
            <a:p>
              <a:pPr algn="ctr"/>
              <a:r>
                <a:rPr lang="en-US" sz="2000" b="1" dirty="0" smtClean="0"/>
                <a:t>e.g., bit 4 in R1</a:t>
              </a:r>
              <a:endParaRPr lang="en-US" sz="2000" b="1" dirty="0"/>
            </a:p>
          </p:txBody>
        </p:sp>
      </p:grpSp>
      <p:sp>
        <p:nvSpPr>
          <p:cNvPr id="60" name="Rectangle 59"/>
          <p:cNvSpPr/>
          <p:nvPr/>
        </p:nvSpPr>
        <p:spPr>
          <a:xfrm>
            <a:off x="2458645" y="2396070"/>
            <a:ext cx="2018346" cy="3975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stCxn id="23" idx="3"/>
            <a:endCxn id="45" idx="1"/>
          </p:cNvCxnSpPr>
          <p:nvPr/>
        </p:nvCxnSpPr>
        <p:spPr bwMode="auto">
          <a:xfrm flipV="1">
            <a:off x="2057401" y="5561538"/>
            <a:ext cx="459236" cy="2282"/>
          </a:xfrm>
          <a:prstGeom prst="straightConnector1">
            <a:avLst/>
          </a:prstGeom>
          <a:solidFill>
            <a:schemeClr val="accent1"/>
          </a:solidFill>
          <a:ln w="25400" cap="flat" cmpd="sng" algn="ctr">
            <a:solidFill>
              <a:schemeClr val="tx1"/>
            </a:solidFill>
            <a:prstDash val="solid"/>
            <a:round/>
            <a:headEnd type="triangle" w="lg" len="lg"/>
            <a:tailEnd type="triangle" w="lg" len="lg"/>
          </a:ln>
          <a:effectLst>
            <a:outerShdw blurRad="50800" dist="38100" dir="13500000" algn="br" rotWithShape="0">
              <a:prstClr val="black">
                <a:alpha val="40000"/>
              </a:prstClr>
            </a:outerShdw>
          </a:effectLst>
        </p:spPr>
      </p:cxnSp>
      <p:sp>
        <p:nvSpPr>
          <p:cNvPr id="64" name="Explosion 1 61"/>
          <p:cNvSpPr>
            <a:spLocks noChangeArrowheads="1"/>
          </p:cNvSpPr>
          <p:nvPr/>
        </p:nvSpPr>
        <p:spPr bwMode="auto">
          <a:xfrm>
            <a:off x="3527362" y="2108033"/>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67" name="TextBox 66"/>
          <p:cNvSpPr txBox="1"/>
          <p:nvPr/>
        </p:nvSpPr>
        <p:spPr>
          <a:xfrm>
            <a:off x="4648200" y="803701"/>
            <a:ext cx="2350323" cy="400110"/>
          </a:xfrm>
          <a:prstGeom prst="rect">
            <a:avLst/>
          </a:prstGeom>
          <a:noFill/>
        </p:spPr>
        <p:txBody>
          <a:bodyPr wrap="none" rtlCol="0">
            <a:spAutoFit/>
          </a:bodyPr>
          <a:lstStyle/>
          <a:p>
            <a:r>
              <a:rPr lang="en-US" sz="2000" b="1" dirty="0" smtClean="0"/>
              <a:t>Faulty executions</a:t>
            </a:r>
            <a:endParaRPr lang="en-US" sz="2000" b="1" dirty="0"/>
          </a:p>
        </p:txBody>
      </p:sp>
    </p:spTree>
    <p:custDataLst>
      <p:tags r:id="rId1"/>
    </p:custDataLst>
    <p:extLst>
      <p:ext uri="{BB962C8B-B14F-4D97-AF65-F5344CB8AC3E}">
        <p14:creationId xmlns:p14="http://schemas.microsoft.com/office/powerpoint/2010/main" val="3528088241"/>
      </p:ext>
    </p:extLst>
  </p:cSld>
  <p:clrMapOvr>
    <a:masterClrMapping/>
  </p:clrMapOvr>
  <mc:AlternateContent xmlns:mc="http://schemas.openxmlformats.org/markup-compatibility/2006" xmlns:p14="http://schemas.microsoft.com/office/powerpoint/2010/main">
    <mc:Choice Requires="p14">
      <p:transition spd="slow" p14:dur="2000" advTm="30128"/>
    </mc:Choice>
    <mc:Fallback xmlns="">
      <p:transition spd="slow" advTm="301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2.5E-6 1.50821E-6 C -0.0007 0.02012 -0.00017 0.05736 -0.00573 0.07726 C -0.00729 0.09137 -0.00833 0.10548 -0.00938 0.11959 C -0.00885 0.1677 -0.0066 0.21698 -0.0066 0.26532 " pathEditMode="relative" ptsTypes="fffA">
                                      <p:cBhvr>
                                        <p:cTn id="14" dur="3000" fill="hold"/>
                                        <p:tgtEl>
                                          <p:spTgt spid="56"/>
                                        </p:tgtEl>
                                        <p:attrNameLst>
                                          <p:attrName>ppt_x</p:attrName>
                                          <p:attrName>ppt_y</p:attrName>
                                        </p:attrNameLst>
                                      </p:cBhvr>
                                    </p:animMotion>
                                  </p:childTnLst>
                                </p:cTn>
                              </p:par>
                              <p:par>
                                <p:cTn id="15" presetID="1" presetClass="exit" presetSubtype="0" fill="hold" nodeType="withEffect">
                                  <p:stCondLst>
                                    <p:cond delay="0"/>
                                  </p:stCondLst>
                                  <p:childTnLst>
                                    <p:set>
                                      <p:cBhvr>
                                        <p:cTn id="16" dur="1" fill="hold">
                                          <p:stCondLst>
                                            <p:cond delay="0"/>
                                          </p:stCondLst>
                                        </p:cTn>
                                        <p:tgtEl>
                                          <p:spTgt spid="57"/>
                                        </p:tgtEl>
                                        <p:attrNameLst>
                                          <p:attrName>style.visibility</p:attrName>
                                        </p:attrNameLst>
                                      </p:cBhvr>
                                      <p:to>
                                        <p:strVal val="hidden"/>
                                      </p:to>
                                    </p:set>
                                  </p:childTnLst>
                                </p:cTn>
                              </p:par>
                              <p:par>
                                <p:cTn id="17" presetID="42" presetClass="path" presetSubtype="0" accel="50000" decel="50000" fill="hold" grpId="1" nodeType="withEffect">
                                  <p:stCondLst>
                                    <p:cond delay="0"/>
                                  </p:stCondLst>
                                  <p:childTnLst>
                                    <p:animMotion origin="layout" path="M -3.33333E-6 -4.07407E-6 L -3.33333E-6 0.28149 " pathEditMode="relative" rAng="0" ptsTypes="AA">
                                      <p:cBhvr>
                                        <p:cTn id="18" dur="3000" fill="hold"/>
                                        <p:tgtEl>
                                          <p:spTgt spid="60"/>
                                        </p:tgtEl>
                                        <p:attrNameLst>
                                          <p:attrName>ppt_x</p:attrName>
                                          <p:attrName>ppt_y</p:attrName>
                                        </p:attrNameLst>
                                      </p:cBhvr>
                                      <p:rCtr x="0" y="14074"/>
                                    </p:animMotion>
                                  </p:childTnLst>
                                </p:cTn>
                              </p:par>
                            </p:childTnLst>
                          </p:cTn>
                        </p:par>
                        <p:par>
                          <p:cTn id="19" fill="hold">
                            <p:stCondLst>
                              <p:cond delay="3000"/>
                            </p:stCondLst>
                            <p:childTnLst>
                              <p:par>
                                <p:cTn id="20" presetID="1" presetClass="exit" presetSubtype="0" fill="hold" grpId="2" nodeType="afterEffect">
                                  <p:stCondLst>
                                    <p:cond delay="0"/>
                                  </p:stCondLst>
                                  <p:childTnLst>
                                    <p:set>
                                      <p:cBhvr>
                                        <p:cTn id="21" dur="1" fill="hold">
                                          <p:stCondLst>
                                            <p:cond delay="0"/>
                                          </p:stCondLst>
                                        </p:cTn>
                                        <p:tgtEl>
                                          <p:spTgt spid="56"/>
                                        </p:tgtEl>
                                        <p:attrNameLst>
                                          <p:attrName>style.visibility</p:attrName>
                                        </p:attrNameLst>
                                      </p:cBhvr>
                                      <p:to>
                                        <p:strVal val="hidden"/>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par>
                          <p:cTn id="25" fill="hold">
                            <p:stCondLst>
                              <p:cond delay="3000"/>
                            </p:stCondLst>
                            <p:childTnLst>
                              <p:par>
                                <p:cTn id="26" presetID="42" presetClass="path" presetSubtype="0" accel="50000" decel="50000" fill="hold" grpId="0" nodeType="afterEffect">
                                  <p:stCondLst>
                                    <p:cond delay="0"/>
                                  </p:stCondLst>
                                  <p:childTnLst>
                                    <p:animMotion origin="layout" path="M -3.33333E-6 0.28122 L -3.33333E-6 0.54671 " pathEditMode="relative" rAng="0" ptsTypes="AA">
                                      <p:cBhvr>
                                        <p:cTn id="27" dur="3000" fill="hold"/>
                                        <p:tgtEl>
                                          <p:spTgt spid="60"/>
                                        </p:tgtEl>
                                        <p:attrNameLst>
                                          <p:attrName>ppt_x</p:attrName>
                                          <p:attrName>ppt_y</p:attrName>
                                        </p:attrNameLst>
                                      </p:cBhvr>
                                      <p:rCtr x="0" y="13275"/>
                                    </p:animMotion>
                                  </p:childTnLst>
                                </p:cTn>
                              </p:par>
                            </p:childTnLst>
                          </p:cTn>
                        </p:par>
                        <p:par>
                          <p:cTn id="28" fill="hold">
                            <p:stCondLst>
                              <p:cond delay="6000"/>
                            </p:stCondLst>
                            <p:childTnLst>
                              <p:par>
                                <p:cTn id="29" presetID="1" presetClass="entr" presetSubtype="0" fill="hold" nodeType="after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animBg="1"/>
      <p:bldP spid="56" grpId="1" animBg="1"/>
      <p:bldP spid="56" grpId="2" animBg="1"/>
      <p:bldP spid="60" grpId="0" animBg="1"/>
      <p:bldP spid="60" grpId="1" animBg="1"/>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228600" y="1678682"/>
            <a:ext cx="1865255" cy="4188718"/>
            <a:chOff x="304800" y="1678682"/>
            <a:chExt cx="1865255" cy="4188718"/>
          </a:xfrm>
        </p:grpSpPr>
        <p:grpSp>
          <p:nvGrpSpPr>
            <p:cNvPr id="40" name="Group 39"/>
            <p:cNvGrpSpPr/>
            <p:nvPr/>
          </p:nvGrpSpPr>
          <p:grpSpPr>
            <a:xfrm>
              <a:off x="304800" y="1678682"/>
              <a:ext cx="1865255" cy="3222945"/>
              <a:chOff x="304800" y="1678682"/>
              <a:chExt cx="1865255" cy="3222945"/>
            </a:xfrm>
          </p:grpSpPr>
          <p:sp>
            <p:nvSpPr>
              <p:cNvPr id="6" name="Rounded Rectangle 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 name="Group 2047"/>
              <p:cNvGrpSpPr>
                <a:grpSpLocks/>
              </p:cNvGrpSpPr>
              <p:nvPr/>
            </p:nvGrpSpPr>
            <p:grpSpPr bwMode="auto">
              <a:xfrm>
                <a:off x="304800" y="1907290"/>
                <a:ext cx="1865255" cy="2732088"/>
                <a:chOff x="1569711" y="2214680"/>
                <a:chExt cx="1990971" cy="2732220"/>
              </a:xfrm>
            </p:grpSpPr>
            <p:sp>
              <p:nvSpPr>
                <p:cNvPr id="8" name="Rectangle 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5" name="TextBox 1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2" name="Straight Arrow Connector 2054"/>
            <p:cNvCxnSpPr>
              <a:cxnSpLocks noChangeShapeType="1"/>
              <a:stCxn id="6" idx="2"/>
              <a:endCxn id="23"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Rounded Rectangle 22"/>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20" name="Title 1"/>
          <p:cNvSpPr>
            <a:spLocks noGrp="1"/>
          </p:cNvSpPr>
          <p:nvPr>
            <p:ph type="title"/>
          </p:nvPr>
        </p:nvSpPr>
        <p:spPr>
          <a:xfrm>
            <a:off x="0" y="0"/>
            <a:ext cx="9144000" cy="762000"/>
          </a:xfrm>
        </p:spPr>
        <p:txBody>
          <a:bodyPr/>
          <a:lstStyle/>
          <a:p>
            <a:r>
              <a:rPr lang="en-US" dirty="0" smtClean="0"/>
              <a:t>Fault Outcomes</a:t>
            </a:r>
            <a:endParaRPr lang="en-US" dirty="0"/>
          </a:p>
        </p:txBody>
      </p:sp>
      <p:sp>
        <p:nvSpPr>
          <p:cNvPr id="3" name="Slide Number Placeholder 2"/>
          <p:cNvSpPr>
            <a:spLocks noGrp="1"/>
          </p:cNvSpPr>
          <p:nvPr>
            <p:ph type="sldNum" sz="quarter" idx="4"/>
          </p:nvPr>
        </p:nvSpPr>
        <p:spPr/>
        <p:txBody>
          <a:bodyPr/>
          <a:lstStyle/>
          <a:p>
            <a:fld id="{B6F15528-21DE-4FAA-801E-634DDDAF4B2B}" type="slidenum">
              <a:rPr lang="en-US" smtClean="0"/>
              <a:pPr/>
              <a:t>5</a:t>
            </a:fld>
            <a:endParaRPr lang="en-US"/>
          </a:p>
        </p:txBody>
      </p:sp>
      <p:sp>
        <p:nvSpPr>
          <p:cNvPr id="36" name="TextBox 35"/>
          <p:cNvSpPr txBox="1"/>
          <p:nvPr/>
        </p:nvSpPr>
        <p:spPr>
          <a:xfrm>
            <a:off x="457200" y="849868"/>
            <a:ext cx="1382110" cy="707886"/>
          </a:xfrm>
          <a:prstGeom prst="rect">
            <a:avLst/>
          </a:prstGeom>
          <a:noFill/>
        </p:spPr>
        <p:txBody>
          <a:bodyPr wrap="none" rtlCol="0">
            <a:spAutoFit/>
          </a:bodyPr>
          <a:lstStyle/>
          <a:p>
            <a:pPr algn="ctr"/>
            <a:r>
              <a:rPr lang="en-US" sz="2000" b="1" dirty="0" smtClean="0"/>
              <a:t>Fault-free</a:t>
            </a:r>
          </a:p>
          <a:p>
            <a:pPr algn="ctr"/>
            <a:r>
              <a:rPr lang="en-US" sz="2000" b="1" dirty="0" smtClean="0"/>
              <a:t>execution</a:t>
            </a:r>
            <a:endParaRPr lang="en-US" sz="2000" b="1" dirty="0"/>
          </a:p>
        </p:txBody>
      </p:sp>
      <p:sp>
        <p:nvSpPr>
          <p:cNvPr id="17" name="TextBox 16"/>
          <p:cNvSpPr txBox="1"/>
          <p:nvPr/>
        </p:nvSpPr>
        <p:spPr>
          <a:xfrm>
            <a:off x="4648200" y="803701"/>
            <a:ext cx="2350323" cy="400110"/>
          </a:xfrm>
          <a:prstGeom prst="rect">
            <a:avLst/>
          </a:prstGeom>
          <a:noFill/>
        </p:spPr>
        <p:txBody>
          <a:bodyPr wrap="none" rtlCol="0">
            <a:spAutoFit/>
          </a:bodyPr>
          <a:lstStyle/>
          <a:p>
            <a:r>
              <a:rPr lang="en-US" sz="2000" b="1" dirty="0" smtClean="0"/>
              <a:t>Faulty executions</a:t>
            </a:r>
            <a:endParaRPr lang="en-US" sz="2000" b="1" dirty="0"/>
          </a:p>
        </p:txBody>
      </p:sp>
      <p:sp>
        <p:nvSpPr>
          <p:cNvPr id="35" name="TextBox 34"/>
          <p:cNvSpPr txBox="1"/>
          <p:nvPr/>
        </p:nvSpPr>
        <p:spPr>
          <a:xfrm>
            <a:off x="2895600" y="1200090"/>
            <a:ext cx="1125629" cy="400110"/>
          </a:xfrm>
          <a:prstGeom prst="rect">
            <a:avLst/>
          </a:prstGeom>
          <a:noFill/>
        </p:spPr>
        <p:txBody>
          <a:bodyPr wrap="none" rtlCol="0">
            <a:spAutoFit/>
          </a:bodyPr>
          <a:lstStyle/>
          <a:p>
            <a:r>
              <a:rPr lang="en-US" sz="2000" b="1" dirty="0" smtClean="0"/>
              <a:t>Masked</a:t>
            </a:r>
            <a:endParaRPr lang="en-US" b="1" dirty="0"/>
          </a:p>
        </p:txBody>
      </p:sp>
      <p:grpSp>
        <p:nvGrpSpPr>
          <p:cNvPr id="42" name="Group 41"/>
          <p:cNvGrpSpPr/>
          <p:nvPr/>
        </p:nvGrpSpPr>
        <p:grpSpPr>
          <a:xfrm>
            <a:off x="2514600" y="1676400"/>
            <a:ext cx="1865255" cy="4188718"/>
            <a:chOff x="304800" y="1678682"/>
            <a:chExt cx="1865255" cy="4188718"/>
          </a:xfrm>
        </p:grpSpPr>
        <p:grpSp>
          <p:nvGrpSpPr>
            <p:cNvPr id="43" name="Group 42"/>
            <p:cNvGrpSpPr/>
            <p:nvPr/>
          </p:nvGrpSpPr>
          <p:grpSpPr>
            <a:xfrm>
              <a:off x="304800" y="1678682"/>
              <a:ext cx="1865255" cy="3222945"/>
              <a:chOff x="304800" y="1678682"/>
              <a:chExt cx="1865255" cy="3222945"/>
            </a:xfrm>
          </p:grpSpPr>
          <p:sp>
            <p:nvSpPr>
              <p:cNvPr id="46" name="Rounded Rectangle 4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47" name="Group 2047"/>
              <p:cNvGrpSpPr>
                <a:grpSpLocks/>
              </p:cNvGrpSpPr>
              <p:nvPr/>
            </p:nvGrpSpPr>
            <p:grpSpPr bwMode="auto">
              <a:xfrm>
                <a:off x="304800" y="1907290"/>
                <a:ext cx="1865255" cy="2732088"/>
                <a:chOff x="1569711" y="2214680"/>
                <a:chExt cx="1990971" cy="2732220"/>
              </a:xfrm>
            </p:grpSpPr>
            <p:sp>
              <p:nvSpPr>
                <p:cNvPr id="48" name="Rectangle 4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4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55" name="TextBox 5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44" name="Straight Arrow Connector 2054"/>
            <p:cNvCxnSpPr>
              <a:cxnSpLocks noChangeShapeType="1"/>
              <a:stCxn id="46" idx="2"/>
              <a:endCxn id="45"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 name="Rounded Rectangle 44"/>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56" name="Explosion 1 61"/>
          <p:cNvSpPr>
            <a:spLocks noChangeArrowheads="1"/>
          </p:cNvSpPr>
          <p:nvPr/>
        </p:nvSpPr>
        <p:spPr bwMode="auto">
          <a:xfrm>
            <a:off x="3523408" y="2108208"/>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cxnSp>
        <p:nvCxnSpPr>
          <p:cNvPr id="61" name="Straight Arrow Connector 60"/>
          <p:cNvCxnSpPr>
            <a:stCxn id="23" idx="3"/>
            <a:endCxn id="45" idx="1"/>
          </p:cNvCxnSpPr>
          <p:nvPr/>
        </p:nvCxnSpPr>
        <p:spPr bwMode="auto">
          <a:xfrm flipV="1">
            <a:off x="2057401" y="5561538"/>
            <a:ext cx="457199" cy="2282"/>
          </a:xfrm>
          <a:prstGeom prst="straightConnector1">
            <a:avLst/>
          </a:prstGeom>
          <a:solidFill>
            <a:schemeClr val="accent1"/>
          </a:solidFill>
          <a:ln w="25400" cap="flat" cmpd="sng" algn="ctr">
            <a:solidFill>
              <a:schemeClr val="tx1"/>
            </a:solidFill>
            <a:prstDash val="solid"/>
            <a:round/>
            <a:headEnd type="triangle" w="lg" len="lg"/>
            <a:tailEnd type="triangle" w="lg" len="lg"/>
          </a:ln>
          <a:effectLst>
            <a:outerShdw blurRad="50800" dist="38100" dir="13500000" algn="br" rotWithShape="0">
              <a:prstClr val="black">
                <a:alpha val="40000"/>
              </a:prstClr>
            </a:outerShdw>
          </a:effectLst>
        </p:spPr>
      </p:cxnSp>
      <p:grpSp>
        <p:nvGrpSpPr>
          <p:cNvPr id="62" name="Group 61"/>
          <p:cNvGrpSpPr/>
          <p:nvPr/>
        </p:nvGrpSpPr>
        <p:grpSpPr>
          <a:xfrm>
            <a:off x="4830918" y="1676400"/>
            <a:ext cx="1865255" cy="4188718"/>
            <a:chOff x="304800" y="1678682"/>
            <a:chExt cx="1865255" cy="4188718"/>
          </a:xfrm>
        </p:grpSpPr>
        <p:grpSp>
          <p:nvGrpSpPr>
            <p:cNvPr id="63" name="Group 62"/>
            <p:cNvGrpSpPr/>
            <p:nvPr/>
          </p:nvGrpSpPr>
          <p:grpSpPr>
            <a:xfrm>
              <a:off x="304800" y="1678682"/>
              <a:ext cx="1865255" cy="3222945"/>
              <a:chOff x="304800" y="1678682"/>
              <a:chExt cx="1865255" cy="3222945"/>
            </a:xfrm>
          </p:grpSpPr>
          <p:sp>
            <p:nvSpPr>
              <p:cNvPr id="66" name="Rounded Rectangle 6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67" name="Group 2047"/>
              <p:cNvGrpSpPr>
                <a:grpSpLocks/>
              </p:cNvGrpSpPr>
              <p:nvPr/>
            </p:nvGrpSpPr>
            <p:grpSpPr bwMode="auto">
              <a:xfrm>
                <a:off x="304800" y="1907290"/>
                <a:ext cx="1865255" cy="2732088"/>
                <a:chOff x="1569711" y="2214680"/>
                <a:chExt cx="1990971" cy="2732220"/>
              </a:xfrm>
            </p:grpSpPr>
            <p:sp>
              <p:nvSpPr>
                <p:cNvPr id="68" name="Rectangle 6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6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75" name="TextBox 7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64" name="Straight Arrow Connector 2054"/>
            <p:cNvCxnSpPr>
              <a:cxnSpLocks noChangeShapeType="1"/>
              <a:stCxn id="66" idx="2"/>
              <a:endCxn id="65"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 name="Rounded Rectangle 64"/>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76" name="Explosion 1 61"/>
          <p:cNvSpPr>
            <a:spLocks noChangeArrowheads="1"/>
          </p:cNvSpPr>
          <p:nvPr/>
        </p:nvSpPr>
        <p:spPr bwMode="auto">
          <a:xfrm>
            <a:off x="5913287" y="2743824"/>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92" name="Explosion 1 61"/>
          <p:cNvSpPr>
            <a:spLocks noChangeArrowheads="1"/>
          </p:cNvSpPr>
          <p:nvPr/>
        </p:nvSpPr>
        <p:spPr bwMode="auto">
          <a:xfrm>
            <a:off x="5915195" y="2743201"/>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93" name="Rectangle 92"/>
          <p:cNvSpPr/>
          <p:nvPr/>
        </p:nvSpPr>
        <p:spPr>
          <a:xfrm>
            <a:off x="4648200" y="2959149"/>
            <a:ext cx="2322533" cy="3441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4113155" y="5664193"/>
            <a:ext cx="4172937" cy="892552"/>
          </a:xfrm>
          <a:prstGeom prst="rect">
            <a:avLst/>
          </a:prstGeom>
          <a:noFill/>
        </p:spPr>
        <p:txBody>
          <a:bodyPr wrap="square" rtlCol="0">
            <a:spAutoFit/>
          </a:bodyPr>
          <a:lstStyle/>
          <a:p>
            <a:pPr algn="ctr"/>
            <a:r>
              <a:rPr lang="en-US" b="1" dirty="0" smtClean="0"/>
              <a:t>Symptom detectors (SWAT): </a:t>
            </a:r>
          </a:p>
          <a:p>
            <a:pPr algn="ctr"/>
            <a:r>
              <a:rPr lang="en-US" b="1" dirty="0" smtClean="0"/>
              <a:t>Fatal traps, assertion violations, etc.</a:t>
            </a:r>
          </a:p>
          <a:p>
            <a:pPr marL="742950" lvl="1" indent="-285750" algn="ctr">
              <a:buFont typeface="Arial" pitchFamily="34" charset="0"/>
              <a:buChar char="•"/>
            </a:pPr>
            <a:endParaRPr lang="en-US" sz="1600" b="1" dirty="0" smtClean="0"/>
          </a:p>
        </p:txBody>
      </p:sp>
      <p:sp>
        <p:nvSpPr>
          <p:cNvPr id="95" name="Explosion 1 61"/>
          <p:cNvSpPr>
            <a:spLocks noChangeArrowheads="1"/>
          </p:cNvSpPr>
          <p:nvPr/>
        </p:nvSpPr>
        <p:spPr bwMode="auto">
          <a:xfrm>
            <a:off x="4846487" y="3962400"/>
            <a:ext cx="1935313" cy="11430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algn="ctr" eaLnBrk="0" hangingPunct="0"/>
            <a:r>
              <a:rPr lang="en-US" sz="1400" b="1" dirty="0" smtClean="0"/>
              <a:t>Symptom of Fault</a:t>
            </a:r>
            <a:endParaRPr lang="en-US" sz="1400" b="1" dirty="0"/>
          </a:p>
        </p:txBody>
      </p:sp>
      <p:sp>
        <p:nvSpPr>
          <p:cNvPr id="97" name="TextBox 96"/>
          <p:cNvSpPr txBox="1"/>
          <p:nvPr/>
        </p:nvSpPr>
        <p:spPr>
          <a:xfrm>
            <a:off x="5047544" y="1200090"/>
            <a:ext cx="1353256" cy="400110"/>
          </a:xfrm>
          <a:prstGeom prst="rect">
            <a:avLst/>
          </a:prstGeom>
          <a:noFill/>
        </p:spPr>
        <p:txBody>
          <a:bodyPr wrap="none" rtlCol="0">
            <a:spAutoFit/>
          </a:bodyPr>
          <a:lstStyle/>
          <a:p>
            <a:r>
              <a:rPr lang="en-US" sz="2000" b="1" dirty="0" smtClean="0"/>
              <a:t>Detection</a:t>
            </a:r>
            <a:endParaRPr lang="en-US" b="1" dirty="0"/>
          </a:p>
        </p:txBody>
      </p:sp>
      <p:grpSp>
        <p:nvGrpSpPr>
          <p:cNvPr id="98" name="Group 97"/>
          <p:cNvGrpSpPr/>
          <p:nvPr/>
        </p:nvGrpSpPr>
        <p:grpSpPr>
          <a:xfrm>
            <a:off x="6105609" y="2209800"/>
            <a:ext cx="3120946" cy="707886"/>
            <a:chOff x="4847271" y="1271650"/>
            <a:chExt cx="3120946" cy="707886"/>
          </a:xfrm>
        </p:grpSpPr>
        <p:cxnSp>
          <p:nvCxnSpPr>
            <p:cNvPr id="99" name="Straight Arrow Connector 98"/>
            <p:cNvCxnSpPr/>
            <p:nvPr/>
          </p:nvCxnSpPr>
          <p:spPr bwMode="auto">
            <a:xfrm flipH="1">
              <a:off x="4847271" y="1573989"/>
              <a:ext cx="676191" cy="205493"/>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00" name="TextBox 99"/>
            <p:cNvSpPr txBox="1"/>
            <p:nvPr/>
          </p:nvSpPr>
          <p:spPr>
            <a:xfrm>
              <a:off x="5366223" y="1271650"/>
              <a:ext cx="2601994" cy="707886"/>
            </a:xfrm>
            <a:prstGeom prst="rect">
              <a:avLst/>
            </a:prstGeom>
            <a:noFill/>
          </p:spPr>
          <p:txBody>
            <a:bodyPr wrap="none" rtlCol="0">
              <a:spAutoFit/>
            </a:bodyPr>
            <a:lstStyle/>
            <a:p>
              <a:pPr algn="ctr"/>
              <a:r>
                <a:rPr lang="en-US" sz="2000" b="1" dirty="0" smtClean="0"/>
                <a:t>Transient fault </a:t>
              </a:r>
            </a:p>
            <a:p>
              <a:pPr algn="ctr"/>
              <a:r>
                <a:rPr lang="en-US" sz="2000" b="1" dirty="0" smtClean="0"/>
                <a:t> again in bit 4 in R1</a:t>
              </a:r>
              <a:endParaRPr lang="en-US" sz="2000" b="1" dirty="0"/>
            </a:p>
          </p:txBody>
        </p:sp>
      </p:grpSp>
    </p:spTree>
    <p:custDataLst>
      <p:tags r:id="rId1"/>
    </p:custDataLst>
    <p:extLst>
      <p:ext uri="{BB962C8B-B14F-4D97-AF65-F5344CB8AC3E}">
        <p14:creationId xmlns:p14="http://schemas.microsoft.com/office/powerpoint/2010/main" val="1879727552"/>
      </p:ext>
    </p:extLst>
  </p:cSld>
  <p:clrMapOvr>
    <a:masterClrMapping/>
  </p:clrMapOvr>
  <mc:AlternateContent xmlns:mc="http://schemas.openxmlformats.org/markup-compatibility/2006" xmlns:p14="http://schemas.microsoft.com/office/powerpoint/2010/main">
    <mc:Choice Requires="p14">
      <p:transition spd="slow" p14:dur="2000" advTm="62137"/>
    </mc:Choice>
    <mc:Fallback xmlns="">
      <p:transition spd="slow" advTm="621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2.77778E-7 4.18459E-6 C -0.00121 0.0185 -0.00035 0.05274 -0.00903 0.07101 C -0.01163 0.08397 -0.01319 0.09692 -0.01476 0.10987 C -0.01406 0.15429 -0.01042 0.19963 -0.01042 0.24427 " pathEditMode="relative" rAng="0" ptsTypes="fffA">
                                      <p:cBhvr>
                                        <p:cTn id="12" dur="3000" fill="hold"/>
                                        <p:tgtEl>
                                          <p:spTgt spid="92"/>
                                        </p:tgtEl>
                                        <p:attrNameLst>
                                          <p:attrName>ppt_x</p:attrName>
                                          <p:attrName>ppt_y</p:attrName>
                                        </p:attrNameLst>
                                      </p:cBhvr>
                                      <p:rCtr x="-747" y="12214"/>
                                    </p:animMotion>
                                  </p:childTnLst>
                                </p:cTn>
                              </p:par>
                              <p:par>
                                <p:cTn id="13" presetID="42" presetClass="path" presetSubtype="0" accel="50000" decel="50000" fill="hold" grpId="0" nodeType="withEffect">
                                  <p:stCondLst>
                                    <p:cond delay="0"/>
                                  </p:stCondLst>
                                  <p:childTnLst>
                                    <p:animMotion origin="layout" path="M -3.33333E-6 4.2563E-6 L 0.00209 0.22299 " pathEditMode="relative" rAng="0" ptsTypes="AA">
                                      <p:cBhvr>
                                        <p:cTn id="14" dur="3000" fill="hold"/>
                                        <p:tgtEl>
                                          <p:spTgt spid="93"/>
                                        </p:tgtEl>
                                        <p:attrNameLst>
                                          <p:attrName>ppt_x</p:attrName>
                                          <p:attrName>ppt_y</p:attrName>
                                        </p:attrNameLst>
                                      </p:cBhvr>
                                      <p:rCtr x="104" y="11150"/>
                                    </p:animMotion>
                                  </p:childTnLst>
                                </p:cTn>
                              </p:par>
                            </p:childTnLst>
                          </p:cTn>
                        </p:par>
                        <p:par>
                          <p:cTn id="15" fill="hold">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7"/>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9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93" grpId="0" animBg="1"/>
      <p:bldP spid="94" grpId="0"/>
      <p:bldP spid="95" grpId="0" animBg="1"/>
      <p:bldP spid="9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9144000" cy="762000"/>
          </a:xfrm>
        </p:spPr>
        <p:txBody>
          <a:bodyPr/>
          <a:lstStyle/>
          <a:p>
            <a:r>
              <a:rPr lang="en-US" dirty="0" smtClean="0"/>
              <a:t>Fault Outcomes</a:t>
            </a:r>
            <a:endParaRPr lang="en-US" dirty="0"/>
          </a:p>
        </p:txBody>
      </p:sp>
      <p:grpSp>
        <p:nvGrpSpPr>
          <p:cNvPr id="41" name="Group 40"/>
          <p:cNvGrpSpPr/>
          <p:nvPr/>
        </p:nvGrpSpPr>
        <p:grpSpPr>
          <a:xfrm>
            <a:off x="228600" y="1678682"/>
            <a:ext cx="1865255" cy="4188718"/>
            <a:chOff x="304800" y="1678682"/>
            <a:chExt cx="1865255" cy="4188718"/>
          </a:xfrm>
        </p:grpSpPr>
        <p:grpSp>
          <p:nvGrpSpPr>
            <p:cNvPr id="40" name="Group 39"/>
            <p:cNvGrpSpPr/>
            <p:nvPr/>
          </p:nvGrpSpPr>
          <p:grpSpPr>
            <a:xfrm>
              <a:off x="304800" y="1678682"/>
              <a:ext cx="1865255" cy="3222945"/>
              <a:chOff x="304800" y="1678682"/>
              <a:chExt cx="1865255" cy="3222945"/>
            </a:xfrm>
          </p:grpSpPr>
          <p:sp>
            <p:nvSpPr>
              <p:cNvPr id="6" name="Rounded Rectangle 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 name="Group 2047"/>
              <p:cNvGrpSpPr>
                <a:grpSpLocks/>
              </p:cNvGrpSpPr>
              <p:nvPr/>
            </p:nvGrpSpPr>
            <p:grpSpPr bwMode="auto">
              <a:xfrm>
                <a:off x="304800" y="1907290"/>
                <a:ext cx="1865255" cy="2732088"/>
                <a:chOff x="1569711" y="2214680"/>
                <a:chExt cx="1990971" cy="2732220"/>
              </a:xfrm>
            </p:grpSpPr>
            <p:sp>
              <p:nvSpPr>
                <p:cNvPr id="8" name="Rectangle 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5" name="TextBox 1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2" name="Straight Arrow Connector 2054"/>
            <p:cNvCxnSpPr>
              <a:cxnSpLocks noChangeShapeType="1"/>
              <a:stCxn id="6" idx="2"/>
              <a:endCxn id="23"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Rounded Rectangle 22"/>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6" name="TextBox 35"/>
          <p:cNvSpPr txBox="1"/>
          <p:nvPr/>
        </p:nvSpPr>
        <p:spPr>
          <a:xfrm>
            <a:off x="457200" y="849868"/>
            <a:ext cx="1382110" cy="707886"/>
          </a:xfrm>
          <a:prstGeom prst="rect">
            <a:avLst/>
          </a:prstGeom>
          <a:noFill/>
        </p:spPr>
        <p:txBody>
          <a:bodyPr wrap="none" rtlCol="0">
            <a:spAutoFit/>
          </a:bodyPr>
          <a:lstStyle/>
          <a:p>
            <a:pPr algn="ctr"/>
            <a:r>
              <a:rPr lang="en-US" sz="2000" b="1" dirty="0" smtClean="0"/>
              <a:t>Fault-free</a:t>
            </a:r>
          </a:p>
          <a:p>
            <a:pPr algn="ctr"/>
            <a:r>
              <a:rPr lang="en-US" sz="2000" b="1" dirty="0" smtClean="0"/>
              <a:t>execution</a:t>
            </a:r>
            <a:endParaRPr lang="en-US" sz="2000" b="1" dirty="0"/>
          </a:p>
        </p:txBody>
      </p:sp>
      <p:sp>
        <p:nvSpPr>
          <p:cNvPr id="35" name="TextBox 34"/>
          <p:cNvSpPr txBox="1"/>
          <p:nvPr/>
        </p:nvSpPr>
        <p:spPr>
          <a:xfrm>
            <a:off x="2895600" y="1200090"/>
            <a:ext cx="1125629" cy="400110"/>
          </a:xfrm>
          <a:prstGeom prst="rect">
            <a:avLst/>
          </a:prstGeom>
          <a:noFill/>
        </p:spPr>
        <p:txBody>
          <a:bodyPr wrap="none" rtlCol="0">
            <a:spAutoFit/>
          </a:bodyPr>
          <a:lstStyle/>
          <a:p>
            <a:r>
              <a:rPr lang="en-US" sz="2000" b="1" dirty="0" smtClean="0"/>
              <a:t>Masked</a:t>
            </a:r>
            <a:endParaRPr lang="en-US" b="1" dirty="0"/>
          </a:p>
        </p:txBody>
      </p:sp>
      <p:grpSp>
        <p:nvGrpSpPr>
          <p:cNvPr id="42" name="Group 41"/>
          <p:cNvGrpSpPr/>
          <p:nvPr/>
        </p:nvGrpSpPr>
        <p:grpSpPr>
          <a:xfrm>
            <a:off x="2514600" y="1676400"/>
            <a:ext cx="1865255" cy="4188718"/>
            <a:chOff x="304800" y="1678682"/>
            <a:chExt cx="1865255" cy="4188718"/>
          </a:xfrm>
        </p:grpSpPr>
        <p:grpSp>
          <p:nvGrpSpPr>
            <p:cNvPr id="43" name="Group 42"/>
            <p:cNvGrpSpPr/>
            <p:nvPr/>
          </p:nvGrpSpPr>
          <p:grpSpPr>
            <a:xfrm>
              <a:off x="304800" y="1678682"/>
              <a:ext cx="1865255" cy="3222945"/>
              <a:chOff x="304800" y="1678682"/>
              <a:chExt cx="1865255" cy="3222945"/>
            </a:xfrm>
          </p:grpSpPr>
          <p:sp>
            <p:nvSpPr>
              <p:cNvPr id="46" name="Rounded Rectangle 4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47" name="Group 2047"/>
              <p:cNvGrpSpPr>
                <a:grpSpLocks/>
              </p:cNvGrpSpPr>
              <p:nvPr/>
            </p:nvGrpSpPr>
            <p:grpSpPr bwMode="auto">
              <a:xfrm>
                <a:off x="304800" y="1907290"/>
                <a:ext cx="1865255" cy="2732088"/>
                <a:chOff x="1569711" y="2214680"/>
                <a:chExt cx="1990971" cy="2732220"/>
              </a:xfrm>
            </p:grpSpPr>
            <p:sp>
              <p:nvSpPr>
                <p:cNvPr id="48" name="Rectangle 4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4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55" name="TextBox 5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44" name="Straight Arrow Connector 2054"/>
            <p:cNvCxnSpPr>
              <a:cxnSpLocks noChangeShapeType="1"/>
              <a:stCxn id="46" idx="2"/>
              <a:endCxn id="45"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 name="Rounded Rectangle 44"/>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56" name="Explosion 1 61"/>
          <p:cNvSpPr>
            <a:spLocks noChangeArrowheads="1"/>
          </p:cNvSpPr>
          <p:nvPr/>
        </p:nvSpPr>
        <p:spPr bwMode="auto">
          <a:xfrm>
            <a:off x="3523408" y="2108208"/>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cxnSp>
        <p:nvCxnSpPr>
          <p:cNvPr id="61" name="Straight Arrow Connector 60"/>
          <p:cNvCxnSpPr>
            <a:stCxn id="23" idx="3"/>
            <a:endCxn id="45" idx="1"/>
          </p:cNvCxnSpPr>
          <p:nvPr/>
        </p:nvCxnSpPr>
        <p:spPr bwMode="auto">
          <a:xfrm flipV="1">
            <a:off x="2057401" y="5561538"/>
            <a:ext cx="457199" cy="2282"/>
          </a:xfrm>
          <a:prstGeom prst="straightConnector1">
            <a:avLst/>
          </a:prstGeom>
          <a:solidFill>
            <a:schemeClr val="accent1"/>
          </a:solidFill>
          <a:ln w="25400" cap="flat" cmpd="sng" algn="ctr">
            <a:solidFill>
              <a:schemeClr val="tx1"/>
            </a:solidFill>
            <a:prstDash val="solid"/>
            <a:round/>
            <a:headEnd type="triangle" w="lg" len="lg"/>
            <a:tailEnd type="triangle" w="lg" len="lg"/>
          </a:ln>
          <a:effectLst>
            <a:outerShdw blurRad="50800" dist="38100" dir="13500000" algn="br" rotWithShape="0">
              <a:prstClr val="black">
                <a:alpha val="40000"/>
              </a:prstClr>
            </a:outerShdw>
          </a:effectLst>
        </p:spPr>
      </p:cxnSp>
      <p:grpSp>
        <p:nvGrpSpPr>
          <p:cNvPr id="62" name="Group 61"/>
          <p:cNvGrpSpPr/>
          <p:nvPr/>
        </p:nvGrpSpPr>
        <p:grpSpPr>
          <a:xfrm>
            <a:off x="4829351" y="1676400"/>
            <a:ext cx="1865255" cy="4188718"/>
            <a:chOff x="304800" y="1678682"/>
            <a:chExt cx="1865255" cy="4188718"/>
          </a:xfrm>
        </p:grpSpPr>
        <p:grpSp>
          <p:nvGrpSpPr>
            <p:cNvPr id="63" name="Group 62"/>
            <p:cNvGrpSpPr/>
            <p:nvPr/>
          </p:nvGrpSpPr>
          <p:grpSpPr>
            <a:xfrm>
              <a:off x="304800" y="1678682"/>
              <a:ext cx="1865255" cy="3222945"/>
              <a:chOff x="304800" y="1678682"/>
              <a:chExt cx="1865255" cy="3222945"/>
            </a:xfrm>
          </p:grpSpPr>
          <p:sp>
            <p:nvSpPr>
              <p:cNvPr id="66" name="Rounded Rectangle 6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67" name="Group 2047"/>
              <p:cNvGrpSpPr>
                <a:grpSpLocks/>
              </p:cNvGrpSpPr>
              <p:nvPr/>
            </p:nvGrpSpPr>
            <p:grpSpPr bwMode="auto">
              <a:xfrm>
                <a:off x="304800" y="1907290"/>
                <a:ext cx="1865255" cy="2732088"/>
                <a:chOff x="1569711" y="2214680"/>
                <a:chExt cx="1990971" cy="2732220"/>
              </a:xfrm>
            </p:grpSpPr>
            <p:sp>
              <p:nvSpPr>
                <p:cNvPr id="68" name="Rectangle 6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6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75" name="TextBox 7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64" name="Straight Arrow Connector 2054"/>
            <p:cNvCxnSpPr>
              <a:cxnSpLocks noChangeShapeType="1"/>
              <a:stCxn id="66" idx="2"/>
              <a:endCxn id="65"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 name="Rounded Rectangle 64"/>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76" name="Explosion 1 61"/>
          <p:cNvSpPr>
            <a:spLocks noChangeArrowheads="1"/>
          </p:cNvSpPr>
          <p:nvPr/>
        </p:nvSpPr>
        <p:spPr bwMode="auto">
          <a:xfrm>
            <a:off x="5894506" y="2743824"/>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93" name="Rectangle 92"/>
          <p:cNvSpPr/>
          <p:nvPr/>
        </p:nvSpPr>
        <p:spPr>
          <a:xfrm>
            <a:off x="4648200" y="4495800"/>
            <a:ext cx="2322533"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Explosion 1 61"/>
          <p:cNvSpPr>
            <a:spLocks noChangeArrowheads="1"/>
          </p:cNvSpPr>
          <p:nvPr/>
        </p:nvSpPr>
        <p:spPr bwMode="auto">
          <a:xfrm>
            <a:off x="4827706" y="3962400"/>
            <a:ext cx="1935313" cy="11430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algn="ctr" eaLnBrk="0" hangingPunct="0"/>
            <a:r>
              <a:rPr lang="en-US" sz="1400" b="1" dirty="0" smtClean="0"/>
              <a:t>Symptom of Fault</a:t>
            </a:r>
            <a:endParaRPr lang="en-US" sz="1400" b="1" dirty="0"/>
          </a:p>
        </p:txBody>
      </p:sp>
      <p:grpSp>
        <p:nvGrpSpPr>
          <p:cNvPr id="58" name="Group 57"/>
          <p:cNvGrpSpPr/>
          <p:nvPr/>
        </p:nvGrpSpPr>
        <p:grpSpPr>
          <a:xfrm>
            <a:off x="7126345" y="1678682"/>
            <a:ext cx="1865255" cy="3222945"/>
            <a:chOff x="304800" y="1678682"/>
            <a:chExt cx="1865255" cy="3222945"/>
          </a:xfrm>
        </p:grpSpPr>
        <p:sp>
          <p:nvSpPr>
            <p:cNvPr id="77" name="Rounded Rectangle 7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8" name="Group 2047"/>
            <p:cNvGrpSpPr>
              <a:grpSpLocks/>
            </p:cNvGrpSpPr>
            <p:nvPr/>
          </p:nvGrpSpPr>
          <p:grpSpPr bwMode="auto">
            <a:xfrm>
              <a:off x="304800" y="1907290"/>
              <a:ext cx="1865255" cy="2732088"/>
              <a:chOff x="1569711" y="2214680"/>
              <a:chExt cx="1990971" cy="2732220"/>
            </a:xfrm>
          </p:grpSpPr>
          <p:sp>
            <p:nvSpPr>
              <p:cNvPr id="79" name="Rectangle 78"/>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8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6" name="TextBox 85"/>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59" name="Straight Arrow Connector 2054"/>
          <p:cNvCxnSpPr>
            <a:cxnSpLocks noChangeShapeType="1"/>
            <a:stCxn id="77" idx="2"/>
            <a:endCxn id="60" idx="0"/>
          </p:cNvCxnSpPr>
          <p:nvPr/>
        </p:nvCxnSpPr>
        <p:spPr bwMode="auto">
          <a:xfrm>
            <a:off x="8040746"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 name="Rounded Rectangle 59"/>
          <p:cNvSpPr/>
          <p:nvPr/>
        </p:nvSpPr>
        <p:spPr bwMode="auto">
          <a:xfrm>
            <a:off x="7126345"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88" name="Explosion 1 61"/>
          <p:cNvSpPr>
            <a:spLocks noChangeArrowheads="1"/>
          </p:cNvSpPr>
          <p:nvPr/>
        </p:nvSpPr>
        <p:spPr bwMode="auto">
          <a:xfrm>
            <a:off x="8182789" y="3929406"/>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89" name="Rectangle 88"/>
          <p:cNvSpPr/>
          <p:nvPr/>
        </p:nvSpPr>
        <p:spPr>
          <a:xfrm>
            <a:off x="6934200" y="4145430"/>
            <a:ext cx="2149311" cy="195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Slide Number Placeholder 2"/>
          <p:cNvSpPr>
            <a:spLocks noGrp="1"/>
          </p:cNvSpPr>
          <p:nvPr>
            <p:ph type="sldNum" sz="quarter" idx="4"/>
          </p:nvPr>
        </p:nvSpPr>
        <p:spPr>
          <a:xfrm>
            <a:off x="6781800" y="6492875"/>
            <a:ext cx="2133600" cy="365125"/>
          </a:xfrm>
        </p:spPr>
        <p:txBody>
          <a:bodyPr/>
          <a:lstStyle/>
          <a:p>
            <a:fld id="{B6F15528-21DE-4FAA-801E-634DDDAF4B2B}" type="slidenum">
              <a:rPr lang="en-US" smtClean="0"/>
              <a:pPr/>
              <a:t>6</a:t>
            </a:fld>
            <a:endParaRPr lang="en-US" dirty="0"/>
          </a:p>
        </p:txBody>
      </p:sp>
      <p:grpSp>
        <p:nvGrpSpPr>
          <p:cNvPr id="109" name="Group 108"/>
          <p:cNvGrpSpPr/>
          <p:nvPr/>
        </p:nvGrpSpPr>
        <p:grpSpPr>
          <a:xfrm rot="16200000">
            <a:off x="4237534" y="2805194"/>
            <a:ext cx="657622" cy="6763181"/>
            <a:chOff x="-416322" y="3290154"/>
            <a:chExt cx="657622" cy="2273665"/>
          </a:xfrm>
        </p:grpSpPr>
        <p:cxnSp>
          <p:nvCxnSpPr>
            <p:cNvPr id="100" name="Curved Connector 99"/>
            <p:cNvCxnSpPr>
              <a:stCxn id="6" idx="1"/>
              <a:endCxn id="23" idx="1"/>
            </p:cNvCxnSpPr>
            <p:nvPr/>
          </p:nvCxnSpPr>
          <p:spPr bwMode="auto">
            <a:xfrm rot="10800000" flipV="1">
              <a:off x="228600" y="3290154"/>
              <a:ext cx="12700" cy="2273665"/>
            </a:xfrm>
            <a:prstGeom prst="curvedConnector3">
              <a:avLst>
                <a:gd name="adj1" fmla="val 3358764"/>
              </a:avLst>
            </a:prstGeom>
            <a:solidFill>
              <a:schemeClr val="accent1"/>
            </a:solidFill>
            <a:ln w="25400" cap="flat" cmpd="sng" algn="ctr">
              <a:solidFill>
                <a:schemeClr val="tx1"/>
              </a:solidFill>
              <a:prstDash val="solid"/>
              <a:round/>
              <a:headEnd type="triangle" w="lg" len="lg"/>
              <a:tailEnd type="triangle" w="lg" len="lg"/>
            </a:ln>
            <a:effectLst/>
          </p:spPr>
        </p:cxnSp>
        <p:sp>
          <p:nvSpPr>
            <p:cNvPr id="108" name="TextBox 107"/>
            <p:cNvSpPr txBox="1"/>
            <p:nvPr/>
          </p:nvSpPr>
          <p:spPr>
            <a:xfrm rot="5400000">
              <a:off x="-251020" y="4158142"/>
              <a:ext cx="131061" cy="461665"/>
            </a:xfrm>
            <a:prstGeom prst="rect">
              <a:avLst/>
            </a:prstGeom>
            <a:noFill/>
          </p:spPr>
          <p:txBody>
            <a:bodyPr wrap="none" rtlCol="0">
              <a:spAutoFit/>
            </a:bodyPr>
            <a:lstStyle/>
            <a:p>
              <a:r>
                <a:rPr lang="en-US" sz="2400" b="1" dirty="0"/>
                <a:t>X</a:t>
              </a:r>
            </a:p>
          </p:txBody>
        </p:sp>
      </p:grpSp>
      <p:sp>
        <p:nvSpPr>
          <p:cNvPr id="110" name="TextBox 109"/>
          <p:cNvSpPr txBox="1"/>
          <p:nvPr/>
        </p:nvSpPr>
        <p:spPr>
          <a:xfrm>
            <a:off x="5047544" y="1200090"/>
            <a:ext cx="1353256" cy="400110"/>
          </a:xfrm>
          <a:prstGeom prst="rect">
            <a:avLst/>
          </a:prstGeom>
          <a:noFill/>
        </p:spPr>
        <p:txBody>
          <a:bodyPr wrap="none" rtlCol="0">
            <a:spAutoFit/>
          </a:bodyPr>
          <a:lstStyle/>
          <a:p>
            <a:r>
              <a:rPr lang="en-US" sz="2000" b="1" dirty="0" smtClean="0"/>
              <a:t>Detection</a:t>
            </a:r>
            <a:endParaRPr lang="en-US" b="1" dirty="0"/>
          </a:p>
        </p:txBody>
      </p:sp>
      <p:sp>
        <p:nvSpPr>
          <p:cNvPr id="111" name="TextBox 110"/>
          <p:cNvSpPr txBox="1"/>
          <p:nvPr/>
        </p:nvSpPr>
        <p:spPr>
          <a:xfrm>
            <a:off x="7653916" y="1200090"/>
            <a:ext cx="728084" cy="400110"/>
          </a:xfrm>
          <a:prstGeom prst="rect">
            <a:avLst/>
          </a:prstGeom>
          <a:noFill/>
        </p:spPr>
        <p:txBody>
          <a:bodyPr wrap="none" rtlCol="0">
            <a:spAutoFit/>
          </a:bodyPr>
          <a:lstStyle/>
          <a:p>
            <a:r>
              <a:rPr lang="en-US" sz="2000" b="1" dirty="0" smtClean="0"/>
              <a:t>SDC</a:t>
            </a:r>
            <a:endParaRPr lang="en-US" b="1" dirty="0"/>
          </a:p>
        </p:txBody>
      </p:sp>
      <p:sp>
        <p:nvSpPr>
          <p:cNvPr id="112" name="TextBox 111"/>
          <p:cNvSpPr txBox="1"/>
          <p:nvPr/>
        </p:nvSpPr>
        <p:spPr>
          <a:xfrm>
            <a:off x="4648200" y="803701"/>
            <a:ext cx="2350323" cy="400110"/>
          </a:xfrm>
          <a:prstGeom prst="rect">
            <a:avLst/>
          </a:prstGeom>
          <a:noFill/>
        </p:spPr>
        <p:txBody>
          <a:bodyPr wrap="none" rtlCol="0">
            <a:spAutoFit/>
          </a:bodyPr>
          <a:lstStyle/>
          <a:p>
            <a:r>
              <a:rPr lang="en-US" sz="2000" b="1" dirty="0" smtClean="0"/>
              <a:t>Faulty executions</a:t>
            </a:r>
            <a:endParaRPr lang="en-US" sz="2000" b="1" dirty="0"/>
          </a:p>
        </p:txBody>
      </p:sp>
      <p:sp>
        <p:nvSpPr>
          <p:cNvPr id="113" name="TextBox 112"/>
          <p:cNvSpPr txBox="1"/>
          <p:nvPr/>
        </p:nvSpPr>
        <p:spPr>
          <a:xfrm>
            <a:off x="6849782" y="6053931"/>
            <a:ext cx="2294218" cy="707886"/>
          </a:xfrm>
          <a:prstGeom prst="rect">
            <a:avLst/>
          </a:prstGeom>
          <a:noFill/>
        </p:spPr>
        <p:txBody>
          <a:bodyPr wrap="none" rtlCol="0">
            <a:spAutoFit/>
          </a:bodyPr>
          <a:lstStyle/>
          <a:p>
            <a:pPr algn="ctr"/>
            <a:r>
              <a:rPr lang="en-US" sz="2000" b="1" dirty="0" smtClean="0"/>
              <a:t>Silent Data </a:t>
            </a:r>
          </a:p>
          <a:p>
            <a:pPr algn="ctr"/>
            <a:r>
              <a:rPr lang="en-US" sz="2000" b="1" dirty="0" smtClean="0"/>
              <a:t>Corruption (SDC)</a:t>
            </a:r>
            <a:endParaRPr lang="en-US" sz="2000" b="1" dirty="0"/>
          </a:p>
        </p:txBody>
      </p:sp>
      <p:sp>
        <p:nvSpPr>
          <p:cNvPr id="114" name="Explosion 1 61"/>
          <p:cNvSpPr>
            <a:spLocks noChangeArrowheads="1"/>
          </p:cNvSpPr>
          <p:nvPr/>
        </p:nvSpPr>
        <p:spPr bwMode="auto">
          <a:xfrm>
            <a:off x="8185491" y="3931274"/>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Tree>
    <p:custDataLst>
      <p:tags r:id="rId1"/>
    </p:custDataLst>
    <p:extLst>
      <p:ext uri="{BB962C8B-B14F-4D97-AF65-F5344CB8AC3E}">
        <p14:creationId xmlns:p14="http://schemas.microsoft.com/office/powerpoint/2010/main" val="1542807094"/>
      </p:ext>
    </p:extLst>
  </p:cSld>
  <p:clrMapOvr>
    <a:masterClrMapping/>
  </p:clrMapOvr>
  <mc:AlternateContent xmlns:mc="http://schemas.openxmlformats.org/markup-compatibility/2006" xmlns:p14="http://schemas.microsoft.com/office/powerpoint/2010/main">
    <mc:Choice Requires="p14">
      <p:transition spd="slow" p14:dur="2000" advTm="46633"/>
    </mc:Choice>
    <mc:Fallback xmlns="">
      <p:transition spd="slow" advTm="466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7.70298E-7 C -0.0066 0.01457 -0.00382 0.04465 -0.03247 0.06084 C -0.04045 0.07264 -0.04601 0.08374 -0.04826 0.09484 C -0.04826 0.13394 -0.03698 0.17326 -0.03698 0.21374 " pathEditMode="relative" rAng="0" ptsTypes="fffA">
                                      <p:cBhvr>
                                        <p:cTn id="6" dur="3000" fill="hold"/>
                                        <p:tgtEl>
                                          <p:spTgt spid="88"/>
                                        </p:tgtEl>
                                        <p:attrNameLst>
                                          <p:attrName>ppt_x</p:attrName>
                                          <p:attrName>ppt_y</p:attrName>
                                        </p:attrNameLst>
                                      </p:cBhvr>
                                      <p:rCtr x="-2413" y="10687"/>
                                    </p:animMotion>
                                  </p:childTnLst>
                                </p:cTn>
                              </p:par>
                              <p:par>
                                <p:cTn id="7" presetID="42" presetClass="path" presetSubtype="0" accel="50000" decel="50000" fill="hold" grpId="0" nodeType="withEffect">
                                  <p:stCondLst>
                                    <p:cond delay="0"/>
                                  </p:stCondLst>
                                  <p:childTnLst>
                                    <p:animMotion origin="layout" path="M 4.72222E-6 2.84525E-7 L 0.00086 0.2533 " pathEditMode="relative" rAng="0" ptsTypes="AA">
                                      <p:cBhvr>
                                        <p:cTn id="8" dur="3000" fill="hold"/>
                                        <p:tgtEl>
                                          <p:spTgt spid="89"/>
                                        </p:tgtEl>
                                        <p:attrNameLst>
                                          <p:attrName>ppt_x</p:attrName>
                                          <p:attrName>ppt_y</p:attrName>
                                        </p:attrNameLst>
                                      </p:cBhvr>
                                      <p:rCtr x="35" y="12653"/>
                                    </p:animMotion>
                                  </p:childTnLst>
                                </p:cTn>
                              </p:par>
                            </p:childTnLst>
                          </p:cTn>
                        </p:par>
                        <p:par>
                          <p:cTn id="9" fill="hold">
                            <p:stCondLst>
                              <p:cond delay="3000"/>
                            </p:stCondLst>
                            <p:childTnLst>
                              <p:par>
                                <p:cTn id="10" presetID="1" presetClass="emph" presetSubtype="2" fill="hold" nodeType="afterEffect">
                                  <p:stCondLst>
                                    <p:cond delay="0"/>
                                  </p:stCondLst>
                                  <p:childTnLst>
                                    <p:animClr clrSpc="rgb" dir="cw">
                                      <p:cBhvr>
                                        <p:cTn id="11" dur="2000" fill="hold"/>
                                        <p:tgtEl>
                                          <p:spTgt spid="60"/>
                                        </p:tgtEl>
                                        <p:attrNameLst>
                                          <p:attrName>fillcolor</p:attrName>
                                        </p:attrNameLst>
                                      </p:cBhvr>
                                      <p:to>
                                        <a:srgbClr val="FF0000"/>
                                      </p:to>
                                    </p:animClr>
                                    <p:set>
                                      <p:cBhvr>
                                        <p:cTn id="12" dur="2000" fill="hold"/>
                                        <p:tgtEl>
                                          <p:spTgt spid="60"/>
                                        </p:tgtEl>
                                        <p:attrNameLst>
                                          <p:attrName>fill.type</p:attrName>
                                        </p:attrNameLst>
                                      </p:cBhvr>
                                      <p:to>
                                        <p:strVal val="solid"/>
                                      </p:to>
                                    </p:set>
                                    <p:set>
                                      <p:cBhvr>
                                        <p:cTn id="13" dur="2000" fill="hold"/>
                                        <p:tgtEl>
                                          <p:spTgt spid="60"/>
                                        </p:tgtEl>
                                        <p:attrNameLst>
                                          <p:attrName>fill.on</p:attrName>
                                        </p:attrNameLst>
                                      </p:cBhvr>
                                      <p:to>
                                        <p:strVal val="true"/>
                                      </p:to>
                                    </p:set>
                                  </p:childTnLst>
                                </p:cTn>
                              </p:par>
                            </p:childTnLst>
                          </p:cTn>
                        </p:par>
                        <p:par>
                          <p:cTn id="14" fill="hold">
                            <p:stCondLst>
                              <p:cond delay="5000"/>
                            </p:stCondLst>
                            <p:childTnLst>
                              <p:par>
                                <p:cTn id="15" presetID="1" presetClass="entr" presetSubtype="0" fill="hold" nodeType="after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par>
                          <p:cTn id="17" fill="hold">
                            <p:stCondLst>
                              <p:cond delay="5000"/>
                            </p:stCondLst>
                            <p:childTnLst>
                              <p:par>
                                <p:cTn id="18" presetID="1" presetClass="entr" presetSubtype="0" fill="hold" grpId="0" nodeType="afterEffect">
                                  <p:stCondLst>
                                    <p:cond delay="0"/>
                                  </p:stCondLst>
                                  <p:childTnLst>
                                    <p:set>
                                      <p:cBhvr>
                                        <p:cTn id="19" dur="1" fill="hold">
                                          <p:stCondLst>
                                            <p:cond delay="0"/>
                                          </p:stCondLst>
                                        </p:cTn>
                                        <p:tgtEl>
                                          <p:spTgt spid="1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111" grpId="0"/>
      <p:bldP spid="1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9144000" cy="762000"/>
          </a:xfrm>
        </p:spPr>
        <p:txBody>
          <a:bodyPr/>
          <a:lstStyle/>
          <a:p>
            <a:r>
              <a:rPr lang="en-US" dirty="0" smtClean="0"/>
              <a:t>Fault Outcomes</a:t>
            </a:r>
            <a:endParaRPr lang="en-US" dirty="0"/>
          </a:p>
        </p:txBody>
      </p:sp>
      <p:grpSp>
        <p:nvGrpSpPr>
          <p:cNvPr id="41" name="Group 40"/>
          <p:cNvGrpSpPr/>
          <p:nvPr/>
        </p:nvGrpSpPr>
        <p:grpSpPr>
          <a:xfrm>
            <a:off x="228600" y="1678682"/>
            <a:ext cx="1865255" cy="4188718"/>
            <a:chOff x="304800" y="1678682"/>
            <a:chExt cx="1865255" cy="4188718"/>
          </a:xfrm>
        </p:grpSpPr>
        <p:grpSp>
          <p:nvGrpSpPr>
            <p:cNvPr id="40" name="Group 39"/>
            <p:cNvGrpSpPr/>
            <p:nvPr/>
          </p:nvGrpSpPr>
          <p:grpSpPr>
            <a:xfrm>
              <a:off x="304800" y="1678682"/>
              <a:ext cx="1865255" cy="3222945"/>
              <a:chOff x="304800" y="1678682"/>
              <a:chExt cx="1865255" cy="3222945"/>
            </a:xfrm>
          </p:grpSpPr>
          <p:sp>
            <p:nvSpPr>
              <p:cNvPr id="6" name="Rounded Rectangle 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 name="Group 2047"/>
              <p:cNvGrpSpPr>
                <a:grpSpLocks/>
              </p:cNvGrpSpPr>
              <p:nvPr/>
            </p:nvGrpSpPr>
            <p:grpSpPr bwMode="auto">
              <a:xfrm>
                <a:off x="304800" y="1907290"/>
                <a:ext cx="1865255" cy="2732088"/>
                <a:chOff x="1569711" y="2214680"/>
                <a:chExt cx="1990971" cy="2732220"/>
              </a:xfrm>
            </p:grpSpPr>
            <p:sp>
              <p:nvSpPr>
                <p:cNvPr id="8" name="Rectangle 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5" name="TextBox 1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2" name="Straight Arrow Connector 2054"/>
            <p:cNvCxnSpPr>
              <a:cxnSpLocks noChangeShapeType="1"/>
              <a:stCxn id="6" idx="2"/>
              <a:endCxn id="23"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Rounded Rectangle 22"/>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6" name="TextBox 35"/>
          <p:cNvSpPr txBox="1"/>
          <p:nvPr/>
        </p:nvSpPr>
        <p:spPr>
          <a:xfrm>
            <a:off x="457200" y="849868"/>
            <a:ext cx="1382110" cy="707886"/>
          </a:xfrm>
          <a:prstGeom prst="rect">
            <a:avLst/>
          </a:prstGeom>
          <a:noFill/>
        </p:spPr>
        <p:txBody>
          <a:bodyPr wrap="none" rtlCol="0">
            <a:spAutoFit/>
          </a:bodyPr>
          <a:lstStyle/>
          <a:p>
            <a:pPr algn="ctr"/>
            <a:r>
              <a:rPr lang="en-US" sz="2000" b="1" dirty="0" smtClean="0"/>
              <a:t>Fault-free</a:t>
            </a:r>
          </a:p>
          <a:p>
            <a:pPr algn="ctr"/>
            <a:r>
              <a:rPr lang="en-US" sz="2000" b="1" dirty="0" smtClean="0"/>
              <a:t>execution</a:t>
            </a:r>
            <a:endParaRPr lang="en-US" sz="2000" b="1" dirty="0"/>
          </a:p>
        </p:txBody>
      </p:sp>
      <p:sp>
        <p:nvSpPr>
          <p:cNvPr id="35" name="TextBox 34"/>
          <p:cNvSpPr txBox="1"/>
          <p:nvPr/>
        </p:nvSpPr>
        <p:spPr>
          <a:xfrm>
            <a:off x="2895600" y="1200090"/>
            <a:ext cx="1125629" cy="400110"/>
          </a:xfrm>
          <a:prstGeom prst="rect">
            <a:avLst/>
          </a:prstGeom>
          <a:noFill/>
        </p:spPr>
        <p:txBody>
          <a:bodyPr wrap="none" rtlCol="0">
            <a:spAutoFit/>
          </a:bodyPr>
          <a:lstStyle/>
          <a:p>
            <a:r>
              <a:rPr lang="en-US" sz="2000" b="1" dirty="0" smtClean="0"/>
              <a:t>Masked</a:t>
            </a:r>
            <a:endParaRPr lang="en-US" b="1" dirty="0"/>
          </a:p>
        </p:txBody>
      </p:sp>
      <p:grpSp>
        <p:nvGrpSpPr>
          <p:cNvPr id="42" name="Group 41"/>
          <p:cNvGrpSpPr/>
          <p:nvPr/>
        </p:nvGrpSpPr>
        <p:grpSpPr>
          <a:xfrm>
            <a:off x="2514600" y="1676400"/>
            <a:ext cx="1865255" cy="4188718"/>
            <a:chOff x="304800" y="1678682"/>
            <a:chExt cx="1865255" cy="4188718"/>
          </a:xfrm>
        </p:grpSpPr>
        <p:grpSp>
          <p:nvGrpSpPr>
            <p:cNvPr id="43" name="Group 42"/>
            <p:cNvGrpSpPr/>
            <p:nvPr/>
          </p:nvGrpSpPr>
          <p:grpSpPr>
            <a:xfrm>
              <a:off x="304800" y="1678682"/>
              <a:ext cx="1865255" cy="3222945"/>
              <a:chOff x="304800" y="1678682"/>
              <a:chExt cx="1865255" cy="3222945"/>
            </a:xfrm>
          </p:grpSpPr>
          <p:sp>
            <p:nvSpPr>
              <p:cNvPr id="46" name="Rounded Rectangle 4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47" name="Group 2047"/>
              <p:cNvGrpSpPr>
                <a:grpSpLocks/>
              </p:cNvGrpSpPr>
              <p:nvPr/>
            </p:nvGrpSpPr>
            <p:grpSpPr bwMode="auto">
              <a:xfrm>
                <a:off x="304800" y="1907290"/>
                <a:ext cx="1865255" cy="2732088"/>
                <a:chOff x="1569711" y="2214680"/>
                <a:chExt cx="1990971" cy="2732220"/>
              </a:xfrm>
            </p:grpSpPr>
            <p:sp>
              <p:nvSpPr>
                <p:cNvPr id="48" name="Rectangle 4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4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55" name="TextBox 5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44" name="Straight Arrow Connector 2054"/>
            <p:cNvCxnSpPr>
              <a:cxnSpLocks noChangeShapeType="1"/>
              <a:stCxn id="46" idx="2"/>
              <a:endCxn id="45"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 name="Rounded Rectangle 44"/>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56" name="Explosion 1 61"/>
          <p:cNvSpPr>
            <a:spLocks noChangeArrowheads="1"/>
          </p:cNvSpPr>
          <p:nvPr/>
        </p:nvSpPr>
        <p:spPr bwMode="auto">
          <a:xfrm>
            <a:off x="3523408" y="2108208"/>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cxnSp>
        <p:nvCxnSpPr>
          <p:cNvPr id="61" name="Straight Arrow Connector 60"/>
          <p:cNvCxnSpPr>
            <a:stCxn id="23" idx="3"/>
            <a:endCxn id="45" idx="1"/>
          </p:cNvCxnSpPr>
          <p:nvPr/>
        </p:nvCxnSpPr>
        <p:spPr bwMode="auto">
          <a:xfrm flipV="1">
            <a:off x="2057401" y="5561538"/>
            <a:ext cx="457199" cy="2282"/>
          </a:xfrm>
          <a:prstGeom prst="straightConnector1">
            <a:avLst/>
          </a:prstGeom>
          <a:solidFill>
            <a:schemeClr val="accent1"/>
          </a:solidFill>
          <a:ln w="25400" cap="flat" cmpd="sng" algn="ctr">
            <a:solidFill>
              <a:schemeClr val="tx1"/>
            </a:solidFill>
            <a:prstDash val="solid"/>
            <a:round/>
            <a:headEnd type="triangle" w="lg" len="lg"/>
            <a:tailEnd type="triangle" w="lg" len="lg"/>
          </a:ln>
          <a:effectLst>
            <a:outerShdw blurRad="50800" dist="38100" dir="13500000" algn="br" rotWithShape="0">
              <a:prstClr val="black">
                <a:alpha val="40000"/>
              </a:prstClr>
            </a:outerShdw>
          </a:effectLst>
        </p:spPr>
      </p:cxnSp>
      <p:grpSp>
        <p:nvGrpSpPr>
          <p:cNvPr id="62" name="Group 61"/>
          <p:cNvGrpSpPr/>
          <p:nvPr/>
        </p:nvGrpSpPr>
        <p:grpSpPr>
          <a:xfrm>
            <a:off x="4829351" y="1676400"/>
            <a:ext cx="1865255" cy="4188718"/>
            <a:chOff x="304800" y="1678682"/>
            <a:chExt cx="1865255" cy="4188718"/>
          </a:xfrm>
        </p:grpSpPr>
        <p:grpSp>
          <p:nvGrpSpPr>
            <p:cNvPr id="63" name="Group 62"/>
            <p:cNvGrpSpPr/>
            <p:nvPr/>
          </p:nvGrpSpPr>
          <p:grpSpPr>
            <a:xfrm>
              <a:off x="304800" y="1678682"/>
              <a:ext cx="1865255" cy="3222945"/>
              <a:chOff x="304800" y="1678682"/>
              <a:chExt cx="1865255" cy="3222945"/>
            </a:xfrm>
          </p:grpSpPr>
          <p:sp>
            <p:nvSpPr>
              <p:cNvPr id="66" name="Rounded Rectangle 6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67" name="Group 2047"/>
              <p:cNvGrpSpPr>
                <a:grpSpLocks/>
              </p:cNvGrpSpPr>
              <p:nvPr/>
            </p:nvGrpSpPr>
            <p:grpSpPr bwMode="auto">
              <a:xfrm>
                <a:off x="304800" y="1907290"/>
                <a:ext cx="1865255" cy="2732088"/>
                <a:chOff x="1569711" y="2214680"/>
                <a:chExt cx="1990971" cy="2732220"/>
              </a:xfrm>
            </p:grpSpPr>
            <p:sp>
              <p:nvSpPr>
                <p:cNvPr id="68" name="Rectangle 6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6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75" name="TextBox 7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64" name="Straight Arrow Connector 2054"/>
            <p:cNvCxnSpPr>
              <a:cxnSpLocks noChangeShapeType="1"/>
              <a:stCxn id="66" idx="2"/>
              <a:endCxn id="65"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 name="Rounded Rectangle 64"/>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76" name="Explosion 1 61"/>
          <p:cNvSpPr>
            <a:spLocks noChangeArrowheads="1"/>
          </p:cNvSpPr>
          <p:nvPr/>
        </p:nvSpPr>
        <p:spPr bwMode="auto">
          <a:xfrm>
            <a:off x="5894506" y="2743824"/>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93" name="Rectangle 92"/>
          <p:cNvSpPr/>
          <p:nvPr/>
        </p:nvSpPr>
        <p:spPr>
          <a:xfrm>
            <a:off x="4648200" y="4495800"/>
            <a:ext cx="2322533"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Explosion 1 61"/>
          <p:cNvSpPr>
            <a:spLocks noChangeArrowheads="1"/>
          </p:cNvSpPr>
          <p:nvPr/>
        </p:nvSpPr>
        <p:spPr bwMode="auto">
          <a:xfrm>
            <a:off x="4827706" y="3962400"/>
            <a:ext cx="1935313" cy="11430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algn="ctr" eaLnBrk="0" hangingPunct="0"/>
            <a:r>
              <a:rPr lang="en-US" sz="1400" b="1" dirty="0" smtClean="0"/>
              <a:t>Symptom of Fault</a:t>
            </a:r>
            <a:endParaRPr lang="en-US" sz="1400" b="1" dirty="0"/>
          </a:p>
        </p:txBody>
      </p:sp>
      <p:grpSp>
        <p:nvGrpSpPr>
          <p:cNvPr id="58" name="Group 57"/>
          <p:cNvGrpSpPr/>
          <p:nvPr/>
        </p:nvGrpSpPr>
        <p:grpSpPr>
          <a:xfrm>
            <a:off x="7126345" y="1678682"/>
            <a:ext cx="1865255" cy="3222945"/>
            <a:chOff x="304800" y="1678682"/>
            <a:chExt cx="1865255" cy="3222945"/>
          </a:xfrm>
        </p:grpSpPr>
        <p:sp>
          <p:nvSpPr>
            <p:cNvPr id="77" name="Rounded Rectangle 7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8" name="Group 2047"/>
            <p:cNvGrpSpPr>
              <a:grpSpLocks/>
            </p:cNvGrpSpPr>
            <p:nvPr/>
          </p:nvGrpSpPr>
          <p:grpSpPr bwMode="auto">
            <a:xfrm>
              <a:off x="304800" y="1907290"/>
              <a:ext cx="1865255" cy="2732088"/>
              <a:chOff x="1569711" y="2214680"/>
              <a:chExt cx="1990971" cy="2732220"/>
            </a:xfrm>
          </p:grpSpPr>
          <p:sp>
            <p:nvSpPr>
              <p:cNvPr id="79" name="Rectangle 78"/>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8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6" name="TextBox 85"/>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59" name="Straight Arrow Connector 2054"/>
          <p:cNvCxnSpPr>
            <a:cxnSpLocks noChangeShapeType="1"/>
            <a:stCxn id="77" idx="2"/>
            <a:endCxn id="60" idx="0"/>
          </p:cNvCxnSpPr>
          <p:nvPr/>
        </p:nvCxnSpPr>
        <p:spPr bwMode="auto">
          <a:xfrm>
            <a:off x="8040746"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 name="Rounded Rectangle 59"/>
          <p:cNvSpPr/>
          <p:nvPr/>
        </p:nvSpPr>
        <p:spPr bwMode="auto">
          <a:xfrm>
            <a:off x="7126345" y="5260240"/>
            <a:ext cx="1828801" cy="607160"/>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88" name="Explosion 1 61"/>
          <p:cNvSpPr>
            <a:spLocks noChangeArrowheads="1"/>
          </p:cNvSpPr>
          <p:nvPr/>
        </p:nvSpPr>
        <p:spPr bwMode="auto">
          <a:xfrm>
            <a:off x="8182789" y="3929406"/>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90" name="Slide Number Placeholder 2"/>
          <p:cNvSpPr>
            <a:spLocks noGrp="1"/>
          </p:cNvSpPr>
          <p:nvPr>
            <p:ph type="sldNum" sz="quarter" idx="4"/>
          </p:nvPr>
        </p:nvSpPr>
        <p:spPr>
          <a:xfrm>
            <a:off x="6781800" y="6492875"/>
            <a:ext cx="2133600" cy="365125"/>
          </a:xfrm>
        </p:spPr>
        <p:txBody>
          <a:bodyPr/>
          <a:lstStyle/>
          <a:p>
            <a:fld id="{B6F15528-21DE-4FAA-801E-634DDDAF4B2B}" type="slidenum">
              <a:rPr lang="en-US" smtClean="0"/>
              <a:pPr/>
              <a:t>7</a:t>
            </a:fld>
            <a:endParaRPr lang="en-US" dirty="0"/>
          </a:p>
        </p:txBody>
      </p:sp>
      <p:sp>
        <p:nvSpPr>
          <p:cNvPr id="110" name="TextBox 109"/>
          <p:cNvSpPr txBox="1"/>
          <p:nvPr/>
        </p:nvSpPr>
        <p:spPr>
          <a:xfrm>
            <a:off x="5047544" y="1200090"/>
            <a:ext cx="1353256" cy="400110"/>
          </a:xfrm>
          <a:prstGeom prst="rect">
            <a:avLst/>
          </a:prstGeom>
          <a:noFill/>
        </p:spPr>
        <p:txBody>
          <a:bodyPr wrap="none" rtlCol="0">
            <a:spAutoFit/>
          </a:bodyPr>
          <a:lstStyle/>
          <a:p>
            <a:r>
              <a:rPr lang="en-US" sz="2000" b="1" dirty="0" smtClean="0"/>
              <a:t>Detection</a:t>
            </a:r>
            <a:endParaRPr lang="en-US" b="1" dirty="0"/>
          </a:p>
        </p:txBody>
      </p:sp>
      <p:sp>
        <p:nvSpPr>
          <p:cNvPr id="111" name="TextBox 110"/>
          <p:cNvSpPr txBox="1"/>
          <p:nvPr/>
        </p:nvSpPr>
        <p:spPr>
          <a:xfrm>
            <a:off x="7653916" y="1200090"/>
            <a:ext cx="728084" cy="400110"/>
          </a:xfrm>
          <a:prstGeom prst="rect">
            <a:avLst/>
          </a:prstGeom>
          <a:noFill/>
        </p:spPr>
        <p:txBody>
          <a:bodyPr wrap="none" rtlCol="0">
            <a:spAutoFit/>
          </a:bodyPr>
          <a:lstStyle/>
          <a:p>
            <a:r>
              <a:rPr lang="en-US" sz="2000" b="1" dirty="0" smtClean="0"/>
              <a:t>SDC</a:t>
            </a:r>
            <a:endParaRPr lang="en-US" b="1" dirty="0"/>
          </a:p>
        </p:txBody>
      </p:sp>
      <p:sp>
        <p:nvSpPr>
          <p:cNvPr id="112" name="TextBox 111"/>
          <p:cNvSpPr txBox="1"/>
          <p:nvPr/>
        </p:nvSpPr>
        <p:spPr>
          <a:xfrm>
            <a:off x="4648200" y="803701"/>
            <a:ext cx="2350323" cy="400110"/>
          </a:xfrm>
          <a:prstGeom prst="rect">
            <a:avLst/>
          </a:prstGeom>
          <a:noFill/>
        </p:spPr>
        <p:txBody>
          <a:bodyPr wrap="none" rtlCol="0">
            <a:spAutoFit/>
          </a:bodyPr>
          <a:lstStyle/>
          <a:p>
            <a:r>
              <a:rPr lang="en-US" sz="2000" b="1" dirty="0" smtClean="0"/>
              <a:t>Faulty executions</a:t>
            </a:r>
            <a:endParaRPr lang="en-US" sz="2000" b="1" dirty="0"/>
          </a:p>
        </p:txBody>
      </p:sp>
      <p:sp>
        <p:nvSpPr>
          <p:cNvPr id="2" name="TextBox 1"/>
          <p:cNvSpPr txBox="1"/>
          <p:nvPr/>
        </p:nvSpPr>
        <p:spPr>
          <a:xfrm>
            <a:off x="2438400" y="6172199"/>
            <a:ext cx="4092787" cy="430887"/>
          </a:xfrm>
          <a:prstGeom prst="rect">
            <a:avLst/>
          </a:prstGeom>
          <a:noFill/>
          <a:ln>
            <a:solidFill>
              <a:schemeClr val="tx1"/>
            </a:solidFill>
          </a:ln>
        </p:spPr>
        <p:txBody>
          <a:bodyPr wrap="none" rtlCol="0">
            <a:spAutoFit/>
          </a:bodyPr>
          <a:lstStyle/>
          <a:p>
            <a:r>
              <a:rPr lang="en-US" sz="2200" b="1" dirty="0" smtClean="0"/>
              <a:t>Goal: Lower SDC rate to zero</a:t>
            </a:r>
            <a:endParaRPr lang="en-US" sz="2200" b="1" dirty="0"/>
          </a:p>
        </p:txBody>
      </p:sp>
    </p:spTree>
    <p:custDataLst>
      <p:tags r:id="rId1"/>
    </p:custDataLst>
    <p:extLst>
      <p:ext uri="{BB962C8B-B14F-4D97-AF65-F5344CB8AC3E}">
        <p14:creationId xmlns:p14="http://schemas.microsoft.com/office/powerpoint/2010/main" val="2852644442"/>
      </p:ext>
    </p:extLst>
  </p:cSld>
  <p:clrMapOvr>
    <a:masterClrMapping/>
  </p:clrMapOvr>
  <mc:AlternateContent xmlns:mc="http://schemas.openxmlformats.org/markup-compatibility/2006" xmlns:p14="http://schemas.microsoft.com/office/powerpoint/2010/main">
    <mc:Choice Requires="p14">
      <p:transition spd="slow" p14:dur="2000" advTm="46633"/>
    </mc:Choice>
    <mc:Fallback xmlns="">
      <p:transition spd="slow" advTm="4663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9144000" cy="762000"/>
          </a:xfrm>
        </p:spPr>
        <p:txBody>
          <a:bodyPr/>
          <a:lstStyle/>
          <a:p>
            <a:r>
              <a:rPr lang="en-US" dirty="0" smtClean="0"/>
              <a:t>Silent Data Corruptions</a:t>
            </a:r>
            <a:endParaRPr lang="en-US" dirty="0"/>
          </a:p>
        </p:txBody>
      </p:sp>
      <p:sp>
        <p:nvSpPr>
          <p:cNvPr id="93" name="Rectangle 92"/>
          <p:cNvSpPr/>
          <p:nvPr/>
        </p:nvSpPr>
        <p:spPr>
          <a:xfrm>
            <a:off x="4648200" y="4495800"/>
            <a:ext cx="2322533"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7126345" y="1678682"/>
            <a:ext cx="1865255" cy="3222945"/>
            <a:chOff x="304800" y="1678682"/>
            <a:chExt cx="1865255" cy="3222945"/>
          </a:xfrm>
        </p:grpSpPr>
        <p:sp>
          <p:nvSpPr>
            <p:cNvPr id="77" name="Rounded Rectangle 7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8" name="Group 2047"/>
            <p:cNvGrpSpPr>
              <a:grpSpLocks/>
            </p:cNvGrpSpPr>
            <p:nvPr/>
          </p:nvGrpSpPr>
          <p:grpSpPr bwMode="auto">
            <a:xfrm>
              <a:off x="304800" y="1907290"/>
              <a:ext cx="1865255" cy="2732088"/>
              <a:chOff x="1569711" y="2214680"/>
              <a:chExt cx="1990971" cy="2732220"/>
            </a:xfrm>
          </p:grpSpPr>
          <p:sp>
            <p:nvSpPr>
              <p:cNvPr id="79" name="Rectangle 78"/>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8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6" name="TextBox 85"/>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59" name="Straight Arrow Connector 2054"/>
          <p:cNvCxnSpPr>
            <a:cxnSpLocks noChangeShapeType="1"/>
            <a:stCxn id="77" idx="2"/>
            <a:endCxn id="60" idx="0"/>
          </p:cNvCxnSpPr>
          <p:nvPr/>
        </p:nvCxnSpPr>
        <p:spPr bwMode="auto">
          <a:xfrm>
            <a:off x="8040746"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 name="Rounded Rectangle 59"/>
          <p:cNvSpPr/>
          <p:nvPr/>
        </p:nvSpPr>
        <p:spPr bwMode="auto">
          <a:xfrm>
            <a:off x="7126345" y="5260240"/>
            <a:ext cx="1828801" cy="607160"/>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88" name="Explosion 1 61"/>
          <p:cNvSpPr>
            <a:spLocks noChangeArrowheads="1"/>
          </p:cNvSpPr>
          <p:nvPr/>
        </p:nvSpPr>
        <p:spPr bwMode="auto">
          <a:xfrm>
            <a:off x="8182789" y="3929406"/>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90" name="Slide Number Placeholder 2"/>
          <p:cNvSpPr>
            <a:spLocks noGrp="1"/>
          </p:cNvSpPr>
          <p:nvPr>
            <p:ph type="sldNum" sz="quarter" idx="4"/>
          </p:nvPr>
        </p:nvSpPr>
        <p:spPr>
          <a:xfrm>
            <a:off x="6781800" y="6492875"/>
            <a:ext cx="2133600" cy="365125"/>
          </a:xfrm>
        </p:spPr>
        <p:txBody>
          <a:bodyPr/>
          <a:lstStyle/>
          <a:p>
            <a:fld id="{B6F15528-21DE-4FAA-801E-634DDDAF4B2B}" type="slidenum">
              <a:rPr lang="en-US" smtClean="0"/>
              <a:pPr/>
              <a:t>8</a:t>
            </a:fld>
            <a:endParaRPr lang="en-US" dirty="0"/>
          </a:p>
        </p:txBody>
      </p:sp>
      <p:sp>
        <p:nvSpPr>
          <p:cNvPr id="111" name="TextBox 110"/>
          <p:cNvSpPr txBox="1"/>
          <p:nvPr/>
        </p:nvSpPr>
        <p:spPr>
          <a:xfrm>
            <a:off x="7653916" y="1200090"/>
            <a:ext cx="728084" cy="400110"/>
          </a:xfrm>
          <a:prstGeom prst="rect">
            <a:avLst/>
          </a:prstGeom>
          <a:noFill/>
        </p:spPr>
        <p:txBody>
          <a:bodyPr wrap="none" rtlCol="0">
            <a:spAutoFit/>
          </a:bodyPr>
          <a:lstStyle/>
          <a:p>
            <a:r>
              <a:rPr lang="en-US" sz="2000" b="1" dirty="0" smtClean="0"/>
              <a:t>SDC</a:t>
            </a:r>
            <a:endParaRPr lang="en-US" b="1" dirty="0"/>
          </a:p>
        </p:txBody>
      </p:sp>
      <p:sp>
        <p:nvSpPr>
          <p:cNvPr id="87" name="Content Placeholder 2"/>
          <p:cNvSpPr>
            <a:spLocks noGrp="1"/>
          </p:cNvSpPr>
          <p:nvPr>
            <p:ph idx="1"/>
          </p:nvPr>
        </p:nvSpPr>
        <p:spPr>
          <a:xfrm>
            <a:off x="304800" y="914400"/>
            <a:ext cx="6821545" cy="5562600"/>
          </a:xfrm>
        </p:spPr>
        <p:txBody>
          <a:bodyPr>
            <a:noAutofit/>
          </a:bodyPr>
          <a:lstStyle/>
          <a:p>
            <a:r>
              <a:rPr lang="en-US" dirty="0">
                <a:latin typeface="+mn-lt"/>
              </a:rPr>
              <a:t>Symptom detectors are effective, BUT</a:t>
            </a:r>
          </a:p>
          <a:p>
            <a:pPr lvl="1"/>
            <a:r>
              <a:rPr lang="en-US" dirty="0" smtClean="0">
                <a:latin typeface="+mn-lt"/>
              </a:rPr>
              <a:t>SDC rate is still &gt;</a:t>
            </a:r>
            <a:r>
              <a:rPr lang="en-US" dirty="0">
                <a:latin typeface="+mn-lt"/>
              </a:rPr>
              <a:t>0</a:t>
            </a:r>
            <a:r>
              <a:rPr lang="en-US" dirty="0" smtClean="0">
                <a:latin typeface="+mn-lt"/>
              </a:rPr>
              <a:t>%</a:t>
            </a:r>
          </a:p>
          <a:p>
            <a:pPr lvl="1"/>
            <a:endParaRPr lang="en-US" dirty="0">
              <a:latin typeface="+mn-lt"/>
            </a:endParaRPr>
          </a:p>
          <a:p>
            <a:r>
              <a:rPr lang="en-US" dirty="0" smtClean="0">
                <a:latin typeface="+mn-lt"/>
              </a:rPr>
              <a:t>Two key challenges</a:t>
            </a:r>
          </a:p>
          <a:p>
            <a:pPr lvl="1"/>
            <a:r>
              <a:rPr lang="en-US" dirty="0" smtClean="0">
                <a:latin typeface="+mn-lt"/>
              </a:rPr>
              <a:t>Which application fault sites cause SDCs?</a:t>
            </a:r>
          </a:p>
          <a:p>
            <a:pPr lvl="1"/>
            <a:r>
              <a:rPr lang="en-US" dirty="0" smtClean="0">
                <a:latin typeface="+mn-lt"/>
              </a:rPr>
              <a:t>How to convert SDCs to detections?</a:t>
            </a:r>
            <a:endParaRPr lang="en-US" dirty="0">
              <a:latin typeface="+mn-lt"/>
            </a:endParaRPr>
          </a:p>
        </p:txBody>
      </p:sp>
    </p:spTree>
    <p:custDataLst>
      <p:tags r:id="rId1"/>
    </p:custDataLst>
    <p:extLst>
      <p:ext uri="{BB962C8B-B14F-4D97-AF65-F5344CB8AC3E}">
        <p14:creationId xmlns:p14="http://schemas.microsoft.com/office/powerpoint/2010/main" val="894767858"/>
      </p:ext>
    </p:extLst>
  </p:cSld>
  <p:clrMapOvr>
    <a:masterClrMapping/>
  </p:clrMapOvr>
  <mc:AlternateContent xmlns:mc="http://schemas.openxmlformats.org/markup-compatibility/2006" xmlns:p14="http://schemas.microsoft.com/office/powerpoint/2010/main">
    <mc:Choice Requires="p14">
      <p:transition spd="slow" p14:dur="2000" advTm="86444"/>
    </mc:Choice>
    <mc:Fallback xmlns="">
      <p:transition spd="slow" advTm="86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9144000" cy="762000"/>
          </a:xfrm>
        </p:spPr>
        <p:txBody>
          <a:bodyPr/>
          <a:lstStyle/>
          <a:p>
            <a:r>
              <a:rPr lang="en-US" dirty="0" smtClean="0"/>
              <a:t>Silent Data Corruptions</a:t>
            </a:r>
            <a:endParaRPr lang="en-US" dirty="0"/>
          </a:p>
        </p:txBody>
      </p:sp>
      <p:sp>
        <p:nvSpPr>
          <p:cNvPr id="93" name="Rectangle 92"/>
          <p:cNvSpPr/>
          <p:nvPr/>
        </p:nvSpPr>
        <p:spPr>
          <a:xfrm>
            <a:off x="4648200" y="4495800"/>
            <a:ext cx="2322533"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7126345" y="1678682"/>
            <a:ext cx="1865255" cy="3222945"/>
            <a:chOff x="304800" y="1678682"/>
            <a:chExt cx="1865255" cy="3222945"/>
          </a:xfrm>
        </p:grpSpPr>
        <p:sp>
          <p:nvSpPr>
            <p:cNvPr id="77" name="Rounded Rectangle 7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8" name="Group 2047"/>
            <p:cNvGrpSpPr>
              <a:grpSpLocks/>
            </p:cNvGrpSpPr>
            <p:nvPr/>
          </p:nvGrpSpPr>
          <p:grpSpPr bwMode="auto">
            <a:xfrm>
              <a:off x="304800" y="1907290"/>
              <a:ext cx="1865255" cy="2732088"/>
              <a:chOff x="1569711" y="2214680"/>
              <a:chExt cx="1990971" cy="2732220"/>
            </a:xfrm>
          </p:grpSpPr>
          <p:sp>
            <p:nvSpPr>
              <p:cNvPr id="79" name="Rectangle 78"/>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8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6" name="TextBox 85"/>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59" name="Straight Arrow Connector 2054"/>
          <p:cNvCxnSpPr>
            <a:cxnSpLocks noChangeShapeType="1"/>
            <a:stCxn id="77" idx="2"/>
            <a:endCxn id="60" idx="0"/>
          </p:cNvCxnSpPr>
          <p:nvPr/>
        </p:nvCxnSpPr>
        <p:spPr bwMode="auto">
          <a:xfrm>
            <a:off x="8040746"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 name="Rounded Rectangle 59"/>
          <p:cNvSpPr/>
          <p:nvPr/>
        </p:nvSpPr>
        <p:spPr bwMode="auto">
          <a:xfrm>
            <a:off x="7126345" y="5260240"/>
            <a:ext cx="1828801" cy="607160"/>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88" name="Explosion 1 61"/>
          <p:cNvSpPr>
            <a:spLocks noChangeArrowheads="1"/>
          </p:cNvSpPr>
          <p:nvPr/>
        </p:nvSpPr>
        <p:spPr bwMode="auto">
          <a:xfrm>
            <a:off x="8182789" y="3929406"/>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90" name="Slide Number Placeholder 2"/>
          <p:cNvSpPr>
            <a:spLocks noGrp="1"/>
          </p:cNvSpPr>
          <p:nvPr>
            <p:ph type="sldNum" sz="quarter" idx="4"/>
          </p:nvPr>
        </p:nvSpPr>
        <p:spPr>
          <a:xfrm>
            <a:off x="6781800" y="6492875"/>
            <a:ext cx="2133600" cy="365125"/>
          </a:xfrm>
        </p:spPr>
        <p:txBody>
          <a:bodyPr/>
          <a:lstStyle/>
          <a:p>
            <a:fld id="{B6F15528-21DE-4FAA-801E-634DDDAF4B2B}" type="slidenum">
              <a:rPr lang="en-US" smtClean="0"/>
              <a:pPr/>
              <a:t>9</a:t>
            </a:fld>
            <a:endParaRPr lang="en-US" dirty="0"/>
          </a:p>
        </p:txBody>
      </p:sp>
      <p:sp>
        <p:nvSpPr>
          <p:cNvPr id="111" name="TextBox 110"/>
          <p:cNvSpPr txBox="1"/>
          <p:nvPr/>
        </p:nvSpPr>
        <p:spPr>
          <a:xfrm>
            <a:off x="7653916" y="1200090"/>
            <a:ext cx="728084" cy="400110"/>
          </a:xfrm>
          <a:prstGeom prst="rect">
            <a:avLst/>
          </a:prstGeom>
          <a:noFill/>
        </p:spPr>
        <p:txBody>
          <a:bodyPr wrap="none" rtlCol="0">
            <a:spAutoFit/>
          </a:bodyPr>
          <a:lstStyle/>
          <a:p>
            <a:r>
              <a:rPr lang="en-US" sz="2000" b="1" dirty="0" smtClean="0"/>
              <a:t>SDC</a:t>
            </a:r>
            <a:endParaRPr lang="en-US" b="1" dirty="0"/>
          </a:p>
        </p:txBody>
      </p:sp>
      <p:sp>
        <p:nvSpPr>
          <p:cNvPr id="87" name="Content Placeholder 2"/>
          <p:cNvSpPr>
            <a:spLocks noGrp="1"/>
          </p:cNvSpPr>
          <p:nvPr>
            <p:ph idx="1"/>
          </p:nvPr>
        </p:nvSpPr>
        <p:spPr>
          <a:xfrm>
            <a:off x="304800" y="914400"/>
            <a:ext cx="6821545" cy="5562600"/>
          </a:xfrm>
        </p:spPr>
        <p:txBody>
          <a:bodyPr>
            <a:noAutofit/>
          </a:bodyPr>
          <a:lstStyle/>
          <a:p>
            <a:r>
              <a:rPr lang="en-US" dirty="0">
                <a:latin typeface="+mn-lt"/>
              </a:rPr>
              <a:t>Symptom detectors are effective, BUT</a:t>
            </a:r>
          </a:p>
          <a:p>
            <a:pPr lvl="1"/>
            <a:r>
              <a:rPr lang="en-US" dirty="0" smtClean="0">
                <a:latin typeface="+mn-lt"/>
              </a:rPr>
              <a:t>SDC rate is still &gt;</a:t>
            </a:r>
            <a:r>
              <a:rPr lang="en-US" dirty="0">
                <a:latin typeface="+mn-lt"/>
              </a:rPr>
              <a:t>0</a:t>
            </a:r>
            <a:r>
              <a:rPr lang="en-US" dirty="0" smtClean="0">
                <a:latin typeface="+mn-lt"/>
              </a:rPr>
              <a:t>%</a:t>
            </a:r>
          </a:p>
          <a:p>
            <a:pPr lvl="1"/>
            <a:endParaRPr lang="en-US" dirty="0">
              <a:latin typeface="+mn-lt"/>
            </a:endParaRPr>
          </a:p>
          <a:p>
            <a:r>
              <a:rPr lang="en-US" dirty="0" smtClean="0">
                <a:latin typeface="+mn-lt"/>
              </a:rPr>
              <a:t>Two key challenges</a:t>
            </a:r>
          </a:p>
          <a:p>
            <a:pPr lvl="1"/>
            <a:r>
              <a:rPr lang="en-US" dirty="0" smtClean="0">
                <a:solidFill>
                  <a:srgbClr val="D15100"/>
                </a:solidFill>
                <a:latin typeface="+mn-lt"/>
              </a:rPr>
              <a:t>Which application fault sites cause SDCs?</a:t>
            </a:r>
            <a:r>
              <a:rPr lang="en-US" dirty="0">
                <a:solidFill>
                  <a:srgbClr val="D25000"/>
                </a:solidFill>
                <a:latin typeface="+mn-lt"/>
              </a:rPr>
              <a:t> </a:t>
            </a:r>
          </a:p>
          <a:p>
            <a:pPr lvl="2">
              <a:buFont typeface="Symbol" pitchFamily="18" charset="2"/>
              <a:buChar char="Þ"/>
            </a:pPr>
            <a:r>
              <a:rPr lang="en-US" sz="2200" dirty="0" smtClean="0">
                <a:solidFill>
                  <a:srgbClr val="D15100"/>
                </a:solidFill>
                <a:latin typeface="+mn-lt"/>
              </a:rPr>
              <a:t> </a:t>
            </a:r>
            <a:r>
              <a:rPr lang="en-US" sz="2200" dirty="0" err="1" smtClean="0">
                <a:solidFill>
                  <a:srgbClr val="D15100"/>
                </a:solidFill>
                <a:latin typeface="+mn-lt"/>
              </a:rPr>
              <a:t>Relyzer</a:t>
            </a:r>
            <a:r>
              <a:rPr lang="en-US" sz="2200" dirty="0" smtClean="0">
                <a:solidFill>
                  <a:srgbClr val="D15100"/>
                </a:solidFill>
                <a:latin typeface="+mn-lt"/>
              </a:rPr>
              <a:t> lists SDC sites</a:t>
            </a:r>
          </a:p>
          <a:p>
            <a:pPr lvl="1"/>
            <a:r>
              <a:rPr lang="en-US" dirty="0" smtClean="0">
                <a:latin typeface="+mn-lt"/>
              </a:rPr>
              <a:t>How to convert SDCs to detections?</a:t>
            </a:r>
            <a:r>
              <a:rPr lang="en-US" dirty="0">
                <a:latin typeface="+mn-lt"/>
              </a:rPr>
              <a:t> </a:t>
            </a:r>
          </a:p>
          <a:p>
            <a:pPr lvl="2">
              <a:buFont typeface="Symbol" pitchFamily="18" charset="2"/>
              <a:buChar char="Þ"/>
            </a:pPr>
            <a:r>
              <a:rPr lang="en-US" sz="2200" dirty="0">
                <a:latin typeface="+mn-lt"/>
              </a:rPr>
              <a:t> </a:t>
            </a:r>
            <a:r>
              <a:rPr lang="en-US" sz="2200" dirty="0" err="1" smtClean="0">
                <a:latin typeface="+mn-lt"/>
              </a:rPr>
              <a:t>Relyzer</a:t>
            </a:r>
            <a:r>
              <a:rPr lang="en-US" sz="2200" dirty="0" smtClean="0">
                <a:latin typeface="+mn-lt"/>
              </a:rPr>
              <a:t> guides detectors [DSN’12]</a:t>
            </a:r>
            <a:endParaRPr lang="en-US" sz="2200" dirty="0">
              <a:latin typeface="+mn-lt"/>
            </a:endParaRPr>
          </a:p>
        </p:txBody>
      </p:sp>
      <p:grpSp>
        <p:nvGrpSpPr>
          <p:cNvPr id="3" name="Group 2"/>
          <p:cNvGrpSpPr/>
          <p:nvPr/>
        </p:nvGrpSpPr>
        <p:grpSpPr>
          <a:xfrm>
            <a:off x="7126345" y="2669828"/>
            <a:ext cx="1828802" cy="1490125"/>
            <a:chOff x="7126345" y="2669828"/>
            <a:chExt cx="1828802" cy="1490125"/>
          </a:xfrm>
        </p:grpSpPr>
        <p:sp>
          <p:nvSpPr>
            <p:cNvPr id="2" name="Rectangle 1"/>
            <p:cNvSpPr/>
            <p:nvPr/>
          </p:nvSpPr>
          <p:spPr bwMode="auto">
            <a:xfrm>
              <a:off x="7126345" y="2669828"/>
              <a:ext cx="1828801" cy="301972"/>
            </a:xfrm>
            <a:prstGeom prst="rect">
              <a:avLst/>
            </a:prstGeom>
            <a:solidFill>
              <a:srgbClr val="00206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1" name="Rectangle 90"/>
            <p:cNvSpPr/>
            <p:nvPr/>
          </p:nvSpPr>
          <p:spPr bwMode="auto">
            <a:xfrm>
              <a:off x="7134519" y="3733800"/>
              <a:ext cx="1820628" cy="426153"/>
            </a:xfrm>
            <a:prstGeom prst="rect">
              <a:avLst/>
            </a:prstGeom>
            <a:solidFill>
              <a:srgbClr val="00206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grpSp>
    </p:spTree>
    <p:custDataLst>
      <p:tags r:id="rId1"/>
    </p:custDataLst>
    <p:extLst>
      <p:ext uri="{BB962C8B-B14F-4D97-AF65-F5344CB8AC3E}">
        <p14:creationId xmlns:p14="http://schemas.microsoft.com/office/powerpoint/2010/main" val="682106420"/>
      </p:ext>
    </p:extLst>
  </p:cSld>
  <p:clrMapOvr>
    <a:masterClrMapping/>
  </p:clrMapOvr>
  <mc:AlternateContent xmlns:mc="http://schemas.openxmlformats.org/markup-compatibility/2006" xmlns:p14="http://schemas.microsoft.com/office/powerpoint/2010/main">
    <mc:Choice Requires="p14">
      <p:transition spd="slow" p14:dur="2000" advTm="86444"/>
    </mc:Choice>
    <mc:Fallback xmlns="">
      <p:transition spd="slow" advTm="86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3|6.8"/>
</p:tagLst>
</file>

<file path=ppt/tags/tag10.xml><?xml version="1.0" encoding="utf-8"?>
<p:tagLst xmlns:a="http://schemas.openxmlformats.org/drawingml/2006/main" xmlns:r="http://schemas.openxmlformats.org/officeDocument/2006/relationships" xmlns:p="http://schemas.openxmlformats.org/presentationml/2006/main">
  <p:tag name="TIMING" val="|17.3|12.8|18.7"/>
</p:tagLst>
</file>

<file path=ppt/tags/tag11.xml><?xml version="1.0" encoding="utf-8"?>
<p:tagLst xmlns:a="http://schemas.openxmlformats.org/drawingml/2006/main" xmlns:r="http://schemas.openxmlformats.org/officeDocument/2006/relationships" xmlns:p="http://schemas.openxmlformats.org/presentationml/2006/main">
  <p:tag name="TIMING" val="|2.3|9|16|6.8"/>
</p:tagLst>
</file>

<file path=ppt/tags/tag12.xml><?xml version="1.0" encoding="utf-8"?>
<p:tagLst xmlns:a="http://schemas.openxmlformats.org/drawingml/2006/main" xmlns:r="http://schemas.openxmlformats.org/officeDocument/2006/relationships" xmlns:p="http://schemas.openxmlformats.org/presentationml/2006/main">
  <p:tag name="TIMING" val="|36.3"/>
</p:tagLst>
</file>

<file path=ppt/tags/tag13.xml><?xml version="1.0" encoding="utf-8"?>
<p:tagLst xmlns:a="http://schemas.openxmlformats.org/drawingml/2006/main" xmlns:r="http://schemas.openxmlformats.org/officeDocument/2006/relationships" xmlns:p="http://schemas.openxmlformats.org/presentationml/2006/main">
  <p:tag name="TIMING" val="|13.6|4.9|1.3|3.3|3.5|0.5"/>
</p:tagLst>
</file>

<file path=ppt/tags/tag14.xml><?xml version="1.0" encoding="utf-8"?>
<p:tagLst xmlns:a="http://schemas.openxmlformats.org/drawingml/2006/main" xmlns:r="http://schemas.openxmlformats.org/officeDocument/2006/relationships" xmlns:p="http://schemas.openxmlformats.org/presentationml/2006/main">
  <p:tag name="TIMING" val="|0.7|14.2|7.8"/>
</p:tagLst>
</file>

<file path=ppt/tags/tag15.xml><?xml version="1.0" encoding="utf-8"?>
<p:tagLst xmlns:a="http://schemas.openxmlformats.org/drawingml/2006/main" xmlns:r="http://schemas.openxmlformats.org/officeDocument/2006/relationships" xmlns:p="http://schemas.openxmlformats.org/presentationml/2006/main">
  <p:tag name="TIMING" val="|34.1|25.2|12.1|1|15.5|18.6|0.5|0.3|12.2|4"/>
</p:tagLst>
</file>

<file path=ppt/tags/tag2.xml><?xml version="1.0" encoding="utf-8"?>
<p:tagLst xmlns:a="http://schemas.openxmlformats.org/drawingml/2006/main" xmlns:r="http://schemas.openxmlformats.org/officeDocument/2006/relationships" xmlns:p="http://schemas.openxmlformats.org/presentationml/2006/main">
  <p:tag name="TIMING" val="|4.8|1.2"/>
</p:tagLst>
</file>

<file path=ppt/tags/tag3.xml><?xml version="1.0" encoding="utf-8"?>
<p:tagLst xmlns:a="http://schemas.openxmlformats.org/drawingml/2006/main" xmlns:r="http://schemas.openxmlformats.org/officeDocument/2006/relationships" xmlns:p="http://schemas.openxmlformats.org/presentationml/2006/main">
  <p:tag name="TIMING" val="|24.3|6.5"/>
</p:tagLst>
</file>

<file path=ppt/tags/tag4.xml><?xml version="1.0" encoding="utf-8"?>
<p:tagLst xmlns:a="http://schemas.openxmlformats.org/drawingml/2006/main" xmlns:r="http://schemas.openxmlformats.org/officeDocument/2006/relationships" xmlns:p="http://schemas.openxmlformats.org/presentationml/2006/main">
  <p:tag name="TIMING" val="|18.6"/>
</p:tagLst>
</file>

<file path=ppt/tags/tag5.xml><?xml version="1.0" encoding="utf-8"?>
<p:tagLst xmlns:a="http://schemas.openxmlformats.org/drawingml/2006/main" xmlns:r="http://schemas.openxmlformats.org/officeDocument/2006/relationships" xmlns:p="http://schemas.openxmlformats.org/presentationml/2006/main">
  <p:tag name="TIMING" val="|18.6"/>
</p:tagLst>
</file>

<file path=ppt/tags/tag6.xml><?xml version="1.0" encoding="utf-8"?>
<p:tagLst xmlns:a="http://schemas.openxmlformats.org/drawingml/2006/main" xmlns:r="http://schemas.openxmlformats.org/officeDocument/2006/relationships" xmlns:p="http://schemas.openxmlformats.org/presentationml/2006/main">
  <p:tag name="TIMING" val="|14|26.6|15.2|10.6"/>
</p:tagLst>
</file>

<file path=ppt/tags/tag7.xml><?xml version="1.0" encoding="utf-8"?>
<p:tagLst xmlns:a="http://schemas.openxmlformats.org/drawingml/2006/main" xmlns:r="http://schemas.openxmlformats.org/officeDocument/2006/relationships" xmlns:p="http://schemas.openxmlformats.org/presentationml/2006/main">
  <p:tag name="TIMING" val="|14|26.6|15.2|10.6"/>
</p:tagLst>
</file>

<file path=ppt/tags/tag8.xml><?xml version="1.0" encoding="utf-8"?>
<p:tagLst xmlns:a="http://schemas.openxmlformats.org/drawingml/2006/main" xmlns:r="http://schemas.openxmlformats.org/officeDocument/2006/relationships" xmlns:p="http://schemas.openxmlformats.org/presentationml/2006/main">
  <p:tag name="TIMING" val="|19.1|6"/>
</p:tagLst>
</file>

<file path=ppt/tags/tag9.xml><?xml version="1.0" encoding="utf-8"?>
<p:tagLst xmlns:a="http://schemas.openxmlformats.org/drawingml/2006/main" xmlns:r="http://schemas.openxmlformats.org/officeDocument/2006/relationships" xmlns:p="http://schemas.openxmlformats.org/presentationml/2006/main">
  <p:tag name="TIMING" val="|2.9|4.2|15.6|16.6|12.8|10|11.4"/>
</p:tagLst>
</file>

<file path=ppt/theme/theme1.xml><?xml version="1.0" encoding="utf-8"?>
<a:theme xmlns:a="http://schemas.openxmlformats.org/drawingml/2006/main" name="SWAT-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SWAT-Theme</Template>
  <TotalTime>7781</TotalTime>
  <Words>1244</Words>
  <Application>Microsoft Office PowerPoint</Application>
  <PresentationFormat>On-screen Show (4:3)</PresentationFormat>
  <Paragraphs>418</Paragraphs>
  <Slides>29</Slides>
  <Notes>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SWAT-Theme</vt:lpstr>
      <vt:lpstr>PowerPoint Presentation</vt:lpstr>
      <vt:lpstr>Motivation</vt:lpstr>
      <vt:lpstr>Fault Outcomes</vt:lpstr>
      <vt:lpstr>Fault Outcomes</vt:lpstr>
      <vt:lpstr>Fault Outcomes</vt:lpstr>
      <vt:lpstr>Fault Outcomes</vt:lpstr>
      <vt:lpstr>Fault Outcomes</vt:lpstr>
      <vt:lpstr>Silent Data Corruptions</vt:lpstr>
      <vt:lpstr>Silent Data Corruptions</vt:lpstr>
      <vt:lpstr>Evaluating Application-Level Resiliency</vt:lpstr>
      <vt:lpstr>Evaluating Application-Level Resiliency</vt:lpstr>
      <vt:lpstr>Relyzer Approach</vt:lpstr>
      <vt:lpstr>Contributions</vt:lpstr>
      <vt:lpstr>Outline</vt:lpstr>
      <vt:lpstr>Outline</vt:lpstr>
      <vt:lpstr>Outline</vt:lpstr>
      <vt:lpstr>Control Flow Equivalence</vt:lpstr>
      <vt:lpstr>Control Flow Equivalence</vt:lpstr>
      <vt:lpstr>Control Flow Equivalence</vt:lpstr>
      <vt:lpstr>Store Equivalence</vt:lpstr>
      <vt:lpstr>Def to First-Use Equivalence</vt:lpstr>
      <vt:lpstr>Pruning Predictable Faults</vt:lpstr>
      <vt:lpstr>Methodology</vt:lpstr>
      <vt:lpstr>Pruning Results</vt:lpstr>
      <vt:lpstr>Contribution of Pruning Techniques</vt:lpstr>
      <vt:lpstr>Methodology: Validating Pruning Techniques</vt:lpstr>
      <vt:lpstr>Validating Pruning Techniques</vt:lpstr>
      <vt:lpstr>Conclusions and Ongoing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dc:creator>
  <cp:lastModifiedBy>Siva</cp:lastModifiedBy>
  <cp:revision>1102</cp:revision>
  <cp:lastPrinted>2012-02-29T21:56:21Z</cp:lastPrinted>
  <dcterms:created xsi:type="dcterms:W3CDTF">2006-08-16T00:00:00Z</dcterms:created>
  <dcterms:modified xsi:type="dcterms:W3CDTF">2012-07-27T16:32:23Z</dcterms:modified>
</cp:coreProperties>
</file>