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473" r:id="rId3"/>
    <p:sldId id="455" r:id="rId4"/>
    <p:sldId id="475" r:id="rId5"/>
    <p:sldId id="491" r:id="rId6"/>
    <p:sldId id="417" r:id="rId7"/>
    <p:sldId id="418" r:id="rId8"/>
    <p:sldId id="419" r:id="rId9"/>
    <p:sldId id="440" r:id="rId10"/>
    <p:sldId id="433" r:id="rId11"/>
    <p:sldId id="460" r:id="rId12"/>
    <p:sldId id="404" r:id="rId13"/>
    <p:sldId id="461" r:id="rId14"/>
    <p:sldId id="406" r:id="rId15"/>
    <p:sldId id="482" r:id="rId16"/>
    <p:sldId id="480" r:id="rId17"/>
    <p:sldId id="481" r:id="rId18"/>
    <p:sldId id="411" r:id="rId19"/>
    <p:sldId id="462" r:id="rId20"/>
    <p:sldId id="466" r:id="rId21"/>
    <p:sldId id="413" r:id="rId22"/>
    <p:sldId id="414" r:id="rId23"/>
    <p:sldId id="467" r:id="rId24"/>
    <p:sldId id="441" r:id="rId25"/>
    <p:sldId id="437" r:id="rId26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3300"/>
    <a:srgbClr val="FF9933"/>
    <a:srgbClr val="FFCC00"/>
    <a:srgbClr val="993300"/>
    <a:srgbClr val="A50021"/>
    <a:srgbClr val="FF9900"/>
    <a:srgbClr val="FFCC66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8" autoAdjust="0"/>
    <p:restoredTop sz="88632" autoAdjust="0"/>
  </p:normalViewPr>
  <p:slideViewPr>
    <p:cSldViewPr>
      <p:cViewPr>
        <p:scale>
          <a:sx n="66" d="100"/>
          <a:sy n="66" d="100"/>
        </p:scale>
        <p:origin x="-171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28740157480315"/>
          <c:y val="4.4700234839066169E-2"/>
          <c:w val="0.65578673989280756"/>
          <c:h val="0.672072240969878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'Code pattern distr'!$F$31</c:f>
              <c:strCache>
                <c:ptCount val="1"/>
                <c:pt idx="0">
                  <c:v>Loop Incrementalization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'Code pattern distr'!$E$32:$E$37</c:f>
              <c:strCache>
                <c:ptCount val="6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</c:strCache>
            </c:strRef>
          </c:cat>
          <c:val>
            <c:numRef>
              <c:f>'Code pattern distr'!$F$32:$F$37</c:f>
              <c:numCache>
                <c:formatCode>General</c:formatCode>
                <c:ptCount val="6"/>
                <c:pt idx="0">
                  <c:v>11.8789353900269</c:v>
                </c:pt>
                <c:pt idx="1">
                  <c:v>46.811307286431045</c:v>
                </c:pt>
                <c:pt idx="2">
                  <c:v>41.937537697232003</c:v>
                </c:pt>
                <c:pt idx="3">
                  <c:v>81.535616087824707</c:v>
                </c:pt>
                <c:pt idx="4">
                  <c:v>4.5702835823642918</c:v>
                </c:pt>
                <c:pt idx="5">
                  <c:v>28.67708330947772</c:v>
                </c:pt>
              </c:numCache>
            </c:numRef>
          </c:val>
        </c:ser>
        <c:ser>
          <c:idx val="1"/>
          <c:order val="1"/>
          <c:tx>
            <c:strRef>
              <c:f>'Code pattern distr'!$G$31</c:f>
              <c:strCache>
                <c:ptCount val="1"/>
                <c:pt idx="0">
                  <c:v>Registers with long life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'Code pattern distr'!$E$32:$E$37</c:f>
              <c:strCache>
                <c:ptCount val="6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</c:strCache>
            </c:strRef>
          </c:cat>
          <c:val>
            <c:numRef>
              <c:f>'Code pattern distr'!$G$32:$G$37</c:f>
              <c:numCache>
                <c:formatCode>General</c:formatCode>
                <c:ptCount val="6"/>
                <c:pt idx="0">
                  <c:v>10.5794753783644</c:v>
                </c:pt>
                <c:pt idx="1">
                  <c:v>6.9234345244266766</c:v>
                </c:pt>
                <c:pt idx="2">
                  <c:v>48.860810369606838</c:v>
                </c:pt>
                <c:pt idx="3">
                  <c:v>11.288141362632489</c:v>
                </c:pt>
                <c:pt idx="4">
                  <c:v>0.73992963440889803</c:v>
                </c:pt>
                <c:pt idx="5">
                  <c:v>14.3507253644107</c:v>
                </c:pt>
              </c:numCache>
            </c:numRef>
          </c:val>
        </c:ser>
        <c:ser>
          <c:idx val="2"/>
          <c:order val="2"/>
          <c:tx>
            <c:strRef>
              <c:f>'Code pattern distr'!$H$31</c:f>
              <c:strCache>
                <c:ptCount val="1"/>
                <c:pt idx="0">
                  <c:v>App specific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'Code pattern distr'!$E$32:$E$37</c:f>
              <c:strCache>
                <c:ptCount val="6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</c:strCache>
            </c:strRef>
          </c:cat>
          <c:val>
            <c:numRef>
              <c:f>'Code pattern distr'!$H$32:$H$37</c:f>
              <c:numCache>
                <c:formatCode>General</c:formatCode>
                <c:ptCount val="6"/>
                <c:pt idx="0">
                  <c:v>76.454838604173005</c:v>
                </c:pt>
                <c:pt idx="1">
                  <c:v>34.7807455315697</c:v>
                </c:pt>
                <c:pt idx="2">
                  <c:v>0</c:v>
                </c:pt>
                <c:pt idx="3">
                  <c:v>0</c:v>
                </c:pt>
                <c:pt idx="4">
                  <c:v>91.462420604801991</c:v>
                </c:pt>
                <c:pt idx="5">
                  <c:v>46.726419503849506</c:v>
                </c:pt>
              </c:numCache>
            </c:numRef>
          </c:val>
        </c:ser>
        <c:ser>
          <c:idx val="3"/>
          <c:order val="3"/>
          <c:tx>
            <c:strRef>
              <c:f>'Code pattern distr'!$I$31</c:f>
              <c:strCache>
                <c:ptCount val="1"/>
                <c:pt idx="0">
                  <c:v>Uncovered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'Code pattern distr'!$E$32:$E$37</c:f>
              <c:strCache>
                <c:ptCount val="6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</c:strCache>
            </c:strRef>
          </c:cat>
          <c:val>
            <c:numRef>
              <c:f>'Code pattern distr'!$I$32:$I$37</c:f>
              <c:numCache>
                <c:formatCode>General</c:formatCode>
                <c:ptCount val="6"/>
                <c:pt idx="0">
                  <c:v>1.08675062743566</c:v>
                </c:pt>
                <c:pt idx="1">
                  <c:v>11.484512657572576</c:v>
                </c:pt>
                <c:pt idx="2">
                  <c:v>9.2016519331611608</c:v>
                </c:pt>
                <c:pt idx="3">
                  <c:v>7.1762425495428115</c:v>
                </c:pt>
                <c:pt idx="4">
                  <c:v>3.2273661784248135</c:v>
                </c:pt>
                <c:pt idx="5">
                  <c:v>10.24577182226207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6178560"/>
        <c:axId val="55150848"/>
      </c:barChart>
      <c:catAx>
        <c:axId val="10617856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55150848"/>
        <c:crosses val="autoZero"/>
        <c:auto val="1"/>
        <c:lblAlgn val="ctr"/>
        <c:lblOffset val="100"/>
        <c:noMultiLvlLbl val="0"/>
      </c:catAx>
      <c:valAx>
        <c:axId val="55150848"/>
        <c:scaling>
          <c:orientation val="minMax"/>
          <c:max val="10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SDCs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1785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841824918943946"/>
          <c:y val="0.13610319543390409"/>
          <c:w val="0.21330322680253203"/>
          <c:h val="0.658175228096487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 b="1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88084434360959"/>
          <c:y val="3.0285617387714178E-2"/>
          <c:w val="0.82261521864851639"/>
          <c:h val="0.639277767835838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Coverage!$BE$30</c:f>
              <c:strCache>
                <c:ptCount val="1"/>
                <c:pt idx="0">
                  <c:v>Lossless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Coverage!$BD$31:$BD$37</c:f>
              <c:strCache>
                <c:ptCount val="7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  <c:pt idx="6">
                  <c:v>Average</c:v>
                </c:pt>
              </c:strCache>
            </c:strRef>
          </c:cat>
          <c:val>
            <c:numRef>
              <c:f>Coverage!$BE$31:$BE$37</c:f>
              <c:numCache>
                <c:formatCode>0%</c:formatCode>
                <c:ptCount val="7"/>
                <c:pt idx="0">
                  <c:v>0.22458410768391304</c:v>
                </c:pt>
                <c:pt idx="1">
                  <c:v>0.53734741810857722</c:v>
                </c:pt>
                <c:pt idx="2">
                  <c:v>0.90798348066838841</c:v>
                </c:pt>
                <c:pt idx="3">
                  <c:v>0.92823757450457189</c:v>
                </c:pt>
                <c:pt idx="4">
                  <c:v>5.3102132167731894E-2</c:v>
                </c:pt>
                <c:pt idx="5">
                  <c:v>0.43027808673888418</c:v>
                </c:pt>
                <c:pt idx="6" formatCode="0.00%">
                  <c:v>0.51358879997867779</c:v>
                </c:pt>
              </c:numCache>
            </c:numRef>
          </c:val>
        </c:ser>
        <c:ser>
          <c:idx val="1"/>
          <c:order val="1"/>
          <c:tx>
            <c:strRef>
              <c:f>Coverage!$BF$30</c:f>
              <c:strCache>
                <c:ptCount val="1"/>
                <c:pt idx="0">
                  <c:v>Lossy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Coverage!$BD$31:$BD$37</c:f>
              <c:strCache>
                <c:ptCount val="7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  <c:pt idx="6">
                  <c:v>Average</c:v>
                </c:pt>
              </c:strCache>
            </c:strRef>
          </c:cat>
          <c:val>
            <c:numRef>
              <c:f>Coverage!$BF$31:$BF$37</c:f>
              <c:numCache>
                <c:formatCode>0%</c:formatCode>
                <c:ptCount val="7"/>
                <c:pt idx="0">
                  <c:v>0.64407817380452093</c:v>
                </c:pt>
                <c:pt idx="1">
                  <c:v>0.252206367165491</c:v>
                </c:pt>
                <c:pt idx="2">
                  <c:v>0</c:v>
                </c:pt>
                <c:pt idx="3">
                  <c:v>0</c:v>
                </c:pt>
                <c:pt idx="4">
                  <c:v>0.61652842912072503</c:v>
                </c:pt>
                <c:pt idx="5">
                  <c:v>0.42931184063764477</c:v>
                </c:pt>
                <c:pt idx="6" formatCode="0.00%">
                  <c:v>0.32368746845473029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7454464"/>
        <c:axId val="55152576"/>
      </c:barChart>
      <c:catAx>
        <c:axId val="1074544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55152576"/>
        <c:crosses val="autoZero"/>
        <c:auto val="1"/>
        <c:lblAlgn val="ctr"/>
        <c:lblOffset val="100"/>
        <c:noMultiLvlLbl val="0"/>
      </c:catAx>
      <c:valAx>
        <c:axId val="5515257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SDC Coverage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7454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000" b="1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88084434360959"/>
          <c:y val="3.0285617387714178E-2"/>
          <c:w val="0.82261521864851639"/>
          <c:h val="0.639277767835838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Coverage!$BE$30</c:f>
              <c:strCache>
                <c:ptCount val="1"/>
                <c:pt idx="0">
                  <c:v>Lossless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Coverage!$BD$31:$BD$37</c:f>
              <c:strCache>
                <c:ptCount val="7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  <c:pt idx="6">
                  <c:v>Average</c:v>
                </c:pt>
              </c:strCache>
            </c:strRef>
          </c:cat>
          <c:val>
            <c:numRef>
              <c:f>Coverage!$BE$31:$BE$37</c:f>
              <c:numCache>
                <c:formatCode>0%</c:formatCode>
                <c:ptCount val="7"/>
                <c:pt idx="0">
                  <c:v>0.22458410768391304</c:v>
                </c:pt>
                <c:pt idx="1">
                  <c:v>0.53734741810857722</c:v>
                </c:pt>
                <c:pt idx="2">
                  <c:v>0.90798348066838841</c:v>
                </c:pt>
                <c:pt idx="3">
                  <c:v>0.92823757450457189</c:v>
                </c:pt>
                <c:pt idx="4">
                  <c:v>5.3102132167731894E-2</c:v>
                </c:pt>
                <c:pt idx="5">
                  <c:v>0.43027808673888418</c:v>
                </c:pt>
                <c:pt idx="6" formatCode="0.00%">
                  <c:v>0.51358879997867779</c:v>
                </c:pt>
              </c:numCache>
            </c:numRef>
          </c:val>
        </c:ser>
        <c:ser>
          <c:idx val="1"/>
          <c:order val="1"/>
          <c:tx>
            <c:strRef>
              <c:f>Coverage!$BF$30</c:f>
              <c:strCache>
                <c:ptCount val="1"/>
                <c:pt idx="0">
                  <c:v>Lossy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Coverage!$BD$31:$BD$37</c:f>
              <c:strCache>
                <c:ptCount val="7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  <c:pt idx="6">
                  <c:v>Average</c:v>
                </c:pt>
              </c:strCache>
            </c:strRef>
          </c:cat>
          <c:val>
            <c:numRef>
              <c:f>Coverage!$BF$31:$BF$37</c:f>
              <c:numCache>
                <c:formatCode>0%</c:formatCode>
                <c:ptCount val="7"/>
                <c:pt idx="0">
                  <c:v>0.64407817380452093</c:v>
                </c:pt>
                <c:pt idx="1">
                  <c:v>0.252206367165491</c:v>
                </c:pt>
                <c:pt idx="2">
                  <c:v>0</c:v>
                </c:pt>
                <c:pt idx="3">
                  <c:v>0</c:v>
                </c:pt>
                <c:pt idx="4">
                  <c:v>0.61652842912072503</c:v>
                </c:pt>
                <c:pt idx="5">
                  <c:v>0.42931184063764477</c:v>
                </c:pt>
                <c:pt idx="6" formatCode="0.00%">
                  <c:v>0.32368746845473029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7578880"/>
        <c:axId val="82564160"/>
      </c:barChart>
      <c:catAx>
        <c:axId val="1075788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82564160"/>
        <c:crosses val="autoZero"/>
        <c:auto val="1"/>
        <c:lblAlgn val="ctr"/>
        <c:lblOffset val="100"/>
        <c:noMultiLvlLbl val="0"/>
      </c:catAx>
      <c:valAx>
        <c:axId val="82564160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SDC Coverage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7578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982939632545935"/>
          <c:y val="6.6283722731374757E-4"/>
          <c:w val="0.44734574491747853"/>
          <c:h val="6.599811259547612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 b="1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2325150532654"/>
          <c:y val="3.0629772130756384E-2"/>
          <c:w val="0.82426365821919323"/>
          <c:h val="0.63166707046234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Overhead!$C$34</c:f>
              <c:strCache>
                <c:ptCount val="1"/>
                <c:pt idx="0">
                  <c:v>Lossless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Overhead!$B$35:$B$41</c:f>
              <c:strCache>
                <c:ptCount val="7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  <c:pt idx="6">
                  <c:v>Average</c:v>
                </c:pt>
              </c:strCache>
            </c:strRef>
          </c:cat>
          <c:val>
            <c:numRef>
              <c:f>Overhead!$C$35:$C$41</c:f>
              <c:numCache>
                <c:formatCode>0%</c:formatCode>
                <c:ptCount val="7"/>
                <c:pt idx="0">
                  <c:v>1.6585923105688103E-6</c:v>
                </c:pt>
                <c:pt idx="1">
                  <c:v>7.7647984189264732E-2</c:v>
                </c:pt>
                <c:pt idx="2" formatCode="0.0%">
                  <c:v>7.9088657989700138E-4</c:v>
                </c:pt>
                <c:pt idx="3">
                  <c:v>0.12571245952704729</c:v>
                </c:pt>
                <c:pt idx="4">
                  <c:v>4.4800293016210205E-2</c:v>
                </c:pt>
                <c:pt idx="5">
                  <c:v>5.3963097048943372E-2</c:v>
                </c:pt>
                <c:pt idx="6" formatCode="0.00%">
                  <c:v>5.0486063158945521E-2</c:v>
                </c:pt>
              </c:numCache>
            </c:numRef>
          </c:val>
        </c:ser>
        <c:ser>
          <c:idx val="1"/>
          <c:order val="1"/>
          <c:tx>
            <c:strRef>
              <c:f>Overhead!$D$34</c:f>
              <c:strCache>
                <c:ptCount val="1"/>
                <c:pt idx="0">
                  <c:v>Lossy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Overhead!$B$35:$B$41</c:f>
              <c:strCache>
                <c:ptCount val="7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  <c:pt idx="6">
                  <c:v>Average</c:v>
                </c:pt>
              </c:strCache>
            </c:strRef>
          </c:cat>
          <c:val>
            <c:numRef>
              <c:f>Overhead!$D$35:$D$41</c:f>
              <c:numCache>
                <c:formatCode>0%</c:formatCode>
                <c:ptCount val="7"/>
                <c:pt idx="0">
                  <c:v>0.17626622540341225</c:v>
                </c:pt>
                <c:pt idx="1">
                  <c:v>8.4191717825553389E-2</c:v>
                </c:pt>
                <c:pt idx="2">
                  <c:v>1E-8</c:v>
                </c:pt>
                <c:pt idx="3">
                  <c:v>1E-8</c:v>
                </c:pt>
                <c:pt idx="4">
                  <c:v>1.0426280372363043E-2</c:v>
                </c:pt>
                <c:pt idx="5">
                  <c:v>3.5132906314895476E-2</c:v>
                </c:pt>
                <c:pt idx="6" formatCode="0.00%">
                  <c:v>5.1002858319370688E-2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7155456"/>
        <c:axId val="55215232"/>
      </c:barChart>
      <c:catAx>
        <c:axId val="1071554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55215232"/>
        <c:crosses val="autoZero"/>
        <c:auto val="1"/>
        <c:lblAlgn val="ctr"/>
        <c:lblOffset val="100"/>
        <c:noMultiLvlLbl val="0"/>
      </c:catAx>
      <c:valAx>
        <c:axId val="55215232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Overhead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7155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000" b="1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2325150532654"/>
          <c:y val="3.0629772130756384E-2"/>
          <c:w val="0.82426365821919323"/>
          <c:h val="0.63166707046234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Overhead!$C$34</c:f>
              <c:strCache>
                <c:ptCount val="1"/>
                <c:pt idx="0">
                  <c:v>Lossless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Overhead!$B$35:$B$41</c:f>
              <c:strCache>
                <c:ptCount val="7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  <c:pt idx="6">
                  <c:v>Average</c:v>
                </c:pt>
              </c:strCache>
            </c:strRef>
          </c:cat>
          <c:val>
            <c:numRef>
              <c:f>Overhead!$C$35:$C$41</c:f>
              <c:numCache>
                <c:formatCode>0%</c:formatCode>
                <c:ptCount val="7"/>
                <c:pt idx="0">
                  <c:v>1.6585923105688103E-6</c:v>
                </c:pt>
                <c:pt idx="1">
                  <c:v>7.7647984189264732E-2</c:v>
                </c:pt>
                <c:pt idx="2" formatCode="0.0%">
                  <c:v>7.9088657989700138E-4</c:v>
                </c:pt>
                <c:pt idx="3">
                  <c:v>0.12571245952704729</c:v>
                </c:pt>
                <c:pt idx="4">
                  <c:v>4.4800293016210205E-2</c:v>
                </c:pt>
                <c:pt idx="5">
                  <c:v>5.3963097048943372E-2</c:v>
                </c:pt>
                <c:pt idx="6" formatCode="0.00%">
                  <c:v>5.0486063158945521E-2</c:v>
                </c:pt>
              </c:numCache>
            </c:numRef>
          </c:val>
        </c:ser>
        <c:ser>
          <c:idx val="1"/>
          <c:order val="1"/>
          <c:tx>
            <c:strRef>
              <c:f>Overhead!$D$34</c:f>
              <c:strCache>
                <c:ptCount val="1"/>
                <c:pt idx="0">
                  <c:v>Lossy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Overhead!$B$35:$B$41</c:f>
              <c:strCache>
                <c:ptCount val="7"/>
                <c:pt idx="0">
                  <c:v>Blackscholes</c:v>
                </c:pt>
                <c:pt idx="1">
                  <c:v>FFT</c:v>
                </c:pt>
                <c:pt idx="2">
                  <c:v>Libquantum</c:v>
                </c:pt>
                <c:pt idx="3">
                  <c:v>LU</c:v>
                </c:pt>
                <c:pt idx="4">
                  <c:v>Swaptions</c:v>
                </c:pt>
                <c:pt idx="5">
                  <c:v>Water</c:v>
                </c:pt>
                <c:pt idx="6">
                  <c:v>Average</c:v>
                </c:pt>
              </c:strCache>
            </c:strRef>
          </c:cat>
          <c:val>
            <c:numRef>
              <c:f>Overhead!$D$35:$D$41</c:f>
              <c:numCache>
                <c:formatCode>0%</c:formatCode>
                <c:ptCount val="7"/>
                <c:pt idx="0">
                  <c:v>0.17626622540341225</c:v>
                </c:pt>
                <c:pt idx="1">
                  <c:v>8.4191717825553389E-2</c:v>
                </c:pt>
                <c:pt idx="2">
                  <c:v>1E-8</c:v>
                </c:pt>
                <c:pt idx="3">
                  <c:v>1E-8</c:v>
                </c:pt>
                <c:pt idx="4">
                  <c:v>1.0426280372363043E-2</c:v>
                </c:pt>
                <c:pt idx="5">
                  <c:v>3.5132906314895476E-2</c:v>
                </c:pt>
                <c:pt idx="6" formatCode="0.00%">
                  <c:v>5.1002858319370688E-2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7158016"/>
        <c:axId val="55217536"/>
      </c:barChart>
      <c:catAx>
        <c:axId val="1071580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55217536"/>
        <c:crosses val="autoZero"/>
        <c:auto val="1"/>
        <c:lblAlgn val="ctr"/>
        <c:lblOffset val="100"/>
        <c:noMultiLvlLbl val="0"/>
      </c:catAx>
      <c:valAx>
        <c:axId val="5521753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Overhead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7158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565142592470062"/>
          <c:y val="4.0562537855845016E-2"/>
          <c:w val="0.44828337634266308"/>
          <c:h val="6.1066272965879263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 b="1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1860502929345"/>
          <c:y val="2.8513332140300645E-2"/>
          <c:w val="0.84768496733785226"/>
          <c:h val="0.7774082856120258"/>
        </c:manualLayout>
      </c:layout>
      <c:lineChart>
        <c:grouping val="standard"/>
        <c:varyColors val="0"/>
        <c:ser>
          <c:idx val="0"/>
          <c:order val="0"/>
          <c:tx>
            <c:strRef>
              <c:f>'curves_0.001'!$AZ$107</c:f>
              <c:strCache>
                <c:ptCount val="1"/>
                <c:pt idx="0">
                  <c:v>Redundancy</c:v>
                </c:pt>
              </c:strCache>
            </c:strRef>
          </c:tx>
          <c:spPr>
            <a:ln w="50800">
              <a:solidFill>
                <a:srgbClr val="C00000"/>
              </a:solidFill>
              <a:prstDash val="lgDash"/>
            </a:ln>
          </c:spPr>
          <c:marker>
            <c:symbol val="none"/>
          </c:marker>
          <c:cat>
            <c:numRef>
              <c:f>'curves_0.001'!$AY$108:$AY$208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'curves_0.001'!$AZ$108:$AZ$208</c:f>
              <c:numCache>
                <c:formatCode>0%</c:formatCode>
                <c:ptCount val="101"/>
                <c:pt idx="0">
                  <c:v>0</c:v>
                </c:pt>
                <c:pt idx="1">
                  <c:v>1.718333333333333E-3</c:v>
                </c:pt>
                <c:pt idx="2">
                  <c:v>2.9149999999999996E-3</c:v>
                </c:pt>
                <c:pt idx="3">
                  <c:v>3.7950000000000002E-3</c:v>
                </c:pt>
                <c:pt idx="4">
                  <c:v>4.8083333333333329E-3</c:v>
                </c:pt>
                <c:pt idx="5">
                  <c:v>6.2016666666666661E-3</c:v>
                </c:pt>
                <c:pt idx="6">
                  <c:v>7.1333333333333327E-3</c:v>
                </c:pt>
                <c:pt idx="7">
                  <c:v>8.3933333333333325E-3</c:v>
                </c:pt>
                <c:pt idx="8">
                  <c:v>9.9983333333333348E-3</c:v>
                </c:pt>
                <c:pt idx="9">
                  <c:v>1.0758333333333335E-2</c:v>
                </c:pt>
                <c:pt idx="10">
                  <c:v>1.1865000000000001E-2</c:v>
                </c:pt>
                <c:pt idx="11">
                  <c:v>1.3554999999999999E-2</c:v>
                </c:pt>
                <c:pt idx="12">
                  <c:v>1.532E-2</c:v>
                </c:pt>
                <c:pt idx="13">
                  <c:v>1.644E-2</c:v>
                </c:pt>
                <c:pt idx="14">
                  <c:v>1.8084999999999997E-2</c:v>
                </c:pt>
                <c:pt idx="15">
                  <c:v>1.9735000000000003E-2</c:v>
                </c:pt>
                <c:pt idx="16">
                  <c:v>2.1174999999999996E-2</c:v>
                </c:pt>
                <c:pt idx="17">
                  <c:v>2.2721666666666668E-2</c:v>
                </c:pt>
                <c:pt idx="18">
                  <c:v>2.4511666666666668E-2</c:v>
                </c:pt>
                <c:pt idx="19">
                  <c:v>2.5755000000000004E-2</c:v>
                </c:pt>
                <c:pt idx="20">
                  <c:v>2.6981666666666668E-2</c:v>
                </c:pt>
                <c:pt idx="21">
                  <c:v>2.8743333333333339E-2</c:v>
                </c:pt>
                <c:pt idx="22">
                  <c:v>3.0628333333333334E-2</c:v>
                </c:pt>
                <c:pt idx="23">
                  <c:v>3.2136666666666668E-2</c:v>
                </c:pt>
                <c:pt idx="24">
                  <c:v>3.3791666666666671E-2</c:v>
                </c:pt>
                <c:pt idx="25">
                  <c:v>3.5906666666666663E-2</c:v>
                </c:pt>
                <c:pt idx="26">
                  <c:v>3.7633333333333331E-2</c:v>
                </c:pt>
                <c:pt idx="27">
                  <c:v>3.9488333333333334E-2</c:v>
                </c:pt>
                <c:pt idx="28">
                  <c:v>4.1411666666666659E-2</c:v>
                </c:pt>
                <c:pt idx="29">
                  <c:v>4.3585000000000006E-2</c:v>
                </c:pt>
                <c:pt idx="30">
                  <c:v>4.5261666666666665E-2</c:v>
                </c:pt>
                <c:pt idx="31">
                  <c:v>4.7254999999999991E-2</c:v>
                </c:pt>
                <c:pt idx="32">
                  <c:v>4.9483333333333331E-2</c:v>
                </c:pt>
                <c:pt idx="33">
                  <c:v>5.1514999999999998E-2</c:v>
                </c:pt>
                <c:pt idx="34">
                  <c:v>5.3515000000000007E-2</c:v>
                </c:pt>
                <c:pt idx="35">
                  <c:v>5.5706666666666654E-2</c:v>
                </c:pt>
                <c:pt idx="36">
                  <c:v>5.7806666666666659E-2</c:v>
                </c:pt>
                <c:pt idx="37">
                  <c:v>5.9881666666666673E-2</c:v>
                </c:pt>
                <c:pt idx="38">
                  <c:v>6.2220000000000004E-2</c:v>
                </c:pt>
                <c:pt idx="39">
                  <c:v>6.5051666666666674E-2</c:v>
                </c:pt>
                <c:pt idx="40">
                  <c:v>6.7391666666666669E-2</c:v>
                </c:pt>
                <c:pt idx="41">
                  <c:v>6.9330000000000003E-2</c:v>
                </c:pt>
                <c:pt idx="42">
                  <c:v>7.2036666666666666E-2</c:v>
                </c:pt>
                <c:pt idx="43">
                  <c:v>7.4431666666666674E-2</c:v>
                </c:pt>
                <c:pt idx="44">
                  <c:v>7.6693333333333336E-2</c:v>
                </c:pt>
                <c:pt idx="45">
                  <c:v>7.9524999999999998E-2</c:v>
                </c:pt>
                <c:pt idx="46">
                  <c:v>8.2335000000000005E-2</c:v>
                </c:pt>
                <c:pt idx="47">
                  <c:v>8.5103333333333336E-2</c:v>
                </c:pt>
                <c:pt idx="48">
                  <c:v>8.7943333333333318E-2</c:v>
                </c:pt>
                <c:pt idx="49">
                  <c:v>9.1024999999999995E-2</c:v>
                </c:pt>
                <c:pt idx="50">
                  <c:v>9.377333333333332E-2</c:v>
                </c:pt>
                <c:pt idx="51">
                  <c:v>9.6653333333333341E-2</c:v>
                </c:pt>
                <c:pt idx="52">
                  <c:v>9.9983333333333327E-2</c:v>
                </c:pt>
                <c:pt idx="53">
                  <c:v>0.10284166666666666</c:v>
                </c:pt>
                <c:pt idx="54">
                  <c:v>0.10578666666666667</c:v>
                </c:pt>
                <c:pt idx="55">
                  <c:v>0.10930666666666668</c:v>
                </c:pt>
                <c:pt idx="56">
                  <c:v>0.11222833333333332</c:v>
                </c:pt>
                <c:pt idx="57">
                  <c:v>0.11554666666666667</c:v>
                </c:pt>
                <c:pt idx="58">
                  <c:v>0.11908166666666667</c:v>
                </c:pt>
                <c:pt idx="59">
                  <c:v>0.12229166666666665</c:v>
                </c:pt>
                <c:pt idx="60">
                  <c:v>0.12568333333333334</c:v>
                </c:pt>
                <c:pt idx="61">
                  <c:v>0.12912999999999999</c:v>
                </c:pt>
                <c:pt idx="62">
                  <c:v>0.13338666666666665</c:v>
                </c:pt>
                <c:pt idx="63">
                  <c:v>0.13717833333333332</c:v>
                </c:pt>
                <c:pt idx="64">
                  <c:v>0.14160166666666663</c:v>
                </c:pt>
                <c:pt idx="65">
                  <c:v>0.14572333333333332</c:v>
                </c:pt>
                <c:pt idx="66">
                  <c:v>0.14996833333333334</c:v>
                </c:pt>
                <c:pt idx="67">
                  <c:v>0.15499333333333334</c:v>
                </c:pt>
                <c:pt idx="68">
                  <c:v>0.15967166666666666</c:v>
                </c:pt>
                <c:pt idx="69">
                  <c:v>0.16484166666666666</c:v>
                </c:pt>
                <c:pt idx="70">
                  <c:v>0.16958666666666669</c:v>
                </c:pt>
                <c:pt idx="71">
                  <c:v>0.17469000000000001</c:v>
                </c:pt>
                <c:pt idx="72">
                  <c:v>0.17948500000000001</c:v>
                </c:pt>
                <c:pt idx="73">
                  <c:v>0.18484166666666671</c:v>
                </c:pt>
                <c:pt idx="74">
                  <c:v>0.19018499999999999</c:v>
                </c:pt>
                <c:pt idx="75">
                  <c:v>0.19604166666666667</c:v>
                </c:pt>
                <c:pt idx="76">
                  <c:v>0.20180499999999998</c:v>
                </c:pt>
                <c:pt idx="77">
                  <c:v>0.20803999999999997</c:v>
                </c:pt>
                <c:pt idx="78">
                  <c:v>0.21480000000000005</c:v>
                </c:pt>
                <c:pt idx="79">
                  <c:v>0.22145333333333336</c:v>
                </c:pt>
                <c:pt idx="80">
                  <c:v>0.22837500000000002</c:v>
                </c:pt>
                <c:pt idx="81">
                  <c:v>0.23578999999999997</c:v>
                </c:pt>
                <c:pt idx="82">
                  <c:v>0.24287833333333336</c:v>
                </c:pt>
                <c:pt idx="83">
                  <c:v>0.24984833333333331</c:v>
                </c:pt>
                <c:pt idx="84">
                  <c:v>0.25634499999999999</c:v>
                </c:pt>
                <c:pt idx="85">
                  <c:v>0.2632799999999999</c:v>
                </c:pt>
                <c:pt idx="86">
                  <c:v>0.27057833333333331</c:v>
                </c:pt>
                <c:pt idx="87">
                  <c:v>0.2779416666666667</c:v>
                </c:pt>
                <c:pt idx="88">
                  <c:v>0.28563166666666662</c:v>
                </c:pt>
                <c:pt idx="89">
                  <c:v>0.29304333333333327</c:v>
                </c:pt>
                <c:pt idx="90">
                  <c:v>0.30074166666666668</c:v>
                </c:pt>
                <c:pt idx="91">
                  <c:v>0.30886333333333327</c:v>
                </c:pt>
                <c:pt idx="92">
                  <c:v>0.31712333333333331</c:v>
                </c:pt>
                <c:pt idx="93">
                  <c:v>0.32636499999999996</c:v>
                </c:pt>
                <c:pt idx="94">
                  <c:v>0.34054166666666669</c:v>
                </c:pt>
                <c:pt idx="95">
                  <c:v>0.35024666666666671</c:v>
                </c:pt>
                <c:pt idx="96">
                  <c:v>0.36171666666666674</c:v>
                </c:pt>
                <c:pt idx="97">
                  <c:v>0.38135333333333327</c:v>
                </c:pt>
                <c:pt idx="98">
                  <c:v>0.39876499999999998</c:v>
                </c:pt>
                <c:pt idx="99">
                  <c:v>0.43043333333333328</c:v>
                </c:pt>
                <c:pt idx="100">
                  <c:v>0.50566521672654896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'curves_0.001'!$BA$107</c:f>
              <c:strCache>
                <c:ptCount val="1"/>
                <c:pt idx="0">
                  <c:v>Optimal</c:v>
                </c:pt>
              </c:strCache>
            </c:strRef>
          </c:tx>
          <c:spPr>
            <a:ln w="50800" cmpd="sng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'curves_0.001'!$AY$108:$AY$208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'curves_0.001'!$BA$108:$BA$208</c:f>
              <c:numCache>
                <c:formatCode>0%</c:formatCode>
                <c:ptCount val="101"/>
                <c:pt idx="0">
                  <c:v>0</c:v>
                </c:pt>
                <c:pt idx="1">
                  <c:v>2.1166666666666667E-4</c:v>
                </c:pt>
                <c:pt idx="2">
                  <c:v>5.5500000000000005E-4</c:v>
                </c:pt>
                <c:pt idx="3">
                  <c:v>6.0499999999999996E-4</c:v>
                </c:pt>
                <c:pt idx="4">
                  <c:v>6.9166666666666671E-4</c:v>
                </c:pt>
                <c:pt idx="5">
                  <c:v>1.1366666666666669E-3</c:v>
                </c:pt>
                <c:pt idx="6">
                  <c:v>1.2650000000000003E-3</c:v>
                </c:pt>
                <c:pt idx="7">
                  <c:v>1.3383333333333333E-3</c:v>
                </c:pt>
                <c:pt idx="8">
                  <c:v>1.7383333333333337E-3</c:v>
                </c:pt>
                <c:pt idx="9">
                  <c:v>2.0166666666666666E-3</c:v>
                </c:pt>
                <c:pt idx="10">
                  <c:v>2.5033333333333335E-3</c:v>
                </c:pt>
                <c:pt idx="11">
                  <c:v>2.6416666666666667E-3</c:v>
                </c:pt>
                <c:pt idx="12">
                  <c:v>3.0049999999999999E-3</c:v>
                </c:pt>
                <c:pt idx="13">
                  <c:v>3.0083333333333333E-3</c:v>
                </c:pt>
                <c:pt idx="14">
                  <c:v>3.0166666666666671E-3</c:v>
                </c:pt>
                <c:pt idx="15">
                  <c:v>3.0200000000000001E-3</c:v>
                </c:pt>
                <c:pt idx="16">
                  <c:v>3.0399999999999997E-3</c:v>
                </c:pt>
                <c:pt idx="17">
                  <c:v>3.0816666666666666E-3</c:v>
                </c:pt>
                <c:pt idx="18">
                  <c:v>3.2633333333333329E-3</c:v>
                </c:pt>
                <c:pt idx="19">
                  <c:v>3.3833333333333332E-3</c:v>
                </c:pt>
                <c:pt idx="20">
                  <c:v>3.6649999999999999E-3</c:v>
                </c:pt>
                <c:pt idx="21">
                  <c:v>5.3166666666666666E-3</c:v>
                </c:pt>
                <c:pt idx="22">
                  <c:v>6.7249999999999983E-3</c:v>
                </c:pt>
                <c:pt idx="23">
                  <c:v>7.7799999999999987E-3</c:v>
                </c:pt>
                <c:pt idx="24">
                  <c:v>9.0099999999999972E-3</c:v>
                </c:pt>
                <c:pt idx="25">
                  <c:v>1.0568333333333332E-2</c:v>
                </c:pt>
                <c:pt idx="26">
                  <c:v>1.1646666666666665E-2</c:v>
                </c:pt>
                <c:pt idx="27">
                  <c:v>1.2125000000000002E-2</c:v>
                </c:pt>
                <c:pt idx="28">
                  <c:v>1.2728333333333333E-2</c:v>
                </c:pt>
                <c:pt idx="29">
                  <c:v>1.3291666666666667E-2</c:v>
                </c:pt>
                <c:pt idx="30">
                  <c:v>1.3818333333333335E-2</c:v>
                </c:pt>
                <c:pt idx="31">
                  <c:v>1.3941666666666663E-2</c:v>
                </c:pt>
                <c:pt idx="32">
                  <c:v>1.4441666666666669E-2</c:v>
                </c:pt>
                <c:pt idx="33">
                  <c:v>1.4996666666666665E-2</c:v>
                </c:pt>
                <c:pt idx="34">
                  <c:v>1.5499999999999998E-2</c:v>
                </c:pt>
                <c:pt idx="35">
                  <c:v>1.5869999999999999E-2</c:v>
                </c:pt>
                <c:pt idx="36">
                  <c:v>1.6395E-2</c:v>
                </c:pt>
                <c:pt idx="37">
                  <c:v>1.6726666666666664E-2</c:v>
                </c:pt>
                <c:pt idx="38">
                  <c:v>1.7319999999999999E-2</c:v>
                </c:pt>
                <c:pt idx="39">
                  <c:v>1.7688333333333334E-2</c:v>
                </c:pt>
                <c:pt idx="40">
                  <c:v>1.8245000000000001E-2</c:v>
                </c:pt>
                <c:pt idx="41">
                  <c:v>1.9189999999999999E-2</c:v>
                </c:pt>
                <c:pt idx="42">
                  <c:v>2.0005000000000002E-2</c:v>
                </c:pt>
                <c:pt idx="43">
                  <c:v>2.0946666666666669E-2</c:v>
                </c:pt>
                <c:pt idx="44">
                  <c:v>2.1656666666666668E-2</c:v>
                </c:pt>
                <c:pt idx="45">
                  <c:v>2.2525E-2</c:v>
                </c:pt>
                <c:pt idx="46">
                  <c:v>2.3463333333333333E-2</c:v>
                </c:pt>
                <c:pt idx="47">
                  <c:v>2.4448333333333336E-2</c:v>
                </c:pt>
                <c:pt idx="48">
                  <c:v>2.6306666666666669E-2</c:v>
                </c:pt>
                <c:pt idx="49">
                  <c:v>2.7605000000000001E-2</c:v>
                </c:pt>
                <c:pt idx="50">
                  <c:v>2.8938333333333333E-2</c:v>
                </c:pt>
                <c:pt idx="51">
                  <c:v>2.9798333333333329E-2</c:v>
                </c:pt>
                <c:pt idx="52">
                  <c:v>3.1041666666666665E-2</c:v>
                </c:pt>
                <c:pt idx="53">
                  <c:v>3.2324999999999993E-2</c:v>
                </c:pt>
                <c:pt idx="54">
                  <c:v>3.3556666666666665E-2</c:v>
                </c:pt>
                <c:pt idx="55">
                  <c:v>3.5101666666666663E-2</c:v>
                </c:pt>
                <c:pt idx="56">
                  <c:v>3.6783333333333321E-2</c:v>
                </c:pt>
                <c:pt idx="57">
                  <c:v>3.8793333333333326E-2</c:v>
                </c:pt>
                <c:pt idx="58">
                  <c:v>4.117333333333334E-2</c:v>
                </c:pt>
                <c:pt idx="59">
                  <c:v>4.3806666666666667E-2</c:v>
                </c:pt>
                <c:pt idx="60">
                  <c:v>4.5644999999999998E-2</c:v>
                </c:pt>
                <c:pt idx="61">
                  <c:v>4.7584999999999988E-2</c:v>
                </c:pt>
                <c:pt idx="62">
                  <c:v>4.9954999999999999E-2</c:v>
                </c:pt>
                <c:pt idx="63">
                  <c:v>5.2703333333333345E-2</c:v>
                </c:pt>
                <c:pt idx="64">
                  <c:v>5.4961666666666673E-2</c:v>
                </c:pt>
                <c:pt idx="65">
                  <c:v>5.6913333333333337E-2</c:v>
                </c:pt>
                <c:pt idx="66">
                  <c:v>5.9453333333333337E-2</c:v>
                </c:pt>
                <c:pt idx="67">
                  <c:v>6.2131666666666668E-2</c:v>
                </c:pt>
                <c:pt idx="68">
                  <c:v>6.4596666666666677E-2</c:v>
                </c:pt>
                <c:pt idx="69">
                  <c:v>6.8020000000000011E-2</c:v>
                </c:pt>
                <c:pt idx="70">
                  <c:v>7.304833333333334E-2</c:v>
                </c:pt>
                <c:pt idx="71">
                  <c:v>7.5123333333333334E-2</c:v>
                </c:pt>
                <c:pt idx="72">
                  <c:v>7.6408333333333342E-2</c:v>
                </c:pt>
                <c:pt idx="73">
                  <c:v>7.7835000000000015E-2</c:v>
                </c:pt>
                <c:pt idx="74">
                  <c:v>7.9283333333333331E-2</c:v>
                </c:pt>
                <c:pt idx="75">
                  <c:v>8.0720000000000014E-2</c:v>
                </c:pt>
                <c:pt idx="76">
                  <c:v>8.2385E-2</c:v>
                </c:pt>
                <c:pt idx="77">
                  <c:v>8.4045000000000009E-2</c:v>
                </c:pt>
                <c:pt idx="78">
                  <c:v>8.6153333333333346E-2</c:v>
                </c:pt>
                <c:pt idx="79">
                  <c:v>8.7931666666666658E-2</c:v>
                </c:pt>
                <c:pt idx="80">
                  <c:v>8.9389999999999997E-2</c:v>
                </c:pt>
                <c:pt idx="81">
                  <c:v>9.0998333333333348E-2</c:v>
                </c:pt>
                <c:pt idx="82">
                  <c:v>9.2853333333333343E-2</c:v>
                </c:pt>
                <c:pt idx="83">
                  <c:v>9.5051666666666673E-2</c:v>
                </c:pt>
                <c:pt idx="84">
                  <c:v>9.7595000000000015E-2</c:v>
                </c:pt>
                <c:pt idx="85">
                  <c:v>9.9328333333333324E-2</c:v>
                </c:pt>
                <c:pt idx="86">
                  <c:v>0.10199333333333334</c:v>
                </c:pt>
                <c:pt idx="87">
                  <c:v>0.10565333333333335</c:v>
                </c:pt>
                <c:pt idx="88">
                  <c:v>0.10884666666666666</c:v>
                </c:pt>
                <c:pt idx="89">
                  <c:v>0.11192836427151884</c:v>
                </c:pt>
                <c:pt idx="90">
                  <c:v>0.12143333333333332</c:v>
                </c:pt>
                <c:pt idx="91">
                  <c:v>0.12519</c:v>
                </c:pt>
                <c:pt idx="92">
                  <c:v>0.13053666666666666</c:v>
                </c:pt>
                <c:pt idx="93">
                  <c:v>0.13644166666666666</c:v>
                </c:pt>
                <c:pt idx="94">
                  <c:v>0.14242333333333335</c:v>
                </c:pt>
                <c:pt idx="95">
                  <c:v>0.14869166666666667</c:v>
                </c:pt>
                <c:pt idx="96">
                  <c:v>0.156739878222247</c:v>
                </c:pt>
                <c:pt idx="97">
                  <c:v>0.16428000000000001</c:v>
                </c:pt>
                <c:pt idx="98">
                  <c:v>0.17475333333333334</c:v>
                </c:pt>
                <c:pt idx="99">
                  <c:v>0.18872499999999998</c:v>
                </c:pt>
                <c:pt idx="100">
                  <c:v>0.26965845713801645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263488"/>
        <c:axId val="55219840"/>
      </c:lineChart>
      <c:catAx>
        <c:axId val="107263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SDC Coverage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5219840"/>
        <c:crosses val="autoZero"/>
        <c:auto val="1"/>
        <c:lblAlgn val="ctr"/>
        <c:lblOffset val="100"/>
        <c:tickLblSkip val="10"/>
        <c:noMultiLvlLbl val="0"/>
      </c:catAx>
      <c:valAx>
        <c:axId val="55219840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Overhead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7263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1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0.15966</cdr:x>
      <cdr:y>0.10229</cdr:y>
    </cdr:from>
    <cdr:to>
      <cdr:x>0.2437</cdr:x>
      <cdr:y>0.10229</cdr:y>
    </cdr:to>
    <cdr:cxnSp macro="">
      <cdr:nvCxnSpPr>
        <cdr:cNvPr id="3" name="Straight Connector 2"/>
        <cdr:cNvCxnSpPr/>
      </cdr:nvCxnSpPr>
      <cdr:spPr bwMode="auto">
        <a:xfrm xmlns:a="http://schemas.openxmlformats.org/drawingml/2006/main">
          <a:off x="1447800" y="420886"/>
          <a:ext cx="762000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44450" cap="rnd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0.5042</cdr:x>
      <cdr:y>0.10229</cdr:y>
    </cdr:from>
    <cdr:to>
      <cdr:x>0.57983</cdr:x>
      <cdr:y>0.10269</cdr:y>
    </cdr:to>
    <cdr:cxnSp macro="">
      <cdr:nvCxnSpPr>
        <cdr:cNvPr id="8" name="Straight Connector 7"/>
        <cdr:cNvCxnSpPr/>
      </cdr:nvCxnSpPr>
      <cdr:spPr bwMode="auto">
        <a:xfrm xmlns:a="http://schemas.openxmlformats.org/drawingml/2006/main" flipV="1">
          <a:off x="4571984" y="420886"/>
          <a:ext cx="685816" cy="1664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44450" cap="rnd" cmpd="sng" algn="ctr">
          <a:solidFill>
            <a:srgbClr val="00B05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32574-75B6-40CB-B8E8-EBC331049395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FD7B-E5C8-4BC7-ABC4-9FCF6130D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6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3502B-3FCD-4041-A4E6-0C79AB864F3A}" type="datetimeFigureOut">
              <a:rPr lang="en-US" smtClean="0"/>
              <a:pPr/>
              <a:t>7/3/2012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EA4E-1535-40D4-8EC1-56B7DE644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3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4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6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2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4" name="Picture 13" descr="imark_bold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64894"/>
            <a:ext cx="304800" cy="393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481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  <a:lvl2pPr>
              <a:defRPr>
                <a:latin typeface="Arial Narrow" pitchFamily="34" charset="0"/>
              </a:defRPr>
            </a:lvl2pPr>
            <a:lvl3pPr>
              <a:defRPr>
                <a:latin typeface="Arial Narrow" pitchFamily="34" charset="0"/>
              </a:defRPr>
            </a:lvl3pPr>
            <a:lvl4pPr>
              <a:defRPr>
                <a:latin typeface="Arial Narrow" pitchFamily="34" charset="0"/>
              </a:defRPr>
            </a:lvl4pPr>
            <a:lvl5pPr>
              <a:defRPr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2" indent="0">
              <a:buNone/>
              <a:defRPr sz="1800"/>
            </a:lvl2pPr>
            <a:lvl3pPr marL="914186" indent="0">
              <a:buNone/>
              <a:defRPr sz="1600"/>
            </a:lvl3pPr>
            <a:lvl4pPr marL="1371279" indent="0">
              <a:buNone/>
              <a:defRPr sz="1400"/>
            </a:lvl4pPr>
            <a:lvl5pPr marL="1828373" indent="0">
              <a:buNone/>
              <a:defRPr sz="1400"/>
            </a:lvl5pPr>
            <a:lvl6pPr marL="2285466" indent="0">
              <a:buNone/>
              <a:defRPr sz="1400"/>
            </a:lvl6pPr>
            <a:lvl7pPr marL="2742558" indent="0">
              <a:buNone/>
              <a:defRPr sz="1400"/>
            </a:lvl7pPr>
            <a:lvl8pPr marL="3199652" indent="0">
              <a:buNone/>
              <a:defRPr sz="1400"/>
            </a:lvl8pPr>
            <a:lvl9pPr marL="36567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266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5pPr>
      <a:lvl6pPr marL="457092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6pPr>
      <a:lvl7pPr marL="914186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7pPr>
      <a:lvl8pPr marL="1371279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8pPr>
      <a:lvl9pPr marL="1828373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9pPr>
    </p:titleStyle>
    <p:bodyStyle>
      <a:lvl1pPr marL="342820" indent="-342820" algn="l" rtl="0" eaLnBrk="1" fontAlgn="base" hangingPunct="1">
        <a:lnSpc>
          <a:spcPct val="120000"/>
        </a:lnSpc>
        <a:spcBef>
          <a:spcPts val="1224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  <a:ea typeface="ＭＳ Ｐゴシック" charset="-128"/>
        </a:defRPr>
      </a:lvl2pPr>
      <a:lvl3pPr marL="1142733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Symbol" charset="2"/>
        <a:buChar char="*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599825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56919" indent="-228546" algn="l" rtl="0" eaLnBrk="1" fontAlgn="base" hangingPunct="1">
        <a:lnSpc>
          <a:spcPct val="120000"/>
        </a:lnSpc>
        <a:spcBef>
          <a:spcPct val="20000"/>
        </a:spcBef>
        <a:spcAft>
          <a:spcPts val="60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14012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971106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28198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885292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wmf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wat_logo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94"/>
            <a:ext cx="5410200" cy="32610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1295400" y="8382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5pPr>
            <a:lvl6pPr marL="457092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6pPr>
            <a:lvl7pPr marL="914186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7pPr>
            <a:lvl8pPr marL="1371279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8pPr>
            <a:lvl9pPr marL="1828373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9pPr>
          </a:lstStyle>
          <a:p>
            <a:pPr algn="l"/>
            <a:r>
              <a:rPr lang="en-US" sz="3000" dirty="0">
                <a:latin typeface="+mn-lt"/>
              </a:rPr>
              <a:t>Low-cost Program-level Detectors for Reducing Silent Data Corruptions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0" y="42672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FontTx/>
              <a:buNone/>
              <a:defRPr sz="2200" b="1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>
                <a:solidFill>
                  <a:srgbClr val="CC6600"/>
                </a:solidFill>
                <a:latin typeface="Arial Narrow" pitchFamily="34" charset="0"/>
              </a:rPr>
              <a:t>Siva </a:t>
            </a:r>
            <a:r>
              <a:rPr lang="en-US" dirty="0" err="1" smtClean="0">
                <a:solidFill>
                  <a:srgbClr val="CC6600"/>
                </a:solidFill>
                <a:latin typeface="Arial Narrow" pitchFamily="34" charset="0"/>
              </a:rPr>
              <a:t>Hari</a:t>
            </a:r>
            <a:r>
              <a:rPr lang="en-US" baseline="30000" dirty="0" smtClean="0">
                <a:solidFill>
                  <a:srgbClr val="CC6600"/>
                </a:solidFill>
                <a:latin typeface="Arial Narrow" pitchFamily="34" charset="0"/>
              </a:rPr>
              <a:t>†</a:t>
            </a:r>
            <a:r>
              <a:rPr lang="en-US" dirty="0" smtClean="0">
                <a:solidFill>
                  <a:srgbClr val="CC6600"/>
                </a:solidFill>
                <a:latin typeface="Arial Narrow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Sarita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Adve</a:t>
            </a: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†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 and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Helia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itchFamily="34" charset="0"/>
              </a:rPr>
              <a:t>Naeimi</a:t>
            </a: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‡ </a:t>
            </a:r>
          </a:p>
          <a:p>
            <a:r>
              <a:rPr lang="en-US" baseline="30000" dirty="0">
                <a:solidFill>
                  <a:schemeClr val="bg1"/>
                </a:solidFill>
                <a:latin typeface="Arial Narrow" pitchFamily="34" charset="0"/>
              </a:rPr>
              <a:t>†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University of Illinois at Urbana-Champaign,</a:t>
            </a:r>
          </a:p>
          <a:p>
            <a:pPr>
              <a:lnSpc>
                <a:spcPct val="100000"/>
              </a:lnSpc>
            </a:pP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‡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Intel Corporation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swat@cs.illinois.edu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7"/>
    </mc:Choice>
    <mc:Fallback xmlns="">
      <p:transition spd="slow" advTm="3891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 err="1" smtClean="0"/>
              <a:t>Incrementalization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200400" y="1116687"/>
            <a:ext cx="2895600" cy="4522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276600" y="2133600"/>
            <a:ext cx="2743200" cy="3352800"/>
          </a:xfrm>
          <a:prstGeom prst="roundRect">
            <a:avLst>
              <a:gd name="adj" fmla="val 9244"/>
            </a:avLst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76600" y="1345287"/>
            <a:ext cx="2743200" cy="723900"/>
          </a:xfrm>
          <a:prstGeom prst="round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10640" y="1278756"/>
            <a:ext cx="2723823" cy="4290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b="1" dirty="0" err="1" smtClean="0">
                <a:latin typeface="Arial Narrow" pitchFamily="34" charset="0"/>
              </a:rPr>
              <a:t>rA</a:t>
            </a:r>
            <a:r>
              <a:rPr lang="en-US" sz="2200" b="1" dirty="0" smtClean="0">
                <a:latin typeface="Arial Narrow" pitchFamily="34" charset="0"/>
              </a:rPr>
              <a:t> = base </a:t>
            </a:r>
            <a:r>
              <a:rPr lang="en-US" sz="2200" b="1" dirty="0" err="1" smtClean="0">
                <a:latin typeface="Arial Narrow" pitchFamily="34" charset="0"/>
              </a:rPr>
              <a:t>addr</a:t>
            </a:r>
            <a:r>
              <a:rPr lang="en-US" sz="2200" b="1" dirty="0" smtClean="0">
                <a:latin typeface="Arial Narrow" pitchFamily="34" charset="0"/>
              </a:rPr>
              <a:t>. of </a:t>
            </a:r>
            <a:r>
              <a:rPr lang="en-US" sz="2200" b="1" i="1" dirty="0" smtClean="0">
                <a:latin typeface="Arial Narrow" pitchFamily="34" charset="0"/>
              </a:rPr>
              <a:t>a</a:t>
            </a:r>
          </a:p>
          <a:p>
            <a:pPr eaLnBrk="0" hangingPunct="0">
              <a:defRPr/>
            </a:pPr>
            <a:r>
              <a:rPr lang="en-US" sz="2200" b="1" dirty="0" err="1" smtClean="0">
                <a:latin typeface="Arial Narrow" pitchFamily="34" charset="0"/>
              </a:rPr>
              <a:t>rB</a:t>
            </a:r>
            <a:r>
              <a:rPr lang="en-US" sz="2200" b="1" dirty="0" smtClean="0">
                <a:latin typeface="Arial Narrow" pitchFamily="34" charset="0"/>
              </a:rPr>
              <a:t> = base </a:t>
            </a:r>
            <a:r>
              <a:rPr lang="en-US" sz="2200" b="1" dirty="0" err="1" smtClean="0">
                <a:latin typeface="Arial Narrow" pitchFamily="34" charset="0"/>
              </a:rPr>
              <a:t>addr</a:t>
            </a:r>
            <a:r>
              <a:rPr lang="en-US" sz="2200" b="1" dirty="0" smtClean="0">
                <a:latin typeface="Arial Narrow" pitchFamily="34" charset="0"/>
              </a:rPr>
              <a:t>. </a:t>
            </a:r>
            <a:r>
              <a:rPr lang="en-US" sz="2200" b="1" dirty="0">
                <a:latin typeface="Arial Narrow" pitchFamily="34" charset="0"/>
              </a:rPr>
              <a:t>o</a:t>
            </a:r>
            <a:r>
              <a:rPr lang="en-US" sz="2200" b="1" dirty="0" smtClean="0">
                <a:latin typeface="Arial Narrow" pitchFamily="34" charset="0"/>
              </a:rPr>
              <a:t>f </a:t>
            </a:r>
            <a:r>
              <a:rPr lang="en-US" sz="2200" b="1" i="1" dirty="0" smtClean="0">
                <a:latin typeface="Arial Narrow" pitchFamily="34" charset="0"/>
              </a:rPr>
              <a:t>b</a:t>
            </a:r>
            <a:endParaRPr lang="en-US" sz="2200" b="1" i="1" dirty="0">
              <a:latin typeface="Arial Narrow" pitchFamily="34" charset="0"/>
            </a:endParaRPr>
          </a:p>
          <a:p>
            <a:pPr eaLnBrk="0" hangingPunct="0">
              <a:lnSpc>
                <a:spcPct val="40000"/>
              </a:lnSpc>
              <a:defRPr/>
            </a:pPr>
            <a:endParaRPr lang="en-US" sz="2200" b="1" dirty="0" smtClean="0">
              <a:latin typeface="Arial Narrow" pitchFamily="34" charset="0"/>
            </a:endParaRP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L:  load   r1 ← </a:t>
            </a:r>
            <a:r>
              <a:rPr lang="en-US" sz="2200" b="1" dirty="0" smtClean="0">
                <a:latin typeface="Arial Narrow" pitchFamily="34" charset="0"/>
              </a:rPr>
              <a:t>[</a:t>
            </a:r>
            <a:r>
              <a:rPr lang="en-US" sz="2200" b="1" dirty="0" err="1" smtClean="0">
                <a:latin typeface="Arial Narrow" pitchFamily="34" charset="0"/>
              </a:rPr>
              <a:t>rA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load   r2 ← </a:t>
            </a:r>
            <a:r>
              <a:rPr lang="en-US" sz="2200" b="1" dirty="0" smtClean="0">
                <a:latin typeface="Arial Narrow" pitchFamily="34" charset="0"/>
              </a:rPr>
              <a:t>[</a:t>
            </a:r>
            <a:r>
              <a:rPr lang="en-US" sz="2200" b="1" dirty="0" err="1" smtClean="0">
                <a:latin typeface="Arial Narrow" pitchFamily="34" charset="0"/>
              </a:rPr>
              <a:t>rB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  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store  r3 → </a:t>
            </a:r>
            <a:r>
              <a:rPr lang="en-US" sz="2200" b="1" dirty="0" smtClean="0">
                <a:latin typeface="Arial Narrow" pitchFamily="34" charset="0"/>
              </a:rPr>
              <a:t>[</a:t>
            </a:r>
            <a:r>
              <a:rPr lang="en-US" sz="2200" b="1" dirty="0" err="1" smtClean="0">
                <a:latin typeface="Arial Narrow" pitchFamily="34" charset="0"/>
              </a:rPr>
              <a:t>rA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add     </a:t>
            </a:r>
            <a:r>
              <a:rPr lang="en-US" sz="2200" b="1" dirty="0" err="1" smtClean="0">
                <a:solidFill>
                  <a:srgbClr val="006600"/>
                </a:solidFill>
                <a:latin typeface="Arial Narrow" pitchFamily="34" charset="0"/>
              </a:rPr>
              <a:t>rA</a:t>
            </a:r>
            <a:r>
              <a:rPr lang="en-US" sz="2200" b="1" dirty="0" smtClean="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= </a:t>
            </a:r>
            <a:r>
              <a:rPr lang="en-US" sz="2200" b="1" dirty="0" err="1" smtClean="0">
                <a:solidFill>
                  <a:srgbClr val="006600"/>
                </a:solidFill>
                <a:latin typeface="Arial Narrow" pitchFamily="34" charset="0"/>
              </a:rPr>
              <a:t>rA</a:t>
            </a:r>
            <a:r>
              <a:rPr lang="en-US" sz="2200" b="1" dirty="0" smtClean="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+ 0x8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add     </a:t>
            </a:r>
            <a:r>
              <a:rPr lang="en-US" sz="2200" b="1" dirty="0" err="1" smtClean="0">
                <a:solidFill>
                  <a:srgbClr val="006600"/>
                </a:solidFill>
                <a:latin typeface="Arial Narrow" pitchFamily="34" charset="0"/>
              </a:rPr>
              <a:t>rB</a:t>
            </a:r>
            <a:r>
              <a:rPr lang="en-US" sz="2200" b="1" dirty="0" smtClean="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= </a:t>
            </a:r>
            <a:r>
              <a:rPr lang="en-US" sz="2200" b="1" dirty="0" err="1" smtClean="0">
                <a:solidFill>
                  <a:srgbClr val="006600"/>
                </a:solidFill>
                <a:latin typeface="Arial Narrow" pitchFamily="34" charset="0"/>
              </a:rPr>
              <a:t>rB</a:t>
            </a:r>
            <a:r>
              <a:rPr lang="en-US" sz="2200" b="1" dirty="0" smtClean="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+ 0x8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</a:t>
            </a:r>
            <a:r>
              <a:rPr lang="en-US" sz="2200" b="1" dirty="0">
                <a:latin typeface="Arial Narrow" pitchFamily="34" charset="0"/>
              </a:rPr>
              <a:t>add     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 = 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 + 1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branch (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&lt;n) </a:t>
            </a:r>
            <a:r>
              <a:rPr lang="en-US" sz="2200" b="1" dirty="0" smtClean="0">
                <a:latin typeface="Arial Narrow" pitchFamily="34" charset="0"/>
              </a:rPr>
              <a:t>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1175469"/>
            <a:ext cx="2590800" cy="24558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364337"/>
            <a:ext cx="2362200" cy="361950"/>
          </a:xfrm>
          <a:prstGeom prst="round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81000" y="1726287"/>
            <a:ext cx="2362200" cy="1725240"/>
          </a:xfrm>
          <a:prstGeom prst="roundRect">
            <a:avLst>
              <a:gd name="adj" fmla="val 9244"/>
            </a:avLst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1327869"/>
            <a:ext cx="2514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Array a, b;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For (</a:t>
            </a:r>
            <a:r>
              <a:rPr lang="en-US" sz="2200" b="1" dirty="0" err="1" smtClean="0">
                <a:latin typeface="Arial Narrow" pitchFamily="34" charset="0"/>
              </a:rPr>
              <a:t>i</a:t>
            </a:r>
            <a:r>
              <a:rPr lang="en-US" sz="2200" b="1" dirty="0" smtClean="0">
                <a:latin typeface="Arial Narrow" pitchFamily="34" charset="0"/>
              </a:rPr>
              <a:t>=0 to n) {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</a:t>
            </a:r>
            <a:r>
              <a:rPr lang="en-US" sz="2200" b="1" dirty="0" smtClean="0">
                <a:latin typeface="Arial Narrow" pitchFamily="34" charset="0"/>
              </a:rPr>
              <a:t>  . . .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   a[</a:t>
            </a:r>
            <a:r>
              <a:rPr lang="en-US" sz="2200" b="1" dirty="0" err="1" smtClean="0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 = b[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 + a[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   . . . 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712113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C Code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686498"/>
            <a:ext cx="1338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ASM Code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20" name="Curved Left Arrow 19"/>
          <p:cNvSpPr/>
          <p:nvPr/>
        </p:nvSpPr>
        <p:spPr bwMode="auto">
          <a:xfrm rot="10800000">
            <a:off x="2895598" y="2209800"/>
            <a:ext cx="429713" cy="3200400"/>
          </a:xfrm>
          <a:prstGeom prst="curvedLeftArrow">
            <a:avLst>
              <a:gd name="adj1" fmla="val 20542"/>
              <a:gd name="adj2" fmla="val 63406"/>
              <a:gd name="adj3" fmla="val 25000"/>
            </a:avLst>
          </a:prstGeom>
          <a:solidFill>
            <a:srgbClr val="A6C5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581400" y="4114800"/>
            <a:ext cx="2438400" cy="6858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0" grpId="0" animBg="1"/>
      <p:bldP spid="17" grpId="0"/>
      <p:bldP spid="11" grpId="0" animBg="1"/>
      <p:bldP spid="19" grpId="0" animBg="1"/>
      <p:bldP spid="23" grpId="0"/>
      <p:bldP spid="20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 err="1" smtClean="0"/>
              <a:t>Incrementalization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200400" y="1116687"/>
            <a:ext cx="2895600" cy="4522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276599" y="2133600"/>
            <a:ext cx="2741063" cy="3352800"/>
          </a:xfrm>
          <a:prstGeom prst="roundRect">
            <a:avLst>
              <a:gd name="adj" fmla="val 9244"/>
            </a:avLst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76600" y="1345287"/>
            <a:ext cx="2741062" cy="723900"/>
          </a:xfrm>
          <a:prstGeom prst="round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10640" y="1278756"/>
            <a:ext cx="2707023" cy="4290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b="1" dirty="0" err="1" smtClean="0">
                <a:latin typeface="Arial Narrow" pitchFamily="34" charset="0"/>
              </a:rPr>
              <a:t>rA</a:t>
            </a:r>
            <a:r>
              <a:rPr lang="en-US" sz="2200" b="1" dirty="0" smtClean="0">
                <a:latin typeface="Arial Narrow" pitchFamily="34" charset="0"/>
              </a:rPr>
              <a:t> = base </a:t>
            </a:r>
            <a:r>
              <a:rPr lang="en-US" sz="2200" b="1" dirty="0" err="1" smtClean="0">
                <a:latin typeface="Arial Narrow" pitchFamily="34" charset="0"/>
              </a:rPr>
              <a:t>addr</a:t>
            </a:r>
            <a:r>
              <a:rPr lang="en-US" sz="2200" b="1" dirty="0" smtClean="0">
                <a:latin typeface="Arial Narrow" pitchFamily="34" charset="0"/>
              </a:rPr>
              <a:t>. of </a:t>
            </a:r>
            <a:r>
              <a:rPr lang="en-US" sz="2200" b="1" i="1" dirty="0" smtClean="0">
                <a:latin typeface="Arial Narrow" pitchFamily="34" charset="0"/>
              </a:rPr>
              <a:t>a</a:t>
            </a:r>
          </a:p>
          <a:p>
            <a:pPr eaLnBrk="0" hangingPunct="0">
              <a:defRPr/>
            </a:pPr>
            <a:r>
              <a:rPr lang="en-US" sz="2200" b="1" dirty="0" err="1" smtClean="0">
                <a:latin typeface="Arial Narrow" pitchFamily="34" charset="0"/>
              </a:rPr>
              <a:t>rB</a:t>
            </a:r>
            <a:r>
              <a:rPr lang="en-US" sz="2200" b="1" dirty="0" smtClean="0">
                <a:latin typeface="Arial Narrow" pitchFamily="34" charset="0"/>
              </a:rPr>
              <a:t> = base </a:t>
            </a:r>
            <a:r>
              <a:rPr lang="en-US" sz="2200" b="1" dirty="0" err="1" smtClean="0">
                <a:latin typeface="Arial Narrow" pitchFamily="34" charset="0"/>
              </a:rPr>
              <a:t>addr</a:t>
            </a:r>
            <a:r>
              <a:rPr lang="en-US" sz="2200" b="1" dirty="0" smtClean="0">
                <a:latin typeface="Arial Narrow" pitchFamily="34" charset="0"/>
              </a:rPr>
              <a:t>. </a:t>
            </a:r>
            <a:r>
              <a:rPr lang="en-US" sz="2200" b="1" dirty="0">
                <a:latin typeface="Arial Narrow" pitchFamily="34" charset="0"/>
              </a:rPr>
              <a:t>o</a:t>
            </a:r>
            <a:r>
              <a:rPr lang="en-US" sz="2200" b="1" dirty="0" smtClean="0">
                <a:latin typeface="Arial Narrow" pitchFamily="34" charset="0"/>
              </a:rPr>
              <a:t>f </a:t>
            </a:r>
            <a:r>
              <a:rPr lang="en-US" sz="2200" b="1" i="1" dirty="0" smtClean="0">
                <a:latin typeface="Arial Narrow" pitchFamily="34" charset="0"/>
              </a:rPr>
              <a:t>b</a:t>
            </a:r>
            <a:endParaRPr lang="en-US" sz="2200" b="1" i="1" dirty="0">
              <a:latin typeface="Arial Narrow" pitchFamily="34" charset="0"/>
            </a:endParaRPr>
          </a:p>
          <a:p>
            <a:pPr eaLnBrk="0" hangingPunct="0">
              <a:lnSpc>
                <a:spcPct val="40000"/>
              </a:lnSpc>
              <a:defRPr/>
            </a:pPr>
            <a:endParaRPr lang="en-US" sz="2200" b="1" dirty="0" smtClean="0">
              <a:latin typeface="Arial Narrow" pitchFamily="34" charset="0"/>
            </a:endParaRP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L:  load   r1 ← </a:t>
            </a:r>
            <a:r>
              <a:rPr lang="en-US" sz="2200" b="1" dirty="0" smtClean="0">
                <a:latin typeface="Arial Narrow" pitchFamily="34" charset="0"/>
              </a:rPr>
              <a:t>[</a:t>
            </a:r>
            <a:r>
              <a:rPr lang="en-US" sz="2200" b="1" dirty="0" err="1" smtClean="0">
                <a:solidFill>
                  <a:srgbClr val="FF0000"/>
                </a:solidFill>
                <a:latin typeface="Arial Narrow" pitchFamily="34" charset="0"/>
              </a:rPr>
              <a:t>rA</a:t>
            </a:r>
            <a:r>
              <a:rPr lang="en-US" sz="2200" b="1" dirty="0" smtClean="0">
                <a:latin typeface="Arial Narrow" pitchFamily="34" charset="0"/>
              </a:rPr>
              <a:t>]</a:t>
            </a:r>
            <a:endParaRPr lang="en-US" sz="2200" b="1" dirty="0">
              <a:latin typeface="Arial Narrow" pitchFamily="34" charset="0"/>
            </a:endParaRP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load   r2 ← </a:t>
            </a:r>
            <a:r>
              <a:rPr lang="en-US" sz="2200" b="1" dirty="0" smtClean="0">
                <a:latin typeface="Arial Narrow" pitchFamily="34" charset="0"/>
              </a:rPr>
              <a:t>[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rB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  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store  r3 → </a:t>
            </a:r>
            <a:r>
              <a:rPr lang="en-US" sz="2200" b="1" dirty="0" smtClean="0">
                <a:latin typeface="Arial Narrow" pitchFamily="34" charset="0"/>
              </a:rPr>
              <a:t>[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rA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add     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rA</a:t>
            </a:r>
            <a:r>
              <a:rPr lang="en-US" sz="2200" b="1" dirty="0" smtClean="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= 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rA</a:t>
            </a:r>
            <a:r>
              <a:rPr lang="en-US" sz="2200" b="1" dirty="0" smtClean="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+ 0x8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add     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rB</a:t>
            </a:r>
            <a:r>
              <a:rPr lang="en-US" sz="2200" b="1" dirty="0" smtClean="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= 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rB</a:t>
            </a:r>
            <a:r>
              <a:rPr lang="en-US" sz="2200" b="1" dirty="0" smtClean="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+ 0x8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</a:t>
            </a:r>
            <a:r>
              <a:rPr lang="en-US" sz="2200" b="1" dirty="0">
                <a:latin typeface="Arial Narrow" pitchFamily="34" charset="0"/>
              </a:rPr>
              <a:t>add     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 + 1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branch (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&lt;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n</a:t>
            </a:r>
            <a:r>
              <a:rPr lang="en-US" sz="2200" b="1" dirty="0">
                <a:latin typeface="Arial Narrow" pitchFamily="34" charset="0"/>
              </a:rPr>
              <a:t>) </a:t>
            </a:r>
            <a:r>
              <a:rPr lang="en-US" sz="2200" b="1" dirty="0" smtClean="0">
                <a:latin typeface="Arial Narrow" pitchFamily="34" charset="0"/>
              </a:rPr>
              <a:t>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1175469"/>
            <a:ext cx="2590800" cy="24558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364337"/>
            <a:ext cx="2362200" cy="361950"/>
          </a:xfrm>
          <a:prstGeom prst="round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81000" y="1726287"/>
            <a:ext cx="2362200" cy="1725240"/>
          </a:xfrm>
          <a:prstGeom prst="roundRect">
            <a:avLst>
              <a:gd name="adj" fmla="val 9244"/>
            </a:avLst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1327869"/>
            <a:ext cx="2514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Array a, b;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For (</a:t>
            </a:r>
            <a:r>
              <a:rPr lang="en-US" sz="2200" b="1" dirty="0" err="1" smtClean="0">
                <a:latin typeface="Arial Narrow" pitchFamily="34" charset="0"/>
              </a:rPr>
              <a:t>i</a:t>
            </a:r>
            <a:r>
              <a:rPr lang="en-US" sz="2200" b="1" dirty="0" smtClean="0">
                <a:latin typeface="Arial Narrow" pitchFamily="34" charset="0"/>
              </a:rPr>
              <a:t>=0 to n) {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</a:t>
            </a:r>
            <a:r>
              <a:rPr lang="en-US" sz="2200" b="1" dirty="0" smtClean="0">
                <a:latin typeface="Arial Narrow" pitchFamily="34" charset="0"/>
              </a:rPr>
              <a:t>  . . .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   a[</a:t>
            </a:r>
            <a:r>
              <a:rPr lang="en-US" sz="2200" b="1" dirty="0" err="1" smtClean="0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 = b[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 + a[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   . . . 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712113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C Code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684817"/>
            <a:ext cx="1338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ASM Code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20" name="Curved Left Arrow 19"/>
          <p:cNvSpPr/>
          <p:nvPr/>
        </p:nvSpPr>
        <p:spPr bwMode="auto">
          <a:xfrm rot="10800000">
            <a:off x="2895598" y="2209800"/>
            <a:ext cx="429713" cy="3200400"/>
          </a:xfrm>
          <a:prstGeom prst="curvedLeftArrow">
            <a:avLst>
              <a:gd name="adj1" fmla="val 20542"/>
              <a:gd name="adj2" fmla="val 63406"/>
              <a:gd name="adj3" fmla="val 25000"/>
            </a:avLst>
          </a:prstGeom>
          <a:solidFill>
            <a:srgbClr val="A6C5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581400" y="4114800"/>
            <a:ext cx="2436262" cy="6858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17232" y="5105400"/>
            <a:ext cx="3755501" cy="1219200"/>
            <a:chOff x="117232" y="5257800"/>
            <a:chExt cx="3755501" cy="1219200"/>
          </a:xfrm>
        </p:grpSpPr>
        <p:grpSp>
          <p:nvGrpSpPr>
            <p:cNvPr id="6" name="Group 5"/>
            <p:cNvGrpSpPr/>
            <p:nvPr/>
          </p:nvGrpSpPr>
          <p:grpSpPr>
            <a:xfrm>
              <a:off x="117232" y="5257800"/>
              <a:ext cx="2819400" cy="1219200"/>
              <a:chOff x="193432" y="5334000"/>
              <a:chExt cx="2819400" cy="12192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04800" y="5334000"/>
                <a:ext cx="2590800" cy="12192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200" b="1" dirty="0">
                  <a:solidFill>
                    <a:srgbClr val="D151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3432" y="5386588"/>
                <a:ext cx="2819400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b="1" dirty="0" smtClean="0">
                    <a:latin typeface="Arial Narrow" pitchFamily="34" charset="0"/>
                  </a:rPr>
                  <a:t>Where: </a:t>
                </a:r>
                <a:r>
                  <a:rPr lang="en-US" sz="2200" b="1" dirty="0" smtClean="0">
                    <a:solidFill>
                      <a:srgbClr val="CC6600"/>
                    </a:solidFill>
                    <a:latin typeface="Arial Narrow" pitchFamily="34" charset="0"/>
                  </a:rPr>
                  <a:t>Errors </a:t>
                </a:r>
                <a:r>
                  <a:rPr lang="en-US" sz="2200" b="1" dirty="0">
                    <a:solidFill>
                      <a:srgbClr val="CC6600"/>
                    </a:solidFill>
                    <a:latin typeface="Arial Narrow" pitchFamily="34" charset="0"/>
                  </a:rPr>
                  <a:t>from </a:t>
                </a:r>
                <a:r>
                  <a:rPr lang="en-US" sz="2200" b="1" i="1" dirty="0">
                    <a:solidFill>
                      <a:srgbClr val="CC6600"/>
                    </a:solidFill>
                    <a:latin typeface="Arial Narrow" pitchFamily="34" charset="0"/>
                  </a:rPr>
                  <a:t>all</a:t>
                </a:r>
                <a:r>
                  <a:rPr lang="en-US" sz="2200" b="1" dirty="0">
                    <a:solidFill>
                      <a:srgbClr val="CC6600"/>
                    </a:solidFill>
                    <a:latin typeface="Arial Narrow" pitchFamily="34" charset="0"/>
                  </a:rPr>
                  <a:t> iterations</a:t>
                </a:r>
                <a:r>
                  <a:rPr lang="en-US" sz="2200" b="1" dirty="0">
                    <a:solidFill>
                      <a:srgbClr val="D15100"/>
                    </a:solidFill>
                    <a:latin typeface="Arial Narrow" pitchFamily="34" charset="0"/>
                  </a:rPr>
                  <a:t> </a:t>
                </a:r>
                <a:r>
                  <a:rPr lang="en-US" sz="2200" b="1" dirty="0">
                    <a:latin typeface="Arial Narrow" pitchFamily="34" charset="0"/>
                  </a:rPr>
                  <a:t>propagate here in </a:t>
                </a:r>
                <a:r>
                  <a:rPr lang="en-US" sz="2200" b="1" dirty="0">
                    <a:solidFill>
                      <a:srgbClr val="CC6600"/>
                    </a:solidFill>
                    <a:latin typeface="Arial Narrow" pitchFamily="34" charset="0"/>
                  </a:rPr>
                  <a:t>few quantities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2819400" y="5867400"/>
              <a:ext cx="1053333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5050914" y="4267200"/>
            <a:ext cx="3940686" cy="2113699"/>
            <a:chOff x="5050914" y="3696356"/>
            <a:chExt cx="3940686" cy="2113699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6248400" y="3696356"/>
              <a:ext cx="2743200" cy="21136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H="1">
              <a:off x="5050914" y="5144158"/>
              <a:ext cx="1197487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248400" y="4432518"/>
                <a:ext cx="272307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b="1" dirty="0" smtClean="0">
                    <a:latin typeface="Arial Narrow" pitchFamily="34" charset="0"/>
                  </a:rPr>
                  <a:t>What: </a:t>
                </a:r>
                <a:r>
                  <a:rPr lang="en-US" sz="2200" b="1" dirty="0" smtClean="0">
                    <a:solidFill>
                      <a:srgbClr val="D15100"/>
                    </a:solidFill>
                    <a:latin typeface="Arial Narrow" pitchFamily="34" charset="0"/>
                  </a:rPr>
                  <a:t>Property checks on </a:t>
                </a:r>
                <a:r>
                  <a:rPr lang="en-US" sz="2200" b="1" dirty="0" err="1" smtClean="0">
                    <a:solidFill>
                      <a:srgbClr val="D15100"/>
                    </a:solidFill>
                    <a:latin typeface="Arial Narrow" pitchFamily="34" charset="0"/>
                  </a:rPr>
                  <a:t>rA</a:t>
                </a:r>
                <a:r>
                  <a:rPr lang="en-US" sz="2200" b="1" dirty="0">
                    <a:solidFill>
                      <a:srgbClr val="D15100"/>
                    </a:solidFill>
                    <a:latin typeface="Arial Narrow" pitchFamily="34" charset="0"/>
                  </a:rPr>
                  <a:t>, </a:t>
                </a:r>
                <a:r>
                  <a:rPr lang="en-US" sz="2200" b="1" dirty="0" err="1" smtClean="0">
                    <a:solidFill>
                      <a:srgbClr val="D15100"/>
                    </a:solidFill>
                    <a:latin typeface="Arial Narrow" pitchFamily="34" charset="0"/>
                  </a:rPr>
                  <a:t>rB</a:t>
                </a:r>
                <a:r>
                  <a:rPr lang="en-US" sz="2200" b="1" dirty="0">
                    <a:solidFill>
                      <a:srgbClr val="D15100"/>
                    </a:solidFill>
                    <a:latin typeface="Arial Narrow" pitchFamily="34" charset="0"/>
                  </a:rPr>
                  <a:t>, and </a:t>
                </a:r>
                <a:r>
                  <a:rPr lang="en-US" sz="2200" b="1" dirty="0" err="1">
                    <a:solidFill>
                      <a:srgbClr val="D15100"/>
                    </a:solidFill>
                    <a:latin typeface="Arial Narrow" pitchFamily="34" charset="0"/>
                  </a:rPr>
                  <a:t>i</a:t>
                </a:r>
                <a:endParaRPr lang="en-US" sz="2200" b="1" dirty="0">
                  <a:solidFill>
                    <a:srgbClr val="D15100"/>
                  </a:solidFill>
                  <a:latin typeface="Arial Narrow" pitchFamily="34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200" b="1" dirty="0" smtClean="0">
                  <a:latin typeface="Arial Narrow" pitchFamily="34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b="1" dirty="0" smtClean="0">
                    <a:latin typeface="Arial Narrow" pitchFamily="34" charset="0"/>
                  </a:rPr>
                  <a:t>Diff in </a:t>
                </a:r>
                <a:r>
                  <a:rPr lang="en-US" sz="2200" b="1" dirty="0" err="1" smtClean="0">
                    <a:latin typeface="Arial Narrow" pitchFamily="34" charset="0"/>
                  </a:rPr>
                  <a:t>rA</a:t>
                </a:r>
                <a:r>
                  <a:rPr lang="en-US" sz="2200" b="1" dirty="0" smtClean="0">
                    <a:latin typeface="Arial Narrow" pitchFamily="34" charset="0"/>
                  </a:rPr>
                  <a:t> = Diff in </a:t>
                </a:r>
                <a:r>
                  <a:rPr lang="en-US" sz="2200" b="1" dirty="0" err="1" smtClean="0">
                    <a:latin typeface="Arial Narrow" pitchFamily="34" charset="0"/>
                  </a:rPr>
                  <a:t>rB</a:t>
                </a:r>
                <a:endParaRPr lang="en-US" sz="2200" b="1" dirty="0" smtClean="0">
                  <a:latin typeface="Arial Narrow" pitchFamily="34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b="1" dirty="0">
                    <a:latin typeface="Arial Narrow" pitchFamily="34" charset="0"/>
                  </a:rPr>
                  <a:t>Diff in </a:t>
                </a:r>
                <a:r>
                  <a:rPr lang="en-US" sz="2200" b="1" dirty="0" err="1" smtClean="0">
                    <a:latin typeface="Arial Narrow" pitchFamily="34" charset="0"/>
                  </a:rPr>
                  <a:t>rA</a:t>
                </a:r>
                <a:r>
                  <a:rPr lang="en-US" sz="2200" b="1" dirty="0" smtClean="0">
                    <a:latin typeface="Arial Narrow" pitchFamily="34" charset="0"/>
                  </a:rPr>
                  <a:t> </a:t>
                </a:r>
                <a:r>
                  <a:rPr lang="en-US" sz="2200" b="1" dirty="0">
                    <a:latin typeface="Arial Narrow" pitchFamily="34" charset="0"/>
                  </a:rPr>
                  <a:t>= </a:t>
                </a:r>
                <a:r>
                  <a:rPr lang="en-US" sz="2200" b="1" dirty="0" smtClean="0">
                    <a:latin typeface="Arial Narrow" pitchFamily="34" charset="0"/>
                  </a:rPr>
                  <a:t>8</a:t>
                </a:r>
                <a:r>
                  <a:rPr lang="en-US" sz="24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× </m:t>
                    </m:r>
                  </m:oMath>
                </a14:m>
                <a:r>
                  <a:rPr lang="en-US" sz="2200" b="1" dirty="0" smtClean="0">
                    <a:latin typeface="Arial Narrow" pitchFamily="34" charset="0"/>
                  </a:rPr>
                  <a:t>Diff </a:t>
                </a:r>
                <a:r>
                  <a:rPr lang="en-US" sz="2200" b="1" dirty="0">
                    <a:latin typeface="Arial Narrow" pitchFamily="34" charset="0"/>
                  </a:rPr>
                  <a:t>in </a:t>
                </a:r>
                <a:r>
                  <a:rPr lang="en-US" sz="2200" b="1" dirty="0" err="1" smtClean="0">
                    <a:latin typeface="Arial Narrow" pitchFamily="34" charset="0"/>
                  </a:rPr>
                  <a:t>i</a:t>
                </a:r>
                <a:endParaRPr lang="en-US" sz="2200" b="1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432518"/>
                <a:ext cx="2723078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566" t="-2013" r="-4251" b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5029200" y="1600201"/>
            <a:ext cx="3940686" cy="876478"/>
            <a:chOff x="5029200" y="1752601"/>
            <a:chExt cx="3940686" cy="876478"/>
          </a:xfrm>
        </p:grpSpPr>
        <p:grpSp>
          <p:nvGrpSpPr>
            <p:cNvPr id="47" name="Group 46"/>
            <p:cNvGrpSpPr/>
            <p:nvPr/>
          </p:nvGrpSpPr>
          <p:grpSpPr>
            <a:xfrm>
              <a:off x="5029200" y="1752601"/>
              <a:ext cx="3940686" cy="876478"/>
              <a:chOff x="5050914" y="4645925"/>
              <a:chExt cx="3940686" cy="876478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6248400" y="4645925"/>
                <a:ext cx="2743200" cy="876478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 bwMode="auto">
              <a:xfrm flipH="1">
                <a:off x="5050914" y="5144158"/>
                <a:ext cx="119748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50" name="Rectangle 49"/>
            <p:cNvSpPr/>
            <p:nvPr/>
          </p:nvSpPr>
          <p:spPr>
            <a:xfrm>
              <a:off x="6324599" y="1803775"/>
              <a:ext cx="251460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atin typeface="Arial Narrow" pitchFamily="34" charset="0"/>
                </a:rPr>
                <a:t>Collect initial values of </a:t>
              </a:r>
              <a:r>
                <a:rPr lang="en-US" sz="2200" b="1" dirty="0" err="1" smtClean="0">
                  <a:latin typeface="Arial Narrow" pitchFamily="34" charset="0"/>
                </a:rPr>
                <a:t>rA</a:t>
              </a:r>
              <a:r>
                <a:rPr lang="en-US" sz="2200" b="1" dirty="0">
                  <a:latin typeface="Arial Narrow" pitchFamily="34" charset="0"/>
                </a:rPr>
                <a:t>, </a:t>
              </a:r>
              <a:r>
                <a:rPr lang="en-US" sz="2200" b="1" dirty="0" err="1" smtClean="0">
                  <a:latin typeface="Arial Narrow" pitchFamily="34" charset="0"/>
                </a:rPr>
                <a:t>rB</a:t>
              </a:r>
              <a:r>
                <a:rPr lang="en-US" sz="2200" b="1" dirty="0">
                  <a:latin typeface="Arial Narrow" pitchFamily="34" charset="0"/>
                </a:rPr>
                <a:t>, and </a:t>
              </a:r>
              <a:r>
                <a:rPr lang="en-US" sz="2200" b="1" dirty="0" err="1">
                  <a:latin typeface="Arial Narrow" pitchFamily="34" charset="0"/>
                </a:rPr>
                <a:t>i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 bwMode="auto">
          <a:xfrm>
            <a:off x="228600" y="3937457"/>
            <a:ext cx="2590800" cy="55834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SDC-hot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app sites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6336268"/>
            <a:ext cx="34804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Arial Narrow" pitchFamily="34" charset="0"/>
              </a:rPr>
              <a:t>No loss in coverage - </a:t>
            </a:r>
            <a:r>
              <a:rPr lang="en-US" sz="2200" b="1" i="1" dirty="0">
                <a:latin typeface="Arial Narrow" pitchFamily="34" charset="0"/>
              </a:rPr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9689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with </a:t>
            </a:r>
            <a:r>
              <a:rPr lang="en-US" dirty="0"/>
              <a:t>L</a:t>
            </a:r>
            <a:r>
              <a:rPr lang="en-US" dirty="0" smtClean="0"/>
              <a:t>ong </a:t>
            </a:r>
            <a:r>
              <a:rPr lang="en-US" dirty="0"/>
              <a:t>L</a:t>
            </a:r>
            <a:r>
              <a:rPr lang="en-US" dirty="0" smtClean="0"/>
              <a:t>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long lived registers are prone to SDCs</a:t>
            </a:r>
          </a:p>
          <a:p>
            <a:r>
              <a:rPr lang="en-US" dirty="0" smtClean="0"/>
              <a:t>For detection</a:t>
            </a:r>
          </a:p>
          <a:p>
            <a:pPr lvl="1"/>
            <a:r>
              <a:rPr lang="en-US" dirty="0" smtClean="0"/>
              <a:t>Duplicate the register value at its definition</a:t>
            </a:r>
          </a:p>
          <a:p>
            <a:pPr lvl="1"/>
            <a:r>
              <a:rPr lang="en-US" dirty="0" smtClean="0"/>
              <a:t>Compare its value at the end of its life</a:t>
            </a:r>
          </a:p>
          <a:p>
            <a:r>
              <a:rPr lang="en-US" dirty="0" smtClean="0"/>
              <a:t>No loss in coverage - </a:t>
            </a:r>
            <a:r>
              <a:rPr lang="en-US" i="1" dirty="0" smtClean="0"/>
              <a:t>lossless</a:t>
            </a:r>
            <a:endParaRPr lang="en-US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096000" y="1934308"/>
            <a:ext cx="1219200" cy="1875692"/>
            <a:chOff x="6096000" y="1934308"/>
            <a:chExt cx="1219200" cy="1875692"/>
          </a:xfrm>
        </p:grpSpPr>
        <p:grpSp>
          <p:nvGrpSpPr>
            <p:cNvPr id="33" name="Group 32"/>
            <p:cNvGrpSpPr/>
            <p:nvPr/>
          </p:nvGrpSpPr>
          <p:grpSpPr>
            <a:xfrm>
              <a:off x="6265984" y="1934308"/>
              <a:ext cx="1049216" cy="1875692"/>
              <a:chOff x="6265984" y="1934308"/>
              <a:chExt cx="1049216" cy="1875692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>
                <a:off x="6265984" y="1934308"/>
                <a:ext cx="1049216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6265984" y="3810000"/>
                <a:ext cx="1049216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6400800" y="1934308"/>
                <a:ext cx="7620" cy="179949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triangle"/>
                <a:tailEnd type="triangle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6096000" y="2590800"/>
              <a:ext cx="609600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b="1" dirty="0" smtClean="0">
                  <a:latin typeface="Arial Narrow" pitchFamily="34" charset="0"/>
                </a:rPr>
                <a:t>Life </a:t>
              </a:r>
            </a:p>
            <a:p>
              <a:pPr>
                <a:lnSpc>
                  <a:spcPct val="75000"/>
                </a:lnSpc>
              </a:pPr>
              <a:r>
                <a:rPr lang="en-US" b="1" dirty="0" smtClean="0">
                  <a:latin typeface="Arial Narrow" pitchFamily="34" charset="0"/>
                </a:rPr>
                <a:t>time</a:t>
              </a:r>
              <a:endParaRPr lang="en-US" b="1" dirty="0">
                <a:latin typeface="Arial Narrow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>
            <a:off x="6553200" y="1178169"/>
            <a:ext cx="754786" cy="4155831"/>
          </a:xfrm>
          <a:custGeom>
            <a:avLst/>
            <a:gdLst>
              <a:gd name="connsiteX0" fmla="*/ 332650 w 754786"/>
              <a:gd name="connsiteY0" fmla="*/ 0 h 3395477"/>
              <a:gd name="connsiteX1" fmla="*/ 7335 w 754786"/>
              <a:gd name="connsiteY1" fmla="*/ 457200 h 3395477"/>
              <a:gd name="connsiteX2" fmla="*/ 614004 w 754786"/>
              <a:gd name="connsiteY2" fmla="*/ 782516 h 3395477"/>
              <a:gd name="connsiteX3" fmla="*/ 86466 w 754786"/>
              <a:gd name="connsiteY3" fmla="*/ 1204546 h 3395477"/>
              <a:gd name="connsiteX4" fmla="*/ 710720 w 754786"/>
              <a:gd name="connsiteY4" fmla="*/ 1529862 h 3395477"/>
              <a:gd name="connsiteX5" fmla="*/ 139220 w 754786"/>
              <a:gd name="connsiteY5" fmla="*/ 1960685 h 3395477"/>
              <a:gd name="connsiteX6" fmla="*/ 754681 w 754786"/>
              <a:gd name="connsiteY6" fmla="*/ 2321169 h 3395477"/>
              <a:gd name="connsiteX7" fmla="*/ 191973 w 754786"/>
              <a:gd name="connsiteY7" fmla="*/ 2699239 h 3395477"/>
              <a:gd name="connsiteX8" fmla="*/ 578835 w 754786"/>
              <a:gd name="connsiteY8" fmla="*/ 2980593 h 3395477"/>
              <a:gd name="connsiteX9" fmla="*/ 578835 w 754786"/>
              <a:gd name="connsiteY9" fmla="*/ 3332285 h 3395477"/>
              <a:gd name="connsiteX10" fmla="*/ 596420 w 754786"/>
              <a:gd name="connsiteY10" fmla="*/ 3393831 h 339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4786" h="3395477">
                <a:moveTo>
                  <a:pt x="332650" y="0"/>
                </a:moveTo>
                <a:cubicBezTo>
                  <a:pt x="146546" y="163390"/>
                  <a:pt x="-39557" y="326781"/>
                  <a:pt x="7335" y="457200"/>
                </a:cubicBezTo>
                <a:cubicBezTo>
                  <a:pt x="54227" y="587619"/>
                  <a:pt x="600816" y="657958"/>
                  <a:pt x="614004" y="782516"/>
                </a:cubicBezTo>
                <a:cubicBezTo>
                  <a:pt x="627192" y="907074"/>
                  <a:pt x="70347" y="1079988"/>
                  <a:pt x="86466" y="1204546"/>
                </a:cubicBezTo>
                <a:cubicBezTo>
                  <a:pt x="102585" y="1329104"/>
                  <a:pt x="701928" y="1403839"/>
                  <a:pt x="710720" y="1529862"/>
                </a:cubicBezTo>
                <a:cubicBezTo>
                  <a:pt x="719512" y="1655885"/>
                  <a:pt x="131893" y="1828801"/>
                  <a:pt x="139220" y="1960685"/>
                </a:cubicBezTo>
                <a:cubicBezTo>
                  <a:pt x="146547" y="2092569"/>
                  <a:pt x="745889" y="2198077"/>
                  <a:pt x="754681" y="2321169"/>
                </a:cubicBezTo>
                <a:cubicBezTo>
                  <a:pt x="763473" y="2444261"/>
                  <a:pt x="221281" y="2589335"/>
                  <a:pt x="191973" y="2699239"/>
                </a:cubicBezTo>
                <a:cubicBezTo>
                  <a:pt x="162665" y="2809143"/>
                  <a:pt x="514358" y="2875085"/>
                  <a:pt x="578835" y="2980593"/>
                </a:cubicBezTo>
                <a:cubicBezTo>
                  <a:pt x="643312" y="3086101"/>
                  <a:pt x="575904" y="3263412"/>
                  <a:pt x="578835" y="3332285"/>
                </a:cubicBezTo>
                <a:cubicBezTo>
                  <a:pt x="581766" y="3401158"/>
                  <a:pt x="589093" y="3397494"/>
                  <a:pt x="596420" y="33938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34200" y="1016913"/>
            <a:ext cx="1676400" cy="811887"/>
            <a:chOff x="7162800" y="1016913"/>
            <a:chExt cx="1676400" cy="811887"/>
          </a:xfrm>
        </p:grpSpPr>
        <p:sp>
          <p:nvSpPr>
            <p:cNvPr id="6" name="TextBox 5"/>
            <p:cNvSpPr txBox="1"/>
            <p:nvPr/>
          </p:nvSpPr>
          <p:spPr>
            <a:xfrm>
              <a:off x="7256716" y="1016913"/>
              <a:ext cx="15824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R1 definition</a:t>
              </a:r>
              <a:endParaRPr lang="en-US" sz="2200" b="1" dirty="0">
                <a:latin typeface="Arial Narrow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7162800" y="1421487"/>
              <a:ext cx="228600" cy="4073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Rectangle 11"/>
          <p:cNvSpPr/>
          <p:nvPr/>
        </p:nvSpPr>
        <p:spPr bwMode="auto">
          <a:xfrm>
            <a:off x="6831624" y="1854075"/>
            <a:ext cx="178776" cy="16998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014086" y="1524000"/>
            <a:ext cx="1520314" cy="495300"/>
            <a:chOff x="7014086" y="1524000"/>
            <a:chExt cx="1520314" cy="495300"/>
          </a:xfrm>
        </p:grpSpPr>
        <p:grpSp>
          <p:nvGrpSpPr>
            <p:cNvPr id="28" name="Group 27"/>
            <p:cNvGrpSpPr/>
            <p:nvPr/>
          </p:nvGrpSpPr>
          <p:grpSpPr>
            <a:xfrm>
              <a:off x="7014086" y="1849316"/>
              <a:ext cx="1520314" cy="169984"/>
              <a:chOff x="7004561" y="1852615"/>
              <a:chExt cx="1520314" cy="169984"/>
            </a:xfrm>
          </p:grpSpPr>
          <p:cxnSp>
            <p:nvCxnSpPr>
              <p:cNvPr id="20" name="Straight Arrow Connector 19"/>
              <p:cNvCxnSpPr>
                <a:endCxn id="27" idx="1"/>
              </p:cNvCxnSpPr>
              <p:nvPr/>
            </p:nvCxnSpPr>
            <p:spPr bwMode="auto">
              <a:xfrm>
                <a:off x="7004561" y="1937607"/>
                <a:ext cx="134153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 bwMode="auto">
              <a:xfrm>
                <a:off x="8346099" y="1852615"/>
                <a:ext cx="178776" cy="169984"/>
              </a:xfrm>
              <a:prstGeom prst="rect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391653" y="1524000"/>
              <a:ext cx="7617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Copy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10400" y="2130520"/>
            <a:ext cx="938981" cy="369332"/>
            <a:chOff x="5100487" y="4615624"/>
            <a:chExt cx="938981" cy="369332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5100487" y="4800600"/>
              <a:ext cx="31217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359474" y="461562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Use 1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79227" y="2005781"/>
            <a:ext cx="1988573" cy="1799303"/>
            <a:chOff x="7079227" y="2005781"/>
            <a:chExt cx="1988573" cy="1799303"/>
          </a:xfrm>
        </p:grpSpPr>
        <p:sp>
          <p:nvSpPr>
            <p:cNvPr id="19" name="Freeform 18"/>
            <p:cNvSpPr/>
            <p:nvPr/>
          </p:nvSpPr>
          <p:spPr bwMode="auto">
            <a:xfrm>
              <a:off x="7079227" y="2005781"/>
              <a:ext cx="1455174" cy="1799303"/>
            </a:xfrm>
            <a:custGeom>
              <a:avLst/>
              <a:gdLst>
                <a:gd name="connsiteX0" fmla="*/ 1386348 w 1508489"/>
                <a:gd name="connsiteY0" fmla="*/ 0 h 1799303"/>
                <a:gd name="connsiteX1" fmla="*/ 1371600 w 1508489"/>
                <a:gd name="connsiteY1" fmla="*/ 1194619 h 1799303"/>
                <a:gd name="connsiteX2" fmla="*/ 0 w 1508489"/>
                <a:gd name="connsiteY2" fmla="*/ 1799303 h 17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489" h="1799303">
                  <a:moveTo>
                    <a:pt x="1386348" y="0"/>
                  </a:moveTo>
                  <a:cubicBezTo>
                    <a:pt x="1494503" y="447367"/>
                    <a:pt x="1602658" y="894735"/>
                    <a:pt x="1371600" y="1194619"/>
                  </a:cubicBezTo>
                  <a:cubicBezTo>
                    <a:pt x="1140542" y="1494503"/>
                    <a:pt x="570271" y="1646903"/>
                    <a:pt x="0" y="1799303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82860" y="2693313"/>
              <a:ext cx="118494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Compare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22808" y="2544096"/>
            <a:ext cx="938981" cy="369332"/>
            <a:chOff x="5100487" y="4615624"/>
            <a:chExt cx="938981" cy="369332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5100487" y="4800600"/>
              <a:ext cx="31217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5359474" y="461562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Use 2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58000" y="3212068"/>
            <a:ext cx="938981" cy="369332"/>
            <a:chOff x="5100487" y="4615624"/>
            <a:chExt cx="938981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5100487" y="4800600"/>
              <a:ext cx="31217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359474" y="461562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Use n</a:t>
              </a:r>
              <a:endParaRPr lang="en-US" dirty="0">
                <a:latin typeface="Arial Narrow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71214" y="2768769"/>
            <a:ext cx="2487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82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19 0.0118 L 0.02605 0.0243 L 0.00886 0.05 L -0.02604 0.08402 L -0.03385 0.10069 L -0.01979 0.11736 L 0.02813 0.14513 L 0.03542 0.15555 L 0.02605 0.17708 L -0.02135 0.21944 L -0.0276 0.23541 L -0.01718 0.2493 L 0.0073 0.26736 " pathEditMode="relative" ptsTypes="AAAAAAAAAAAA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2" grpId="1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Application-Specific </a:t>
            </a:r>
            <a:r>
              <a:rPr lang="en-US" dirty="0"/>
              <a:t>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610600" cy="5562600"/>
              </a:xfrm>
            </p:spPr>
            <p:txBody>
              <a:bodyPr/>
              <a:lstStyle/>
              <a:p>
                <a:r>
                  <a:rPr lang="en-US" dirty="0" smtClean="0"/>
                  <a:t>Exponential function</a:t>
                </a:r>
              </a:p>
              <a:p>
                <a:pPr lvl="1"/>
                <a:r>
                  <a:rPr lang="en-US" dirty="0" smtClean="0"/>
                  <a:t>Where: End of every function invocation</a:t>
                </a:r>
              </a:p>
              <a:p>
                <a:pPr lvl="1"/>
                <a:r>
                  <a:rPr lang="en-US" dirty="0" smtClean="0"/>
                  <a:t>What: Re-execution or inverse function (</a:t>
                </a:r>
                <a:r>
                  <a:rPr lang="en-US" i="1" dirty="0" smtClean="0"/>
                  <a:t>log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>
                    <a:solidFill>
                      <a:srgbClr val="CC6600"/>
                    </a:solidFill>
                  </a:rPr>
                  <a:t>Periodic test on accumulated quantities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Accumulate input and output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𝒊</m:t>
                        </m:r>
                        <m:r>
                          <a:rPr lang="en-US" sz="2200" i="1">
                            <a:latin typeface="Cambria Math"/>
                          </a:rPr>
                          <m:t>𝟏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𝒊</m:t>
                        </m:r>
                        <m:r>
                          <a:rPr lang="en-US" sz="2200" i="1">
                            <a:latin typeface="Cambria Math"/>
                          </a:rPr>
                          <m:t>𝟐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𝒊</m:t>
                        </m:r>
                        <m:r>
                          <a:rPr lang="en-US" sz="2200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𝒊</m:t>
                        </m:r>
                        <m:r>
                          <a:rPr lang="en-US" sz="2200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Some </a:t>
                </a:r>
                <a:r>
                  <a:rPr lang="en-US" dirty="0"/>
                  <a:t>coverage may be compromised – </a:t>
                </a:r>
                <a:r>
                  <a:rPr lang="en-US" i="1" dirty="0" err="1" smtClean="0"/>
                  <a:t>lossy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610600" cy="5562600"/>
              </a:xfrm>
              <a:blipFill rotWithShape="1">
                <a:blip r:embed="rId2"/>
                <a:stretch>
                  <a:fillRect l="-849" t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5328479" y="1607469"/>
            <a:ext cx="3078091" cy="1295399"/>
            <a:chOff x="5745306" y="1926528"/>
            <a:chExt cx="3264027" cy="1295399"/>
          </a:xfrm>
        </p:grpSpPr>
        <p:sp>
          <p:nvSpPr>
            <p:cNvPr id="6" name="Rounded Rectangle 5"/>
            <p:cNvSpPr/>
            <p:nvPr/>
          </p:nvSpPr>
          <p:spPr bwMode="auto">
            <a:xfrm rot="16200000">
              <a:off x="6705598" y="1621729"/>
              <a:ext cx="1295399" cy="19049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exp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9" idx="2"/>
              <a:endCxn id="6" idx="0"/>
            </p:cNvCxnSpPr>
            <p:nvPr/>
          </p:nvCxnSpPr>
          <p:spPr bwMode="auto">
            <a:xfrm rot="16200000">
              <a:off x="6266153" y="2445022"/>
              <a:ext cx="5441" cy="26385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>
              <a:stCxn id="6" idx="2"/>
              <a:endCxn id="10" idx="0"/>
            </p:cNvCxnSpPr>
            <p:nvPr/>
          </p:nvCxnSpPr>
          <p:spPr bwMode="auto">
            <a:xfrm rot="16200000">
              <a:off x="8460956" y="2417493"/>
              <a:ext cx="1574" cy="3118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699715" y="2383847"/>
                  <a:ext cx="482824" cy="3916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𝒊𝒏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88559" y="2395002"/>
                  <a:ext cx="4828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8499964" y="2376833"/>
                  <a:ext cx="627095" cy="3916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𝒐𝒖𝒕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488809" y="2387988"/>
                  <a:ext cx="62709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096000" y="2362200"/>
            <a:ext cx="1551215" cy="719554"/>
            <a:chOff x="6899910" y="2133600"/>
            <a:chExt cx="1551215" cy="71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33260" y="2133600"/>
                  <a:ext cx="12953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  <m:box>
                          <m:boxPr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=</m:t>
                            </m:r>
                          </m:e>
                        </m:box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  <m:r>
                          <a:rPr lang="en-US" sz="1600" b="1" i="1" smtClean="0">
                            <a:latin typeface="Cambria Math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𝒊𝒏</m:t>
                        </m:r>
                      </m:oMath>
                    </m:oMathPara>
                  </a14:m>
                  <a:endParaRPr lang="en-US" sz="1600" b="1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60" y="2133600"/>
                  <a:ext cx="1295399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99910" y="2514600"/>
                  <a:ext cx="15512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𝑶</m:t>
                        </m:r>
                        <m:box>
                          <m:boxPr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=</m:t>
                            </m:r>
                          </m:e>
                        </m:box>
                        <m:r>
                          <a:rPr lang="en-US" sz="1600" b="1" i="1" smtClean="0">
                            <a:latin typeface="Cambria Math"/>
                          </a:rPr>
                          <m:t>𝑶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𝒐𝒖𝒕</m:t>
                        </m:r>
                      </m:oMath>
                    </m:oMathPara>
                  </a14:m>
                  <a:endParaRPr lang="en-US" sz="1600" b="1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10" y="2514600"/>
                  <a:ext cx="1551215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7716618" y="1066800"/>
            <a:ext cx="1295399" cy="2735659"/>
            <a:chOff x="7716618" y="1066800"/>
            <a:chExt cx="1295399" cy="2735659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716618" y="1342526"/>
              <a:ext cx="1295399" cy="1796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exp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52" idx="0"/>
            </p:cNvCxnSpPr>
            <p:nvPr/>
          </p:nvCxnSpPr>
          <p:spPr bwMode="auto">
            <a:xfrm flipH="1">
              <a:off x="8364318" y="1066800"/>
              <a:ext cx="4235" cy="2757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>
              <a:stCxn id="52" idx="2"/>
            </p:cNvCxnSpPr>
            <p:nvPr/>
          </p:nvCxnSpPr>
          <p:spPr bwMode="auto">
            <a:xfrm>
              <a:off x="8364319" y="3139003"/>
              <a:ext cx="4235" cy="2941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134188" y="343312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188" y="3433127"/>
                  <a:ext cx="4764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67600" y="3419475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==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419475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289149" y="235481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149" y="2354818"/>
                <a:ext cx="34977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2675" y="2735818"/>
                <a:ext cx="41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75" y="2735818"/>
                <a:ext cx="41710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720165" y="1219200"/>
            <a:ext cx="645587" cy="435934"/>
            <a:chOff x="2002466" y="4653786"/>
            <a:chExt cx="645587" cy="435934"/>
          </a:xfrm>
        </p:grpSpPr>
        <p:cxnSp>
          <p:nvCxnSpPr>
            <p:cNvPr id="15" name="Straight Connector 14"/>
            <p:cNvCxnSpPr/>
            <p:nvPr/>
          </p:nvCxnSpPr>
          <p:spPr bwMode="auto">
            <a:xfrm flipV="1">
              <a:off x="2002466" y="5089719"/>
              <a:ext cx="645587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057400" y="4653786"/>
              <a:ext cx="5693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CC6600"/>
                  </a:solidFill>
                  <a:latin typeface="Arial Narrow" pitchFamily="34" charset="0"/>
                </a:rPr>
                <a:t>few</a:t>
              </a:r>
              <a:endParaRPr lang="en-US" sz="2200" b="1" dirty="0">
                <a:solidFill>
                  <a:srgbClr val="CC6600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 bwMode="auto">
          <a:xfrm flipV="1">
            <a:off x="6568628" y="984371"/>
            <a:ext cx="1660972" cy="1454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477000" y="2971801"/>
            <a:ext cx="1005840" cy="548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410200" y="1410792"/>
            <a:ext cx="312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 Narrow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824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20973 -0.2368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6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13663 0.0965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3" grpId="1"/>
      <p:bldP spid="64" grpId="0"/>
      <p:bldP spid="64" grpId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Application-Specific Behavior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Bit Reverse function</a:t>
                </a:r>
              </a:p>
              <a:p>
                <a:pPr lvl="1"/>
                <a:r>
                  <a:rPr lang="en-US" dirty="0"/>
                  <a:t>Where: End of function</a:t>
                </a:r>
              </a:p>
              <a:p>
                <a:pPr lvl="1"/>
                <a:r>
                  <a:rPr lang="en-US" dirty="0"/>
                  <a:t>What: Challenge – </a:t>
                </a:r>
                <a:r>
                  <a:rPr lang="en-US" dirty="0" smtClean="0"/>
                  <a:t>re-execution?</a:t>
                </a:r>
              </a:p>
              <a:p>
                <a:pPr lvl="1"/>
                <a:r>
                  <a:rPr lang="en-US" dirty="0" smtClean="0"/>
                  <a:t>Approach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CC6600"/>
                    </a:solidFill>
                  </a:rPr>
                  <a:t>Parity of </a:t>
                </a:r>
                <a:r>
                  <a:rPr lang="en-US" i="1" dirty="0">
                    <a:solidFill>
                      <a:srgbClr val="CC6600"/>
                    </a:solidFill>
                  </a:rPr>
                  <a:t>in</a:t>
                </a:r>
                <a:r>
                  <a:rPr lang="en-US" dirty="0">
                    <a:solidFill>
                      <a:srgbClr val="CC6600"/>
                    </a:solidFill>
                  </a:rPr>
                  <a:t> &amp; </a:t>
                </a:r>
                <a:r>
                  <a:rPr lang="en-US" i="1" dirty="0">
                    <a:solidFill>
                      <a:srgbClr val="CC6600"/>
                    </a:solidFill>
                  </a:rPr>
                  <a:t>out</a:t>
                </a:r>
                <a:r>
                  <a:rPr lang="en-US" dirty="0">
                    <a:solidFill>
                      <a:srgbClr val="CC6600"/>
                    </a:solidFill>
                  </a:rPr>
                  <a:t> should </a:t>
                </a:r>
                <a:r>
                  <a:rPr lang="en-US" dirty="0" smtClean="0">
                    <a:solidFill>
                      <a:srgbClr val="CC6600"/>
                    </a:solidFill>
                  </a:rPr>
                  <a:t>match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Other detectors: Range checks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𝑽𝒂𝒍𝒖𝒆</m:t>
                    </m:r>
                    <m:r>
                      <a:rPr lang="en-US" sz="2000" i="1" smtClean="0"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latin typeface="Cambria Math"/>
                      </a:rPr>
                      <m:t>𝑼𝒑𝒑𝒆𝒓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𝒃𝒐𝒖𝒏𝒅</m:t>
                    </m:r>
                  </m:oMath>
                </a14:m>
                <a:endParaRPr lang="en-US" sz="2000" b="1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𝑳𝒐𝒘𝒆𝒓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𝒃𝒐𝒖𝒏𝒅</m:t>
                    </m:r>
                    <m:r>
                      <a:rPr lang="en-US" sz="2000" b="1" i="1" smtClean="0"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latin typeface="Cambria Math"/>
                      </a:rPr>
                      <m:t>𝑽𝒂𝒍𝒖𝒆</m:t>
                    </m:r>
                    <m:r>
                      <a:rPr lang="en-US" sz="2000" b="1" i="1" smtClean="0"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latin typeface="Cambria Math"/>
                      </a:rPr>
                      <m:t>𝑼𝒑𝒑𝒆𝒓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𝒃𝒐𝒖𝒏𝒅</m:t>
                    </m:r>
                  </m:oMath>
                </a14:m>
                <a:endParaRPr lang="en-US" sz="2000" b="1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Some coverage may be compromised – </a:t>
                </a:r>
                <a:r>
                  <a:rPr lang="en-US" i="1" dirty="0" err="1" smtClean="0"/>
                  <a:t>lossy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49" t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5590189" y="1450540"/>
            <a:ext cx="2570061" cy="1558440"/>
            <a:chOff x="5716358" y="1787318"/>
            <a:chExt cx="2725307" cy="1558440"/>
          </a:xfrm>
        </p:grpSpPr>
        <p:sp>
          <p:nvSpPr>
            <p:cNvPr id="10" name="Rounded Rectangle 9"/>
            <p:cNvSpPr/>
            <p:nvPr/>
          </p:nvSpPr>
          <p:spPr bwMode="auto">
            <a:xfrm rot="16200000">
              <a:off x="6416558" y="1967942"/>
              <a:ext cx="1295399" cy="12125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Bit Reverse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3" idx="2"/>
              <a:endCxn id="10" idx="0"/>
            </p:cNvCxnSpPr>
            <p:nvPr/>
          </p:nvCxnSpPr>
          <p:spPr bwMode="auto">
            <a:xfrm rot="16200000">
              <a:off x="6297226" y="2417638"/>
              <a:ext cx="4158" cy="3173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>
              <a:stCxn id="10" idx="2"/>
              <a:endCxn id="14" idx="0"/>
            </p:cNvCxnSpPr>
            <p:nvPr/>
          </p:nvCxnSpPr>
          <p:spPr bwMode="auto">
            <a:xfrm rot="16200000">
              <a:off x="7840120" y="2396960"/>
              <a:ext cx="7689" cy="3468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228627" y="2366245"/>
                  <a:ext cx="1399742" cy="424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𝒊𝒏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𝟎𝟎𝟏𝟏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28627" y="2366245"/>
                  <a:ext cx="1399742" cy="42427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7450306" y="2354398"/>
                  <a:ext cx="1558440" cy="424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𝒐𝒖𝒕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𝟏𝟏𝟎𝟎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450306" y="2354398"/>
                  <a:ext cx="1558440" cy="42427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8035260" y="1362075"/>
            <a:ext cx="1096775" cy="1662557"/>
            <a:chOff x="7840320" y="2019300"/>
            <a:chExt cx="1096775" cy="1662557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V="1">
              <a:off x="8445012" y="2019300"/>
              <a:ext cx="0" cy="166255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840320" y="2565166"/>
              <a:ext cx="109677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Compare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543802" y="762000"/>
            <a:ext cx="1586705" cy="2764453"/>
            <a:chOff x="7543802" y="762000"/>
            <a:chExt cx="1586705" cy="2764453"/>
          </a:xfrm>
        </p:grpSpPr>
        <p:grpSp>
          <p:nvGrpSpPr>
            <p:cNvPr id="15" name="Group 14"/>
            <p:cNvGrpSpPr/>
            <p:nvPr/>
          </p:nvGrpSpPr>
          <p:grpSpPr>
            <a:xfrm>
              <a:off x="7543802" y="762000"/>
              <a:ext cx="1586705" cy="2764453"/>
              <a:chOff x="7543802" y="3819525"/>
              <a:chExt cx="1586705" cy="276445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543802" y="3819525"/>
                <a:ext cx="668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Parity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549661" y="5988963"/>
                <a:ext cx="822732" cy="421362"/>
                <a:chOff x="7132406" y="1543050"/>
                <a:chExt cx="1223218" cy="421362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 bwMode="auto">
                <a:xfrm>
                  <a:off x="7152601" y="1964412"/>
                  <a:ext cx="120302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7132406" y="1543050"/>
                  <a:ext cx="9841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Parity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382000" y="4002643"/>
                    <a:ext cx="6329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4002643"/>
                    <a:ext cx="632930" cy="40011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8382162" y="6183868"/>
                    <a:ext cx="7483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162" y="6183868"/>
                    <a:ext cx="748345" cy="4001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 bwMode="auto">
            <a:xfrm>
              <a:off x="7572851" y="1162050"/>
              <a:ext cx="8091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01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Tunable Resiliency vs.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detectors do not cover all SDC-causing sites?</a:t>
            </a:r>
          </a:p>
          <a:p>
            <a:pPr lvl="1"/>
            <a:r>
              <a:rPr lang="en-US" dirty="0" smtClean="0"/>
              <a:t>Use selective instruction-level redundancy</a:t>
            </a:r>
          </a:p>
          <a:p>
            <a:endParaRPr lang="en-US" dirty="0" smtClean="0"/>
          </a:p>
          <a:p>
            <a:r>
              <a:rPr lang="en-US" dirty="0" smtClean="0"/>
              <a:t>What if our low-overhead is still not tolerable but lower resiliency is?</a:t>
            </a:r>
          </a:p>
          <a:p>
            <a:pPr lvl="1"/>
            <a:r>
              <a:rPr lang="en-US" dirty="0" smtClean="0"/>
              <a:t>Tunable resiliency vs.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Near Optimal Detectors: Naïve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2338408"/>
            <a:ext cx="1881316" cy="2609910"/>
            <a:chOff x="2462084" y="1752600"/>
            <a:chExt cx="1881316" cy="2609910"/>
          </a:xfrm>
        </p:grpSpPr>
        <p:pic>
          <p:nvPicPr>
            <p:cNvPr id="131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084" y="1752600"/>
              <a:ext cx="1881316" cy="2209800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  <a:outerShdw blurRad="50800" dist="50800" dir="5400000" algn="ctr" rotWithShape="0">
                <a:srgbClr val="000000">
                  <a:alpha val="65000"/>
                </a:srgbClr>
              </a:outerShdw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Oval 131"/>
            <p:cNvSpPr/>
            <p:nvPr/>
          </p:nvSpPr>
          <p:spPr bwMode="auto">
            <a:xfrm>
              <a:off x="27592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3" name="Oval 132"/>
            <p:cNvSpPr>
              <a:spLocks/>
            </p:cNvSpPr>
            <p:nvPr/>
          </p:nvSpPr>
          <p:spPr bwMode="auto">
            <a:xfrm>
              <a:off x="296881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 bwMode="auto">
            <a:xfrm>
              <a:off x="3064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 bwMode="auto">
            <a:xfrm>
              <a:off x="33688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6" name="Oval 135"/>
            <p:cNvSpPr>
              <a:spLocks/>
            </p:cNvSpPr>
            <p:nvPr/>
          </p:nvSpPr>
          <p:spPr bwMode="auto">
            <a:xfrm>
              <a:off x="2683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7" name="Oval 136"/>
            <p:cNvSpPr>
              <a:spLocks/>
            </p:cNvSpPr>
            <p:nvPr/>
          </p:nvSpPr>
          <p:spPr bwMode="auto">
            <a:xfrm>
              <a:off x="2530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8" name="Oval 137"/>
            <p:cNvSpPr>
              <a:spLocks/>
            </p:cNvSpPr>
            <p:nvPr/>
          </p:nvSpPr>
          <p:spPr bwMode="auto">
            <a:xfrm>
              <a:off x="3121214" y="26365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3368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 bwMode="auto">
            <a:xfrm>
              <a:off x="3978464" y="3169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3368864" y="2941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36736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 bwMode="auto">
            <a:xfrm>
              <a:off x="3673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 bwMode="auto">
            <a:xfrm>
              <a:off x="27592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39784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6" name="Oval 145"/>
            <p:cNvSpPr>
              <a:spLocks/>
            </p:cNvSpPr>
            <p:nvPr/>
          </p:nvSpPr>
          <p:spPr bwMode="auto">
            <a:xfrm>
              <a:off x="3597464" y="2712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3749864" y="2407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2987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9" name="Oval 148"/>
            <p:cNvSpPr>
              <a:spLocks/>
            </p:cNvSpPr>
            <p:nvPr/>
          </p:nvSpPr>
          <p:spPr bwMode="auto">
            <a:xfrm>
              <a:off x="28354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0" name="Oval 149"/>
            <p:cNvSpPr>
              <a:spLocks/>
            </p:cNvSpPr>
            <p:nvPr/>
          </p:nvSpPr>
          <p:spPr bwMode="auto">
            <a:xfrm>
              <a:off x="3121214" y="2865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3368864" y="2560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 bwMode="auto">
            <a:xfrm>
              <a:off x="29878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312121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2538284" y="2773121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462084" y="3962400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Bag of detectors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27603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296989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 bwMode="auto">
            <a:xfrm>
              <a:off x="3065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33699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2684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1" name="Oval 160"/>
            <p:cNvSpPr>
              <a:spLocks/>
            </p:cNvSpPr>
            <p:nvPr/>
          </p:nvSpPr>
          <p:spPr bwMode="auto">
            <a:xfrm>
              <a:off x="2531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2" name="Oval 161"/>
            <p:cNvSpPr>
              <a:spLocks/>
            </p:cNvSpPr>
            <p:nvPr/>
          </p:nvSpPr>
          <p:spPr bwMode="auto">
            <a:xfrm>
              <a:off x="3122295" y="26351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3369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 bwMode="auto">
            <a:xfrm>
              <a:off x="3979545" y="3168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3369945" y="2939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36747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 bwMode="auto">
            <a:xfrm>
              <a:off x="3674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8" name="Oval 167"/>
            <p:cNvSpPr>
              <a:spLocks/>
            </p:cNvSpPr>
            <p:nvPr/>
          </p:nvSpPr>
          <p:spPr bwMode="auto">
            <a:xfrm>
              <a:off x="27603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39795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0" name="Oval 169"/>
            <p:cNvSpPr>
              <a:spLocks/>
            </p:cNvSpPr>
            <p:nvPr/>
          </p:nvSpPr>
          <p:spPr bwMode="auto">
            <a:xfrm>
              <a:off x="3598545" y="2711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3750945" y="2406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2988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3" name="Oval 172"/>
            <p:cNvSpPr>
              <a:spLocks/>
            </p:cNvSpPr>
            <p:nvPr/>
          </p:nvSpPr>
          <p:spPr bwMode="auto">
            <a:xfrm>
              <a:off x="28365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4" name="Oval 173"/>
            <p:cNvSpPr>
              <a:spLocks/>
            </p:cNvSpPr>
            <p:nvPr/>
          </p:nvSpPr>
          <p:spPr bwMode="auto">
            <a:xfrm>
              <a:off x="3122295" y="2863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5" name="Oval 174"/>
            <p:cNvSpPr>
              <a:spLocks/>
            </p:cNvSpPr>
            <p:nvPr/>
          </p:nvSpPr>
          <p:spPr bwMode="auto">
            <a:xfrm>
              <a:off x="3369945" y="2558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 bwMode="auto">
            <a:xfrm>
              <a:off x="29889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7" name="Oval 176"/>
            <p:cNvSpPr>
              <a:spLocks/>
            </p:cNvSpPr>
            <p:nvPr/>
          </p:nvSpPr>
          <p:spPr bwMode="auto">
            <a:xfrm>
              <a:off x="312229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1828800"/>
            <a:ext cx="3287739" cy="1395049"/>
            <a:chOff x="5715000" y="2214482"/>
            <a:chExt cx="3287739" cy="1395049"/>
          </a:xfrm>
        </p:grpSpPr>
        <p:sp>
          <p:nvSpPr>
            <p:cNvPr id="77" name="TextBox 76"/>
            <p:cNvSpPr txBox="1"/>
            <p:nvPr/>
          </p:nvSpPr>
          <p:spPr>
            <a:xfrm>
              <a:off x="7391400" y="2214482"/>
              <a:ext cx="1611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SDC coverage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715000" y="2861984"/>
              <a:ext cx="1371600" cy="6713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SFI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391399" y="2709584"/>
              <a:ext cx="1611339" cy="89994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/>
                  </a:solidFill>
                  <a:latin typeface="Arial Narrow" pitchFamily="34" charset="0"/>
                </a:rPr>
                <a:t>50</a:t>
              </a:r>
              <a:r>
                <a:rPr kumimoji="0" lang="en-US" sz="2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%</a:t>
              </a:r>
              <a:endParaRPr kumimoji="0" 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2560426" y="990600"/>
            <a:ext cx="4316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Example: Target SDC coverage = 60%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43200" y="1828800"/>
            <a:ext cx="2552700" cy="1747918"/>
            <a:chOff x="2743200" y="2214482"/>
            <a:chExt cx="2552700" cy="1747918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2743200" y="2614591"/>
              <a:ext cx="2552700" cy="1347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 1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00400" y="2214482"/>
              <a:ext cx="181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Overhead = 10%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3810000"/>
            <a:ext cx="2552700" cy="1747918"/>
            <a:chOff x="2743200" y="4195682"/>
            <a:chExt cx="2552700" cy="1747918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2743200" y="4595791"/>
              <a:ext cx="2552700" cy="1347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 2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00400" y="4195682"/>
              <a:ext cx="181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Overhead = 20%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15000" y="4353171"/>
            <a:ext cx="3287738" cy="899947"/>
            <a:chOff x="5715000" y="4738853"/>
            <a:chExt cx="3287738" cy="899947"/>
          </a:xfrm>
        </p:grpSpPr>
        <p:sp>
          <p:nvSpPr>
            <p:cNvPr id="182" name="Right Arrow 181"/>
            <p:cNvSpPr/>
            <p:nvPr/>
          </p:nvSpPr>
          <p:spPr bwMode="auto">
            <a:xfrm>
              <a:off x="5715000" y="4891253"/>
              <a:ext cx="1371600" cy="6713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SFI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7391399" y="4738853"/>
              <a:ext cx="1611339" cy="89994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/>
                  </a:solidFill>
                  <a:latin typeface="Arial Narrow" pitchFamily="34" charset="0"/>
                </a:rPr>
                <a:t>65</a:t>
              </a:r>
              <a:r>
                <a:rPr kumimoji="0" lang="en-US" sz="2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%</a:t>
              </a:r>
              <a:endParaRPr kumimoji="0" 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184" name="Oval 183"/>
          <p:cNvSpPr>
            <a:spLocks/>
          </p:cNvSpPr>
          <p:nvPr/>
        </p:nvSpPr>
        <p:spPr bwMode="auto">
          <a:xfrm>
            <a:off x="88948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5" name="Oval 184"/>
          <p:cNvSpPr>
            <a:spLocks/>
          </p:cNvSpPr>
          <p:nvPr/>
        </p:nvSpPr>
        <p:spPr bwMode="auto">
          <a:xfrm>
            <a:off x="45133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6" name="Oval 185"/>
          <p:cNvSpPr>
            <a:spLocks/>
          </p:cNvSpPr>
          <p:nvPr/>
        </p:nvSpPr>
        <p:spPr bwMode="auto">
          <a:xfrm>
            <a:off x="1041886" y="32208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7" name="Oval 186"/>
          <p:cNvSpPr>
            <a:spLocks/>
          </p:cNvSpPr>
          <p:nvPr/>
        </p:nvSpPr>
        <p:spPr bwMode="auto">
          <a:xfrm>
            <a:off x="159433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8" name="Oval 187"/>
          <p:cNvSpPr>
            <a:spLocks/>
          </p:cNvSpPr>
          <p:nvPr/>
        </p:nvSpPr>
        <p:spPr bwMode="auto">
          <a:xfrm>
            <a:off x="679936" y="30684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9" name="Oval 188"/>
          <p:cNvSpPr>
            <a:spLocks/>
          </p:cNvSpPr>
          <p:nvPr/>
        </p:nvSpPr>
        <p:spPr bwMode="auto">
          <a:xfrm>
            <a:off x="1518136" y="3297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0" name="Oval 189"/>
          <p:cNvSpPr>
            <a:spLocks/>
          </p:cNvSpPr>
          <p:nvPr/>
        </p:nvSpPr>
        <p:spPr bwMode="auto">
          <a:xfrm>
            <a:off x="908536" y="42114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85800" y="33697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2" name="Oval 191"/>
          <p:cNvSpPr>
            <a:spLocks/>
          </p:cNvSpPr>
          <p:nvPr/>
        </p:nvSpPr>
        <p:spPr bwMode="auto">
          <a:xfrm>
            <a:off x="990600" y="40555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3" name="Oval 192"/>
          <p:cNvSpPr>
            <a:spLocks/>
          </p:cNvSpPr>
          <p:nvPr/>
        </p:nvSpPr>
        <p:spPr bwMode="auto">
          <a:xfrm>
            <a:off x="1295400" y="38269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" name="Oval 193"/>
          <p:cNvSpPr>
            <a:spLocks/>
          </p:cNvSpPr>
          <p:nvPr/>
        </p:nvSpPr>
        <p:spPr bwMode="auto">
          <a:xfrm>
            <a:off x="1295400" y="35221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5" name="Oval 194"/>
          <p:cNvSpPr>
            <a:spLocks/>
          </p:cNvSpPr>
          <p:nvPr/>
        </p:nvSpPr>
        <p:spPr bwMode="auto">
          <a:xfrm>
            <a:off x="762000" y="38269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39596" y="6164759"/>
            <a:ext cx="3360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Tedious and time consuming</a:t>
            </a:r>
            <a:endParaRPr lang="en-US" sz="2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431E-6 L 0.175 -0.180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90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4693E-6 L 0.20834 -0.092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46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4693E-6 L 0.43333 -0.103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516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7214E-6 L 0.34167 -0.2587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1293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8507E-6 L 0.45833 -0.103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5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9625E-6 L 0.4257 0.0851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5" y="425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10042E-7 L 0.34236 0.0962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481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62749E-7 L 0.15903 0.1517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758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10042E-7 L 0.26111 0.207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1036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10042E-7 L 0.4507 0.207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5" y="1036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5437E-6 L 0.35903 0.3072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1536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0.27777 0.1629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Near Optimal Detectors: 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47110" y="1828800"/>
            <a:ext cx="1896290" cy="2609910"/>
            <a:chOff x="2462084" y="1752600"/>
            <a:chExt cx="1896290" cy="260991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084" y="1752600"/>
              <a:ext cx="1881316" cy="2209800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  <a:outerShdw blurRad="50800" dist="50800" dir="5400000" algn="ctr" rotWithShape="0">
                <a:srgbClr val="000000">
                  <a:alpha val="65000"/>
                </a:srgbClr>
              </a:outerShdw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 bwMode="auto">
            <a:xfrm>
              <a:off x="27592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96881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3064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33688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683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530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3121214" y="26365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3368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3978464" y="3169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3368864" y="2941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Oval 16"/>
            <p:cNvSpPr>
              <a:spLocks/>
            </p:cNvSpPr>
            <p:nvPr/>
          </p:nvSpPr>
          <p:spPr bwMode="auto">
            <a:xfrm>
              <a:off x="36736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Oval 17"/>
            <p:cNvSpPr>
              <a:spLocks/>
            </p:cNvSpPr>
            <p:nvPr/>
          </p:nvSpPr>
          <p:spPr bwMode="auto">
            <a:xfrm>
              <a:off x="3673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Oval 18"/>
            <p:cNvSpPr>
              <a:spLocks/>
            </p:cNvSpPr>
            <p:nvPr/>
          </p:nvSpPr>
          <p:spPr bwMode="auto">
            <a:xfrm>
              <a:off x="27592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Oval 19"/>
            <p:cNvSpPr>
              <a:spLocks/>
            </p:cNvSpPr>
            <p:nvPr/>
          </p:nvSpPr>
          <p:spPr bwMode="auto">
            <a:xfrm>
              <a:off x="39784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3597464" y="2712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3749864" y="2407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987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Oval 23"/>
            <p:cNvSpPr>
              <a:spLocks/>
            </p:cNvSpPr>
            <p:nvPr/>
          </p:nvSpPr>
          <p:spPr bwMode="auto">
            <a:xfrm>
              <a:off x="28354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Oval 24"/>
            <p:cNvSpPr>
              <a:spLocks/>
            </p:cNvSpPr>
            <p:nvPr/>
          </p:nvSpPr>
          <p:spPr bwMode="auto">
            <a:xfrm>
              <a:off x="3121214" y="2865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" name="Oval 25"/>
            <p:cNvSpPr>
              <a:spLocks/>
            </p:cNvSpPr>
            <p:nvPr/>
          </p:nvSpPr>
          <p:spPr bwMode="auto">
            <a:xfrm>
              <a:off x="3368864" y="2560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Oval 26"/>
            <p:cNvSpPr>
              <a:spLocks/>
            </p:cNvSpPr>
            <p:nvPr/>
          </p:nvSpPr>
          <p:spPr bwMode="auto">
            <a:xfrm>
              <a:off x="29878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312121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538284" y="2773121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4600" y="3962400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Bag of detectors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7603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96989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3065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33699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684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31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Oval 36"/>
            <p:cNvSpPr>
              <a:spLocks/>
            </p:cNvSpPr>
            <p:nvPr/>
          </p:nvSpPr>
          <p:spPr bwMode="auto">
            <a:xfrm>
              <a:off x="3122295" y="26351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Oval 37"/>
            <p:cNvSpPr>
              <a:spLocks/>
            </p:cNvSpPr>
            <p:nvPr/>
          </p:nvSpPr>
          <p:spPr bwMode="auto">
            <a:xfrm>
              <a:off x="3369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Oval 38"/>
            <p:cNvSpPr>
              <a:spLocks/>
            </p:cNvSpPr>
            <p:nvPr/>
          </p:nvSpPr>
          <p:spPr bwMode="auto">
            <a:xfrm>
              <a:off x="3979545" y="3168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Oval 39"/>
            <p:cNvSpPr>
              <a:spLocks/>
            </p:cNvSpPr>
            <p:nvPr/>
          </p:nvSpPr>
          <p:spPr bwMode="auto">
            <a:xfrm>
              <a:off x="3369945" y="2939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Oval 40"/>
            <p:cNvSpPr>
              <a:spLocks/>
            </p:cNvSpPr>
            <p:nvPr/>
          </p:nvSpPr>
          <p:spPr bwMode="auto">
            <a:xfrm>
              <a:off x="36747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 bwMode="auto">
            <a:xfrm>
              <a:off x="3674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3" name="Oval 42"/>
            <p:cNvSpPr>
              <a:spLocks/>
            </p:cNvSpPr>
            <p:nvPr/>
          </p:nvSpPr>
          <p:spPr bwMode="auto">
            <a:xfrm>
              <a:off x="27603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39795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3598545" y="2711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3750945" y="2406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2988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8365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 bwMode="auto">
            <a:xfrm>
              <a:off x="3122295" y="2863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0" name="Oval 49"/>
            <p:cNvSpPr>
              <a:spLocks/>
            </p:cNvSpPr>
            <p:nvPr/>
          </p:nvSpPr>
          <p:spPr bwMode="auto">
            <a:xfrm>
              <a:off x="3369945" y="2558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1" name="Oval 50"/>
            <p:cNvSpPr>
              <a:spLocks/>
            </p:cNvSpPr>
            <p:nvPr/>
          </p:nvSpPr>
          <p:spPr bwMode="auto">
            <a:xfrm>
              <a:off x="29889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Oval 51"/>
            <p:cNvSpPr>
              <a:spLocks/>
            </p:cNvSpPr>
            <p:nvPr/>
          </p:nvSpPr>
          <p:spPr bwMode="auto">
            <a:xfrm>
              <a:off x="312229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5486400" y="3177768"/>
            <a:ext cx="2552700" cy="14704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Selected Detectors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50376" y="990600"/>
            <a:ext cx="5628876" cy="2592780"/>
            <a:chOff x="450376" y="533400"/>
            <a:chExt cx="5628876" cy="2592780"/>
          </a:xfrm>
        </p:grpSpPr>
        <p:grpSp>
          <p:nvGrpSpPr>
            <p:cNvPr id="53" name="Group 52"/>
            <p:cNvGrpSpPr/>
            <p:nvPr/>
          </p:nvGrpSpPr>
          <p:grpSpPr>
            <a:xfrm>
              <a:off x="450376" y="1385248"/>
              <a:ext cx="2341247" cy="1740932"/>
              <a:chOff x="457200" y="1764268"/>
              <a:chExt cx="2341247" cy="1740932"/>
            </a:xfrm>
          </p:grpSpPr>
          <p:sp>
            <p:nvSpPr>
              <p:cNvPr id="54" name="Oval 53"/>
              <p:cNvSpPr>
                <a:spLocks/>
              </p:cNvSpPr>
              <p:nvPr/>
            </p:nvSpPr>
            <p:spPr bwMode="auto">
              <a:xfrm>
                <a:off x="457200" y="1764268"/>
                <a:ext cx="1828800" cy="174093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3400" y="2431590"/>
                <a:ext cx="18288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latin typeface="Arial Narrow" pitchFamily="34" charset="0"/>
                  </a:rPr>
                  <a:t>SDC </a:t>
                </a:r>
                <a:r>
                  <a:rPr lang="en-US" sz="2000" b="1" dirty="0" err="1" smtClean="0">
                    <a:latin typeface="Arial Narrow" pitchFamily="34" charset="0"/>
                  </a:rPr>
                  <a:t>Covg</a:t>
                </a:r>
                <a:r>
                  <a:rPr lang="en-US" sz="2000" b="1" dirty="0" smtClean="0">
                    <a:latin typeface="Arial Narrow" pitchFamily="34" charset="0"/>
                  </a:rPr>
                  <a:t>.= X%</a:t>
                </a:r>
                <a:endParaRPr lang="en-US" sz="2000" b="1" dirty="0">
                  <a:latin typeface="Arial Narrow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latin typeface="Arial Narrow" pitchFamily="34" charset="0"/>
                  </a:rPr>
                  <a:t>Overhead = </a:t>
                </a:r>
                <a:r>
                  <a:rPr lang="en-US" sz="2000" b="1" dirty="0">
                    <a:latin typeface="Arial Narrow" pitchFamily="34" charset="0"/>
                  </a:rPr>
                  <a:t>Y%</a:t>
                </a:r>
              </a:p>
            </p:txBody>
          </p:sp>
          <p:cxnSp>
            <p:nvCxnSpPr>
              <p:cNvPr id="56" name="Straight Connector 55"/>
              <p:cNvCxnSpPr>
                <a:endCxn id="54" idx="7"/>
              </p:cNvCxnSpPr>
              <p:nvPr/>
            </p:nvCxnSpPr>
            <p:spPr bwMode="auto">
              <a:xfrm flipH="1" flipV="1">
                <a:off x="2018178" y="2019222"/>
                <a:ext cx="780269" cy="7985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flipH="1">
                <a:off x="1676400" y="3077921"/>
                <a:ext cx="1014284" cy="381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876295" y="1981200"/>
                <a:ext cx="1039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Detector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57200" y="533400"/>
              <a:ext cx="56220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1. Set attributes, enabled by </a:t>
              </a:r>
              <a:r>
                <a:rPr lang="en-US" sz="2200" b="1" dirty="0" err="1" smtClean="0">
                  <a:latin typeface="Arial Narrow" pitchFamily="34" charset="0"/>
                </a:rPr>
                <a:t>Relyzer</a:t>
              </a:r>
              <a:r>
                <a:rPr lang="en-US" sz="2200" b="1" dirty="0" smtClean="0">
                  <a:latin typeface="Arial Narrow" pitchFamily="34" charset="0"/>
                </a:rPr>
                <a:t> [ASPLOS’12]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48200" y="1660672"/>
            <a:ext cx="44196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Narrow" pitchFamily="34" charset="0"/>
              </a:rPr>
              <a:t>2. Dynamic programming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Narrow" pitchFamily="34" charset="0"/>
              </a:rPr>
              <a:t> </a:t>
            </a:r>
            <a:r>
              <a:rPr lang="en-US" sz="2200" b="1" dirty="0" smtClean="0">
                <a:latin typeface="Arial Narrow" pitchFamily="34" charset="0"/>
              </a:rPr>
              <a:t>     Constraint: Total SDC </a:t>
            </a:r>
            <a:r>
              <a:rPr lang="en-US" sz="2200" b="1" dirty="0" err="1" smtClean="0">
                <a:latin typeface="Arial Narrow" pitchFamily="34" charset="0"/>
              </a:rPr>
              <a:t>covg</a:t>
            </a:r>
            <a:r>
              <a:rPr lang="en-US" sz="2200" b="1" dirty="0" smtClean="0">
                <a:latin typeface="Arial Narrow" pitchFamily="34" charset="0"/>
              </a:rPr>
              <a:t>. ≥ 60%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Narrow" pitchFamily="34" charset="0"/>
              </a:rPr>
              <a:t>      Objective: Minimize overhead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2748810" y="28637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/>
          <p:cNvSpPr>
            <a:spLocks/>
          </p:cNvSpPr>
          <p:nvPr/>
        </p:nvSpPr>
        <p:spPr bwMode="auto">
          <a:xfrm>
            <a:off x="3053610" y="35495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Oval 63"/>
          <p:cNvSpPr>
            <a:spLocks/>
          </p:cNvSpPr>
          <p:nvPr/>
        </p:nvSpPr>
        <p:spPr bwMode="auto">
          <a:xfrm>
            <a:off x="3358410" y="3320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5" name="Oval 64"/>
          <p:cNvSpPr>
            <a:spLocks/>
          </p:cNvSpPr>
          <p:nvPr/>
        </p:nvSpPr>
        <p:spPr bwMode="auto">
          <a:xfrm>
            <a:off x="3358410" y="30161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 bwMode="auto">
          <a:xfrm>
            <a:off x="2825010" y="3320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977410" y="2558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0823" y="4750713"/>
            <a:ext cx="1845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Overhead = 9%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839200" cy="838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/>
              <a:t>Obtained SDC coverage vs. Performance trade-off curves</a:t>
            </a:r>
          </a:p>
        </p:txBody>
      </p:sp>
    </p:spTree>
    <p:extLst>
      <p:ext uri="{BB962C8B-B14F-4D97-AF65-F5344CB8AC3E}">
        <p14:creationId xmlns:p14="http://schemas.microsoft.com/office/powerpoint/2010/main" val="17882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444E-6 L 0.3493 0.182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911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28976 0.00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46476 0.004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2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022E-6 L 0.29931 0.1711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855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8353E-6 L 0.47431 0.093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5" y="467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953E-6 L 0.52431 0.1045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15" y="522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9" grpId="0"/>
      <p:bldP spid="7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334000"/>
          </a:xfrm>
        </p:spPr>
        <p:txBody>
          <a:bodyPr/>
          <a:lstStyle/>
          <a:p>
            <a:r>
              <a:rPr lang="en-US" dirty="0" smtClean="0"/>
              <a:t>Six applications from SPEC 2006, Parsec, and SPLASH2</a:t>
            </a:r>
          </a:p>
          <a:p>
            <a:r>
              <a:rPr lang="en-US" dirty="0" smtClean="0"/>
              <a:t>Fault model:  single bit flips in </a:t>
            </a:r>
            <a:r>
              <a:rPr lang="en-US" dirty="0" err="1" smtClean="0">
                <a:solidFill>
                  <a:srgbClr val="CC6600"/>
                </a:solidFill>
              </a:rPr>
              <a:t>int</a:t>
            </a:r>
            <a:r>
              <a:rPr lang="en-US" dirty="0" smtClean="0">
                <a:solidFill>
                  <a:srgbClr val="CC6600"/>
                </a:solidFill>
              </a:rPr>
              <a:t> arch registers </a:t>
            </a:r>
            <a:r>
              <a:rPr lang="en-US" dirty="0" smtClean="0"/>
              <a:t>at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dirty="0" smtClean="0">
                <a:solidFill>
                  <a:srgbClr val="CC6600"/>
                </a:solidFill>
              </a:rPr>
              <a:t>every </a:t>
            </a:r>
            <a:r>
              <a:rPr lang="en-US" dirty="0">
                <a:solidFill>
                  <a:srgbClr val="CC6600"/>
                </a:solidFill>
              </a:rPr>
              <a:t>dynamic </a:t>
            </a:r>
            <a:r>
              <a:rPr lang="en-US" dirty="0" err="1" smtClean="0">
                <a:solidFill>
                  <a:srgbClr val="CC6600"/>
                </a:solidFill>
              </a:rPr>
              <a:t>instr</a:t>
            </a:r>
            <a:endParaRPr lang="en-US" dirty="0" smtClean="0">
              <a:solidFill>
                <a:srgbClr val="CC6600"/>
              </a:solidFill>
            </a:endParaRPr>
          </a:p>
          <a:p>
            <a:r>
              <a:rPr lang="en-US" dirty="0" smtClean="0"/>
              <a:t>Ran </a:t>
            </a:r>
            <a:r>
              <a:rPr lang="en-US" dirty="0" err="1" smtClean="0"/>
              <a:t>Relyzer</a:t>
            </a:r>
            <a:r>
              <a:rPr lang="en-US" dirty="0" smtClean="0"/>
              <a:t>, obtained SDC-causing sites, examined them manually</a:t>
            </a:r>
          </a:p>
          <a:p>
            <a:r>
              <a:rPr lang="en-US" dirty="0" smtClean="0"/>
              <a:t>Our detectors</a:t>
            </a:r>
          </a:p>
          <a:p>
            <a:pPr lvl="1"/>
            <a:r>
              <a:rPr lang="en-US" dirty="0" smtClean="0"/>
              <a:t>Implemented in architecture simulator</a:t>
            </a:r>
          </a:p>
          <a:p>
            <a:pPr lvl="1"/>
            <a:r>
              <a:rPr lang="en-US" dirty="0" smtClean="0"/>
              <a:t>Overhead estimation: </a:t>
            </a:r>
            <a:r>
              <a:rPr lang="en-US" dirty="0" err="1" smtClean="0"/>
              <a:t>Num</a:t>
            </a:r>
            <a:r>
              <a:rPr lang="en-US" dirty="0" smtClean="0"/>
              <a:t> assembly </a:t>
            </a:r>
            <a:r>
              <a:rPr lang="en-US" dirty="0" err="1" smtClean="0"/>
              <a:t>instrns</a:t>
            </a:r>
            <a:r>
              <a:rPr lang="en-US" dirty="0" smtClean="0"/>
              <a:t> needed</a:t>
            </a:r>
          </a:p>
          <a:p>
            <a:r>
              <a:rPr lang="en-US" dirty="0" smtClean="0"/>
              <a:t>Selective redundancy</a:t>
            </a:r>
          </a:p>
          <a:p>
            <a:pPr lvl="1"/>
            <a:r>
              <a:rPr lang="en-US" dirty="0" smtClean="0"/>
              <a:t>Overhead estimation: 1 </a:t>
            </a:r>
            <a:r>
              <a:rPr lang="en-US" dirty="0"/>
              <a:t>extra </a:t>
            </a:r>
            <a:r>
              <a:rPr lang="en-US" dirty="0" err="1" smtClean="0"/>
              <a:t>instrn</a:t>
            </a:r>
            <a:r>
              <a:rPr lang="en-US" dirty="0" smtClean="0"/>
              <a:t> for every uncovered </a:t>
            </a:r>
            <a:r>
              <a:rPr lang="en-US" dirty="0" err="1" smtClean="0"/>
              <a:t>instrn</a:t>
            </a:r>
            <a:endParaRPr lang="en-US" dirty="0" smtClean="0"/>
          </a:p>
          <a:p>
            <a:r>
              <a:rPr lang="en-US" dirty="0" err="1" smtClean="0"/>
              <a:t>Lossy</a:t>
            </a:r>
            <a:r>
              <a:rPr lang="en-US" dirty="0" smtClean="0"/>
              <a:t> detectors’ coverage</a:t>
            </a:r>
          </a:p>
          <a:p>
            <a:pPr lvl="1"/>
            <a:r>
              <a:rPr lang="en-US" dirty="0" smtClean="0"/>
              <a:t>Statistical fault injections (10,000)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of SDC-causing </a:t>
            </a:r>
            <a:r>
              <a:rPr lang="en-US" dirty="0" smtClean="0"/>
              <a:t>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867400"/>
            <a:ext cx="8610600" cy="609600"/>
          </a:xfrm>
        </p:spPr>
        <p:txBody>
          <a:bodyPr/>
          <a:lstStyle/>
          <a:p>
            <a:r>
              <a:rPr lang="en-US" dirty="0" smtClean="0">
                <a:solidFill>
                  <a:srgbClr val="CC6600"/>
                </a:solidFill>
              </a:rPr>
              <a:t>Categorized </a:t>
            </a:r>
            <a:r>
              <a:rPr lang="en-US" dirty="0">
                <a:solidFill>
                  <a:srgbClr val="CC6600"/>
                </a:solidFill>
              </a:rPr>
              <a:t>&gt;88% SDC-causing </a:t>
            </a:r>
            <a:r>
              <a:rPr lang="en-US" dirty="0" smtClean="0">
                <a:solidFill>
                  <a:srgbClr val="CC6600"/>
                </a:solidFill>
              </a:rPr>
              <a:t>sites</a:t>
            </a:r>
            <a:endParaRPr lang="en-US" dirty="0">
              <a:solidFill>
                <a:srgbClr val="CC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054701" y="2458045"/>
            <a:ext cx="2011680" cy="3485555"/>
            <a:chOff x="7130901" y="2771775"/>
            <a:chExt cx="2011680" cy="3485555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8943975" y="3124200"/>
              <a:ext cx="2" cy="2209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Rounded Rectangle 10"/>
            <p:cNvSpPr/>
            <p:nvPr/>
          </p:nvSpPr>
          <p:spPr bwMode="auto">
            <a:xfrm>
              <a:off x="7130901" y="2771775"/>
              <a:ext cx="2011680" cy="352425"/>
            </a:xfrm>
            <a:prstGeom prst="round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7833" y="5334000"/>
              <a:ext cx="1051560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Arial Narrow" pitchFamily="34" charset="0"/>
                </a:rPr>
                <a:t>Added </a:t>
              </a:r>
              <a:r>
                <a:rPr lang="en-US" b="1" dirty="0" err="1" smtClean="0">
                  <a:latin typeface="Arial Narrow" pitchFamily="34" charset="0"/>
                </a:rPr>
                <a:t>Lossy</a:t>
              </a:r>
              <a:endParaRPr lang="en-US" b="1" dirty="0" smtClean="0">
                <a:latin typeface="Arial Narrow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latin typeface="Arial Narrow" pitchFamily="34" charset="0"/>
                </a:rPr>
                <a:t>Detectors</a:t>
              </a:r>
              <a:endParaRPr lang="en-US" b="1" dirty="0">
                <a:latin typeface="Arial Narrow" pitchFamily="34" charset="0"/>
              </a:endParaRPr>
            </a:p>
          </p:txBody>
        </p:sp>
      </p:grp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49520"/>
              </p:ext>
            </p:extLst>
          </p:nvPr>
        </p:nvGraphicFramePr>
        <p:xfrm>
          <a:off x="76200" y="914400"/>
          <a:ext cx="9067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934200" y="3124200"/>
            <a:ext cx="2132181" cy="2819400"/>
            <a:chOff x="6934200" y="3124200"/>
            <a:chExt cx="2132181" cy="28194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054701" y="3124200"/>
              <a:ext cx="2011680" cy="1600200"/>
            </a:xfrm>
            <a:prstGeom prst="roundRect">
              <a:avLst>
                <a:gd name="adj" fmla="val 10853"/>
              </a:avLst>
            </a:prstGeom>
            <a:noFill/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34200" y="5020270"/>
              <a:ext cx="1051560" cy="92333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Arial Narrow" pitchFamily="34" charset="0"/>
                </a:rPr>
                <a:t>Added Lossless Detectors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7581899" y="4715470"/>
              <a:ext cx="1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89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6324600" y="1638299"/>
            <a:ext cx="2590800" cy="1181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5867400"/>
          </a:xfrm>
        </p:spPr>
        <p:txBody>
          <a:bodyPr>
            <a:noAutofit/>
          </a:bodyPr>
          <a:lstStyle/>
          <a:p>
            <a:r>
              <a:rPr lang="en-US" dirty="0" smtClean="0"/>
              <a:t>Hardware reliability is a challenge</a:t>
            </a:r>
          </a:p>
          <a:p>
            <a:pPr lvl="1"/>
            <a:r>
              <a:rPr lang="en-US" dirty="0" smtClean="0"/>
              <a:t>Transient (soft) errors are a major problem</a:t>
            </a:r>
            <a:endParaRPr lang="en-US" dirty="0"/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7075060" y="838200"/>
            <a:ext cx="2068940" cy="1262064"/>
            <a:chOff x="4743" y="1574"/>
            <a:chExt cx="1419" cy="795"/>
          </a:xfrm>
        </p:grpSpPr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62" y="1582"/>
              <a:ext cx="912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13" descr="MCED00214_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70" y="1574"/>
              <a:ext cx="192" cy="192"/>
            </a:xfrm>
            <a:prstGeom prst="rect">
              <a:avLst/>
            </a:prstGeom>
            <a:noFill/>
          </p:spPr>
        </p:pic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5586" y="1718"/>
              <a:ext cx="38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43" y="2136"/>
              <a:ext cx="14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latin typeface="Arial Narrow" pitchFamily="34" charset="0"/>
                </a:rPr>
                <a:t>Soft Error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1" name="Oval 90"/>
          <p:cNvSpPr/>
          <p:nvPr/>
        </p:nvSpPr>
        <p:spPr bwMode="auto">
          <a:xfrm>
            <a:off x="6172200" y="2504280"/>
            <a:ext cx="2438400" cy="8382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Redundancy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8714" y="2252418"/>
            <a:ext cx="507086" cy="3919782"/>
            <a:chOff x="254914" y="2252418"/>
            <a:chExt cx="507086" cy="3919782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V="1">
              <a:off x="762000" y="2252418"/>
              <a:ext cx="0" cy="39197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 rot="16200000">
              <a:off x="-1244278" y="4013520"/>
              <a:ext cx="3429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Overhead (</a:t>
              </a:r>
              <a:r>
                <a:rPr lang="en-US" sz="2200" b="1" dirty="0" err="1" smtClean="0">
                  <a:latin typeface="Arial Narrow" pitchFamily="34" charset="0"/>
                </a:rPr>
                <a:t>perf</a:t>
              </a:r>
              <a:r>
                <a:rPr lang="en-US" sz="2200" b="1" dirty="0" smtClean="0">
                  <a:latin typeface="Arial Narrow" pitchFamily="34" charset="0"/>
                </a:rPr>
                <a:t>., power, area) 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0212" y="4486274"/>
            <a:ext cx="2410188" cy="1685925"/>
            <a:chOff x="4676412" y="4419600"/>
            <a:chExt cx="2410188" cy="1752600"/>
          </a:xfrm>
        </p:grpSpPr>
        <p:pic>
          <p:nvPicPr>
            <p:cNvPr id="50" name="Picture 3" descr="C:\Users\Siva\Pictures\bridg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412" y="4486275"/>
              <a:ext cx="2410188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ontent Placeholder 2"/>
            <p:cNvSpPr txBox="1">
              <a:spLocks/>
            </p:cNvSpPr>
            <p:nvPr/>
          </p:nvSpPr>
          <p:spPr bwMode="auto">
            <a:xfrm>
              <a:off x="5791200" y="4419600"/>
              <a:ext cx="92392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18" tIns="45709" rIns="91418" bIns="45709" numCol="1" anchor="t" anchorCtr="0" compatLnSpc="1">
              <a:prstTxWarp prst="textNoShape">
                <a:avLst/>
              </a:prstTxWarp>
            </a:bodyPr>
            <a:lstStyle>
              <a:lvl1pPr marL="342820" indent="-342820" algn="l" rtl="0" eaLnBrk="1" fontAlgn="base" hangingPunct="1">
                <a:lnSpc>
                  <a:spcPct val="120000"/>
                </a:lnSpc>
                <a:spcBef>
                  <a:spcPts val="1224"/>
                </a:spcBef>
                <a:spcAft>
                  <a:spcPct val="0"/>
                </a:spcAft>
                <a:buChar char="•"/>
                <a:defRPr sz="2200" b="1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742776" indent="-285684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200" b="1">
                  <a:solidFill>
                    <a:schemeClr val="tx1"/>
                  </a:solidFill>
                  <a:latin typeface="Arial Narrow" pitchFamily="34" charset="0"/>
                  <a:ea typeface="ＭＳ Ｐゴシック" charset="-128"/>
                </a:defRPr>
              </a:lvl2pPr>
              <a:lvl3pPr marL="1142733" indent="-228546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Symbol" charset="2"/>
                <a:buChar char="*"/>
                <a:defRPr sz="2000" b="1">
                  <a:solidFill>
                    <a:schemeClr val="tx1"/>
                  </a:solidFill>
                  <a:latin typeface="Arial Narrow" pitchFamily="34" charset="0"/>
                  <a:ea typeface="ＭＳ Ｐゴシック" charset="-128"/>
                </a:defRPr>
              </a:lvl3pPr>
              <a:lvl4pPr marL="1599825" indent="-228546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b="1">
                  <a:solidFill>
                    <a:schemeClr val="tx1"/>
                  </a:solidFill>
                  <a:latin typeface="Arial Narrow" pitchFamily="34" charset="0"/>
                  <a:ea typeface="ＭＳ Ｐゴシック" charset="-128"/>
                </a:defRPr>
              </a:lvl4pPr>
              <a:lvl5pPr marL="2056919" indent="-228546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ts val="600"/>
                </a:spcAft>
                <a:buChar char="»"/>
                <a:defRPr b="1">
                  <a:solidFill>
                    <a:schemeClr val="tx1"/>
                  </a:solidFill>
                  <a:latin typeface="Arial Narrow" pitchFamily="34" charset="0"/>
                  <a:ea typeface="ＭＳ Ｐゴシック" charset="-128"/>
                </a:defRPr>
              </a:lvl5pPr>
              <a:lvl6pPr marL="2514012" indent="-228546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71106" indent="-228546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28198" indent="-228546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85292" indent="-228546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dirty="0" smtClean="0"/>
                <a:t>How?</a:t>
              </a:r>
              <a:endParaRPr lang="en-US" dirty="0"/>
            </a:p>
          </p:txBody>
        </p:sp>
      </p:grpSp>
      <p:sp>
        <p:nvSpPr>
          <p:cNvPr id="58" name="Trapezoid 57"/>
          <p:cNvSpPr/>
          <p:nvPr/>
        </p:nvSpPr>
        <p:spPr bwMode="auto">
          <a:xfrm rot="15720000">
            <a:off x="5274010" y="3801822"/>
            <a:ext cx="1388838" cy="3400553"/>
          </a:xfrm>
          <a:prstGeom prst="trapezoid">
            <a:avLst>
              <a:gd name="adj" fmla="val 20950"/>
            </a:avLst>
          </a:prstGeom>
          <a:gradFill>
            <a:gsLst>
              <a:gs pos="0">
                <a:srgbClr val="FFC000"/>
              </a:gs>
              <a:gs pos="50000">
                <a:srgbClr val="DBFD5F"/>
              </a:gs>
              <a:gs pos="100000">
                <a:srgbClr val="92D05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5495" y="5114565"/>
            <a:ext cx="137111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Tunable</a:t>
            </a:r>
          </a:p>
          <a:p>
            <a:pPr algn="ctr"/>
            <a:r>
              <a:rPr lang="en-US" sz="2200" b="1" dirty="0" smtClean="0">
                <a:latin typeface="Arial Narrow" pitchFamily="34" charset="0"/>
              </a:rPr>
              <a:t>reliability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6172200"/>
            <a:ext cx="8001000" cy="520243"/>
            <a:chOff x="685800" y="6172200"/>
            <a:chExt cx="8001000" cy="520243"/>
          </a:xfrm>
        </p:grpSpPr>
        <p:cxnSp>
          <p:nvCxnSpPr>
            <p:cNvPr id="93" name="Straight Arrow Connector 92"/>
            <p:cNvCxnSpPr/>
            <p:nvPr/>
          </p:nvCxnSpPr>
          <p:spPr bwMode="auto">
            <a:xfrm>
              <a:off x="685800" y="6172200"/>
              <a:ext cx="800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4038600" y="6261556"/>
              <a:ext cx="12747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Reliability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720840" y="4550865"/>
            <a:ext cx="1905000" cy="1392735"/>
            <a:chOff x="6705600" y="4579440"/>
            <a:chExt cx="1905000" cy="1392735"/>
          </a:xfrm>
        </p:grpSpPr>
        <p:sp>
          <p:nvSpPr>
            <p:cNvPr id="53" name="Oval 52"/>
            <p:cNvSpPr/>
            <p:nvPr/>
          </p:nvSpPr>
          <p:spPr bwMode="auto">
            <a:xfrm>
              <a:off x="6705600" y="4579440"/>
              <a:ext cx="1905000" cy="1392735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10375" y="4711779"/>
              <a:ext cx="167639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latin typeface="Arial Narrow" pitchFamily="34" charset="0"/>
                </a:rPr>
                <a:t>Very high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atin typeface="Arial Narrow" pitchFamily="34" charset="0"/>
                </a:rPr>
                <a:t>reliability at low-cost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100" name="Oval 99"/>
          <p:cNvSpPr/>
          <p:nvPr/>
        </p:nvSpPr>
        <p:spPr bwMode="auto">
          <a:xfrm>
            <a:off x="3352800" y="5324475"/>
            <a:ext cx="1905000" cy="838200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Symptom-based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0" y="3784136"/>
            <a:ext cx="4216819" cy="2388064"/>
            <a:chOff x="762000" y="3784136"/>
            <a:chExt cx="4216819" cy="2388064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3784136"/>
              <a:ext cx="4216819" cy="2159464"/>
              <a:chOff x="762000" y="3784136"/>
              <a:chExt cx="4216819" cy="2159464"/>
            </a:xfrm>
          </p:grpSpPr>
          <p:sp>
            <p:nvSpPr>
              <p:cNvPr id="43" name="Rounded Rectangle 42"/>
              <p:cNvSpPr/>
              <p:nvPr/>
            </p:nvSpPr>
            <p:spPr bwMode="auto">
              <a:xfrm>
                <a:off x="762000" y="3784136"/>
                <a:ext cx="2545080" cy="2159464"/>
              </a:xfrm>
              <a:prstGeom prst="roundRect">
                <a:avLst>
                  <a:gd name="adj" fmla="val 9481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Helvetica"/>
                  </a:rPr>
                  <a:t>Detect </a:t>
                </a:r>
                <a:r>
                  <a:rPr lang="en-US" sz="1800" b="1" dirty="0">
                    <a:latin typeface="Arial Narrow" pitchFamily="34" charset="0"/>
                    <a:cs typeface="Helvetica"/>
                  </a:rPr>
                  <a:t>e</a:t>
                </a:r>
                <a:r>
                  <a:rPr lang="en-US" sz="1800" b="1" dirty="0" smtClean="0">
                    <a:latin typeface="Arial Narrow" pitchFamily="34" charset="0"/>
                    <a:cs typeface="Helvetica"/>
                  </a:rPr>
                  <a:t>rrors using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atin typeface="Arial Narrow" pitchFamily="34" charset="0"/>
                    <a:cs typeface="Helvetica"/>
                  </a:rPr>
                  <a:t>symptom monitors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Helvetica"/>
                </a:endParaRPr>
              </a:p>
            </p:txBody>
          </p:sp>
          <p:cxnSp>
            <p:nvCxnSpPr>
              <p:cNvPr id="9" name="Straight Connector 8"/>
              <p:cNvCxnSpPr>
                <a:endCxn id="100" idx="7"/>
              </p:cNvCxnSpPr>
              <p:nvPr/>
            </p:nvCxnSpPr>
            <p:spPr bwMode="auto">
              <a:xfrm>
                <a:off x="3246119" y="3826378"/>
                <a:ext cx="1732700" cy="16208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1" name="Straight Connector 100"/>
            <p:cNvCxnSpPr/>
            <p:nvPr/>
          </p:nvCxnSpPr>
          <p:spPr bwMode="auto">
            <a:xfrm>
              <a:off x="914400" y="5943600"/>
              <a:ext cx="339090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3419475" y="2209800"/>
            <a:ext cx="4495800" cy="1224121"/>
            <a:chOff x="3429000" y="1915320"/>
            <a:chExt cx="4495800" cy="1224121"/>
          </a:xfrm>
        </p:grpSpPr>
        <p:grpSp>
          <p:nvGrpSpPr>
            <p:cNvPr id="30" name="Group 29"/>
            <p:cNvGrpSpPr/>
            <p:nvPr/>
          </p:nvGrpSpPr>
          <p:grpSpPr>
            <a:xfrm>
              <a:off x="3429000" y="1915320"/>
              <a:ext cx="4495800" cy="1224120"/>
              <a:chOff x="3429000" y="1915320"/>
              <a:chExt cx="4495800" cy="1224120"/>
            </a:xfrm>
          </p:grpSpPr>
          <p:pic>
            <p:nvPicPr>
              <p:cNvPr id="77" name="Picture 2" descr="C:\Users\Siva\Documents\research\presentations\nsf-highlights\die\multicore-die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055" y="2286000"/>
                <a:ext cx="1011945" cy="700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4724400" y="1981200"/>
                <a:ext cx="705576" cy="1122489"/>
                <a:chOff x="6990624" y="457199"/>
                <a:chExt cx="705576" cy="1122489"/>
              </a:xfrm>
            </p:grpSpPr>
            <p:pic>
              <p:nvPicPr>
                <p:cNvPr id="79" name="Picture 5" descr="C:\Users\Siva\Documents\research\presentations\nsf-highlights\die\Slide2.JP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0624" y="886863"/>
                  <a:ext cx="705576" cy="6928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0" name="Freeform 79"/>
                <p:cNvSpPr/>
                <p:nvPr/>
              </p:nvSpPr>
              <p:spPr bwMode="auto">
                <a:xfrm>
                  <a:off x="7125357" y="457199"/>
                  <a:ext cx="110491" cy="422031"/>
                </a:xfrm>
                <a:custGeom>
                  <a:avLst/>
                  <a:gdLst>
                    <a:gd name="connsiteX0" fmla="*/ 150610 w 220982"/>
                    <a:gd name="connsiteY0" fmla="*/ 0 h 562708"/>
                    <a:gd name="connsiteX1" fmla="*/ 1141 w 220982"/>
                    <a:gd name="connsiteY1" fmla="*/ 149470 h 562708"/>
                    <a:gd name="connsiteX2" fmla="*/ 220949 w 220982"/>
                    <a:gd name="connsiteY2" fmla="*/ 290147 h 562708"/>
                    <a:gd name="connsiteX3" fmla="*/ 18726 w 220982"/>
                    <a:gd name="connsiteY3" fmla="*/ 404447 h 562708"/>
                    <a:gd name="connsiteX4" fmla="*/ 133026 w 220982"/>
                    <a:gd name="connsiteY4" fmla="*/ 492370 h 562708"/>
                    <a:gd name="connsiteX5" fmla="*/ 133026 w 220982"/>
                    <a:gd name="connsiteY5" fmla="*/ 562708 h 56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982" h="562708">
                      <a:moveTo>
                        <a:pt x="150610" y="0"/>
                      </a:moveTo>
                      <a:cubicBezTo>
                        <a:pt x="70014" y="50556"/>
                        <a:pt x="-10582" y="101112"/>
                        <a:pt x="1141" y="149470"/>
                      </a:cubicBezTo>
                      <a:cubicBezTo>
                        <a:pt x="12864" y="197828"/>
                        <a:pt x="218018" y="247651"/>
                        <a:pt x="220949" y="290147"/>
                      </a:cubicBezTo>
                      <a:cubicBezTo>
                        <a:pt x="223880" y="332643"/>
                        <a:pt x="33380" y="370743"/>
                        <a:pt x="18726" y="404447"/>
                      </a:cubicBezTo>
                      <a:cubicBezTo>
                        <a:pt x="4072" y="438151"/>
                        <a:pt x="113976" y="465993"/>
                        <a:pt x="133026" y="492370"/>
                      </a:cubicBezTo>
                      <a:cubicBezTo>
                        <a:pt x="152076" y="518747"/>
                        <a:pt x="142551" y="540727"/>
                        <a:pt x="133026" y="562708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 bwMode="auto">
                <a:xfrm>
                  <a:off x="7450639" y="457200"/>
                  <a:ext cx="110491" cy="410308"/>
                </a:xfrm>
                <a:custGeom>
                  <a:avLst/>
                  <a:gdLst>
                    <a:gd name="connsiteX0" fmla="*/ 150610 w 220982"/>
                    <a:gd name="connsiteY0" fmla="*/ 0 h 562708"/>
                    <a:gd name="connsiteX1" fmla="*/ 1141 w 220982"/>
                    <a:gd name="connsiteY1" fmla="*/ 149470 h 562708"/>
                    <a:gd name="connsiteX2" fmla="*/ 220949 w 220982"/>
                    <a:gd name="connsiteY2" fmla="*/ 290147 h 562708"/>
                    <a:gd name="connsiteX3" fmla="*/ 18726 w 220982"/>
                    <a:gd name="connsiteY3" fmla="*/ 404447 h 562708"/>
                    <a:gd name="connsiteX4" fmla="*/ 133026 w 220982"/>
                    <a:gd name="connsiteY4" fmla="*/ 492370 h 562708"/>
                    <a:gd name="connsiteX5" fmla="*/ 133026 w 220982"/>
                    <a:gd name="connsiteY5" fmla="*/ 562708 h 56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982" h="562708">
                      <a:moveTo>
                        <a:pt x="150610" y="0"/>
                      </a:moveTo>
                      <a:cubicBezTo>
                        <a:pt x="70014" y="50556"/>
                        <a:pt x="-10582" y="101112"/>
                        <a:pt x="1141" y="149470"/>
                      </a:cubicBezTo>
                      <a:cubicBezTo>
                        <a:pt x="12864" y="197828"/>
                        <a:pt x="218018" y="247651"/>
                        <a:pt x="220949" y="290147"/>
                      </a:cubicBezTo>
                      <a:cubicBezTo>
                        <a:pt x="223880" y="332643"/>
                        <a:pt x="33380" y="370743"/>
                        <a:pt x="18726" y="404447"/>
                      </a:cubicBezTo>
                      <a:cubicBezTo>
                        <a:pt x="4072" y="438151"/>
                        <a:pt x="113976" y="465993"/>
                        <a:pt x="133026" y="492370"/>
                      </a:cubicBezTo>
                      <a:cubicBezTo>
                        <a:pt x="152076" y="518747"/>
                        <a:pt x="142551" y="540727"/>
                        <a:pt x="133026" y="562708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638800" y="2133600"/>
                <a:ext cx="300184" cy="871786"/>
                <a:chOff x="2725313" y="1447800"/>
                <a:chExt cx="300184" cy="1019175"/>
              </a:xfrm>
            </p:grpSpPr>
            <p:sp>
              <p:nvSpPr>
                <p:cNvPr id="83" name="Freeform 82"/>
                <p:cNvSpPr/>
                <p:nvPr/>
              </p:nvSpPr>
              <p:spPr bwMode="auto">
                <a:xfrm>
                  <a:off x="2787162" y="1447800"/>
                  <a:ext cx="149469" cy="99646"/>
                </a:xfrm>
                <a:custGeom>
                  <a:avLst/>
                  <a:gdLst>
                    <a:gd name="connsiteX0" fmla="*/ 149469 w 149469"/>
                    <a:gd name="connsiteY0" fmla="*/ 0 h 175846"/>
                    <a:gd name="connsiteX1" fmla="*/ 0 w 149469"/>
                    <a:gd name="connsiteY1" fmla="*/ 175846 h 175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9469" h="175846">
                      <a:moveTo>
                        <a:pt x="149469" y="0"/>
                      </a:moveTo>
                      <a:lnTo>
                        <a:pt x="0" y="175846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2725313" y="1546225"/>
                  <a:ext cx="249662" cy="139700"/>
                </a:xfrm>
                <a:custGeom>
                  <a:avLst/>
                  <a:gdLst>
                    <a:gd name="connsiteX0" fmla="*/ 59162 w 249662"/>
                    <a:gd name="connsiteY0" fmla="*/ 0 h 139700"/>
                    <a:gd name="connsiteX1" fmla="*/ 11537 w 249662"/>
                    <a:gd name="connsiteY1" fmla="*/ 73025 h 139700"/>
                    <a:gd name="connsiteX2" fmla="*/ 249662 w 249662"/>
                    <a:gd name="connsiteY2" fmla="*/ 139700 h 139700"/>
                    <a:gd name="connsiteX3" fmla="*/ 249662 w 249662"/>
                    <a:gd name="connsiteY3" fmla="*/ 139700 h 13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662" h="139700">
                      <a:moveTo>
                        <a:pt x="59162" y="0"/>
                      </a:moveTo>
                      <a:cubicBezTo>
                        <a:pt x="19474" y="24871"/>
                        <a:pt x="-20213" y="49742"/>
                        <a:pt x="11537" y="73025"/>
                      </a:cubicBezTo>
                      <a:cubicBezTo>
                        <a:pt x="43287" y="96308"/>
                        <a:pt x="249662" y="139700"/>
                        <a:pt x="249662" y="139700"/>
                      </a:cubicBezTo>
                      <a:lnTo>
                        <a:pt x="249662" y="139700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2844800" y="1689100"/>
                  <a:ext cx="180697" cy="123825"/>
                </a:xfrm>
                <a:custGeom>
                  <a:avLst/>
                  <a:gdLst>
                    <a:gd name="connsiteX0" fmla="*/ 123825 w 180697"/>
                    <a:gd name="connsiteY0" fmla="*/ 0 h 123825"/>
                    <a:gd name="connsiteX1" fmla="*/ 174625 w 180697"/>
                    <a:gd name="connsiteY1" fmla="*/ 60325 h 123825"/>
                    <a:gd name="connsiteX2" fmla="*/ 0 w 180697"/>
                    <a:gd name="connsiteY2" fmla="*/ 12382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697" h="123825">
                      <a:moveTo>
                        <a:pt x="123825" y="0"/>
                      </a:moveTo>
                      <a:cubicBezTo>
                        <a:pt x="159543" y="19844"/>
                        <a:pt x="195262" y="39688"/>
                        <a:pt x="174625" y="60325"/>
                      </a:cubicBezTo>
                      <a:cubicBezTo>
                        <a:pt x="153988" y="80962"/>
                        <a:pt x="76994" y="102393"/>
                        <a:pt x="0" y="12382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6" name="Freeform 85"/>
                <p:cNvSpPr/>
                <p:nvPr/>
              </p:nvSpPr>
              <p:spPr bwMode="auto">
                <a:xfrm>
                  <a:off x="2741628" y="1816100"/>
                  <a:ext cx="169847" cy="114300"/>
                </a:xfrm>
                <a:custGeom>
                  <a:avLst/>
                  <a:gdLst>
                    <a:gd name="connsiteX0" fmla="*/ 99997 w 169847"/>
                    <a:gd name="connsiteY0" fmla="*/ 0 h 114300"/>
                    <a:gd name="connsiteX1" fmla="*/ 1572 w 169847"/>
                    <a:gd name="connsiteY1" fmla="*/ 53975 h 114300"/>
                    <a:gd name="connsiteX2" fmla="*/ 169847 w 169847"/>
                    <a:gd name="connsiteY2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9847" h="114300">
                      <a:moveTo>
                        <a:pt x="99997" y="0"/>
                      </a:moveTo>
                      <a:cubicBezTo>
                        <a:pt x="44963" y="17462"/>
                        <a:pt x="-10070" y="34925"/>
                        <a:pt x="1572" y="53975"/>
                      </a:cubicBezTo>
                      <a:cubicBezTo>
                        <a:pt x="13214" y="73025"/>
                        <a:pt x="91530" y="93662"/>
                        <a:pt x="169847" y="1143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 bwMode="auto">
                <a:xfrm>
                  <a:off x="2825750" y="1930400"/>
                  <a:ext cx="195774" cy="104775"/>
                </a:xfrm>
                <a:custGeom>
                  <a:avLst/>
                  <a:gdLst>
                    <a:gd name="connsiteX0" fmla="*/ 85725 w 195774"/>
                    <a:gd name="connsiteY0" fmla="*/ 0 h 104775"/>
                    <a:gd name="connsiteX1" fmla="*/ 193675 w 195774"/>
                    <a:gd name="connsiteY1" fmla="*/ 53975 h 104775"/>
                    <a:gd name="connsiteX2" fmla="*/ 0 w 195774"/>
                    <a:gd name="connsiteY2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774" h="104775">
                      <a:moveTo>
                        <a:pt x="85725" y="0"/>
                      </a:moveTo>
                      <a:cubicBezTo>
                        <a:pt x="146843" y="18256"/>
                        <a:pt x="207962" y="36513"/>
                        <a:pt x="193675" y="53975"/>
                      </a:cubicBezTo>
                      <a:cubicBezTo>
                        <a:pt x="179388" y="71437"/>
                        <a:pt x="89694" y="88106"/>
                        <a:pt x="0" y="1047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 bwMode="auto">
                <a:xfrm>
                  <a:off x="2737793" y="2032000"/>
                  <a:ext cx="164157" cy="139700"/>
                </a:xfrm>
                <a:custGeom>
                  <a:avLst/>
                  <a:gdLst>
                    <a:gd name="connsiteX0" fmla="*/ 84782 w 164157"/>
                    <a:gd name="connsiteY0" fmla="*/ 0 h 139700"/>
                    <a:gd name="connsiteX1" fmla="*/ 2232 w 164157"/>
                    <a:gd name="connsiteY1" fmla="*/ 69850 h 139700"/>
                    <a:gd name="connsiteX2" fmla="*/ 164157 w 164157"/>
                    <a:gd name="connsiteY2" fmla="*/ 139700 h 13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4157" h="139700">
                      <a:moveTo>
                        <a:pt x="84782" y="0"/>
                      </a:moveTo>
                      <a:cubicBezTo>
                        <a:pt x="36892" y="23283"/>
                        <a:pt x="-10997" y="46567"/>
                        <a:pt x="2232" y="69850"/>
                      </a:cubicBezTo>
                      <a:cubicBezTo>
                        <a:pt x="15461" y="93133"/>
                        <a:pt x="89809" y="116416"/>
                        <a:pt x="164157" y="1397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9" name="Freeform 88"/>
                <p:cNvSpPr/>
                <p:nvPr/>
              </p:nvSpPr>
              <p:spPr bwMode="auto">
                <a:xfrm flipH="1">
                  <a:off x="2749549" y="2273300"/>
                  <a:ext cx="149225" cy="193675"/>
                </a:xfrm>
                <a:custGeom>
                  <a:avLst/>
                  <a:gdLst>
                    <a:gd name="connsiteX0" fmla="*/ 27199 w 81416"/>
                    <a:gd name="connsiteY0" fmla="*/ 0 h 193675"/>
                    <a:gd name="connsiteX1" fmla="*/ 81174 w 81416"/>
                    <a:gd name="connsiteY1" fmla="*/ 50800 h 193675"/>
                    <a:gd name="connsiteX2" fmla="*/ 8149 w 81416"/>
                    <a:gd name="connsiteY2" fmla="*/ 117475 h 193675"/>
                    <a:gd name="connsiteX3" fmla="*/ 4974 w 81416"/>
                    <a:gd name="connsiteY3" fmla="*/ 193675 h 19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416" h="193675">
                      <a:moveTo>
                        <a:pt x="27199" y="0"/>
                      </a:moveTo>
                      <a:cubicBezTo>
                        <a:pt x="55774" y="15610"/>
                        <a:pt x="84349" y="31221"/>
                        <a:pt x="81174" y="50800"/>
                      </a:cubicBezTo>
                      <a:cubicBezTo>
                        <a:pt x="77999" y="70379"/>
                        <a:pt x="20849" y="93663"/>
                        <a:pt x="8149" y="117475"/>
                      </a:cubicBezTo>
                      <a:cubicBezTo>
                        <a:pt x="-4551" y="141288"/>
                        <a:pt x="211" y="167481"/>
                        <a:pt x="4974" y="1936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 bwMode="auto">
                <a:xfrm>
                  <a:off x="2819400" y="2174875"/>
                  <a:ext cx="195774" cy="104775"/>
                </a:xfrm>
                <a:custGeom>
                  <a:avLst/>
                  <a:gdLst>
                    <a:gd name="connsiteX0" fmla="*/ 85725 w 195774"/>
                    <a:gd name="connsiteY0" fmla="*/ 0 h 104775"/>
                    <a:gd name="connsiteX1" fmla="*/ 193675 w 195774"/>
                    <a:gd name="connsiteY1" fmla="*/ 53975 h 104775"/>
                    <a:gd name="connsiteX2" fmla="*/ 0 w 195774"/>
                    <a:gd name="connsiteY2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774" h="104775">
                      <a:moveTo>
                        <a:pt x="85725" y="0"/>
                      </a:moveTo>
                      <a:cubicBezTo>
                        <a:pt x="146843" y="18256"/>
                        <a:pt x="207962" y="36513"/>
                        <a:pt x="193675" y="53975"/>
                      </a:cubicBezTo>
                      <a:cubicBezTo>
                        <a:pt x="179388" y="71437"/>
                        <a:pt x="89694" y="88106"/>
                        <a:pt x="0" y="1047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429000" y="1915320"/>
                <a:ext cx="4495800" cy="1224120"/>
                <a:chOff x="3429000" y="1915320"/>
                <a:chExt cx="4495800" cy="1224120"/>
              </a:xfrm>
            </p:grpSpPr>
            <p:sp>
              <p:nvSpPr>
                <p:cNvPr id="103" name="Rounded Rectangle 102"/>
                <p:cNvSpPr/>
                <p:nvPr/>
              </p:nvSpPr>
              <p:spPr bwMode="auto">
                <a:xfrm>
                  <a:off x="3429000" y="1915320"/>
                  <a:ext cx="2667000" cy="1224120"/>
                </a:xfrm>
                <a:prstGeom prst="roundRect">
                  <a:avLst>
                    <a:gd name="adj" fmla="val 9481"/>
                  </a:avLst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1800" b="1" dirty="0" smtClean="0">
                    <a:latin typeface="Arial Narrow" pitchFamily="34" charset="0"/>
                    <a:cs typeface="Helvetica"/>
                  </a:endParaRPr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6021050" y="1915320"/>
                  <a:ext cx="1903750" cy="33709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105" name="Straight Connector 104"/>
            <p:cNvCxnSpPr/>
            <p:nvPr/>
          </p:nvCxnSpPr>
          <p:spPr bwMode="auto">
            <a:xfrm flipV="1">
              <a:off x="6030822" y="3030395"/>
              <a:ext cx="1817778" cy="1090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822959" y="4574990"/>
            <a:ext cx="2423160" cy="1197966"/>
            <a:chOff x="822959" y="4574990"/>
            <a:chExt cx="2423160" cy="1197966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22959" y="4574990"/>
              <a:ext cx="777240" cy="118872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Fatal Traps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pic>
          <p:nvPicPr>
            <p:cNvPr id="46" name="Picture 45" descr="trap6alg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5819" y="5094940"/>
              <a:ext cx="731520" cy="582435"/>
            </a:xfrm>
            <a:prstGeom prst="rect">
              <a:avLst/>
            </a:prstGeom>
            <a:solidFill>
              <a:srgbClr val="FF875F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96" name="Rectangle 95"/>
            <p:cNvSpPr/>
            <p:nvPr/>
          </p:nvSpPr>
          <p:spPr bwMode="auto">
            <a:xfrm>
              <a:off x="1645919" y="4584236"/>
              <a:ext cx="777240" cy="118872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Kernel</a:t>
              </a:r>
              <a:r>
                <a:rPr kumimoji="0" lang="en-US" sz="18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Panic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pic>
          <p:nvPicPr>
            <p:cNvPr id="98" name="Picture 97" descr="panic.jpg"/>
            <p:cNvPicPr>
              <a:picLocks noChangeAspect="1"/>
            </p:cNvPicPr>
            <p:nvPr/>
          </p:nvPicPr>
          <p:blipFill rotWithShape="1">
            <a:blip r:embed="rId10"/>
            <a:srcRect r="16614"/>
            <a:stretch/>
          </p:blipFill>
          <p:spPr>
            <a:xfrm>
              <a:off x="1731354" y="5059438"/>
              <a:ext cx="600365" cy="653630"/>
            </a:xfrm>
            <a:prstGeom prst="rect">
              <a:avLst/>
            </a:prstGeom>
            <a:solidFill>
              <a:srgbClr val="FF875F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67" name="Rectangle 66"/>
            <p:cNvSpPr/>
            <p:nvPr/>
          </p:nvSpPr>
          <p:spPr bwMode="auto">
            <a:xfrm>
              <a:off x="2468879" y="4584235"/>
              <a:ext cx="777240" cy="118872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App Abort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pic>
          <p:nvPicPr>
            <p:cNvPr id="66" name="Picture 65" descr="cartoon.jp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2219" y="5056955"/>
              <a:ext cx="684842" cy="640080"/>
            </a:xfrm>
            <a:prstGeom prst="rect">
              <a:avLst/>
            </a:prstGeom>
          </p:spPr>
        </p:pic>
      </p:grpSp>
      <p:sp>
        <p:nvSpPr>
          <p:cNvPr id="106" name="Rounded Rectangle 105"/>
          <p:cNvSpPr/>
          <p:nvPr/>
        </p:nvSpPr>
        <p:spPr bwMode="auto">
          <a:xfrm>
            <a:off x="1061903" y="2209800"/>
            <a:ext cx="3852475" cy="20191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Goals: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Full reliability at low-cost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Arial Narrow" pitchFamily="34" charset="0"/>
              </a:rPr>
              <a:t>Tunable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CC6600"/>
                </a:solidFill>
                <a:effectLst/>
                <a:latin typeface="Arial Narrow" pitchFamily="34" charset="0"/>
              </a:rPr>
              <a:t> reliability vs. overhead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CC6600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2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79"/>
    </mc:Choice>
    <mc:Fallback xmlns="">
      <p:transition spd="slow" advTm="60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35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3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4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8" grpId="0" animBg="1"/>
      <p:bldP spid="59" grpId="0"/>
      <p:bldP spid="100" grpId="0" animBg="1"/>
      <p:bldP spid="1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867400"/>
            <a:ext cx="8610600" cy="914400"/>
          </a:xfrm>
        </p:spPr>
        <p:txBody>
          <a:bodyPr/>
          <a:lstStyle/>
          <a:p>
            <a:r>
              <a:rPr lang="en-US" dirty="0" smtClean="0"/>
              <a:t>84% average SDC coverage (67% - 92%)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759379"/>
              </p:ext>
            </p:extLst>
          </p:nvPr>
        </p:nvGraphicFramePr>
        <p:xfrm>
          <a:off x="76200" y="838200"/>
          <a:ext cx="9067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20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787880"/>
              </p:ext>
            </p:extLst>
          </p:nvPr>
        </p:nvGraphicFramePr>
        <p:xfrm>
          <a:off x="76200" y="838200"/>
          <a:ext cx="9067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5867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84% average SDC coverage (67% - 92%)</a:t>
            </a:r>
          </a:p>
        </p:txBody>
      </p:sp>
    </p:spTree>
    <p:extLst>
      <p:ext uri="{BB962C8B-B14F-4D97-AF65-F5344CB8AC3E}">
        <p14:creationId xmlns:p14="http://schemas.microsoft.com/office/powerpoint/2010/main" val="30412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867400"/>
            <a:ext cx="8610600" cy="685800"/>
          </a:xfrm>
        </p:spPr>
        <p:txBody>
          <a:bodyPr/>
          <a:lstStyle/>
          <a:p>
            <a:r>
              <a:rPr lang="en-US" dirty="0"/>
              <a:t>10% average overhead (0.1% - 18%)</a:t>
            </a:r>
            <a:endParaRPr lang="en-US" dirty="0">
              <a:solidFill>
                <a:srgbClr val="D15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717525"/>
              </p:ext>
            </p:extLst>
          </p:nvPr>
        </p:nvGraphicFramePr>
        <p:xfrm>
          <a:off x="0" y="914400"/>
          <a:ext cx="9067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68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867400"/>
            <a:ext cx="8610600" cy="685800"/>
          </a:xfrm>
        </p:spPr>
        <p:txBody>
          <a:bodyPr/>
          <a:lstStyle/>
          <a:p>
            <a:r>
              <a:rPr lang="en-US" dirty="0" smtClean="0"/>
              <a:t>10% average overhead (0.1% - 18%)</a:t>
            </a:r>
            <a:endParaRPr lang="en-US" dirty="0">
              <a:solidFill>
                <a:srgbClr val="D15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263120"/>
              </p:ext>
            </p:extLst>
          </p:nvPr>
        </p:nvGraphicFramePr>
        <p:xfrm>
          <a:off x="0" y="914400"/>
          <a:ext cx="9067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55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SDC </a:t>
            </a:r>
            <a:r>
              <a:rPr lang="en-US" dirty="0"/>
              <a:t>C</a:t>
            </a:r>
            <a:r>
              <a:rPr lang="en-US" dirty="0" smtClean="0"/>
              <a:t>overage vs. Overhead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791200"/>
            <a:ext cx="8991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CC6600"/>
                </a:solidFill>
              </a:rPr>
              <a:t>Consistently better over pure (selective) instruction-level duplication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1116270"/>
            <a:ext cx="6245567" cy="407730"/>
            <a:chOff x="2133600" y="3311128"/>
            <a:chExt cx="6245567" cy="407730"/>
          </a:xfrm>
        </p:grpSpPr>
        <p:sp>
          <p:nvSpPr>
            <p:cNvPr id="15" name="TextBox 14"/>
            <p:cNvSpPr txBox="1"/>
            <p:nvPr/>
          </p:nvSpPr>
          <p:spPr>
            <a:xfrm>
              <a:off x="5257800" y="3318748"/>
              <a:ext cx="31213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Our detectors + Redundancy 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33600" y="3311128"/>
              <a:ext cx="20297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Pure Redundancy 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950479"/>
              </p:ext>
            </p:extLst>
          </p:nvPr>
        </p:nvGraphicFramePr>
        <p:xfrm>
          <a:off x="0" y="838200"/>
          <a:ext cx="9067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7696200" y="2895600"/>
            <a:ext cx="798125" cy="1905000"/>
            <a:chOff x="7696200" y="2895600"/>
            <a:chExt cx="798125" cy="1905000"/>
          </a:xfrm>
        </p:grpSpPr>
        <p:grpSp>
          <p:nvGrpSpPr>
            <p:cNvPr id="9" name="Group 8"/>
            <p:cNvGrpSpPr/>
            <p:nvPr/>
          </p:nvGrpSpPr>
          <p:grpSpPr>
            <a:xfrm>
              <a:off x="7888069" y="2895600"/>
              <a:ext cx="606256" cy="1066800"/>
              <a:chOff x="7888069" y="2895600"/>
              <a:chExt cx="606256" cy="106680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888069" y="3223260"/>
                <a:ext cx="60625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18%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7928769" y="2895600"/>
                <a:ext cx="0" cy="10668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3" name="Straight Connector 12"/>
            <p:cNvCxnSpPr/>
            <p:nvPr/>
          </p:nvCxnSpPr>
          <p:spPr bwMode="auto">
            <a:xfrm>
              <a:off x="7928769" y="39624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7696200" y="4324290"/>
              <a:ext cx="606256" cy="400110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90%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45269" y="2057400"/>
            <a:ext cx="843009" cy="2743200"/>
            <a:chOff x="8345269" y="2057400"/>
            <a:chExt cx="843009" cy="2743200"/>
          </a:xfrm>
        </p:grpSpPr>
        <p:grpSp>
          <p:nvGrpSpPr>
            <p:cNvPr id="8" name="Group 7"/>
            <p:cNvGrpSpPr/>
            <p:nvPr/>
          </p:nvGrpSpPr>
          <p:grpSpPr>
            <a:xfrm>
              <a:off x="8582022" y="2057400"/>
              <a:ext cx="606256" cy="1066800"/>
              <a:chOff x="8586785" y="1676400"/>
              <a:chExt cx="606256" cy="10668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586785" y="2057400"/>
                <a:ext cx="60625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24%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 flipH="1">
                <a:off x="8612188" y="1676400"/>
                <a:ext cx="3175" cy="10668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9" name="Straight Connector 18"/>
            <p:cNvCxnSpPr/>
            <p:nvPr/>
          </p:nvCxnSpPr>
          <p:spPr bwMode="auto">
            <a:xfrm flipH="1">
              <a:off x="8610600" y="3223260"/>
              <a:ext cx="1588" cy="1577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345269" y="4324290"/>
              <a:ext cx="606256" cy="400110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99%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9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5562600"/>
          </a:xfrm>
        </p:spPr>
        <p:txBody>
          <a:bodyPr/>
          <a:lstStyle/>
          <a:p>
            <a:r>
              <a:rPr lang="en-US" dirty="0" smtClean="0"/>
              <a:t>Reduction in SDCs is crucial for low-cost reliability</a:t>
            </a:r>
          </a:p>
          <a:p>
            <a:r>
              <a:rPr lang="en-US" dirty="0"/>
              <a:t>Discovered common</a:t>
            </a:r>
            <a:r>
              <a:rPr lang="en-US" dirty="0">
                <a:solidFill>
                  <a:srgbClr val="D15100"/>
                </a:solidFill>
              </a:rPr>
              <a:t> </a:t>
            </a:r>
            <a:r>
              <a:rPr lang="en-US" dirty="0">
                <a:solidFill>
                  <a:srgbClr val="CC6600"/>
                </a:solidFill>
              </a:rPr>
              <a:t>program properties around most SDC-causing sites</a:t>
            </a:r>
          </a:p>
          <a:p>
            <a:r>
              <a:rPr lang="en-US" dirty="0" smtClean="0"/>
              <a:t>Devised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dirty="0">
                <a:solidFill>
                  <a:srgbClr val="CC6600"/>
                </a:solidFill>
              </a:rPr>
              <a:t>low-cost program-level detectors</a:t>
            </a:r>
          </a:p>
          <a:p>
            <a:pPr lvl="1"/>
            <a:r>
              <a:rPr lang="en-US" dirty="0" smtClean="0"/>
              <a:t>84% avg. SDC </a:t>
            </a:r>
            <a:r>
              <a:rPr lang="en-US" dirty="0"/>
              <a:t>coverage </a:t>
            </a:r>
            <a:r>
              <a:rPr lang="en-US" dirty="0" smtClean="0"/>
              <a:t>at 10% avg. cost</a:t>
            </a:r>
            <a:endParaRPr lang="en-US" dirty="0"/>
          </a:p>
          <a:p>
            <a:r>
              <a:rPr lang="en-US" dirty="0"/>
              <a:t>New detectors + selective duplication = </a:t>
            </a:r>
            <a:r>
              <a:rPr lang="en-US" dirty="0">
                <a:solidFill>
                  <a:srgbClr val="CC6600"/>
                </a:solidFill>
              </a:rPr>
              <a:t>Tunable resiliency at low-cost</a:t>
            </a:r>
          </a:p>
          <a:p>
            <a:pPr lvl="1"/>
            <a:r>
              <a:rPr lang="en-US" dirty="0"/>
              <a:t>Found near optimal detectors for any SDC target</a:t>
            </a:r>
          </a:p>
          <a:p>
            <a:pPr lvl="1"/>
            <a:r>
              <a:rPr lang="en-US" dirty="0">
                <a:solidFill>
                  <a:srgbClr val="CC6600"/>
                </a:solidFill>
              </a:rPr>
              <a:t>Lower cost than pure redundancy for all SDC targets</a:t>
            </a:r>
          </a:p>
          <a:p>
            <a:endParaRPr lang="en-US" dirty="0" smtClean="0"/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More applications</a:t>
            </a:r>
            <a:r>
              <a:rPr lang="en-US" dirty="0"/>
              <a:t> </a:t>
            </a:r>
            <a:r>
              <a:rPr lang="en-US" dirty="0" smtClean="0"/>
              <a:t>and fault models</a:t>
            </a:r>
          </a:p>
          <a:p>
            <a:pPr lvl="1"/>
            <a:r>
              <a:rPr lang="en-US" dirty="0" smtClean="0"/>
              <a:t>Automating detectors’ placement and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98564" y="1269832"/>
            <a:ext cx="1453218" cy="3124200"/>
            <a:chOff x="274887" y="1678682"/>
            <a:chExt cx="1925083" cy="4188718"/>
          </a:xfrm>
        </p:grpSpPr>
        <p:grpSp>
          <p:nvGrpSpPr>
            <p:cNvPr id="6" name="Group 5"/>
            <p:cNvGrpSpPr/>
            <p:nvPr/>
          </p:nvGrpSpPr>
          <p:grpSpPr>
            <a:xfrm>
              <a:off x="274887" y="1678682"/>
              <a:ext cx="1925083" cy="3222945"/>
              <a:chOff x="274887" y="1678682"/>
              <a:chExt cx="1925083" cy="322294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10" name="Group 2047"/>
              <p:cNvGrpSpPr>
                <a:grpSpLocks/>
              </p:cNvGrpSpPr>
              <p:nvPr/>
            </p:nvGrpSpPr>
            <p:grpSpPr bwMode="auto">
              <a:xfrm>
                <a:off x="274887" y="1907290"/>
                <a:ext cx="1925083" cy="2732088"/>
                <a:chOff x="1537782" y="2214680"/>
                <a:chExt cx="2054831" cy="273222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537782" y="3408538"/>
                  <a:ext cx="2054831" cy="495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12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7" name="Straight Arrow Connector 2054"/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ounded Rectangle 7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</a:rPr>
                <a:t>Output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428999" y="2019181"/>
            <a:ext cx="1752601" cy="2451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osion 1 61"/>
          <p:cNvSpPr>
            <a:spLocks noChangeArrowheads="1"/>
          </p:cNvSpPr>
          <p:nvPr/>
        </p:nvSpPr>
        <p:spPr bwMode="auto">
          <a:xfrm>
            <a:off x="4535332" y="1803856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20" name="Explosion 1 61"/>
          <p:cNvSpPr>
            <a:spLocks noChangeArrowheads="1"/>
          </p:cNvSpPr>
          <p:nvPr/>
        </p:nvSpPr>
        <p:spPr bwMode="auto">
          <a:xfrm>
            <a:off x="4537240" y="1803233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22" name="Explosion 1 61"/>
          <p:cNvSpPr>
            <a:spLocks noChangeArrowheads="1"/>
          </p:cNvSpPr>
          <p:nvPr/>
        </p:nvSpPr>
        <p:spPr bwMode="auto">
          <a:xfrm>
            <a:off x="3468532" y="2717632"/>
            <a:ext cx="1935313" cy="11430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>
                <a:latin typeface="Arial Narrow" pitchFamily="34" charset="0"/>
              </a:rPr>
              <a:t>Symptom of Fault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27654" y="1143000"/>
            <a:ext cx="1778604" cy="1015663"/>
            <a:chOff x="4847271" y="1144818"/>
            <a:chExt cx="1778604" cy="1015663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H="1">
              <a:off x="4847271" y="1573989"/>
              <a:ext cx="676191" cy="2054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301217" y="1144818"/>
              <a:ext cx="13246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Transient</a:t>
              </a:r>
            </a:p>
            <a:p>
              <a:pPr algn="ctr"/>
              <a:r>
                <a:rPr lang="en-US" sz="2000" b="1" dirty="0" smtClean="0"/>
                <a:t>fault </a:t>
              </a:r>
            </a:p>
            <a:p>
              <a:pPr algn="ctr"/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6583" y="1296145"/>
            <a:ext cx="1453218" cy="3124200"/>
            <a:chOff x="274887" y="1678682"/>
            <a:chExt cx="1925083" cy="4188718"/>
          </a:xfrm>
        </p:grpSpPr>
        <p:grpSp>
          <p:nvGrpSpPr>
            <p:cNvPr id="29" name="Group 28"/>
            <p:cNvGrpSpPr/>
            <p:nvPr/>
          </p:nvGrpSpPr>
          <p:grpSpPr>
            <a:xfrm>
              <a:off x="274887" y="1678682"/>
              <a:ext cx="1925083" cy="3222945"/>
              <a:chOff x="274887" y="1678682"/>
              <a:chExt cx="1925083" cy="3222945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33" name="Group 2047"/>
              <p:cNvGrpSpPr>
                <a:grpSpLocks/>
              </p:cNvGrpSpPr>
              <p:nvPr/>
            </p:nvGrpSpPr>
            <p:grpSpPr bwMode="auto">
              <a:xfrm>
                <a:off x="274887" y="1907290"/>
                <a:ext cx="1925083" cy="2732088"/>
                <a:chOff x="1537782" y="2214680"/>
                <a:chExt cx="2054831" cy="273222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537782" y="3408538"/>
                  <a:ext cx="2054831" cy="495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35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0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30" name="Straight Arrow Connector 2054"/>
            <p:cNvCxnSpPr>
              <a:cxnSpLocks noChangeShapeType="1"/>
              <a:stCxn id="32" idx="2"/>
              <a:endCxn id="31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ounded Rectangle 30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</a:rPr>
                <a:t>Output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85800" y="1816894"/>
            <a:ext cx="1752601" cy="283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xplosion 1 61"/>
          <p:cNvSpPr>
            <a:spLocks noChangeArrowheads="1"/>
          </p:cNvSpPr>
          <p:nvPr/>
        </p:nvSpPr>
        <p:spPr bwMode="auto">
          <a:xfrm>
            <a:off x="1371601" y="1601569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44" name="Explosion 1 61"/>
          <p:cNvSpPr>
            <a:spLocks noChangeArrowheads="1"/>
          </p:cNvSpPr>
          <p:nvPr/>
        </p:nvSpPr>
        <p:spPr bwMode="auto">
          <a:xfrm>
            <a:off x="1373509" y="1600946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grpSp>
        <p:nvGrpSpPr>
          <p:cNvPr id="45" name="Group 44"/>
          <p:cNvGrpSpPr/>
          <p:nvPr/>
        </p:nvGrpSpPr>
        <p:grpSpPr>
          <a:xfrm>
            <a:off x="1524000" y="914400"/>
            <a:ext cx="2819400" cy="707886"/>
            <a:chOff x="4847271" y="1119250"/>
            <a:chExt cx="2819400" cy="7078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847271" y="1573989"/>
              <a:ext cx="676191" cy="2054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507105" y="1119250"/>
              <a:ext cx="21595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Transient  fault </a:t>
              </a:r>
            </a:p>
            <a:p>
              <a:pPr algn="ctr"/>
              <a:r>
                <a:rPr lang="en-US" sz="2000" b="1" dirty="0" smtClean="0"/>
                <a:t>(e.g., bit 4 in R2)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9714" y="1262391"/>
            <a:ext cx="1453218" cy="3124200"/>
            <a:chOff x="274887" y="1678682"/>
            <a:chExt cx="1925083" cy="4188718"/>
          </a:xfrm>
        </p:grpSpPr>
        <p:grpSp>
          <p:nvGrpSpPr>
            <p:cNvPr id="50" name="Group 49"/>
            <p:cNvGrpSpPr/>
            <p:nvPr/>
          </p:nvGrpSpPr>
          <p:grpSpPr>
            <a:xfrm>
              <a:off x="274887" y="1678682"/>
              <a:ext cx="1925083" cy="3222945"/>
              <a:chOff x="274887" y="1678682"/>
              <a:chExt cx="1925083" cy="3222945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54" name="Group 2047"/>
              <p:cNvGrpSpPr>
                <a:grpSpLocks/>
              </p:cNvGrpSpPr>
              <p:nvPr/>
            </p:nvGrpSpPr>
            <p:grpSpPr bwMode="auto">
              <a:xfrm>
                <a:off x="274887" y="1907290"/>
                <a:ext cx="1925083" cy="2732088"/>
                <a:chOff x="1537782" y="2214680"/>
                <a:chExt cx="2054831" cy="273222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537782" y="3408538"/>
                  <a:ext cx="2054831" cy="495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56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51" name="Straight Arrow Connector 2054"/>
            <p:cNvCxnSpPr>
              <a:cxnSpLocks noChangeShapeType="1"/>
              <a:stCxn id="53" idx="2"/>
              <a:endCxn id="52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ounded Rectangle 51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</a:rPr>
                <a:t>Output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668931" y="2357064"/>
            <a:ext cx="1752601" cy="2070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xplosion 1 61"/>
          <p:cNvSpPr>
            <a:spLocks noChangeArrowheads="1"/>
          </p:cNvSpPr>
          <p:nvPr/>
        </p:nvSpPr>
        <p:spPr bwMode="auto">
          <a:xfrm>
            <a:off x="7275533" y="2058023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27" name="TextBox 26"/>
          <p:cNvSpPr txBox="1"/>
          <p:nvPr/>
        </p:nvSpPr>
        <p:spPr>
          <a:xfrm>
            <a:off x="2456463" y="4034880"/>
            <a:ext cx="41729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Symptom detectors (SWAT): </a:t>
            </a:r>
          </a:p>
          <a:p>
            <a:pPr algn="ctr"/>
            <a:r>
              <a:rPr lang="en-US" b="1" dirty="0" smtClean="0"/>
              <a:t>Fatal traps, kernel panic, etc.</a:t>
            </a:r>
          </a:p>
          <a:p>
            <a:pPr marL="742950" lvl="1" indent="-285750" algn="ctr">
              <a:buFont typeface="Arial" pitchFamily="34" charset="0"/>
              <a:buChar char="•"/>
            </a:pPr>
            <a:endParaRPr lang="en-US" sz="1600" b="1" dirty="0" smtClean="0"/>
          </a:p>
        </p:txBody>
      </p:sp>
      <p:sp>
        <p:nvSpPr>
          <p:cNvPr id="65" name="Explosion 1 61"/>
          <p:cNvSpPr>
            <a:spLocks noChangeArrowheads="1"/>
          </p:cNvSpPr>
          <p:nvPr/>
        </p:nvSpPr>
        <p:spPr bwMode="auto">
          <a:xfrm>
            <a:off x="7277441" y="2057400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69" name="Rounded Rectangle 68"/>
          <p:cNvSpPr/>
          <p:nvPr/>
        </p:nvSpPr>
        <p:spPr bwMode="auto">
          <a:xfrm>
            <a:off x="6772275" y="3933734"/>
            <a:ext cx="1380536" cy="452857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  <a:latin typeface="Arial Narrow" pitchFamily="34" charset="0"/>
              </a:rPr>
              <a:t>Output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4400" y="449654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Masked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30892" y="4470232"/>
            <a:ext cx="2698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Silent Data Corruption </a:t>
            </a:r>
          </a:p>
          <a:p>
            <a:pPr algn="ctr"/>
            <a:r>
              <a:rPr lang="en-US" sz="2200" b="1" dirty="0" smtClean="0">
                <a:latin typeface="Arial Narrow" pitchFamily="34" charset="0"/>
              </a:rPr>
              <a:t>(SDC)</a:t>
            </a:r>
            <a:endParaRPr lang="en-US" sz="2200" b="1" dirty="0">
              <a:latin typeface="Arial Narrow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233638" y="1346537"/>
            <a:ext cx="2041895" cy="1015663"/>
            <a:chOff x="5969625" y="963873"/>
            <a:chExt cx="2041895" cy="1015663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>
              <a:off x="7136788" y="1434230"/>
              <a:ext cx="874732" cy="2405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5969625" y="963873"/>
              <a:ext cx="13951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Transient </a:t>
              </a:r>
            </a:p>
            <a:p>
              <a:pPr algn="ctr"/>
              <a:r>
                <a:rPr lang="en-US" sz="2000" b="1" dirty="0" smtClean="0"/>
                <a:t>fault </a:t>
              </a:r>
            </a:p>
            <a:p>
              <a:pPr algn="ctr"/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733800" y="4495800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Detection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343991" y="5410200"/>
            <a:ext cx="86106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to convert SDCs to detections?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18459E-6 C -0.00121 0.0185 -0.00035 0.05274 -0.00903 0.07101 C -0.01163 0.08397 -0.01319 0.09692 -0.01476 0.10987 C -0.01406 0.15429 -0.01042 0.19963 -0.01042 0.24427 " pathEditMode="relative" rAng="0" ptsTypes="fffA">
                                      <p:cBhvr>
                                        <p:cTn id="16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122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00434 0.39028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95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463 C -0.00347 0.01875 -0.00277 0.04537 -0.01007 0.05949 C -0.01215 0.06945 -0.01354 0.07963 -0.01475 0.08959 C -0.01423 0.12385 -0.01128 0.1588 -0.01128 0.19352 " pathEditMode="relative" rAng="0" ptsTypes="fffA">
                                      <p:cBhvr>
                                        <p:cTn id="4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944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556 L 0.00833 0.1842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1.44509E-6 C -0.00295 0.02081 -0.00243 0.05965 -0.00746 0.08023 C -0.00902 0.0948 -0.01007 0.1096 -0.01076 0.12416 C -0.01059 0.17457 -0.00833 0.22636 -0.00833 0.27746 " pathEditMode="relative" rAng="0" ptsTypes="fffA">
                                      <p:cBhvr>
                                        <p:cTn id="77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1387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4624E-6 L -0.00017 0.34937 " pathEditMode="relative" rAng="0" ptsTypes="AA">
                                      <p:cBhvr>
                                        <p:cTn id="79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45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0" grpId="0" animBg="1"/>
      <p:bldP spid="20" grpId="1" animBg="1"/>
      <p:bldP spid="20" grpId="2" animBg="1"/>
      <p:bldP spid="22" grpId="0" animBg="1"/>
      <p:bldP spid="42" grpId="0" animBg="1"/>
      <p:bldP spid="43" grpId="0" animBg="1"/>
      <p:bldP spid="44" grpId="0" animBg="1"/>
      <p:bldP spid="44" grpId="1" animBg="1"/>
      <p:bldP spid="44" grpId="2" animBg="1"/>
      <p:bldP spid="44" grpId="3" animBg="1"/>
      <p:bldP spid="63" grpId="0" animBg="1"/>
      <p:bldP spid="64" grpId="0" animBg="1"/>
      <p:bldP spid="27" grpId="0"/>
      <p:bldP spid="27" grpId="1"/>
      <p:bldP spid="65" grpId="0" animBg="1"/>
      <p:bldP spid="65" grpId="1" animBg="1"/>
      <p:bldP spid="65" grpId="2" animBg="1"/>
      <p:bldP spid="65" grpId="3" animBg="1"/>
      <p:bldP spid="69" grpId="0" animBg="1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SDCs to Detections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91" y="5239673"/>
            <a:ext cx="8610600" cy="1542127"/>
          </a:xfrm>
        </p:spPr>
        <p:txBody>
          <a:bodyPr/>
          <a:lstStyle/>
          <a:p>
            <a:r>
              <a:rPr lang="en-US" dirty="0" smtClean="0"/>
              <a:t>Add new detectors in error propagation path?</a:t>
            </a:r>
          </a:p>
          <a:p>
            <a:pPr lvl="1"/>
            <a:r>
              <a:rPr lang="en-US" dirty="0" smtClean="0"/>
              <a:t>SDC coverage: Fraction of all SDCs converted to detections</a:t>
            </a:r>
          </a:p>
          <a:p>
            <a:r>
              <a:rPr lang="en-US" dirty="0" smtClean="0"/>
              <a:t>Will it be low-cost?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30892" y="1262391"/>
            <a:ext cx="2698175" cy="3977282"/>
            <a:chOff x="6130892" y="1262391"/>
            <a:chExt cx="2698175" cy="3977282"/>
          </a:xfrm>
        </p:grpSpPr>
        <p:grpSp>
          <p:nvGrpSpPr>
            <p:cNvPr id="49" name="Group 48"/>
            <p:cNvGrpSpPr/>
            <p:nvPr/>
          </p:nvGrpSpPr>
          <p:grpSpPr>
            <a:xfrm>
              <a:off x="6739714" y="1262391"/>
              <a:ext cx="1453218" cy="3124200"/>
              <a:chOff x="274887" y="1678682"/>
              <a:chExt cx="1925083" cy="418871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74887" y="1678682"/>
                <a:ext cx="1925083" cy="3222945"/>
                <a:chOff x="274887" y="1678682"/>
                <a:chExt cx="1925083" cy="3222945"/>
              </a:xfrm>
            </p:grpSpPr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304800" y="1678682"/>
                  <a:ext cx="1828801" cy="32229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54" name="Group 2047"/>
                <p:cNvGrpSpPr>
                  <a:grpSpLocks/>
                </p:cNvGrpSpPr>
                <p:nvPr/>
              </p:nvGrpSpPr>
              <p:grpSpPr bwMode="auto">
                <a:xfrm>
                  <a:off x="274887" y="1907290"/>
                  <a:ext cx="1925083" cy="2732088"/>
                  <a:chOff x="1537782" y="2214680"/>
                  <a:chExt cx="2054831" cy="2732220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1537782" y="3408538"/>
                    <a:ext cx="2054831" cy="4952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56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7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8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9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0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94690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1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6433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446669" y="2973542"/>
                    <a:ext cx="46035" cy="1570114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</p:txBody>
              </p:sp>
            </p:grpSp>
          </p:grpSp>
          <p:cxnSp>
            <p:nvCxnSpPr>
              <p:cNvPr id="51" name="Straight Arrow Connector 2054"/>
              <p:cNvCxnSpPr>
                <a:cxnSpLocks noChangeShapeType="1"/>
                <a:stCxn id="53" idx="2"/>
                <a:endCxn id="52" idx="0"/>
              </p:cNvCxnSpPr>
              <p:nvPr/>
            </p:nvCxnSpPr>
            <p:spPr bwMode="auto">
              <a:xfrm>
                <a:off x="1219201" y="4901627"/>
                <a:ext cx="0" cy="358613"/>
              </a:xfrm>
              <a:prstGeom prst="straightConnector1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Rounded Rectangle 51"/>
              <p:cNvSpPr/>
              <p:nvPr/>
            </p:nvSpPr>
            <p:spPr bwMode="auto">
              <a:xfrm>
                <a:off x="304800" y="5260240"/>
                <a:ext cx="1828801" cy="607160"/>
              </a:xfrm>
              <a:prstGeom prst="round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Arial Narrow" pitchFamily="34" charset="0"/>
                  </a:rPr>
                  <a:t>Output</a:t>
                </a:r>
              </a:p>
            </p:txBody>
          </p:sp>
        </p:grpSp>
        <p:sp>
          <p:nvSpPr>
            <p:cNvPr id="64" name="Explosion 1 61"/>
            <p:cNvSpPr>
              <a:spLocks noChangeArrowheads="1"/>
            </p:cNvSpPr>
            <p:nvPr/>
          </p:nvSpPr>
          <p:spPr bwMode="auto">
            <a:xfrm>
              <a:off x="7275533" y="2058023"/>
              <a:ext cx="113959" cy="151776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6772275" y="3933734"/>
              <a:ext cx="1380536" cy="452857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</a:rPr>
                <a:t>Output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30892" y="4470232"/>
              <a:ext cx="26981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 smtClean="0">
                  <a:latin typeface="Arial Narrow" pitchFamily="34" charset="0"/>
                </a:rPr>
                <a:t>Silent Data Corruption </a:t>
              </a:r>
            </a:p>
            <a:p>
              <a:pPr algn="ctr"/>
              <a:r>
                <a:rPr lang="en-US" sz="2200" b="1" dirty="0" smtClean="0">
                  <a:latin typeface="Arial Narrow" pitchFamily="34" charset="0"/>
                </a:rPr>
                <a:t>(SDC)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14600" y="1269832"/>
            <a:ext cx="1935313" cy="2159168"/>
            <a:chOff x="3422645" y="1269832"/>
            <a:chExt cx="1935313" cy="2159168"/>
          </a:xfrm>
        </p:grpSpPr>
        <p:grpSp>
          <p:nvGrpSpPr>
            <p:cNvPr id="75" name="Group 74"/>
            <p:cNvGrpSpPr/>
            <p:nvPr/>
          </p:nvGrpSpPr>
          <p:grpSpPr>
            <a:xfrm>
              <a:off x="3598564" y="1269832"/>
              <a:ext cx="1453218" cy="1813706"/>
              <a:chOff x="274887" y="1678682"/>
              <a:chExt cx="1925083" cy="2431695"/>
            </a:xfrm>
          </p:grpSpPr>
          <p:sp>
            <p:nvSpPr>
              <p:cNvPr id="78" name="Rounded Rectangle 77"/>
              <p:cNvSpPr/>
              <p:nvPr/>
            </p:nvSpPr>
            <p:spPr bwMode="auto">
              <a:xfrm>
                <a:off x="304800" y="1678682"/>
                <a:ext cx="1828801" cy="21286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79" name="Group 2047"/>
              <p:cNvGrpSpPr>
                <a:grpSpLocks/>
              </p:cNvGrpSpPr>
              <p:nvPr/>
            </p:nvGrpSpPr>
            <p:grpSpPr bwMode="auto">
              <a:xfrm>
                <a:off x="274887" y="1907290"/>
                <a:ext cx="1925083" cy="2203087"/>
                <a:chOff x="1537782" y="2214680"/>
                <a:chExt cx="2054831" cy="2203193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1537782" y="3408538"/>
                  <a:ext cx="2054831" cy="495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81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2446669" y="2973542"/>
                  <a:ext cx="46035" cy="144433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 smtClean="0">
                      <a:latin typeface="+mj-lt"/>
                    </a:rPr>
                    <a:t>.</a:t>
                  </a:r>
                  <a:endParaRPr lang="en-US" sz="3200" b="1" dirty="0">
                    <a:latin typeface="+mj-lt"/>
                  </a:endParaRPr>
                </a:p>
              </p:txBody>
            </p:sp>
          </p:grpSp>
        </p:grpSp>
        <p:sp>
          <p:nvSpPr>
            <p:cNvPr id="89" name="Explosion 1 61"/>
            <p:cNvSpPr>
              <a:spLocks noChangeArrowheads="1"/>
            </p:cNvSpPr>
            <p:nvPr/>
          </p:nvSpPr>
          <p:spPr bwMode="auto">
            <a:xfrm>
              <a:off x="4535332" y="1803856"/>
              <a:ext cx="113959" cy="151776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91" name="Explosion 1 61"/>
            <p:cNvSpPr>
              <a:spLocks noChangeArrowheads="1"/>
            </p:cNvSpPr>
            <p:nvPr/>
          </p:nvSpPr>
          <p:spPr bwMode="auto">
            <a:xfrm>
              <a:off x="3422645" y="2286000"/>
              <a:ext cx="1935313" cy="1143000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b="1" dirty="0" smtClean="0">
                  <a:latin typeface="Arial Narrow" pitchFamily="34" charset="0"/>
                </a:rPr>
                <a:t>Error Detection</a:t>
              </a:r>
              <a:endParaRPr lang="en-US" b="1" dirty="0">
                <a:latin typeface="Arial Narrow" pitchFamily="34" charset="0"/>
              </a:endParaRPr>
            </a:p>
          </p:txBody>
        </p:sp>
      </p:grpSp>
      <p:sp>
        <p:nvSpPr>
          <p:cNvPr id="93" name="Right Arrow 92"/>
          <p:cNvSpPr/>
          <p:nvPr/>
        </p:nvSpPr>
        <p:spPr bwMode="auto">
          <a:xfrm flipH="1">
            <a:off x="4876800" y="1752600"/>
            <a:ext cx="990600" cy="685489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5029200" y="2667000"/>
            <a:ext cx="3113632" cy="670810"/>
            <a:chOff x="5029200" y="2667000"/>
            <a:chExt cx="3113632" cy="670810"/>
          </a:xfrm>
        </p:grpSpPr>
        <p:sp>
          <p:nvSpPr>
            <p:cNvPr id="94" name="Rectangle 93"/>
            <p:cNvSpPr/>
            <p:nvPr/>
          </p:nvSpPr>
          <p:spPr bwMode="auto">
            <a:xfrm flipV="1">
              <a:off x="6772275" y="3124200"/>
              <a:ext cx="1370556" cy="457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 flipV="1">
              <a:off x="6772276" y="2773681"/>
              <a:ext cx="1370556" cy="457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029200" y="2667000"/>
              <a:ext cx="1743076" cy="670810"/>
              <a:chOff x="5105400" y="2385060"/>
              <a:chExt cx="1743076" cy="670810"/>
            </a:xfrm>
          </p:grpSpPr>
          <p:cxnSp>
            <p:nvCxnSpPr>
              <p:cNvPr id="97" name="Straight Arrow Connector 96"/>
              <p:cNvCxnSpPr>
                <a:stCxn id="95" idx="1"/>
                <a:endCxn id="99" idx="3"/>
              </p:cNvCxnSpPr>
              <p:nvPr/>
            </p:nvCxnSpPr>
            <p:spPr bwMode="auto">
              <a:xfrm flipH="1">
                <a:off x="6477000" y="2514600"/>
                <a:ext cx="371476" cy="20586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>
                <a:stCxn id="94" idx="1"/>
                <a:endCxn id="99" idx="3"/>
              </p:cNvCxnSpPr>
              <p:nvPr/>
            </p:nvCxnSpPr>
            <p:spPr bwMode="auto">
              <a:xfrm flipH="1" flipV="1">
                <a:off x="6477000" y="2720465"/>
                <a:ext cx="371475" cy="14465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99" name="Rounded Rectangle 98"/>
              <p:cNvSpPr/>
              <p:nvPr/>
            </p:nvSpPr>
            <p:spPr bwMode="auto">
              <a:xfrm>
                <a:off x="5105400" y="2385060"/>
                <a:ext cx="1371600" cy="67081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Error</a:t>
                </a:r>
                <a:r>
                  <a:rPr kumimoji="0" lang="en-US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D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etectors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43" name="Explosion 1 61"/>
          <p:cNvSpPr>
            <a:spLocks noChangeArrowheads="1"/>
          </p:cNvSpPr>
          <p:nvPr/>
        </p:nvSpPr>
        <p:spPr bwMode="auto">
          <a:xfrm>
            <a:off x="7277441" y="2057400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6005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1175E-6 C -0.00087 0.00648 -0.00035 0.01897 -0.00538 0.02567 C -0.00694 0.0303 -0.00799 0.03492 -0.00868 0.03955 C -0.00851 0.05574 -0.00625 0.07239 -0.00625 0.08881 " pathEditMode="relative" rAng="0" ptsTypes="fff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4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3" grpId="0" animBg="1"/>
      <p:bldP spid="43" grpId="1" animBg="1"/>
      <p:bldP spid="43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04800" y="990600"/>
            <a:ext cx="1422400" cy="1050925"/>
            <a:chOff x="304800" y="990600"/>
            <a:chExt cx="1422400" cy="105092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4800" y="990600"/>
              <a:ext cx="1422400" cy="10509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96900" y="1198563"/>
              <a:ext cx="10112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What to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8800" y="1533525"/>
              <a:ext cx="10239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protect?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27199" y="990600"/>
            <a:ext cx="7112001" cy="1050925"/>
            <a:chOff x="1727200" y="990600"/>
            <a:chExt cx="7112001" cy="10509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27200" y="990600"/>
              <a:ext cx="7112001" cy="1050925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008438" y="1198563"/>
              <a:ext cx="5921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SDC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489450" y="1198563"/>
              <a:ext cx="1857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565650" y="1198563"/>
              <a:ext cx="21034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causing fault sites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295650" y="1533525"/>
              <a:ext cx="18621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Identified using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048251" y="1533525"/>
              <a:ext cx="9223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Relyzer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948363" y="1533525"/>
              <a:ext cx="15192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[ASPLOS’12]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04800" y="2041525"/>
            <a:ext cx="1422400" cy="4205288"/>
            <a:chOff x="304800" y="2041525"/>
            <a:chExt cx="1422400" cy="420528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4800" y="2041525"/>
              <a:ext cx="1422400" cy="4205288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35000" y="3827463"/>
              <a:ext cx="9350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How to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52450" y="4162426"/>
              <a:ext cx="10366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Protect?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27200" y="2041525"/>
            <a:ext cx="7112001" cy="1050925"/>
            <a:chOff x="1727200" y="2041525"/>
            <a:chExt cx="7112001" cy="105092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727200" y="2041525"/>
              <a:ext cx="7112001" cy="10509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224338" y="2417763"/>
              <a:ext cx="5667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Low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683126" y="2417763"/>
              <a:ext cx="1857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759326" y="2417763"/>
              <a:ext cx="16970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cost Detectors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27200" y="3092450"/>
            <a:ext cx="2249488" cy="1052513"/>
            <a:chOff x="1727200" y="3092450"/>
            <a:chExt cx="2249488" cy="1052513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27200" y="3092450"/>
              <a:ext cx="2249488" cy="1052513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968500" y="3467100"/>
              <a:ext cx="18748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Where to place?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976688" y="3092450"/>
            <a:ext cx="4862513" cy="1052513"/>
            <a:chOff x="3976688" y="3092450"/>
            <a:chExt cx="4862513" cy="105251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76688" y="3092450"/>
              <a:ext cx="4862513" cy="105251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029201" y="3302000"/>
              <a:ext cx="29289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Many errors propagate to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335588" y="3636963"/>
              <a:ext cx="22558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few program values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727200" y="4144963"/>
            <a:ext cx="2249488" cy="958850"/>
            <a:chOff x="1727200" y="4144963"/>
            <a:chExt cx="2249488" cy="95885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27200" y="4144963"/>
              <a:ext cx="2249488" cy="95885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955800" y="4475163"/>
              <a:ext cx="19002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What detectors?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976688" y="4144963"/>
            <a:ext cx="4862513" cy="958850"/>
            <a:chOff x="3976688" y="4144963"/>
            <a:chExt cx="4862513" cy="95885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76688" y="4144963"/>
              <a:ext cx="4862513" cy="9588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757738" y="4475163"/>
              <a:ext cx="10493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Program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695951" y="4475163"/>
              <a:ext cx="1857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772151" y="4475163"/>
              <a:ext cx="18621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level properties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526338" y="4475163"/>
              <a:ext cx="6429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tests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27200" y="5103813"/>
            <a:ext cx="2249488" cy="1143000"/>
            <a:chOff x="1727200" y="5103813"/>
            <a:chExt cx="2249488" cy="1143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27200" y="5103813"/>
              <a:ext cx="2249488" cy="1143000"/>
            </a:xfrm>
            <a:prstGeom prst="rect">
              <a:avLst/>
            </a:prstGeom>
            <a:solidFill>
              <a:srgbClr val="D151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260600" y="5359401"/>
              <a:ext cx="12906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Uncovered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241550" y="5694363"/>
              <a:ext cx="5921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fault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724150" y="5694363"/>
              <a:ext cx="1857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00350" y="5694363"/>
              <a:ext cx="769938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sites?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3976688" y="5103813"/>
            <a:ext cx="4862513" cy="1143000"/>
            <a:chOff x="3976688" y="5103813"/>
            <a:chExt cx="4862513" cy="11430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976688" y="5103813"/>
              <a:ext cx="4862513" cy="1143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354513" y="5524501"/>
              <a:ext cx="23447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Selective instruction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592888" y="5524501"/>
              <a:ext cx="1857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669088" y="5524501"/>
              <a:ext cx="19002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level duplication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6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common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dirty="0" smtClean="0">
                <a:solidFill>
                  <a:srgbClr val="CC6600"/>
                </a:solidFill>
              </a:rPr>
              <a:t>program </a:t>
            </a:r>
            <a:r>
              <a:rPr lang="en-US" dirty="0">
                <a:solidFill>
                  <a:srgbClr val="CC6600"/>
                </a:solidFill>
              </a:rPr>
              <a:t>properties </a:t>
            </a:r>
            <a:r>
              <a:rPr lang="en-US" dirty="0" smtClean="0">
                <a:solidFill>
                  <a:srgbClr val="CC6600"/>
                </a:solidFill>
              </a:rPr>
              <a:t>around most SDC-causing sites</a:t>
            </a:r>
          </a:p>
          <a:p>
            <a:endParaRPr lang="en-US" dirty="0" smtClean="0"/>
          </a:p>
          <a:p>
            <a:r>
              <a:rPr lang="en-US" dirty="0" smtClean="0"/>
              <a:t>Devised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dirty="0">
                <a:solidFill>
                  <a:srgbClr val="CC6600"/>
                </a:solidFill>
              </a:rPr>
              <a:t>low-cost program-level detectors</a:t>
            </a:r>
          </a:p>
          <a:p>
            <a:pPr lvl="1"/>
            <a:r>
              <a:rPr lang="en-US" dirty="0"/>
              <a:t>Average SDC </a:t>
            </a:r>
            <a:r>
              <a:rPr lang="en-US" dirty="0" smtClean="0"/>
              <a:t>reduction </a:t>
            </a:r>
            <a:r>
              <a:rPr lang="en-US" dirty="0"/>
              <a:t>of 84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Average execution overhead 10</a:t>
            </a:r>
            <a:r>
              <a:rPr lang="en-US" dirty="0" smtClean="0"/>
              <a:t>%</a:t>
            </a:r>
          </a:p>
          <a:p>
            <a:pPr lvl="1"/>
            <a:endParaRPr lang="en-US" dirty="0"/>
          </a:p>
          <a:p>
            <a:r>
              <a:rPr lang="en-US" dirty="0" smtClean="0"/>
              <a:t>New detectors + selective duplication = </a:t>
            </a:r>
            <a:r>
              <a:rPr lang="en-US" dirty="0" smtClean="0">
                <a:solidFill>
                  <a:srgbClr val="CC6600"/>
                </a:solidFill>
              </a:rPr>
              <a:t>Tunable resiliency at low-cost</a:t>
            </a:r>
          </a:p>
          <a:p>
            <a:pPr lvl="1"/>
            <a:r>
              <a:rPr lang="en-US" dirty="0" smtClean="0"/>
              <a:t>Found near optimal detectors for any SDC target</a:t>
            </a:r>
          </a:p>
          <a:p>
            <a:pPr lvl="1"/>
            <a:r>
              <a:rPr lang="en-US" dirty="0" smtClean="0">
                <a:solidFill>
                  <a:srgbClr val="CC6600"/>
                </a:solidFill>
              </a:rPr>
              <a:t>Lower cost than pure redundancy for all SDC targets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12% vs. 30% @ 90% SDC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 and introduction</a:t>
            </a:r>
          </a:p>
          <a:p>
            <a:r>
              <a:rPr lang="en-US" dirty="0" smtClean="0"/>
              <a:t>Categorizing and protecting SDC-causing sites</a:t>
            </a:r>
          </a:p>
          <a:p>
            <a:r>
              <a:rPr lang="en-US" dirty="0" smtClean="0"/>
              <a:t>Tunable resilience vs. overhead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 and introduction</a:t>
            </a:r>
          </a:p>
          <a:p>
            <a:r>
              <a:rPr lang="en-US" dirty="0"/>
              <a:t>Categorizing and protecting SDC-causing sites</a:t>
            </a:r>
          </a:p>
          <a:p>
            <a:pPr lvl="1"/>
            <a:r>
              <a:rPr lang="en-US" dirty="0" smtClean="0"/>
              <a:t>Loop </a:t>
            </a:r>
            <a:r>
              <a:rPr lang="en-US" dirty="0" err="1"/>
              <a:t>incrementalization</a:t>
            </a:r>
            <a:endParaRPr lang="en-US" dirty="0"/>
          </a:p>
          <a:p>
            <a:pPr lvl="1"/>
            <a:r>
              <a:rPr lang="en-US" dirty="0"/>
              <a:t>Registers with long life</a:t>
            </a:r>
          </a:p>
          <a:p>
            <a:pPr lvl="1"/>
            <a:r>
              <a:rPr lang="en-US" dirty="0"/>
              <a:t>Application-specific </a:t>
            </a:r>
            <a:r>
              <a:rPr lang="en-US" dirty="0" smtClean="0"/>
              <a:t>behavior</a:t>
            </a:r>
          </a:p>
          <a:p>
            <a:r>
              <a:rPr lang="en-US" dirty="0"/>
              <a:t>Tunable resilience vs. </a:t>
            </a:r>
            <a:r>
              <a:rPr lang="en-US" dirty="0" smtClean="0"/>
              <a:t>overhead</a:t>
            </a:r>
            <a:endParaRPr lang="en-US" dirty="0"/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i="1" dirty="0" smtClean="0">
                <a:solidFill>
                  <a:srgbClr val="CC6600"/>
                </a:solidFill>
              </a:rPr>
              <a:t>where</a:t>
            </a:r>
            <a:r>
              <a:rPr lang="en-US" i="1" dirty="0" smtClean="0"/>
              <a:t> </a:t>
            </a:r>
            <a:r>
              <a:rPr lang="en-US" dirty="0" smtClean="0"/>
              <a:t>to place the detectors and </a:t>
            </a:r>
            <a:r>
              <a:rPr lang="en-US" i="1" dirty="0" smtClean="0">
                <a:solidFill>
                  <a:srgbClr val="CC6600"/>
                </a:solidFill>
              </a:rPr>
              <a:t>what</a:t>
            </a:r>
            <a:r>
              <a:rPr lang="en-US" i="1" dirty="0" smtClean="0"/>
              <a:t> </a:t>
            </a:r>
            <a:r>
              <a:rPr lang="en-US" dirty="0" smtClean="0"/>
              <a:t>detectors to use</a:t>
            </a:r>
          </a:p>
          <a:p>
            <a:r>
              <a:rPr lang="en-US" dirty="0" smtClean="0"/>
              <a:t>Placement of detectors (</a:t>
            </a:r>
            <a:r>
              <a:rPr lang="en-US" i="1" dirty="0" smtClean="0"/>
              <a:t>where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C6600"/>
                </a:solidFill>
              </a:rPr>
              <a:t>Many errors </a:t>
            </a:r>
            <a:r>
              <a:rPr lang="en-US" dirty="0" smtClean="0"/>
              <a:t>propagate to </a:t>
            </a:r>
            <a:r>
              <a:rPr lang="en-US" dirty="0" smtClean="0">
                <a:solidFill>
                  <a:srgbClr val="CC6600"/>
                </a:solidFill>
              </a:rPr>
              <a:t>few program values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CC6600"/>
                </a:solidFill>
              </a:rPr>
              <a:t>End of loops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CC6600"/>
                </a:solidFill>
              </a:rPr>
              <a:t>function calls</a:t>
            </a:r>
          </a:p>
          <a:p>
            <a:r>
              <a:rPr lang="en-US" dirty="0" smtClean="0"/>
              <a:t>Detectors (</a:t>
            </a:r>
            <a:r>
              <a:rPr lang="en-US" i="1" dirty="0" smtClean="0"/>
              <a:t>what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C6600"/>
                </a:solidFill>
              </a:rPr>
              <a:t>Test program-level properties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/>
              <a:t>E.g., comparing similar computations and checking value equality</a:t>
            </a:r>
            <a:endParaRPr lang="en-US" sz="2200" dirty="0">
              <a:solidFill>
                <a:srgbClr val="CC66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Fault model</a:t>
            </a:r>
            <a:endParaRPr lang="en-US" sz="2400" dirty="0"/>
          </a:p>
          <a:p>
            <a:pPr lvl="1"/>
            <a:r>
              <a:rPr lang="en-US" dirty="0"/>
              <a:t>Single bit flips </a:t>
            </a:r>
            <a:r>
              <a:rPr lang="en-US" dirty="0" smtClean="0"/>
              <a:t>in </a:t>
            </a:r>
            <a:r>
              <a:rPr lang="en-US" dirty="0">
                <a:solidFill>
                  <a:srgbClr val="CC6600"/>
                </a:solidFill>
              </a:rPr>
              <a:t>integer arch. </a:t>
            </a:r>
            <a:r>
              <a:rPr lang="en-US" dirty="0" smtClean="0">
                <a:solidFill>
                  <a:srgbClr val="CC6600"/>
                </a:solidFill>
              </a:rPr>
              <a:t>registers</a:t>
            </a:r>
            <a:endParaRPr lang="en-US" dirty="0">
              <a:solidFill>
                <a:srgbClr val="CC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.8"/>
</p:tagLst>
</file>

<file path=ppt/theme/theme1.xml><?xml version="1.0" encoding="utf-8"?>
<a:theme xmlns:a="http://schemas.openxmlformats.org/drawingml/2006/main" name="SWAT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SWAT-Theme</Template>
  <TotalTime>14117</TotalTime>
  <Words>1330</Words>
  <Application>Microsoft Office PowerPoint</Application>
  <PresentationFormat>On-screen Show (4:3)</PresentationFormat>
  <Paragraphs>372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SWAT-Theme</vt:lpstr>
      <vt:lpstr>PowerPoint Presentation</vt:lpstr>
      <vt:lpstr>Motivation</vt:lpstr>
      <vt:lpstr>Fault Outcomes</vt:lpstr>
      <vt:lpstr>SDCs to Detections</vt:lpstr>
      <vt:lpstr>Key Challenges</vt:lpstr>
      <vt:lpstr>Contributions</vt:lpstr>
      <vt:lpstr>Outline</vt:lpstr>
      <vt:lpstr>Outline</vt:lpstr>
      <vt:lpstr>Insights</vt:lpstr>
      <vt:lpstr>Loop Incrementalization</vt:lpstr>
      <vt:lpstr>Loop Incrementalization</vt:lpstr>
      <vt:lpstr>Registers with Long Life</vt:lpstr>
      <vt:lpstr>Application-Specific Behavior</vt:lpstr>
      <vt:lpstr>Application-Specific Behavior (Contd.)</vt:lpstr>
      <vt:lpstr>Tunable Resiliency vs. Overhead</vt:lpstr>
      <vt:lpstr>Identifying Near Optimal Detectors: Naïve Approach</vt:lpstr>
      <vt:lpstr>Identifying Near Optimal Detectors: Our Approach</vt:lpstr>
      <vt:lpstr>Methodology</vt:lpstr>
      <vt:lpstr>Categorization of SDC-causing Sites</vt:lpstr>
      <vt:lpstr>SDC coverage</vt:lpstr>
      <vt:lpstr>SDC coverage</vt:lpstr>
      <vt:lpstr>Execution Overhead</vt:lpstr>
      <vt:lpstr>Execution Overhead</vt:lpstr>
      <vt:lpstr>SDC Coverage vs. Overhead Curve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Siva</cp:lastModifiedBy>
  <cp:revision>1621</cp:revision>
  <cp:lastPrinted>2012-06-22T15:53:02Z</cp:lastPrinted>
  <dcterms:created xsi:type="dcterms:W3CDTF">2006-08-16T00:00:00Z</dcterms:created>
  <dcterms:modified xsi:type="dcterms:W3CDTF">2012-07-03T17:04:24Z</dcterms:modified>
</cp:coreProperties>
</file>