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504" r:id="rId3"/>
    <p:sldId id="505" r:id="rId4"/>
    <p:sldId id="506" r:id="rId5"/>
    <p:sldId id="507" r:id="rId6"/>
    <p:sldId id="508" r:id="rId7"/>
    <p:sldId id="509" r:id="rId8"/>
    <p:sldId id="510" r:id="rId9"/>
    <p:sldId id="526" r:id="rId10"/>
    <p:sldId id="528" r:id="rId11"/>
    <p:sldId id="527" r:id="rId12"/>
    <p:sldId id="512" r:id="rId13"/>
    <p:sldId id="515" r:id="rId14"/>
    <p:sldId id="516" r:id="rId15"/>
    <p:sldId id="524" r:id="rId16"/>
    <p:sldId id="525" r:id="rId17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6600"/>
    <a:srgbClr val="008000"/>
    <a:srgbClr val="FF9933"/>
    <a:srgbClr val="FFCC00"/>
    <a:srgbClr val="993300"/>
    <a:srgbClr val="A50021"/>
    <a:srgbClr val="FF9900"/>
    <a:srgbClr val="FFCC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8" autoAdjust="0"/>
    <p:restoredTop sz="88632" autoAdjust="0"/>
  </p:normalViewPr>
  <p:slideViewPr>
    <p:cSldViewPr>
      <p:cViewPr>
        <p:scale>
          <a:sx n="80" d="100"/>
          <a:sy n="80" d="100"/>
        </p:scale>
        <p:origin x="-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va\Documents\research\presentations\prelim\rat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va\Documents\research\presentations\prelim\rat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va\Documents\research\presentations\prelim\rate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1200888136950043E-2"/>
          <c:y val="4.5498453318335207E-2"/>
          <c:w val="0.8997129015827402"/>
          <c:h val="0.739427259092613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Technology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9"/>
            <c:spPr>
              <a:ln w="19050"/>
            </c:spPr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Sheet1!$C$4:$C$10</c:f>
              <c:numCache>
                <c:formatCode>General</c:formatCode>
                <c:ptCount val="7"/>
                <c:pt idx="0">
                  <c:v>45</c:v>
                </c:pt>
                <c:pt idx="1">
                  <c:v>32</c:v>
                </c:pt>
                <c:pt idx="2">
                  <c:v>22</c:v>
                </c:pt>
                <c:pt idx="3">
                  <c:v>14</c:v>
                </c:pt>
                <c:pt idx="4">
                  <c:v>10</c:v>
                </c:pt>
                <c:pt idx="5">
                  <c:v>7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44832"/>
        <c:axId val="46167104"/>
      </c:scatterChart>
      <c:valAx>
        <c:axId val="4614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46167104"/>
        <c:crosses val="autoZero"/>
        <c:crossBetween val="midCat"/>
      </c:valAx>
      <c:valAx>
        <c:axId val="46167104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461448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 b="1">
          <a:latin typeface="Arial Narrow" pitchFamily="34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Technology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1905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Sheet1!$C$4:$C$10</c:f>
              <c:numCache>
                <c:formatCode>General</c:formatCode>
                <c:ptCount val="7"/>
                <c:pt idx="0">
                  <c:v>45</c:v>
                </c:pt>
                <c:pt idx="1">
                  <c:v>32</c:v>
                </c:pt>
                <c:pt idx="2">
                  <c:v>22</c:v>
                </c:pt>
                <c:pt idx="3">
                  <c:v>14</c:v>
                </c:pt>
                <c:pt idx="4">
                  <c:v>10</c:v>
                </c:pt>
                <c:pt idx="5">
                  <c:v>7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29600"/>
        <c:axId val="85330176"/>
      </c:scatterChart>
      <c:scatterChart>
        <c:scatterStyle val="lineMarker"/>
        <c:varyColors val="0"/>
        <c:ser>
          <c:idx val="1"/>
          <c:order val="1"/>
          <c:tx>
            <c:strRef>
              <c:f>Sheet1!$D$3</c:f>
              <c:strCache>
                <c:ptCount val="1"/>
                <c:pt idx="0">
                  <c:v>Reliability challenges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1905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0</c:v>
                </c:pt>
                <c:pt idx="1">
                  <c:v>4</c:v>
                </c:pt>
                <c:pt idx="2">
                  <c:v>6.3</c:v>
                </c:pt>
                <c:pt idx="3">
                  <c:v>9.6</c:v>
                </c:pt>
                <c:pt idx="4">
                  <c:v>14.9</c:v>
                </c:pt>
                <c:pt idx="5">
                  <c:v>24.6</c:v>
                </c:pt>
                <c:pt idx="6">
                  <c:v>42.9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31328"/>
        <c:axId val="85330752"/>
      </c:scatterChart>
      <c:valAx>
        <c:axId val="8532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85330176"/>
        <c:crosses val="autoZero"/>
        <c:crossBetween val="midCat"/>
      </c:valAx>
      <c:valAx>
        <c:axId val="85330176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85329600"/>
        <c:crosses val="autoZero"/>
        <c:crossBetween val="midCat"/>
      </c:valAx>
      <c:valAx>
        <c:axId val="853307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85331328"/>
        <c:crosses val="max"/>
        <c:crossBetween val="midCat"/>
      </c:valAx>
      <c:valAx>
        <c:axId val="85331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3075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6.7384806065908423E-2"/>
          <c:y val="0.88760690069991255"/>
          <c:w val="0.85967483231262753"/>
          <c:h val="9.15597659667541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 b="1">
          <a:latin typeface="Arial Narrow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8791577189214982E-2"/>
          <c:y val="3.9198667474258028E-2"/>
          <c:w val="0.87787139107611556"/>
          <c:h val="0.63899777912376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Technology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1905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Sheet1!$C$4:$C$10</c:f>
              <c:numCache>
                <c:formatCode>General</c:formatCode>
                <c:ptCount val="7"/>
                <c:pt idx="0">
                  <c:v>45</c:v>
                </c:pt>
                <c:pt idx="1">
                  <c:v>32</c:v>
                </c:pt>
                <c:pt idx="2">
                  <c:v>22</c:v>
                </c:pt>
                <c:pt idx="3">
                  <c:v>14</c:v>
                </c:pt>
                <c:pt idx="4">
                  <c:v>10</c:v>
                </c:pt>
                <c:pt idx="5">
                  <c:v>7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33056"/>
        <c:axId val="85333632"/>
      </c:scatterChart>
      <c:scatterChart>
        <c:scatterStyle val="lineMarker"/>
        <c:varyColors val="0"/>
        <c:ser>
          <c:idx val="1"/>
          <c:order val="1"/>
          <c:tx>
            <c:strRef>
              <c:f>Sheet1!$D$3</c:f>
              <c:strCache>
                <c:ptCount val="1"/>
                <c:pt idx="0">
                  <c:v>Reliability challenges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1905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0</c:v>
                </c:pt>
                <c:pt idx="1">
                  <c:v>4</c:v>
                </c:pt>
                <c:pt idx="2">
                  <c:v>6.3</c:v>
                </c:pt>
                <c:pt idx="3">
                  <c:v>9.6</c:v>
                </c:pt>
                <c:pt idx="4">
                  <c:v>14.9</c:v>
                </c:pt>
                <c:pt idx="5">
                  <c:v>24.6</c:v>
                </c:pt>
                <c:pt idx="6">
                  <c:v>42.9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SER Mem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1905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Sheet1!$E$4:$E$10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SER Logic</c:v>
                </c:pt>
              </c:strCache>
            </c:strRef>
          </c:tx>
          <c:spPr>
            <a:ln w="50800"/>
            <a:effectLst>
              <a:glow rad="139700">
                <a:srgbClr val="000000">
                  <a:satMod val="175000"/>
                  <a:alpha val="40000"/>
                </a:srgb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31750"/>
              <a:effectLst>
                <a:glow rad="139700">
                  <a:srgbClr val="000000">
                    <a:satMod val="175000"/>
                    <a:alpha val="40000"/>
                  </a:srgb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Sheet1!$F$4:$F$10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Sheet1!$G$3</c:f>
              <c:strCache>
                <c:ptCount val="1"/>
                <c:pt idx="0">
                  <c:v>Variability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1905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Sheet1!$G$4:$G$10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1.3</c:v>
                </c:pt>
                <c:pt idx="3">
                  <c:v>1.6</c:v>
                </c:pt>
                <c:pt idx="4">
                  <c:v>1.9</c:v>
                </c:pt>
                <c:pt idx="5">
                  <c:v>2.1</c:v>
                </c:pt>
                <c:pt idx="6">
                  <c:v>2.4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Sheet1!$H$3</c:f>
              <c:strCache>
                <c:ptCount val="1"/>
                <c:pt idx="0">
                  <c:v>Aging</c:v>
                </c:pt>
              </c:strCache>
            </c:strRef>
          </c:tx>
          <c:spPr>
            <a:ln w="3810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c:spPr>
          <c:marker>
            <c:spPr>
              <a:ln w="1905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Sheet1!$B$4:$B$10</c:f>
              <c:numCache>
                <c:formatCode>General</c:formatCode>
                <c:ptCount val="7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</c:numCache>
            </c:numRef>
          </c:xVal>
          <c:yVal>
            <c:numRef>
              <c:f>Sheet1!$H$4:$H$10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5.5</c:v>
                </c:pt>
                <c:pt idx="6">
                  <c:v>7.5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34784"/>
        <c:axId val="85334208"/>
      </c:scatterChart>
      <c:valAx>
        <c:axId val="85333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85333632"/>
        <c:crosses val="autoZero"/>
        <c:crossBetween val="midCat"/>
      </c:valAx>
      <c:valAx>
        <c:axId val="85333632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85333056"/>
        <c:crosses val="autoZero"/>
        <c:crossBetween val="midCat"/>
      </c:valAx>
      <c:valAx>
        <c:axId val="853342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crossAx val="85334784"/>
        <c:crosses val="max"/>
        <c:crossBetween val="midCat"/>
      </c:valAx>
      <c:valAx>
        <c:axId val="8533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34208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7191601049868765"/>
          <c:y val="0.75807975174978126"/>
          <c:w val="0.65061242344706915"/>
          <c:h val="0.241920250353321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 b="1">
          <a:latin typeface="Arial Narrow" pitchFamily="34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45708510574109"/>
          <c:y val="2.8513332140300645E-2"/>
          <c:w val="0.84047787130057017"/>
          <c:h val="0.73265431042406848"/>
        </c:manualLayout>
      </c:layout>
      <c:lineChart>
        <c:grouping val="standard"/>
        <c:varyColors val="0"/>
        <c:ser>
          <c:idx val="0"/>
          <c:order val="0"/>
          <c:tx>
            <c:strRef>
              <c:f>'curves_0.001'!$AZ$107</c:f>
              <c:strCache>
                <c:ptCount val="1"/>
                <c:pt idx="0">
                  <c:v>Redundancy</c:v>
                </c:pt>
              </c:strCache>
            </c:strRef>
          </c:tx>
          <c:spPr>
            <a:ln w="63500" cmpd="sng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numRef>
              <c:f>'curves_0.001'!$AY$108:$AY$208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'curves_0.001'!$AZ$108:$AZ$208</c:f>
              <c:numCache>
                <c:formatCode>0%</c:formatCode>
                <c:ptCount val="101"/>
                <c:pt idx="0">
                  <c:v>0</c:v>
                </c:pt>
                <c:pt idx="1">
                  <c:v>1.718333333333333E-3</c:v>
                </c:pt>
                <c:pt idx="2">
                  <c:v>2.9149999999999996E-3</c:v>
                </c:pt>
                <c:pt idx="3">
                  <c:v>3.7950000000000002E-3</c:v>
                </c:pt>
                <c:pt idx="4">
                  <c:v>4.8083333333333329E-3</c:v>
                </c:pt>
                <c:pt idx="5">
                  <c:v>6.2016666666666661E-3</c:v>
                </c:pt>
                <c:pt idx="6">
                  <c:v>7.1333333333333327E-3</c:v>
                </c:pt>
                <c:pt idx="7">
                  <c:v>8.3933333333333325E-3</c:v>
                </c:pt>
                <c:pt idx="8">
                  <c:v>9.9983333333333348E-3</c:v>
                </c:pt>
                <c:pt idx="9">
                  <c:v>1.0758333333333335E-2</c:v>
                </c:pt>
                <c:pt idx="10">
                  <c:v>1.1865000000000001E-2</c:v>
                </c:pt>
                <c:pt idx="11">
                  <c:v>1.3554999999999999E-2</c:v>
                </c:pt>
                <c:pt idx="12">
                  <c:v>1.532E-2</c:v>
                </c:pt>
                <c:pt idx="13">
                  <c:v>1.644E-2</c:v>
                </c:pt>
                <c:pt idx="14">
                  <c:v>1.8084999999999997E-2</c:v>
                </c:pt>
                <c:pt idx="15">
                  <c:v>1.9735000000000003E-2</c:v>
                </c:pt>
                <c:pt idx="16">
                  <c:v>2.1174999999999996E-2</c:v>
                </c:pt>
                <c:pt idx="17">
                  <c:v>2.2721666666666668E-2</c:v>
                </c:pt>
                <c:pt idx="18">
                  <c:v>2.4511666666666668E-2</c:v>
                </c:pt>
                <c:pt idx="19">
                  <c:v>2.5755000000000004E-2</c:v>
                </c:pt>
                <c:pt idx="20">
                  <c:v>2.6981666666666668E-2</c:v>
                </c:pt>
                <c:pt idx="21">
                  <c:v>2.8743333333333339E-2</c:v>
                </c:pt>
                <c:pt idx="22">
                  <c:v>3.0628333333333334E-2</c:v>
                </c:pt>
                <c:pt idx="23">
                  <c:v>3.2136666666666668E-2</c:v>
                </c:pt>
                <c:pt idx="24">
                  <c:v>3.3791666666666671E-2</c:v>
                </c:pt>
                <c:pt idx="25">
                  <c:v>3.5906666666666663E-2</c:v>
                </c:pt>
                <c:pt idx="26">
                  <c:v>3.7633333333333331E-2</c:v>
                </c:pt>
                <c:pt idx="27">
                  <c:v>3.9488333333333334E-2</c:v>
                </c:pt>
                <c:pt idx="28">
                  <c:v>4.1411666666666659E-2</c:v>
                </c:pt>
                <c:pt idx="29">
                  <c:v>4.3585000000000006E-2</c:v>
                </c:pt>
                <c:pt idx="30">
                  <c:v>4.5261666666666665E-2</c:v>
                </c:pt>
                <c:pt idx="31">
                  <c:v>4.7254999999999991E-2</c:v>
                </c:pt>
                <c:pt idx="32">
                  <c:v>4.9483333333333331E-2</c:v>
                </c:pt>
                <c:pt idx="33">
                  <c:v>5.1514999999999998E-2</c:v>
                </c:pt>
                <c:pt idx="34">
                  <c:v>5.3515000000000007E-2</c:v>
                </c:pt>
                <c:pt idx="35">
                  <c:v>5.5706666666666654E-2</c:v>
                </c:pt>
                <c:pt idx="36">
                  <c:v>5.7806666666666659E-2</c:v>
                </c:pt>
                <c:pt idx="37">
                  <c:v>5.9881666666666673E-2</c:v>
                </c:pt>
                <c:pt idx="38">
                  <c:v>6.2220000000000004E-2</c:v>
                </c:pt>
                <c:pt idx="39">
                  <c:v>6.5051666666666674E-2</c:v>
                </c:pt>
                <c:pt idx="40">
                  <c:v>6.7391666666666669E-2</c:v>
                </c:pt>
                <c:pt idx="41">
                  <c:v>6.9330000000000003E-2</c:v>
                </c:pt>
                <c:pt idx="42">
                  <c:v>7.2036666666666666E-2</c:v>
                </c:pt>
                <c:pt idx="43">
                  <c:v>7.4431666666666674E-2</c:v>
                </c:pt>
                <c:pt idx="44">
                  <c:v>7.6693333333333336E-2</c:v>
                </c:pt>
                <c:pt idx="45">
                  <c:v>7.9524999999999998E-2</c:v>
                </c:pt>
                <c:pt idx="46">
                  <c:v>8.2335000000000005E-2</c:v>
                </c:pt>
                <c:pt idx="47">
                  <c:v>8.5103333333333336E-2</c:v>
                </c:pt>
                <c:pt idx="48">
                  <c:v>8.7943333333333318E-2</c:v>
                </c:pt>
                <c:pt idx="49">
                  <c:v>9.1024999999999995E-2</c:v>
                </c:pt>
                <c:pt idx="50">
                  <c:v>9.377333333333332E-2</c:v>
                </c:pt>
                <c:pt idx="51">
                  <c:v>9.6653333333333341E-2</c:v>
                </c:pt>
                <c:pt idx="52">
                  <c:v>9.9983333333333327E-2</c:v>
                </c:pt>
                <c:pt idx="53">
                  <c:v>0.10284166666666666</c:v>
                </c:pt>
                <c:pt idx="54">
                  <c:v>0.10578666666666667</c:v>
                </c:pt>
                <c:pt idx="55">
                  <c:v>0.10930666666666668</c:v>
                </c:pt>
                <c:pt idx="56">
                  <c:v>0.11222833333333332</c:v>
                </c:pt>
                <c:pt idx="57">
                  <c:v>0.11554666666666667</c:v>
                </c:pt>
                <c:pt idx="58">
                  <c:v>0.11908166666666667</c:v>
                </c:pt>
                <c:pt idx="59">
                  <c:v>0.12229166666666665</c:v>
                </c:pt>
                <c:pt idx="60">
                  <c:v>0.12568333333333334</c:v>
                </c:pt>
                <c:pt idx="61">
                  <c:v>0.12912999999999999</c:v>
                </c:pt>
                <c:pt idx="62">
                  <c:v>0.13338666666666665</c:v>
                </c:pt>
                <c:pt idx="63">
                  <c:v>0.13717833333333332</c:v>
                </c:pt>
                <c:pt idx="64">
                  <c:v>0.14160166666666663</c:v>
                </c:pt>
                <c:pt idx="65">
                  <c:v>0.14572333333333332</c:v>
                </c:pt>
                <c:pt idx="66">
                  <c:v>0.14996833333333334</c:v>
                </c:pt>
                <c:pt idx="67">
                  <c:v>0.15499333333333334</c:v>
                </c:pt>
                <c:pt idx="68">
                  <c:v>0.15967166666666666</c:v>
                </c:pt>
                <c:pt idx="69">
                  <c:v>0.16484166666666666</c:v>
                </c:pt>
                <c:pt idx="70">
                  <c:v>0.16958666666666669</c:v>
                </c:pt>
                <c:pt idx="71">
                  <c:v>0.17469000000000001</c:v>
                </c:pt>
                <c:pt idx="72">
                  <c:v>0.17948500000000001</c:v>
                </c:pt>
                <c:pt idx="73">
                  <c:v>0.18484166666666671</c:v>
                </c:pt>
                <c:pt idx="74">
                  <c:v>0.19018499999999999</c:v>
                </c:pt>
                <c:pt idx="75">
                  <c:v>0.19604166666666667</c:v>
                </c:pt>
                <c:pt idx="76">
                  <c:v>0.20180499999999998</c:v>
                </c:pt>
                <c:pt idx="77">
                  <c:v>0.20803999999999997</c:v>
                </c:pt>
                <c:pt idx="78">
                  <c:v>0.21480000000000005</c:v>
                </c:pt>
                <c:pt idx="79">
                  <c:v>0.22145333333333336</c:v>
                </c:pt>
                <c:pt idx="80">
                  <c:v>0.22837500000000002</c:v>
                </c:pt>
                <c:pt idx="81">
                  <c:v>0.23578999999999997</c:v>
                </c:pt>
                <c:pt idx="82">
                  <c:v>0.24287833333333336</c:v>
                </c:pt>
                <c:pt idx="83">
                  <c:v>0.24984833333333331</c:v>
                </c:pt>
                <c:pt idx="84">
                  <c:v>0.25634499999999999</c:v>
                </c:pt>
                <c:pt idx="85">
                  <c:v>0.2632799999999999</c:v>
                </c:pt>
                <c:pt idx="86">
                  <c:v>0.27057833333333331</c:v>
                </c:pt>
                <c:pt idx="87">
                  <c:v>0.2779416666666667</c:v>
                </c:pt>
                <c:pt idx="88">
                  <c:v>0.28563166666666662</c:v>
                </c:pt>
                <c:pt idx="89">
                  <c:v>0.29304333333333327</c:v>
                </c:pt>
                <c:pt idx="90">
                  <c:v>0.30074166666666668</c:v>
                </c:pt>
                <c:pt idx="91">
                  <c:v>0.30886333333333327</c:v>
                </c:pt>
                <c:pt idx="92">
                  <c:v>0.31712333333333331</c:v>
                </c:pt>
                <c:pt idx="93">
                  <c:v>0.32636499999999996</c:v>
                </c:pt>
                <c:pt idx="94">
                  <c:v>0.34054166666666669</c:v>
                </c:pt>
                <c:pt idx="95">
                  <c:v>0.35024666666666671</c:v>
                </c:pt>
                <c:pt idx="96">
                  <c:v>0.36171666666666674</c:v>
                </c:pt>
                <c:pt idx="97">
                  <c:v>0.38135333333333327</c:v>
                </c:pt>
                <c:pt idx="98">
                  <c:v>0.39876499999999998</c:v>
                </c:pt>
                <c:pt idx="99">
                  <c:v>0.43043333333333328</c:v>
                </c:pt>
                <c:pt idx="100">
                  <c:v>0.50566521672654896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'curves_0.001'!$BA$107</c:f>
              <c:strCache>
                <c:ptCount val="1"/>
                <c:pt idx="0">
                  <c:v>Optimal</c:v>
                </c:pt>
              </c:strCache>
            </c:strRef>
          </c:tx>
          <c:spPr>
            <a:ln w="63500" cmpd="sng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'curves_0.001'!$AY$108:$AY$208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'curves_0.001'!$BA$108:$BA$208</c:f>
              <c:numCache>
                <c:formatCode>0%</c:formatCode>
                <c:ptCount val="101"/>
                <c:pt idx="0">
                  <c:v>0</c:v>
                </c:pt>
                <c:pt idx="1">
                  <c:v>2.1166666666666667E-4</c:v>
                </c:pt>
                <c:pt idx="2">
                  <c:v>5.5500000000000005E-4</c:v>
                </c:pt>
                <c:pt idx="3">
                  <c:v>6.0499999999999996E-4</c:v>
                </c:pt>
                <c:pt idx="4">
                  <c:v>6.9166666666666671E-4</c:v>
                </c:pt>
                <c:pt idx="5">
                  <c:v>1.1366666666666669E-3</c:v>
                </c:pt>
                <c:pt idx="6">
                  <c:v>1.2650000000000003E-3</c:v>
                </c:pt>
                <c:pt idx="7">
                  <c:v>1.3383333333333333E-3</c:v>
                </c:pt>
                <c:pt idx="8">
                  <c:v>1.7383333333333337E-3</c:v>
                </c:pt>
                <c:pt idx="9">
                  <c:v>2.0166666666666666E-3</c:v>
                </c:pt>
                <c:pt idx="10">
                  <c:v>2.5033333333333335E-3</c:v>
                </c:pt>
                <c:pt idx="11">
                  <c:v>2.6416666666666667E-3</c:v>
                </c:pt>
                <c:pt idx="12">
                  <c:v>3.0049999999999999E-3</c:v>
                </c:pt>
                <c:pt idx="13">
                  <c:v>3.0083333333333333E-3</c:v>
                </c:pt>
                <c:pt idx="14">
                  <c:v>3.0166666666666671E-3</c:v>
                </c:pt>
                <c:pt idx="15">
                  <c:v>3.0200000000000001E-3</c:v>
                </c:pt>
                <c:pt idx="16">
                  <c:v>3.0399999999999997E-3</c:v>
                </c:pt>
                <c:pt idx="17">
                  <c:v>3.0816666666666666E-3</c:v>
                </c:pt>
                <c:pt idx="18">
                  <c:v>3.2633333333333329E-3</c:v>
                </c:pt>
                <c:pt idx="19">
                  <c:v>3.3833333333333332E-3</c:v>
                </c:pt>
                <c:pt idx="20">
                  <c:v>3.6649999999999999E-3</c:v>
                </c:pt>
                <c:pt idx="21">
                  <c:v>5.3166666666666666E-3</c:v>
                </c:pt>
                <c:pt idx="22">
                  <c:v>6.7249999999999983E-3</c:v>
                </c:pt>
                <c:pt idx="23">
                  <c:v>7.7799999999999987E-3</c:v>
                </c:pt>
                <c:pt idx="24">
                  <c:v>9.0099999999999972E-3</c:v>
                </c:pt>
                <c:pt idx="25">
                  <c:v>1.0568333333333332E-2</c:v>
                </c:pt>
                <c:pt idx="26">
                  <c:v>1.1646666666666665E-2</c:v>
                </c:pt>
                <c:pt idx="27">
                  <c:v>1.2125000000000002E-2</c:v>
                </c:pt>
                <c:pt idx="28">
                  <c:v>1.2728333333333333E-2</c:v>
                </c:pt>
                <c:pt idx="29">
                  <c:v>1.3291666666666667E-2</c:v>
                </c:pt>
                <c:pt idx="30">
                  <c:v>1.3818333333333335E-2</c:v>
                </c:pt>
                <c:pt idx="31">
                  <c:v>1.3941666666666663E-2</c:v>
                </c:pt>
                <c:pt idx="32">
                  <c:v>1.4441666666666669E-2</c:v>
                </c:pt>
                <c:pt idx="33">
                  <c:v>1.4996666666666665E-2</c:v>
                </c:pt>
                <c:pt idx="34">
                  <c:v>1.5499999999999998E-2</c:v>
                </c:pt>
                <c:pt idx="35">
                  <c:v>1.5869999999999999E-2</c:v>
                </c:pt>
                <c:pt idx="36">
                  <c:v>1.6395E-2</c:v>
                </c:pt>
                <c:pt idx="37">
                  <c:v>1.6726666666666664E-2</c:v>
                </c:pt>
                <c:pt idx="38">
                  <c:v>1.7319999999999999E-2</c:v>
                </c:pt>
                <c:pt idx="39">
                  <c:v>1.7688333333333334E-2</c:v>
                </c:pt>
                <c:pt idx="40">
                  <c:v>1.8245000000000001E-2</c:v>
                </c:pt>
                <c:pt idx="41">
                  <c:v>1.9189999999999999E-2</c:v>
                </c:pt>
                <c:pt idx="42">
                  <c:v>2.0005000000000002E-2</c:v>
                </c:pt>
                <c:pt idx="43">
                  <c:v>2.0946666666666669E-2</c:v>
                </c:pt>
                <c:pt idx="44">
                  <c:v>2.1656666666666668E-2</c:v>
                </c:pt>
                <c:pt idx="45">
                  <c:v>2.2525E-2</c:v>
                </c:pt>
                <c:pt idx="46">
                  <c:v>2.3463333333333333E-2</c:v>
                </c:pt>
                <c:pt idx="47">
                  <c:v>2.4448333333333336E-2</c:v>
                </c:pt>
                <c:pt idx="48">
                  <c:v>2.6306666666666669E-2</c:v>
                </c:pt>
                <c:pt idx="49">
                  <c:v>2.7605000000000001E-2</c:v>
                </c:pt>
                <c:pt idx="50">
                  <c:v>2.8938333333333333E-2</c:v>
                </c:pt>
                <c:pt idx="51">
                  <c:v>2.9798333333333329E-2</c:v>
                </c:pt>
                <c:pt idx="52">
                  <c:v>3.1041666666666665E-2</c:v>
                </c:pt>
                <c:pt idx="53">
                  <c:v>3.2324999999999993E-2</c:v>
                </c:pt>
                <c:pt idx="54">
                  <c:v>3.3556666666666665E-2</c:v>
                </c:pt>
                <c:pt idx="55">
                  <c:v>3.5101666666666663E-2</c:v>
                </c:pt>
                <c:pt idx="56">
                  <c:v>3.6783333333333321E-2</c:v>
                </c:pt>
                <c:pt idx="57">
                  <c:v>3.8793333333333326E-2</c:v>
                </c:pt>
                <c:pt idx="58">
                  <c:v>4.117333333333334E-2</c:v>
                </c:pt>
                <c:pt idx="59">
                  <c:v>4.3806666666666667E-2</c:v>
                </c:pt>
                <c:pt idx="60">
                  <c:v>4.5644999999999998E-2</c:v>
                </c:pt>
                <c:pt idx="61">
                  <c:v>4.7584999999999988E-2</c:v>
                </c:pt>
                <c:pt idx="62">
                  <c:v>4.9954999999999999E-2</c:v>
                </c:pt>
                <c:pt idx="63">
                  <c:v>5.2703333333333345E-2</c:v>
                </c:pt>
                <c:pt idx="64">
                  <c:v>5.4961666666666673E-2</c:v>
                </c:pt>
                <c:pt idx="65">
                  <c:v>5.6913333333333337E-2</c:v>
                </c:pt>
                <c:pt idx="66">
                  <c:v>5.9453333333333337E-2</c:v>
                </c:pt>
                <c:pt idx="67">
                  <c:v>6.2131666666666668E-2</c:v>
                </c:pt>
                <c:pt idx="68">
                  <c:v>6.4596666666666677E-2</c:v>
                </c:pt>
                <c:pt idx="69">
                  <c:v>6.8020000000000011E-2</c:v>
                </c:pt>
                <c:pt idx="70">
                  <c:v>7.304833333333334E-2</c:v>
                </c:pt>
                <c:pt idx="71">
                  <c:v>7.5123333333333334E-2</c:v>
                </c:pt>
                <c:pt idx="72">
                  <c:v>7.6408333333333342E-2</c:v>
                </c:pt>
                <c:pt idx="73">
                  <c:v>7.7835000000000015E-2</c:v>
                </c:pt>
                <c:pt idx="74">
                  <c:v>7.9283333333333331E-2</c:v>
                </c:pt>
                <c:pt idx="75">
                  <c:v>8.0720000000000014E-2</c:v>
                </c:pt>
                <c:pt idx="76">
                  <c:v>8.2385E-2</c:v>
                </c:pt>
                <c:pt idx="77">
                  <c:v>8.4045000000000009E-2</c:v>
                </c:pt>
                <c:pt idx="78">
                  <c:v>8.6153333333333346E-2</c:v>
                </c:pt>
                <c:pt idx="79">
                  <c:v>8.7931666666666658E-2</c:v>
                </c:pt>
                <c:pt idx="80">
                  <c:v>8.9389999999999997E-2</c:v>
                </c:pt>
                <c:pt idx="81">
                  <c:v>9.0998333333333348E-2</c:v>
                </c:pt>
                <c:pt idx="82">
                  <c:v>9.2853333333333343E-2</c:v>
                </c:pt>
                <c:pt idx="83">
                  <c:v>9.5051666666666673E-2</c:v>
                </c:pt>
                <c:pt idx="84">
                  <c:v>9.7595000000000015E-2</c:v>
                </c:pt>
                <c:pt idx="85">
                  <c:v>9.9328333333333324E-2</c:v>
                </c:pt>
                <c:pt idx="86">
                  <c:v>0.10199333333333334</c:v>
                </c:pt>
                <c:pt idx="87">
                  <c:v>0.10565333333333335</c:v>
                </c:pt>
                <c:pt idx="88">
                  <c:v>0.10884666666666666</c:v>
                </c:pt>
                <c:pt idx="89">
                  <c:v>0.11192836427151884</c:v>
                </c:pt>
                <c:pt idx="90">
                  <c:v>0.12143333333333332</c:v>
                </c:pt>
                <c:pt idx="91">
                  <c:v>0.12519</c:v>
                </c:pt>
                <c:pt idx="92">
                  <c:v>0.13053666666666666</c:v>
                </c:pt>
                <c:pt idx="93">
                  <c:v>0.13644166666666666</c:v>
                </c:pt>
                <c:pt idx="94">
                  <c:v>0.14242333333333335</c:v>
                </c:pt>
                <c:pt idx="95">
                  <c:v>0.14869166666666667</c:v>
                </c:pt>
                <c:pt idx="96">
                  <c:v>0.156739878222247</c:v>
                </c:pt>
                <c:pt idx="97">
                  <c:v>0.16428000000000001</c:v>
                </c:pt>
                <c:pt idx="98">
                  <c:v>0.17475333333333334</c:v>
                </c:pt>
                <c:pt idx="99">
                  <c:v>0.18872499999999998</c:v>
                </c:pt>
                <c:pt idx="100">
                  <c:v>0.26965845713801645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385728"/>
        <c:axId val="104023168"/>
      </c:lineChart>
      <c:catAx>
        <c:axId val="109385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Average SDC </a:t>
                </a:r>
                <a:r>
                  <a:rPr lang="en-US" sz="2000" dirty="0"/>
                  <a:t>Reduction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04023168"/>
        <c:crosses val="autoZero"/>
        <c:auto val="1"/>
        <c:lblAlgn val="ctr"/>
        <c:lblOffset val="100"/>
        <c:tickLblSkip val="10"/>
        <c:noMultiLvlLbl val="0"/>
      </c:catAx>
      <c:valAx>
        <c:axId val="104023168"/>
        <c:scaling>
          <c:orientation val="minMax"/>
          <c:max val="0.55000000000000004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Execution Overhead</a:t>
                </a:r>
              </a:p>
            </c:rich>
          </c:tx>
          <c:layout>
            <c:manualLayout>
              <c:xMode val="edge"/>
              <c:yMode val="edge"/>
              <c:x val="7.0044724378331901E-3"/>
              <c:y val="0.1025966750206871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09385728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30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0.15966</cdr:x>
      <cdr:y>0.10229</cdr:y>
    </cdr:from>
    <cdr:to>
      <cdr:x>0.2437</cdr:x>
      <cdr:y>0.10229</cdr:y>
    </cdr:to>
    <cdr:cxnSp macro="">
      <cdr:nvCxnSpPr>
        <cdr:cNvPr id="3" name="Straight Connector 2"/>
        <cdr:cNvCxnSpPr/>
      </cdr:nvCxnSpPr>
      <cdr:spPr bwMode="auto">
        <a:xfrm xmlns:a="http://schemas.openxmlformats.org/drawingml/2006/main">
          <a:off x="1447800" y="420886"/>
          <a:ext cx="762000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44450" cap="rnd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0.5042</cdr:x>
      <cdr:y>0.10229</cdr:y>
    </cdr:from>
    <cdr:to>
      <cdr:x>0.57983</cdr:x>
      <cdr:y>0.10269</cdr:y>
    </cdr:to>
    <cdr:cxnSp macro="">
      <cdr:nvCxnSpPr>
        <cdr:cNvPr id="8" name="Straight Connector 7"/>
        <cdr:cNvCxnSpPr/>
      </cdr:nvCxnSpPr>
      <cdr:spPr bwMode="auto">
        <a:xfrm xmlns:a="http://schemas.openxmlformats.org/drawingml/2006/main" flipV="1">
          <a:off x="4571984" y="420886"/>
          <a:ext cx="685816" cy="1664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44450" cap="rnd" cmpd="sng" algn="ctr">
          <a:solidFill>
            <a:srgbClr val="00B05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2574-75B6-40CB-B8E8-EBC331049395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FD7B-E5C8-4BC7-ABC4-9FCF6130D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6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3502B-3FCD-4041-A4E6-0C79AB864F3A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EA4E-1535-40D4-8EC1-56B7DE644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technology scaling,</a:t>
            </a:r>
            <a:r>
              <a:rPr lang="en-US" baseline="0" dirty="0" smtClean="0"/>
              <a:t> the increasingly smaller devices improve performance and power-efficiency of our future micro-processors. However, reliability challenges are also expected to increase at a high rate in near future. This graph now shows the expected contribution of different failure sources. Soft-errors in logic are among the major sources of in-field failures, which is the focus of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B3AAA-F285-284A-B118-857C5E64D516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90563"/>
            <a:ext cx="4616450" cy="3462337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6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2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4" name="Picture 13" descr="imark_bold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64894"/>
            <a:ext cx="304800" cy="393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481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  <a:lvl2pPr>
              <a:defRPr>
                <a:latin typeface="Arial Narrow" pitchFamily="34" charset="0"/>
              </a:defRPr>
            </a:lvl2pPr>
            <a:lvl3pPr>
              <a:defRPr>
                <a:latin typeface="Arial Narrow" pitchFamily="34" charset="0"/>
              </a:defRPr>
            </a:lvl3pPr>
            <a:lvl4pPr>
              <a:defRPr>
                <a:latin typeface="Arial Narrow" pitchFamily="34" charset="0"/>
              </a:defRPr>
            </a:lvl4pPr>
            <a:lvl5pPr>
              <a:defRPr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26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5pPr>
      <a:lvl6pPr marL="457092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6pPr>
      <a:lvl7pPr marL="914186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7pPr>
      <a:lvl8pPr marL="1371279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8pPr>
      <a:lvl9pPr marL="1828373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9pPr>
    </p:titleStyle>
    <p:bodyStyle>
      <a:lvl1pPr marL="342820" indent="-342820" algn="l" rtl="0" eaLnBrk="1" fontAlgn="base" hangingPunct="1">
        <a:lnSpc>
          <a:spcPct val="120000"/>
        </a:lnSpc>
        <a:spcBef>
          <a:spcPts val="1224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ＭＳ Ｐゴシック" charset="-128"/>
        </a:defRPr>
      </a:lvl2pPr>
      <a:lvl3pPr marL="1142733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Symbol" charset="2"/>
        <a:buChar char="*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599825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6919" indent="-228546" algn="l" rtl="0" eaLnBrk="1" fontAlgn="base" hangingPunct="1">
        <a:lnSpc>
          <a:spcPct val="120000"/>
        </a:lnSpc>
        <a:spcBef>
          <a:spcPct val="20000"/>
        </a:spcBef>
        <a:spcAft>
          <a:spcPts val="60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01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106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8198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529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wat_logo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94"/>
            <a:ext cx="5410200" cy="32610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2057400" y="457200"/>
            <a:ext cx="6934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5pPr>
            <a:lvl6pPr marL="457092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6pPr>
            <a:lvl7pPr marL="914186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7pPr>
            <a:lvl8pPr marL="1371279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8pPr>
            <a:lvl9pPr marL="1828373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9pPr>
          </a:lstStyle>
          <a:p>
            <a:r>
              <a:rPr lang="en-US" sz="3000" dirty="0" smtClean="0">
                <a:latin typeface="+mn-lt"/>
              </a:rPr>
              <a:t>Eliminating </a:t>
            </a:r>
            <a:r>
              <a:rPr lang="en-US" sz="3000" dirty="0" smtClean="0">
                <a:solidFill>
                  <a:schemeClr val="bg1"/>
                </a:solidFill>
                <a:latin typeface="+mn-lt"/>
              </a:rPr>
              <a:t>Silent </a:t>
            </a:r>
            <a:r>
              <a:rPr lang="en-US" sz="3000" dirty="0">
                <a:solidFill>
                  <a:schemeClr val="bg1"/>
                </a:solidFill>
                <a:latin typeface="+mn-lt"/>
              </a:rPr>
              <a:t>Data Corruptions</a:t>
            </a:r>
            <a:r>
              <a:rPr lang="en-US" sz="3000" dirty="0">
                <a:latin typeface="+mn-lt"/>
              </a:rPr>
              <a:t> </a:t>
            </a:r>
            <a:endParaRPr lang="en-US" sz="3000" dirty="0" smtClean="0">
              <a:latin typeface="+mn-lt"/>
            </a:endParaRPr>
          </a:p>
          <a:p>
            <a:r>
              <a:rPr lang="en-US" sz="3000" dirty="0" smtClean="0">
                <a:latin typeface="+mn-lt"/>
              </a:rPr>
              <a:t>caused </a:t>
            </a:r>
            <a:r>
              <a:rPr lang="en-US" sz="3000" dirty="0">
                <a:latin typeface="+mn-lt"/>
              </a:rPr>
              <a:t>by </a:t>
            </a:r>
            <a:r>
              <a:rPr lang="en-US" sz="3000" dirty="0" smtClean="0">
                <a:latin typeface="+mn-lt"/>
              </a:rPr>
              <a:t>Soft-Errors</a:t>
            </a:r>
            <a:endParaRPr lang="en-US" sz="3000" dirty="0">
              <a:latin typeface="+mn-l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0" y="42672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FontTx/>
              <a:buNone/>
              <a:defRPr sz="2200" b="1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>
                <a:solidFill>
                  <a:srgbClr val="CC6600"/>
                </a:solidFill>
                <a:latin typeface="Arial Narrow" pitchFamily="34" charset="0"/>
              </a:rPr>
              <a:t>Siva </a:t>
            </a:r>
            <a:r>
              <a:rPr lang="en-US" dirty="0" err="1" smtClean="0">
                <a:solidFill>
                  <a:srgbClr val="CC6600"/>
                </a:solidFill>
                <a:latin typeface="Arial Narrow" pitchFamily="34" charset="0"/>
              </a:rPr>
              <a:t>Hari</a:t>
            </a:r>
            <a:r>
              <a:rPr lang="en-US" dirty="0" smtClean="0">
                <a:solidFill>
                  <a:srgbClr val="CC6600"/>
                </a:solidFill>
                <a:latin typeface="Arial Narrow" pitchFamily="34" charset="0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Sarita Adve,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Helia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Naeimi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Pradeep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Ramachandran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University of Illinois at Urbana-Champaign,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shari2@illinois.edu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7"/>
    </mc:Choice>
    <mc:Fallback xmlns="">
      <p:transition spd="slow" advTm="3891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Relyzer</a:t>
            </a:r>
            <a:r>
              <a:rPr lang="en-US" dirty="0" smtClean="0"/>
              <a:t> Contributions [ASPLOS 2012]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D25000"/>
                </a:solidFill>
              </a:rPr>
              <a:t>Relyzer</a:t>
            </a:r>
            <a:r>
              <a:rPr lang="en-US" dirty="0" smtClean="0">
                <a:solidFill>
                  <a:srgbClr val="D25000"/>
                </a:solidFill>
              </a:rPr>
              <a:t>: A complete </a:t>
            </a:r>
            <a:r>
              <a:rPr lang="en-US" dirty="0">
                <a:solidFill>
                  <a:srgbClr val="D25000"/>
                </a:solidFill>
              </a:rPr>
              <a:t>application </a:t>
            </a:r>
            <a:r>
              <a:rPr lang="en-US" dirty="0" smtClean="0">
                <a:solidFill>
                  <a:srgbClr val="D25000"/>
                </a:solidFill>
              </a:rPr>
              <a:t>resiliency analysis technique</a:t>
            </a:r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 smtClean="0">
                <a:solidFill>
                  <a:srgbClr val="D25000"/>
                </a:solidFill>
              </a:rPr>
              <a:t>novel fault pruning techniques</a:t>
            </a:r>
          </a:p>
          <a:p>
            <a:pPr lvl="1"/>
            <a:r>
              <a:rPr lang="en-US" dirty="0" smtClean="0"/>
              <a:t>3 to 6 orders of magnitude fewer injections for most apps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99.78% app fault sites pruned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D25000"/>
                </a:solidFill>
              </a:rPr>
              <a:t>Only 0.004% represent 99% of all fault sites</a:t>
            </a:r>
          </a:p>
          <a:p>
            <a:pPr lvl="2">
              <a:buFont typeface="Wingdings" pitchFamily="2" charset="2"/>
              <a:buChar char="§"/>
            </a:pPr>
            <a:endParaRPr lang="en-US" sz="2200" dirty="0" smtClean="0">
              <a:solidFill>
                <a:srgbClr val="D2500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2200" dirty="0">
              <a:solidFill>
                <a:srgbClr val="D2500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2200" dirty="0" smtClean="0">
              <a:solidFill>
                <a:srgbClr val="D2500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2200" dirty="0">
              <a:solidFill>
                <a:srgbClr val="D25000"/>
              </a:solidFill>
            </a:endParaRPr>
          </a:p>
          <a:p>
            <a:pPr marL="914187" lvl="2" indent="0">
              <a:buNone/>
            </a:pPr>
            <a:endParaRPr lang="en-US" sz="2200" dirty="0" smtClean="0">
              <a:solidFill>
                <a:srgbClr val="D25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Can </a:t>
            </a:r>
            <a:r>
              <a:rPr lang="en-US" dirty="0"/>
              <a:t>identify all potential SDC causing fault </a:t>
            </a:r>
            <a:r>
              <a:rPr lang="en-US" dirty="0" smtClean="0"/>
              <a:t>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21509" y="3530248"/>
            <a:ext cx="1577341" cy="2108552"/>
            <a:chOff x="1182745" y="3649874"/>
            <a:chExt cx="1903512" cy="2979526"/>
          </a:xfrm>
        </p:grpSpPr>
        <p:grpSp>
          <p:nvGrpSpPr>
            <p:cNvPr id="6" name="Group 5"/>
            <p:cNvGrpSpPr/>
            <p:nvPr/>
          </p:nvGrpSpPr>
          <p:grpSpPr>
            <a:xfrm>
              <a:off x="1182745" y="3649874"/>
              <a:ext cx="1903512" cy="2979526"/>
              <a:chOff x="304800" y="1678682"/>
              <a:chExt cx="1828801" cy="41887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04800" y="1678682"/>
                <a:ext cx="1828801" cy="3863574"/>
                <a:chOff x="304800" y="1678682"/>
                <a:chExt cx="1828801" cy="3863574"/>
              </a:xfrm>
            </p:grpSpPr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304800" y="1678682"/>
                  <a:ext cx="1828801" cy="32229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75" name="Group 2047"/>
                <p:cNvGrpSpPr>
                  <a:grpSpLocks/>
                </p:cNvGrpSpPr>
                <p:nvPr/>
              </p:nvGrpSpPr>
              <p:grpSpPr bwMode="auto">
                <a:xfrm>
                  <a:off x="387961" y="1907290"/>
                  <a:ext cx="1698931" cy="3634966"/>
                  <a:chOff x="1658477" y="2214680"/>
                  <a:chExt cx="1813437" cy="3635142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658477" y="3408538"/>
                    <a:ext cx="1813437" cy="6266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77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8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9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0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1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2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446668" y="2973541"/>
                    <a:ext cx="46035" cy="2876281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72" name="Straight Arrow Connector 2054"/>
              <p:cNvCxnSpPr>
                <a:cxnSpLocks noChangeShapeType="1"/>
              </p:cNvCxnSpPr>
              <p:nvPr/>
            </p:nvCxnSpPr>
            <p:spPr bwMode="auto">
              <a:xfrm>
                <a:off x="1195641" y="4901627"/>
                <a:ext cx="0" cy="358614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Rounded Rectangle 72"/>
              <p:cNvSpPr/>
              <p:nvPr/>
            </p:nvSpPr>
            <p:spPr bwMode="auto">
              <a:xfrm>
                <a:off x="304800" y="5260240"/>
                <a:ext cx="1828801" cy="607160"/>
              </a:xfrm>
              <a:prstGeom prst="round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32998" y="3757720"/>
              <a:ext cx="996863" cy="2054361"/>
              <a:chOff x="794798" y="3757720"/>
              <a:chExt cx="996863" cy="205436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94798" y="3757720"/>
                <a:ext cx="991412" cy="109535"/>
                <a:chOff x="762000" y="2079625"/>
                <a:chExt cx="952500" cy="153988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64" name="Group 63"/>
                <p:cNvGrpSpPr>
                  <a:grpSpLocks/>
                </p:cNvGrpSpPr>
                <p:nvPr/>
              </p:nvGrpSpPr>
              <p:grpSpPr bwMode="auto">
                <a:xfrm>
                  <a:off x="1366837" y="2079625"/>
                  <a:ext cx="347663" cy="153988"/>
                  <a:chOff x="1711325" y="2079625"/>
                  <a:chExt cx="347663" cy="153988"/>
                </a:xfrm>
              </p:grpSpPr>
              <p:sp>
                <p:nvSpPr>
                  <p:cNvPr id="69" name="Explosion 1 68"/>
                  <p:cNvSpPr>
                    <a:spLocks noChangeArrowheads="1"/>
                  </p:cNvSpPr>
                  <p:nvPr/>
                </p:nvSpPr>
                <p:spPr bwMode="auto">
                  <a:xfrm>
                    <a:off x="1711325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70" name="Explosion 1 69"/>
                  <p:cNvSpPr>
                    <a:spLocks noChangeArrowheads="1"/>
                  </p:cNvSpPr>
                  <p:nvPr/>
                </p:nvSpPr>
                <p:spPr bwMode="auto">
                  <a:xfrm>
                    <a:off x="19446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65" name="Group 64"/>
                <p:cNvGrpSpPr>
                  <a:grpSpLocks/>
                </p:cNvGrpSpPr>
                <p:nvPr/>
              </p:nvGrpSpPr>
              <p:grpSpPr bwMode="auto">
                <a:xfrm>
                  <a:off x="762000" y="2079625"/>
                  <a:ext cx="531812" cy="153988"/>
                  <a:chOff x="1106488" y="2079625"/>
                  <a:chExt cx="531812" cy="153988"/>
                </a:xfrm>
              </p:grpSpPr>
              <p:sp>
                <p:nvSpPr>
                  <p:cNvPr id="66" name="Explosion 1 10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7" name="Explosion 1 10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8" name="Explosion 1 106"/>
                  <p:cNvSpPr>
                    <a:spLocks noChangeArrowheads="1"/>
                  </p:cNvSpPr>
                  <p:nvPr/>
                </p:nvSpPr>
                <p:spPr bwMode="auto">
                  <a:xfrm>
                    <a:off x="1293813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796451" y="3984660"/>
                <a:ext cx="995210" cy="1827421"/>
                <a:chOff x="762000" y="2381250"/>
                <a:chExt cx="956149" cy="2582863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0" name="Group 9"/>
                <p:cNvGrpSpPr>
                  <a:grpSpLocks/>
                </p:cNvGrpSpPr>
                <p:nvPr/>
              </p:nvGrpSpPr>
              <p:grpSpPr bwMode="auto">
                <a:xfrm>
                  <a:off x="762000" y="4506913"/>
                  <a:ext cx="531812" cy="153987"/>
                  <a:chOff x="1106488" y="4506493"/>
                  <a:chExt cx="531918" cy="154013"/>
                </a:xfrm>
              </p:grpSpPr>
              <p:sp>
                <p:nvSpPr>
                  <p:cNvPr id="61" name="Explosion 1 61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50649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2" name="Explosion 1 6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50649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3" name="Explosion 1 66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50870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762000" y="4810125"/>
                  <a:ext cx="952974" cy="153988"/>
                  <a:chOff x="1106488" y="4810100"/>
                  <a:chExt cx="952974" cy="154013"/>
                </a:xfrm>
              </p:grpSpPr>
              <p:sp>
                <p:nvSpPr>
                  <p:cNvPr id="56" name="Explosion 1 67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81010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7" name="Explosion 1 68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481231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8" name="Explosion 1 69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9" name="Explosion 1 71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0" name="Explosion 1 72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81231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2" name="Group 11"/>
                <p:cNvGrpSpPr>
                  <a:grpSpLocks/>
                </p:cNvGrpSpPr>
                <p:nvPr/>
              </p:nvGrpSpPr>
              <p:grpSpPr bwMode="auto">
                <a:xfrm>
                  <a:off x="1366835" y="2987675"/>
                  <a:ext cx="348154" cy="1673225"/>
                  <a:chOff x="1711275" y="2988462"/>
                  <a:chExt cx="348187" cy="1672045"/>
                </a:xfrm>
              </p:grpSpPr>
              <p:grpSp>
                <p:nvGrpSpPr>
                  <p:cNvPr id="4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711275" y="2988462"/>
                    <a:ext cx="348187" cy="154014"/>
                    <a:chOff x="1711275" y="2988462"/>
                    <a:chExt cx="348187" cy="154014"/>
                  </a:xfrm>
                </p:grpSpPr>
                <p:sp>
                  <p:nvSpPr>
                    <p:cNvPr id="54" name="Explosion 1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2990674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5" name="Explosion 1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2988462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48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11275" y="4506493"/>
                    <a:ext cx="348187" cy="154014"/>
                    <a:chOff x="1711275" y="4506493"/>
                    <a:chExt cx="348187" cy="154014"/>
                  </a:xfrm>
                </p:grpSpPr>
                <p:sp>
                  <p:nvSpPr>
                    <p:cNvPr id="52" name="Explosion 1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508705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3" name="Explosion 1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506493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4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711275" y="4126986"/>
                    <a:ext cx="348187" cy="154013"/>
                    <a:chOff x="1711275" y="4126986"/>
                    <a:chExt cx="348187" cy="154013"/>
                  </a:xfrm>
                </p:grpSpPr>
                <p:sp>
                  <p:nvSpPr>
                    <p:cNvPr id="50" name="Explosion 1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12919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1" name="Explosion 1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762000" y="2381250"/>
                  <a:ext cx="952974" cy="1900238"/>
                  <a:chOff x="1106488" y="2381250"/>
                  <a:chExt cx="952974" cy="1899748"/>
                </a:xfrm>
              </p:grpSpPr>
              <p:grpSp>
                <p:nvGrpSpPr>
                  <p:cNvPr id="2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106488" y="2381250"/>
                    <a:ext cx="952974" cy="457619"/>
                    <a:chOff x="1106488" y="2381250"/>
                    <a:chExt cx="952974" cy="457619"/>
                  </a:xfrm>
                </p:grpSpPr>
                <p:grpSp>
                  <p:nvGrpSpPr>
                    <p:cNvPr id="35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381250"/>
                      <a:ext cx="952974" cy="154013"/>
                      <a:chOff x="1106488" y="2381250"/>
                      <a:chExt cx="952974" cy="154013"/>
                    </a:xfrm>
                  </p:grpSpPr>
                  <p:sp>
                    <p:nvSpPr>
                      <p:cNvPr id="42" name="Explosion 1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38125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3" name="Explosion 1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38346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4" name="Explosion 1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5" name="Explosion 1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6" name="Explosion 1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38346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  <p:grpSp>
                  <p:nvGrpSpPr>
                    <p:cNvPr id="36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684856"/>
                      <a:ext cx="952974" cy="154013"/>
                      <a:chOff x="1106488" y="2684856"/>
                      <a:chExt cx="952974" cy="154013"/>
                    </a:xfrm>
                  </p:grpSpPr>
                  <p:sp>
                    <p:nvSpPr>
                      <p:cNvPr id="37" name="Explosion 1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68485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38" name="Explosion 1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68706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39" name="Explosion 1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0" name="Explosion 1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1" name="Explosion 1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68706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</p:grpSp>
              <p:grpSp>
                <p:nvGrpSpPr>
                  <p:cNvPr id="2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106488" y="4126986"/>
                    <a:ext cx="531918" cy="154012"/>
                    <a:chOff x="1106488" y="4126986"/>
                    <a:chExt cx="531918" cy="154012"/>
                  </a:xfrm>
                </p:grpSpPr>
                <p:sp>
                  <p:nvSpPr>
                    <p:cNvPr id="32" name="Explosion 1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412698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3" name="Explosion 1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4" name="Explosion 1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412919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2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106488" y="3749688"/>
                    <a:ext cx="952974" cy="154013"/>
                    <a:chOff x="1106488" y="3749688"/>
                    <a:chExt cx="952974" cy="154013"/>
                  </a:xfrm>
                </p:grpSpPr>
                <p:sp>
                  <p:nvSpPr>
                    <p:cNvPr id="27" name="Explosion 1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374968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8" name="Explosion 1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375189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9" name="Explosion 1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0" name="Explosion 1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1" name="Explosion 1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375189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4" name="Group 13"/>
                <p:cNvGrpSpPr>
                  <a:grpSpLocks/>
                </p:cNvGrpSpPr>
                <p:nvPr/>
              </p:nvGrpSpPr>
              <p:grpSpPr bwMode="auto">
                <a:xfrm>
                  <a:off x="765175" y="2987675"/>
                  <a:ext cx="531812" cy="155575"/>
                  <a:chOff x="1106488" y="2988462"/>
                  <a:chExt cx="531918" cy="154013"/>
                </a:xfrm>
              </p:grpSpPr>
              <p:sp>
                <p:nvSpPr>
                  <p:cNvPr id="21" name="Explosion 1 5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298846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2" name="Explosion 1 5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988462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3" name="Explosion 1 6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299067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5" name="Group 14"/>
                <p:cNvGrpSpPr>
                  <a:grpSpLocks/>
                </p:cNvGrpSpPr>
                <p:nvPr/>
              </p:nvGrpSpPr>
              <p:grpSpPr bwMode="auto">
                <a:xfrm>
                  <a:off x="765175" y="3368675"/>
                  <a:ext cx="952974" cy="153988"/>
                  <a:chOff x="1106488" y="3367970"/>
                  <a:chExt cx="952974" cy="154013"/>
                </a:xfrm>
              </p:grpSpPr>
              <p:sp>
                <p:nvSpPr>
                  <p:cNvPr id="16" name="Explosion 1 8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336797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7" name="Explosion 1 86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337018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8" name="Explosion 1 87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9" name="Explosion 1 8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0" name="Explosion 1 9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337018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</p:grpSp>
      </p:grpSp>
      <p:sp>
        <p:nvSpPr>
          <p:cNvPr id="84" name="Right Arrow 83"/>
          <p:cNvSpPr/>
          <p:nvPr/>
        </p:nvSpPr>
        <p:spPr bwMode="auto">
          <a:xfrm>
            <a:off x="3810000" y="4040008"/>
            <a:ext cx="1447800" cy="80739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Relyzer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562600" y="3530248"/>
            <a:ext cx="1631291" cy="2108552"/>
            <a:chOff x="5526145" y="3657600"/>
            <a:chExt cx="1903512" cy="2979526"/>
          </a:xfrm>
        </p:grpSpPr>
        <p:grpSp>
          <p:nvGrpSpPr>
            <p:cNvPr id="86" name="Group 85"/>
            <p:cNvGrpSpPr/>
            <p:nvPr/>
          </p:nvGrpSpPr>
          <p:grpSpPr>
            <a:xfrm>
              <a:off x="5526145" y="3657600"/>
              <a:ext cx="1903512" cy="2979526"/>
              <a:chOff x="304800" y="1678682"/>
              <a:chExt cx="1828801" cy="418871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04800" y="1678682"/>
                <a:ext cx="1828801" cy="3863574"/>
                <a:chOff x="304800" y="1678682"/>
                <a:chExt cx="1828801" cy="3863574"/>
              </a:xfrm>
            </p:grpSpPr>
            <p:sp>
              <p:nvSpPr>
                <p:cNvPr id="107" name="Rounded Rectangle 106"/>
                <p:cNvSpPr/>
                <p:nvPr/>
              </p:nvSpPr>
              <p:spPr bwMode="auto">
                <a:xfrm>
                  <a:off x="304800" y="1678682"/>
                  <a:ext cx="1828801" cy="32229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108" name="Group 2047"/>
                <p:cNvGrpSpPr>
                  <a:grpSpLocks/>
                </p:cNvGrpSpPr>
                <p:nvPr/>
              </p:nvGrpSpPr>
              <p:grpSpPr bwMode="auto">
                <a:xfrm>
                  <a:off x="390464" y="1907290"/>
                  <a:ext cx="1693927" cy="3634966"/>
                  <a:chOff x="1661149" y="2214680"/>
                  <a:chExt cx="1808096" cy="3635142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1661149" y="3408539"/>
                    <a:ext cx="1808096" cy="626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110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1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2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3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4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5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2446669" y="2973541"/>
                    <a:ext cx="46035" cy="2876281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105" name="Straight Arrow Connector 2054"/>
              <p:cNvCxnSpPr>
                <a:cxnSpLocks noChangeShapeType="1"/>
                <a:stCxn id="107" idx="2"/>
                <a:endCxn id="106" idx="0"/>
              </p:cNvCxnSpPr>
              <p:nvPr/>
            </p:nvCxnSpPr>
            <p:spPr bwMode="auto">
              <a:xfrm>
                <a:off x="1219201" y="4901627"/>
                <a:ext cx="0" cy="358613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" name="Rounded Rectangle 105"/>
              <p:cNvSpPr/>
              <p:nvPr/>
            </p:nvSpPr>
            <p:spPr bwMode="auto">
              <a:xfrm>
                <a:off x="304800" y="5260240"/>
                <a:ext cx="1828801" cy="607160"/>
              </a:xfrm>
              <a:prstGeom prst="round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976398" y="3765446"/>
              <a:ext cx="993558" cy="1839833"/>
              <a:chOff x="794798" y="3757720"/>
              <a:chExt cx="993558" cy="1839833"/>
            </a:xfrm>
          </p:grpSpPr>
          <p:grpSp>
            <p:nvGrpSpPr>
              <p:cNvPr id="88" name="Group 87"/>
              <p:cNvGrpSpPr>
                <a:grpSpLocks/>
              </p:cNvGrpSpPr>
              <p:nvPr/>
            </p:nvGrpSpPr>
            <p:grpSpPr bwMode="auto">
              <a:xfrm>
                <a:off x="794798" y="3757720"/>
                <a:ext cx="313947" cy="109535"/>
                <a:chOff x="1106488" y="2079625"/>
                <a:chExt cx="301625" cy="153988"/>
              </a:xfrm>
            </p:grpSpPr>
            <p:sp>
              <p:nvSpPr>
                <p:cNvPr id="102" name="Explosion 1 105"/>
                <p:cNvSpPr>
                  <a:spLocks noChangeArrowheads="1"/>
                </p:cNvSpPr>
                <p:nvPr/>
              </p:nvSpPr>
              <p:spPr bwMode="auto">
                <a:xfrm>
                  <a:off x="1106488" y="2079625"/>
                  <a:ext cx="114300" cy="150813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/>
                </a:p>
              </p:txBody>
            </p:sp>
            <p:sp>
              <p:nvSpPr>
                <p:cNvPr id="103" name="Explosion 1 106"/>
                <p:cNvSpPr>
                  <a:spLocks noChangeArrowheads="1"/>
                </p:cNvSpPr>
                <p:nvPr/>
              </p:nvSpPr>
              <p:spPr bwMode="auto">
                <a:xfrm>
                  <a:off x="1293813" y="2081213"/>
                  <a:ext cx="114300" cy="152400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796451" y="3984663"/>
                <a:ext cx="991905" cy="1612890"/>
                <a:chOff x="762000" y="2381254"/>
                <a:chExt cx="952974" cy="2279646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90" name="Group 89"/>
                <p:cNvGrpSpPr>
                  <a:grpSpLocks/>
                </p:cNvGrpSpPr>
                <p:nvPr/>
              </p:nvGrpSpPr>
              <p:grpSpPr bwMode="auto">
                <a:xfrm>
                  <a:off x="762000" y="4506913"/>
                  <a:ext cx="300773" cy="153987"/>
                  <a:chOff x="1106488" y="4506493"/>
                  <a:chExt cx="300833" cy="154013"/>
                </a:xfrm>
              </p:grpSpPr>
              <p:sp>
                <p:nvSpPr>
                  <p:cNvPr id="100" name="Explosion 1 6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50649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01" name="Explosion 1 66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50870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91" name="Group 7"/>
                <p:cNvGrpSpPr>
                  <a:grpSpLocks/>
                </p:cNvGrpSpPr>
                <p:nvPr/>
              </p:nvGrpSpPr>
              <p:grpSpPr bwMode="auto">
                <a:xfrm>
                  <a:off x="762000" y="2381254"/>
                  <a:ext cx="952974" cy="154053"/>
                  <a:chOff x="1106488" y="2381250"/>
                  <a:chExt cx="952974" cy="154013"/>
                </a:xfrm>
              </p:grpSpPr>
              <p:sp>
                <p:nvSpPr>
                  <p:cNvPr id="95" name="Explosion 1 38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238125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6" name="Explosion 1 43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238346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7" name="Explosion 1 44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238125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8" name="Explosion 1 46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38125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9" name="Explosion 1 48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238346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92" name="Group 91"/>
                <p:cNvGrpSpPr>
                  <a:grpSpLocks/>
                </p:cNvGrpSpPr>
                <p:nvPr/>
              </p:nvGrpSpPr>
              <p:grpSpPr bwMode="auto">
                <a:xfrm>
                  <a:off x="765175" y="3368675"/>
                  <a:ext cx="300833" cy="153987"/>
                  <a:chOff x="1106488" y="3367970"/>
                  <a:chExt cx="300833" cy="154012"/>
                </a:xfrm>
              </p:grpSpPr>
              <p:sp>
                <p:nvSpPr>
                  <p:cNvPr id="93" name="Explosion 1 8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4" name="Explosion 1 9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337018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65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6"/>
    </mc:Choice>
    <mc:Fallback xmlns="">
      <p:transition spd="slow" advTm="65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228600" y="5020888"/>
            <a:ext cx="2590800" cy="515165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SDC-hot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app sites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SDC-targeted Program-level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Detectors only for SDC-vulnerable app locations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Challenge: </a:t>
            </a:r>
            <a:r>
              <a:rPr lang="en-US" i="1" dirty="0" smtClean="0">
                <a:solidFill>
                  <a:srgbClr val="D25000"/>
                </a:solidFill>
              </a:rPr>
              <a:t>Where</a:t>
            </a:r>
            <a:r>
              <a:rPr lang="en-US" i="1" dirty="0" smtClean="0"/>
              <a:t> </a:t>
            </a:r>
            <a:r>
              <a:rPr lang="en-US" dirty="0" smtClean="0"/>
              <a:t>to place detectors and </a:t>
            </a:r>
            <a:r>
              <a:rPr lang="en-US" i="1" dirty="0" smtClean="0">
                <a:solidFill>
                  <a:srgbClr val="D25000"/>
                </a:solidFill>
              </a:rPr>
              <a:t>what </a:t>
            </a:r>
            <a:r>
              <a:rPr lang="en-US" dirty="0" smtClean="0"/>
              <a:t>detectors to use?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Where: </a:t>
            </a:r>
            <a:r>
              <a:rPr lang="en-US" dirty="0" smtClean="0">
                <a:solidFill>
                  <a:srgbClr val="D25000"/>
                </a:solidFill>
              </a:rPr>
              <a:t>Many SDC-causing errors </a:t>
            </a:r>
            <a:r>
              <a:rPr lang="en-US" dirty="0" smtClean="0"/>
              <a:t>propagate to </a:t>
            </a:r>
            <a:r>
              <a:rPr lang="en-US" dirty="0" smtClean="0">
                <a:solidFill>
                  <a:srgbClr val="D25000"/>
                </a:solidFill>
              </a:rPr>
              <a:t>few program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(detectors): </a:t>
            </a:r>
            <a:r>
              <a:rPr lang="en-US" dirty="0" smtClean="0">
                <a:solidFill>
                  <a:srgbClr val="D25000"/>
                </a:solidFill>
              </a:rPr>
              <a:t>Test program-level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04800" y="3496888"/>
            <a:ext cx="2590800" cy="1478893"/>
            <a:chOff x="304800" y="3962883"/>
            <a:chExt cx="2590800" cy="1478893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304800" y="3986115"/>
              <a:ext cx="2514600" cy="1455661"/>
            </a:xfrm>
            <a:prstGeom prst="roundRect">
              <a:avLst>
                <a:gd name="adj" fmla="val 7291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81000" y="4031623"/>
              <a:ext cx="25146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 smtClean="0">
                  <a:latin typeface="Arial Narrow" pitchFamily="34" charset="0"/>
                </a:rPr>
                <a:t>Array a, b;</a:t>
              </a:r>
            </a:p>
            <a:p>
              <a:pPr eaLnBrk="0" hangingPunct="0">
                <a:defRPr/>
              </a:pPr>
              <a:r>
                <a:rPr lang="en-US" sz="2000" b="1" dirty="0" smtClean="0">
                  <a:latin typeface="Arial Narrow" pitchFamily="34" charset="0"/>
                </a:rPr>
                <a:t>For (</a:t>
              </a:r>
              <a:r>
                <a:rPr lang="en-US" sz="2000" b="1" dirty="0" err="1" smtClean="0">
                  <a:latin typeface="Arial Narrow" pitchFamily="34" charset="0"/>
                </a:rPr>
                <a:t>i</a:t>
              </a:r>
              <a:r>
                <a:rPr lang="en-US" sz="2000" b="1" dirty="0" smtClean="0">
                  <a:latin typeface="Arial Narrow" pitchFamily="34" charset="0"/>
                </a:rPr>
                <a:t>=0 </a:t>
              </a:r>
              <a:r>
                <a:rPr lang="en-US" sz="2000" b="1" dirty="0" err="1" smtClean="0">
                  <a:latin typeface="Arial Narrow" pitchFamily="34" charset="0"/>
                </a:rPr>
                <a:t>to n</a:t>
              </a:r>
              <a:r>
                <a:rPr lang="en-US" sz="2000" b="1" dirty="0" smtClean="0">
                  <a:latin typeface="Arial Narrow" pitchFamily="34" charset="0"/>
                </a:rPr>
                <a:t>) {</a:t>
              </a:r>
            </a:p>
            <a:p>
              <a:pPr eaLnBrk="0" hangingPunct="0">
                <a:defRPr/>
              </a:pPr>
              <a:r>
                <a:rPr lang="en-US" sz="2000" b="1" dirty="0" smtClean="0">
                  <a:latin typeface="Arial Narrow" pitchFamily="34" charset="0"/>
                </a:rPr>
                <a:t>   a[</a:t>
              </a:r>
              <a:r>
                <a:rPr lang="en-US" sz="2000" b="1" dirty="0" err="1" smtClean="0">
                  <a:latin typeface="Arial Narrow" pitchFamily="34" charset="0"/>
                </a:rPr>
                <a:t>i</a:t>
              </a:r>
              <a:r>
                <a:rPr lang="en-US" sz="2000" b="1" dirty="0">
                  <a:latin typeface="Arial Narrow" pitchFamily="34" charset="0"/>
                </a:rPr>
                <a:t>] = b[</a:t>
              </a:r>
              <a:r>
                <a:rPr lang="en-US" sz="2000" b="1" dirty="0" err="1">
                  <a:latin typeface="Arial Narrow" pitchFamily="34" charset="0"/>
                </a:rPr>
                <a:t>i</a:t>
              </a:r>
              <a:r>
                <a:rPr lang="en-US" sz="2000" b="1" dirty="0">
                  <a:latin typeface="Arial Narrow" pitchFamily="34" charset="0"/>
                </a:rPr>
                <a:t>] + a[</a:t>
              </a:r>
              <a:r>
                <a:rPr lang="en-US" sz="2000" b="1" dirty="0" err="1">
                  <a:latin typeface="Arial Narrow" pitchFamily="34" charset="0"/>
                </a:rPr>
                <a:t>i</a:t>
              </a:r>
              <a:r>
                <a:rPr lang="en-US" sz="2000" b="1" dirty="0" smtClean="0">
                  <a:latin typeface="Arial Narrow" pitchFamily="34" charset="0"/>
                </a:rPr>
                <a:t>]</a:t>
              </a:r>
            </a:p>
            <a:p>
              <a:pPr eaLnBrk="0" hangingPunct="0">
                <a:defRPr/>
              </a:pPr>
              <a:r>
                <a:rPr lang="en-US" sz="2000" b="1" dirty="0">
                  <a:latin typeface="Arial Narrow" pitchFamily="34" charset="0"/>
                </a:rPr>
                <a:t>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98956" y="3962883"/>
              <a:ext cx="920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 Narrow" pitchFamily="34" charset="0"/>
                </a:rPr>
                <a:t>C Code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6887" y="3429000"/>
            <a:ext cx="3325313" cy="2936192"/>
            <a:chOff x="2846887" y="3747705"/>
            <a:chExt cx="3325313" cy="2936192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3200400" y="3777016"/>
              <a:ext cx="2941831" cy="2906881"/>
            </a:xfrm>
            <a:prstGeom prst="roundRect">
              <a:avLst>
                <a:gd name="adj" fmla="val 6808"/>
              </a:avLst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4045458"/>
              <a:ext cx="2690160" cy="263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 smtClean="0">
                  <a:latin typeface="Arial Narrow" pitchFamily="34" charset="0"/>
                </a:rPr>
                <a:t>A, B = base </a:t>
              </a:r>
              <a:r>
                <a:rPr lang="en-US" sz="2000" b="1" dirty="0" err="1" smtClean="0">
                  <a:latin typeface="Arial Narrow" pitchFamily="34" charset="0"/>
                </a:rPr>
                <a:t>addr</a:t>
              </a:r>
              <a:r>
                <a:rPr lang="en-US" sz="2000" b="1" dirty="0" smtClean="0">
                  <a:latin typeface="Arial Narrow" pitchFamily="34" charset="0"/>
                </a:rPr>
                <a:t>. of </a:t>
              </a:r>
              <a:r>
                <a:rPr lang="en-US" sz="2000" b="1" i="1" dirty="0" smtClean="0">
                  <a:latin typeface="Arial Narrow" pitchFamily="34" charset="0"/>
                </a:rPr>
                <a:t>a, b</a:t>
              </a:r>
            </a:p>
            <a:p>
              <a:pPr eaLnBrk="0" hangingPunct="0">
                <a:defRPr/>
              </a:pPr>
              <a:endParaRPr lang="en-US" sz="400" b="1" dirty="0" smtClean="0">
                <a:latin typeface="Arial Narrow" pitchFamily="34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 Narrow" pitchFamily="34" charset="0"/>
                </a:rPr>
                <a:t>L:  </a:t>
              </a:r>
              <a:r>
                <a:rPr lang="en-US" sz="2000" b="1" dirty="0" smtClean="0">
                  <a:latin typeface="Arial Narrow" pitchFamily="34" charset="0"/>
                </a:rPr>
                <a:t>load   r1, </a:t>
              </a:r>
              <a:r>
                <a:rPr lang="en-US" sz="2000" b="1" dirty="0">
                  <a:latin typeface="Arial Narrow" pitchFamily="34" charset="0"/>
                </a:rPr>
                <a:t>r2 ← </a:t>
              </a:r>
              <a:r>
                <a:rPr lang="en-US" sz="2000" b="1" dirty="0" smtClean="0">
                  <a:latin typeface="Arial Narrow" pitchFamily="34" charset="0"/>
                </a:rPr>
                <a:t>[</a:t>
              </a:r>
              <a:r>
                <a:rPr lang="en-US" sz="2000" b="1" dirty="0" smtClean="0">
                  <a:solidFill>
                    <a:srgbClr val="FF0000"/>
                  </a:solidFill>
                  <a:latin typeface="Arial Narrow" pitchFamily="34" charset="0"/>
                </a:rPr>
                <a:t>A</a:t>
              </a:r>
              <a:r>
                <a:rPr lang="en-US" sz="2000" b="1" dirty="0" smtClean="0">
                  <a:latin typeface="Arial Narrow" pitchFamily="34" charset="0"/>
                </a:rPr>
                <a:t>], [</a:t>
              </a:r>
              <a:r>
                <a:rPr lang="en-US" sz="2000" b="1" dirty="0">
                  <a:solidFill>
                    <a:srgbClr val="FF0000"/>
                  </a:solidFill>
                  <a:latin typeface="Arial Narrow" pitchFamily="34" charset="0"/>
                </a:rPr>
                <a:t>B</a:t>
              </a:r>
              <a:r>
                <a:rPr lang="en-US" sz="2000" b="1" dirty="0">
                  <a:latin typeface="Arial Narrow" pitchFamily="34" charset="0"/>
                </a:rPr>
                <a:t>]</a:t>
              </a:r>
            </a:p>
            <a:p>
              <a:pPr eaLnBrk="0" hangingPunct="0">
                <a:defRPr/>
              </a:pPr>
              <a:r>
                <a:rPr lang="en-US" sz="2000" b="1" dirty="0" smtClean="0">
                  <a:latin typeface="Arial Narrow" pitchFamily="34" charset="0"/>
                </a:rPr>
                <a:t>      store  </a:t>
              </a:r>
              <a:r>
                <a:rPr lang="en-US" sz="2000" b="1" dirty="0">
                  <a:latin typeface="Arial Narrow" pitchFamily="34" charset="0"/>
                </a:rPr>
                <a:t>r3 → [</a:t>
              </a:r>
              <a:r>
                <a:rPr lang="en-US" sz="2000" b="1" dirty="0">
                  <a:solidFill>
                    <a:srgbClr val="FF0000"/>
                  </a:solidFill>
                  <a:latin typeface="Arial Narrow" pitchFamily="34" charset="0"/>
                </a:rPr>
                <a:t>A</a:t>
              </a:r>
              <a:r>
                <a:rPr lang="en-US" sz="2000" b="1" dirty="0">
                  <a:latin typeface="Arial Narrow" pitchFamily="34" charset="0"/>
                </a:rPr>
                <a:t>]</a:t>
              </a:r>
            </a:p>
            <a:p>
              <a:pPr eaLnBrk="0" hangingPunct="0">
                <a:defRPr/>
              </a:pPr>
              <a:r>
                <a:rPr lang="en-US" sz="2000" b="1" dirty="0">
                  <a:latin typeface="Arial Narrow" pitchFamily="34" charset="0"/>
                </a:rPr>
                <a:t>      . . </a:t>
              </a:r>
            </a:p>
            <a:p>
              <a:pPr eaLnBrk="0" hangingPunct="0">
                <a:defRPr/>
              </a:pPr>
              <a:r>
                <a:rPr lang="en-US" sz="2000" b="1" dirty="0">
                  <a:solidFill>
                    <a:srgbClr val="006600"/>
                  </a:solidFill>
                  <a:latin typeface="Arial Narrow" pitchFamily="34" charset="0"/>
                </a:rPr>
                <a:t>      add     </a:t>
              </a:r>
              <a:r>
                <a:rPr lang="en-US" sz="2000" b="1" dirty="0">
                  <a:solidFill>
                    <a:srgbClr val="FF0000"/>
                  </a:solidFill>
                  <a:latin typeface="Arial Narrow" pitchFamily="34" charset="0"/>
                </a:rPr>
                <a:t>A</a:t>
              </a:r>
              <a:r>
                <a:rPr lang="en-US" sz="2000" b="1" dirty="0">
                  <a:solidFill>
                    <a:srgbClr val="006600"/>
                  </a:solidFill>
                  <a:latin typeface="Arial Narrow" pitchFamily="34" charset="0"/>
                </a:rPr>
                <a:t> = </a:t>
              </a:r>
              <a:r>
                <a:rPr lang="en-US" sz="2000" b="1" dirty="0">
                  <a:solidFill>
                    <a:srgbClr val="FF0000"/>
                  </a:solidFill>
                  <a:latin typeface="Arial Narrow" pitchFamily="34" charset="0"/>
                </a:rPr>
                <a:t>A</a:t>
              </a:r>
              <a:r>
                <a:rPr lang="en-US" sz="2000" b="1" dirty="0">
                  <a:solidFill>
                    <a:srgbClr val="006600"/>
                  </a:solidFill>
                  <a:latin typeface="Arial Narrow" pitchFamily="34" charset="0"/>
                </a:rPr>
                <a:t> + 0x8</a:t>
              </a:r>
            </a:p>
            <a:p>
              <a:pPr eaLnBrk="0" hangingPunct="0">
                <a:defRPr/>
              </a:pPr>
              <a:r>
                <a:rPr lang="en-US" sz="2000" b="1" dirty="0">
                  <a:solidFill>
                    <a:srgbClr val="006600"/>
                  </a:solidFill>
                  <a:latin typeface="Arial Narrow" pitchFamily="34" charset="0"/>
                </a:rPr>
                <a:t>      add     </a:t>
              </a:r>
              <a:r>
                <a:rPr lang="en-US" sz="2000" b="1" dirty="0">
                  <a:solidFill>
                    <a:srgbClr val="FF0000"/>
                  </a:solidFill>
                  <a:latin typeface="Arial Narrow" pitchFamily="34" charset="0"/>
                </a:rPr>
                <a:t>B</a:t>
              </a:r>
              <a:r>
                <a:rPr lang="en-US" sz="2000" b="1" dirty="0">
                  <a:solidFill>
                    <a:srgbClr val="006600"/>
                  </a:solidFill>
                  <a:latin typeface="Arial Narrow" pitchFamily="34" charset="0"/>
                </a:rPr>
                <a:t> = </a:t>
              </a:r>
              <a:r>
                <a:rPr lang="en-US" sz="2000" b="1" dirty="0">
                  <a:solidFill>
                    <a:srgbClr val="FF0000"/>
                  </a:solidFill>
                  <a:latin typeface="Arial Narrow" pitchFamily="34" charset="0"/>
                </a:rPr>
                <a:t>B</a:t>
              </a:r>
              <a:r>
                <a:rPr lang="en-US" sz="2000" b="1" dirty="0">
                  <a:solidFill>
                    <a:srgbClr val="006600"/>
                  </a:solidFill>
                  <a:latin typeface="Arial Narrow" pitchFamily="34" charset="0"/>
                </a:rPr>
                <a:t> + 0x8</a:t>
              </a:r>
            </a:p>
            <a:p>
              <a:pPr eaLnBrk="0" hangingPunct="0">
                <a:defRPr/>
              </a:pPr>
              <a:r>
                <a:rPr lang="en-US" sz="2000" b="1" dirty="0">
                  <a:solidFill>
                    <a:srgbClr val="006600"/>
                  </a:solidFill>
                  <a:latin typeface="Arial Narrow" pitchFamily="34" charset="0"/>
                </a:rPr>
                <a:t>      </a:t>
              </a:r>
              <a:r>
                <a:rPr lang="en-US" sz="2000" b="1" dirty="0">
                  <a:latin typeface="Arial Narrow" pitchFamily="34" charset="0"/>
                </a:rPr>
                <a:t>add     </a:t>
              </a:r>
              <a:r>
                <a:rPr lang="en-US" sz="2000" b="1" dirty="0" err="1">
                  <a:solidFill>
                    <a:srgbClr val="FF0000"/>
                  </a:solidFill>
                  <a:latin typeface="Arial Narrow" pitchFamily="34" charset="0"/>
                </a:rPr>
                <a:t>i</a:t>
              </a:r>
              <a:r>
                <a:rPr lang="en-US" sz="2000" b="1" dirty="0">
                  <a:latin typeface="Arial Narrow" pitchFamily="34" charset="0"/>
                </a:rPr>
                <a:t> = </a:t>
              </a:r>
              <a:r>
                <a:rPr lang="en-US" sz="2000" b="1" dirty="0" err="1">
                  <a:solidFill>
                    <a:srgbClr val="FF0000"/>
                  </a:solidFill>
                  <a:latin typeface="Arial Narrow" pitchFamily="34" charset="0"/>
                </a:rPr>
                <a:t>i</a:t>
              </a:r>
              <a:r>
                <a:rPr lang="en-US" sz="2000" b="1" dirty="0">
                  <a:latin typeface="Arial Narrow" pitchFamily="34" charset="0"/>
                </a:rPr>
                <a:t> + 1</a:t>
              </a:r>
            </a:p>
            <a:p>
              <a:pPr eaLnBrk="0" hangingPunct="0">
                <a:defRPr/>
              </a:pPr>
              <a:r>
                <a:rPr lang="en-US" sz="2000" b="1" dirty="0">
                  <a:latin typeface="Arial Narrow" pitchFamily="34" charset="0"/>
                </a:rPr>
                <a:t>      branch (</a:t>
              </a:r>
              <a:r>
                <a:rPr lang="en-US" sz="2000" b="1" dirty="0" err="1">
                  <a:solidFill>
                    <a:srgbClr val="FF0000"/>
                  </a:solidFill>
                  <a:latin typeface="Arial Narrow" pitchFamily="34" charset="0"/>
                </a:rPr>
                <a:t>i</a:t>
              </a:r>
              <a:r>
                <a:rPr lang="en-US" sz="2000" b="1" dirty="0">
                  <a:latin typeface="Arial Narrow" pitchFamily="34" charset="0"/>
                </a:rPr>
                <a:t>&lt;</a:t>
              </a:r>
              <a:r>
                <a:rPr lang="en-US" sz="2000" b="1" dirty="0">
                  <a:solidFill>
                    <a:srgbClr val="FF0000"/>
                  </a:solidFill>
                  <a:latin typeface="Arial Narrow" pitchFamily="34" charset="0"/>
                </a:rPr>
                <a:t>n</a:t>
              </a:r>
              <a:r>
                <a:rPr lang="en-US" sz="2000" b="1" dirty="0">
                  <a:latin typeface="Arial Narrow" pitchFamily="34" charset="0"/>
                </a:rPr>
                <a:t>) </a:t>
              </a:r>
              <a:r>
                <a:rPr lang="en-US" sz="2000" b="1" dirty="0" smtClean="0">
                  <a:latin typeface="Arial Narrow" pitchFamily="34" charset="0"/>
                </a:rPr>
                <a:t>L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5964" y="3747705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 Narrow" pitchFamily="34" charset="0"/>
                </a:rPr>
                <a:t>ASM Code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41" name="Curved Left Arrow 40"/>
            <p:cNvSpPr/>
            <p:nvPr/>
          </p:nvSpPr>
          <p:spPr bwMode="auto">
            <a:xfrm rot="10800000">
              <a:off x="2846887" y="4495801"/>
              <a:ext cx="429713" cy="2081038"/>
            </a:xfrm>
            <a:prstGeom prst="curvedLeftArrow">
              <a:avLst>
                <a:gd name="adj1" fmla="val 20542"/>
                <a:gd name="adj2" fmla="val 63406"/>
                <a:gd name="adj3" fmla="val 25000"/>
              </a:avLst>
            </a:prstGeom>
            <a:solidFill>
              <a:srgbClr val="A6C5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3429000" y="5277393"/>
              <a:ext cx="2273526" cy="1037277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7232" y="5640180"/>
            <a:ext cx="3714557" cy="797809"/>
            <a:chOff x="117232" y="3343665"/>
            <a:chExt cx="3714557" cy="786068"/>
          </a:xfrm>
        </p:grpSpPr>
        <p:grpSp>
          <p:nvGrpSpPr>
            <p:cNvPr id="54" name="Group 53"/>
            <p:cNvGrpSpPr/>
            <p:nvPr/>
          </p:nvGrpSpPr>
          <p:grpSpPr>
            <a:xfrm>
              <a:off x="117232" y="3343665"/>
              <a:ext cx="2819400" cy="786068"/>
              <a:chOff x="193432" y="3419865"/>
              <a:chExt cx="2819400" cy="78606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04800" y="3448905"/>
                <a:ext cx="2590800" cy="757028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200" b="1" dirty="0">
                  <a:solidFill>
                    <a:srgbClr val="D151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3432" y="3419865"/>
                <a:ext cx="2819400" cy="689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b="1" i="1" dirty="0" smtClean="0">
                    <a:solidFill>
                      <a:srgbClr val="CC6600"/>
                    </a:solidFill>
                    <a:latin typeface="Arial Narrow" pitchFamily="34" charset="0"/>
                  </a:rPr>
                  <a:t>All</a:t>
                </a:r>
                <a:r>
                  <a:rPr lang="en-US" sz="2200" b="1" dirty="0" smtClean="0">
                    <a:solidFill>
                      <a:srgbClr val="CC6600"/>
                    </a:solidFill>
                    <a:latin typeface="Arial Narrow" pitchFamily="34" charset="0"/>
                  </a:rPr>
                  <a:t> errors </a:t>
                </a:r>
                <a:r>
                  <a:rPr lang="en-US" sz="2200" b="1" dirty="0" smtClean="0">
                    <a:latin typeface="Arial Narrow" pitchFamily="34" charset="0"/>
                  </a:rPr>
                  <a:t>propagate </a:t>
                </a:r>
                <a:r>
                  <a:rPr lang="en-US" sz="2200" b="1" dirty="0">
                    <a:latin typeface="Arial Narrow" pitchFamily="34" charset="0"/>
                  </a:rPr>
                  <a:t>here in </a:t>
                </a:r>
                <a:r>
                  <a:rPr lang="en-US" sz="2200" b="1" dirty="0">
                    <a:solidFill>
                      <a:srgbClr val="CC6600"/>
                    </a:solidFill>
                    <a:latin typeface="Arial Narrow" pitchFamily="34" charset="0"/>
                  </a:rPr>
                  <a:t>few quantities</a:t>
                </a: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 bwMode="auto">
            <a:xfrm>
              <a:off x="2778456" y="4097055"/>
              <a:ext cx="1053333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4991039" y="4868488"/>
            <a:ext cx="4000561" cy="1611773"/>
            <a:chOff x="4991039" y="4953000"/>
            <a:chExt cx="4000561" cy="1611773"/>
          </a:xfrm>
        </p:grpSpPr>
        <p:grpSp>
          <p:nvGrpSpPr>
            <p:cNvPr id="44" name="Group 43"/>
            <p:cNvGrpSpPr/>
            <p:nvPr/>
          </p:nvGrpSpPr>
          <p:grpSpPr>
            <a:xfrm>
              <a:off x="4991039" y="4953000"/>
              <a:ext cx="4000561" cy="1611773"/>
              <a:chOff x="4991039" y="1840781"/>
              <a:chExt cx="4000561" cy="1588053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6248400" y="1840781"/>
                <a:ext cx="2743200" cy="1588053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 bwMode="auto">
              <a:xfrm flipH="1">
                <a:off x="4991039" y="3342354"/>
                <a:ext cx="131723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248400" y="5014317"/>
                  <a:ext cx="2723078" cy="15388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smtClean="0">
                      <a:latin typeface="Arial Narrow" pitchFamily="34" charset="0"/>
                    </a:rPr>
                    <a:t>What: </a:t>
                  </a:r>
                  <a:r>
                    <a:rPr lang="en-US" sz="2000" b="1" dirty="0" smtClean="0">
                      <a:solidFill>
                        <a:srgbClr val="D15100"/>
                      </a:solidFill>
                      <a:latin typeface="Arial Narrow" pitchFamily="34" charset="0"/>
                    </a:rPr>
                    <a:t>Property checks on A</a:t>
                  </a:r>
                  <a:r>
                    <a:rPr lang="en-US" sz="2000" b="1" dirty="0">
                      <a:solidFill>
                        <a:srgbClr val="D15100"/>
                      </a:solidFill>
                      <a:latin typeface="Arial Narrow" pitchFamily="34" charset="0"/>
                    </a:rPr>
                    <a:t>, B, and </a:t>
                  </a:r>
                  <a:r>
                    <a:rPr lang="en-US" sz="2000" b="1" dirty="0" err="1">
                      <a:solidFill>
                        <a:srgbClr val="D15100"/>
                      </a:solidFill>
                      <a:latin typeface="Arial Narrow" pitchFamily="34" charset="0"/>
                    </a:rPr>
                    <a:t>i</a:t>
                  </a:r>
                  <a:endParaRPr lang="en-US" sz="2000" b="1" dirty="0">
                    <a:solidFill>
                      <a:srgbClr val="D15100"/>
                    </a:solidFill>
                    <a:latin typeface="Arial Narrow" pitchFamily="34" charset="0"/>
                  </a:endParaRP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b="1" dirty="0" smtClean="0">
                    <a:latin typeface="Arial Narrow" pitchFamily="34" charset="0"/>
                  </a:endParaRP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smtClean="0">
                      <a:latin typeface="Arial Narrow" pitchFamily="34" charset="0"/>
                    </a:rPr>
                    <a:t>Diff in A = Diff in 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latin typeface="Arial Narrow" pitchFamily="34" charset="0"/>
                    </a:rPr>
                    <a:t>Diff in A = </a:t>
                  </a:r>
                  <a:r>
                    <a:rPr lang="en-US" sz="2000" b="1" dirty="0" smtClean="0">
                      <a:latin typeface="Arial Narrow" pitchFamily="34" charset="0"/>
                    </a:rPr>
                    <a:t>8</a:t>
                  </a:r>
                  <a:r>
                    <a:rPr lang="en-US" sz="2000" b="1" dirty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ea typeface="Cambria Math"/>
                        </a:rPr>
                        <m:t>× </m:t>
                      </m:r>
                    </m:oMath>
                  </a14:m>
                  <a:r>
                    <a:rPr lang="en-US" sz="2000" b="1" dirty="0" smtClean="0">
                      <a:latin typeface="Arial Narrow" pitchFamily="34" charset="0"/>
                    </a:rPr>
                    <a:t>Diff </a:t>
                  </a:r>
                  <a:r>
                    <a:rPr lang="en-US" sz="2000" b="1" dirty="0">
                      <a:latin typeface="Arial Narrow" pitchFamily="34" charset="0"/>
                    </a:rPr>
                    <a:t>in </a:t>
                  </a:r>
                  <a:r>
                    <a:rPr lang="en-US" sz="2000" b="1" dirty="0" err="1" smtClean="0">
                      <a:latin typeface="Arial Narrow" pitchFamily="34" charset="0"/>
                    </a:rPr>
                    <a:t>i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014317"/>
                  <a:ext cx="2723078" cy="153888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984"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105400" y="3602873"/>
            <a:ext cx="3605280" cy="808699"/>
            <a:chOff x="5105400" y="1390129"/>
            <a:chExt cx="3605280" cy="796798"/>
          </a:xfrm>
        </p:grpSpPr>
        <p:grpSp>
          <p:nvGrpSpPr>
            <p:cNvPr id="48" name="Group 47"/>
            <p:cNvGrpSpPr/>
            <p:nvPr/>
          </p:nvGrpSpPr>
          <p:grpSpPr>
            <a:xfrm>
              <a:off x="5105400" y="1390129"/>
              <a:ext cx="3464256" cy="796798"/>
              <a:chOff x="5127114" y="4283453"/>
              <a:chExt cx="3464256" cy="796798"/>
            </a:xfrm>
          </p:grpSpPr>
          <p:sp>
            <p:nvSpPr>
              <p:cNvPr id="50" name="Rounded Rectangle 49"/>
              <p:cNvSpPr/>
              <p:nvPr/>
            </p:nvSpPr>
            <p:spPr bwMode="auto">
              <a:xfrm>
                <a:off x="6324263" y="4283453"/>
                <a:ext cx="2267107" cy="796798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 bwMode="auto">
              <a:xfrm flipH="1">
                <a:off x="5127114" y="4768764"/>
                <a:ext cx="119748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49" name="Rectangle 48"/>
            <p:cNvSpPr/>
            <p:nvPr/>
          </p:nvSpPr>
          <p:spPr>
            <a:xfrm>
              <a:off x="6196079" y="1441829"/>
              <a:ext cx="2514601" cy="6974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Collect initial values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of A</a:t>
              </a:r>
              <a:r>
                <a:rPr lang="en-US" sz="2000" b="1" dirty="0">
                  <a:latin typeface="Arial Narrow" pitchFamily="34" charset="0"/>
                </a:rPr>
                <a:t>, B, and </a:t>
              </a:r>
              <a:r>
                <a:rPr lang="en-US" sz="2000" b="1" dirty="0" err="1">
                  <a:latin typeface="Arial Narrow" pitchFamily="34" charset="0"/>
                </a:rPr>
                <a:t>i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670867" y="2907475"/>
            <a:ext cx="1274708" cy="4720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b="1" dirty="0">
                <a:latin typeface="Arial Narrow" pitchFamily="34" charset="0"/>
              </a:rPr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13306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Contributions [DSN 2012]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common</a:t>
            </a:r>
            <a:r>
              <a:rPr lang="en-US" dirty="0" smtClean="0">
                <a:solidFill>
                  <a:srgbClr val="D15100"/>
                </a:solidFill>
              </a:rPr>
              <a:t> program </a:t>
            </a:r>
            <a:r>
              <a:rPr lang="en-US" dirty="0">
                <a:solidFill>
                  <a:srgbClr val="D15100"/>
                </a:solidFill>
              </a:rPr>
              <a:t>properties </a:t>
            </a:r>
            <a:r>
              <a:rPr lang="en-US" dirty="0" smtClean="0">
                <a:solidFill>
                  <a:srgbClr val="D15100"/>
                </a:solidFill>
              </a:rPr>
              <a:t>around most SDC-causing sites</a:t>
            </a:r>
          </a:p>
          <a:p>
            <a:r>
              <a:rPr lang="en-US" dirty="0" smtClean="0"/>
              <a:t>Devised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>
                <a:solidFill>
                  <a:srgbClr val="D15100"/>
                </a:solidFill>
              </a:rPr>
              <a:t>low-cost program-level detectors</a:t>
            </a:r>
          </a:p>
          <a:p>
            <a:pPr lvl="1"/>
            <a:r>
              <a:rPr lang="en-US" dirty="0" smtClean="0"/>
              <a:t>Avg. SDC reduction </a:t>
            </a:r>
            <a:r>
              <a:rPr lang="en-US" dirty="0"/>
              <a:t>of 84</a:t>
            </a:r>
            <a:r>
              <a:rPr lang="en-US" dirty="0" smtClean="0"/>
              <a:t>% @ 10% avg. cost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/>
              <a:t>detectors + selective duplication = </a:t>
            </a:r>
            <a:r>
              <a:rPr lang="en-US" dirty="0">
                <a:solidFill>
                  <a:srgbClr val="D15100"/>
                </a:solidFill>
              </a:rPr>
              <a:t>Tunable resiliency at </a:t>
            </a:r>
            <a:r>
              <a:rPr lang="en-US" dirty="0" smtClean="0">
                <a:solidFill>
                  <a:srgbClr val="D15100"/>
                </a:solidFill>
              </a:rPr>
              <a:t>low-cost</a:t>
            </a:r>
            <a:endParaRPr lang="en-US" dirty="0">
              <a:solidFill>
                <a:srgbClr val="D15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9973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2249" y="2971800"/>
            <a:ext cx="8673151" cy="3886200"/>
            <a:chOff x="242249" y="1371600"/>
            <a:chExt cx="8673151" cy="5334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42249" y="1503228"/>
              <a:ext cx="8673151" cy="4745172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04800" y="1371600"/>
              <a:ext cx="8286750" cy="5334000"/>
              <a:chOff x="1588294" y="23518281"/>
              <a:chExt cx="15722318" cy="4828119"/>
            </a:xfrm>
            <a:solidFill>
              <a:schemeClr val="bg1"/>
            </a:solidFill>
          </p:grpSpPr>
          <p:graphicFrame>
            <p:nvGraphicFramePr>
              <p:cNvPr id="21" name="Chart 2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8120642"/>
                  </p:ext>
                </p:extLst>
              </p:nvPr>
            </p:nvGraphicFramePr>
            <p:xfrm>
              <a:off x="1588294" y="23518281"/>
              <a:ext cx="15722318" cy="48281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2" name="Group 21"/>
              <p:cNvGrpSpPr/>
              <p:nvPr/>
            </p:nvGrpSpPr>
            <p:grpSpPr>
              <a:xfrm>
                <a:off x="5410198" y="23711111"/>
                <a:ext cx="10346253" cy="642496"/>
                <a:chOff x="2133598" y="3344636"/>
                <a:chExt cx="10346253" cy="642496"/>
              </a:xfrm>
              <a:grpFill/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7410832" y="3344636"/>
                  <a:ext cx="5069019" cy="64074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Arial Narrow" pitchFamily="34" charset="0"/>
                    </a:rPr>
                    <a:t>Relyzer</a:t>
                  </a:r>
                  <a:r>
                    <a:rPr lang="en-US" sz="2000" b="1" dirty="0" smtClean="0">
                      <a:latin typeface="Arial Narrow" pitchFamily="34" charset="0"/>
                    </a:rPr>
                    <a:t> + new detectors + selective duplication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33598" y="3346382"/>
                  <a:ext cx="3985038" cy="64075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Arial Narrow" pitchFamily="34" charset="0"/>
                    </a:rPr>
                    <a:t>Relyzer</a:t>
                  </a:r>
                  <a:r>
                    <a:rPr lang="en-US" sz="2000" b="1" dirty="0" smtClean="0">
                      <a:latin typeface="Arial Narrow" pitchFamily="34" charset="0"/>
                    </a:rPr>
                    <a:t> + selective duplication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</p:grpSp>
      </p:grpSp>
      <p:grpSp>
        <p:nvGrpSpPr>
          <p:cNvPr id="51" name="Group 50"/>
          <p:cNvGrpSpPr/>
          <p:nvPr/>
        </p:nvGrpSpPr>
        <p:grpSpPr>
          <a:xfrm>
            <a:off x="7365202" y="3505201"/>
            <a:ext cx="1419406" cy="2564234"/>
            <a:chOff x="7365202" y="3924807"/>
            <a:chExt cx="1419406" cy="2144627"/>
          </a:xfrm>
        </p:grpSpPr>
        <p:sp>
          <p:nvSpPr>
            <p:cNvPr id="42" name="TextBox 41"/>
            <p:cNvSpPr txBox="1"/>
            <p:nvPr/>
          </p:nvSpPr>
          <p:spPr>
            <a:xfrm>
              <a:off x="7553701" y="4690924"/>
              <a:ext cx="606257" cy="2585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18%</a:t>
              </a:r>
              <a:endParaRPr lang="en-US" sz="2000" b="1" dirty="0">
                <a:latin typeface="Arial Narrow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7575153" y="4625845"/>
              <a:ext cx="0" cy="8080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7575153" y="5443196"/>
              <a:ext cx="0" cy="5847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7365202" y="5669324"/>
              <a:ext cx="632775" cy="40011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90%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78351" y="4251227"/>
              <a:ext cx="606257" cy="2585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24%</a:t>
              </a:r>
              <a:endParaRPr lang="en-US" sz="2000" b="1" dirty="0">
                <a:latin typeface="Arial Narrow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flipH="1">
              <a:off x="8193414" y="3924807"/>
              <a:ext cx="2" cy="9869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8193417" y="4824174"/>
              <a:ext cx="0" cy="115704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997977" y="5668017"/>
              <a:ext cx="635126" cy="400110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99%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13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768704" y="1409760"/>
            <a:ext cx="1865255" cy="5162550"/>
            <a:chOff x="667643" y="1143000"/>
            <a:chExt cx="1865255" cy="5162550"/>
          </a:xfrm>
        </p:grpSpPr>
        <p:grpSp>
          <p:nvGrpSpPr>
            <p:cNvPr id="25" name="Group 24"/>
            <p:cNvGrpSpPr/>
            <p:nvPr/>
          </p:nvGrpSpPr>
          <p:grpSpPr>
            <a:xfrm>
              <a:off x="667643" y="1143000"/>
              <a:ext cx="1865255" cy="4191000"/>
              <a:chOff x="667643" y="1143000"/>
              <a:chExt cx="1865255" cy="4191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67643" y="1143000"/>
                <a:ext cx="1865255" cy="4191000"/>
                <a:chOff x="304800" y="1678683"/>
                <a:chExt cx="1865255" cy="4191000"/>
              </a:xfrm>
            </p:grpSpPr>
            <p:sp>
              <p:nvSpPr>
                <p:cNvPr id="9" name="Rounded Rectangle 8"/>
                <p:cNvSpPr/>
                <p:nvPr/>
              </p:nvSpPr>
              <p:spPr bwMode="auto">
                <a:xfrm>
                  <a:off x="304800" y="1678683"/>
                  <a:ext cx="1828801" cy="41910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10" name="Group 2047"/>
                <p:cNvGrpSpPr>
                  <a:grpSpLocks/>
                </p:cNvGrpSpPr>
                <p:nvPr/>
              </p:nvGrpSpPr>
              <p:grpSpPr bwMode="auto">
                <a:xfrm>
                  <a:off x="304800" y="1907290"/>
                  <a:ext cx="1865255" cy="2732088"/>
                  <a:chOff x="1569711" y="2214680"/>
                  <a:chExt cx="1990971" cy="273222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569711" y="2795726"/>
                    <a:ext cx="1990971" cy="3693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APPLICATION</a:t>
                    </a:r>
                  </a:p>
                </p:txBody>
              </p:sp>
              <p:cxnSp>
                <p:nvCxnSpPr>
                  <p:cNvPr id="12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446669" y="2973542"/>
                    <a:ext cx="46035" cy="58480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23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1001053" y="4800600"/>
                <a:ext cx="1208747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1001053" y="5105400"/>
                <a:ext cx="1208747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3" name="Group 72"/>
            <p:cNvGrpSpPr/>
            <p:nvPr/>
          </p:nvGrpSpPr>
          <p:grpSpPr>
            <a:xfrm>
              <a:off x="685799" y="5339777"/>
              <a:ext cx="1828801" cy="965773"/>
              <a:chOff x="685799" y="5339777"/>
              <a:chExt cx="1828801" cy="965773"/>
            </a:xfrm>
          </p:grpSpPr>
          <p:cxnSp>
            <p:nvCxnSpPr>
              <p:cNvPr id="71" name="Straight Arrow Connector 2054"/>
              <p:cNvCxnSpPr>
                <a:cxnSpLocks noChangeShapeType="1"/>
                <a:endCxn id="72" idx="0"/>
              </p:cNvCxnSpPr>
              <p:nvPr/>
            </p:nvCxnSpPr>
            <p:spPr bwMode="auto">
              <a:xfrm>
                <a:off x="1600200" y="5339777"/>
                <a:ext cx="0" cy="358613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Rounded Rectangle 71"/>
              <p:cNvSpPr/>
              <p:nvPr/>
            </p:nvSpPr>
            <p:spPr bwMode="auto">
              <a:xfrm>
                <a:off x="685799" y="5698390"/>
                <a:ext cx="1828801" cy="607160"/>
              </a:xfrm>
              <a:prstGeom prst="round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</p:grpSp>
      </p:grpSp>
      <p:sp>
        <p:nvSpPr>
          <p:cNvPr id="26" name="Rectangle 25"/>
          <p:cNvSpPr/>
          <p:nvPr/>
        </p:nvSpPr>
        <p:spPr bwMode="auto">
          <a:xfrm>
            <a:off x="568293" y="3000090"/>
            <a:ext cx="2266890" cy="1914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68292" y="2556196"/>
            <a:ext cx="8423308" cy="1542081"/>
            <a:chOff x="568292" y="2556196"/>
            <a:chExt cx="8423308" cy="1542081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568292" y="2556196"/>
              <a:ext cx="8423308" cy="1542081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1" y="2722826"/>
              <a:ext cx="51054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 err="1" smtClean="0">
                  <a:latin typeface="Arial Narrow" pitchFamily="34" charset="0"/>
                </a:rPr>
                <a:t>mSWAT</a:t>
              </a:r>
              <a:r>
                <a:rPr lang="en-US" sz="2200" b="1" dirty="0" smtClean="0">
                  <a:latin typeface="Arial Narrow" pitchFamily="34" charset="0"/>
                </a:rPr>
                <a:t> [</a:t>
              </a:r>
              <a:r>
                <a:rPr lang="en-US" sz="2200" b="1" dirty="0" err="1" smtClean="0">
                  <a:latin typeface="Arial Narrow" pitchFamily="34" charset="0"/>
                </a:rPr>
                <a:t>Hari</a:t>
              </a:r>
              <a:r>
                <a:rPr lang="en-US" sz="2200" b="1" dirty="0" smtClean="0">
                  <a:latin typeface="Arial Narrow" pitchFamily="34" charset="0"/>
                </a:rPr>
                <a:t> </a:t>
              </a:r>
              <a:r>
                <a:rPr lang="en-US" sz="2200" b="1" dirty="0">
                  <a:latin typeface="Arial Narrow" pitchFamily="34" charset="0"/>
                </a:rPr>
                <a:t>et al., </a:t>
              </a:r>
              <a:r>
                <a:rPr lang="en-US" sz="2200" b="1" dirty="0" smtClean="0">
                  <a:latin typeface="Arial Narrow" pitchFamily="34" charset="0"/>
                </a:rPr>
                <a:t>MICRO’09]</a:t>
              </a:r>
              <a:endParaRPr lang="en-US" sz="2200" b="1" dirty="0">
                <a:latin typeface="Arial Narrow" pitchFamily="34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200" b="1" dirty="0" smtClean="0">
                  <a:latin typeface="Arial Narrow" pitchFamily="34" charset="0"/>
                </a:rPr>
                <a:t>Symptom detectors on Multicore systems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200" b="1" dirty="0" smtClean="0">
                  <a:latin typeface="Arial Narrow" pitchFamily="34" charset="0"/>
                </a:rPr>
                <a:t>Novel diagnosis to isolate faulty core</a:t>
              </a:r>
            </a:p>
          </p:txBody>
        </p:sp>
      </p:grpSp>
      <p:sp>
        <p:nvSpPr>
          <p:cNvPr id="43" name="Explosion 1 61"/>
          <p:cNvSpPr>
            <a:spLocks noChangeArrowheads="1"/>
          </p:cNvSpPr>
          <p:nvPr/>
        </p:nvSpPr>
        <p:spPr bwMode="auto">
          <a:xfrm>
            <a:off x="644493" y="2612537"/>
            <a:ext cx="2190690" cy="93082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2200" b="1" dirty="0" smtClean="0">
                <a:latin typeface="Arial Narrow" pitchFamily="34" charset="0"/>
              </a:rPr>
              <a:t>Detection</a:t>
            </a:r>
            <a:endParaRPr lang="en-US" sz="2200" b="1" dirty="0">
              <a:latin typeface="Arial Narrow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-551266" y="2113426"/>
            <a:ext cx="1807442" cy="400110"/>
            <a:chOff x="1164359" y="5471012"/>
            <a:chExt cx="1807442" cy="400110"/>
          </a:xfrm>
        </p:grpSpPr>
        <p:sp>
          <p:nvSpPr>
            <p:cNvPr id="46" name="TextBox 45"/>
            <p:cNvSpPr txBox="1"/>
            <p:nvPr/>
          </p:nvSpPr>
          <p:spPr>
            <a:xfrm rot="10800000">
              <a:off x="1164359" y="5471012"/>
              <a:ext cx="816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Time</a:t>
              </a:r>
              <a:endParaRPr lang="en-US" sz="2000" b="1" dirty="0">
                <a:latin typeface="Arial Narrow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46" idx="1"/>
            </p:cNvCxnSpPr>
            <p:nvPr/>
          </p:nvCxnSpPr>
          <p:spPr bwMode="auto">
            <a:xfrm rot="16200000">
              <a:off x="2476499" y="5175765"/>
              <a:ext cx="3" cy="990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914400" y="4152960"/>
            <a:ext cx="8077200" cy="1383469"/>
            <a:chOff x="914400" y="4152960"/>
            <a:chExt cx="8077200" cy="1383469"/>
          </a:xfrm>
        </p:grpSpPr>
        <p:grpSp>
          <p:nvGrpSpPr>
            <p:cNvPr id="20" name="Group 19"/>
            <p:cNvGrpSpPr/>
            <p:nvPr/>
          </p:nvGrpSpPr>
          <p:grpSpPr>
            <a:xfrm>
              <a:off x="914400" y="4152960"/>
              <a:ext cx="8077200" cy="1383469"/>
              <a:chOff x="914400" y="3905250"/>
              <a:chExt cx="8077200" cy="1383469"/>
            </a:xfrm>
          </p:grpSpPr>
          <p:sp>
            <p:nvSpPr>
              <p:cNvPr id="44" name="Rounded Rectangle 43"/>
              <p:cNvSpPr/>
              <p:nvPr/>
            </p:nvSpPr>
            <p:spPr bwMode="auto">
              <a:xfrm>
                <a:off x="3048000" y="3905250"/>
                <a:ext cx="5943600" cy="1383469"/>
              </a:xfrm>
              <a:prstGeom prst="roundRect">
                <a:avLst/>
              </a:prstGeom>
              <a:solidFill>
                <a:srgbClr val="92D05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914400" y="3905250"/>
                <a:ext cx="7351060" cy="566334"/>
              </a:xfrm>
              <a:prstGeom prst="roundRect">
                <a:avLst/>
              </a:prstGeom>
              <a:solidFill>
                <a:srgbClr val="92D05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352801" y="4264164"/>
              <a:ext cx="403859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 err="1" smtClean="0">
                  <a:latin typeface="Arial Narrow" pitchFamily="34" charset="0"/>
                </a:rPr>
                <a:t>Checkpointing</a:t>
              </a:r>
              <a:r>
                <a:rPr lang="en-US" sz="2200" b="1" dirty="0" smtClean="0">
                  <a:latin typeface="Arial Narrow" pitchFamily="34" charset="0"/>
                </a:rPr>
                <a:t> and rollback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200" b="1" dirty="0" smtClean="0">
                  <a:latin typeface="Arial Narrow" pitchFamily="34" charset="0"/>
                </a:rPr>
                <a:t>I/O intensive apps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200" b="1" dirty="0" smtClean="0">
                  <a:latin typeface="Arial Narrow" pitchFamily="34" charset="0"/>
                </a:rPr>
                <a:t>Latency-recoverability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44004" y="3652726"/>
            <a:ext cx="1381125" cy="952843"/>
            <a:chOff x="942943" y="3385966"/>
            <a:chExt cx="1381125" cy="952843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952468" y="3385966"/>
              <a:ext cx="1371600" cy="36576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Diagnosis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942943" y="4000500"/>
              <a:ext cx="1371600" cy="338309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Recovery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35037" y="918998"/>
            <a:ext cx="7628283" cy="1582158"/>
            <a:chOff x="1435037" y="918998"/>
            <a:chExt cx="7628283" cy="1582158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1435037" y="1695510"/>
              <a:ext cx="1612963" cy="381000"/>
            </a:xfrm>
            <a:prstGeom prst="roundRect">
              <a:avLst>
                <a:gd name="adj" fmla="val 0"/>
              </a:avLst>
            </a:prstGeom>
            <a:solidFill>
              <a:srgbClr val="00B0F0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048000" y="918998"/>
              <a:ext cx="5943600" cy="1582158"/>
            </a:xfrm>
            <a:prstGeom prst="roundRect">
              <a:avLst/>
            </a:prstGeom>
            <a:solidFill>
              <a:srgbClr val="00B0F0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1" y="990600"/>
              <a:ext cx="571051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latin typeface="Arial Narrow" pitchFamily="34" charset="0"/>
                </a:rPr>
                <a:t>Accurate fault </a:t>
              </a:r>
              <a:r>
                <a:rPr lang="en-US" sz="2200" b="1" dirty="0" smtClean="0">
                  <a:latin typeface="Arial Narrow" pitchFamily="34" charset="0"/>
                </a:rPr>
                <a:t>modeling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200" b="1" dirty="0" smtClean="0">
                  <a:latin typeface="Arial Narrow" pitchFamily="34" charset="0"/>
                </a:rPr>
                <a:t>FPGA </a:t>
              </a:r>
              <a:r>
                <a:rPr lang="en-US" sz="2200" b="1" dirty="0">
                  <a:latin typeface="Arial Narrow" pitchFamily="34" charset="0"/>
                </a:rPr>
                <a:t>validation of SWAT </a:t>
              </a:r>
              <a:r>
                <a:rPr lang="en-US" sz="2200" b="1" dirty="0" smtClean="0">
                  <a:latin typeface="Arial Narrow" pitchFamily="34" charset="0"/>
                </a:rPr>
                <a:t>detectors [</a:t>
              </a:r>
              <a:r>
                <a:rPr lang="en-US" sz="2200" b="1" dirty="0" err="1" smtClean="0">
                  <a:latin typeface="Arial Narrow" pitchFamily="34" charset="0"/>
                </a:rPr>
                <a:t>Pellegrini</a:t>
              </a:r>
              <a:r>
                <a:rPr lang="en-US" sz="2200" b="1" dirty="0" smtClean="0">
                  <a:latin typeface="Arial Narrow" pitchFamily="34" charset="0"/>
                </a:rPr>
                <a:t> et al., DATE’12]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200" b="1" dirty="0" smtClean="0">
                  <a:latin typeface="Arial Narrow" pitchFamily="34" charset="0"/>
                </a:rPr>
                <a:t>Gate-µarch-level simulator [</a:t>
              </a:r>
              <a:r>
                <a:rPr lang="en-US" sz="2200" b="1" dirty="0">
                  <a:latin typeface="Arial Narrow" pitchFamily="34" charset="0"/>
                </a:rPr>
                <a:t>Li et al., HPCA’09]</a:t>
              </a:r>
            </a:p>
          </p:txBody>
        </p:sp>
      </p:grpSp>
      <p:sp>
        <p:nvSpPr>
          <p:cNvPr id="79" name="Explosion 1 61"/>
          <p:cNvSpPr>
            <a:spLocks noChangeArrowheads="1"/>
          </p:cNvSpPr>
          <p:nvPr/>
        </p:nvSpPr>
        <p:spPr bwMode="auto">
          <a:xfrm>
            <a:off x="1833859" y="1829483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729804" y="3314760"/>
            <a:ext cx="0" cy="337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54" idx="2"/>
          </p:cNvCxnSpPr>
          <p:nvPr/>
        </p:nvCxnSpPr>
        <p:spPr bwMode="auto">
          <a:xfrm>
            <a:off x="1739329" y="4018486"/>
            <a:ext cx="539" cy="2487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1739868" y="4605569"/>
            <a:ext cx="0" cy="337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88136" y="762000"/>
            <a:ext cx="2266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itchFamily="34" charset="0"/>
              </a:rPr>
              <a:t>Complete Resiliency </a:t>
            </a:r>
          </a:p>
          <a:p>
            <a:pPr algn="ctr"/>
            <a:r>
              <a:rPr lang="en-US" sz="2000" b="1" dirty="0" smtClean="0">
                <a:latin typeface="Arial Narrow" pitchFamily="34" charset="0"/>
              </a:rPr>
              <a:t>Solution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5702" y="6074911"/>
            <a:ext cx="499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Arial Narrow" pitchFamily="34" charset="0"/>
              </a:rPr>
              <a:t>Siva </a:t>
            </a:r>
            <a:r>
              <a:rPr lang="en-US" sz="2200" b="1" dirty="0" err="1" smtClean="0">
                <a:latin typeface="Arial Narrow" pitchFamily="34" charset="0"/>
              </a:rPr>
              <a:t>Hari</a:t>
            </a:r>
            <a:r>
              <a:rPr lang="en-US" sz="2200" b="1" dirty="0" smtClean="0">
                <a:latin typeface="Arial Narrow" pitchFamily="34" charset="0"/>
              </a:rPr>
              <a:t> (shari2@illinois.edu)</a:t>
            </a:r>
            <a:endParaRPr lang="en-US" sz="2200" b="1" dirty="0">
              <a:latin typeface="Arial Narrow" pitchFamily="34" charset="0"/>
            </a:endParaRPr>
          </a:p>
          <a:p>
            <a:r>
              <a:rPr lang="en-US" sz="2200" b="1" dirty="0" smtClean="0">
                <a:latin typeface="Arial Narrow" pitchFamily="34" charset="0"/>
              </a:rPr>
              <a:t>University </a:t>
            </a:r>
            <a:r>
              <a:rPr lang="en-US" sz="2200" b="1" dirty="0">
                <a:latin typeface="Arial Narrow" pitchFamily="34" charset="0"/>
              </a:rPr>
              <a:t>of Illinois at </a:t>
            </a:r>
            <a:r>
              <a:rPr lang="en-US" sz="2200" b="1" dirty="0" smtClean="0">
                <a:latin typeface="Arial Narrow" pitchFamily="34" charset="0"/>
              </a:rPr>
              <a:t>Urbana-Champaign</a:t>
            </a:r>
            <a:endParaRPr lang="en-US" sz="2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Near Optimal Detectors: Naïve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2338408"/>
            <a:ext cx="1881316" cy="2609910"/>
            <a:chOff x="2462084" y="1752600"/>
            <a:chExt cx="1881316" cy="2609910"/>
          </a:xfrm>
        </p:grpSpPr>
        <p:pic>
          <p:nvPicPr>
            <p:cNvPr id="13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084" y="1752600"/>
              <a:ext cx="1881316" cy="2209800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65000"/>
                </a:srgbClr>
              </a:outerShdw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Oval 131"/>
            <p:cNvSpPr/>
            <p:nvPr/>
          </p:nvSpPr>
          <p:spPr bwMode="auto">
            <a:xfrm>
              <a:off x="27592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3" name="Oval 132"/>
            <p:cNvSpPr>
              <a:spLocks/>
            </p:cNvSpPr>
            <p:nvPr/>
          </p:nvSpPr>
          <p:spPr bwMode="auto">
            <a:xfrm>
              <a:off x="296881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 bwMode="auto">
            <a:xfrm>
              <a:off x="3064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 bwMode="auto">
            <a:xfrm>
              <a:off x="33688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6" name="Oval 135"/>
            <p:cNvSpPr>
              <a:spLocks/>
            </p:cNvSpPr>
            <p:nvPr/>
          </p:nvSpPr>
          <p:spPr bwMode="auto">
            <a:xfrm>
              <a:off x="2683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 bwMode="auto">
            <a:xfrm>
              <a:off x="2530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8" name="Oval 137"/>
            <p:cNvSpPr>
              <a:spLocks/>
            </p:cNvSpPr>
            <p:nvPr/>
          </p:nvSpPr>
          <p:spPr bwMode="auto">
            <a:xfrm>
              <a:off x="3121214" y="26365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3368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 bwMode="auto">
            <a:xfrm>
              <a:off x="3978464" y="3169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3368864" y="2941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36736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 bwMode="auto">
            <a:xfrm>
              <a:off x="3673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 bwMode="auto">
            <a:xfrm>
              <a:off x="27592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39784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6" name="Oval 145"/>
            <p:cNvSpPr>
              <a:spLocks/>
            </p:cNvSpPr>
            <p:nvPr/>
          </p:nvSpPr>
          <p:spPr bwMode="auto">
            <a:xfrm>
              <a:off x="3597464" y="2712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3749864" y="2407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2987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9" name="Oval 148"/>
            <p:cNvSpPr>
              <a:spLocks/>
            </p:cNvSpPr>
            <p:nvPr/>
          </p:nvSpPr>
          <p:spPr bwMode="auto">
            <a:xfrm>
              <a:off x="28354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0" name="Oval 149"/>
            <p:cNvSpPr>
              <a:spLocks/>
            </p:cNvSpPr>
            <p:nvPr/>
          </p:nvSpPr>
          <p:spPr bwMode="auto">
            <a:xfrm>
              <a:off x="3121214" y="2865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3368864" y="2560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 bwMode="auto">
            <a:xfrm>
              <a:off x="29878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312121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2538284" y="2773121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462084" y="3962400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Bag of detectors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27603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296989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 bwMode="auto">
            <a:xfrm>
              <a:off x="3065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33699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2684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1" name="Oval 160"/>
            <p:cNvSpPr>
              <a:spLocks/>
            </p:cNvSpPr>
            <p:nvPr/>
          </p:nvSpPr>
          <p:spPr bwMode="auto">
            <a:xfrm>
              <a:off x="2531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2" name="Oval 161"/>
            <p:cNvSpPr>
              <a:spLocks/>
            </p:cNvSpPr>
            <p:nvPr/>
          </p:nvSpPr>
          <p:spPr bwMode="auto">
            <a:xfrm>
              <a:off x="3122295" y="26351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3369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 bwMode="auto">
            <a:xfrm>
              <a:off x="3979545" y="3168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3369945" y="2939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36747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 bwMode="auto">
            <a:xfrm>
              <a:off x="3674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8" name="Oval 167"/>
            <p:cNvSpPr>
              <a:spLocks/>
            </p:cNvSpPr>
            <p:nvPr/>
          </p:nvSpPr>
          <p:spPr bwMode="auto">
            <a:xfrm>
              <a:off x="27603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39795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0" name="Oval 169"/>
            <p:cNvSpPr>
              <a:spLocks/>
            </p:cNvSpPr>
            <p:nvPr/>
          </p:nvSpPr>
          <p:spPr bwMode="auto">
            <a:xfrm>
              <a:off x="3598545" y="2711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3750945" y="2406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2988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3" name="Oval 172"/>
            <p:cNvSpPr>
              <a:spLocks/>
            </p:cNvSpPr>
            <p:nvPr/>
          </p:nvSpPr>
          <p:spPr bwMode="auto">
            <a:xfrm>
              <a:off x="28365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4" name="Oval 173"/>
            <p:cNvSpPr>
              <a:spLocks/>
            </p:cNvSpPr>
            <p:nvPr/>
          </p:nvSpPr>
          <p:spPr bwMode="auto">
            <a:xfrm>
              <a:off x="3122295" y="2863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5" name="Oval 174"/>
            <p:cNvSpPr>
              <a:spLocks/>
            </p:cNvSpPr>
            <p:nvPr/>
          </p:nvSpPr>
          <p:spPr bwMode="auto">
            <a:xfrm>
              <a:off x="3369945" y="2558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 bwMode="auto">
            <a:xfrm>
              <a:off x="29889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7" name="Oval 176"/>
            <p:cNvSpPr>
              <a:spLocks/>
            </p:cNvSpPr>
            <p:nvPr/>
          </p:nvSpPr>
          <p:spPr bwMode="auto">
            <a:xfrm>
              <a:off x="312229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1828800"/>
            <a:ext cx="3287739" cy="1395049"/>
            <a:chOff x="5715000" y="2214482"/>
            <a:chExt cx="3287739" cy="1395049"/>
          </a:xfrm>
        </p:grpSpPr>
        <p:sp>
          <p:nvSpPr>
            <p:cNvPr id="77" name="TextBox 76"/>
            <p:cNvSpPr txBox="1"/>
            <p:nvPr/>
          </p:nvSpPr>
          <p:spPr>
            <a:xfrm>
              <a:off x="7391400" y="2214482"/>
              <a:ext cx="1611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SDC coverage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715000" y="2861984"/>
              <a:ext cx="1371600" cy="6713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SFI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391399" y="2709584"/>
              <a:ext cx="1611339" cy="89994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/>
                  </a:solidFill>
                  <a:latin typeface="Arial Narrow" pitchFamily="34" charset="0"/>
                </a:rPr>
                <a:t>50</a:t>
              </a:r>
              <a:r>
                <a:rPr kumimoji="0" lang="en-US" sz="2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%</a:t>
              </a:r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2560426" y="990600"/>
            <a:ext cx="4316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Example: Target SDC coverage = 60%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43200" y="1828800"/>
            <a:ext cx="2552700" cy="1747918"/>
            <a:chOff x="2743200" y="2214482"/>
            <a:chExt cx="2552700" cy="1747918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2743200" y="2614591"/>
              <a:ext cx="2552700" cy="1347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 1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00400" y="2214482"/>
              <a:ext cx="181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Overhead = 10%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3810000"/>
            <a:ext cx="2552700" cy="1747918"/>
            <a:chOff x="2743200" y="4195682"/>
            <a:chExt cx="2552700" cy="1747918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2743200" y="4595791"/>
              <a:ext cx="2552700" cy="1347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 2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00400" y="4195682"/>
              <a:ext cx="181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Overhead = 20%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15000" y="4353171"/>
            <a:ext cx="3287738" cy="899947"/>
            <a:chOff x="5715000" y="4738853"/>
            <a:chExt cx="3287738" cy="899947"/>
          </a:xfrm>
        </p:grpSpPr>
        <p:sp>
          <p:nvSpPr>
            <p:cNvPr id="182" name="Right Arrow 181"/>
            <p:cNvSpPr/>
            <p:nvPr/>
          </p:nvSpPr>
          <p:spPr bwMode="auto">
            <a:xfrm>
              <a:off x="5715000" y="4891253"/>
              <a:ext cx="1371600" cy="6713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SFI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7391399" y="4738853"/>
              <a:ext cx="1611339" cy="89994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/>
                  </a:solidFill>
                  <a:latin typeface="Arial Narrow" pitchFamily="34" charset="0"/>
                </a:rPr>
                <a:t>65</a:t>
              </a:r>
              <a:r>
                <a:rPr kumimoji="0" lang="en-US" sz="2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%</a:t>
              </a:r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184" name="Oval 183"/>
          <p:cNvSpPr>
            <a:spLocks/>
          </p:cNvSpPr>
          <p:nvPr/>
        </p:nvSpPr>
        <p:spPr bwMode="auto">
          <a:xfrm>
            <a:off x="88948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Oval 184"/>
          <p:cNvSpPr>
            <a:spLocks/>
          </p:cNvSpPr>
          <p:nvPr/>
        </p:nvSpPr>
        <p:spPr bwMode="auto">
          <a:xfrm>
            <a:off x="45133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6" name="Oval 185"/>
          <p:cNvSpPr>
            <a:spLocks/>
          </p:cNvSpPr>
          <p:nvPr/>
        </p:nvSpPr>
        <p:spPr bwMode="auto">
          <a:xfrm>
            <a:off x="1041886" y="32208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7" name="Oval 186"/>
          <p:cNvSpPr>
            <a:spLocks/>
          </p:cNvSpPr>
          <p:nvPr/>
        </p:nvSpPr>
        <p:spPr bwMode="auto">
          <a:xfrm>
            <a:off x="159433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8" name="Oval 187"/>
          <p:cNvSpPr>
            <a:spLocks/>
          </p:cNvSpPr>
          <p:nvPr/>
        </p:nvSpPr>
        <p:spPr bwMode="auto">
          <a:xfrm>
            <a:off x="679936" y="30684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Oval 188"/>
          <p:cNvSpPr>
            <a:spLocks/>
          </p:cNvSpPr>
          <p:nvPr/>
        </p:nvSpPr>
        <p:spPr bwMode="auto">
          <a:xfrm>
            <a:off x="1518136" y="3297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0" name="Oval 189"/>
          <p:cNvSpPr>
            <a:spLocks/>
          </p:cNvSpPr>
          <p:nvPr/>
        </p:nvSpPr>
        <p:spPr bwMode="auto">
          <a:xfrm>
            <a:off x="908536" y="42114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85800" y="33697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2" name="Oval 191"/>
          <p:cNvSpPr>
            <a:spLocks/>
          </p:cNvSpPr>
          <p:nvPr/>
        </p:nvSpPr>
        <p:spPr bwMode="auto">
          <a:xfrm>
            <a:off x="990600" y="40555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3" name="Oval 192"/>
          <p:cNvSpPr>
            <a:spLocks/>
          </p:cNvSpPr>
          <p:nvPr/>
        </p:nvSpPr>
        <p:spPr bwMode="auto">
          <a:xfrm>
            <a:off x="1295400" y="38269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Oval 193"/>
          <p:cNvSpPr>
            <a:spLocks/>
          </p:cNvSpPr>
          <p:nvPr/>
        </p:nvSpPr>
        <p:spPr bwMode="auto">
          <a:xfrm>
            <a:off x="1295400" y="35221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5" name="Oval 194"/>
          <p:cNvSpPr>
            <a:spLocks/>
          </p:cNvSpPr>
          <p:nvPr/>
        </p:nvSpPr>
        <p:spPr bwMode="auto">
          <a:xfrm>
            <a:off x="762000" y="38269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39596" y="6164759"/>
            <a:ext cx="3360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Tedious and time consuming</a:t>
            </a:r>
            <a:endParaRPr lang="en-US" sz="2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431E-6 L 0.175 -0.180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90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4693E-6 L 0.20834 -0.092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46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4693E-6 L 0.43333 -0.103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516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7214E-6 L 0.34167 -0.2587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1293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8507E-6 L 0.45833 -0.103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5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9625E-6 L 0.4257 0.0851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5" y="425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042E-7 L 0.34236 0.0962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481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62749E-7 L 0.15903 0.1517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758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10042E-7 L 0.26111 0.207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103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042E-7 L 0.4507 0.207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5" y="1036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5437E-6 L 0.35903 0.3072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1536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0.27777 0.1629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Near Optimal Detectors: 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47110" y="1828800"/>
            <a:ext cx="1896290" cy="2609910"/>
            <a:chOff x="2462084" y="1752600"/>
            <a:chExt cx="1896290" cy="260991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084" y="1752600"/>
              <a:ext cx="1881316" cy="2209800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65000"/>
                </a:srgbClr>
              </a:outerShdw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 bwMode="auto">
            <a:xfrm>
              <a:off x="27592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96881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3064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33688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683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530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3121214" y="26365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3368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3978464" y="3169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3368864" y="2941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Oval 16"/>
            <p:cNvSpPr>
              <a:spLocks/>
            </p:cNvSpPr>
            <p:nvPr/>
          </p:nvSpPr>
          <p:spPr bwMode="auto">
            <a:xfrm>
              <a:off x="36736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Oval 17"/>
            <p:cNvSpPr>
              <a:spLocks/>
            </p:cNvSpPr>
            <p:nvPr/>
          </p:nvSpPr>
          <p:spPr bwMode="auto">
            <a:xfrm>
              <a:off x="3673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Oval 18"/>
            <p:cNvSpPr>
              <a:spLocks/>
            </p:cNvSpPr>
            <p:nvPr/>
          </p:nvSpPr>
          <p:spPr bwMode="auto">
            <a:xfrm>
              <a:off x="27592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Oval 19"/>
            <p:cNvSpPr>
              <a:spLocks/>
            </p:cNvSpPr>
            <p:nvPr/>
          </p:nvSpPr>
          <p:spPr bwMode="auto">
            <a:xfrm>
              <a:off x="39784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3597464" y="2712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3749864" y="2407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987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Oval 23"/>
            <p:cNvSpPr>
              <a:spLocks/>
            </p:cNvSpPr>
            <p:nvPr/>
          </p:nvSpPr>
          <p:spPr bwMode="auto">
            <a:xfrm>
              <a:off x="28354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Oval 24"/>
            <p:cNvSpPr>
              <a:spLocks/>
            </p:cNvSpPr>
            <p:nvPr/>
          </p:nvSpPr>
          <p:spPr bwMode="auto">
            <a:xfrm>
              <a:off x="3121214" y="2865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Oval 25"/>
            <p:cNvSpPr>
              <a:spLocks/>
            </p:cNvSpPr>
            <p:nvPr/>
          </p:nvSpPr>
          <p:spPr bwMode="auto">
            <a:xfrm>
              <a:off x="3368864" y="2560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Oval 26"/>
            <p:cNvSpPr>
              <a:spLocks/>
            </p:cNvSpPr>
            <p:nvPr/>
          </p:nvSpPr>
          <p:spPr bwMode="auto">
            <a:xfrm>
              <a:off x="29878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312121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538284" y="2773121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4600" y="3962400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Bag of detectors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7603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96989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3065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33699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684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31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Oval 36"/>
            <p:cNvSpPr>
              <a:spLocks/>
            </p:cNvSpPr>
            <p:nvPr/>
          </p:nvSpPr>
          <p:spPr bwMode="auto">
            <a:xfrm>
              <a:off x="3122295" y="26351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Oval 37"/>
            <p:cNvSpPr>
              <a:spLocks/>
            </p:cNvSpPr>
            <p:nvPr/>
          </p:nvSpPr>
          <p:spPr bwMode="auto">
            <a:xfrm>
              <a:off x="3369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Oval 38"/>
            <p:cNvSpPr>
              <a:spLocks/>
            </p:cNvSpPr>
            <p:nvPr/>
          </p:nvSpPr>
          <p:spPr bwMode="auto">
            <a:xfrm>
              <a:off x="3979545" y="3168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Oval 39"/>
            <p:cNvSpPr>
              <a:spLocks/>
            </p:cNvSpPr>
            <p:nvPr/>
          </p:nvSpPr>
          <p:spPr bwMode="auto">
            <a:xfrm>
              <a:off x="3369945" y="2939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Oval 40"/>
            <p:cNvSpPr>
              <a:spLocks/>
            </p:cNvSpPr>
            <p:nvPr/>
          </p:nvSpPr>
          <p:spPr bwMode="auto">
            <a:xfrm>
              <a:off x="36747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 bwMode="auto">
            <a:xfrm>
              <a:off x="3674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27603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39795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3598545" y="2711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3750945" y="2406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2988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8365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 bwMode="auto">
            <a:xfrm>
              <a:off x="3122295" y="2863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0" name="Oval 49"/>
            <p:cNvSpPr>
              <a:spLocks/>
            </p:cNvSpPr>
            <p:nvPr/>
          </p:nvSpPr>
          <p:spPr bwMode="auto">
            <a:xfrm>
              <a:off x="3369945" y="2558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1" name="Oval 50"/>
            <p:cNvSpPr>
              <a:spLocks/>
            </p:cNvSpPr>
            <p:nvPr/>
          </p:nvSpPr>
          <p:spPr bwMode="auto">
            <a:xfrm>
              <a:off x="29889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Oval 51"/>
            <p:cNvSpPr>
              <a:spLocks/>
            </p:cNvSpPr>
            <p:nvPr/>
          </p:nvSpPr>
          <p:spPr bwMode="auto">
            <a:xfrm>
              <a:off x="312229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5486400" y="3177768"/>
            <a:ext cx="2552700" cy="14704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Selected Detectors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50376" y="990600"/>
            <a:ext cx="4282353" cy="2592780"/>
            <a:chOff x="450376" y="533400"/>
            <a:chExt cx="4282353" cy="2592780"/>
          </a:xfrm>
        </p:grpSpPr>
        <p:grpSp>
          <p:nvGrpSpPr>
            <p:cNvPr id="53" name="Group 52"/>
            <p:cNvGrpSpPr/>
            <p:nvPr/>
          </p:nvGrpSpPr>
          <p:grpSpPr>
            <a:xfrm>
              <a:off x="450376" y="1385248"/>
              <a:ext cx="2341247" cy="1740932"/>
              <a:chOff x="457200" y="1764268"/>
              <a:chExt cx="2341247" cy="1740932"/>
            </a:xfrm>
          </p:grpSpPr>
          <p:sp>
            <p:nvSpPr>
              <p:cNvPr id="54" name="Oval 53"/>
              <p:cNvSpPr>
                <a:spLocks/>
              </p:cNvSpPr>
              <p:nvPr/>
            </p:nvSpPr>
            <p:spPr bwMode="auto">
              <a:xfrm>
                <a:off x="457200" y="1764268"/>
                <a:ext cx="1828800" cy="174093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3400" y="2431590"/>
                <a:ext cx="1828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latin typeface="Arial Narrow" pitchFamily="34" charset="0"/>
                  </a:rPr>
                  <a:t>SDC </a:t>
                </a:r>
                <a:r>
                  <a:rPr lang="en-US" sz="2000" b="1" dirty="0" err="1" smtClean="0">
                    <a:latin typeface="Arial Narrow" pitchFamily="34" charset="0"/>
                  </a:rPr>
                  <a:t>Covg</a:t>
                </a:r>
                <a:r>
                  <a:rPr lang="en-US" sz="2000" b="1" dirty="0" smtClean="0">
                    <a:latin typeface="Arial Narrow" pitchFamily="34" charset="0"/>
                  </a:rPr>
                  <a:t>.= X%</a:t>
                </a:r>
                <a:endParaRPr lang="en-US" sz="2000" b="1" dirty="0">
                  <a:latin typeface="Arial Narrow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latin typeface="Arial Narrow" pitchFamily="34" charset="0"/>
                  </a:rPr>
                  <a:t>Overhead = </a:t>
                </a:r>
                <a:r>
                  <a:rPr lang="en-US" sz="2000" b="1" dirty="0">
                    <a:latin typeface="Arial Narrow" pitchFamily="34" charset="0"/>
                  </a:rPr>
                  <a:t>Y%</a:t>
                </a:r>
              </a:p>
            </p:txBody>
          </p:sp>
          <p:cxnSp>
            <p:nvCxnSpPr>
              <p:cNvPr id="56" name="Straight Connector 55"/>
              <p:cNvCxnSpPr>
                <a:endCxn id="54" idx="7"/>
              </p:cNvCxnSpPr>
              <p:nvPr/>
            </p:nvCxnSpPr>
            <p:spPr bwMode="auto">
              <a:xfrm flipH="1" flipV="1">
                <a:off x="2018178" y="2019222"/>
                <a:ext cx="780269" cy="7985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H="1">
                <a:off x="1676400" y="3077921"/>
                <a:ext cx="1014284" cy="381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876295" y="1981200"/>
                <a:ext cx="1039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Detector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57200" y="533400"/>
              <a:ext cx="42755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1. Set attributes, enabled by </a:t>
              </a:r>
              <a:r>
                <a:rPr lang="en-US" sz="2200" b="1" dirty="0" err="1" smtClean="0">
                  <a:latin typeface="Arial Narrow" pitchFamily="34" charset="0"/>
                </a:rPr>
                <a:t>Relyzer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48200" y="1660672"/>
            <a:ext cx="4419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Narrow" pitchFamily="34" charset="0"/>
              </a:rPr>
              <a:t>2. Dynamic programming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Narrow" pitchFamily="34" charset="0"/>
              </a:rPr>
              <a:t> </a:t>
            </a:r>
            <a:r>
              <a:rPr lang="en-US" sz="2200" b="1" dirty="0" smtClean="0">
                <a:latin typeface="Arial Narrow" pitchFamily="34" charset="0"/>
              </a:rPr>
              <a:t>     Constraint: Total SDC </a:t>
            </a:r>
            <a:r>
              <a:rPr lang="en-US" sz="2200" b="1" dirty="0" err="1" smtClean="0">
                <a:latin typeface="Arial Narrow" pitchFamily="34" charset="0"/>
              </a:rPr>
              <a:t>covg</a:t>
            </a:r>
            <a:r>
              <a:rPr lang="en-US" sz="2200" b="1" dirty="0" smtClean="0">
                <a:latin typeface="Arial Narrow" pitchFamily="34" charset="0"/>
              </a:rPr>
              <a:t>. ≥ 60%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Narrow" pitchFamily="34" charset="0"/>
              </a:rPr>
              <a:t>      Objective: Minimize overhead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2748810" y="28637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/>
          <p:cNvSpPr>
            <a:spLocks/>
          </p:cNvSpPr>
          <p:nvPr/>
        </p:nvSpPr>
        <p:spPr bwMode="auto">
          <a:xfrm>
            <a:off x="3053610" y="35495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Oval 63"/>
          <p:cNvSpPr>
            <a:spLocks/>
          </p:cNvSpPr>
          <p:nvPr/>
        </p:nvSpPr>
        <p:spPr bwMode="auto">
          <a:xfrm>
            <a:off x="3358410" y="3320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5" name="Oval 64"/>
          <p:cNvSpPr>
            <a:spLocks/>
          </p:cNvSpPr>
          <p:nvPr/>
        </p:nvSpPr>
        <p:spPr bwMode="auto">
          <a:xfrm>
            <a:off x="3358410" y="30161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 bwMode="auto">
          <a:xfrm>
            <a:off x="2825010" y="3320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977410" y="2558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0823" y="4750713"/>
            <a:ext cx="1845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Overhead = 9%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/>
              <a:t>Obtained SDC coverage vs. Performance trade-off curves [DSN’12]</a:t>
            </a:r>
          </a:p>
        </p:txBody>
      </p:sp>
    </p:spTree>
    <p:extLst>
      <p:ext uri="{BB962C8B-B14F-4D97-AF65-F5344CB8AC3E}">
        <p14:creationId xmlns:p14="http://schemas.microsoft.com/office/powerpoint/2010/main" val="7552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444E-6 L 0.3493 0.182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911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8976 0.00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46476 0.004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2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022E-6 L 0.29931 0.1711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855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8353E-6 L 0.47431 0.093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5" y="467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953E-6 L 0.52431 0.1045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5" y="522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9" grpId="0"/>
      <p:bldP spid="7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Scaling and Reliability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961389" y="2800270"/>
            <a:ext cx="2467846" cy="369332"/>
            <a:chOff x="503954" y="5486400"/>
            <a:chExt cx="246784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03954" y="5486400"/>
              <a:ext cx="147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 Narrow" pitchFamily="34" charset="0"/>
                </a:rPr>
                <a:t>Nanometers  </a:t>
              </a: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 bwMode="auto">
            <a:xfrm>
              <a:off x="1981200" y="5671066"/>
              <a:ext cx="9906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272534" y="5038166"/>
            <a:ext cx="6509266" cy="1134034"/>
            <a:chOff x="272534" y="5038166"/>
            <a:chExt cx="6509266" cy="1134034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272534" y="5038166"/>
              <a:ext cx="1708666" cy="1134034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72534" y="5334000"/>
              <a:ext cx="6509266" cy="457200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427097" y="5181600"/>
              <a:ext cx="1477903" cy="857810"/>
              <a:chOff x="4962" y="1574"/>
              <a:chExt cx="1200" cy="586"/>
            </a:xfrm>
          </p:grpSpPr>
          <p:pic>
            <p:nvPicPr>
              <p:cNvPr id="1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2" y="1582"/>
                <a:ext cx="912" cy="5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7" name="Picture 13" descr="MCED00214_0000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" y="1574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flipH="1">
                <a:off x="5586" y="1718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 rot="16200000">
            <a:off x="7668261" y="2709347"/>
            <a:ext cx="2467846" cy="369332"/>
            <a:chOff x="503954" y="5486400"/>
            <a:chExt cx="2467846" cy="369332"/>
          </a:xfrm>
        </p:grpSpPr>
        <p:sp>
          <p:nvSpPr>
            <p:cNvPr id="20" name="TextBox 19"/>
            <p:cNvSpPr txBox="1"/>
            <p:nvPr/>
          </p:nvSpPr>
          <p:spPr>
            <a:xfrm rot="10800000">
              <a:off x="503954" y="5486400"/>
              <a:ext cx="147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 Narrow" pitchFamily="34" charset="0"/>
                </a:rPr>
                <a:t>Increase (X)</a:t>
              </a: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 bwMode="auto">
            <a:xfrm rot="5400000" flipV="1">
              <a:off x="2476500" y="5175766"/>
              <a:ext cx="0" cy="990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343400" y="5360895"/>
            <a:ext cx="4449046" cy="381000"/>
            <a:chOff x="4343400" y="5334000"/>
            <a:chExt cx="4449046" cy="381000"/>
          </a:xfrm>
        </p:grpSpPr>
        <p:sp>
          <p:nvSpPr>
            <p:cNvPr id="24" name="Oval 23"/>
            <p:cNvSpPr/>
            <p:nvPr/>
          </p:nvSpPr>
          <p:spPr bwMode="auto">
            <a:xfrm>
              <a:off x="4343400" y="5334000"/>
              <a:ext cx="23622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 rot="10800000">
              <a:off x="6705600" y="5345668"/>
              <a:ext cx="2086846" cy="369332"/>
              <a:chOff x="884954" y="5486400"/>
              <a:chExt cx="2086846" cy="369332"/>
            </a:xfrm>
          </p:grpSpPr>
          <p:sp>
            <p:nvSpPr>
              <p:cNvPr id="26" name="TextBox 25"/>
              <p:cNvSpPr txBox="1"/>
              <p:nvPr/>
            </p:nvSpPr>
            <p:spPr>
              <a:xfrm rot="10800000">
                <a:off x="884954" y="5486400"/>
                <a:ext cx="147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Arial Narrow" pitchFamily="34" charset="0"/>
                  </a:rPr>
                  <a:t>Our Focus</a:t>
                </a:r>
                <a:endParaRPr lang="en-US" b="1" dirty="0">
                  <a:latin typeface="Arial Narrow" pitchFamily="34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 bwMode="auto">
              <a:xfrm rot="10800000" flipH="1">
                <a:off x="2362200" y="5671066"/>
                <a:ext cx="6096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</p:grpSp>
      </p:grpSp>
      <p:sp>
        <p:nvSpPr>
          <p:cNvPr id="22" name="TextBox 21"/>
          <p:cNvSpPr txBox="1"/>
          <p:nvPr/>
        </p:nvSpPr>
        <p:spPr>
          <a:xfrm>
            <a:off x="1371600" y="6273225"/>
            <a:ext cx="649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*</a:t>
            </a:r>
            <a:r>
              <a:rPr lang="en-US" sz="1600" dirty="0" smtClean="0">
                <a:latin typeface="Arial Narrow" pitchFamily="34" charset="0"/>
              </a:rPr>
              <a:t>Source: </a:t>
            </a:r>
            <a:r>
              <a:rPr lang="en-US" sz="1600" dirty="0">
                <a:latin typeface="Arial Narrow" pitchFamily="34" charset="0"/>
              </a:rPr>
              <a:t>Inter-Agency Workshop </a:t>
            </a:r>
            <a:r>
              <a:rPr lang="en-US" sz="1600" dirty="0" smtClean="0">
                <a:latin typeface="Arial Narrow" pitchFamily="34" charset="0"/>
              </a:rPr>
              <a:t>on HPC Resilience </a:t>
            </a:r>
            <a:r>
              <a:rPr lang="en-US" sz="1600" dirty="0">
                <a:latin typeface="Arial Narrow" pitchFamily="34" charset="0"/>
              </a:rPr>
              <a:t>at Extreme Scale </a:t>
            </a:r>
            <a:endParaRPr lang="en-US" sz="1600" dirty="0" smtClean="0">
              <a:latin typeface="Arial Narrow" pitchFamily="34" charset="0"/>
            </a:endParaRPr>
          </a:p>
          <a:p>
            <a:r>
              <a:rPr lang="en-US" sz="1600" dirty="0" smtClean="0">
                <a:latin typeface="Arial Narrow" pitchFamily="34" charset="0"/>
              </a:rPr>
              <a:t>  hosted </a:t>
            </a:r>
            <a:r>
              <a:rPr lang="en-US" sz="1600" dirty="0">
                <a:latin typeface="Arial Narrow" pitchFamily="34" charset="0"/>
              </a:rPr>
              <a:t>by </a:t>
            </a:r>
            <a:r>
              <a:rPr lang="en-US" sz="1600" dirty="0" smtClean="0">
                <a:latin typeface="Arial Narrow" pitchFamily="34" charset="0"/>
              </a:rPr>
              <a:t>NSA </a:t>
            </a:r>
            <a:r>
              <a:rPr lang="en-US" sz="1600" dirty="0">
                <a:latin typeface="Arial Narrow" pitchFamily="34" charset="0"/>
              </a:rPr>
              <a:t>Advanced Computing Systems, </a:t>
            </a:r>
            <a:r>
              <a:rPr lang="en-US" sz="1600" dirty="0" smtClean="0">
                <a:latin typeface="Arial Narrow" pitchFamily="34" charset="0"/>
              </a:rPr>
              <a:t>DOE/SC, and DOE/NNSA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smtClean="0">
                <a:latin typeface="Arial Narrow" pitchFamily="34" charset="0"/>
              </a:rPr>
              <a:t>Feb 2012 </a:t>
            </a:r>
            <a:endParaRPr lang="en-US" sz="1600" dirty="0">
              <a:latin typeface="Arial Narrow" pitchFamily="34" charset="0"/>
            </a:endParaRPr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745419"/>
              </p:ext>
            </p:extLst>
          </p:nvPr>
        </p:nvGraphicFramePr>
        <p:xfrm>
          <a:off x="381000" y="12192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900465"/>
              </p:ext>
            </p:extLst>
          </p:nvPr>
        </p:nvGraphicFramePr>
        <p:xfrm>
          <a:off x="393192" y="1228164"/>
          <a:ext cx="8382000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361209"/>
              </p:ext>
            </p:extLst>
          </p:nvPr>
        </p:nvGraphicFramePr>
        <p:xfrm>
          <a:off x="393192" y="1219200"/>
          <a:ext cx="841248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493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Graphic spid="29" grpId="0">
        <p:bldAsOne/>
      </p:bldGraphic>
      <p:bldGraphic spid="30" grpId="0">
        <p:bldAsOne/>
      </p:bldGraphic>
      <p:bldGraphic spid="30" grpId="1">
        <p:bldAsOne/>
      </p:bldGraphic>
      <p:bldGraphic spid="3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85800" y="1526689"/>
            <a:ext cx="7772400" cy="4642822"/>
            <a:chOff x="685800" y="1526689"/>
            <a:chExt cx="7772400" cy="4642822"/>
          </a:xfrm>
        </p:grpSpPr>
        <p:cxnSp>
          <p:nvCxnSpPr>
            <p:cNvPr id="15" name="Straight Connector 14"/>
            <p:cNvCxnSpPr/>
            <p:nvPr/>
          </p:nvCxnSpPr>
          <p:spPr bwMode="auto">
            <a:xfrm flipH="1" flipV="1">
              <a:off x="685800" y="3845413"/>
              <a:ext cx="7772400" cy="26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4401254" y="1526689"/>
              <a:ext cx="206" cy="4642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4401460" y="3845412"/>
            <a:ext cx="4056740" cy="2324099"/>
          </a:xfrm>
          <a:prstGeom prst="rect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8714" y="1313330"/>
            <a:ext cx="507086" cy="4858870"/>
            <a:chOff x="254914" y="2514328"/>
            <a:chExt cx="507086" cy="3730503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762000" y="2734578"/>
              <a:ext cx="0" cy="35102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 rot="16200000">
              <a:off x="-1244278" y="4013520"/>
              <a:ext cx="3429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Overhead (</a:t>
              </a:r>
              <a:r>
                <a:rPr lang="en-US" sz="2200" b="1" dirty="0" err="1" smtClean="0">
                  <a:latin typeface="Arial Narrow" pitchFamily="34" charset="0"/>
                </a:rPr>
                <a:t>perf</a:t>
              </a:r>
              <a:r>
                <a:rPr lang="en-US" sz="2200" b="1" dirty="0" smtClean="0">
                  <a:latin typeface="Arial Narrow" pitchFamily="34" charset="0"/>
                </a:rPr>
                <a:t>., power, area) 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" y="6172200"/>
            <a:ext cx="8001000" cy="520243"/>
            <a:chOff x="685800" y="6172200"/>
            <a:chExt cx="8001000" cy="520243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685800" y="6172200"/>
              <a:ext cx="800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4038600" y="6261556"/>
              <a:ext cx="12747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Reliability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892042" y="4674513"/>
            <a:ext cx="31851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atin typeface="Arial Narrow" pitchFamily="34" charset="0"/>
              </a:rPr>
              <a:t>High reliability at low-cost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681817" y="3276600"/>
            <a:ext cx="2438400" cy="8382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Redundancy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590800" y="1900080"/>
            <a:ext cx="3552323" cy="1909920"/>
            <a:chOff x="3429000" y="1915320"/>
            <a:chExt cx="3552323" cy="190992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1915320"/>
              <a:ext cx="2667000" cy="1909920"/>
              <a:chOff x="3429000" y="1915320"/>
              <a:chExt cx="2667000" cy="1909920"/>
            </a:xfrm>
          </p:grpSpPr>
          <p:pic>
            <p:nvPicPr>
              <p:cNvPr id="66" name="Picture 2" descr="C:\Users\Siva\Documents\research\presentations\nsf-highlights\die\multicore-die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55" y="2286000"/>
                <a:ext cx="1011945" cy="700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7" name="Group 66"/>
              <p:cNvGrpSpPr/>
              <p:nvPr/>
            </p:nvGrpSpPr>
            <p:grpSpPr>
              <a:xfrm>
                <a:off x="4724400" y="1981200"/>
                <a:ext cx="705576" cy="1122489"/>
                <a:chOff x="6990624" y="457199"/>
                <a:chExt cx="705576" cy="1122489"/>
              </a:xfrm>
            </p:grpSpPr>
            <p:pic>
              <p:nvPicPr>
                <p:cNvPr id="99" name="Picture 5" descr="C:\Users\Siva\Documents\research\presentations\nsf-highlights\die\Slide2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0624" y="886863"/>
                  <a:ext cx="705576" cy="692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0" name="Freeform 99"/>
                <p:cNvSpPr/>
                <p:nvPr/>
              </p:nvSpPr>
              <p:spPr bwMode="auto">
                <a:xfrm>
                  <a:off x="7125357" y="457199"/>
                  <a:ext cx="110491" cy="422031"/>
                </a:xfrm>
                <a:custGeom>
                  <a:avLst/>
                  <a:gdLst>
                    <a:gd name="connsiteX0" fmla="*/ 150610 w 220982"/>
                    <a:gd name="connsiteY0" fmla="*/ 0 h 562708"/>
                    <a:gd name="connsiteX1" fmla="*/ 1141 w 220982"/>
                    <a:gd name="connsiteY1" fmla="*/ 149470 h 562708"/>
                    <a:gd name="connsiteX2" fmla="*/ 220949 w 220982"/>
                    <a:gd name="connsiteY2" fmla="*/ 290147 h 562708"/>
                    <a:gd name="connsiteX3" fmla="*/ 18726 w 220982"/>
                    <a:gd name="connsiteY3" fmla="*/ 404447 h 562708"/>
                    <a:gd name="connsiteX4" fmla="*/ 133026 w 220982"/>
                    <a:gd name="connsiteY4" fmla="*/ 492370 h 562708"/>
                    <a:gd name="connsiteX5" fmla="*/ 133026 w 220982"/>
                    <a:gd name="connsiteY5" fmla="*/ 562708 h 56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982" h="562708">
                      <a:moveTo>
                        <a:pt x="150610" y="0"/>
                      </a:moveTo>
                      <a:cubicBezTo>
                        <a:pt x="70014" y="50556"/>
                        <a:pt x="-10582" y="101112"/>
                        <a:pt x="1141" y="149470"/>
                      </a:cubicBezTo>
                      <a:cubicBezTo>
                        <a:pt x="12864" y="197828"/>
                        <a:pt x="218018" y="247651"/>
                        <a:pt x="220949" y="290147"/>
                      </a:cubicBezTo>
                      <a:cubicBezTo>
                        <a:pt x="223880" y="332643"/>
                        <a:pt x="33380" y="370743"/>
                        <a:pt x="18726" y="404447"/>
                      </a:cubicBezTo>
                      <a:cubicBezTo>
                        <a:pt x="4072" y="438151"/>
                        <a:pt x="113976" y="465993"/>
                        <a:pt x="133026" y="492370"/>
                      </a:cubicBezTo>
                      <a:cubicBezTo>
                        <a:pt x="152076" y="518747"/>
                        <a:pt x="142551" y="540727"/>
                        <a:pt x="133026" y="562708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 bwMode="auto">
                <a:xfrm>
                  <a:off x="7450639" y="457200"/>
                  <a:ext cx="110491" cy="410308"/>
                </a:xfrm>
                <a:custGeom>
                  <a:avLst/>
                  <a:gdLst>
                    <a:gd name="connsiteX0" fmla="*/ 150610 w 220982"/>
                    <a:gd name="connsiteY0" fmla="*/ 0 h 562708"/>
                    <a:gd name="connsiteX1" fmla="*/ 1141 w 220982"/>
                    <a:gd name="connsiteY1" fmla="*/ 149470 h 562708"/>
                    <a:gd name="connsiteX2" fmla="*/ 220949 w 220982"/>
                    <a:gd name="connsiteY2" fmla="*/ 290147 h 562708"/>
                    <a:gd name="connsiteX3" fmla="*/ 18726 w 220982"/>
                    <a:gd name="connsiteY3" fmla="*/ 404447 h 562708"/>
                    <a:gd name="connsiteX4" fmla="*/ 133026 w 220982"/>
                    <a:gd name="connsiteY4" fmla="*/ 492370 h 562708"/>
                    <a:gd name="connsiteX5" fmla="*/ 133026 w 220982"/>
                    <a:gd name="connsiteY5" fmla="*/ 562708 h 56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982" h="562708">
                      <a:moveTo>
                        <a:pt x="150610" y="0"/>
                      </a:moveTo>
                      <a:cubicBezTo>
                        <a:pt x="70014" y="50556"/>
                        <a:pt x="-10582" y="101112"/>
                        <a:pt x="1141" y="149470"/>
                      </a:cubicBezTo>
                      <a:cubicBezTo>
                        <a:pt x="12864" y="197828"/>
                        <a:pt x="218018" y="247651"/>
                        <a:pt x="220949" y="290147"/>
                      </a:cubicBezTo>
                      <a:cubicBezTo>
                        <a:pt x="223880" y="332643"/>
                        <a:pt x="33380" y="370743"/>
                        <a:pt x="18726" y="404447"/>
                      </a:cubicBezTo>
                      <a:cubicBezTo>
                        <a:pt x="4072" y="438151"/>
                        <a:pt x="113976" y="465993"/>
                        <a:pt x="133026" y="492370"/>
                      </a:cubicBezTo>
                      <a:cubicBezTo>
                        <a:pt x="152076" y="518747"/>
                        <a:pt x="142551" y="540727"/>
                        <a:pt x="133026" y="562708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5638800" y="2133600"/>
                <a:ext cx="300184" cy="871786"/>
                <a:chOff x="2725313" y="1447800"/>
                <a:chExt cx="300184" cy="1019175"/>
              </a:xfrm>
            </p:grpSpPr>
            <p:sp>
              <p:nvSpPr>
                <p:cNvPr id="72" name="Freeform 71"/>
                <p:cNvSpPr/>
                <p:nvPr/>
              </p:nvSpPr>
              <p:spPr bwMode="auto">
                <a:xfrm>
                  <a:off x="2787162" y="1447800"/>
                  <a:ext cx="149469" cy="99646"/>
                </a:xfrm>
                <a:custGeom>
                  <a:avLst/>
                  <a:gdLst>
                    <a:gd name="connsiteX0" fmla="*/ 149469 w 149469"/>
                    <a:gd name="connsiteY0" fmla="*/ 0 h 175846"/>
                    <a:gd name="connsiteX1" fmla="*/ 0 w 149469"/>
                    <a:gd name="connsiteY1" fmla="*/ 175846 h 175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9469" h="175846">
                      <a:moveTo>
                        <a:pt x="149469" y="0"/>
                      </a:moveTo>
                      <a:lnTo>
                        <a:pt x="0" y="175846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3" name="Freeform 72"/>
                <p:cNvSpPr/>
                <p:nvPr/>
              </p:nvSpPr>
              <p:spPr bwMode="auto">
                <a:xfrm>
                  <a:off x="2725313" y="1546225"/>
                  <a:ext cx="249662" cy="139700"/>
                </a:xfrm>
                <a:custGeom>
                  <a:avLst/>
                  <a:gdLst>
                    <a:gd name="connsiteX0" fmla="*/ 59162 w 249662"/>
                    <a:gd name="connsiteY0" fmla="*/ 0 h 139700"/>
                    <a:gd name="connsiteX1" fmla="*/ 11537 w 249662"/>
                    <a:gd name="connsiteY1" fmla="*/ 73025 h 139700"/>
                    <a:gd name="connsiteX2" fmla="*/ 249662 w 249662"/>
                    <a:gd name="connsiteY2" fmla="*/ 139700 h 139700"/>
                    <a:gd name="connsiteX3" fmla="*/ 249662 w 249662"/>
                    <a:gd name="connsiteY3" fmla="*/ 139700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662" h="139700">
                      <a:moveTo>
                        <a:pt x="59162" y="0"/>
                      </a:moveTo>
                      <a:cubicBezTo>
                        <a:pt x="19474" y="24871"/>
                        <a:pt x="-20213" y="49742"/>
                        <a:pt x="11537" y="73025"/>
                      </a:cubicBezTo>
                      <a:cubicBezTo>
                        <a:pt x="43287" y="96308"/>
                        <a:pt x="249662" y="139700"/>
                        <a:pt x="249662" y="139700"/>
                      </a:cubicBezTo>
                      <a:lnTo>
                        <a:pt x="249662" y="139700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4" name="Freeform 73"/>
                <p:cNvSpPr/>
                <p:nvPr/>
              </p:nvSpPr>
              <p:spPr bwMode="auto">
                <a:xfrm>
                  <a:off x="2844800" y="1689100"/>
                  <a:ext cx="180697" cy="123825"/>
                </a:xfrm>
                <a:custGeom>
                  <a:avLst/>
                  <a:gdLst>
                    <a:gd name="connsiteX0" fmla="*/ 123825 w 180697"/>
                    <a:gd name="connsiteY0" fmla="*/ 0 h 123825"/>
                    <a:gd name="connsiteX1" fmla="*/ 174625 w 180697"/>
                    <a:gd name="connsiteY1" fmla="*/ 60325 h 123825"/>
                    <a:gd name="connsiteX2" fmla="*/ 0 w 180697"/>
                    <a:gd name="connsiteY2" fmla="*/ 12382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697" h="123825">
                      <a:moveTo>
                        <a:pt x="123825" y="0"/>
                      </a:moveTo>
                      <a:cubicBezTo>
                        <a:pt x="159543" y="19844"/>
                        <a:pt x="195262" y="39688"/>
                        <a:pt x="174625" y="60325"/>
                      </a:cubicBezTo>
                      <a:cubicBezTo>
                        <a:pt x="153988" y="80962"/>
                        <a:pt x="76994" y="102393"/>
                        <a:pt x="0" y="12382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5" name="Freeform 74"/>
                <p:cNvSpPr/>
                <p:nvPr/>
              </p:nvSpPr>
              <p:spPr bwMode="auto">
                <a:xfrm>
                  <a:off x="2741628" y="1816100"/>
                  <a:ext cx="169847" cy="114300"/>
                </a:xfrm>
                <a:custGeom>
                  <a:avLst/>
                  <a:gdLst>
                    <a:gd name="connsiteX0" fmla="*/ 99997 w 169847"/>
                    <a:gd name="connsiteY0" fmla="*/ 0 h 114300"/>
                    <a:gd name="connsiteX1" fmla="*/ 1572 w 169847"/>
                    <a:gd name="connsiteY1" fmla="*/ 53975 h 114300"/>
                    <a:gd name="connsiteX2" fmla="*/ 169847 w 169847"/>
                    <a:gd name="connsiteY2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9847" h="114300">
                      <a:moveTo>
                        <a:pt x="99997" y="0"/>
                      </a:moveTo>
                      <a:cubicBezTo>
                        <a:pt x="44963" y="17462"/>
                        <a:pt x="-10070" y="34925"/>
                        <a:pt x="1572" y="53975"/>
                      </a:cubicBezTo>
                      <a:cubicBezTo>
                        <a:pt x="13214" y="73025"/>
                        <a:pt x="91530" y="93662"/>
                        <a:pt x="169847" y="1143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 bwMode="auto">
                <a:xfrm>
                  <a:off x="2825750" y="1930400"/>
                  <a:ext cx="195774" cy="104775"/>
                </a:xfrm>
                <a:custGeom>
                  <a:avLst/>
                  <a:gdLst>
                    <a:gd name="connsiteX0" fmla="*/ 85725 w 195774"/>
                    <a:gd name="connsiteY0" fmla="*/ 0 h 104775"/>
                    <a:gd name="connsiteX1" fmla="*/ 193675 w 195774"/>
                    <a:gd name="connsiteY1" fmla="*/ 53975 h 104775"/>
                    <a:gd name="connsiteX2" fmla="*/ 0 w 195774"/>
                    <a:gd name="connsiteY2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774" h="104775">
                      <a:moveTo>
                        <a:pt x="85725" y="0"/>
                      </a:moveTo>
                      <a:cubicBezTo>
                        <a:pt x="146843" y="18256"/>
                        <a:pt x="207962" y="36513"/>
                        <a:pt x="193675" y="53975"/>
                      </a:cubicBezTo>
                      <a:cubicBezTo>
                        <a:pt x="179388" y="71437"/>
                        <a:pt x="89694" y="88106"/>
                        <a:pt x="0" y="1047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2737793" y="2032000"/>
                  <a:ext cx="164157" cy="139700"/>
                </a:xfrm>
                <a:custGeom>
                  <a:avLst/>
                  <a:gdLst>
                    <a:gd name="connsiteX0" fmla="*/ 84782 w 164157"/>
                    <a:gd name="connsiteY0" fmla="*/ 0 h 139700"/>
                    <a:gd name="connsiteX1" fmla="*/ 2232 w 164157"/>
                    <a:gd name="connsiteY1" fmla="*/ 69850 h 139700"/>
                    <a:gd name="connsiteX2" fmla="*/ 164157 w 164157"/>
                    <a:gd name="connsiteY2" fmla="*/ 139700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157" h="139700">
                      <a:moveTo>
                        <a:pt x="84782" y="0"/>
                      </a:moveTo>
                      <a:cubicBezTo>
                        <a:pt x="36892" y="23283"/>
                        <a:pt x="-10997" y="46567"/>
                        <a:pt x="2232" y="69850"/>
                      </a:cubicBezTo>
                      <a:cubicBezTo>
                        <a:pt x="15461" y="93133"/>
                        <a:pt x="89809" y="116416"/>
                        <a:pt x="164157" y="1397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 flipH="1">
                  <a:off x="2749549" y="2273300"/>
                  <a:ext cx="149225" cy="193675"/>
                </a:xfrm>
                <a:custGeom>
                  <a:avLst/>
                  <a:gdLst>
                    <a:gd name="connsiteX0" fmla="*/ 27199 w 81416"/>
                    <a:gd name="connsiteY0" fmla="*/ 0 h 193675"/>
                    <a:gd name="connsiteX1" fmla="*/ 81174 w 81416"/>
                    <a:gd name="connsiteY1" fmla="*/ 50800 h 193675"/>
                    <a:gd name="connsiteX2" fmla="*/ 8149 w 81416"/>
                    <a:gd name="connsiteY2" fmla="*/ 117475 h 193675"/>
                    <a:gd name="connsiteX3" fmla="*/ 4974 w 81416"/>
                    <a:gd name="connsiteY3" fmla="*/ 193675 h 19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416" h="193675">
                      <a:moveTo>
                        <a:pt x="27199" y="0"/>
                      </a:moveTo>
                      <a:cubicBezTo>
                        <a:pt x="55774" y="15610"/>
                        <a:pt x="84349" y="31221"/>
                        <a:pt x="81174" y="50800"/>
                      </a:cubicBezTo>
                      <a:cubicBezTo>
                        <a:pt x="77999" y="70379"/>
                        <a:pt x="20849" y="93663"/>
                        <a:pt x="8149" y="117475"/>
                      </a:cubicBezTo>
                      <a:cubicBezTo>
                        <a:pt x="-4551" y="141288"/>
                        <a:pt x="211" y="167481"/>
                        <a:pt x="4974" y="1936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8" name="Freeform 97"/>
                <p:cNvSpPr/>
                <p:nvPr/>
              </p:nvSpPr>
              <p:spPr bwMode="auto">
                <a:xfrm>
                  <a:off x="2819400" y="2174875"/>
                  <a:ext cx="195774" cy="104775"/>
                </a:xfrm>
                <a:custGeom>
                  <a:avLst/>
                  <a:gdLst>
                    <a:gd name="connsiteX0" fmla="*/ 85725 w 195774"/>
                    <a:gd name="connsiteY0" fmla="*/ 0 h 104775"/>
                    <a:gd name="connsiteX1" fmla="*/ 193675 w 195774"/>
                    <a:gd name="connsiteY1" fmla="*/ 53975 h 104775"/>
                    <a:gd name="connsiteX2" fmla="*/ 0 w 195774"/>
                    <a:gd name="connsiteY2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774" h="104775">
                      <a:moveTo>
                        <a:pt x="85725" y="0"/>
                      </a:moveTo>
                      <a:cubicBezTo>
                        <a:pt x="146843" y="18256"/>
                        <a:pt x="207962" y="36513"/>
                        <a:pt x="193675" y="53975"/>
                      </a:cubicBezTo>
                      <a:cubicBezTo>
                        <a:pt x="179388" y="71437"/>
                        <a:pt x="89694" y="88106"/>
                        <a:pt x="0" y="1047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429000" y="1915320"/>
                <a:ext cx="2667000" cy="1909920"/>
                <a:chOff x="3429000" y="1915320"/>
                <a:chExt cx="2667000" cy="1909920"/>
              </a:xfrm>
            </p:grpSpPr>
            <p:sp>
              <p:nvSpPr>
                <p:cNvPr id="70" name="Rounded Rectangle 69"/>
                <p:cNvSpPr/>
                <p:nvPr/>
              </p:nvSpPr>
              <p:spPr bwMode="auto">
                <a:xfrm>
                  <a:off x="3429000" y="1915320"/>
                  <a:ext cx="2667000" cy="1224120"/>
                </a:xfrm>
                <a:prstGeom prst="roundRect">
                  <a:avLst>
                    <a:gd name="adj" fmla="val 9481"/>
                  </a:avLst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1800" b="1" dirty="0" smtClean="0">
                    <a:latin typeface="Arial Narrow" pitchFamily="34" charset="0"/>
                    <a:cs typeface="Helvetica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3429000" y="3103689"/>
                  <a:ext cx="1143000" cy="72155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65" name="Straight Connector 64"/>
            <p:cNvCxnSpPr/>
            <p:nvPr/>
          </p:nvCxnSpPr>
          <p:spPr bwMode="auto">
            <a:xfrm flipH="1" flipV="1">
              <a:off x="6096001" y="1949399"/>
              <a:ext cx="885322" cy="17615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6"/>
          <p:cNvSpPr/>
          <p:nvPr/>
        </p:nvSpPr>
        <p:spPr bwMode="auto">
          <a:xfrm>
            <a:off x="4401253" y="1524000"/>
            <a:ext cx="4056954" cy="2321412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Times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5989321" y="3479692"/>
            <a:ext cx="990600" cy="1044030"/>
          </a:xfrm>
          <a:prstGeom prst="downArrow">
            <a:avLst/>
          </a:prstGeom>
          <a:solidFill>
            <a:srgbClr val="D15100"/>
          </a:solidFill>
          <a:ln w="9525" cap="flat" cmpd="sng" algn="ctr">
            <a:solidFill>
              <a:srgbClr val="D25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0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79"/>
    </mc:Choice>
    <mc:Fallback xmlns="">
      <p:transition advTm="60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24739 -0.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23907 -0.160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2" grpId="0"/>
      <p:bldP spid="60" grpId="0" animBg="1"/>
      <p:bldP spid="3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SWAT: </a:t>
            </a:r>
            <a:r>
              <a:rPr lang="en-US" dirty="0" err="1" smtClean="0"/>
              <a:t>SoftWare</a:t>
            </a:r>
            <a:r>
              <a:rPr lang="en-US" dirty="0" smtClean="0"/>
              <a:t> Anomaly Treatment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handle only hardware faults that propagate to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Fault-free case remains common, must be </a:t>
            </a:r>
            <a:r>
              <a:rPr lang="en-US" dirty="0" smtClean="0"/>
              <a:t>optimized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Font typeface="Symbol" charset="2"/>
              <a:buNone/>
            </a:pP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 </a:t>
            </a:r>
            <a:r>
              <a:rPr lang="en-US" dirty="0" smtClean="0">
                <a:solidFill>
                  <a:srgbClr val="D25000"/>
                </a:solidFill>
              </a:rPr>
              <a:t>Watch for software anomalies (symptoms)</a:t>
            </a:r>
          </a:p>
          <a:p>
            <a:pPr lvl="2">
              <a:buFont typeface="Arial" charset="0"/>
              <a:buChar char="–"/>
            </a:pPr>
            <a:r>
              <a:rPr lang="en-US" sz="2200" dirty="0"/>
              <a:t> Zero to low overhead “always-on” </a:t>
            </a:r>
            <a:r>
              <a:rPr lang="en-US" sz="2200" dirty="0" smtClean="0"/>
              <a:t>monitors</a:t>
            </a:r>
          </a:p>
          <a:p>
            <a:pPr lvl="2">
              <a:buFont typeface="Arial" charset="0"/>
              <a:buChar char="–"/>
            </a:pPr>
            <a:endParaRPr lang="en-US" sz="2200" dirty="0"/>
          </a:p>
          <a:p>
            <a:pPr lvl="2">
              <a:buFont typeface="Arial" charset="0"/>
              <a:buChar char="–"/>
            </a:pPr>
            <a:endParaRPr lang="en-US" sz="2200" dirty="0" smtClean="0"/>
          </a:p>
          <a:p>
            <a:pPr lvl="2">
              <a:buFont typeface="Arial" charset="0"/>
              <a:buChar char="–"/>
            </a:pPr>
            <a:endParaRPr lang="en-US" sz="2200" dirty="0" smtClean="0"/>
          </a:p>
          <a:p>
            <a:pPr lvl="2">
              <a:buFont typeface="Arial" charset="0"/>
              <a:buChar char="–"/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D25000"/>
                </a:solidFill>
              </a:rPr>
              <a:t>Effective on SPEC, Server, and Media workloads</a:t>
            </a:r>
            <a:endParaRPr lang="en-US" dirty="0">
              <a:solidFill>
                <a:srgbClr val="D25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&lt;</a:t>
            </a:r>
            <a:r>
              <a:rPr lang="en-US" dirty="0"/>
              <a:t>1</a:t>
            </a:r>
            <a:r>
              <a:rPr lang="en-US" dirty="0" smtClean="0"/>
              <a:t>% µarch faults escape detectors and corrupt app output (SDC)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          BUT, Silent Data Corruption rate is not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4A6471-F93B-D741-B000-186E77E7949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36831"/>
            <a:ext cx="6534510" cy="1235169"/>
            <a:chOff x="76200" y="1676400"/>
            <a:chExt cx="7743807" cy="1981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200" y="1676400"/>
              <a:ext cx="1300346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sz="1800" b="1" dirty="0" smtClean="0">
                  <a:latin typeface="Arial Narrow" pitchFamily="34" charset="0"/>
                </a:rPr>
                <a:t>Fatal Traps</a:t>
              </a:r>
              <a:endParaRPr lang="en-US" sz="1800" b="1" dirty="0">
                <a:latin typeface="Arial Narrow" pitchFamily="34" charset="0"/>
              </a:endParaRPr>
            </a:p>
          </p:txBody>
        </p:sp>
        <p:pic>
          <p:nvPicPr>
            <p:cNvPr id="9" name="Picture 8" descr="trap6alg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357" y="2712689"/>
              <a:ext cx="1022350" cy="811042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10" name="Group 18"/>
            <p:cNvGrpSpPr/>
            <p:nvPr/>
          </p:nvGrpSpPr>
          <p:grpSpPr>
            <a:xfrm>
              <a:off x="2793480" y="1676400"/>
              <a:ext cx="1300346" cy="1981200"/>
              <a:chOff x="5828741" y="4191000"/>
              <a:chExt cx="1548031" cy="1981200"/>
            </a:xfrm>
            <a:solidFill>
              <a:srgbClr val="FF875F"/>
            </a:solidFill>
          </p:grpSpPr>
          <p:sp>
            <p:nvSpPr>
              <p:cNvPr id="37" name="Rectangle 36"/>
              <p:cNvSpPr/>
              <p:nvPr/>
            </p:nvSpPr>
            <p:spPr bwMode="auto">
              <a:xfrm>
                <a:off x="5828741" y="4191000"/>
                <a:ext cx="1548031" cy="1981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186"/>
                <a:r>
                  <a:rPr lang="en-US" sz="1800" b="1" dirty="0" smtClean="0">
                    <a:latin typeface="Arial Narrow" pitchFamily="34" charset="0"/>
                  </a:rPr>
                  <a:t>Kernel Panic</a:t>
                </a:r>
                <a:endParaRPr lang="en-US" sz="1800" b="1" dirty="0">
                  <a:latin typeface="Arial Narrow" pitchFamily="34" charset="0"/>
                </a:endParaRPr>
              </a:p>
            </p:txBody>
          </p:sp>
          <p:pic>
            <p:nvPicPr>
              <p:cNvPr id="39" name="Picture 38" descr="panic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9094" y="5164675"/>
                <a:ext cx="917043" cy="914400"/>
              </a:xfrm>
              <a:prstGeom prst="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7780003" y="2286000"/>
              <a:ext cx="40004" cy="461666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8" name="Group 40"/>
            <p:cNvGrpSpPr/>
            <p:nvPr/>
          </p:nvGrpSpPr>
          <p:grpSpPr>
            <a:xfrm>
              <a:off x="1438953" y="1676400"/>
              <a:ext cx="1300346" cy="1981200"/>
              <a:chOff x="2221462" y="2819400"/>
              <a:chExt cx="1486110" cy="19812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2221462" y="2819400"/>
                <a:ext cx="1486110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186"/>
                <a:r>
                  <a:rPr lang="en-US" sz="1800" b="1" dirty="0" smtClean="0">
                    <a:latin typeface="Arial Narrow" pitchFamily="34" charset="0"/>
                  </a:rPr>
                  <a:t>Hangs</a:t>
                </a:r>
                <a:endParaRPr lang="en-US" sz="1800" b="1" dirty="0">
                  <a:latin typeface="Arial Narrow" pitchFamily="34" charset="0"/>
                </a:endParaRPr>
              </a:p>
            </p:txBody>
          </p:sp>
          <p:pic>
            <p:nvPicPr>
              <p:cNvPr id="30" name="Picture 29" descr="duplicate1_arrows.gi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3577" y="3730845"/>
                <a:ext cx="925975" cy="914400"/>
              </a:xfrm>
              <a:prstGeom prst="rect">
                <a:avLst/>
              </a:prstGeom>
            </p:spPr>
          </p:pic>
        </p:grpSp>
        <p:sp>
          <p:nvSpPr>
            <p:cNvPr id="27" name="Rectangle 26"/>
            <p:cNvSpPr/>
            <p:nvPr/>
          </p:nvSpPr>
          <p:spPr bwMode="auto">
            <a:xfrm>
              <a:off x="4160905" y="1676400"/>
              <a:ext cx="1300346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sz="1800" b="1" dirty="0" smtClean="0">
                  <a:latin typeface="Arial Narrow" pitchFamily="34" charset="0"/>
                </a:rPr>
                <a:t>App Abort</a:t>
              </a:r>
              <a:endParaRPr lang="en-US" sz="1800" b="1" dirty="0">
                <a:latin typeface="Arial Narrow" pitchFamily="34" charset="0"/>
              </a:endParaRPr>
            </a:p>
          </p:txBody>
        </p:sp>
        <p:pic>
          <p:nvPicPr>
            <p:cNvPr id="22" name="Picture 21" descr="cartoon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61" y="2615784"/>
              <a:ext cx="900080" cy="83820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 bwMode="auto">
            <a:xfrm>
              <a:off x="5546395" y="1676400"/>
              <a:ext cx="1300346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sz="1600" b="1" dirty="0" smtClean="0">
                  <a:latin typeface="Arial Narrow" pitchFamily="34" charset="0"/>
                </a:rPr>
                <a:t>Out of Bounds</a:t>
              </a:r>
              <a:endParaRPr lang="en-US" sz="1600" b="1" dirty="0">
                <a:latin typeface="Arial Narrow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1563" y="2587845"/>
              <a:ext cx="685800" cy="91035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08833170"/>
      </p:ext>
    </p:extLst>
  </p:cSld>
  <p:clrMapOvr>
    <a:masterClrMapping/>
  </p:clrMapOvr>
  <p:transition advTm="63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Siva\Pictures\brid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12" y="4483738"/>
            <a:ext cx="2410188" cy="16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 bwMode="auto">
          <a:xfrm>
            <a:off x="3429000" y="3830485"/>
            <a:ext cx="5029192" cy="2341717"/>
          </a:xfrm>
          <a:prstGeom prst="rect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85800" y="1526689"/>
            <a:ext cx="7772400" cy="4642822"/>
            <a:chOff x="685800" y="1526689"/>
            <a:chExt cx="7772400" cy="4642822"/>
          </a:xfrm>
        </p:grpSpPr>
        <p:cxnSp>
          <p:nvCxnSpPr>
            <p:cNvPr id="58" name="Straight Connector 57"/>
            <p:cNvCxnSpPr/>
            <p:nvPr/>
          </p:nvCxnSpPr>
          <p:spPr bwMode="auto">
            <a:xfrm flipH="1">
              <a:off x="685800" y="3845413"/>
              <a:ext cx="7772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3429000" y="1526689"/>
              <a:ext cx="206" cy="4642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3428742" y="1509090"/>
            <a:ext cx="5029457" cy="233901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1" name="Oval 90"/>
          <p:cNvSpPr/>
          <p:nvPr/>
        </p:nvSpPr>
        <p:spPr bwMode="auto">
          <a:xfrm>
            <a:off x="5943600" y="2250140"/>
            <a:ext cx="2438400" cy="8382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Redundancy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8714" y="1304366"/>
            <a:ext cx="507086" cy="4867835"/>
            <a:chOff x="254914" y="2486796"/>
            <a:chExt cx="507086" cy="3737386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762000" y="2713929"/>
              <a:ext cx="0" cy="35102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 rot="16200000">
              <a:off x="-1244278" y="3985988"/>
              <a:ext cx="3429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Overhead (</a:t>
              </a:r>
              <a:r>
                <a:rPr lang="en-US" sz="2200" b="1" dirty="0" err="1" smtClean="0">
                  <a:latin typeface="Arial Narrow" pitchFamily="34" charset="0"/>
                </a:rPr>
                <a:t>perf</a:t>
              </a:r>
              <a:r>
                <a:rPr lang="en-US" sz="2200" b="1" dirty="0" smtClean="0">
                  <a:latin typeface="Arial Narrow" pitchFamily="34" charset="0"/>
                </a:rPr>
                <a:t>., power, area) 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" y="6172200"/>
            <a:ext cx="8001000" cy="520243"/>
            <a:chOff x="685800" y="6172200"/>
            <a:chExt cx="8001000" cy="520243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685800" y="6172200"/>
              <a:ext cx="800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810000" y="6261556"/>
              <a:ext cx="1274708" cy="43088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Reliability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829300" y="4419600"/>
            <a:ext cx="923925" cy="58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1" name="Trapezoid 50"/>
          <p:cNvSpPr/>
          <p:nvPr/>
        </p:nvSpPr>
        <p:spPr bwMode="auto">
          <a:xfrm rot="15720000">
            <a:off x="5334970" y="3838141"/>
            <a:ext cx="1388838" cy="3400553"/>
          </a:xfrm>
          <a:prstGeom prst="trapezoid">
            <a:avLst>
              <a:gd name="adj" fmla="val 20950"/>
            </a:avLst>
          </a:prstGeom>
          <a:gradFill>
            <a:gsLst>
              <a:gs pos="0">
                <a:srgbClr val="FFC000"/>
              </a:gs>
              <a:gs pos="50000">
                <a:srgbClr val="DBFD5F"/>
              </a:gs>
              <a:gs pos="100000">
                <a:srgbClr val="92D05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72590" y="5150884"/>
            <a:ext cx="137111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Tunable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reliability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467100" y="5324475"/>
            <a:ext cx="1905000" cy="838200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SWAT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15100" y="4587184"/>
            <a:ext cx="1905000" cy="1392735"/>
            <a:chOff x="6705600" y="4579440"/>
            <a:chExt cx="1905000" cy="1392735"/>
          </a:xfrm>
        </p:grpSpPr>
        <p:sp>
          <p:nvSpPr>
            <p:cNvPr id="54" name="Oval 53"/>
            <p:cNvSpPr/>
            <p:nvPr/>
          </p:nvSpPr>
          <p:spPr bwMode="auto">
            <a:xfrm>
              <a:off x="6705600" y="4579440"/>
              <a:ext cx="1905000" cy="1392735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0375" y="4711779"/>
              <a:ext cx="167639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latin typeface="Arial Narrow" pitchFamily="34" charset="0"/>
                </a:rPr>
                <a:t>Very high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reliability at low-cost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1061903" y="6105525"/>
            <a:ext cx="251427" cy="1028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108882" y="1219201"/>
            <a:ext cx="4031216" cy="24219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Goals: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Full reliability at low-cost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Systematic resiliency evaluation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Arial Narrow" pitchFamily="34" charset="0"/>
              </a:rPr>
              <a:t>Tunable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CC6600"/>
                </a:solidFill>
                <a:effectLst/>
                <a:latin typeface="Arial Narrow" pitchFamily="34" charset="0"/>
              </a:rPr>
              <a:t> reliability vs. overhead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0" name="Straight Connector 9"/>
          <p:cNvCxnSpPr>
            <a:stCxn id="16" idx="1"/>
          </p:cNvCxnSpPr>
          <p:nvPr/>
        </p:nvCxnSpPr>
        <p:spPr bwMode="auto">
          <a:xfrm flipV="1">
            <a:off x="1061903" y="5979920"/>
            <a:ext cx="81097" cy="177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endCxn id="16" idx="3"/>
          </p:cNvCxnSpPr>
          <p:nvPr/>
        </p:nvCxnSpPr>
        <p:spPr bwMode="auto">
          <a:xfrm flipV="1">
            <a:off x="1214303" y="6156960"/>
            <a:ext cx="99027" cy="2438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 flipV="1">
            <a:off x="1143001" y="5979920"/>
            <a:ext cx="71302" cy="420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582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79"/>
    </mc:Choice>
    <mc:Fallback xmlns="">
      <p:transition advTm="60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28600" y="1678682"/>
            <a:ext cx="1828801" cy="3222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2047"/>
          <p:cNvGrpSpPr>
            <a:grpSpLocks/>
          </p:cNvGrpSpPr>
          <p:nvPr/>
        </p:nvGrpSpPr>
        <p:grpSpPr bwMode="auto">
          <a:xfrm>
            <a:off x="228600" y="1907290"/>
            <a:ext cx="1865255" cy="2732088"/>
            <a:chOff x="1569711" y="2214680"/>
            <a:chExt cx="1990971" cy="2732220"/>
          </a:xfrm>
        </p:grpSpPr>
        <p:sp>
          <p:nvSpPr>
            <p:cNvPr id="8" name="Rectangle 7"/>
            <p:cNvSpPr/>
            <p:nvPr/>
          </p:nvSpPr>
          <p:spPr>
            <a:xfrm>
              <a:off x="1569711" y="3408538"/>
              <a:ext cx="1990971" cy="369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</a:t>
              </a:r>
            </a:p>
          </p:txBody>
        </p:sp>
        <p:cxnSp>
          <p:nvCxnSpPr>
            <p:cNvPr id="9" name="Straight Connector 23"/>
            <p:cNvCxnSpPr>
              <a:cxnSpLocks noChangeShapeType="1"/>
            </p:cNvCxnSpPr>
            <p:nvPr/>
          </p:nvCxnSpPr>
          <p:spPr bwMode="auto">
            <a:xfrm>
              <a:off x="1915675" y="2214680"/>
              <a:ext cx="1290215" cy="0"/>
            </a:xfrm>
            <a:prstGeom prst="line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28"/>
            <p:cNvCxnSpPr>
              <a:cxnSpLocks noChangeShapeType="1"/>
            </p:cNvCxnSpPr>
            <p:nvPr/>
          </p:nvCxnSpPr>
          <p:spPr bwMode="auto">
            <a:xfrm>
              <a:off x="1915675" y="2518260"/>
              <a:ext cx="1290215" cy="0"/>
            </a:xfrm>
            <a:prstGeom prst="line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29"/>
            <p:cNvCxnSpPr>
              <a:cxnSpLocks noChangeShapeType="1"/>
            </p:cNvCxnSpPr>
            <p:nvPr/>
          </p:nvCxnSpPr>
          <p:spPr bwMode="auto">
            <a:xfrm>
              <a:off x="1915675" y="2821840"/>
              <a:ext cx="1290215" cy="0"/>
            </a:xfrm>
            <a:prstGeom prst="line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30"/>
            <p:cNvCxnSpPr>
              <a:cxnSpLocks noChangeShapeType="1"/>
            </p:cNvCxnSpPr>
            <p:nvPr/>
          </p:nvCxnSpPr>
          <p:spPr bwMode="auto">
            <a:xfrm>
              <a:off x="1915675" y="3125420"/>
              <a:ext cx="1290215" cy="0"/>
            </a:xfrm>
            <a:prstGeom prst="line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31"/>
            <p:cNvCxnSpPr>
              <a:cxnSpLocks noChangeShapeType="1"/>
            </p:cNvCxnSpPr>
            <p:nvPr/>
          </p:nvCxnSpPr>
          <p:spPr bwMode="auto">
            <a:xfrm>
              <a:off x="1915675" y="4946900"/>
              <a:ext cx="1290215" cy="0"/>
            </a:xfrm>
            <a:prstGeom prst="line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32"/>
            <p:cNvCxnSpPr>
              <a:cxnSpLocks noChangeShapeType="1"/>
            </p:cNvCxnSpPr>
            <p:nvPr/>
          </p:nvCxnSpPr>
          <p:spPr bwMode="auto">
            <a:xfrm>
              <a:off x="1915675" y="4643320"/>
              <a:ext cx="1290215" cy="0"/>
            </a:xfrm>
            <a:prstGeom prst="line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2446669" y="2973542"/>
              <a:ext cx="46035" cy="15701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  <a:p>
              <a:pPr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  <a:p>
              <a:pPr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</p:txBody>
        </p:sp>
      </p:grpSp>
      <p:cxnSp>
        <p:nvCxnSpPr>
          <p:cNvPr id="22" name="Straight Arrow Connector 2054"/>
          <p:cNvCxnSpPr>
            <a:cxnSpLocks noChangeShapeType="1"/>
            <a:stCxn id="6" idx="2"/>
            <a:endCxn id="23" idx="0"/>
          </p:cNvCxnSpPr>
          <p:nvPr/>
        </p:nvCxnSpPr>
        <p:spPr bwMode="auto">
          <a:xfrm>
            <a:off x="1143001" y="4901627"/>
            <a:ext cx="0" cy="358613"/>
          </a:xfrm>
          <a:prstGeom prst="straightConnector1">
            <a:avLst/>
          </a:prstGeom>
          <a:noFill/>
          <a:ln w="54864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228600" y="5260240"/>
            <a:ext cx="1828801" cy="60716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Fault Outcomes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849868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Fault-free</a:t>
            </a:r>
          </a:p>
          <a:p>
            <a:pPr algn="ctr"/>
            <a:r>
              <a:rPr lang="en-US" sz="2000" b="1" dirty="0" smtClean="0"/>
              <a:t>execution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86449" y="120009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Masked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16637" y="1676400"/>
            <a:ext cx="1865255" cy="4188718"/>
            <a:chOff x="304800" y="1678682"/>
            <a:chExt cx="1865255" cy="4188718"/>
          </a:xfrm>
        </p:grpSpPr>
        <p:grpSp>
          <p:nvGrpSpPr>
            <p:cNvPr id="19" name="Group 18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25" name="Rounded Rectangle 24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26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28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21" name="Straight Arrow Connector 2054"/>
            <p:cNvCxnSpPr>
              <a:cxnSpLocks noChangeShapeType="1"/>
              <a:stCxn id="25" idx="2"/>
              <a:endCxn id="24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35" name="Explosion 1 61"/>
          <p:cNvSpPr>
            <a:spLocks noChangeArrowheads="1"/>
          </p:cNvSpPr>
          <p:nvPr/>
        </p:nvSpPr>
        <p:spPr bwMode="auto">
          <a:xfrm>
            <a:off x="3525445" y="2108208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grpSp>
        <p:nvGrpSpPr>
          <p:cNvPr id="37" name="Group 36"/>
          <p:cNvGrpSpPr/>
          <p:nvPr/>
        </p:nvGrpSpPr>
        <p:grpSpPr>
          <a:xfrm>
            <a:off x="3639405" y="1752600"/>
            <a:ext cx="2912994" cy="707886"/>
            <a:chOff x="4705737" y="1370750"/>
            <a:chExt cx="2912994" cy="707886"/>
          </a:xfrm>
        </p:grpSpPr>
        <p:cxnSp>
          <p:nvCxnSpPr>
            <p:cNvPr id="38" name="Straight Arrow Connector 37"/>
            <p:cNvCxnSpPr>
              <a:stCxn id="39" idx="1"/>
            </p:cNvCxnSpPr>
            <p:nvPr/>
          </p:nvCxnSpPr>
          <p:spPr bwMode="auto">
            <a:xfrm flipH="1">
              <a:off x="4705737" y="1724693"/>
              <a:ext cx="8383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544125" y="1370750"/>
              <a:ext cx="20746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Transient Fault</a:t>
              </a:r>
            </a:p>
            <a:p>
              <a:pPr algn="ctr"/>
              <a:r>
                <a:rPr lang="en-US" sz="2000" b="1" dirty="0" smtClean="0"/>
                <a:t>e.g., bit 4 in R1</a:t>
              </a:r>
              <a:endParaRPr lang="en-US" sz="2000" b="1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458645" y="2396070"/>
            <a:ext cx="2018346" cy="3975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24" idx="1"/>
          </p:cNvCxnSpPr>
          <p:nvPr/>
        </p:nvCxnSpPr>
        <p:spPr bwMode="auto">
          <a:xfrm flipV="1">
            <a:off x="2057401" y="5561538"/>
            <a:ext cx="459236" cy="2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cxnSp>
      <p:sp>
        <p:nvSpPr>
          <p:cNvPr id="42" name="Explosion 1 61"/>
          <p:cNvSpPr>
            <a:spLocks noChangeArrowheads="1"/>
          </p:cNvSpPr>
          <p:nvPr/>
        </p:nvSpPr>
        <p:spPr bwMode="auto">
          <a:xfrm>
            <a:off x="3527362" y="2108033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43" name="TextBox 42"/>
          <p:cNvSpPr txBox="1"/>
          <p:nvPr/>
        </p:nvSpPr>
        <p:spPr>
          <a:xfrm>
            <a:off x="4648200" y="803701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Faulty executions</a:t>
            </a:r>
            <a:endParaRPr lang="en-US" sz="20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4830918" y="1676400"/>
            <a:ext cx="1865255" cy="4188718"/>
            <a:chOff x="304800" y="1678682"/>
            <a:chExt cx="1865255" cy="4188718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49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51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46" name="Straight Arrow Connector 2054"/>
            <p:cNvCxnSpPr>
              <a:cxnSpLocks noChangeShapeType="1"/>
              <a:stCxn id="48" idx="2"/>
              <a:endCxn id="47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ounded Rectangle 46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58" name="Explosion 1 61"/>
          <p:cNvSpPr>
            <a:spLocks noChangeArrowheads="1"/>
          </p:cNvSpPr>
          <p:nvPr/>
        </p:nvSpPr>
        <p:spPr bwMode="auto">
          <a:xfrm>
            <a:off x="5913287" y="2743824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59" name="Explosion 1 61"/>
          <p:cNvSpPr>
            <a:spLocks noChangeArrowheads="1"/>
          </p:cNvSpPr>
          <p:nvPr/>
        </p:nvSpPr>
        <p:spPr bwMode="auto">
          <a:xfrm>
            <a:off x="5905841" y="2743201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60" name="Rectangle 59"/>
          <p:cNvSpPr/>
          <p:nvPr/>
        </p:nvSpPr>
        <p:spPr>
          <a:xfrm>
            <a:off x="4648200" y="2959149"/>
            <a:ext cx="2322533" cy="344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13155" y="5664193"/>
            <a:ext cx="41729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Symptom detectors (SWAT): </a:t>
            </a:r>
          </a:p>
          <a:p>
            <a:pPr algn="ctr"/>
            <a:r>
              <a:rPr lang="en-US" b="1" dirty="0" smtClean="0"/>
              <a:t>Fatal traps, assertion violations, etc.</a:t>
            </a:r>
          </a:p>
          <a:p>
            <a:pPr marL="742950" lvl="1" indent="-285750" algn="ctr">
              <a:buFont typeface="Arial" pitchFamily="34" charset="0"/>
              <a:buChar char="•"/>
            </a:pPr>
            <a:endParaRPr lang="en-US" sz="1600" b="1" dirty="0" smtClean="0"/>
          </a:p>
        </p:txBody>
      </p:sp>
      <p:sp>
        <p:nvSpPr>
          <p:cNvPr id="62" name="Explosion 1 61"/>
          <p:cNvSpPr>
            <a:spLocks noChangeArrowheads="1"/>
          </p:cNvSpPr>
          <p:nvPr/>
        </p:nvSpPr>
        <p:spPr bwMode="auto">
          <a:xfrm>
            <a:off x="4846487" y="3962400"/>
            <a:ext cx="1935313" cy="11430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sz="1400" b="1" dirty="0" smtClean="0"/>
              <a:t>Symptom of Fault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047544" y="120009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Detection</a:t>
            </a:r>
            <a:endParaRPr lang="en-US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6105609" y="2209800"/>
            <a:ext cx="3120946" cy="707886"/>
            <a:chOff x="4847271" y="1271650"/>
            <a:chExt cx="3120946" cy="707886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4847271" y="1573989"/>
              <a:ext cx="676191" cy="2054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366223" y="1271650"/>
              <a:ext cx="26019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Transient fault </a:t>
              </a:r>
            </a:p>
            <a:p>
              <a:pPr algn="ctr"/>
              <a:r>
                <a:rPr lang="en-US" sz="2000" b="1" dirty="0" smtClean="0"/>
                <a:t> again in bit 4 in R1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1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83"/>
    </mc:Choice>
    <mc:Fallback xmlns="">
      <p:transition spd="slow" advTm="23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50821E-6 C -0.0007 0.02012 -0.00017 0.05736 -0.00573 0.07726 C -0.00729 0.09137 -0.00833 0.10548 -0.00938 0.11959 C -0.00885 0.1677 -0.0066 0.21698 -0.0066 0.26532 " pathEditMode="relative" ptsTypes="fffA">
                                      <p:cBhvr>
                                        <p:cTn id="2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3.33333E-6 0.28149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8122 L -3.33333E-6 0.54671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18459E-6 C -0.00121 0.0185 -0.00035 0.05274 -0.00903 0.07101 C -0.01163 0.08397 -0.01319 0.09692 -0.01476 0.10987 C -0.01406 0.15429 -0.01042 0.19963 -0.01042 0.24427 " pathEditMode="relative" rAng="0" ptsTypes="fffA">
                                      <p:cBhvr>
                                        <p:cTn id="50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122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563E-6 L 0.00209 0.22299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 animBg="1"/>
      <p:bldP spid="35" grpId="1" animBg="1"/>
      <p:bldP spid="35" grpId="2" animBg="1"/>
      <p:bldP spid="40" grpId="0" animBg="1"/>
      <p:bldP spid="40" grpId="1" animBg="1"/>
      <p:bldP spid="42" grpId="0" animBg="1"/>
      <p:bldP spid="43" grpId="0"/>
      <p:bldP spid="58" grpId="0" animBg="1"/>
      <p:bldP spid="59" grpId="0" animBg="1"/>
      <p:bldP spid="59" grpId="1" animBg="1"/>
      <p:bldP spid="60" grpId="0" animBg="1"/>
      <p:bldP spid="61" grpId="0"/>
      <p:bldP spid="62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Fault Outcomes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8600" y="1678682"/>
            <a:ext cx="1865255" cy="4188718"/>
            <a:chOff x="304800" y="1678682"/>
            <a:chExt cx="1865255" cy="4188718"/>
          </a:xfrm>
        </p:grpSpPr>
        <p:grpSp>
          <p:nvGrpSpPr>
            <p:cNvPr id="40" name="Group 39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7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22" name="Straight Arrow Connector 2054"/>
            <p:cNvCxnSpPr>
              <a:cxnSpLocks noChangeShapeType="1"/>
              <a:stCxn id="6" idx="2"/>
              <a:endCxn id="23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ounded Rectangle 22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57200" y="849868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Fault-free</a:t>
            </a:r>
          </a:p>
          <a:p>
            <a:pPr algn="ctr"/>
            <a:r>
              <a:rPr lang="en-US" sz="2000" b="1" dirty="0" smtClean="0"/>
              <a:t>execution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95600" y="120009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Masked</a:t>
            </a:r>
            <a:endParaRPr 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14600" y="1676400"/>
            <a:ext cx="1865255" cy="4188718"/>
            <a:chOff x="304800" y="1678682"/>
            <a:chExt cx="1865255" cy="4188718"/>
          </a:xfrm>
        </p:grpSpPr>
        <p:grpSp>
          <p:nvGrpSpPr>
            <p:cNvPr id="43" name="Group 42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47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4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44" name="Straight Arrow Connector 205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56" name="Explosion 1 61"/>
          <p:cNvSpPr>
            <a:spLocks noChangeArrowheads="1"/>
          </p:cNvSpPr>
          <p:nvPr/>
        </p:nvSpPr>
        <p:spPr bwMode="auto">
          <a:xfrm>
            <a:off x="3523408" y="2108208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cxnSp>
        <p:nvCxnSpPr>
          <p:cNvPr id="61" name="Straight Arrow Connector 60"/>
          <p:cNvCxnSpPr>
            <a:stCxn id="23" idx="3"/>
            <a:endCxn id="45" idx="1"/>
          </p:cNvCxnSpPr>
          <p:nvPr/>
        </p:nvCxnSpPr>
        <p:spPr bwMode="auto">
          <a:xfrm flipV="1">
            <a:off x="2057401" y="5561538"/>
            <a:ext cx="457199" cy="2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cxnSp>
      <p:grpSp>
        <p:nvGrpSpPr>
          <p:cNvPr id="62" name="Group 61"/>
          <p:cNvGrpSpPr/>
          <p:nvPr/>
        </p:nvGrpSpPr>
        <p:grpSpPr>
          <a:xfrm>
            <a:off x="4829351" y="1676400"/>
            <a:ext cx="1865255" cy="4188718"/>
            <a:chOff x="304800" y="1678682"/>
            <a:chExt cx="1865255" cy="4188718"/>
          </a:xfrm>
        </p:grpSpPr>
        <p:grpSp>
          <p:nvGrpSpPr>
            <p:cNvPr id="63" name="Group 62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66" name="Rounded Rectangle 65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67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6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64" name="Straight Arrow Connector 2054"/>
            <p:cNvCxnSpPr>
              <a:cxnSpLocks noChangeShapeType="1"/>
              <a:stCxn id="66" idx="2"/>
              <a:endCxn id="65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Rounded Rectangle 64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76" name="Explosion 1 61"/>
          <p:cNvSpPr>
            <a:spLocks noChangeArrowheads="1"/>
          </p:cNvSpPr>
          <p:nvPr/>
        </p:nvSpPr>
        <p:spPr bwMode="auto">
          <a:xfrm>
            <a:off x="5894506" y="2743824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93" name="Rectangle 92"/>
          <p:cNvSpPr/>
          <p:nvPr/>
        </p:nvSpPr>
        <p:spPr>
          <a:xfrm>
            <a:off x="4648200" y="4495800"/>
            <a:ext cx="2322533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xplosion 1 61"/>
          <p:cNvSpPr>
            <a:spLocks noChangeArrowheads="1"/>
          </p:cNvSpPr>
          <p:nvPr/>
        </p:nvSpPr>
        <p:spPr bwMode="auto">
          <a:xfrm>
            <a:off x="4827706" y="3962400"/>
            <a:ext cx="1935313" cy="11430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sz="1400" b="1" dirty="0" smtClean="0"/>
              <a:t>Symptom of Fault</a:t>
            </a:r>
            <a:endParaRPr lang="en-US" sz="1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7126345" y="1678682"/>
            <a:ext cx="1865255" cy="3222945"/>
            <a:chOff x="304800" y="1678682"/>
            <a:chExt cx="1865255" cy="3222945"/>
          </a:xfrm>
        </p:grpSpPr>
        <p:sp>
          <p:nvSpPr>
            <p:cNvPr id="77" name="Rounded Rectangle 76"/>
            <p:cNvSpPr/>
            <p:nvPr/>
          </p:nvSpPr>
          <p:spPr bwMode="auto">
            <a:xfrm>
              <a:off x="304800" y="1678682"/>
              <a:ext cx="1828801" cy="322294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8" name="Group 2047"/>
            <p:cNvGrpSpPr>
              <a:grpSpLocks/>
            </p:cNvGrpSpPr>
            <p:nvPr/>
          </p:nvGrpSpPr>
          <p:grpSpPr bwMode="auto">
            <a:xfrm>
              <a:off x="304800" y="1907290"/>
              <a:ext cx="1865255" cy="2732088"/>
              <a:chOff x="1569711" y="2214680"/>
              <a:chExt cx="1990971" cy="273222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569711" y="3408538"/>
                <a:ext cx="1990971" cy="369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</a:t>
                </a:r>
              </a:p>
            </p:txBody>
          </p:sp>
          <p:cxnSp>
            <p:nvCxnSpPr>
              <p:cNvPr id="80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1915675" y="2214680"/>
                <a:ext cx="1290215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1915675" y="2518260"/>
                <a:ext cx="1290215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1915675" y="2821840"/>
                <a:ext cx="1290215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1915675" y="3125420"/>
                <a:ext cx="1290215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1915675" y="4946900"/>
                <a:ext cx="1290215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1915675" y="4643320"/>
                <a:ext cx="1290215" cy="0"/>
              </a:xfrm>
              <a:prstGeom prst="line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" name="TextBox 85"/>
              <p:cNvSpPr txBox="1"/>
              <p:nvPr/>
            </p:nvSpPr>
            <p:spPr>
              <a:xfrm>
                <a:off x="2446669" y="2973542"/>
                <a:ext cx="46035" cy="15701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3200" b="1" dirty="0">
                    <a:latin typeface="+mj-lt"/>
                  </a:rPr>
                  <a:t>.</a:t>
                </a:r>
              </a:p>
              <a:p>
                <a:pPr>
                  <a:defRPr/>
                </a:pPr>
                <a:r>
                  <a:rPr lang="en-US" sz="3200" b="1" dirty="0">
                    <a:latin typeface="+mj-lt"/>
                  </a:rPr>
                  <a:t>.</a:t>
                </a:r>
              </a:p>
              <a:p>
                <a:pPr>
                  <a:defRPr/>
                </a:pPr>
                <a:r>
                  <a:rPr lang="en-US" sz="3200" b="1" dirty="0">
                    <a:latin typeface="+mj-lt"/>
                  </a:rPr>
                  <a:t>.</a:t>
                </a:r>
              </a:p>
            </p:txBody>
          </p:sp>
        </p:grpSp>
      </p:grpSp>
      <p:cxnSp>
        <p:nvCxnSpPr>
          <p:cNvPr id="59" name="Straight Arrow Connector 2054"/>
          <p:cNvCxnSpPr>
            <a:cxnSpLocks noChangeShapeType="1"/>
            <a:stCxn id="77" idx="2"/>
            <a:endCxn id="60" idx="0"/>
          </p:cNvCxnSpPr>
          <p:nvPr/>
        </p:nvCxnSpPr>
        <p:spPr bwMode="auto">
          <a:xfrm>
            <a:off x="8040746" y="4901627"/>
            <a:ext cx="0" cy="358613"/>
          </a:xfrm>
          <a:prstGeom prst="straightConnector1">
            <a:avLst/>
          </a:prstGeom>
          <a:noFill/>
          <a:ln w="54864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ounded Rectangle 59"/>
          <p:cNvSpPr/>
          <p:nvPr/>
        </p:nvSpPr>
        <p:spPr bwMode="auto">
          <a:xfrm>
            <a:off x="7126345" y="5260240"/>
            <a:ext cx="1828801" cy="60716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8" name="Explosion 1 61"/>
          <p:cNvSpPr>
            <a:spLocks noChangeArrowheads="1"/>
          </p:cNvSpPr>
          <p:nvPr/>
        </p:nvSpPr>
        <p:spPr bwMode="auto">
          <a:xfrm>
            <a:off x="8182789" y="3929406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89" name="Rectangle 88"/>
          <p:cNvSpPr/>
          <p:nvPr/>
        </p:nvSpPr>
        <p:spPr>
          <a:xfrm>
            <a:off x="6934200" y="4145430"/>
            <a:ext cx="2149311" cy="195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 rot="16200000">
            <a:off x="4237534" y="2805194"/>
            <a:ext cx="657622" cy="6763181"/>
            <a:chOff x="-416322" y="3290154"/>
            <a:chExt cx="657622" cy="2273665"/>
          </a:xfrm>
        </p:grpSpPr>
        <p:cxnSp>
          <p:nvCxnSpPr>
            <p:cNvPr id="100" name="Curved Connector 99"/>
            <p:cNvCxnSpPr>
              <a:stCxn id="6" idx="1"/>
              <a:endCxn id="23" idx="1"/>
            </p:cNvCxnSpPr>
            <p:nvPr/>
          </p:nvCxnSpPr>
          <p:spPr bwMode="auto">
            <a:xfrm rot="10800000" flipV="1">
              <a:off x="228600" y="3290154"/>
              <a:ext cx="12700" cy="2273665"/>
            </a:xfrm>
            <a:prstGeom prst="curvedConnector3">
              <a:avLst>
                <a:gd name="adj1" fmla="val 3358764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 rot="5400000">
              <a:off x="-251020" y="4158142"/>
              <a:ext cx="131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047544" y="120009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Detection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653916" y="1200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SDC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648200" y="803701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Faulty executions</a:t>
            </a:r>
            <a:endParaRPr lang="en-US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849782" y="6053931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Silent Data </a:t>
            </a:r>
          </a:p>
          <a:p>
            <a:pPr algn="ctr"/>
            <a:r>
              <a:rPr lang="en-US" sz="2000" b="1" dirty="0" smtClean="0"/>
              <a:t>Corruption (SDC)</a:t>
            </a:r>
            <a:endParaRPr lang="en-US" sz="2000" b="1" dirty="0"/>
          </a:p>
        </p:txBody>
      </p:sp>
      <p:sp>
        <p:nvSpPr>
          <p:cNvPr id="114" name="Explosion 1 61"/>
          <p:cNvSpPr>
            <a:spLocks noChangeArrowheads="1"/>
          </p:cNvSpPr>
          <p:nvPr/>
        </p:nvSpPr>
        <p:spPr bwMode="auto">
          <a:xfrm>
            <a:off x="8185491" y="3931274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87" name="Rectangle 86"/>
          <p:cNvSpPr/>
          <p:nvPr/>
        </p:nvSpPr>
        <p:spPr bwMode="auto">
          <a:xfrm>
            <a:off x="0" y="849868"/>
            <a:ext cx="6998523" cy="532233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2719" y="2663833"/>
            <a:ext cx="569568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SDCs are worst of all outcomes</a:t>
            </a:r>
          </a:p>
          <a:p>
            <a:pPr algn="ctr"/>
            <a:endParaRPr lang="en-US" sz="2200" b="1" dirty="0"/>
          </a:p>
          <a:p>
            <a:pPr algn="ctr"/>
            <a:r>
              <a:rPr lang="en-US" sz="2200" b="1" dirty="0" smtClean="0"/>
              <a:t>How to eliminate SDCs?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8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33"/>
    </mc:Choice>
    <mc:Fallback xmlns="">
      <p:transition spd="slow" advTm="46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70298E-7 C -0.0066 0.01457 -0.00382 0.04465 -0.03247 0.06084 C -0.04045 0.07264 -0.04601 0.08374 -0.04826 0.09484 C -0.04826 0.13394 -0.03698 0.17326 -0.03698 0.21374 " pathEditMode="relative" rAng="0" ptsTypes="fffA">
                                      <p:cBhvr>
                                        <p:cTn id="6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106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84525E-7 L 0.00086 0.2533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111" grpId="0"/>
      <p:bldP spid="113" grpId="0"/>
      <p:bldP spid="113" grpId="1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04800" y="6172200"/>
            <a:ext cx="876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C6600"/>
                </a:solidFill>
                <a:latin typeface="Arial Narrow" pitchFamily="34" charset="0"/>
              </a:rPr>
              <a:t>New detectors + selective duplication = Tunable resiliency at </a:t>
            </a:r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low cost</a:t>
            </a:r>
            <a:endParaRPr lang="en-US" sz="2200" b="1" dirty="0">
              <a:solidFill>
                <a:srgbClr val="CC6600"/>
              </a:solidFill>
              <a:latin typeface="Arial Narrow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81000" y="1066800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Find</a:t>
            </a:r>
            <a:r>
              <a:rPr lang="en-US" sz="2200" b="1" i="1" dirty="0" smtClean="0">
                <a:solidFill>
                  <a:srgbClr val="CC6600"/>
                </a:solidFill>
                <a:latin typeface="Arial Narrow" pitchFamily="34" charset="0"/>
              </a:rPr>
              <a:t> </a:t>
            </a:r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SDC causing </a:t>
            </a:r>
            <a:r>
              <a:rPr lang="en-US" sz="2200" b="1" dirty="0">
                <a:solidFill>
                  <a:srgbClr val="CC6600"/>
                </a:solidFill>
                <a:latin typeface="Arial Narrow" pitchFamily="34" charset="0"/>
              </a:rPr>
              <a:t>application </a:t>
            </a:r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sites [ASPLOS 2012]</a:t>
            </a:r>
            <a:endParaRPr lang="en-US" sz="2200" b="1" dirty="0">
              <a:solidFill>
                <a:srgbClr val="CC6600"/>
              </a:solidFill>
              <a:latin typeface="Arial Narrow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81000" y="3505200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Detect at low cost [DSN 2012]</a:t>
            </a:r>
            <a:endParaRPr lang="en-US" sz="2200" b="1" dirty="0">
              <a:solidFill>
                <a:srgbClr val="CC6600"/>
              </a:solidFill>
              <a:latin typeface="Arial Narrow" pitchFamily="34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3429000" y="1648630"/>
            <a:ext cx="1371600" cy="2008970"/>
            <a:chOff x="1182745" y="3649874"/>
            <a:chExt cx="1903512" cy="2622450"/>
          </a:xfrm>
        </p:grpSpPr>
        <p:grpSp>
          <p:nvGrpSpPr>
            <p:cNvPr id="297" name="Group 296"/>
            <p:cNvGrpSpPr/>
            <p:nvPr/>
          </p:nvGrpSpPr>
          <p:grpSpPr>
            <a:xfrm>
              <a:off x="1182745" y="3649874"/>
              <a:ext cx="1903512" cy="2622450"/>
              <a:chOff x="304800" y="1678682"/>
              <a:chExt cx="1828801" cy="3686729"/>
            </a:xfrm>
          </p:grpSpPr>
          <p:sp>
            <p:nvSpPr>
              <p:cNvPr id="300" name="Rounded Rectangle 299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301" name="Group 2047"/>
              <p:cNvGrpSpPr>
                <a:grpSpLocks/>
              </p:cNvGrpSpPr>
              <p:nvPr/>
            </p:nvGrpSpPr>
            <p:grpSpPr bwMode="auto">
              <a:xfrm>
                <a:off x="387961" y="1907290"/>
                <a:ext cx="1698931" cy="3458121"/>
                <a:chOff x="1658477" y="2214680"/>
                <a:chExt cx="1813437" cy="3458288"/>
              </a:xfrm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1658477" y="3408538"/>
                  <a:ext cx="1813437" cy="6266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303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4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5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6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0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21" name="TextBox 320"/>
                <p:cNvSpPr txBox="1"/>
                <p:nvPr/>
              </p:nvSpPr>
              <p:spPr>
                <a:xfrm>
                  <a:off x="2446669" y="2973541"/>
                  <a:ext cx="46036" cy="269942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 smtClean="0">
                      <a:latin typeface="+mj-lt"/>
                    </a:rPr>
                    <a:t>.</a:t>
                  </a:r>
                  <a:endParaRPr lang="en-US" sz="3200" b="1" dirty="0">
                    <a:latin typeface="+mj-lt"/>
                  </a:endParaRP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1632998" y="3757720"/>
              <a:ext cx="996863" cy="2054361"/>
              <a:chOff x="794798" y="3757720"/>
              <a:chExt cx="996863" cy="2054361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794798" y="3757720"/>
                <a:ext cx="991412" cy="109535"/>
                <a:chOff x="762000" y="2079625"/>
                <a:chExt cx="952500" cy="153988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1366837" y="2079625"/>
                  <a:ext cx="347663" cy="153988"/>
                  <a:chOff x="1711325" y="2079625"/>
                  <a:chExt cx="347663" cy="153988"/>
                </a:xfrm>
              </p:grpSpPr>
              <p:sp>
                <p:nvSpPr>
                  <p:cNvPr id="295" name="Explosion 1 294"/>
                  <p:cNvSpPr>
                    <a:spLocks noChangeArrowheads="1"/>
                  </p:cNvSpPr>
                  <p:nvPr/>
                </p:nvSpPr>
                <p:spPr bwMode="auto">
                  <a:xfrm>
                    <a:off x="1711325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96" name="Explosion 1 295"/>
                  <p:cNvSpPr>
                    <a:spLocks noChangeArrowheads="1"/>
                  </p:cNvSpPr>
                  <p:nvPr/>
                </p:nvSpPr>
                <p:spPr bwMode="auto">
                  <a:xfrm>
                    <a:off x="19446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291" name="Group 290"/>
                <p:cNvGrpSpPr>
                  <a:grpSpLocks/>
                </p:cNvGrpSpPr>
                <p:nvPr/>
              </p:nvGrpSpPr>
              <p:grpSpPr bwMode="auto">
                <a:xfrm>
                  <a:off x="762000" y="2079625"/>
                  <a:ext cx="531812" cy="153988"/>
                  <a:chOff x="1106488" y="2079625"/>
                  <a:chExt cx="531812" cy="153988"/>
                </a:xfrm>
              </p:grpSpPr>
              <p:sp>
                <p:nvSpPr>
                  <p:cNvPr id="292" name="Explosion 1 10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93" name="Explosion 1 10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94" name="Explosion 1 106"/>
                  <p:cNvSpPr>
                    <a:spLocks noChangeArrowheads="1"/>
                  </p:cNvSpPr>
                  <p:nvPr/>
                </p:nvSpPr>
                <p:spPr bwMode="auto">
                  <a:xfrm>
                    <a:off x="1293813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796451" y="3984660"/>
                <a:ext cx="995210" cy="1827421"/>
                <a:chOff x="762000" y="2381250"/>
                <a:chExt cx="956149" cy="2582863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87" name="Group 186"/>
                <p:cNvGrpSpPr>
                  <a:grpSpLocks/>
                </p:cNvGrpSpPr>
                <p:nvPr/>
              </p:nvGrpSpPr>
              <p:grpSpPr bwMode="auto">
                <a:xfrm>
                  <a:off x="762000" y="4506913"/>
                  <a:ext cx="531812" cy="153987"/>
                  <a:chOff x="1106488" y="4506493"/>
                  <a:chExt cx="531918" cy="154013"/>
                </a:xfrm>
              </p:grpSpPr>
              <p:sp>
                <p:nvSpPr>
                  <p:cNvPr id="287" name="Explosion 1 61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50649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88" name="Explosion 1 6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50649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89" name="Explosion 1 66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50870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88" name="Group 187"/>
                <p:cNvGrpSpPr>
                  <a:grpSpLocks/>
                </p:cNvGrpSpPr>
                <p:nvPr/>
              </p:nvGrpSpPr>
              <p:grpSpPr bwMode="auto">
                <a:xfrm>
                  <a:off x="762000" y="4810125"/>
                  <a:ext cx="952974" cy="153988"/>
                  <a:chOff x="1106488" y="4810100"/>
                  <a:chExt cx="952974" cy="154013"/>
                </a:xfrm>
              </p:grpSpPr>
              <p:sp>
                <p:nvSpPr>
                  <p:cNvPr id="282" name="Explosion 1 67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81010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83" name="Explosion 1 68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481231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84" name="Explosion 1 69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85" name="Explosion 1 71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86" name="Explosion 1 72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81231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89" name="Group 188"/>
                <p:cNvGrpSpPr>
                  <a:grpSpLocks/>
                </p:cNvGrpSpPr>
                <p:nvPr/>
              </p:nvGrpSpPr>
              <p:grpSpPr bwMode="auto">
                <a:xfrm>
                  <a:off x="1366835" y="2987675"/>
                  <a:ext cx="348154" cy="1673225"/>
                  <a:chOff x="1711275" y="2988462"/>
                  <a:chExt cx="348187" cy="1672045"/>
                </a:xfrm>
              </p:grpSpPr>
              <p:grpSp>
                <p:nvGrpSpPr>
                  <p:cNvPr id="27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711275" y="2988462"/>
                    <a:ext cx="348187" cy="154014"/>
                    <a:chOff x="1711275" y="2988462"/>
                    <a:chExt cx="348187" cy="154014"/>
                  </a:xfrm>
                </p:grpSpPr>
                <p:sp>
                  <p:nvSpPr>
                    <p:cNvPr id="280" name="Explosion 1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2990674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81" name="Explosion 1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2988462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274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11275" y="4506493"/>
                    <a:ext cx="348187" cy="154014"/>
                    <a:chOff x="1711275" y="4506493"/>
                    <a:chExt cx="348187" cy="154014"/>
                  </a:xfrm>
                </p:grpSpPr>
                <p:sp>
                  <p:nvSpPr>
                    <p:cNvPr id="278" name="Explosion 1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508705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79" name="Explosion 1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506493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27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711275" y="4126986"/>
                    <a:ext cx="348187" cy="154013"/>
                    <a:chOff x="1711275" y="4126986"/>
                    <a:chExt cx="348187" cy="154013"/>
                  </a:xfrm>
                </p:grpSpPr>
                <p:sp>
                  <p:nvSpPr>
                    <p:cNvPr id="276" name="Explosion 1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12919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77" name="Explosion 1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90" name="Group 189"/>
                <p:cNvGrpSpPr>
                  <a:grpSpLocks/>
                </p:cNvGrpSpPr>
                <p:nvPr/>
              </p:nvGrpSpPr>
              <p:grpSpPr bwMode="auto">
                <a:xfrm>
                  <a:off x="762000" y="2381250"/>
                  <a:ext cx="952974" cy="1900238"/>
                  <a:chOff x="1106488" y="2381250"/>
                  <a:chExt cx="952974" cy="1899748"/>
                </a:xfrm>
              </p:grpSpPr>
              <p:grpSp>
                <p:nvGrpSpPr>
                  <p:cNvPr id="20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106488" y="2381250"/>
                    <a:ext cx="952974" cy="457619"/>
                    <a:chOff x="1106488" y="2381250"/>
                    <a:chExt cx="952974" cy="457619"/>
                  </a:xfrm>
                </p:grpSpPr>
                <p:grpSp>
                  <p:nvGrpSpPr>
                    <p:cNvPr id="248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381250"/>
                      <a:ext cx="952974" cy="154013"/>
                      <a:chOff x="1106488" y="2381250"/>
                      <a:chExt cx="952974" cy="154013"/>
                    </a:xfrm>
                  </p:grpSpPr>
                  <p:sp>
                    <p:nvSpPr>
                      <p:cNvPr id="255" name="Explosion 1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38125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69" name="Explosion 1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38346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70" name="Explosion 1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71" name="Explosion 1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72" name="Explosion 1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38346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  <p:grpSp>
                  <p:nvGrpSpPr>
                    <p:cNvPr id="249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684856"/>
                      <a:ext cx="952974" cy="154013"/>
                      <a:chOff x="1106488" y="2684856"/>
                      <a:chExt cx="952974" cy="154013"/>
                    </a:xfrm>
                  </p:grpSpPr>
                  <p:sp>
                    <p:nvSpPr>
                      <p:cNvPr id="250" name="Explosion 1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68485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51" name="Explosion 1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68706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52" name="Explosion 1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53" name="Explosion 1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254" name="Explosion 1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68706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</p:grpSp>
              <p:grpSp>
                <p:nvGrpSpPr>
                  <p:cNvPr id="237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106488" y="4126986"/>
                    <a:ext cx="531918" cy="154012"/>
                    <a:chOff x="1106488" y="4126986"/>
                    <a:chExt cx="531918" cy="154012"/>
                  </a:xfrm>
                </p:grpSpPr>
                <p:sp>
                  <p:nvSpPr>
                    <p:cNvPr id="245" name="Explosion 1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412698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46" name="Explosion 1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47" name="Explosion 1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412919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23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106488" y="3749688"/>
                    <a:ext cx="952974" cy="154013"/>
                    <a:chOff x="1106488" y="3749688"/>
                    <a:chExt cx="952974" cy="154013"/>
                  </a:xfrm>
                </p:grpSpPr>
                <p:sp>
                  <p:nvSpPr>
                    <p:cNvPr id="240" name="Explosion 1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374968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41" name="Explosion 1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375189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42" name="Explosion 1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43" name="Explosion 1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44" name="Explosion 1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375189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91" name="Group 190"/>
                <p:cNvGrpSpPr>
                  <a:grpSpLocks/>
                </p:cNvGrpSpPr>
                <p:nvPr/>
              </p:nvGrpSpPr>
              <p:grpSpPr bwMode="auto">
                <a:xfrm>
                  <a:off x="765175" y="2987675"/>
                  <a:ext cx="531812" cy="155575"/>
                  <a:chOff x="1106488" y="2988462"/>
                  <a:chExt cx="531918" cy="154013"/>
                </a:xfrm>
              </p:grpSpPr>
              <p:sp>
                <p:nvSpPr>
                  <p:cNvPr id="199" name="Explosion 1 5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298846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00" name="Explosion 1 5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988462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02" name="Explosion 1 6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299067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92" name="Group 191"/>
                <p:cNvGrpSpPr>
                  <a:grpSpLocks/>
                </p:cNvGrpSpPr>
                <p:nvPr/>
              </p:nvGrpSpPr>
              <p:grpSpPr bwMode="auto">
                <a:xfrm>
                  <a:off x="765175" y="3368675"/>
                  <a:ext cx="952974" cy="153988"/>
                  <a:chOff x="1106488" y="3367970"/>
                  <a:chExt cx="952974" cy="154013"/>
                </a:xfrm>
              </p:grpSpPr>
              <p:sp>
                <p:nvSpPr>
                  <p:cNvPr id="193" name="Explosion 1 8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336797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94" name="Explosion 1 86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337018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95" name="Explosion 1 87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97" name="Explosion 1 8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98" name="Explosion 1 9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337018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</p:grpSp>
      </p:grpSp>
      <p:sp>
        <p:nvSpPr>
          <p:cNvPr id="322" name="Right Arrow 321"/>
          <p:cNvSpPr/>
          <p:nvPr/>
        </p:nvSpPr>
        <p:spPr bwMode="auto">
          <a:xfrm>
            <a:off x="5257800" y="2012004"/>
            <a:ext cx="1447800" cy="80739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Relyzer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23" name="Group 322"/>
          <p:cNvGrpSpPr/>
          <p:nvPr/>
        </p:nvGrpSpPr>
        <p:grpSpPr>
          <a:xfrm>
            <a:off x="7162800" y="1646726"/>
            <a:ext cx="1371600" cy="1934674"/>
            <a:chOff x="5526145" y="3657600"/>
            <a:chExt cx="1903512" cy="2490224"/>
          </a:xfrm>
        </p:grpSpPr>
        <p:grpSp>
          <p:nvGrpSpPr>
            <p:cNvPr id="357" name="Group 356"/>
            <p:cNvGrpSpPr/>
            <p:nvPr/>
          </p:nvGrpSpPr>
          <p:grpSpPr>
            <a:xfrm>
              <a:off x="5526145" y="3657600"/>
              <a:ext cx="1903512" cy="2490224"/>
              <a:chOff x="304800" y="1678682"/>
              <a:chExt cx="1828801" cy="3500840"/>
            </a:xfrm>
          </p:grpSpPr>
          <p:sp>
            <p:nvSpPr>
              <p:cNvPr id="360" name="Rounded Rectangle 359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361" name="Group 2047"/>
              <p:cNvGrpSpPr>
                <a:grpSpLocks/>
              </p:cNvGrpSpPr>
              <p:nvPr/>
            </p:nvGrpSpPr>
            <p:grpSpPr bwMode="auto">
              <a:xfrm>
                <a:off x="390464" y="1907290"/>
                <a:ext cx="1693927" cy="3272232"/>
                <a:chOff x="1661149" y="2214680"/>
                <a:chExt cx="1808096" cy="3272390"/>
              </a:xfrm>
            </p:grpSpPr>
            <p:sp>
              <p:nvSpPr>
                <p:cNvPr id="362" name="Rectangle 361"/>
                <p:cNvSpPr/>
                <p:nvPr/>
              </p:nvSpPr>
              <p:spPr>
                <a:xfrm>
                  <a:off x="1661149" y="3408539"/>
                  <a:ext cx="1808096" cy="626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363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4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5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6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7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8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69" name="TextBox 368"/>
                <p:cNvSpPr txBox="1"/>
                <p:nvPr/>
              </p:nvSpPr>
              <p:spPr>
                <a:xfrm>
                  <a:off x="2446669" y="2973540"/>
                  <a:ext cx="46035" cy="251353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endParaRPr lang="en-US" sz="3200" b="1" dirty="0">
                    <a:latin typeface="+mj-lt"/>
                  </a:endParaRPr>
                </a:p>
              </p:txBody>
            </p:sp>
          </p:grpSp>
        </p:grpSp>
        <p:grpSp>
          <p:nvGrpSpPr>
            <p:cNvPr id="326" name="Group 325"/>
            <p:cNvGrpSpPr/>
            <p:nvPr/>
          </p:nvGrpSpPr>
          <p:grpSpPr>
            <a:xfrm>
              <a:off x="5976398" y="3765446"/>
              <a:ext cx="993558" cy="1839833"/>
              <a:chOff x="794798" y="3757720"/>
              <a:chExt cx="993558" cy="1839833"/>
            </a:xfrm>
          </p:grpSpPr>
          <p:grpSp>
            <p:nvGrpSpPr>
              <p:cNvPr id="334" name="Group 333"/>
              <p:cNvGrpSpPr>
                <a:grpSpLocks/>
              </p:cNvGrpSpPr>
              <p:nvPr/>
            </p:nvGrpSpPr>
            <p:grpSpPr bwMode="auto">
              <a:xfrm>
                <a:off x="794798" y="3757720"/>
                <a:ext cx="313947" cy="109535"/>
                <a:chOff x="1106488" y="2079625"/>
                <a:chExt cx="301625" cy="153988"/>
              </a:xfrm>
            </p:grpSpPr>
            <p:sp>
              <p:nvSpPr>
                <p:cNvPr id="355" name="Explosion 1 105"/>
                <p:cNvSpPr>
                  <a:spLocks noChangeArrowheads="1"/>
                </p:cNvSpPr>
                <p:nvPr/>
              </p:nvSpPr>
              <p:spPr bwMode="auto">
                <a:xfrm>
                  <a:off x="1106488" y="2079625"/>
                  <a:ext cx="114300" cy="150813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/>
                </a:p>
              </p:txBody>
            </p:sp>
            <p:sp>
              <p:nvSpPr>
                <p:cNvPr id="356" name="Explosion 1 106"/>
                <p:cNvSpPr>
                  <a:spLocks noChangeArrowheads="1"/>
                </p:cNvSpPr>
                <p:nvPr/>
              </p:nvSpPr>
              <p:spPr bwMode="auto">
                <a:xfrm>
                  <a:off x="1293813" y="2081213"/>
                  <a:ext cx="114300" cy="152400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796451" y="3984663"/>
                <a:ext cx="991905" cy="1612890"/>
                <a:chOff x="762000" y="2381254"/>
                <a:chExt cx="952974" cy="2279646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43" name="Group 342"/>
                <p:cNvGrpSpPr>
                  <a:grpSpLocks/>
                </p:cNvGrpSpPr>
                <p:nvPr/>
              </p:nvGrpSpPr>
              <p:grpSpPr bwMode="auto">
                <a:xfrm>
                  <a:off x="762000" y="4506913"/>
                  <a:ext cx="300773" cy="153987"/>
                  <a:chOff x="1106488" y="4506493"/>
                  <a:chExt cx="300833" cy="154013"/>
                </a:xfrm>
              </p:grpSpPr>
              <p:sp>
                <p:nvSpPr>
                  <p:cNvPr id="353" name="Explosion 1 6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50649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354" name="Explosion 1 66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50870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344" name="Group 7"/>
                <p:cNvGrpSpPr>
                  <a:grpSpLocks/>
                </p:cNvGrpSpPr>
                <p:nvPr/>
              </p:nvGrpSpPr>
              <p:grpSpPr bwMode="auto">
                <a:xfrm>
                  <a:off x="762000" y="2381254"/>
                  <a:ext cx="952974" cy="154053"/>
                  <a:chOff x="1106488" y="2381250"/>
                  <a:chExt cx="952974" cy="154013"/>
                </a:xfrm>
              </p:grpSpPr>
              <p:sp>
                <p:nvSpPr>
                  <p:cNvPr id="348" name="Explosion 1 38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238125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349" name="Explosion 1 43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238346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350" name="Explosion 1 44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238125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351" name="Explosion 1 46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38125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352" name="Explosion 1 48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238346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345" name="Group 344"/>
                <p:cNvGrpSpPr>
                  <a:grpSpLocks/>
                </p:cNvGrpSpPr>
                <p:nvPr/>
              </p:nvGrpSpPr>
              <p:grpSpPr bwMode="auto">
                <a:xfrm>
                  <a:off x="765175" y="3368675"/>
                  <a:ext cx="300833" cy="153987"/>
                  <a:chOff x="1106488" y="3367970"/>
                  <a:chExt cx="300833" cy="154012"/>
                </a:xfrm>
              </p:grpSpPr>
              <p:sp>
                <p:nvSpPr>
                  <p:cNvPr id="346" name="Explosion 1 8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347" name="Explosion 1 9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337018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</p:grpSp>
      </p:grpSp>
      <p:grpSp>
        <p:nvGrpSpPr>
          <p:cNvPr id="370" name="Group 369"/>
          <p:cNvGrpSpPr/>
          <p:nvPr/>
        </p:nvGrpSpPr>
        <p:grpSpPr>
          <a:xfrm>
            <a:off x="0" y="1828796"/>
            <a:ext cx="2964974" cy="1084355"/>
            <a:chOff x="4168555" y="2603921"/>
            <a:chExt cx="4912695" cy="695945"/>
          </a:xfrm>
        </p:grpSpPr>
        <p:sp>
          <p:nvSpPr>
            <p:cNvPr id="371" name="Rounded Rectangle 370"/>
            <p:cNvSpPr/>
            <p:nvPr/>
          </p:nvSpPr>
          <p:spPr bwMode="auto">
            <a:xfrm>
              <a:off x="4743496" y="2603921"/>
              <a:ext cx="3907166" cy="695945"/>
            </a:xfrm>
            <a:prstGeom prst="roundRect">
              <a:avLst/>
            </a:prstGeom>
            <a:solidFill>
              <a:srgbClr val="D15100">
                <a:alpha val="7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4168555" y="2612886"/>
              <a:ext cx="4912695" cy="651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Comprehensive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resiliency analysis,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96% accuracy</a:t>
              </a: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4250555" y="4133839"/>
            <a:ext cx="1371600" cy="1641078"/>
            <a:chOff x="1905000" y="4267200"/>
            <a:chExt cx="1568926" cy="1758927"/>
          </a:xfrm>
        </p:grpSpPr>
        <p:grpSp>
          <p:nvGrpSpPr>
            <p:cNvPr id="376" name="Group 375"/>
            <p:cNvGrpSpPr/>
            <p:nvPr/>
          </p:nvGrpSpPr>
          <p:grpSpPr>
            <a:xfrm>
              <a:off x="1905000" y="4267200"/>
              <a:ext cx="1568926" cy="1758927"/>
              <a:chOff x="304800" y="1678682"/>
              <a:chExt cx="1828801" cy="3222945"/>
            </a:xfrm>
          </p:grpSpPr>
          <p:sp>
            <p:nvSpPr>
              <p:cNvPr id="379" name="Rounded Rectangle 378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380" name="Group 2047"/>
              <p:cNvGrpSpPr>
                <a:grpSpLocks/>
              </p:cNvGrpSpPr>
              <p:nvPr/>
            </p:nvGrpSpPr>
            <p:grpSpPr bwMode="auto">
              <a:xfrm>
                <a:off x="390464" y="1907290"/>
                <a:ext cx="1693927" cy="2732089"/>
                <a:chOff x="1661149" y="2214680"/>
                <a:chExt cx="1808096" cy="2732220"/>
              </a:xfrm>
            </p:grpSpPr>
            <p:sp>
              <p:nvSpPr>
                <p:cNvPr id="381" name="Rectangle 380"/>
                <p:cNvSpPr/>
                <p:nvPr/>
              </p:nvSpPr>
              <p:spPr>
                <a:xfrm>
                  <a:off x="1661149" y="3408539"/>
                  <a:ext cx="1808096" cy="626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382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3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4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5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6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8" name="TextBox 387"/>
                <p:cNvSpPr txBox="1"/>
                <p:nvPr/>
              </p:nvSpPr>
              <p:spPr>
                <a:xfrm>
                  <a:off x="2446670" y="2973544"/>
                  <a:ext cx="46036" cy="133944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 smtClean="0">
                      <a:latin typeface="+mj-lt"/>
                    </a:rPr>
                    <a:t>.</a:t>
                  </a:r>
                  <a:endParaRPr lang="en-US" sz="3200" b="1" dirty="0">
                    <a:latin typeface="+mj-lt"/>
                  </a:endParaRPr>
                </a:p>
              </p:txBody>
            </p:sp>
          </p:grpSp>
        </p:grpSp>
        <p:sp>
          <p:nvSpPr>
            <p:cNvPr id="375" name="Explosion 1 66"/>
            <p:cNvSpPr>
              <a:spLocks noChangeArrowheads="1"/>
            </p:cNvSpPr>
            <p:nvPr/>
          </p:nvSpPr>
          <p:spPr bwMode="auto">
            <a:xfrm>
              <a:off x="2272690" y="4510301"/>
              <a:ext cx="97766" cy="82390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389" name="Explosion 1 66"/>
          <p:cNvSpPr>
            <a:spLocks noChangeArrowheads="1"/>
          </p:cNvSpPr>
          <p:nvPr/>
        </p:nvSpPr>
        <p:spPr bwMode="auto">
          <a:xfrm>
            <a:off x="4572000" y="4362438"/>
            <a:ext cx="97766" cy="8239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390" name="Group 389"/>
          <p:cNvGrpSpPr/>
          <p:nvPr/>
        </p:nvGrpSpPr>
        <p:grpSpPr>
          <a:xfrm>
            <a:off x="2705100" y="4026932"/>
            <a:ext cx="1853252" cy="535531"/>
            <a:chOff x="-723146" y="1156870"/>
            <a:chExt cx="1853252" cy="535531"/>
          </a:xfrm>
        </p:grpSpPr>
        <p:sp>
          <p:nvSpPr>
            <p:cNvPr id="391" name="TextBox 390"/>
            <p:cNvSpPr txBox="1"/>
            <p:nvPr/>
          </p:nvSpPr>
          <p:spPr>
            <a:xfrm>
              <a:off x="-723146" y="1156870"/>
              <a:ext cx="141577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dirty="0" smtClean="0">
                  <a:latin typeface="Arial Narrow" pitchFamily="34" charset="0"/>
                </a:rPr>
                <a:t>SDC-causing </a:t>
              </a:r>
            </a:p>
            <a:p>
              <a:pPr algn="ctr">
                <a:lnSpc>
                  <a:spcPct val="80000"/>
                </a:lnSpc>
              </a:pPr>
              <a:r>
                <a:rPr lang="en-US" b="1" dirty="0" smtClean="0">
                  <a:latin typeface="Arial Narrow" pitchFamily="34" charset="0"/>
                </a:rPr>
                <a:t>fault</a:t>
              </a: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392" name="Straight Arrow Connector 391"/>
            <p:cNvCxnSpPr/>
            <p:nvPr/>
          </p:nvCxnSpPr>
          <p:spPr bwMode="auto">
            <a:xfrm>
              <a:off x="463904" y="1466510"/>
              <a:ext cx="666202" cy="693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3" name="Group 392"/>
          <p:cNvGrpSpPr/>
          <p:nvPr/>
        </p:nvGrpSpPr>
        <p:grpSpPr>
          <a:xfrm>
            <a:off x="5829300" y="4058221"/>
            <a:ext cx="3076575" cy="1722210"/>
            <a:chOff x="5791200" y="4398658"/>
            <a:chExt cx="3076575" cy="1722210"/>
          </a:xfrm>
        </p:grpSpPr>
        <p:grpSp>
          <p:nvGrpSpPr>
            <p:cNvPr id="394" name="Group 393"/>
            <p:cNvGrpSpPr/>
            <p:nvPr/>
          </p:nvGrpSpPr>
          <p:grpSpPr>
            <a:xfrm>
              <a:off x="6932462" y="4398658"/>
              <a:ext cx="1935313" cy="1722210"/>
              <a:chOff x="6932462" y="4398658"/>
              <a:chExt cx="1935313" cy="1722210"/>
            </a:xfrm>
          </p:grpSpPr>
          <p:grpSp>
            <p:nvGrpSpPr>
              <p:cNvPr id="396" name="Group 395"/>
              <p:cNvGrpSpPr/>
              <p:nvPr/>
            </p:nvGrpSpPr>
            <p:grpSpPr>
              <a:xfrm>
                <a:off x="7117874" y="4398658"/>
                <a:ext cx="1371600" cy="1188720"/>
                <a:chOff x="304800" y="1678684"/>
                <a:chExt cx="1779591" cy="2482045"/>
              </a:xfrm>
            </p:grpSpPr>
            <p:sp>
              <p:nvSpPr>
                <p:cNvPr id="400" name="Rounded Rectangle 399"/>
                <p:cNvSpPr/>
                <p:nvPr/>
              </p:nvSpPr>
              <p:spPr bwMode="auto">
                <a:xfrm>
                  <a:off x="304800" y="1678684"/>
                  <a:ext cx="1705376" cy="24820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401" name="Group 2047"/>
                <p:cNvGrpSpPr>
                  <a:grpSpLocks/>
                </p:cNvGrpSpPr>
                <p:nvPr/>
              </p:nvGrpSpPr>
              <p:grpSpPr bwMode="auto">
                <a:xfrm>
                  <a:off x="390464" y="1907291"/>
                  <a:ext cx="1693927" cy="1830330"/>
                  <a:chOff x="1661149" y="2214680"/>
                  <a:chExt cx="1808096" cy="1830418"/>
                </a:xfrm>
              </p:grpSpPr>
              <p:sp>
                <p:nvSpPr>
                  <p:cNvPr id="402" name="Rectangle 401"/>
                  <p:cNvSpPr/>
                  <p:nvPr/>
                </p:nvSpPr>
                <p:spPr>
                  <a:xfrm>
                    <a:off x="1661149" y="3408539"/>
                    <a:ext cx="1808096" cy="626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403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04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05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06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2446669" y="2973542"/>
                    <a:ext cx="46035" cy="1071556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 smtClean="0">
                        <a:latin typeface="+mj-lt"/>
                      </a:rPr>
                      <a:t>.</a:t>
                    </a: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398" name="Explosion 1 61"/>
              <p:cNvSpPr>
                <a:spLocks noChangeArrowheads="1"/>
              </p:cNvSpPr>
              <p:nvPr/>
            </p:nvSpPr>
            <p:spPr bwMode="auto">
              <a:xfrm>
                <a:off x="6932462" y="5087541"/>
                <a:ext cx="1935313" cy="1033327"/>
              </a:xfrm>
              <a:prstGeom prst="irregularSeal1">
                <a:avLst/>
              </a:prstGeom>
              <a:solidFill>
                <a:srgbClr val="FFC000"/>
              </a:solidFill>
              <a:ln w="54864" algn="ctr">
                <a:solidFill>
                  <a:srgbClr val="FFC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eaLnBrk="0" hangingPunct="0"/>
                <a:r>
                  <a:rPr lang="en-US" b="1" dirty="0" smtClean="0">
                    <a:latin typeface="Arial Narrow" pitchFamily="34" charset="0"/>
                  </a:rPr>
                  <a:t>Error Detection</a:t>
                </a:r>
                <a:endParaRPr lang="en-US" b="1" dirty="0">
                  <a:latin typeface="Arial Narrow" pitchFamily="34" charset="0"/>
                </a:endParaRPr>
              </a:p>
            </p:txBody>
          </p:sp>
          <p:sp>
            <p:nvSpPr>
              <p:cNvPr id="399" name="Explosion 1 66"/>
              <p:cNvSpPr>
                <a:spLocks noChangeArrowheads="1"/>
              </p:cNvSpPr>
              <p:nvPr/>
            </p:nvSpPr>
            <p:spPr bwMode="auto">
              <a:xfrm>
                <a:off x="7620000" y="4743099"/>
                <a:ext cx="97766" cy="7448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/>
              </a:p>
            </p:txBody>
          </p:sp>
        </p:grpSp>
        <p:sp>
          <p:nvSpPr>
            <p:cNvPr id="395" name="Right Arrow 394"/>
            <p:cNvSpPr/>
            <p:nvPr/>
          </p:nvSpPr>
          <p:spPr bwMode="auto">
            <a:xfrm>
              <a:off x="5791200" y="4825596"/>
              <a:ext cx="1041694" cy="729925"/>
            </a:xfrm>
            <a:prstGeom prst="rightArrow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2438400" y="4805692"/>
            <a:ext cx="3183755" cy="662778"/>
            <a:chOff x="1943100" y="5279422"/>
            <a:chExt cx="3248025" cy="662778"/>
          </a:xfrm>
        </p:grpSpPr>
        <p:grpSp>
          <p:nvGrpSpPr>
            <p:cNvPr id="409" name="Group 408"/>
            <p:cNvGrpSpPr/>
            <p:nvPr/>
          </p:nvGrpSpPr>
          <p:grpSpPr>
            <a:xfrm>
              <a:off x="2000250" y="5279422"/>
              <a:ext cx="3190875" cy="652121"/>
              <a:chOff x="4951957" y="2660047"/>
              <a:chExt cx="3190875" cy="652121"/>
            </a:xfrm>
          </p:grpSpPr>
          <p:sp>
            <p:nvSpPr>
              <p:cNvPr id="411" name="Rectangle 410"/>
              <p:cNvSpPr/>
              <p:nvPr/>
            </p:nvSpPr>
            <p:spPr bwMode="auto">
              <a:xfrm flipV="1">
                <a:off x="6772275" y="3124200"/>
                <a:ext cx="1370556" cy="45719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 bwMode="auto">
              <a:xfrm flipV="1">
                <a:off x="6772276" y="2773681"/>
                <a:ext cx="1370556" cy="45719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grpSp>
            <p:nvGrpSpPr>
              <p:cNvPr id="414" name="Group 413"/>
              <p:cNvGrpSpPr/>
              <p:nvPr/>
            </p:nvGrpSpPr>
            <p:grpSpPr>
              <a:xfrm>
                <a:off x="4951957" y="2660047"/>
                <a:ext cx="1820319" cy="652121"/>
                <a:chOff x="5028157" y="2378107"/>
                <a:chExt cx="1820319" cy="652121"/>
              </a:xfrm>
            </p:grpSpPr>
            <p:cxnSp>
              <p:nvCxnSpPr>
                <p:cNvPr id="415" name="Straight Arrow Connector 414"/>
                <p:cNvCxnSpPr>
                  <a:stCxn id="413" idx="1"/>
                  <a:endCxn id="410" idx="3"/>
                </p:cNvCxnSpPr>
                <p:nvPr/>
              </p:nvCxnSpPr>
              <p:spPr bwMode="auto">
                <a:xfrm flipH="1">
                  <a:off x="6582536" y="2514600"/>
                  <a:ext cx="265940" cy="20312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416" name="Straight Arrow Connector 415"/>
                <p:cNvCxnSpPr>
                  <a:stCxn id="411" idx="1"/>
                  <a:endCxn id="410" idx="3"/>
                </p:cNvCxnSpPr>
                <p:nvPr/>
              </p:nvCxnSpPr>
              <p:spPr bwMode="auto">
                <a:xfrm flipH="1" flipV="1">
                  <a:off x="6582536" y="2717720"/>
                  <a:ext cx="265939" cy="14739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sp>
              <p:nvSpPr>
                <p:cNvPr id="418" name="Rounded Rectangle 417"/>
                <p:cNvSpPr/>
                <p:nvPr/>
              </p:nvSpPr>
              <p:spPr bwMode="auto">
                <a:xfrm>
                  <a:off x="5028157" y="2378107"/>
                  <a:ext cx="1517135" cy="65212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410" name="Rectangle 409"/>
            <p:cNvSpPr/>
            <p:nvPr/>
          </p:nvSpPr>
          <p:spPr>
            <a:xfrm>
              <a:off x="1943100" y="5295869"/>
              <a:ext cx="1611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Arial Narrow" pitchFamily="34" charset="0"/>
                </a:rPr>
                <a:t>Program-level E</a:t>
              </a:r>
              <a:r>
                <a:rPr lang="en-US" b="1" dirty="0" smtClean="0">
                  <a:latin typeface="Arial Narrow" pitchFamily="34" charset="0"/>
                </a:rPr>
                <a:t>rror Detectors</a:t>
              </a:r>
              <a:endParaRPr lang="en-US" b="1" dirty="0">
                <a:latin typeface="Arial Narrow" pitchFamily="34" charset="0"/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242249" y="4179332"/>
            <a:ext cx="2209799" cy="1603160"/>
            <a:chOff x="4246683" y="2590196"/>
            <a:chExt cx="5810955" cy="306030"/>
          </a:xfrm>
        </p:grpSpPr>
        <p:sp>
          <p:nvSpPr>
            <p:cNvPr id="420" name="Rounded Rectangle 419"/>
            <p:cNvSpPr/>
            <p:nvPr/>
          </p:nvSpPr>
          <p:spPr bwMode="auto">
            <a:xfrm>
              <a:off x="4372903" y="2590196"/>
              <a:ext cx="5648846" cy="304584"/>
            </a:xfrm>
            <a:prstGeom prst="roundRect">
              <a:avLst/>
            </a:prstGeom>
            <a:solidFill>
              <a:srgbClr val="D15100">
                <a:alpha val="7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246683" y="2602466"/>
              <a:ext cx="5810955" cy="293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84% SDCs detected at 10% cost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latin typeface="Arial Narrow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Selective duplication for rest</a:t>
              </a: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3200400" y="2011022"/>
            <a:ext cx="1828800" cy="926701"/>
            <a:chOff x="3124201" y="2397314"/>
            <a:chExt cx="2079624" cy="926701"/>
          </a:xfrm>
        </p:grpSpPr>
        <p:sp>
          <p:nvSpPr>
            <p:cNvPr id="423" name="Oval 422"/>
            <p:cNvSpPr/>
            <p:nvPr/>
          </p:nvSpPr>
          <p:spPr bwMode="auto">
            <a:xfrm>
              <a:off x="3124201" y="2397314"/>
              <a:ext cx="2079624" cy="926701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346258" y="2452048"/>
              <a:ext cx="163911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rgbClr val="FF0000"/>
                  </a:solidFill>
                  <a:latin typeface="Arial Narrow" pitchFamily="34" charset="0"/>
                </a:rPr>
                <a:t>~5 Years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for </a:t>
              </a:r>
              <a:r>
                <a:rPr lang="en-US" sz="2200" b="1" dirty="0">
                  <a:latin typeface="Arial Narrow" pitchFamily="34" charset="0"/>
                </a:rPr>
                <a:t>one app</a:t>
              </a: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934200" y="1981200"/>
            <a:ext cx="1828800" cy="1006361"/>
            <a:chOff x="3124201" y="2388744"/>
            <a:chExt cx="2079624" cy="812200"/>
          </a:xfrm>
        </p:grpSpPr>
        <p:sp>
          <p:nvSpPr>
            <p:cNvPr id="426" name="Oval 425"/>
            <p:cNvSpPr/>
            <p:nvPr/>
          </p:nvSpPr>
          <p:spPr bwMode="auto">
            <a:xfrm>
              <a:off x="3124201" y="2388744"/>
              <a:ext cx="2079624" cy="75524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346262" y="2431503"/>
              <a:ext cx="163911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8000"/>
                  </a:solidFill>
                  <a:latin typeface="Arial Narrow" pitchFamily="34" charset="0"/>
                </a:rPr>
                <a:t>&lt;</a:t>
              </a:r>
              <a:r>
                <a:rPr lang="en-US" sz="2200" b="1" dirty="0" smtClean="0">
                  <a:solidFill>
                    <a:srgbClr val="008000"/>
                  </a:solidFill>
                  <a:latin typeface="Arial Narrow" pitchFamily="34" charset="0"/>
                </a:rPr>
                <a:t>2 days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for </a:t>
              </a:r>
              <a:r>
                <a:rPr lang="en-US" sz="2200" b="1" dirty="0">
                  <a:latin typeface="Arial Narrow" pitchFamily="34" charset="0"/>
                </a:rPr>
                <a:t>one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7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00231 L -0.00746 0.0215 L 0.01962 0.04486 L 0.00608 0.074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1" grpId="0"/>
      <p:bldP spid="322" grpId="0" animBg="1"/>
      <p:bldP spid="389" grpId="0" animBg="1"/>
      <p:bldP spid="389" grpId="1" animBg="1"/>
      <p:bldP spid="38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val 245"/>
          <p:cNvSpPr/>
          <p:nvPr/>
        </p:nvSpPr>
        <p:spPr bwMode="auto">
          <a:xfrm>
            <a:off x="2292350" y="4574282"/>
            <a:ext cx="762000" cy="726114"/>
          </a:xfrm>
          <a:prstGeom prst="ellipse">
            <a:avLst/>
          </a:prstGeom>
          <a:solidFill>
            <a:srgbClr val="D15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2317750" y="3767222"/>
            <a:ext cx="762000" cy="7261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2336800" y="2971709"/>
            <a:ext cx="762000" cy="726114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2336800" y="2146376"/>
            <a:ext cx="762000" cy="72611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344545" y="1450082"/>
            <a:ext cx="1865255" cy="4188718"/>
            <a:chOff x="304800" y="1678682"/>
            <a:chExt cx="1865255" cy="4188718"/>
          </a:xfrm>
        </p:grpSpPr>
        <p:grpSp>
          <p:nvGrpSpPr>
            <p:cNvPr id="230" name="Group 229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233" name="Rounded Rectangle 232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234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236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7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8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0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1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231" name="Straight Arrow Connector 2054"/>
            <p:cNvCxnSpPr>
              <a:cxnSpLocks noChangeShapeType="1"/>
              <a:stCxn id="233" idx="2"/>
              <a:endCxn id="232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Rounded Rectangle 231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2362200" y="1349460"/>
            <a:ext cx="762000" cy="726114"/>
          </a:xfrm>
          <a:prstGeom prst="ellipse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Relyzer</a:t>
            </a:r>
            <a:r>
              <a:rPr lang="en-US" dirty="0" smtClean="0"/>
              <a:t>: Application Resiliency Analyzer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8" name="Explosion 1 37"/>
          <p:cNvSpPr>
            <a:spLocks noChangeArrowheads="1"/>
          </p:cNvSpPr>
          <p:nvPr/>
        </p:nvSpPr>
        <p:spPr bwMode="auto">
          <a:xfrm>
            <a:off x="1030287" y="16056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217612" y="1605665"/>
            <a:ext cx="534988" cy="153988"/>
            <a:chOff x="1711257" y="229057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0" name="Explosion 1 39"/>
            <p:cNvSpPr>
              <a:spLocks noChangeArrowheads="1"/>
            </p:cNvSpPr>
            <p:nvPr/>
          </p:nvSpPr>
          <p:spPr bwMode="auto">
            <a:xfrm>
              <a:off x="1711257" y="229278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91" name="Explosion 1 33"/>
            <p:cNvSpPr>
              <a:spLocks noChangeArrowheads="1"/>
            </p:cNvSpPr>
            <p:nvPr/>
          </p:nvSpPr>
          <p:spPr bwMode="auto">
            <a:xfrm>
              <a:off x="1945175" y="229057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92" name="Explosion 1 34"/>
            <p:cNvSpPr>
              <a:spLocks noChangeArrowheads="1"/>
            </p:cNvSpPr>
            <p:nvPr/>
          </p:nvSpPr>
          <p:spPr bwMode="auto">
            <a:xfrm>
              <a:off x="2131796" y="229278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94" name="Explosion 1 36"/>
          <p:cNvSpPr>
            <a:spLocks noChangeArrowheads="1"/>
          </p:cNvSpPr>
          <p:nvPr/>
        </p:nvSpPr>
        <p:spPr bwMode="auto">
          <a:xfrm>
            <a:off x="800100" y="16072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6" name="Explosion 1 38"/>
          <p:cNvSpPr>
            <a:spLocks noChangeArrowheads="1"/>
          </p:cNvSpPr>
          <p:nvPr/>
        </p:nvSpPr>
        <p:spPr bwMode="auto">
          <a:xfrm>
            <a:off x="1030711" y="1907291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7" name="Explosion 1 43"/>
          <p:cNvSpPr>
            <a:spLocks noChangeArrowheads="1"/>
          </p:cNvSpPr>
          <p:nvPr/>
        </p:nvSpPr>
        <p:spPr bwMode="auto">
          <a:xfrm>
            <a:off x="1217562" y="1909501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8" name="Explosion 1 44"/>
          <p:cNvSpPr>
            <a:spLocks noChangeArrowheads="1"/>
          </p:cNvSpPr>
          <p:nvPr/>
        </p:nvSpPr>
        <p:spPr bwMode="auto">
          <a:xfrm>
            <a:off x="1451767" y="190729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9" name="Explosion 1 45"/>
          <p:cNvSpPr>
            <a:spLocks noChangeArrowheads="1"/>
          </p:cNvSpPr>
          <p:nvPr/>
        </p:nvSpPr>
        <p:spPr bwMode="auto">
          <a:xfrm>
            <a:off x="1638618" y="190950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1" name="Explosion 1 48"/>
          <p:cNvSpPr>
            <a:spLocks noChangeArrowheads="1"/>
          </p:cNvSpPr>
          <p:nvPr/>
        </p:nvSpPr>
        <p:spPr bwMode="auto">
          <a:xfrm>
            <a:off x="799626" y="190950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3" name="Explosion 1 49"/>
          <p:cNvSpPr>
            <a:spLocks noChangeArrowheads="1"/>
          </p:cNvSpPr>
          <p:nvPr/>
        </p:nvSpPr>
        <p:spPr bwMode="auto">
          <a:xfrm>
            <a:off x="1030711" y="2210504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4" name="Explosion 1 50"/>
          <p:cNvSpPr>
            <a:spLocks noChangeArrowheads="1"/>
          </p:cNvSpPr>
          <p:nvPr/>
        </p:nvSpPr>
        <p:spPr bwMode="auto">
          <a:xfrm>
            <a:off x="1217562" y="2212714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5" name="Explosion 1 51"/>
          <p:cNvSpPr>
            <a:spLocks noChangeArrowheads="1"/>
          </p:cNvSpPr>
          <p:nvPr/>
        </p:nvSpPr>
        <p:spPr bwMode="auto">
          <a:xfrm>
            <a:off x="1451767" y="221050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6" name="Explosion 1 52"/>
          <p:cNvSpPr>
            <a:spLocks noChangeArrowheads="1"/>
          </p:cNvSpPr>
          <p:nvPr/>
        </p:nvSpPr>
        <p:spPr bwMode="auto">
          <a:xfrm>
            <a:off x="1638618" y="221271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8" name="Explosion 1 54"/>
          <p:cNvSpPr>
            <a:spLocks noChangeArrowheads="1"/>
          </p:cNvSpPr>
          <p:nvPr/>
        </p:nvSpPr>
        <p:spPr bwMode="auto">
          <a:xfrm>
            <a:off x="799626" y="221271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9" name="Explosion 1 55"/>
          <p:cNvSpPr>
            <a:spLocks noChangeArrowheads="1"/>
          </p:cNvSpPr>
          <p:nvPr/>
        </p:nvSpPr>
        <p:spPr bwMode="auto">
          <a:xfrm>
            <a:off x="1030287" y="2513715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1" name="Explosion 1 60"/>
          <p:cNvSpPr>
            <a:spLocks noChangeArrowheads="1"/>
          </p:cNvSpPr>
          <p:nvPr/>
        </p:nvSpPr>
        <p:spPr bwMode="auto">
          <a:xfrm>
            <a:off x="800100" y="2516890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2" name="Explosion 1 61"/>
          <p:cNvSpPr>
            <a:spLocks noChangeArrowheads="1"/>
          </p:cNvSpPr>
          <p:nvPr/>
        </p:nvSpPr>
        <p:spPr bwMode="auto">
          <a:xfrm>
            <a:off x="1030287" y="4031365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1217612" y="4031365"/>
            <a:ext cx="534988" cy="153988"/>
            <a:chOff x="1711257" y="471700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4" name="Explosion 1 62"/>
            <p:cNvSpPr>
              <a:spLocks noChangeArrowheads="1"/>
            </p:cNvSpPr>
            <p:nvPr/>
          </p:nvSpPr>
          <p:spPr bwMode="auto">
            <a:xfrm>
              <a:off x="1711257" y="471921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15" name="Explosion 1 63"/>
            <p:cNvSpPr>
              <a:spLocks noChangeArrowheads="1"/>
            </p:cNvSpPr>
            <p:nvPr/>
          </p:nvSpPr>
          <p:spPr bwMode="auto">
            <a:xfrm>
              <a:off x="1945175" y="471700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16" name="Explosion 1 64"/>
            <p:cNvSpPr>
              <a:spLocks noChangeArrowheads="1"/>
            </p:cNvSpPr>
            <p:nvPr/>
          </p:nvSpPr>
          <p:spPr bwMode="auto">
            <a:xfrm>
              <a:off x="2131796" y="471921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118" name="Explosion 1 66"/>
          <p:cNvSpPr>
            <a:spLocks noChangeArrowheads="1"/>
          </p:cNvSpPr>
          <p:nvPr/>
        </p:nvSpPr>
        <p:spPr bwMode="auto">
          <a:xfrm>
            <a:off x="800100" y="4034540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9" name="Explosion 1 67"/>
          <p:cNvSpPr>
            <a:spLocks noChangeArrowheads="1"/>
          </p:cNvSpPr>
          <p:nvPr/>
        </p:nvSpPr>
        <p:spPr bwMode="auto">
          <a:xfrm>
            <a:off x="1030287" y="43361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0" name="Explosion 1 68"/>
          <p:cNvSpPr>
            <a:spLocks noChangeArrowheads="1"/>
          </p:cNvSpPr>
          <p:nvPr/>
        </p:nvSpPr>
        <p:spPr bwMode="auto">
          <a:xfrm>
            <a:off x="1217612" y="43377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1" name="Explosion 1 69"/>
          <p:cNvSpPr>
            <a:spLocks noChangeArrowheads="1"/>
          </p:cNvSpPr>
          <p:nvPr/>
        </p:nvSpPr>
        <p:spPr bwMode="auto">
          <a:xfrm>
            <a:off x="1450975" y="43361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2" name="Explosion 1 70"/>
          <p:cNvSpPr>
            <a:spLocks noChangeArrowheads="1"/>
          </p:cNvSpPr>
          <p:nvPr/>
        </p:nvSpPr>
        <p:spPr bwMode="auto">
          <a:xfrm>
            <a:off x="1638300" y="43377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4" name="Explosion 1 72"/>
          <p:cNvSpPr>
            <a:spLocks noChangeArrowheads="1"/>
          </p:cNvSpPr>
          <p:nvPr/>
        </p:nvSpPr>
        <p:spPr bwMode="auto">
          <a:xfrm>
            <a:off x="800100" y="43377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126" name="Group 5"/>
          <p:cNvGrpSpPr>
            <a:grpSpLocks/>
          </p:cNvGrpSpPr>
          <p:nvPr/>
        </p:nvGrpSpPr>
        <p:grpSpPr bwMode="auto">
          <a:xfrm>
            <a:off x="1217612" y="2513715"/>
            <a:ext cx="534988" cy="153976"/>
            <a:chOff x="1711257" y="319910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0" name="Explosion 1 56"/>
            <p:cNvSpPr>
              <a:spLocks noChangeArrowheads="1"/>
            </p:cNvSpPr>
            <p:nvPr/>
          </p:nvSpPr>
          <p:spPr bwMode="auto">
            <a:xfrm>
              <a:off x="1711257" y="320131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31" name="Explosion 1 57"/>
            <p:cNvSpPr>
              <a:spLocks noChangeArrowheads="1"/>
            </p:cNvSpPr>
            <p:nvPr/>
          </p:nvSpPr>
          <p:spPr bwMode="auto">
            <a:xfrm>
              <a:off x="1945175" y="319910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32" name="Explosion 1 58"/>
            <p:cNvSpPr>
              <a:spLocks noChangeArrowheads="1"/>
            </p:cNvSpPr>
            <p:nvPr/>
          </p:nvSpPr>
          <p:spPr bwMode="auto">
            <a:xfrm>
              <a:off x="2131796" y="320131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127" name="Explosion 1 74"/>
          <p:cNvSpPr>
            <a:spLocks noChangeArrowheads="1"/>
          </p:cNvSpPr>
          <p:nvPr/>
        </p:nvSpPr>
        <p:spPr bwMode="auto">
          <a:xfrm>
            <a:off x="1217612" y="3654174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8" name="Explosion 1 75"/>
          <p:cNvSpPr>
            <a:spLocks noChangeArrowheads="1"/>
          </p:cNvSpPr>
          <p:nvPr/>
        </p:nvSpPr>
        <p:spPr bwMode="auto">
          <a:xfrm>
            <a:off x="1451796" y="3651964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9" name="Explosion 1 76"/>
          <p:cNvSpPr>
            <a:spLocks noChangeArrowheads="1"/>
          </p:cNvSpPr>
          <p:nvPr/>
        </p:nvSpPr>
        <p:spPr bwMode="auto">
          <a:xfrm>
            <a:off x="1638629" y="3654173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4" name="Explosion 1 73"/>
          <p:cNvSpPr>
            <a:spLocks noChangeArrowheads="1"/>
          </p:cNvSpPr>
          <p:nvPr/>
        </p:nvSpPr>
        <p:spPr bwMode="auto">
          <a:xfrm>
            <a:off x="1030629" y="3651954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7" name="Explosion 1 78"/>
          <p:cNvSpPr>
            <a:spLocks noChangeArrowheads="1"/>
          </p:cNvSpPr>
          <p:nvPr/>
        </p:nvSpPr>
        <p:spPr bwMode="auto">
          <a:xfrm>
            <a:off x="799589" y="3654163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9" name="Explosion 1 79"/>
          <p:cNvSpPr>
            <a:spLocks noChangeArrowheads="1"/>
          </p:cNvSpPr>
          <p:nvPr/>
        </p:nvSpPr>
        <p:spPr bwMode="auto">
          <a:xfrm>
            <a:off x="1030711" y="3275716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0" name="Explosion 1 80"/>
          <p:cNvSpPr>
            <a:spLocks noChangeArrowheads="1"/>
          </p:cNvSpPr>
          <p:nvPr/>
        </p:nvSpPr>
        <p:spPr bwMode="auto">
          <a:xfrm>
            <a:off x="1217562" y="3277926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1" name="Explosion 1 81"/>
          <p:cNvSpPr>
            <a:spLocks noChangeArrowheads="1"/>
          </p:cNvSpPr>
          <p:nvPr/>
        </p:nvSpPr>
        <p:spPr bwMode="auto">
          <a:xfrm>
            <a:off x="1451767" y="327571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2" name="Explosion 1 82"/>
          <p:cNvSpPr>
            <a:spLocks noChangeArrowheads="1"/>
          </p:cNvSpPr>
          <p:nvPr/>
        </p:nvSpPr>
        <p:spPr bwMode="auto">
          <a:xfrm>
            <a:off x="1638618" y="327792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4" name="Explosion 1 84"/>
          <p:cNvSpPr>
            <a:spLocks noChangeArrowheads="1"/>
          </p:cNvSpPr>
          <p:nvPr/>
        </p:nvSpPr>
        <p:spPr bwMode="auto">
          <a:xfrm>
            <a:off x="799626" y="327792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5" name="Explosion 1 85"/>
          <p:cNvSpPr>
            <a:spLocks noChangeArrowheads="1"/>
          </p:cNvSpPr>
          <p:nvPr/>
        </p:nvSpPr>
        <p:spPr bwMode="auto">
          <a:xfrm>
            <a:off x="1030287" y="2893128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6" name="Explosion 1 86"/>
          <p:cNvSpPr>
            <a:spLocks noChangeArrowheads="1"/>
          </p:cNvSpPr>
          <p:nvPr/>
        </p:nvSpPr>
        <p:spPr bwMode="auto">
          <a:xfrm>
            <a:off x="1217612" y="28963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7" name="Explosion 1 87"/>
          <p:cNvSpPr>
            <a:spLocks noChangeArrowheads="1"/>
          </p:cNvSpPr>
          <p:nvPr/>
        </p:nvSpPr>
        <p:spPr bwMode="auto">
          <a:xfrm>
            <a:off x="1450975" y="2893128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8" name="Explosion 1 88"/>
          <p:cNvSpPr>
            <a:spLocks noChangeArrowheads="1"/>
          </p:cNvSpPr>
          <p:nvPr/>
        </p:nvSpPr>
        <p:spPr bwMode="auto">
          <a:xfrm>
            <a:off x="1638300" y="28963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50" name="Explosion 1 90"/>
          <p:cNvSpPr>
            <a:spLocks noChangeArrowheads="1"/>
          </p:cNvSpPr>
          <p:nvPr/>
        </p:nvSpPr>
        <p:spPr bwMode="auto">
          <a:xfrm>
            <a:off x="800100" y="28963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55" name="Rectangle 154"/>
          <p:cNvSpPr/>
          <p:nvPr/>
        </p:nvSpPr>
        <p:spPr>
          <a:xfrm>
            <a:off x="3429000" y="897806"/>
            <a:ext cx="5791200" cy="565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Narrow" pitchFamily="34" charset="0"/>
              </a:rPr>
              <a:t>Pruning fault sites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Narrow" pitchFamily="34" charset="0"/>
              </a:rPr>
              <a:t>Application-level error equivalence</a:t>
            </a:r>
          </a:p>
          <a:p>
            <a:pPr>
              <a:lnSpc>
                <a:spcPct val="150000"/>
              </a:lnSpc>
            </a:pPr>
            <a:r>
              <a:rPr kumimoji="1" lang="en-US" sz="2100" b="1" dirty="0" smtClean="0">
                <a:solidFill>
                  <a:srgbClr val="CC6600"/>
                </a:solidFill>
                <a:latin typeface="Arial Narrow" pitchFamily="34" charset="0"/>
                <a:ea typeface="MS PGothic" pitchFamily="34" charset="-128"/>
              </a:rPr>
              <a:t>Insight</a:t>
            </a:r>
            <a:r>
              <a:rPr kumimoji="1" lang="en-US" sz="2100" b="1" dirty="0">
                <a:solidFill>
                  <a:srgbClr val="CC6600"/>
                </a:solidFill>
                <a:latin typeface="Arial Narrow" pitchFamily="34" charset="0"/>
                <a:ea typeface="MS PGothic" pitchFamily="34" charset="-128"/>
              </a:rPr>
              <a:t>: </a:t>
            </a:r>
            <a:r>
              <a:rPr kumimoji="1" lang="en-US" sz="2100" b="1" dirty="0" smtClean="0">
                <a:solidFill>
                  <a:srgbClr val="CC6600"/>
                </a:solidFill>
                <a:latin typeface="Arial Narrow" pitchFamily="34" charset="0"/>
                <a:ea typeface="MS PGothic" pitchFamily="34" charset="-128"/>
              </a:rPr>
              <a:t>Similar error propagation </a:t>
            </a:r>
            <a:r>
              <a:rPr lang="en-US" sz="2100" dirty="0">
                <a:solidFill>
                  <a:srgbClr val="CC6600"/>
                </a:solidFill>
                <a:latin typeface="Arial Narrow" pitchFamily="34" charset="0"/>
                <a:sym typeface="Symbol" pitchFamily="-64" charset="2"/>
              </a:rPr>
              <a:t> </a:t>
            </a:r>
            <a:r>
              <a:rPr kumimoji="1" lang="en-US" sz="2100" b="1" dirty="0" smtClean="0">
                <a:solidFill>
                  <a:srgbClr val="CC6600"/>
                </a:solidFill>
                <a:latin typeface="Arial Narrow" pitchFamily="34" charset="0"/>
                <a:ea typeface="MS PGothic" pitchFamily="34" charset="-128"/>
              </a:rPr>
              <a:t>similar outcome</a:t>
            </a:r>
            <a:endParaRPr lang="en-US" sz="2100" b="1" dirty="0" smtClean="0">
              <a:solidFill>
                <a:srgbClr val="CC6600"/>
              </a:solidFill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Narrow" pitchFamily="34" charset="0"/>
              </a:rPr>
              <a:t>Example: </a:t>
            </a:r>
            <a:endParaRPr lang="en-US" sz="2200" b="1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 Narrow" pitchFamily="34" charset="0"/>
              </a:rPr>
              <a:t>Predict </a:t>
            </a:r>
            <a:r>
              <a:rPr lang="en-US" sz="2200" b="1" dirty="0">
                <a:latin typeface="Arial Narrow" pitchFamily="34" charset="0"/>
              </a:rPr>
              <a:t>fault </a:t>
            </a:r>
            <a:r>
              <a:rPr lang="en-US" sz="2200" b="1" dirty="0" smtClean="0">
                <a:latin typeface="Arial Narrow" pitchFamily="34" charset="0"/>
              </a:rPr>
              <a:t>outcomes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9626" y="1907282"/>
            <a:ext cx="952974" cy="153988"/>
            <a:chOff x="799626" y="1828800"/>
            <a:chExt cx="952974" cy="153988"/>
          </a:xfrm>
        </p:grpSpPr>
        <p:sp>
          <p:nvSpPr>
            <p:cNvPr id="247" name="Explosion 1 79"/>
            <p:cNvSpPr>
              <a:spLocks noChangeArrowheads="1"/>
            </p:cNvSpPr>
            <p:nvPr/>
          </p:nvSpPr>
          <p:spPr bwMode="auto">
            <a:xfrm>
              <a:off x="1030711" y="1828801"/>
              <a:ext cx="113982" cy="151777"/>
            </a:xfrm>
            <a:prstGeom prst="irregularSeal1">
              <a:avLst/>
            </a:prstGeom>
            <a:solidFill>
              <a:srgbClr val="FFC000"/>
            </a:solidFill>
            <a:ln w="54864" algn="ctr">
              <a:solidFill>
                <a:srgbClr val="FFC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48" name="Explosion 1 80"/>
            <p:cNvSpPr>
              <a:spLocks noChangeArrowheads="1"/>
            </p:cNvSpPr>
            <p:nvPr/>
          </p:nvSpPr>
          <p:spPr bwMode="auto">
            <a:xfrm>
              <a:off x="1217562" y="1831011"/>
              <a:ext cx="113982" cy="151777"/>
            </a:xfrm>
            <a:prstGeom prst="irregularSeal1">
              <a:avLst/>
            </a:prstGeom>
            <a:solidFill>
              <a:srgbClr val="002060"/>
            </a:solidFill>
            <a:ln w="54864" algn="ctr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49" name="Explosion 1 81"/>
            <p:cNvSpPr>
              <a:spLocks noChangeArrowheads="1"/>
            </p:cNvSpPr>
            <p:nvPr/>
          </p:nvSpPr>
          <p:spPr bwMode="auto">
            <a:xfrm>
              <a:off x="1451767" y="1828800"/>
              <a:ext cx="113982" cy="151777"/>
            </a:xfrm>
            <a:prstGeom prst="irregularSeal1">
              <a:avLst/>
            </a:prstGeom>
            <a:solidFill>
              <a:schemeClr val="accent1">
                <a:lumMod val="90000"/>
              </a:schemeClr>
            </a:solidFill>
            <a:ln w="54864" algn="ctr">
              <a:solidFill>
                <a:schemeClr val="accent5">
                  <a:lumMod val="90000"/>
                </a:schemeClr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50" name="Explosion 1 82"/>
            <p:cNvSpPr>
              <a:spLocks noChangeArrowheads="1"/>
            </p:cNvSpPr>
            <p:nvPr/>
          </p:nvSpPr>
          <p:spPr bwMode="auto">
            <a:xfrm>
              <a:off x="1638618" y="1831010"/>
              <a:ext cx="113982" cy="151777"/>
            </a:xfrm>
            <a:prstGeom prst="irregularSeal1">
              <a:avLst/>
            </a:prstGeom>
            <a:solidFill>
              <a:srgbClr val="D15100"/>
            </a:solidFill>
            <a:ln w="54864" algn="ctr">
              <a:solidFill>
                <a:srgbClr val="D25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51" name="Explosion 1 84"/>
            <p:cNvSpPr>
              <a:spLocks noChangeArrowheads="1"/>
            </p:cNvSpPr>
            <p:nvPr/>
          </p:nvSpPr>
          <p:spPr bwMode="auto">
            <a:xfrm>
              <a:off x="799626" y="1831010"/>
              <a:ext cx="113982" cy="151777"/>
            </a:xfrm>
            <a:prstGeom prst="irregularSeal1">
              <a:avLst/>
            </a:prstGeom>
            <a:solidFill>
              <a:srgbClr val="008000"/>
            </a:solidFill>
            <a:ln w="54864" algn="ctr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638629" y="716945"/>
            <a:ext cx="224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itchFamily="34" charset="0"/>
              </a:rPr>
              <a:t>Equivalence </a:t>
            </a:r>
          </a:p>
          <a:p>
            <a:pPr algn="ctr"/>
            <a:r>
              <a:rPr lang="en-US" b="1" dirty="0" smtClean="0">
                <a:latin typeface="Arial Narrow" pitchFamily="34" charset="0"/>
              </a:rPr>
              <a:t>Classes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988318"/>
            <a:ext cx="1810112" cy="840482"/>
            <a:chOff x="43773" y="1047690"/>
            <a:chExt cx="1810112" cy="840482"/>
          </a:xfrm>
        </p:grpSpPr>
        <p:sp>
          <p:nvSpPr>
            <p:cNvPr id="80" name="TextBox 79"/>
            <p:cNvSpPr txBox="1"/>
            <p:nvPr/>
          </p:nvSpPr>
          <p:spPr>
            <a:xfrm>
              <a:off x="43773" y="1047690"/>
              <a:ext cx="1810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 Narrow" pitchFamily="34" charset="0"/>
                </a:rPr>
                <a:t>Representatives</a:t>
              </a:r>
              <a:endParaRPr lang="en-US" sz="2000" b="1" dirty="0">
                <a:latin typeface="Arial Narrow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523335" y="1428690"/>
              <a:ext cx="282438" cy="4594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4687083" y="3054605"/>
            <a:ext cx="3099436" cy="1169443"/>
            <a:chOff x="4687083" y="2418692"/>
            <a:chExt cx="3099436" cy="1169443"/>
          </a:xfrm>
        </p:grpSpPr>
        <p:sp>
          <p:nvSpPr>
            <p:cNvPr id="200" name="Freeform 23"/>
            <p:cNvSpPr>
              <a:spLocks/>
            </p:cNvSpPr>
            <p:nvPr/>
          </p:nvSpPr>
          <p:spPr bwMode="auto">
            <a:xfrm rot="16200000">
              <a:off x="6129930" y="1967681"/>
              <a:ext cx="589518" cy="2651389"/>
            </a:xfrm>
            <a:custGeom>
              <a:avLst/>
              <a:gdLst>
                <a:gd name="T0" fmla="*/ 742125 w 1728541"/>
                <a:gd name="T1" fmla="*/ 0 h 4791075"/>
                <a:gd name="T2" fmla="*/ 2256 w 1728541"/>
                <a:gd name="T3" fmla="*/ 714375 h 4791075"/>
                <a:gd name="T4" fmla="*/ 954641 w 1728541"/>
                <a:gd name="T5" fmla="*/ 1800225 h 4791075"/>
                <a:gd name="T6" fmla="*/ 214772 w 1728541"/>
                <a:gd name="T7" fmla="*/ 2847975 h 4791075"/>
                <a:gd name="T8" fmla="*/ 1300963 w 1728541"/>
                <a:gd name="T9" fmla="*/ 3533775 h 4791075"/>
                <a:gd name="T10" fmla="*/ 1363930 w 1728541"/>
                <a:gd name="T11" fmla="*/ 4791075 h 47910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8541" h="4791075">
                  <a:moveTo>
                    <a:pt x="898080" y="0"/>
                  </a:moveTo>
                  <a:cubicBezTo>
                    <a:pt x="428974" y="207169"/>
                    <a:pt x="-40132" y="414338"/>
                    <a:pt x="2730" y="714375"/>
                  </a:cubicBezTo>
                  <a:cubicBezTo>
                    <a:pt x="45592" y="1014412"/>
                    <a:pt x="1112393" y="1444625"/>
                    <a:pt x="1155255" y="1800225"/>
                  </a:cubicBezTo>
                  <a:cubicBezTo>
                    <a:pt x="1198117" y="2155825"/>
                    <a:pt x="190055" y="2559050"/>
                    <a:pt x="259905" y="2847975"/>
                  </a:cubicBezTo>
                  <a:cubicBezTo>
                    <a:pt x="329755" y="3136900"/>
                    <a:pt x="1342580" y="3209925"/>
                    <a:pt x="1574355" y="3533775"/>
                  </a:cubicBezTo>
                  <a:cubicBezTo>
                    <a:pt x="1806130" y="3857625"/>
                    <a:pt x="1728342" y="4324350"/>
                    <a:pt x="1650555" y="4791075"/>
                  </a:cubicBez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4"/>
            <p:cNvSpPr>
              <a:spLocks/>
            </p:cNvSpPr>
            <p:nvPr/>
          </p:nvSpPr>
          <p:spPr bwMode="auto">
            <a:xfrm rot="16200000">
              <a:off x="5894999" y="1210776"/>
              <a:ext cx="683603" cy="3099436"/>
            </a:xfrm>
            <a:custGeom>
              <a:avLst/>
              <a:gdLst>
                <a:gd name="T0" fmla="*/ 0 w 1822079"/>
                <a:gd name="T1" fmla="*/ 0 h 5600700"/>
                <a:gd name="T2" fmla="*/ 1810118 w 1822079"/>
                <a:gd name="T3" fmla="*/ 1323975 h 5600700"/>
                <a:gd name="T4" fmla="*/ 790736 w 1822079"/>
                <a:gd name="T5" fmla="*/ 4391025 h 5600700"/>
                <a:gd name="T6" fmla="*/ 685940 w 1822079"/>
                <a:gd name="T7" fmla="*/ 5600700 h 56007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2079" h="5600700">
                  <a:moveTo>
                    <a:pt x="0" y="0"/>
                  </a:moveTo>
                  <a:cubicBezTo>
                    <a:pt x="838994" y="296069"/>
                    <a:pt x="1677988" y="592138"/>
                    <a:pt x="1809750" y="1323975"/>
                  </a:cubicBezTo>
                  <a:cubicBezTo>
                    <a:pt x="1941513" y="2055813"/>
                    <a:pt x="977900" y="3678238"/>
                    <a:pt x="790575" y="4391025"/>
                  </a:cubicBezTo>
                  <a:cubicBezTo>
                    <a:pt x="603250" y="5103813"/>
                    <a:pt x="644525" y="5352256"/>
                    <a:pt x="685800" y="5600700"/>
                  </a:cubicBez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6620" y="3190185"/>
            <a:ext cx="4681585" cy="1789128"/>
            <a:chOff x="3776620" y="2554272"/>
            <a:chExt cx="4681585" cy="1789128"/>
          </a:xfrm>
        </p:grpSpPr>
        <p:cxnSp>
          <p:nvCxnSpPr>
            <p:cNvPr id="195" name="Straight Arrow Connector 194"/>
            <p:cNvCxnSpPr>
              <a:stCxn id="192" idx="4"/>
            </p:cNvCxnSpPr>
            <p:nvPr/>
          </p:nvCxnSpPr>
          <p:spPr>
            <a:xfrm rot="16200000" flipH="1">
              <a:off x="7915812" y="3156888"/>
              <a:ext cx="1" cy="2212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776620" y="2554272"/>
              <a:ext cx="4681585" cy="1789128"/>
              <a:chOff x="3776620" y="2554272"/>
              <a:chExt cx="4681585" cy="1789128"/>
            </a:xfrm>
          </p:grpSpPr>
          <p:sp>
            <p:nvSpPr>
              <p:cNvPr id="194" name="TextBox 25"/>
              <p:cNvSpPr txBox="1">
                <a:spLocks noChangeArrowheads="1"/>
              </p:cNvSpPr>
              <p:nvPr/>
            </p:nvSpPr>
            <p:spPr bwMode="auto">
              <a:xfrm>
                <a:off x="3776620" y="2554272"/>
                <a:ext cx="566780" cy="3978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5324" tIns="62663" rIns="125324" bIns="62663">
                <a:spAutoFit/>
              </a:bodyPr>
              <a:lstStyle>
                <a:lvl1pPr defTabSz="1079500" eaLnBrk="0" hangingPunct="0"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1079500" eaLnBrk="0" hangingPunct="0"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1079500" eaLnBrk="0" hangingPunct="0"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1079500" eaLnBrk="0" hangingPunct="0"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1079500" eaLnBrk="0" hangingPunct="0"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1079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1079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1079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1079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200" b="1" dirty="0">
                    <a:ea typeface="MS PGothic" pitchFamily="34" charset="-128"/>
                  </a:rPr>
                  <a:t>CFG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503628" y="2582584"/>
                <a:ext cx="3954577" cy="1760816"/>
                <a:chOff x="4503628" y="2582584"/>
                <a:chExt cx="3954577" cy="1760816"/>
              </a:xfrm>
            </p:grpSpPr>
            <p:grpSp>
              <p:nvGrpSpPr>
                <p:cNvPr id="176" name="Group 14"/>
                <p:cNvGrpSpPr>
                  <a:grpSpLocks/>
                </p:cNvGrpSpPr>
                <p:nvPr/>
              </p:nvGrpSpPr>
              <p:grpSpPr bwMode="auto">
                <a:xfrm rot="16200000">
                  <a:off x="5385617" y="1923816"/>
                  <a:ext cx="1760816" cy="3078352"/>
                  <a:chOff x="11735307" y="19770666"/>
                  <a:chExt cx="2263553" cy="4348212"/>
                </a:xfrm>
              </p:grpSpPr>
              <p:sp>
                <p:nvSpPr>
                  <p:cNvPr id="177" name="Oval 176"/>
                  <p:cNvSpPr/>
                  <p:nvPr/>
                </p:nvSpPr>
                <p:spPr>
                  <a:xfrm>
                    <a:off x="12914867" y="19770666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cxnSp>
                <p:nvCxnSpPr>
                  <p:cNvPr id="178" name="Straight Arrow Connector 177"/>
                  <p:cNvCxnSpPr>
                    <a:stCxn id="177" idx="5"/>
                    <a:endCxn id="180" idx="0"/>
                  </p:cNvCxnSpPr>
                  <p:nvPr/>
                </p:nvCxnSpPr>
                <p:spPr>
                  <a:xfrm>
                    <a:off x="13132551" y="20075934"/>
                    <a:ext cx="738885" cy="62791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>
                    <a:stCxn id="177" idx="3"/>
                    <a:endCxn id="183" idx="0"/>
                  </p:cNvCxnSpPr>
                  <p:nvPr/>
                </p:nvCxnSpPr>
                <p:spPr>
                  <a:xfrm flipH="1">
                    <a:off x="12320220" y="20075934"/>
                    <a:ext cx="631813" cy="588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Oval 179"/>
                  <p:cNvSpPr/>
                  <p:nvPr/>
                </p:nvSpPr>
                <p:spPr>
                  <a:xfrm>
                    <a:off x="13744011" y="20703844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12237040" y="22340628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cxnSp>
                <p:nvCxnSpPr>
                  <p:cNvPr id="182" name="Straight Arrow Connector 181"/>
                  <p:cNvCxnSpPr>
                    <a:stCxn id="187" idx="4"/>
                    <a:endCxn id="181" idx="7"/>
                  </p:cNvCxnSpPr>
                  <p:nvPr/>
                </p:nvCxnSpPr>
                <p:spPr>
                  <a:xfrm flipH="1">
                    <a:off x="12454724" y="21859148"/>
                    <a:ext cx="398201" cy="53359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Oval 182"/>
                  <p:cNvSpPr/>
                  <p:nvPr/>
                </p:nvSpPr>
                <p:spPr>
                  <a:xfrm>
                    <a:off x="12192796" y="20664134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cxnSp>
                <p:nvCxnSpPr>
                  <p:cNvPr id="184" name="Straight Arrow Connector 183"/>
                  <p:cNvCxnSpPr>
                    <a:stCxn id="183" idx="5"/>
                  </p:cNvCxnSpPr>
                  <p:nvPr/>
                </p:nvCxnSpPr>
                <p:spPr>
                  <a:xfrm>
                    <a:off x="12409594" y="20969403"/>
                    <a:ext cx="468993" cy="5323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Arrow Connector 184"/>
                  <p:cNvCxnSpPr>
                    <a:stCxn id="183" idx="3"/>
                  </p:cNvCxnSpPr>
                  <p:nvPr/>
                </p:nvCxnSpPr>
                <p:spPr>
                  <a:xfrm flipH="1">
                    <a:off x="11887508" y="20969403"/>
                    <a:ext cx="342453" cy="5323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Oval 185"/>
                  <p:cNvSpPr/>
                  <p:nvPr/>
                </p:nvSpPr>
                <p:spPr>
                  <a:xfrm>
                    <a:off x="11735307" y="21501761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12725501" y="21501761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cxnSp>
                <p:nvCxnSpPr>
                  <p:cNvPr id="188" name="Straight Arrow Connector 187"/>
                  <p:cNvCxnSpPr>
                    <a:stCxn id="186" idx="4"/>
                    <a:endCxn id="181" idx="1"/>
                  </p:cNvCxnSpPr>
                  <p:nvPr/>
                </p:nvCxnSpPr>
                <p:spPr>
                  <a:xfrm>
                    <a:off x="11862731" y="21859148"/>
                    <a:ext cx="411474" cy="53359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Oval 188"/>
                  <p:cNvSpPr/>
                  <p:nvPr/>
                </p:nvSpPr>
                <p:spPr>
                  <a:xfrm>
                    <a:off x="12990968" y="22999561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cxnSp>
                <p:nvCxnSpPr>
                  <p:cNvPr id="190" name="Straight Arrow Connector 189"/>
                  <p:cNvCxnSpPr>
                    <a:stCxn id="181" idx="5"/>
                    <a:endCxn id="189" idx="1"/>
                  </p:cNvCxnSpPr>
                  <p:nvPr/>
                </p:nvCxnSpPr>
                <p:spPr>
                  <a:xfrm>
                    <a:off x="12454724" y="22645897"/>
                    <a:ext cx="573410" cy="40578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Arrow Connector 190"/>
                  <p:cNvCxnSpPr>
                    <a:stCxn id="180" idx="4"/>
                    <a:endCxn id="189" idx="7"/>
                  </p:cNvCxnSpPr>
                  <p:nvPr/>
                </p:nvCxnSpPr>
                <p:spPr>
                  <a:xfrm flipH="1">
                    <a:off x="13208651" y="21061231"/>
                    <a:ext cx="662784" cy="199044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2" name="Oval 191"/>
                  <p:cNvSpPr/>
                  <p:nvPr/>
                </p:nvSpPr>
                <p:spPr>
                  <a:xfrm>
                    <a:off x="12990968" y="23761491"/>
                    <a:ext cx="254849" cy="357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cxnSp>
                <p:nvCxnSpPr>
                  <p:cNvPr id="193" name="Straight Arrow Connector 192"/>
                  <p:cNvCxnSpPr>
                    <a:stCxn id="189" idx="4"/>
                    <a:endCxn id="192" idx="0"/>
                  </p:cNvCxnSpPr>
                  <p:nvPr/>
                </p:nvCxnSpPr>
                <p:spPr>
                  <a:xfrm>
                    <a:off x="13118392" y="23356948"/>
                    <a:ext cx="0" cy="40454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8114649" y="3165775"/>
                  <a:ext cx="2144" cy="1785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4503628" y="3154553"/>
                  <a:ext cx="3954577" cy="198247"/>
                  <a:chOff x="4503628" y="3152310"/>
                  <a:chExt cx="3954577" cy="198247"/>
                </a:xfrm>
              </p:grpSpPr>
              <p:sp>
                <p:nvSpPr>
                  <p:cNvPr id="197" name="Oval 196"/>
                  <p:cNvSpPr/>
                  <p:nvPr/>
                </p:nvSpPr>
                <p:spPr bwMode="auto">
                  <a:xfrm rot="16200000">
                    <a:off x="8232574" y="3124926"/>
                    <a:ext cx="198247" cy="2530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>
                      <a:cs typeface="Arial" pitchFamily="34" charset="0"/>
                    </a:endParaRPr>
                  </a:p>
                </p:txBody>
              </p:sp>
              <p:grpSp>
                <p:nvGrpSpPr>
                  <p:cNvPr id="202" name="Group 201"/>
                  <p:cNvGrpSpPr/>
                  <p:nvPr/>
                </p:nvGrpSpPr>
                <p:grpSpPr>
                  <a:xfrm rot="16200000">
                    <a:off x="6330640" y="1325298"/>
                    <a:ext cx="174046" cy="3828070"/>
                    <a:chOff x="2133604" y="1504950"/>
                    <a:chExt cx="260836" cy="447551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H="1">
                      <a:off x="2150108" y="1524000"/>
                      <a:ext cx="1" cy="27243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Elbow Connector 203"/>
                    <p:cNvCxnSpPr/>
                    <p:nvPr/>
                  </p:nvCxnSpPr>
                  <p:spPr bwMode="auto">
                    <a:xfrm flipH="1" flipV="1">
                      <a:off x="2133604" y="1504950"/>
                      <a:ext cx="260836" cy="4475515"/>
                    </a:xfrm>
                    <a:prstGeom prst="bentConnector3">
                      <a:avLst>
                        <a:gd name="adj1" fmla="val -467843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</p:spPr>
                </p:cxnSp>
              </p:grpSp>
            </p:grpSp>
          </p:grpSp>
        </p:grpSp>
      </p:grpSp>
      <p:grpSp>
        <p:nvGrpSpPr>
          <p:cNvPr id="18" name="Group 17"/>
          <p:cNvGrpSpPr/>
          <p:nvPr/>
        </p:nvGrpSpPr>
        <p:grpSpPr>
          <a:xfrm>
            <a:off x="3810000" y="3883060"/>
            <a:ext cx="5181600" cy="1755740"/>
            <a:chOff x="3810000" y="3247147"/>
            <a:chExt cx="5181600" cy="1755740"/>
          </a:xfrm>
        </p:grpSpPr>
        <p:grpSp>
          <p:nvGrpSpPr>
            <p:cNvPr id="17" name="Group 16"/>
            <p:cNvGrpSpPr/>
            <p:nvPr/>
          </p:nvGrpSpPr>
          <p:grpSpPr>
            <a:xfrm>
              <a:off x="3810000" y="3559716"/>
              <a:ext cx="5181600" cy="1443171"/>
              <a:chOff x="3810000" y="3559716"/>
              <a:chExt cx="5181600" cy="1443171"/>
            </a:xfrm>
          </p:grpSpPr>
          <p:sp>
            <p:nvSpPr>
              <p:cNvPr id="199" name="Freeform 22"/>
              <p:cNvSpPr>
                <a:spLocks/>
              </p:cNvSpPr>
              <p:nvPr/>
            </p:nvSpPr>
            <p:spPr bwMode="auto">
              <a:xfrm rot="16200000">
                <a:off x="5745271" y="2472768"/>
                <a:ext cx="936084" cy="3109979"/>
              </a:xfrm>
              <a:custGeom>
                <a:avLst/>
                <a:gdLst>
                  <a:gd name="T0" fmla="*/ 2400102 w 2496348"/>
                  <a:gd name="T1" fmla="*/ 0 h 5619750"/>
                  <a:gd name="T2" fmla="*/ 1105116 w 2496348"/>
                  <a:gd name="T3" fmla="*/ 1047750 h 5619750"/>
                  <a:gd name="T4" fmla="*/ 569 w 2496348"/>
                  <a:gd name="T5" fmla="*/ 2571750 h 5619750"/>
                  <a:gd name="T6" fmla="*/ 1247945 w 2496348"/>
                  <a:gd name="T7" fmla="*/ 4048125 h 5619750"/>
                  <a:gd name="T8" fmla="*/ 2314404 w 2496348"/>
                  <a:gd name="T9" fmla="*/ 4619625 h 5619750"/>
                  <a:gd name="T10" fmla="*/ 2485799 w 2496348"/>
                  <a:gd name="T11" fmla="*/ 5619750 h 56197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96348" h="5619750">
                    <a:moveTo>
                      <a:pt x="2400869" y="0"/>
                    </a:moveTo>
                    <a:cubicBezTo>
                      <a:pt x="1953194" y="309562"/>
                      <a:pt x="1505519" y="619125"/>
                      <a:pt x="1105469" y="1047750"/>
                    </a:cubicBezTo>
                    <a:cubicBezTo>
                      <a:pt x="705419" y="1476375"/>
                      <a:pt x="-23244" y="2071687"/>
                      <a:pt x="569" y="2571750"/>
                    </a:cubicBezTo>
                    <a:cubicBezTo>
                      <a:pt x="24382" y="3071813"/>
                      <a:pt x="862582" y="3706813"/>
                      <a:pt x="1248344" y="4048125"/>
                    </a:cubicBezTo>
                    <a:cubicBezTo>
                      <a:pt x="1634106" y="4389437"/>
                      <a:pt x="2108769" y="4357688"/>
                      <a:pt x="2315144" y="4619625"/>
                    </a:cubicBezTo>
                    <a:cubicBezTo>
                      <a:pt x="2521519" y="4881562"/>
                      <a:pt x="2504056" y="5250656"/>
                      <a:pt x="2486594" y="561975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810000" y="4572000"/>
                <a:ext cx="5181600" cy="430887"/>
                <a:chOff x="3810000" y="4530804"/>
                <a:chExt cx="5181600" cy="430887"/>
              </a:xfrm>
            </p:grpSpPr>
            <p:sp>
              <p:nvSpPr>
                <p:cNvPr id="205" name="TextBox 204"/>
                <p:cNvSpPr txBox="1"/>
                <p:nvPr/>
              </p:nvSpPr>
              <p:spPr>
                <a:xfrm>
                  <a:off x="3810000" y="4530804"/>
                  <a:ext cx="5181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 smtClean="0">
                      <a:latin typeface="Arial Narrow" pitchFamily="34" charset="0"/>
                    </a:rPr>
                    <a:t>Errors </a:t>
                  </a:r>
                  <a:r>
                    <a:rPr lang="en-US" sz="2200" b="1" dirty="0">
                      <a:latin typeface="Arial Narrow" pitchFamily="34" charset="0"/>
                    </a:rPr>
                    <a:t>in </a:t>
                  </a:r>
                  <a:r>
                    <a:rPr lang="en-US" sz="2200" b="1" dirty="0" smtClean="0">
                      <a:solidFill>
                        <a:srgbClr val="D25000"/>
                      </a:solidFill>
                      <a:latin typeface="Arial Narrow" pitchFamily="34" charset="0"/>
                    </a:rPr>
                    <a:t>X</a:t>
                  </a:r>
                  <a:r>
                    <a:rPr lang="en-US" sz="2200" b="1" dirty="0" smtClean="0">
                      <a:latin typeface="Arial Narrow" pitchFamily="34" charset="0"/>
                    </a:rPr>
                    <a:t> that take    paths behave similarly</a:t>
                  </a:r>
                </a:p>
              </p:txBody>
            </p:sp>
            <p:sp>
              <p:nvSpPr>
                <p:cNvPr id="206" name="Rectangle 205"/>
                <p:cNvSpPr/>
                <p:nvPr/>
              </p:nvSpPr>
              <p:spPr bwMode="auto">
                <a:xfrm>
                  <a:off x="6096000" y="4648200"/>
                  <a:ext cx="152400" cy="22860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</p:grpSp>
        <p:sp>
          <p:nvSpPr>
            <p:cNvPr id="207" name="TextBox 206"/>
            <p:cNvSpPr txBox="1"/>
            <p:nvPr/>
          </p:nvSpPr>
          <p:spPr>
            <a:xfrm rot="16200000">
              <a:off x="4676704" y="3179773"/>
              <a:ext cx="260132" cy="394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D25000"/>
                  </a:solidFill>
                </a:rPr>
                <a:t>X</a:t>
              </a:r>
              <a:endParaRPr lang="en-US" sz="2400" b="1" dirty="0">
                <a:solidFill>
                  <a:srgbClr val="D25000"/>
                </a:solidFill>
              </a:endParaRP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4806770" y="3929288"/>
            <a:ext cx="182880" cy="18288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1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53"/>
    </mc:Choice>
    <mc:Fallback xmlns="">
      <p:transition spd="slow" advTm="79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0625 -0.0669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3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8958 -0.08889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4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3125 -0.21065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13958 -0.23311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1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0625 -0.26574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132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15174 -0.0882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-44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11007 0.02245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11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12674 0.04444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22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15174 -0.09953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-497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12674 -0.16551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-82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8559 0.19977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9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14392 0.12222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6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6059 0.05602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80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13559 0.00023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16059 -0.0213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106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7275 0.31111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15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16441 0.30023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150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8941 0.20069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100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8941 0.0893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446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439 L 0.15608 0.0301 " pathEditMode="relative" rAng="0" ptsTypes="AA">
                                      <p:cBhvr>
                                        <p:cTn id="56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4 L 0.17327 0.16319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838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6 L 0.19792 0.21134 " pathEditMode="relative" rAng="0" ptsTypes="AA">
                                      <p:cBhvr>
                                        <p:cTn id="62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055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17292 0.31157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57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20625 0.41111 " pathEditMode="relative" rAng="0" ptsTypes="AA">
                                      <p:cBhvr>
                                        <p:cTn id="66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2055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22292 0.42199 " pathEditMode="relative" rAng="0" ptsTypes="AA">
                                      <p:cBhvr>
                                        <p:cTn id="6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2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6.33673E-6 L 0.06754 0.08488 L 0.13386 0.1316 L 0.20261 0.07956 L 0.24931 6.33673E-6 L 0.31563 -0.01202 " pathEditMode="relative" ptsTypes="AAAAAA">
                                      <p:cBhvr>
                                        <p:cTn id="9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5" grpId="0" animBg="1"/>
      <p:bldP spid="244" grpId="0" animBg="1"/>
      <p:bldP spid="243" grpId="0" animBg="1"/>
      <p:bldP spid="3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27" grpId="0" animBg="1"/>
      <p:bldP spid="128" grpId="0" animBg="1"/>
      <p:bldP spid="129" grpId="0" animBg="1"/>
      <p:bldP spid="134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78" grpId="0"/>
      <p:bldP spid="5" grpId="0" animBg="1"/>
      <p:bldP spid="5" grpId="1" animBg="1"/>
      <p:bldP spid="5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2.8|1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9|16|6.8"/>
</p:tagLst>
</file>

<file path=ppt/theme/theme1.xml><?xml version="1.0" encoding="utf-8"?>
<a:theme xmlns:a="http://schemas.openxmlformats.org/drawingml/2006/main" name="SWAT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SWAT-Theme</Template>
  <TotalTime>14432</TotalTime>
  <Words>979</Words>
  <Application>Microsoft Office PowerPoint</Application>
  <PresentationFormat>On-screen Show (4:3)</PresentationFormat>
  <Paragraphs>295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SWAT-Theme</vt:lpstr>
      <vt:lpstr>PowerPoint Presentation</vt:lpstr>
      <vt:lpstr>Technology Scaling and Reliability Challenges</vt:lpstr>
      <vt:lpstr>Motivation</vt:lpstr>
      <vt:lpstr>SWAT: SoftWare Anomaly Treatment</vt:lpstr>
      <vt:lpstr>Motivation</vt:lpstr>
      <vt:lpstr>Fault Outcomes</vt:lpstr>
      <vt:lpstr>Fault Outcomes</vt:lpstr>
      <vt:lpstr>Approach</vt:lpstr>
      <vt:lpstr>Relyzer: Application Resiliency Analyzer</vt:lpstr>
      <vt:lpstr>Relyzer Contributions [ASPLOS 2012]</vt:lpstr>
      <vt:lpstr>SDC-targeted Program-level Detectors</vt:lpstr>
      <vt:lpstr>Contributions [DSN 2012]</vt:lpstr>
      <vt:lpstr>Other Contributions</vt:lpstr>
      <vt:lpstr>Backup</vt:lpstr>
      <vt:lpstr>Identifying Near Optimal Detectors: Naïve Approach</vt:lpstr>
      <vt:lpstr>Identifying Near Optimal Detectors: Our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Siva</cp:lastModifiedBy>
  <cp:revision>1693</cp:revision>
  <cp:lastPrinted>2012-06-22T15:53:02Z</cp:lastPrinted>
  <dcterms:created xsi:type="dcterms:W3CDTF">2006-08-16T00:00:00Z</dcterms:created>
  <dcterms:modified xsi:type="dcterms:W3CDTF">2012-11-14T05:37:14Z</dcterms:modified>
</cp:coreProperties>
</file>