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sldIdLst>
    <p:sldId id="256" r:id="rId2"/>
    <p:sldId id="549" r:id="rId3"/>
    <p:sldId id="550" r:id="rId4"/>
    <p:sldId id="414" r:id="rId5"/>
    <p:sldId id="415" r:id="rId6"/>
    <p:sldId id="546" r:id="rId7"/>
    <p:sldId id="547" r:id="rId8"/>
    <p:sldId id="54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25000"/>
    <a:srgbClr val="D15100"/>
    <a:srgbClr val="FF7600"/>
    <a:srgbClr val="FFE4C9"/>
    <a:srgbClr val="FFE6CD"/>
    <a:srgbClr val="008000"/>
    <a:srgbClr val="339966"/>
    <a:srgbClr val="99FF99"/>
    <a:srgbClr val="CCFF99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87667" autoAdjust="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1125DEB-88B3-4C1C-A736-6FF0D6B80C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EA064-809B-4F94-9814-70924C2D1B76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37859-7CD5-0140-9B97-64E7518219D4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B3AAA-F285-284A-B118-857C5E64D516}" type="slidenum">
              <a:rPr lang="en-US"/>
              <a:pPr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97C77-8111-479A-95B3-9A31565112F3}" type="slidenum">
              <a:rPr lang="en-US"/>
              <a:pPr/>
              <a:t>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Out-of-bound detectors, rr for app-aware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 new scheme, but lay foundation for future work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 would like to mention two pieces of recent work that I was involved in.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While detection and diagnosis assume single threaded enironment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different project, we are pursuing</a:t>
            </a:r>
            <a:r>
              <a:rPr lang="en-US" baseline="0" dirty="0" smtClean="0"/>
              <a:t> ways to make parallel programming simpler by providing safe languages that avoid unsafe constructs like data races by design. We have a companion hardware effort called </a:t>
            </a:r>
            <a:r>
              <a:rPr lang="en-US" baseline="0" dirty="0" err="1" smtClean="0"/>
              <a:t>DeNovo</a:t>
            </a:r>
            <a:r>
              <a:rPr lang="en-US" baseline="0" dirty="0" smtClean="0"/>
              <a:t> that is exploiting the information and guarantees available in such programs for correctness and performance. In the future, we plan to use this information for resilience.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5DEB-88B3-4C1C-A736-6FF0D6B80C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 userDrawn="1"/>
        </p:nvSpPr>
        <p:spPr bwMode="auto">
          <a:xfrm>
            <a:off x="8382000" y="638492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Font typeface="Symbol" pitchFamily="-64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 smtClean="0"/>
              <a:t>Software Managed Resiliency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276600"/>
            <a:ext cx="8839200" cy="312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Siva Hari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Lei Chen, Xin Fu, Pradeep </a:t>
            </a:r>
            <a:r>
              <a:rPr lang="en-US" dirty="0"/>
              <a:t>Ramachandran</a:t>
            </a:r>
            <a:r>
              <a:rPr lang="en-US" dirty="0" smtClean="0"/>
              <a:t>, Swarup Sahoo,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Rob </a:t>
            </a:r>
            <a:r>
              <a:rPr lang="en-US" dirty="0" err="1" smtClean="0"/>
              <a:t>Smolenski</a:t>
            </a:r>
            <a:r>
              <a:rPr lang="en-US" dirty="0" smtClean="0"/>
              <a:t>, Sarita Adve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sz="2000" dirty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swat@cs.illinois.edu</a:t>
            </a:r>
            <a:endParaRPr lang="en-US" sz="2000" dirty="0"/>
          </a:p>
        </p:txBody>
      </p:sp>
    </p:spTree>
  </p:cSld>
  <p:clrMapOvr>
    <a:masterClrMapping/>
  </p:clrMapOvr>
  <p:transition advTm="18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067800" cy="5715000"/>
          </a:xfrm>
        </p:spPr>
        <p:txBody>
          <a:bodyPr/>
          <a:lstStyle/>
          <a:p>
            <a:r>
              <a:rPr lang="en-US" dirty="0"/>
              <a:t>Hardware</a:t>
            </a:r>
            <a:r>
              <a:rPr lang="en-US" dirty="0" smtClean="0"/>
              <a:t> will fail in-the-field due to several reasons</a:t>
            </a:r>
          </a:p>
          <a:p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24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Font typeface="Symbol" charset="2"/>
              <a:buNone/>
            </a:pPr>
            <a:endParaRPr lang="en-US" sz="11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D15100"/>
                </a:solidFill>
                <a:sym typeface="Symbol" charset="2"/>
              </a:rPr>
              <a:t> </a:t>
            </a:r>
            <a:r>
              <a:rPr lang="en-US" dirty="0" smtClean="0">
                <a:solidFill>
                  <a:srgbClr val="D15100"/>
                </a:solidFill>
              </a:rPr>
              <a:t>Need </a:t>
            </a:r>
            <a:r>
              <a:rPr lang="en-US" dirty="0">
                <a:solidFill>
                  <a:srgbClr val="D15100"/>
                </a:solidFill>
              </a:rPr>
              <a:t>in-field detection, diagnosis, recovery, </a:t>
            </a:r>
            <a:r>
              <a:rPr lang="en-US" dirty="0" smtClean="0">
                <a:solidFill>
                  <a:srgbClr val="D15100"/>
                </a:solidFill>
              </a:rPr>
              <a:t>repair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Reliability </a:t>
            </a:r>
            <a:r>
              <a:rPr lang="en-US" dirty="0"/>
              <a:t>problem pervasive across many markets</a:t>
            </a:r>
          </a:p>
          <a:p>
            <a:pPr lvl="1"/>
            <a:r>
              <a:rPr lang="en-US" dirty="0"/>
              <a:t>Traditional</a:t>
            </a:r>
            <a:r>
              <a:rPr lang="en-US" dirty="0" smtClean="0"/>
              <a:t> redundancy solutions (e.g., </a:t>
            </a:r>
            <a:r>
              <a:rPr lang="en-US" dirty="0" err="1" smtClean="0"/>
              <a:t>nMR</a:t>
            </a:r>
            <a:r>
              <a:rPr lang="en-US" dirty="0" smtClean="0"/>
              <a:t>) too expensive</a:t>
            </a:r>
            <a:endParaRPr lang="en-US" sz="2000" dirty="0" smtClean="0">
              <a:solidFill>
                <a:srgbClr val="D15100"/>
              </a:solidFill>
              <a:sym typeface="Symbol" charset="2"/>
            </a:endParaRPr>
          </a:p>
          <a:p>
            <a:pPr lvl="1">
              <a:buNone/>
            </a:pPr>
            <a:r>
              <a:rPr lang="en-US" sz="2000" dirty="0" err="1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000" dirty="0" smtClean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Need low-cost solutions for multiple failure sources</a:t>
            </a:r>
          </a:p>
          <a:p>
            <a:pPr lvl="2"/>
            <a:r>
              <a:rPr lang="en-US" sz="2200" dirty="0" smtClean="0"/>
              <a:t>Must </a:t>
            </a:r>
            <a:r>
              <a:rPr lang="en-US" sz="2200" dirty="0"/>
              <a:t>incur </a:t>
            </a:r>
            <a:r>
              <a:rPr lang="en-US" sz="2200" dirty="0">
                <a:solidFill>
                  <a:srgbClr val="D15100"/>
                </a:solidFill>
              </a:rPr>
              <a:t>low area, performance, power </a:t>
            </a:r>
            <a:r>
              <a:rPr lang="en-US" sz="2200" dirty="0" smtClean="0">
                <a:solidFill>
                  <a:srgbClr val="000000"/>
                </a:solidFill>
              </a:rPr>
              <a:t>overhead</a:t>
            </a:r>
            <a:endParaRPr lang="en-US" sz="2200" dirty="0">
              <a:solidFill>
                <a:srgbClr val="000000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1600200"/>
            <a:ext cx="3505200" cy="1638300"/>
            <a:chOff x="4146" y="1574"/>
            <a:chExt cx="2496" cy="1032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MCED00214_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146" y="2160"/>
              <a:ext cx="249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Transient </a:t>
              </a:r>
              <a:r>
                <a:rPr lang="en-US" sz="2000" dirty="0" smtClean="0">
                  <a:latin typeface="+mj-lt"/>
                </a:rPr>
                <a:t>errors</a:t>
              </a:r>
            </a:p>
            <a:p>
              <a:pPr algn="ctr"/>
              <a:r>
                <a:rPr lang="en-US" sz="2000" dirty="0" smtClean="0">
                  <a:latin typeface="+mj-lt"/>
                </a:rPr>
                <a:t>(High-energy particles </a:t>
              </a:r>
              <a:r>
                <a:rPr lang="en-US" sz="2000" dirty="0">
                  <a:latin typeface="+mj-lt"/>
                </a:rPr>
                <a:t>)</a:t>
              </a:r>
              <a:endParaRPr lang="en-US" b="0" dirty="0">
                <a:latin typeface="+mj-lt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81000" y="1600200"/>
            <a:ext cx="2819400" cy="1747837"/>
            <a:chOff x="2160" y="1536"/>
            <a:chExt cx="1776" cy="1101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160" y="2195"/>
              <a:ext cx="16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Wear-out</a:t>
              </a:r>
            </a:p>
            <a:p>
              <a:pPr algn="ctr"/>
              <a:r>
                <a:rPr lang="en-US" sz="2000" dirty="0">
                  <a:latin typeface="+mj-lt"/>
                </a:rPr>
                <a:t>(Devices are weaker)</a:t>
              </a:r>
              <a:endParaRPr lang="en-US" b="0" dirty="0">
                <a:latin typeface="+mj-lt"/>
              </a:endParaRPr>
            </a:p>
          </p:txBody>
        </p:sp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0" y="1536"/>
              <a:ext cx="1776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888037" y="1447800"/>
            <a:ext cx="1716088" cy="1546225"/>
            <a:chOff x="4368" y="2832"/>
            <a:chExt cx="1081" cy="974"/>
          </a:xfrm>
        </p:grpSpPr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368" y="2832"/>
              <a:ext cx="912" cy="816"/>
              <a:chOff x="4368" y="2832"/>
              <a:chExt cx="912" cy="816"/>
            </a:xfrm>
          </p:grpSpPr>
          <p:pic>
            <p:nvPicPr>
              <p:cNvPr id="16" name="Picture 18" descr="hurdle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68" y="3142"/>
                <a:ext cx="912" cy="506"/>
              </a:xfrm>
              <a:prstGeom prst="rect">
                <a:avLst/>
              </a:prstGeom>
              <a:noFill/>
            </p:spPr>
          </p:pic>
          <p:pic>
            <p:nvPicPr>
              <p:cNvPr id="17" name="Picture 19" descr="MCj04338340000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527" y="2832"/>
                <a:ext cx="515" cy="504"/>
              </a:xfrm>
              <a:prstGeom prst="rect">
                <a:avLst/>
              </a:prstGeom>
              <a:noFill/>
            </p:spPr>
          </p:pic>
        </p:grp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4703" y="2935"/>
              <a:ext cx="170" cy="22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119"/>
                </a:cxn>
                <a:cxn ang="0">
                  <a:pos x="124" y="128"/>
                </a:cxn>
                <a:cxn ang="0">
                  <a:pos x="152" y="183"/>
                </a:cxn>
                <a:cxn ang="0">
                  <a:pos x="170" y="228"/>
                </a:cxn>
              </a:cxnLst>
              <a:rect l="0" t="0" r="r" b="b"/>
              <a:pathLst>
                <a:path w="170" h="228">
                  <a:moveTo>
                    <a:pt x="33" y="0"/>
                  </a:moveTo>
                  <a:cubicBezTo>
                    <a:pt x="32" y="8"/>
                    <a:pt x="0" y="111"/>
                    <a:pt x="33" y="119"/>
                  </a:cubicBezTo>
                  <a:cubicBezTo>
                    <a:pt x="63" y="127"/>
                    <a:pt x="94" y="125"/>
                    <a:pt x="124" y="128"/>
                  </a:cubicBezTo>
                  <a:cubicBezTo>
                    <a:pt x="85" y="186"/>
                    <a:pt x="58" y="170"/>
                    <a:pt x="152" y="183"/>
                  </a:cubicBezTo>
                  <a:cubicBezTo>
                    <a:pt x="163" y="216"/>
                    <a:pt x="157" y="202"/>
                    <a:pt x="170" y="2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4416" y="3554"/>
              <a:ext cx="1033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</a:rPr>
                <a:t>Design Bugs</a:t>
              </a:r>
              <a:endParaRPr lang="en-US" b="0" dirty="0">
                <a:latin typeface="+mj-lt"/>
              </a:endParaRP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7503242" y="1581090"/>
            <a:ext cx="1636987" cy="1543110"/>
            <a:chOff x="7503242" y="1600200"/>
            <a:chExt cx="1636987" cy="1543110"/>
          </a:xfrm>
        </p:grpSpPr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7503242" y="2743200"/>
              <a:ext cx="1636987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</a:rPr>
                <a:t>… and so on</a:t>
              </a:r>
              <a:endParaRPr lang="en-US" b="0" dirty="0">
                <a:latin typeface="+mj-lt"/>
              </a:endParaRPr>
            </a:p>
          </p:txBody>
        </p:sp>
        <p:pic>
          <p:nvPicPr>
            <p:cNvPr id="20" name="Picture 19" descr="question_mark_3d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600200"/>
              <a:ext cx="599032" cy="1158209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ransition advTm="77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handle only hardware faults that propagate to software</a:t>
            </a:r>
          </a:p>
          <a:p>
            <a:pPr>
              <a:lnSpc>
                <a:spcPct val="150000"/>
              </a:lnSpc>
            </a:pPr>
            <a:r>
              <a:rPr lang="en-US" dirty="0"/>
              <a:t>Fault-free case remains common, must be optimized</a:t>
            </a:r>
          </a:p>
          <a:p>
            <a:pPr>
              <a:lnSpc>
                <a:spcPct val="200000"/>
              </a:lnSpc>
              <a:spcBef>
                <a:spcPct val="100000"/>
              </a:spcBef>
              <a:buFont typeface="Symbol" charset="2"/>
              <a:buNone/>
            </a:pPr>
            <a:r>
              <a:rPr lang="en-US" sz="2400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dirty="0">
                <a:solidFill>
                  <a:srgbClr val="D151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D15100"/>
                </a:solidFill>
              </a:rPr>
              <a:t>Watch for software anomalies (symptoms</a:t>
            </a:r>
            <a:r>
              <a:rPr lang="en-US" dirty="0" smtClean="0">
                <a:solidFill>
                  <a:srgbClr val="D15100"/>
                </a:solidFill>
              </a:rPr>
              <a:t>)</a:t>
            </a:r>
            <a:endParaRPr lang="en-US" sz="2200" dirty="0" smtClean="0"/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monitors</a:t>
            </a:r>
            <a:endParaRPr lang="en-US" dirty="0"/>
          </a:p>
          <a:p>
            <a:pPr>
              <a:lnSpc>
                <a:spcPct val="210000"/>
              </a:lnSpc>
              <a:buFontTx/>
              <a:buNone/>
            </a:pPr>
            <a:r>
              <a:rPr lang="en-US" dirty="0">
                <a:solidFill>
                  <a:srgbClr val="D15100"/>
                </a:solidFill>
              </a:rPr>
              <a:t>       Diagnose cause after symptom detected </a:t>
            </a:r>
          </a:p>
          <a:p>
            <a:pPr lvl="2">
              <a:buFont typeface="Arial" charset="0"/>
              <a:buChar char="−"/>
            </a:pPr>
            <a:r>
              <a:rPr lang="en-US" sz="2200" dirty="0"/>
              <a:t>May incur high overhead, but rarely invoked</a:t>
            </a:r>
          </a:p>
          <a:p>
            <a:pPr algn="ctr">
              <a:lnSpc>
                <a:spcPct val="200000"/>
              </a:lnSpc>
              <a:buFont typeface="Symbol" charset="2"/>
              <a:buNone/>
            </a:pPr>
            <a:r>
              <a:rPr lang="en-US" sz="2400" dirty="0" err="1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800" dirty="0">
                <a:solidFill>
                  <a:srgbClr val="D15100"/>
                </a:solidFill>
              </a:rPr>
              <a:t> SWAT: </a:t>
            </a:r>
            <a:r>
              <a:rPr lang="en-US" sz="2800" dirty="0" err="1">
                <a:solidFill>
                  <a:srgbClr val="D15100"/>
                </a:solidFill>
              </a:rPr>
              <a:t>S</a:t>
            </a:r>
            <a:r>
              <a:rPr lang="en-US" sz="2800" dirty="0" err="1"/>
              <a:t>oft</a:t>
            </a:r>
            <a:r>
              <a:rPr lang="en-US" sz="2800" dirty="0" err="1">
                <a:solidFill>
                  <a:srgbClr val="D15100"/>
                </a:solidFill>
              </a:rPr>
              <a:t>W</a:t>
            </a:r>
            <a:r>
              <a:rPr lang="en-US" sz="2800" dirty="0" err="1"/>
              <a:t>are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D15100"/>
                </a:solidFill>
              </a:rPr>
              <a:t>A</a:t>
            </a:r>
            <a:r>
              <a:rPr lang="en-US" sz="2800" dirty="0"/>
              <a:t>nomaly </a:t>
            </a:r>
            <a:r>
              <a:rPr lang="en-US" sz="2800" dirty="0">
                <a:solidFill>
                  <a:srgbClr val="D15100"/>
                </a:solidFill>
              </a:rPr>
              <a:t>T</a:t>
            </a:r>
            <a:r>
              <a:rPr lang="en-US" sz="2800" dirty="0"/>
              <a:t>reatment</a:t>
            </a:r>
          </a:p>
        </p:txBody>
      </p:sp>
    </p:spTree>
    <p:custDataLst>
      <p:tags r:id="rId1"/>
    </p:custDataLst>
  </p:cSld>
  <p:clrMapOvr>
    <a:masterClrMapping/>
  </p:clrMapOvr>
  <p:transition advTm="63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Framework Components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Detection: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Symptoms of software misbehavior</a:t>
            </a:r>
            <a:endParaRPr lang="en-US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Diagnosis</a:t>
            </a:r>
            <a:r>
              <a:rPr lang="en-US" sz="2000" dirty="0" smtClean="0">
                <a:solidFill>
                  <a:srgbClr val="D1510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Rollback/replay on </a:t>
            </a:r>
            <a:r>
              <a:rPr lang="en-US" sz="2000" dirty="0" err="1" smtClean="0">
                <a:latin typeface="Helvetica" pitchFamily="-64" charset="0"/>
              </a:rPr>
              <a:t>multicore</a:t>
            </a:r>
            <a:endParaRPr lang="en-US" sz="2000" dirty="0" smtClean="0">
              <a:latin typeface="Helvetica" pitchFamily="-6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Recovery: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Checkpoint/rollback, output </a:t>
            </a:r>
            <a:r>
              <a:rPr lang="en-US" sz="2000" dirty="0" smtClean="0">
                <a:latin typeface="Helvetica" pitchFamily="-64" charset="0"/>
              </a:rPr>
              <a:t>buffering</a:t>
            </a:r>
            <a:endParaRPr lang="en-US" sz="2000" dirty="0" smtClean="0">
              <a:latin typeface="Helvetica" pitchFamily="-6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  <a:latin typeface="Helvetica" pitchFamily="-64" charset="0"/>
              </a:rPr>
              <a:t>Repair/reconfiguration:</a:t>
            </a:r>
            <a:r>
              <a:rPr lang="en-US" sz="2000" dirty="0" smtClean="0">
                <a:latin typeface="Helvetica" pitchFamily="-64" charset="0"/>
              </a:rPr>
              <a:t> Redundant, reconfigurable hardware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  <a:latin typeface="Helvetica" pitchFamily="-64" charset="0"/>
              </a:rPr>
              <a:t>Flexible control through firmware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400" y="3657600"/>
            <a:ext cx="8058150" cy="3048000"/>
            <a:chOff x="336" y="2304"/>
            <a:chExt cx="5076" cy="1920"/>
          </a:xfrm>
        </p:grpSpPr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676" y="3984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Diagnosis</a:t>
              </a:r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624" y="2592"/>
              <a:ext cx="288" cy="86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Freeform 6"/>
            <p:cNvSpPr>
              <a:spLocks/>
            </p:cNvSpPr>
            <p:nvPr/>
          </p:nvSpPr>
          <p:spPr bwMode="auto">
            <a:xfrm>
              <a:off x="912" y="3024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1824" y="2976"/>
              <a:ext cx="1152" cy="240"/>
            </a:xfrm>
            <a:custGeom>
              <a:avLst/>
              <a:gdLst>
                <a:gd name="T0" fmla="*/ 0 w 891"/>
                <a:gd name="T1" fmla="*/ 135 h 190"/>
                <a:gd name="T2" fmla="*/ 36 w 891"/>
                <a:gd name="T3" fmla="*/ 54 h 190"/>
                <a:gd name="T4" fmla="*/ 72 w 891"/>
                <a:gd name="T5" fmla="*/ 63 h 190"/>
                <a:gd name="T6" fmla="*/ 126 w 891"/>
                <a:gd name="T7" fmla="*/ 99 h 190"/>
                <a:gd name="T8" fmla="*/ 135 w 891"/>
                <a:gd name="T9" fmla="*/ 180 h 190"/>
                <a:gd name="T10" fmla="*/ 171 w 891"/>
                <a:gd name="T11" fmla="*/ 171 h 190"/>
                <a:gd name="T12" fmla="*/ 189 w 891"/>
                <a:gd name="T13" fmla="*/ 108 h 190"/>
                <a:gd name="T14" fmla="*/ 243 w 891"/>
                <a:gd name="T15" fmla="*/ 36 h 190"/>
                <a:gd name="T16" fmla="*/ 261 w 891"/>
                <a:gd name="T17" fmla="*/ 72 h 190"/>
                <a:gd name="T18" fmla="*/ 288 w 891"/>
                <a:gd name="T19" fmla="*/ 99 h 190"/>
                <a:gd name="T20" fmla="*/ 342 w 891"/>
                <a:gd name="T21" fmla="*/ 180 h 190"/>
                <a:gd name="T22" fmla="*/ 423 w 891"/>
                <a:gd name="T23" fmla="*/ 63 h 190"/>
                <a:gd name="T24" fmla="*/ 432 w 891"/>
                <a:gd name="T25" fmla="*/ 36 h 190"/>
                <a:gd name="T26" fmla="*/ 486 w 891"/>
                <a:gd name="T27" fmla="*/ 0 h 190"/>
                <a:gd name="T28" fmla="*/ 522 w 891"/>
                <a:gd name="T29" fmla="*/ 9 h 190"/>
                <a:gd name="T30" fmla="*/ 540 w 891"/>
                <a:gd name="T31" fmla="*/ 36 h 190"/>
                <a:gd name="T32" fmla="*/ 612 w 891"/>
                <a:gd name="T33" fmla="*/ 99 h 190"/>
                <a:gd name="T34" fmla="*/ 639 w 891"/>
                <a:gd name="T35" fmla="*/ 90 h 190"/>
                <a:gd name="T36" fmla="*/ 657 w 891"/>
                <a:gd name="T37" fmla="*/ 63 h 190"/>
                <a:gd name="T38" fmla="*/ 738 w 891"/>
                <a:gd name="T39" fmla="*/ 72 h 190"/>
                <a:gd name="T40" fmla="*/ 828 w 891"/>
                <a:gd name="T41" fmla="*/ 99 h 190"/>
                <a:gd name="T42" fmla="*/ 891 w 891"/>
                <a:gd name="T43" fmla="*/ 45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rot="5400000" flipV="1">
              <a:off x="1265" y="3343"/>
              <a:ext cx="258" cy="4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800080"/>
                  </a:solidFill>
                  <a:latin typeface="+mn-lt"/>
                </a:rPr>
                <a:t>Fault</a:t>
              </a: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 rot="5400000" flipV="1">
              <a:off x="1697" y="3343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1580" y="3504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+mn-lt"/>
                </a:rPr>
                <a:t>Error</a:t>
              </a:r>
            </a:p>
          </p:txBody>
        </p:sp>
        <p:sp>
          <p:nvSpPr>
            <p:cNvPr id="14349" name="AutoShape 12"/>
            <p:cNvSpPr>
              <a:spLocks noChangeArrowheads="1"/>
            </p:cNvSpPr>
            <p:nvPr/>
          </p:nvSpPr>
          <p:spPr bwMode="auto">
            <a:xfrm>
              <a:off x="2880" y="2880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rot="5400000" flipV="1">
              <a:off x="2949" y="3343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680" y="3504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Symptom</a:t>
              </a:r>
            </a:p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detected</a:t>
              </a:r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3360" y="3888"/>
              <a:ext cx="336" cy="19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700" y="3561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+mn-lt"/>
                </a:rPr>
                <a:t>Recovery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rot="5400000" flipV="1">
              <a:off x="3713" y="3343"/>
              <a:ext cx="354" cy="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Freeform 18"/>
            <p:cNvSpPr>
              <a:spLocks/>
            </p:cNvSpPr>
            <p:nvPr/>
          </p:nvSpPr>
          <p:spPr bwMode="auto">
            <a:xfrm flipV="1">
              <a:off x="3888" y="3024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4464" y="4128"/>
              <a:ext cx="2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4716" y="3993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Repair</a:t>
              </a:r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rot="16200000">
              <a:off x="3768" y="3912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Text Box 23"/>
            <p:cNvSpPr txBox="1">
              <a:spLocks noChangeArrowheads="1"/>
            </p:cNvSpPr>
            <p:nvPr/>
          </p:nvSpPr>
          <p:spPr bwMode="auto">
            <a:xfrm>
              <a:off x="336" y="2313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latin typeface="+mn-lt"/>
                </a:rPr>
                <a:t>Checkpoint</a:t>
              </a:r>
            </a:p>
          </p:txBody>
        </p:sp>
        <p:sp>
          <p:nvSpPr>
            <p:cNvPr id="14361" name="Oval 24"/>
            <p:cNvSpPr>
              <a:spLocks noChangeArrowheads="1"/>
            </p:cNvSpPr>
            <p:nvPr/>
          </p:nvSpPr>
          <p:spPr bwMode="auto">
            <a:xfrm>
              <a:off x="4800" y="2583"/>
              <a:ext cx="288" cy="86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25"/>
            <p:cNvSpPr txBox="1">
              <a:spLocks noChangeArrowheads="1"/>
            </p:cNvSpPr>
            <p:nvPr/>
          </p:nvSpPr>
          <p:spPr bwMode="auto">
            <a:xfrm>
              <a:off x="4512" y="2304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+mn-lt"/>
                </a:rPr>
                <a:t>Checkpoint</a:t>
              </a:r>
              <a:endParaRPr lang="en-US" sz="1800" b="1" dirty="0">
                <a:latin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Contributions So Far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2" y="4876800"/>
            <a:ext cx="2413001" cy="1519238"/>
            <a:chOff x="3648" y="3072"/>
            <a:chExt cx="1520" cy="957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25" y="3360"/>
              <a:ext cx="1443" cy="669"/>
              <a:chOff x="3725" y="3408"/>
              <a:chExt cx="1443" cy="669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725" y="3650"/>
                <a:ext cx="1443" cy="427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2000" b="1" dirty="0">
                    <a:latin typeface="+mn-lt"/>
                  </a:rPr>
                  <a:t>I</a:t>
                </a:r>
                <a:r>
                  <a:rPr lang="en-US" sz="2000" b="1" dirty="0" smtClean="0">
                    <a:latin typeface="+mn-lt"/>
                  </a:rPr>
                  <a:t>n-situ diagnosis </a:t>
                </a:r>
                <a:endParaRPr lang="en-US" sz="20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 smtClean="0">
                    <a:latin typeface="+mn-lt"/>
                  </a:rPr>
                  <a:t>[DSN’08</a:t>
                </a:r>
                <a:r>
                  <a:rPr lang="en-US" sz="18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2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Very low-cost detectors, 99+% coverage</a:t>
              </a:r>
              <a:endParaRPr lang="en-US" sz="2000" b="1" dirty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[ASPLOS’08, DSN’08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3565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3340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914400" y="3352800"/>
            <a:ext cx="19812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89560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0818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2880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69398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0825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7200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68153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5450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1020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7375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89438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7220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08660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48665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134100" y="46863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52400" y="2376487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2000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2376487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7341" y="3581401"/>
            <a:ext cx="3109260" cy="1981201"/>
            <a:chOff x="64" y="2304"/>
            <a:chExt cx="2081" cy="1248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40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Accurate </a:t>
              </a:r>
              <a:r>
                <a:rPr lang="en-US" sz="20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[HPCA’09</a:t>
              </a:r>
              <a:r>
                <a:rPr lang="en-US" sz="18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152" y="2304"/>
              <a:ext cx="480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193925" y="4953000"/>
            <a:ext cx="3597275" cy="1477963"/>
            <a:chOff x="1382" y="3168"/>
            <a:chExt cx="2266" cy="931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40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>
                  <a:latin typeface="+mn-lt"/>
                </a:rPr>
                <a:t>M</a:t>
              </a:r>
              <a:r>
                <a:rPr lang="en-US" sz="2000" b="1" dirty="0" smtClean="0">
                  <a:latin typeface="+mn-lt"/>
                </a:rPr>
                <a:t>ultithreaded  </a:t>
              </a:r>
              <a:r>
                <a:rPr lang="en-US" sz="2000" b="1" dirty="0">
                  <a:latin typeface="+mn-lt"/>
                </a:rPr>
                <a:t>workloads </a:t>
              </a:r>
              <a:endParaRPr lang="en-US" sz="20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[MICRO’09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5791200" y="4191000"/>
            <a:ext cx="1295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3427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191000"/>
            <a:ext cx="9067800" cy="1752600"/>
          </a:xfrm>
        </p:spPr>
        <p:txBody>
          <a:bodyPr/>
          <a:lstStyle/>
          <a:p>
            <a:pPr marL="234950" indent="-234950">
              <a:lnSpc>
                <a:spcPct val="110000"/>
              </a:lnSpc>
            </a:pPr>
            <a:r>
              <a:rPr lang="en-US" sz="2400" dirty="0" smtClean="0">
                <a:latin typeface="Arial" charset="0"/>
              </a:rPr>
              <a:t>Off-core faults</a:t>
            </a:r>
          </a:p>
          <a:p>
            <a:pPr marL="234950" indent="-2349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Client/server interactions</a:t>
            </a:r>
          </a:p>
          <a:p>
            <a:pPr marL="234950" indent="-2349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Exploit safe parallel languages</a:t>
            </a:r>
          </a:p>
          <a:p>
            <a:pPr marL="635000" lvl="1" indent="-234950">
              <a:lnSpc>
                <a:spcPct val="110000"/>
              </a:lnSpc>
              <a:buFont typeface="Arial" pitchFamily="34" charset="0"/>
              <a:buChar char="–"/>
            </a:pPr>
            <a:r>
              <a:rPr lang="en-US" dirty="0" smtClean="0">
                <a:latin typeface="Arial" charset="0"/>
              </a:rPr>
              <a:t>DeNovo + Deterministic Parallel Java for safe parallelism</a:t>
            </a:r>
          </a:p>
          <a:p>
            <a:pPr marL="635000" lvl="1" indent="-234950">
              <a:lnSpc>
                <a:spcPct val="110000"/>
              </a:lnSpc>
              <a:buFont typeface="Arial" pitchFamily="34" charset="0"/>
              <a:buChar char="–"/>
            </a:pPr>
            <a:r>
              <a:rPr lang="en-US" dirty="0" smtClean="0">
                <a:latin typeface="Arial" charset="0"/>
              </a:rPr>
              <a:t>Will explore for resiliency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on </a:t>
            </a:r>
            <a:r>
              <a:rPr lang="en-US" dirty="0" err="1" smtClean="0"/>
              <a:t>Multicore</a:t>
            </a:r>
            <a:r>
              <a:rPr lang="en-US" dirty="0" smtClean="0"/>
              <a:t> and Distributed Systems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66160" y="1254125"/>
            <a:ext cx="4663440" cy="2936875"/>
            <a:chOff x="1676400" y="796925"/>
            <a:chExt cx="4995863" cy="2936875"/>
          </a:xfrm>
        </p:grpSpPr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2987675" y="1570038"/>
              <a:ext cx="1504950" cy="712787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>
              <a:spLocks noChangeAspect="1" noChangeArrowheads="1"/>
            </p:cNvSpPr>
            <p:nvPr/>
          </p:nvSpPr>
          <p:spPr bwMode="auto">
            <a:xfrm>
              <a:off x="5164138" y="1574800"/>
              <a:ext cx="1503362" cy="711200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AutoShape 31"/>
            <p:cNvSpPr>
              <a:spLocks noChangeAspect="1" noChangeArrowheads="1"/>
            </p:cNvSpPr>
            <p:nvPr/>
          </p:nvSpPr>
          <p:spPr bwMode="auto">
            <a:xfrm>
              <a:off x="3670300" y="2455863"/>
              <a:ext cx="2132013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Simulated Network</a:t>
              </a:r>
            </a:p>
          </p:txBody>
        </p:sp>
        <p:sp>
          <p:nvSpPr>
            <p:cNvPr id="8" name="AutoShape 32"/>
            <p:cNvSpPr>
              <a:spLocks noChangeAspect="1" noChangeArrowheads="1"/>
            </p:cNvSpPr>
            <p:nvPr/>
          </p:nvSpPr>
          <p:spPr bwMode="auto">
            <a:xfrm>
              <a:off x="3330575" y="3267075"/>
              <a:ext cx="2940050" cy="466725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226999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Simics</a:t>
              </a: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 bwMode="auto">
            <a:xfrm>
              <a:off x="3535363" y="2282825"/>
              <a:ext cx="411162" cy="312738"/>
            </a:xfrm>
            <a:custGeom>
              <a:avLst/>
              <a:gdLst>
                <a:gd name="T0" fmla="*/ 0 w 288"/>
                <a:gd name="T1" fmla="*/ 0 h 192"/>
                <a:gd name="T2" fmla="*/ 96 w 288"/>
                <a:gd name="T3" fmla="*/ 96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24" y="32"/>
                    <a:pt x="48" y="64"/>
                    <a:pt x="96" y="96"/>
                  </a:cubicBezTo>
                  <a:cubicBezTo>
                    <a:pt x="144" y="128"/>
                    <a:pt x="216" y="160"/>
                    <a:pt x="288" y="192"/>
                  </a:cubicBezTo>
                </a:path>
              </a:pathLst>
            </a:custGeom>
            <a:noFill/>
            <a:ln w="63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 bwMode="auto">
            <a:xfrm flipH="1">
              <a:off x="5710238" y="2282825"/>
              <a:ext cx="411162" cy="312738"/>
            </a:xfrm>
            <a:custGeom>
              <a:avLst/>
              <a:gdLst>
                <a:gd name="T0" fmla="*/ 0 w 288"/>
                <a:gd name="T1" fmla="*/ 0 h 192"/>
                <a:gd name="T2" fmla="*/ 96 w 288"/>
                <a:gd name="T3" fmla="*/ 96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24" y="32"/>
                    <a:pt x="48" y="64"/>
                    <a:pt x="96" y="96"/>
                  </a:cubicBezTo>
                  <a:cubicBezTo>
                    <a:pt x="144" y="128"/>
                    <a:pt x="216" y="160"/>
                    <a:pt x="288" y="192"/>
                  </a:cubicBezTo>
                </a:path>
              </a:pathLst>
            </a:custGeom>
            <a:noFill/>
            <a:ln w="63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Rectangle 10"/>
            <p:cNvSpPr>
              <a:spLocks noChangeAspect="1" noChangeArrowheads="1"/>
            </p:cNvSpPr>
            <p:nvPr/>
          </p:nvSpPr>
          <p:spPr bwMode="auto">
            <a:xfrm>
              <a:off x="3124200" y="796925"/>
              <a:ext cx="1371600" cy="641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Simulated </a:t>
              </a:r>
            </a:p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Server</a:t>
              </a:r>
            </a:p>
          </p:txBody>
        </p:sp>
        <p:sp>
          <p:nvSpPr>
            <p:cNvPr id="12" name="Rectangle 11"/>
            <p:cNvSpPr>
              <a:spLocks noChangeAspect="1" noChangeArrowheads="1"/>
            </p:cNvSpPr>
            <p:nvPr/>
          </p:nvSpPr>
          <p:spPr bwMode="auto">
            <a:xfrm>
              <a:off x="5257800" y="796925"/>
              <a:ext cx="1414463" cy="641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Simulated </a:t>
              </a:r>
            </a:p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Client </a:t>
              </a:r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3159126" y="1655763"/>
              <a:ext cx="3325814" cy="596900"/>
              <a:chOff x="1990" y="2893"/>
              <a:chExt cx="2095" cy="376"/>
            </a:xfrm>
          </p:grpSpPr>
          <p:sp>
            <p:nvSpPr>
              <p:cNvPr id="19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990" y="2893"/>
                <a:ext cx="725" cy="108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dirty="0" smtClean="0">
                    <a:solidFill>
                      <a:srgbClr val="000000"/>
                    </a:solidFill>
                    <a:latin typeface="Arial" charset="0"/>
                  </a:rPr>
                  <a:t>Application</a:t>
                </a:r>
              </a:p>
            </p:txBody>
          </p:sp>
          <p:sp>
            <p:nvSpPr>
              <p:cNvPr id="20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990" y="3028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OS</a:t>
                </a:r>
              </a:p>
            </p:txBody>
          </p:sp>
          <p:sp>
            <p:nvSpPr>
              <p:cNvPr id="21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990" y="3162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Hardware</a:t>
                </a:r>
              </a:p>
            </p:txBody>
          </p:sp>
          <p:sp>
            <p:nvSpPr>
              <p:cNvPr id="22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3360" y="2893"/>
                <a:ext cx="725" cy="108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Application</a:t>
                </a:r>
              </a:p>
            </p:txBody>
          </p:sp>
          <p:sp>
            <p:nvSpPr>
              <p:cNvPr id="23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3360" y="3028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OS</a:t>
                </a:r>
              </a:p>
            </p:txBody>
          </p:sp>
          <p:sp>
            <p:nvSpPr>
              <p:cNvPr id="24" name="AutoShape 43"/>
              <p:cNvSpPr>
                <a:spLocks noChangeAspect="1" noChangeArrowheads="1"/>
              </p:cNvSpPr>
              <p:nvPr/>
            </p:nvSpPr>
            <p:spPr bwMode="auto">
              <a:xfrm>
                <a:off x="3360" y="3162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Hardware</a:t>
                </a:r>
              </a:p>
            </p:txBody>
          </p:sp>
        </p:grpSp>
        <p:grpSp>
          <p:nvGrpSpPr>
            <p:cNvPr id="14" name="Group 44"/>
            <p:cNvGrpSpPr>
              <a:grpSpLocks noChangeAspect="1"/>
            </p:cNvGrpSpPr>
            <p:nvPr/>
          </p:nvGrpSpPr>
          <p:grpSpPr bwMode="auto">
            <a:xfrm>
              <a:off x="3200727" y="2124057"/>
              <a:ext cx="87962" cy="87004"/>
              <a:chOff x="1538" y="2619"/>
              <a:chExt cx="69" cy="68"/>
            </a:xfrm>
          </p:grpSpPr>
          <p:sp>
            <p:nvSpPr>
              <p:cNvPr id="17" name="Line 45"/>
              <p:cNvSpPr>
                <a:spLocks noChangeAspect="1" noChangeShapeType="1"/>
              </p:cNvSpPr>
              <p:nvPr/>
            </p:nvSpPr>
            <p:spPr bwMode="auto">
              <a:xfrm>
                <a:off x="1539" y="2619"/>
                <a:ext cx="67" cy="68"/>
              </a:xfrm>
              <a:prstGeom prst="line">
                <a:avLst/>
              </a:prstGeom>
              <a:noFill/>
              <a:ln w="507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2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538" y="2619"/>
                <a:ext cx="69" cy="68"/>
              </a:xfrm>
              <a:prstGeom prst="line">
                <a:avLst/>
              </a:prstGeom>
              <a:noFill/>
              <a:ln w="507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2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 Box 47"/>
            <p:cNvSpPr txBox="1">
              <a:spLocks noChangeAspect="1" noChangeArrowheads="1"/>
            </p:cNvSpPr>
            <p:nvPr/>
          </p:nvSpPr>
          <p:spPr bwMode="auto">
            <a:xfrm>
              <a:off x="1676400" y="1725613"/>
              <a:ext cx="78740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57200"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smtClean="0">
                  <a:solidFill>
                    <a:srgbClr val="FF000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6" name="Line 48"/>
            <p:cNvSpPr>
              <a:spLocks noChangeAspect="1" noChangeShapeType="1"/>
            </p:cNvSpPr>
            <p:nvPr/>
          </p:nvSpPr>
          <p:spPr bwMode="auto">
            <a:xfrm>
              <a:off x="2101850" y="2028825"/>
              <a:ext cx="1096963" cy="122238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457200" y="16351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A</a:t>
            </a:r>
          </a:p>
        </p:txBody>
      </p:sp>
      <p:sp>
        <p:nvSpPr>
          <p:cNvPr id="26" name="Rounded Rectangle 70"/>
          <p:cNvSpPr>
            <a:spLocks noChangeArrowheads="1"/>
          </p:cNvSpPr>
          <p:nvPr/>
        </p:nvSpPr>
        <p:spPr bwMode="auto">
          <a:xfrm>
            <a:off x="1143000" y="16351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B</a:t>
            </a:r>
          </a:p>
        </p:txBody>
      </p:sp>
      <p:sp>
        <p:nvSpPr>
          <p:cNvPr id="27" name="Rounded Rectangle 70"/>
          <p:cNvSpPr>
            <a:spLocks noChangeArrowheads="1"/>
          </p:cNvSpPr>
          <p:nvPr/>
        </p:nvSpPr>
        <p:spPr bwMode="auto">
          <a:xfrm>
            <a:off x="1828800" y="16351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C</a:t>
            </a:r>
          </a:p>
        </p:txBody>
      </p:sp>
      <p:sp>
        <p:nvSpPr>
          <p:cNvPr id="28" name="Rounded Rectangle 70"/>
          <p:cNvSpPr>
            <a:spLocks noChangeArrowheads="1"/>
          </p:cNvSpPr>
          <p:nvPr/>
        </p:nvSpPr>
        <p:spPr bwMode="auto">
          <a:xfrm>
            <a:off x="2514600" y="16351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D</a:t>
            </a:r>
          </a:p>
        </p:txBody>
      </p:sp>
      <p:sp>
        <p:nvSpPr>
          <p:cNvPr id="29" name="Rounded Rectangle 70"/>
          <p:cNvSpPr>
            <a:spLocks noChangeArrowheads="1"/>
          </p:cNvSpPr>
          <p:nvPr/>
        </p:nvSpPr>
        <p:spPr bwMode="auto">
          <a:xfrm>
            <a:off x="457200" y="21717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D</a:t>
            </a:r>
          </a:p>
        </p:txBody>
      </p:sp>
      <p:sp>
        <p:nvSpPr>
          <p:cNvPr id="30" name="Rounded Rectangle 70"/>
          <p:cNvSpPr>
            <a:spLocks noChangeArrowheads="1"/>
          </p:cNvSpPr>
          <p:nvPr/>
        </p:nvSpPr>
        <p:spPr bwMode="auto">
          <a:xfrm>
            <a:off x="1143000" y="21717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A</a:t>
            </a:r>
          </a:p>
        </p:txBody>
      </p:sp>
      <p:sp>
        <p:nvSpPr>
          <p:cNvPr id="31" name="Rounded Rectangle 70"/>
          <p:cNvSpPr>
            <a:spLocks noChangeArrowheads="1"/>
          </p:cNvSpPr>
          <p:nvPr/>
        </p:nvSpPr>
        <p:spPr bwMode="auto">
          <a:xfrm>
            <a:off x="1828800" y="21717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B</a:t>
            </a:r>
          </a:p>
        </p:txBody>
      </p:sp>
      <p:sp>
        <p:nvSpPr>
          <p:cNvPr id="32" name="Rounded Rectangle 70"/>
          <p:cNvSpPr>
            <a:spLocks noChangeArrowheads="1"/>
          </p:cNvSpPr>
          <p:nvPr/>
        </p:nvSpPr>
        <p:spPr bwMode="auto">
          <a:xfrm>
            <a:off x="2514600" y="2171700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C</a:t>
            </a:r>
          </a:p>
        </p:txBody>
      </p:sp>
      <p:sp>
        <p:nvSpPr>
          <p:cNvPr id="33" name="Rounded Rectangle 70"/>
          <p:cNvSpPr>
            <a:spLocks noChangeArrowheads="1"/>
          </p:cNvSpPr>
          <p:nvPr/>
        </p:nvSpPr>
        <p:spPr bwMode="auto">
          <a:xfrm>
            <a:off x="476250" y="27019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C</a:t>
            </a:r>
          </a:p>
        </p:txBody>
      </p:sp>
      <p:sp>
        <p:nvSpPr>
          <p:cNvPr id="34" name="Rounded Rectangle 70"/>
          <p:cNvSpPr>
            <a:spLocks noChangeArrowheads="1"/>
          </p:cNvSpPr>
          <p:nvPr/>
        </p:nvSpPr>
        <p:spPr bwMode="auto">
          <a:xfrm>
            <a:off x="1162050" y="27019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D</a:t>
            </a:r>
          </a:p>
        </p:txBody>
      </p:sp>
      <p:sp>
        <p:nvSpPr>
          <p:cNvPr id="35" name="Rounded Rectangle 70"/>
          <p:cNvSpPr>
            <a:spLocks noChangeArrowheads="1"/>
          </p:cNvSpPr>
          <p:nvPr/>
        </p:nvSpPr>
        <p:spPr bwMode="auto">
          <a:xfrm>
            <a:off x="1847850" y="27019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A</a:t>
            </a:r>
          </a:p>
        </p:txBody>
      </p:sp>
      <p:sp>
        <p:nvSpPr>
          <p:cNvPr id="36" name="Rounded Rectangle 70"/>
          <p:cNvSpPr>
            <a:spLocks noChangeArrowheads="1"/>
          </p:cNvSpPr>
          <p:nvPr/>
        </p:nvSpPr>
        <p:spPr bwMode="auto">
          <a:xfrm>
            <a:off x="2533650" y="2701925"/>
            <a:ext cx="590550" cy="38417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657600"/>
            <a:ext cx="8610600" cy="2895600"/>
          </a:xfrm>
        </p:spPr>
        <p:txBody>
          <a:bodyPr/>
          <a:lstStyle/>
          <a:p>
            <a:pPr marL="166688" indent="-166688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 Leverage app knowledge and structure for s/w reliability</a:t>
            </a:r>
          </a:p>
          <a:p>
            <a:pPr marL="566738" lvl="1" indent="-166688">
              <a:lnSpc>
                <a:spcPct val="110000"/>
              </a:lnSpc>
              <a:buFont typeface="Arial" pitchFamily="34" charset="0"/>
              <a:buChar char="–"/>
            </a:pPr>
            <a:r>
              <a:rPr lang="en-US" sz="2400" dirty="0" smtClean="0">
                <a:latin typeface="Arial" charset="0"/>
              </a:rPr>
              <a:t>  Can improve both SDCs and recovery</a:t>
            </a:r>
          </a:p>
          <a:p>
            <a:pPr marL="966788" lvl="2" indent="-166688">
              <a:lnSpc>
                <a:spcPct val="110000"/>
              </a:lnSpc>
              <a:buNone/>
            </a:pPr>
            <a:r>
              <a:rPr lang="en-US" sz="2200" dirty="0" smtClean="0">
                <a:latin typeface="Arial" charset="0"/>
              </a:rPr>
              <a:t>E.g., stateless recovery for server threads,</a:t>
            </a:r>
          </a:p>
          <a:p>
            <a:pPr marL="566738" lvl="1" indent="-166688">
              <a:lnSpc>
                <a:spcPct val="110000"/>
              </a:lnSpc>
              <a:buNone/>
            </a:pPr>
            <a:r>
              <a:rPr lang="en-US" sz="2400" dirty="0" smtClean="0">
                <a:latin typeface="Arial" charset="0"/>
              </a:rPr>
              <a:t>             </a:t>
            </a:r>
            <a:r>
              <a:rPr lang="en-US" dirty="0" smtClean="0">
                <a:latin typeface="Arial" charset="0"/>
              </a:rPr>
              <a:t>transactional semantics for clients,</a:t>
            </a:r>
          </a:p>
          <a:p>
            <a:pPr marL="566738" lvl="1" indent="-166688">
              <a:lnSpc>
                <a:spcPct val="110000"/>
              </a:lnSpc>
              <a:buNone/>
            </a:pPr>
            <a:r>
              <a:rPr lang="en-US" dirty="0" smtClean="0">
                <a:latin typeface="Arial" charset="0"/>
              </a:rPr>
              <a:t>              assertions in production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Application-Driven Resiliency</a:t>
            </a:r>
            <a:endParaRPr lang="en-US" dirty="0"/>
          </a:p>
        </p:txBody>
      </p:sp>
      <p:pic>
        <p:nvPicPr>
          <p:cNvPr id="4" name="Picture 4" descr="gold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1886005" cy="1509712"/>
          </a:xfrm>
          <a:prstGeom prst="rect">
            <a:avLst/>
          </a:prstGeom>
          <a:noFill/>
        </p:spPr>
      </p:pic>
      <p:pic>
        <p:nvPicPr>
          <p:cNvPr id="5" name="Picture 8" descr="faul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8649" y="1462088"/>
            <a:ext cx="1887897" cy="1509712"/>
          </a:xfrm>
          <a:prstGeom prst="rect">
            <a:avLst/>
          </a:prstGeom>
          <a:noFill/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29372" y="1447800"/>
            <a:ext cx="12763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</a:rPr>
              <a:t>Fault-free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45481" y="1447800"/>
            <a:ext cx="90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n-lt"/>
              </a:rPr>
              <a:t>Faulty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029200"/>
            <a:ext cx="8610600" cy="1219200"/>
          </a:xfrm>
        </p:spPr>
        <p:txBody>
          <a:bodyPr/>
          <a:lstStyle/>
          <a:p>
            <a:pPr marL="164592" indent="-164592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 FPGA prototype with Michigan </a:t>
            </a:r>
            <a:r>
              <a:rPr lang="en-US" sz="2400" dirty="0" err="1" smtClean="0">
                <a:latin typeface="Arial" charset="0"/>
              </a:rPr>
              <a:t>CrashTest</a:t>
            </a:r>
            <a:endParaRPr lang="en-US" sz="2400" dirty="0" smtClean="0">
              <a:latin typeface="Arial" charset="0"/>
            </a:endParaRPr>
          </a:p>
          <a:p>
            <a:pPr marL="564642" lvl="1" indent="-164592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latin typeface="Arial" charset="0"/>
              </a:rPr>
              <a:t>  Realistic fault models</a:t>
            </a:r>
          </a:p>
          <a:p>
            <a:pPr marL="564642" lvl="1" indent="-164592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sz="2400" dirty="0" smtClean="0">
                <a:latin typeface="Arial" charset="0"/>
              </a:rPr>
              <a:t>  Full </a:t>
            </a:r>
            <a:r>
              <a:rPr lang="en-US" sz="2400" dirty="0" err="1" smtClean="0">
                <a:latin typeface="Arial" charset="0"/>
              </a:rPr>
              <a:t>multicore</a:t>
            </a:r>
            <a:r>
              <a:rPr lang="en-US" sz="2400" dirty="0" smtClean="0">
                <a:latin typeface="Arial" charset="0"/>
              </a:rPr>
              <a:t> implementation with firmware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Prototype</a:t>
            </a:r>
            <a:endParaRPr lang="en-US" dirty="0"/>
          </a:p>
        </p:txBody>
      </p:sp>
      <p:pic>
        <p:nvPicPr>
          <p:cNvPr id="4" name="Picture 3" descr="fp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1066800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13.9|6.5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1.6|45.8|22.8|36.7|34.6|1.3|12.9|3.4|44.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4336</TotalTime>
  <Words>459</Words>
  <Application>Microsoft Office PowerPoint</Application>
  <PresentationFormat>On-screen Show (4:3)</PresentationFormat>
  <Paragraphs>125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Software Managed Resiliency</vt:lpstr>
      <vt:lpstr>Motivation</vt:lpstr>
      <vt:lpstr>Observations</vt:lpstr>
      <vt:lpstr>SWAT Framework Components</vt:lpstr>
      <vt:lpstr>SWAT Contributions So Far</vt:lpstr>
      <vt:lpstr>SWAT on Multicore and Distributed Systems</vt:lpstr>
      <vt:lpstr>Application-Driven Resiliency</vt:lpstr>
      <vt:lpstr>Validation and Prototype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sadve</dc:creator>
  <cp:lastModifiedBy>siva</cp:lastModifiedBy>
  <cp:revision>1400</cp:revision>
  <cp:lastPrinted>2008-09-24T19:18:56Z</cp:lastPrinted>
  <dcterms:created xsi:type="dcterms:W3CDTF">2009-04-22T19:24:48Z</dcterms:created>
  <dcterms:modified xsi:type="dcterms:W3CDTF">2009-11-12T19:02:28Z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