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f" ContentType="image/tiff"/>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heme/themeOverride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7.xml" ContentType="application/vnd.openxmlformats-officedocument.drawingml.chart+xml"/>
  <Override PartName="/ppt/notesSlides/notesSlide2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0.xml" ContentType="application/vnd.openxmlformats-officedocument.drawingml.chart+xml"/>
  <Override PartName="/ppt/drawings/drawing1.xml" ContentType="application/vnd.openxmlformats-officedocument.drawingml.chartshapes+xml"/>
  <Override PartName="/ppt/notesSlides/notesSlide32.xml" ContentType="application/vnd.openxmlformats-officedocument.presentationml.notesSlide+xml"/>
  <Override PartName="/ppt/charts/chart11.xml" ContentType="application/vnd.openxmlformats-officedocument.drawingml.chart+xml"/>
  <Override PartName="/ppt/drawings/drawing2.xml" ContentType="application/vnd.openxmlformats-officedocument.drawingml.chartshape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handoutMasterIdLst>
    <p:handoutMasterId r:id="rId55"/>
  </p:handoutMasterIdLst>
  <p:sldIdLst>
    <p:sldId id="256" r:id="rId2"/>
    <p:sldId id="479" r:id="rId3"/>
    <p:sldId id="511" r:id="rId4"/>
    <p:sldId id="465" r:id="rId5"/>
    <p:sldId id="513" r:id="rId6"/>
    <p:sldId id="466" r:id="rId7"/>
    <p:sldId id="373" r:id="rId8"/>
    <p:sldId id="376" r:id="rId9"/>
    <p:sldId id="476" r:id="rId10"/>
    <p:sldId id="385" r:id="rId11"/>
    <p:sldId id="415" r:id="rId12"/>
    <p:sldId id="446" r:id="rId13"/>
    <p:sldId id="387" r:id="rId14"/>
    <p:sldId id="518" r:id="rId15"/>
    <p:sldId id="485" r:id="rId16"/>
    <p:sldId id="320" r:id="rId17"/>
    <p:sldId id="372" r:id="rId18"/>
    <p:sldId id="310" r:id="rId19"/>
    <p:sldId id="334" r:id="rId20"/>
    <p:sldId id="381" r:id="rId21"/>
    <p:sldId id="286" r:id="rId22"/>
    <p:sldId id="380" r:id="rId23"/>
    <p:sldId id="326" r:id="rId24"/>
    <p:sldId id="516" r:id="rId25"/>
    <p:sldId id="519" r:id="rId26"/>
    <p:sldId id="486" r:id="rId27"/>
    <p:sldId id="393" r:id="rId28"/>
    <p:sldId id="416" r:id="rId29"/>
    <p:sldId id="417" r:id="rId30"/>
    <p:sldId id="431" r:id="rId31"/>
    <p:sldId id="432" r:id="rId32"/>
    <p:sldId id="436" r:id="rId33"/>
    <p:sldId id="422" r:id="rId34"/>
    <p:sldId id="423" r:id="rId35"/>
    <p:sldId id="425" r:id="rId36"/>
    <p:sldId id="520" r:id="rId37"/>
    <p:sldId id="521" r:id="rId38"/>
    <p:sldId id="487" r:id="rId39"/>
    <p:sldId id="488" r:id="rId40"/>
    <p:sldId id="429" r:id="rId41"/>
    <p:sldId id="525" r:id="rId42"/>
    <p:sldId id="288" r:id="rId43"/>
    <p:sldId id="517" r:id="rId44"/>
    <p:sldId id="475" r:id="rId45"/>
    <p:sldId id="480" r:id="rId46"/>
    <p:sldId id="481" r:id="rId47"/>
    <p:sldId id="482" r:id="rId48"/>
    <p:sldId id="483" r:id="rId49"/>
    <p:sldId id="497" r:id="rId50"/>
    <p:sldId id="509" r:id="rId51"/>
    <p:sldId id="512" r:id="rId52"/>
    <p:sldId id="524" r:id="rId53"/>
  </p:sldIdLst>
  <p:sldSz cx="9144000" cy="6858000" type="screen4x3"/>
  <p:notesSz cx="92329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5000"/>
    <a:srgbClr val="FFCC99"/>
    <a:srgbClr val="00CCFF"/>
    <a:srgbClr val="008000"/>
    <a:srgbClr val="FF9900"/>
    <a:srgbClr val="D15100"/>
    <a:srgbClr val="006600"/>
    <a:srgbClr val="C06000"/>
    <a:srgbClr val="A50021"/>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9" autoAdjust="0"/>
    <p:restoredTop sz="91830" autoAdjust="0"/>
  </p:normalViewPr>
  <p:slideViewPr>
    <p:cSldViewPr>
      <p:cViewPr varScale="1">
        <p:scale>
          <a:sx n="68" d="100"/>
          <a:sy n="6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iva\Documents\research\results\relyzer\fully%20optimized\reg%20only\sdc%20analysis.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iva\Documents\research\results\relyzer\fully%20optimized\reg%20only\sdc%20analysis.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iva\Documents\research\results\relyzer\fully%20optimized\pruning%20summary%20speculative.xlsx" TargetMode="Externa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4.xml"/></Relationships>
</file>

<file path=ppt/charts/_rels/chart7.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1200888136950043E-2"/>
          <c:y val="4.5498453318335207E-2"/>
          <c:w val="0.8997129015827402"/>
          <c:h val="0.7394272590926134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ymbol val="diamond"/>
            <c:size val="9"/>
            <c:spPr>
              <a:ln w="19050"/>
            </c:spPr>
          </c:marker>
          <c:dPt>
            <c:idx val="0"/>
            <c:bubble3D val="0"/>
          </c:dPt>
          <c:dPt>
            <c:idx val="1"/>
            <c:bubble3D val="0"/>
          </c:dPt>
          <c:dPt>
            <c:idx val="2"/>
            <c:bubble3D val="0"/>
          </c:dPt>
          <c:dPt>
            <c:idx val="3"/>
            <c:bubble3D val="0"/>
          </c:dPt>
          <c:dPt>
            <c:idx val="4"/>
            <c:bubble3D val="0"/>
          </c:dPt>
          <c:dPt>
            <c:idx val="5"/>
            <c:bubble3D val="0"/>
          </c:dPt>
          <c:dPt>
            <c:idx val="6"/>
            <c:bubble3D val="0"/>
          </c:dPt>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174388496"/>
        <c:axId val="-1174382512"/>
      </c:scatterChart>
      <c:valAx>
        <c:axId val="-1174388496"/>
        <c:scaling>
          <c:orientation val="minMax"/>
        </c:scaling>
        <c:delete val="0"/>
        <c:axPos val="b"/>
        <c:numFmt formatCode="General" sourceLinked="1"/>
        <c:majorTickMark val="out"/>
        <c:minorTickMark val="none"/>
        <c:tickLblPos val="nextTo"/>
        <c:spPr>
          <a:ln w="25400">
            <a:solidFill>
              <a:schemeClr val="tx1"/>
            </a:solidFill>
          </a:ln>
        </c:spPr>
        <c:crossAx val="-1174382512"/>
        <c:crosses val="autoZero"/>
        <c:crossBetween val="midCat"/>
      </c:valAx>
      <c:valAx>
        <c:axId val="-1174382512"/>
        <c:scaling>
          <c:orientation val="minMax"/>
        </c:scaling>
        <c:delete val="0"/>
        <c:axPos val="l"/>
        <c:majorGridlines>
          <c:spPr>
            <a:ln>
              <a:solidFill>
                <a:schemeClr val="tx1"/>
              </a:solidFill>
              <a:prstDash val="dash"/>
            </a:ln>
          </c:spPr>
        </c:majorGridlines>
        <c:numFmt formatCode="General" sourceLinked="1"/>
        <c:majorTickMark val="out"/>
        <c:minorTickMark val="none"/>
        <c:tickLblPos val="nextTo"/>
        <c:spPr>
          <a:ln w="25400">
            <a:solidFill>
              <a:schemeClr val="tx1"/>
            </a:solidFill>
          </a:ln>
        </c:spPr>
        <c:crossAx val="-1174388496"/>
        <c:crosses val="autoZero"/>
        <c:crossBetween val="midCat"/>
      </c:valAx>
    </c:plotArea>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dLbls>
          <c:showLegendKey val="0"/>
          <c:showVal val="0"/>
          <c:showCatName val="0"/>
          <c:showSerName val="0"/>
          <c:showPercent val="0"/>
          <c:showBubbleSize val="0"/>
        </c:dLbls>
        <c:smooth val="0"/>
        <c:axId val="-1220790608"/>
        <c:axId val="-1220796592"/>
      </c:lineChart>
      <c:catAx>
        <c:axId val="-1220790608"/>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1220796592"/>
        <c:crosses val="autoZero"/>
        <c:auto val="1"/>
        <c:lblAlgn val="ctr"/>
        <c:lblOffset val="100"/>
        <c:tickLblSkip val="10"/>
        <c:noMultiLvlLbl val="0"/>
      </c:catAx>
      <c:valAx>
        <c:axId val="-1220796592"/>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1220790608"/>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508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1220791152"/>
        <c:axId val="-1220795504"/>
      </c:lineChart>
      <c:catAx>
        <c:axId val="-1220791152"/>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1220795504"/>
        <c:crosses val="autoZero"/>
        <c:auto val="1"/>
        <c:lblAlgn val="ctr"/>
        <c:lblOffset val="100"/>
        <c:tickLblSkip val="10"/>
        <c:noMultiLvlLbl val="0"/>
      </c:catAx>
      <c:valAx>
        <c:axId val="-1220795504"/>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1220791152"/>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174387408"/>
        <c:axId val="-1174389040"/>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dLbls>
          <c:showLegendKey val="0"/>
          <c:showVal val="0"/>
          <c:showCatName val="0"/>
          <c:showSerName val="0"/>
          <c:showPercent val="0"/>
          <c:showBubbleSize val="0"/>
        </c:dLbls>
        <c:axId val="-1174391760"/>
        <c:axId val="-1174379792"/>
      </c:scatterChart>
      <c:valAx>
        <c:axId val="-1174387408"/>
        <c:scaling>
          <c:orientation val="minMax"/>
        </c:scaling>
        <c:delete val="0"/>
        <c:axPos val="b"/>
        <c:numFmt formatCode="General" sourceLinked="1"/>
        <c:majorTickMark val="out"/>
        <c:minorTickMark val="none"/>
        <c:tickLblPos val="nextTo"/>
        <c:spPr>
          <a:ln w="25400">
            <a:solidFill>
              <a:schemeClr val="tx1"/>
            </a:solidFill>
          </a:ln>
        </c:spPr>
        <c:crossAx val="-1174389040"/>
        <c:crosses val="autoZero"/>
        <c:crossBetween val="midCat"/>
      </c:valAx>
      <c:valAx>
        <c:axId val="-1174389040"/>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1174387408"/>
        <c:crosses val="autoZero"/>
        <c:crossBetween val="midCat"/>
      </c:valAx>
      <c:valAx>
        <c:axId val="-1174379792"/>
        <c:scaling>
          <c:orientation val="minMax"/>
        </c:scaling>
        <c:delete val="0"/>
        <c:axPos val="r"/>
        <c:numFmt formatCode="General" sourceLinked="1"/>
        <c:majorTickMark val="out"/>
        <c:minorTickMark val="none"/>
        <c:tickLblPos val="nextTo"/>
        <c:spPr>
          <a:ln w="25400">
            <a:solidFill>
              <a:schemeClr val="tx1"/>
            </a:solidFill>
          </a:ln>
        </c:spPr>
        <c:crossAx val="-1174391760"/>
        <c:crosses val="max"/>
        <c:crossBetween val="midCat"/>
      </c:valAx>
      <c:valAx>
        <c:axId val="-1174391760"/>
        <c:scaling>
          <c:orientation val="minMax"/>
        </c:scaling>
        <c:delete val="1"/>
        <c:axPos val="b"/>
        <c:numFmt formatCode="General" sourceLinked="1"/>
        <c:majorTickMark val="out"/>
        <c:minorTickMark val="none"/>
        <c:tickLblPos val="nextTo"/>
        <c:crossAx val="-1174379792"/>
        <c:crosses val="autoZero"/>
        <c:crossBetween val="midCat"/>
      </c:valAx>
    </c:plotArea>
    <c:legend>
      <c:legendPos val="b"/>
      <c:layout>
        <c:manualLayout>
          <c:xMode val="edge"/>
          <c:yMode val="edge"/>
          <c:x val="0.11586960152708183"/>
          <c:y val="0.88760690069991255"/>
          <c:w val="0.73543235504652826"/>
          <c:h val="9.155976596675415E-2"/>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91577189214982E-2"/>
          <c:y val="3.9198667474258028E-2"/>
          <c:w val="0.87787139107611556"/>
          <c:h val="0.6389977791237633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174386320"/>
        <c:axId val="-1174381968"/>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ser>
          <c:idx val="2"/>
          <c:order val="2"/>
          <c:tx>
            <c:strRef>
              <c:f>Sheet1!$E$3</c:f>
              <c:strCache>
                <c:ptCount val="1"/>
                <c:pt idx="0">
                  <c:v>SER Mem</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Sheet1!$E$4:$E$10</c:f>
              <c:numCache>
                <c:formatCode>General</c:formatCode>
                <c:ptCount val="7"/>
                <c:pt idx="0">
                  <c:v>0</c:v>
                </c:pt>
                <c:pt idx="1">
                  <c:v>1</c:v>
                </c:pt>
                <c:pt idx="2">
                  <c:v>1</c:v>
                </c:pt>
                <c:pt idx="3">
                  <c:v>1</c:v>
                </c:pt>
                <c:pt idx="4">
                  <c:v>1</c:v>
                </c:pt>
                <c:pt idx="5">
                  <c:v>1</c:v>
                </c:pt>
                <c:pt idx="6">
                  <c:v>1</c:v>
                </c:pt>
              </c:numCache>
            </c:numRef>
          </c:yVal>
          <c:smooth val="0"/>
        </c:ser>
        <c:ser>
          <c:idx val="3"/>
          <c:order val="3"/>
          <c:tx>
            <c:strRef>
              <c:f>Sheet1!$F$3</c:f>
              <c:strCache>
                <c:ptCount val="1"/>
                <c:pt idx="0">
                  <c:v>SER Logic</c:v>
                </c:pt>
              </c:strCache>
            </c:strRef>
          </c:tx>
          <c:spPr>
            <a:ln w="50800"/>
            <a:effectLst>
              <a:outerShdw blurRad="50800" dist="38100" dir="10800000" algn="r" rotWithShape="0">
                <a:prstClr val="black">
                  <a:alpha val="40000"/>
                </a:prstClr>
              </a:outerShdw>
            </a:effectLst>
          </c:spPr>
          <c:marker>
            <c:spPr>
              <a:ln w="317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Sheet1!$F$4:$F$10</c:f>
              <c:numCache>
                <c:formatCode>General</c:formatCode>
                <c:ptCount val="7"/>
                <c:pt idx="0">
                  <c:v>0</c:v>
                </c:pt>
                <c:pt idx="1">
                  <c:v>1</c:v>
                </c:pt>
                <c:pt idx="2">
                  <c:v>2</c:v>
                </c:pt>
                <c:pt idx="3">
                  <c:v>4</c:v>
                </c:pt>
                <c:pt idx="4">
                  <c:v>8</c:v>
                </c:pt>
                <c:pt idx="5">
                  <c:v>16</c:v>
                </c:pt>
                <c:pt idx="6">
                  <c:v>32</c:v>
                </c:pt>
              </c:numCache>
            </c:numRef>
          </c:yVal>
          <c:smooth val="0"/>
        </c:ser>
        <c:ser>
          <c:idx val="4"/>
          <c:order val="4"/>
          <c:tx>
            <c:strRef>
              <c:f>Sheet1!$G$3</c:f>
              <c:strCache>
                <c:ptCount val="1"/>
                <c:pt idx="0">
                  <c:v>Variability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Sheet1!$G$4:$G$10</c:f>
              <c:numCache>
                <c:formatCode>General</c:formatCode>
                <c:ptCount val="7"/>
                <c:pt idx="0">
                  <c:v>0</c:v>
                </c:pt>
                <c:pt idx="1">
                  <c:v>1</c:v>
                </c:pt>
                <c:pt idx="2">
                  <c:v>1.3</c:v>
                </c:pt>
                <c:pt idx="3">
                  <c:v>1.6</c:v>
                </c:pt>
                <c:pt idx="4">
                  <c:v>1.9</c:v>
                </c:pt>
                <c:pt idx="5">
                  <c:v>2.1</c:v>
                </c:pt>
                <c:pt idx="6">
                  <c:v>2.4</c:v>
                </c:pt>
              </c:numCache>
            </c:numRef>
          </c:yVal>
          <c:smooth val="0"/>
        </c:ser>
        <c:ser>
          <c:idx val="5"/>
          <c:order val="5"/>
          <c:tx>
            <c:strRef>
              <c:f>Sheet1!$H$3</c:f>
              <c:strCache>
                <c:ptCount val="1"/>
                <c:pt idx="0">
                  <c:v>Aging</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Sheet1!$H$4:$H$10</c:f>
              <c:numCache>
                <c:formatCode>General</c:formatCode>
                <c:ptCount val="7"/>
                <c:pt idx="0">
                  <c:v>0</c:v>
                </c:pt>
                <c:pt idx="1">
                  <c:v>1</c:v>
                </c:pt>
                <c:pt idx="2">
                  <c:v>2</c:v>
                </c:pt>
                <c:pt idx="3">
                  <c:v>3</c:v>
                </c:pt>
                <c:pt idx="4">
                  <c:v>4</c:v>
                </c:pt>
                <c:pt idx="5">
                  <c:v>5.5</c:v>
                </c:pt>
                <c:pt idx="6">
                  <c:v>7.5</c:v>
                </c:pt>
              </c:numCache>
            </c:numRef>
          </c:yVal>
          <c:smooth val="0"/>
        </c:ser>
        <c:dLbls>
          <c:showLegendKey val="0"/>
          <c:showVal val="0"/>
          <c:showCatName val="0"/>
          <c:showSerName val="0"/>
          <c:showPercent val="0"/>
          <c:showBubbleSize val="0"/>
        </c:dLbls>
        <c:axId val="-1174390128"/>
        <c:axId val="-1174394480"/>
      </c:scatterChart>
      <c:valAx>
        <c:axId val="-1174386320"/>
        <c:scaling>
          <c:orientation val="minMax"/>
        </c:scaling>
        <c:delete val="0"/>
        <c:axPos val="b"/>
        <c:numFmt formatCode="General" sourceLinked="1"/>
        <c:majorTickMark val="out"/>
        <c:minorTickMark val="none"/>
        <c:tickLblPos val="nextTo"/>
        <c:spPr>
          <a:ln w="25400">
            <a:solidFill>
              <a:schemeClr val="tx1"/>
            </a:solidFill>
          </a:ln>
        </c:spPr>
        <c:crossAx val="-1174381968"/>
        <c:crosses val="autoZero"/>
        <c:crossBetween val="midCat"/>
      </c:valAx>
      <c:valAx>
        <c:axId val="-1174381968"/>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1174386320"/>
        <c:crosses val="autoZero"/>
        <c:crossBetween val="midCat"/>
      </c:valAx>
      <c:valAx>
        <c:axId val="-1174394480"/>
        <c:scaling>
          <c:orientation val="minMax"/>
        </c:scaling>
        <c:delete val="0"/>
        <c:axPos val="r"/>
        <c:numFmt formatCode="General" sourceLinked="1"/>
        <c:majorTickMark val="out"/>
        <c:minorTickMark val="none"/>
        <c:tickLblPos val="nextTo"/>
        <c:spPr>
          <a:ln w="25400">
            <a:solidFill>
              <a:schemeClr val="tx1"/>
            </a:solidFill>
          </a:ln>
        </c:spPr>
        <c:crossAx val="-1174390128"/>
        <c:crosses val="max"/>
        <c:crossBetween val="midCat"/>
      </c:valAx>
      <c:valAx>
        <c:axId val="-1174390128"/>
        <c:scaling>
          <c:orientation val="minMax"/>
        </c:scaling>
        <c:delete val="1"/>
        <c:axPos val="b"/>
        <c:numFmt formatCode="General" sourceLinked="1"/>
        <c:majorTickMark val="out"/>
        <c:minorTickMark val="none"/>
        <c:tickLblPos val="nextTo"/>
        <c:crossAx val="-1174394480"/>
        <c:crosses val="autoZero"/>
        <c:crossBetween val="midCat"/>
      </c:valAx>
    </c:plotArea>
    <c:legend>
      <c:legendPos val="b"/>
      <c:layout>
        <c:manualLayout>
          <c:xMode val="edge"/>
          <c:yMode val="edge"/>
          <c:x val="0.19908992354216593"/>
          <c:y val="0.75807975174978126"/>
          <c:w val="0.564561698809388"/>
          <c:h val="0.24192025035332121"/>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381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381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1174395024"/>
        <c:axId val="-1174385776"/>
      </c:lineChart>
      <c:catAx>
        <c:axId val="-1174395024"/>
        <c:scaling>
          <c:orientation val="minMax"/>
        </c:scaling>
        <c:delete val="0"/>
        <c:axPos val="b"/>
        <c:title>
          <c:tx>
            <c:rich>
              <a:bodyPr/>
              <a:lstStyle/>
              <a:p>
                <a:pPr>
                  <a:defRPr/>
                </a:pPr>
                <a:r>
                  <a:rPr lang="en-US"/>
                  <a:t>SDC reduction</a:t>
                </a:r>
              </a:p>
            </c:rich>
          </c:tx>
          <c:overlay val="0"/>
        </c:title>
        <c:numFmt formatCode="0%" sourceLinked="1"/>
        <c:majorTickMark val="none"/>
        <c:minorTickMark val="none"/>
        <c:tickLblPos val="none"/>
        <c:spPr>
          <a:ln>
            <a:solidFill>
              <a:schemeClr val="tx1"/>
            </a:solidFill>
          </a:ln>
        </c:spPr>
        <c:crossAx val="-1174385776"/>
        <c:crosses val="autoZero"/>
        <c:auto val="1"/>
        <c:lblAlgn val="ctr"/>
        <c:lblOffset val="100"/>
        <c:tickLblSkip val="100"/>
        <c:noMultiLvlLbl val="0"/>
      </c:catAx>
      <c:valAx>
        <c:axId val="-1174385776"/>
        <c:scaling>
          <c:orientation val="minMax"/>
        </c:scaling>
        <c:delete val="0"/>
        <c:axPos val="l"/>
        <c:majorGridlines>
          <c:spPr>
            <a:ln>
              <a:prstDash val="dash"/>
            </a:ln>
          </c:spPr>
        </c:majorGridlines>
        <c:title>
          <c:tx>
            <c:rich>
              <a:bodyPr rot="-5400000" vert="horz"/>
              <a:lstStyle/>
              <a:p>
                <a:pPr>
                  <a:defRPr/>
                </a:pPr>
                <a:r>
                  <a:rPr lang="en-US"/>
                  <a:t>Overhead</a:t>
                </a:r>
              </a:p>
            </c:rich>
          </c:tx>
          <c:overlay val="0"/>
        </c:title>
        <c:numFmt formatCode="0%" sourceLinked="1"/>
        <c:majorTickMark val="none"/>
        <c:minorTickMark val="none"/>
        <c:tickLblPos val="none"/>
        <c:spPr>
          <a:ln>
            <a:solidFill>
              <a:schemeClr val="tx1"/>
            </a:solidFill>
          </a:ln>
        </c:spPr>
        <c:crossAx val="-1174395024"/>
        <c:crosses val="autoZero"/>
        <c:crossBetween val="between"/>
        <c:majorUnit val="0.1"/>
      </c:valAx>
    </c:plotArea>
    <c:plotVisOnly val="1"/>
    <c:dispBlanksAs val="gap"/>
    <c:showDLblsOverMax val="0"/>
  </c:chart>
  <c:txPr>
    <a:bodyPr/>
    <a:lstStyle/>
    <a:p>
      <a:pPr>
        <a:defRPr sz="1400" b="0">
          <a:latin typeface="Arial Narrow" pitchFamily="34" charset="0"/>
          <a:cs typeface="Arial"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84220291429088"/>
          <c:y val="4.3929541134944336E-2"/>
          <c:w val="0.85521574350619955"/>
          <c:h val="0.46725105790347643"/>
        </c:manualLayout>
      </c:layout>
      <c:barChart>
        <c:barDir val="col"/>
        <c:grouping val="clustered"/>
        <c:varyColors val="0"/>
        <c:ser>
          <c:idx val="0"/>
          <c:order val="0"/>
          <c:tx>
            <c:strRef>
              <c:f>'int+agen cats'!$C$67</c:f>
              <c:strCache>
                <c:ptCount val="1"/>
                <c:pt idx="0">
                  <c:v>Remaining</c:v>
                </c:pt>
              </c:strCache>
            </c:strRef>
          </c:tx>
          <c:spPr>
            <a:solidFill>
              <a:srgbClr val="002060"/>
            </a:solidFill>
          </c:spPr>
          <c:invertIfNegative val="0"/>
          <c:dPt>
            <c:idx val="12"/>
            <c:invertIfNegative val="0"/>
            <c:bubble3D val="0"/>
            <c:spPr>
              <a:solidFill>
                <a:srgbClr val="008000"/>
              </a:solidFill>
            </c:spPr>
          </c:dPt>
          <c:cat>
            <c:multiLvlStrRef>
              <c:f>'int+agen cats'!$A$68:$B$80</c:f>
              <c:multiLvlStrCache>
                <c:ptCount val="13"/>
                <c:lvl>
                  <c:pt idx="0">
                    <c:v>Blackscholes</c:v>
                  </c:pt>
                  <c:pt idx="1">
                    <c:v>Fluidanimate</c:v>
                  </c:pt>
                  <c:pt idx="2">
                    <c:v>Streamcluster</c:v>
                  </c:pt>
                  <c:pt idx="3">
                    <c:v>Swaptions</c:v>
                  </c:pt>
                  <c:pt idx="4">
                    <c:v>FFT</c:v>
                  </c:pt>
                  <c:pt idx="5">
                    <c:v>LU</c:v>
                  </c:pt>
                  <c:pt idx="6">
                    <c:v>Ocean</c:v>
                  </c:pt>
                  <c:pt idx="7">
                    <c:v>Water</c:v>
                  </c:pt>
                  <c:pt idx="8">
                    <c:v>GCC</c:v>
                  </c:pt>
                  <c:pt idx="9">
                    <c:v>Libquantum</c:v>
                  </c:pt>
                  <c:pt idx="10">
                    <c:v>Mcf</c:v>
                  </c:pt>
                  <c:pt idx="11">
                    <c:v>Omnet++</c:v>
                  </c:pt>
                  <c:pt idx="12">
                    <c:v>Total</c:v>
                  </c:pt>
                </c:lvl>
                <c:lvl>
                  <c:pt idx="0">
                    <c:v>Parsec 2.1</c:v>
                  </c:pt>
                  <c:pt idx="4">
                    <c:v>Splash 2</c:v>
                  </c:pt>
                  <c:pt idx="8">
                    <c:v>SPEC 2006</c:v>
                  </c:pt>
                  <c:pt idx="12">
                    <c:v> </c:v>
                  </c:pt>
                </c:lvl>
              </c:multiLvlStrCache>
            </c:multiLvlStrRef>
          </c:cat>
          <c:val>
            <c:numRef>
              <c:f>'int+agen cats'!$C$68:$C$80</c:f>
              <c:numCache>
                <c:formatCode>0.0%</c:formatCode>
                <c:ptCount val="13"/>
                <c:pt idx="0">
                  <c:v>0.99996382138680184</c:v>
                </c:pt>
                <c:pt idx="1">
                  <c:v>0.99910259831827852</c:v>
                </c:pt>
                <c:pt idx="2">
                  <c:v>0.99991889778740417</c:v>
                </c:pt>
                <c:pt idx="3">
                  <c:v>0.99999362299803096</c:v>
                </c:pt>
                <c:pt idx="4">
                  <c:v>0.99999397044958294</c:v>
                </c:pt>
                <c:pt idx="5">
                  <c:v>0.99996829365761042</c:v>
                </c:pt>
                <c:pt idx="6">
                  <c:v>0.99986783687075209</c:v>
                </c:pt>
                <c:pt idx="7">
                  <c:v>0.99994188211202062</c:v>
                </c:pt>
                <c:pt idx="8">
                  <c:v>0.99874597565260104</c:v>
                </c:pt>
                <c:pt idx="9">
                  <c:v>0.99984885126655165</c:v>
                </c:pt>
                <c:pt idx="10">
                  <c:v>0.99427090792154471</c:v>
                </c:pt>
                <c:pt idx="11">
                  <c:v>0.99998497599117542</c:v>
                </c:pt>
                <c:pt idx="12">
                  <c:v>0.99780802204882713</c:v>
                </c:pt>
              </c:numCache>
            </c:numRef>
          </c:val>
        </c:ser>
        <c:dLbls>
          <c:showLegendKey val="0"/>
          <c:showVal val="0"/>
          <c:showCatName val="0"/>
          <c:showSerName val="0"/>
          <c:showPercent val="0"/>
          <c:showBubbleSize val="0"/>
        </c:dLbls>
        <c:gapWidth val="150"/>
        <c:axId val="-1174384688"/>
        <c:axId val="-1174389584"/>
      </c:barChart>
      <c:catAx>
        <c:axId val="-1174384688"/>
        <c:scaling>
          <c:orientation val="minMax"/>
        </c:scaling>
        <c:delete val="0"/>
        <c:axPos val="b"/>
        <c:numFmt formatCode="General" sourceLinked="0"/>
        <c:majorTickMark val="out"/>
        <c:minorTickMark val="none"/>
        <c:tickLblPos val="nextTo"/>
        <c:crossAx val="-1174389584"/>
        <c:crosses val="autoZero"/>
        <c:auto val="1"/>
        <c:lblAlgn val="ctr"/>
        <c:lblOffset val="100"/>
        <c:noMultiLvlLbl val="0"/>
      </c:catAx>
      <c:valAx>
        <c:axId val="-1174389584"/>
        <c:scaling>
          <c:orientation val="minMax"/>
          <c:max val="1"/>
          <c:min val="0.99"/>
        </c:scaling>
        <c:delete val="0"/>
        <c:axPos val="l"/>
        <c:majorGridlines>
          <c:spPr>
            <a:ln>
              <a:solidFill>
                <a:schemeClr val="tx1">
                  <a:lumMod val="50000"/>
                  <a:lumOff val="50000"/>
                </a:schemeClr>
              </a:solidFill>
              <a:prstDash val="dash"/>
            </a:ln>
          </c:spPr>
        </c:majorGridlines>
        <c:title>
          <c:tx>
            <c:rich>
              <a:bodyPr rot="-5400000" vert="horz"/>
              <a:lstStyle/>
              <a:p>
                <a:pPr>
                  <a:defRPr/>
                </a:pPr>
                <a:r>
                  <a:rPr lang="en-US" dirty="0" smtClean="0"/>
                  <a:t>%</a:t>
                </a:r>
                <a:r>
                  <a:rPr lang="en-US" baseline="0" dirty="0" smtClean="0"/>
                  <a:t> of all fault sites</a:t>
                </a:r>
                <a:endParaRPr lang="en-US" dirty="0"/>
              </a:p>
            </c:rich>
          </c:tx>
          <c:layout>
            <c:manualLayout>
              <c:xMode val="edge"/>
              <c:yMode val="edge"/>
              <c:x val="8.6956521739130436E-3"/>
              <c:y val="0.12452936917368088"/>
            </c:manualLayout>
          </c:layout>
          <c:overlay val="0"/>
        </c:title>
        <c:numFmt formatCode="0.0%" sourceLinked="1"/>
        <c:majorTickMark val="out"/>
        <c:minorTickMark val="none"/>
        <c:tickLblPos val="nextTo"/>
        <c:crossAx val="-1174384688"/>
        <c:crosses val="autoZero"/>
        <c:crossBetween val="between"/>
      </c:valAx>
    </c:plotArea>
    <c:plotVisOnly val="1"/>
    <c:dispBlanksAs val="gap"/>
    <c:showDLblsOverMax val="0"/>
  </c:chart>
  <c:txPr>
    <a:bodyPr/>
    <a:lstStyle/>
    <a:p>
      <a:pPr>
        <a:defRPr sz="1800" b="1">
          <a:latin typeface="Arial Narrow"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Average Prediction </a:t>
            </a:r>
            <a:r>
              <a:rPr lang="en-US" dirty="0"/>
              <a:t>Rate</a:t>
            </a:r>
          </a:p>
        </c:rich>
      </c:tx>
      <c:layout>
        <c:manualLayout>
          <c:xMode val="edge"/>
          <c:yMode val="edge"/>
          <c:x val="0.39594465562494335"/>
          <c:y val="2.0000005249345209E-2"/>
        </c:manualLayout>
      </c:layout>
      <c:overlay val="0"/>
    </c:title>
    <c:autoTitleDeleted val="0"/>
    <c:plotArea>
      <c:layout/>
      <c:barChart>
        <c:barDir val="col"/>
        <c:grouping val="clustered"/>
        <c:varyColors val="0"/>
        <c:ser>
          <c:idx val="0"/>
          <c:order val="0"/>
          <c:tx>
            <c:strRef>
              <c:f>Aggregate!$A$53</c:f>
              <c:strCache>
                <c:ptCount val="1"/>
                <c:pt idx="0">
                  <c:v>Average</c:v>
                </c:pt>
              </c:strCache>
            </c:strRef>
          </c:tx>
          <c:invertIfNegative val="0"/>
          <c:cat>
            <c:strRef>
              <c:f>Aggregate!$B$51:$F$52</c:f>
              <c:strCache>
                <c:ptCount val="5"/>
                <c:pt idx="0">
                  <c:v>Reg - Control</c:v>
                </c:pt>
                <c:pt idx="1">
                  <c:v>Reg - Store</c:v>
                </c:pt>
                <c:pt idx="2">
                  <c:v>Agen - Control</c:v>
                </c:pt>
                <c:pt idx="3">
                  <c:v>Agen - Store</c:v>
                </c:pt>
                <c:pt idx="4">
                  <c:v>Combined</c:v>
                </c:pt>
              </c:strCache>
            </c:strRef>
          </c:cat>
          <c:val>
            <c:numRef>
              <c:f>Aggregate!$B$53:$F$53</c:f>
              <c:numCache>
                <c:formatCode>0%</c:formatCode>
                <c:ptCount val="5"/>
                <c:pt idx="0">
                  <c:v>0.95681534841562221</c:v>
                </c:pt>
                <c:pt idx="1">
                  <c:v>0.95395396303071678</c:v>
                </c:pt>
                <c:pt idx="2">
                  <c:v>0.94523058674361071</c:v>
                </c:pt>
                <c:pt idx="3">
                  <c:v>0.92639631582287796</c:v>
                </c:pt>
                <c:pt idx="4">
                  <c:v>0.96025986887358883</c:v>
                </c:pt>
              </c:numCache>
            </c:numRef>
          </c:val>
        </c:ser>
        <c:dLbls>
          <c:showLegendKey val="0"/>
          <c:showVal val="0"/>
          <c:showCatName val="0"/>
          <c:showSerName val="0"/>
          <c:showPercent val="0"/>
          <c:showBubbleSize val="0"/>
        </c:dLbls>
        <c:gapWidth val="150"/>
        <c:axId val="-1220803664"/>
        <c:axId val="-1220794960"/>
      </c:barChart>
      <c:catAx>
        <c:axId val="-1220803664"/>
        <c:scaling>
          <c:orientation val="minMax"/>
        </c:scaling>
        <c:delete val="0"/>
        <c:axPos val="b"/>
        <c:numFmt formatCode="General" sourceLinked="0"/>
        <c:majorTickMark val="out"/>
        <c:minorTickMark val="none"/>
        <c:tickLblPos val="nextTo"/>
        <c:crossAx val="-1220794960"/>
        <c:crosses val="autoZero"/>
        <c:auto val="1"/>
        <c:lblAlgn val="ctr"/>
        <c:lblOffset val="100"/>
        <c:noMultiLvlLbl val="0"/>
      </c:catAx>
      <c:valAx>
        <c:axId val="-1220794960"/>
        <c:scaling>
          <c:orientation val="minMax"/>
        </c:scaling>
        <c:delete val="0"/>
        <c:axPos val="l"/>
        <c:majorGridlines>
          <c:spPr>
            <a:ln>
              <a:solidFill>
                <a:schemeClr val="tx1">
                  <a:lumMod val="50000"/>
                  <a:lumOff val="50000"/>
                </a:schemeClr>
              </a:solidFill>
              <a:prstDash val="dash"/>
            </a:ln>
          </c:spPr>
        </c:majorGridlines>
        <c:numFmt formatCode="0%" sourceLinked="1"/>
        <c:majorTickMark val="out"/>
        <c:minorTickMark val="none"/>
        <c:tickLblPos val="nextTo"/>
        <c:crossAx val="-1220803664"/>
        <c:crosses val="autoZero"/>
        <c:crossBetween val="between"/>
      </c:valAx>
    </c:plotArea>
    <c:plotVisOnly val="1"/>
    <c:dispBlanksAs val="gap"/>
    <c:showDLblsOverMax val="0"/>
  </c:chart>
  <c:txPr>
    <a:bodyPr/>
    <a:lstStyle/>
    <a:p>
      <a:pPr>
        <a:defRPr sz="1600" b="1" i="0">
          <a:latin typeface="Arial" pitchFamily="34" charset="0"/>
          <a:cs typeface="Arial" pitchFamily="34" charset="0"/>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8740157480315"/>
          <c:y val="4.4700234839066169E-2"/>
          <c:w val="0.65578673989280756"/>
          <c:h val="0.67207224096987872"/>
        </c:manualLayout>
      </c:layout>
      <c:barChart>
        <c:barDir val="col"/>
        <c:grouping val="stacked"/>
        <c:varyColors val="0"/>
        <c:ser>
          <c:idx val="0"/>
          <c:order val="0"/>
          <c:tx>
            <c:strRef>
              <c:f>'Code pattern distr'!$F$31</c:f>
              <c:strCache>
                <c:ptCount val="1"/>
                <c:pt idx="0">
                  <c:v>Registers with long life</c:v>
                </c:pt>
              </c:strCache>
            </c:strRef>
          </c:tx>
          <c:spPr>
            <a:solidFill>
              <a:schemeClr val="accent6">
                <a:lumMod val="5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distr'!$F$32:$F$37</c:f>
              <c:numCache>
                <c:formatCode>General</c:formatCode>
                <c:ptCount val="6"/>
                <c:pt idx="0">
                  <c:v>10.5794753783644</c:v>
                </c:pt>
                <c:pt idx="1">
                  <c:v>6.9234345244266766</c:v>
                </c:pt>
                <c:pt idx="2">
                  <c:v>48.860810369606838</c:v>
                </c:pt>
                <c:pt idx="3">
                  <c:v>11.288141362632489</c:v>
                </c:pt>
                <c:pt idx="4">
                  <c:v>0.73992963440889803</c:v>
                </c:pt>
                <c:pt idx="5">
                  <c:v>14.3507253644107</c:v>
                </c:pt>
              </c:numCache>
            </c:numRef>
          </c:val>
        </c:ser>
        <c:ser>
          <c:idx val="1"/>
          <c:order val="1"/>
          <c:tx>
            <c:strRef>
              <c:f>'Code pattern distr'!$G$31</c:f>
              <c:strCache>
                <c:ptCount val="1"/>
                <c:pt idx="0">
                  <c:v>Incrementalized loops</c:v>
                </c:pt>
              </c:strCache>
            </c:strRef>
          </c:tx>
          <c:spPr>
            <a:solidFill>
              <a:schemeClr val="accent6">
                <a:lumMod val="60000"/>
                <a:lumOff val="4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distr'!$G$32:$G$37</c:f>
              <c:numCache>
                <c:formatCode>General</c:formatCode>
                <c:ptCount val="6"/>
                <c:pt idx="0">
                  <c:v>11.8789353900269</c:v>
                </c:pt>
                <c:pt idx="1">
                  <c:v>46.811307286431045</c:v>
                </c:pt>
                <c:pt idx="2">
                  <c:v>41.937537697232003</c:v>
                </c:pt>
                <c:pt idx="3">
                  <c:v>81.535616087824707</c:v>
                </c:pt>
                <c:pt idx="4">
                  <c:v>4.5702835823642918</c:v>
                </c:pt>
                <c:pt idx="5">
                  <c:v>28.67708330947772</c:v>
                </c:pt>
              </c:numCache>
            </c:numRef>
          </c:val>
        </c:ser>
        <c:ser>
          <c:idx val="2"/>
          <c:order val="2"/>
          <c:tx>
            <c:strRef>
              <c:f>'Code pattern distr'!$H$31</c:f>
              <c:strCache>
                <c:ptCount val="1"/>
                <c:pt idx="0">
                  <c:v>App specific</c:v>
                </c:pt>
              </c:strCache>
            </c:strRef>
          </c:tx>
          <c:spPr>
            <a:solidFill>
              <a:schemeClr val="bg1">
                <a:lumMod val="75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distr'!$H$32:$H$37</c:f>
              <c:numCache>
                <c:formatCode>General</c:formatCode>
                <c:ptCount val="6"/>
                <c:pt idx="0">
                  <c:v>76.454838604173005</c:v>
                </c:pt>
                <c:pt idx="1">
                  <c:v>34.7807455315697</c:v>
                </c:pt>
                <c:pt idx="2">
                  <c:v>0</c:v>
                </c:pt>
                <c:pt idx="3">
                  <c:v>0</c:v>
                </c:pt>
                <c:pt idx="4">
                  <c:v>91.462420604801991</c:v>
                </c:pt>
                <c:pt idx="5">
                  <c:v>46.726419503849506</c:v>
                </c:pt>
              </c:numCache>
            </c:numRef>
          </c:val>
        </c:ser>
        <c:ser>
          <c:idx val="3"/>
          <c:order val="3"/>
          <c:tx>
            <c:strRef>
              <c:f>'Code pattern distr'!$I$31</c:f>
              <c:strCache>
                <c:ptCount val="1"/>
                <c:pt idx="0">
                  <c:v>Uncovered</c:v>
                </c:pt>
              </c:strCache>
            </c:strRef>
          </c:tx>
          <c:spPr>
            <a:solidFill>
              <a:schemeClr val="bg1"/>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distr'!$I$32:$I$37</c:f>
              <c:numCache>
                <c:formatCode>General</c:formatCode>
                <c:ptCount val="6"/>
                <c:pt idx="0">
                  <c:v>1.08675062743566</c:v>
                </c:pt>
                <c:pt idx="1">
                  <c:v>11.484512657572576</c:v>
                </c:pt>
                <c:pt idx="2">
                  <c:v>9.2016519331611608</c:v>
                </c:pt>
                <c:pt idx="3">
                  <c:v>7.1762425495428115</c:v>
                </c:pt>
                <c:pt idx="4">
                  <c:v>3.2273661784248135</c:v>
                </c:pt>
                <c:pt idx="5">
                  <c:v>10.24577182226207</c:v>
                </c:pt>
              </c:numCache>
            </c:numRef>
          </c:val>
        </c:ser>
        <c:dLbls>
          <c:showLegendKey val="0"/>
          <c:showVal val="0"/>
          <c:showCatName val="0"/>
          <c:showSerName val="0"/>
          <c:showPercent val="0"/>
          <c:showBubbleSize val="0"/>
        </c:dLbls>
        <c:gapWidth val="100"/>
        <c:overlap val="100"/>
        <c:axId val="-1174380880"/>
        <c:axId val="-1174393392"/>
      </c:barChart>
      <c:catAx>
        <c:axId val="-1174380880"/>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1174393392"/>
        <c:crosses val="autoZero"/>
        <c:auto val="1"/>
        <c:lblAlgn val="ctr"/>
        <c:lblOffset val="100"/>
        <c:noMultiLvlLbl val="0"/>
      </c:catAx>
      <c:valAx>
        <c:axId val="-1174393392"/>
        <c:scaling>
          <c:orientation val="minMax"/>
          <c:max val="100"/>
        </c:scaling>
        <c:delete val="0"/>
        <c:axPos val="l"/>
        <c:majorGridlines>
          <c:spPr>
            <a:ln>
              <a:prstDash val="dash"/>
            </a:ln>
          </c:spPr>
        </c:majorGridlines>
        <c:title>
          <c:tx>
            <c:rich>
              <a:bodyPr rot="-5400000" vert="horz"/>
              <a:lstStyle/>
              <a:p>
                <a:pPr>
                  <a:defRPr/>
                </a:pPr>
                <a:r>
                  <a:rPr lang="en-US"/>
                  <a:t>% SDCs</a:t>
                </a:r>
              </a:p>
            </c:rich>
          </c:tx>
          <c:overlay val="0"/>
        </c:title>
        <c:numFmt formatCode="General" sourceLinked="1"/>
        <c:majorTickMark val="out"/>
        <c:minorTickMark val="none"/>
        <c:tickLblPos val="nextTo"/>
        <c:spPr>
          <a:ln>
            <a:solidFill>
              <a:schemeClr val="tx1"/>
            </a:solidFill>
          </a:ln>
        </c:spPr>
        <c:crossAx val="-1174380880"/>
        <c:crosses val="autoZero"/>
        <c:crossBetween val="between"/>
      </c:valAx>
    </c:plotArea>
    <c:legend>
      <c:legendPos val="r"/>
      <c:layout>
        <c:manualLayout>
          <c:xMode val="edge"/>
          <c:yMode val="edge"/>
          <c:x val="0.7740204900857981"/>
          <c:y val="0.13874869807940673"/>
          <c:w val="0.19509597846879309"/>
          <c:h val="0.65817522809648799"/>
        </c:manualLayout>
      </c:layout>
      <c:overlay val="0"/>
    </c:legend>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88084434360959"/>
          <c:y val="3.0285617387714178E-2"/>
          <c:w val="0.82261521864851639"/>
          <c:h val="0.63927776783583867"/>
        </c:manualLayout>
      </c:layout>
      <c:barChart>
        <c:barDir val="col"/>
        <c:grouping val="stacked"/>
        <c:varyColors val="0"/>
        <c:ser>
          <c:idx val="0"/>
          <c:order val="0"/>
          <c:tx>
            <c:strRef>
              <c:f>Coverage!$BE$30</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Coverage!$BE$31:$BE$37</c:f>
              <c:numCache>
                <c:formatCode>0%</c:formatCode>
                <c:ptCount val="7"/>
                <c:pt idx="0">
                  <c:v>0.22458410768391304</c:v>
                </c:pt>
                <c:pt idx="1">
                  <c:v>0.53734741810857722</c:v>
                </c:pt>
                <c:pt idx="2">
                  <c:v>0.90798348066838841</c:v>
                </c:pt>
                <c:pt idx="3">
                  <c:v>0.92823757450457189</c:v>
                </c:pt>
                <c:pt idx="4">
                  <c:v>5.3102132167731894E-2</c:v>
                </c:pt>
                <c:pt idx="5">
                  <c:v>0.43027808673888418</c:v>
                </c:pt>
                <c:pt idx="6" formatCode="0.00%">
                  <c:v>0.51358879997867779</c:v>
                </c:pt>
              </c:numCache>
            </c:numRef>
          </c:val>
        </c:ser>
        <c:ser>
          <c:idx val="1"/>
          <c:order val="1"/>
          <c:tx>
            <c:strRef>
              <c:f>Coverage!$BF$30</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Coverage!$BF$31:$BF$37</c:f>
              <c:numCache>
                <c:formatCode>0%</c:formatCode>
                <c:ptCount val="7"/>
                <c:pt idx="0">
                  <c:v>0.64407817380452093</c:v>
                </c:pt>
                <c:pt idx="1">
                  <c:v>0.252206367165491</c:v>
                </c:pt>
                <c:pt idx="2">
                  <c:v>0</c:v>
                </c:pt>
                <c:pt idx="3">
                  <c:v>0</c:v>
                </c:pt>
                <c:pt idx="4">
                  <c:v>0.61652842912072503</c:v>
                </c:pt>
                <c:pt idx="5">
                  <c:v>0.42931184063764477</c:v>
                </c:pt>
                <c:pt idx="6" formatCode="0.00%">
                  <c:v>0.32368746845473029</c:v>
                </c:pt>
              </c:numCache>
            </c:numRef>
          </c:val>
        </c:ser>
        <c:dLbls>
          <c:showLegendKey val="0"/>
          <c:showVal val="0"/>
          <c:showCatName val="0"/>
          <c:showSerName val="0"/>
          <c:showPercent val="0"/>
          <c:showBubbleSize val="0"/>
        </c:dLbls>
        <c:gapWidth val="100"/>
        <c:overlap val="100"/>
        <c:axId val="-1174393936"/>
        <c:axId val="-1220800944"/>
      </c:barChart>
      <c:catAx>
        <c:axId val="-1174393936"/>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1220800944"/>
        <c:crosses val="autoZero"/>
        <c:auto val="1"/>
        <c:lblAlgn val="ctr"/>
        <c:lblOffset val="100"/>
        <c:noMultiLvlLbl val="0"/>
      </c:catAx>
      <c:valAx>
        <c:axId val="-1220800944"/>
        <c:scaling>
          <c:orientation val="minMax"/>
        </c:scaling>
        <c:delete val="0"/>
        <c:axPos val="l"/>
        <c:majorGridlines>
          <c:spPr>
            <a:ln>
              <a:prstDash val="dash"/>
            </a:ln>
          </c:spPr>
        </c:majorGridlines>
        <c:title>
          <c:tx>
            <c:rich>
              <a:bodyPr rot="-5400000" vert="horz"/>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1174393936"/>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2325150532654"/>
          <c:y val="3.0629772130756384E-2"/>
          <c:w val="0.82426365821919323"/>
          <c:h val="0.63166707046234605"/>
        </c:manualLayout>
      </c:layout>
      <c:barChart>
        <c:barDir val="col"/>
        <c:grouping val="stacked"/>
        <c:varyColors val="0"/>
        <c:ser>
          <c:idx val="0"/>
          <c:order val="0"/>
          <c:tx>
            <c:strRef>
              <c:f>Overhead!$C$34</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Overhead!$C$35:$C$41</c:f>
              <c:numCache>
                <c:formatCode>0%</c:formatCode>
                <c:ptCount val="7"/>
                <c:pt idx="0">
                  <c:v>1.6585923105688103E-6</c:v>
                </c:pt>
                <c:pt idx="1">
                  <c:v>7.7647984189264732E-2</c:v>
                </c:pt>
                <c:pt idx="2" formatCode="0.0%">
                  <c:v>7.9088657989700138E-4</c:v>
                </c:pt>
                <c:pt idx="3">
                  <c:v>0.12571245952704729</c:v>
                </c:pt>
                <c:pt idx="4">
                  <c:v>4.4800293016210205E-2</c:v>
                </c:pt>
                <c:pt idx="5">
                  <c:v>5.3963097048943372E-2</c:v>
                </c:pt>
                <c:pt idx="6" formatCode="0.00%">
                  <c:v>5.0486063158945521E-2</c:v>
                </c:pt>
              </c:numCache>
            </c:numRef>
          </c:val>
        </c:ser>
        <c:ser>
          <c:idx val="1"/>
          <c:order val="1"/>
          <c:tx>
            <c:strRef>
              <c:f>Overhead!$D$34</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Overhead!$D$35:$D$41</c:f>
              <c:numCache>
                <c:formatCode>0%</c:formatCode>
                <c:ptCount val="7"/>
                <c:pt idx="0">
                  <c:v>0.17626622540341225</c:v>
                </c:pt>
                <c:pt idx="1">
                  <c:v>8.4191717825553389E-2</c:v>
                </c:pt>
                <c:pt idx="2">
                  <c:v>1E-8</c:v>
                </c:pt>
                <c:pt idx="3">
                  <c:v>1E-8</c:v>
                </c:pt>
                <c:pt idx="4">
                  <c:v>1.0426280372363043E-2</c:v>
                </c:pt>
                <c:pt idx="5">
                  <c:v>3.5132906314895476E-2</c:v>
                </c:pt>
                <c:pt idx="6" formatCode="0.00%">
                  <c:v>5.1002858319370688E-2</c:v>
                </c:pt>
              </c:numCache>
            </c:numRef>
          </c:val>
        </c:ser>
        <c:dLbls>
          <c:showLegendKey val="0"/>
          <c:showVal val="0"/>
          <c:showCatName val="0"/>
          <c:showSerName val="0"/>
          <c:showPercent val="0"/>
          <c:showBubbleSize val="0"/>
        </c:dLbls>
        <c:gapWidth val="100"/>
        <c:overlap val="100"/>
        <c:axId val="-1220803120"/>
        <c:axId val="-1220797136"/>
      </c:barChart>
      <c:catAx>
        <c:axId val="-1220803120"/>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1220797136"/>
        <c:crosses val="autoZero"/>
        <c:auto val="1"/>
        <c:lblAlgn val="ctr"/>
        <c:lblOffset val="100"/>
        <c:noMultiLvlLbl val="0"/>
      </c:catAx>
      <c:valAx>
        <c:axId val="-1220797136"/>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1220803120"/>
        <c:crosses val="autoZero"/>
        <c:crossBetween val="between"/>
        <c:majorUnit val="5.000000000000001E-2"/>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userShapes>
</file>

<file path=ppt/drawings/drawing2.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0.5042</cdr:x>
      <cdr:y>0.10229</cdr:y>
    </cdr:from>
    <cdr:to>
      <cdr:x>0.57983</cdr:x>
      <cdr:y>0.10269</cdr:y>
    </cdr:to>
    <cdr:cxnSp macro="">
      <cdr:nvCxnSpPr>
        <cdr:cNvPr id="8" name="Straight Connector 7"/>
        <cdr:cNvCxnSpPr/>
      </cdr:nvCxnSpPr>
      <cdr:spPr bwMode="auto">
        <a:xfrm xmlns:a="http://schemas.openxmlformats.org/drawingml/2006/main" flipV="1">
          <a:off x="4571984" y="420886"/>
          <a:ext cx="685816" cy="1664"/>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00B050"/>
          </a:solidFill>
          <a:prstDash val="solid"/>
          <a:round/>
          <a:headEnd type="none" w="med" len="med"/>
          <a:tailEnd type="none" w="med" len="med"/>
        </a:ln>
        <a:effectLst xmlns:a="http://schemas.openxmlformats.org/drawingml/2006/main"/>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9840" y="0"/>
            <a:ext cx="4000923" cy="346710"/>
          </a:xfrm>
          <a:prstGeom prst="rect">
            <a:avLst/>
          </a:prstGeom>
        </p:spPr>
        <p:txBody>
          <a:bodyPr vert="horz" lIns="91440" tIns="45720" rIns="91440" bIns="45720" rtlCol="0"/>
          <a:lstStyle>
            <a:lvl1pPr algn="r">
              <a:defRPr sz="1200"/>
            </a:lvl1pPr>
          </a:lstStyle>
          <a:p>
            <a:fld id="{90A32574-75B6-40CB-B8E8-EBC331049395}" type="datetimeFigureOut">
              <a:rPr lang="en-US" smtClean="0"/>
              <a:pPr/>
              <a:t>4/10/2013</a:t>
            </a:fld>
            <a:endParaRPr lang="en-US"/>
          </a:p>
        </p:txBody>
      </p:sp>
      <p:sp>
        <p:nvSpPr>
          <p:cNvPr id="4" name="Footer Placeholder 3"/>
          <p:cNvSpPr>
            <a:spLocks noGrp="1"/>
          </p:cNvSpPr>
          <p:nvPr>
            <p:ph type="ftr" sz="quarter" idx="2"/>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9840" y="6586287"/>
            <a:ext cx="4000923" cy="346710"/>
          </a:xfrm>
          <a:prstGeom prst="rect">
            <a:avLst/>
          </a:prstGeom>
        </p:spPr>
        <p:txBody>
          <a:bodyPr vert="horz" lIns="91440" tIns="45720" rIns="91440" bIns="45720" rtlCol="0" anchor="b"/>
          <a:lstStyle>
            <a:lvl1pPr algn="r">
              <a:defRPr sz="1200"/>
            </a:lvl1pPr>
          </a:lstStyle>
          <a:p>
            <a:fld id="{DE51FD7B-E5C8-4BC7-ABC4-9FCF6130D88A}" type="slidenum">
              <a:rPr lang="en-US" smtClean="0"/>
              <a:pPr/>
              <a:t>‹#›</a:t>
            </a:fld>
            <a:endParaRPr lang="en-US"/>
          </a:p>
        </p:txBody>
      </p:sp>
    </p:spTree>
    <p:extLst>
      <p:ext uri="{BB962C8B-B14F-4D97-AF65-F5344CB8AC3E}">
        <p14:creationId xmlns:p14="http://schemas.microsoft.com/office/powerpoint/2010/main" val="25136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9840" y="0"/>
            <a:ext cx="4000923" cy="346710"/>
          </a:xfrm>
          <a:prstGeom prst="rect">
            <a:avLst/>
          </a:prstGeom>
        </p:spPr>
        <p:txBody>
          <a:bodyPr vert="horz" lIns="91440" tIns="45720" rIns="91440" bIns="45720" rtlCol="0"/>
          <a:lstStyle>
            <a:lvl1pPr algn="r">
              <a:defRPr sz="1200"/>
            </a:lvl1pPr>
          </a:lstStyle>
          <a:p>
            <a:fld id="{97D3502B-3FCD-4041-A4E6-0C79AB864F3A}" type="datetimeFigureOut">
              <a:rPr lang="en-US" smtClean="0"/>
              <a:pPr/>
              <a:t>4/10/2013</a:t>
            </a:fld>
            <a:endParaRPr lang="en-US"/>
          </a:p>
        </p:txBody>
      </p:sp>
      <p:sp>
        <p:nvSpPr>
          <p:cNvPr id="4" name="Slide Image Placeholder 3"/>
          <p:cNvSpPr>
            <a:spLocks noGrp="1" noRot="1" noChangeAspect="1"/>
          </p:cNvSpPr>
          <p:nvPr>
            <p:ph type="sldImg" idx="2"/>
          </p:nvPr>
        </p:nvSpPr>
        <p:spPr>
          <a:xfrm>
            <a:off x="2882900" y="519113"/>
            <a:ext cx="3467100" cy="2600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290" y="3293746"/>
            <a:ext cx="7386320" cy="31203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9840" y="6586287"/>
            <a:ext cx="4000923" cy="346710"/>
          </a:xfrm>
          <a:prstGeom prst="rect">
            <a:avLst/>
          </a:prstGeom>
        </p:spPr>
        <p:txBody>
          <a:bodyPr vert="horz" lIns="91440" tIns="45720" rIns="91440" bIns="45720" rtlCol="0" anchor="b"/>
          <a:lstStyle>
            <a:lvl1pPr algn="r">
              <a:defRPr sz="1200"/>
            </a:lvl1pPr>
          </a:lstStyle>
          <a:p>
            <a:fld id="{695FEA4E-1535-40D4-8EC1-56B7DE64443E}" type="slidenum">
              <a:rPr lang="en-US" smtClean="0"/>
              <a:pPr/>
              <a:t>‹#›</a:t>
            </a:fld>
            <a:endParaRPr lang="en-US"/>
          </a:p>
        </p:txBody>
      </p:sp>
    </p:spTree>
    <p:extLst>
      <p:ext uri="{BB962C8B-B14F-4D97-AF65-F5344CB8AC3E}">
        <p14:creationId xmlns:p14="http://schemas.microsoft.com/office/powerpoint/2010/main" val="19262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a:t>
            </a:fld>
            <a:endParaRPr lang="en-US"/>
          </a:p>
        </p:txBody>
      </p:sp>
    </p:spTree>
    <p:extLst>
      <p:ext uri="{BB962C8B-B14F-4D97-AF65-F5344CB8AC3E}">
        <p14:creationId xmlns:p14="http://schemas.microsoft.com/office/powerpoint/2010/main" val="162485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Identified &gt;99% SDCs for our apps, fault models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Comprehensively analyze pin point SDCs in virtually all applications sites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10</a:t>
            </a:fld>
            <a:endParaRPr lang="en-US"/>
          </a:p>
        </p:txBody>
      </p:sp>
    </p:spTree>
    <p:extLst>
      <p:ext uri="{BB962C8B-B14F-4D97-AF65-F5344CB8AC3E}">
        <p14:creationId xmlns:p14="http://schemas.microsoft.com/office/powerpoint/2010/main" val="203840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11</a:t>
            </a:fld>
            <a:endParaRPr lang="en-US"/>
          </a:p>
        </p:txBody>
      </p:sp>
    </p:spTree>
    <p:extLst>
      <p:ext uri="{BB962C8B-B14F-4D97-AF65-F5344CB8AC3E}">
        <p14:creationId xmlns:p14="http://schemas.microsoft.com/office/powerpoint/2010/main" val="995814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12</a:t>
            </a:fld>
            <a:endParaRPr lang="en-US"/>
          </a:p>
        </p:txBody>
      </p:sp>
    </p:spTree>
    <p:extLst>
      <p:ext uri="{BB962C8B-B14F-4D97-AF65-F5344CB8AC3E}">
        <p14:creationId xmlns:p14="http://schemas.microsoft.com/office/powerpoint/2010/main" val="77847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13</a:t>
            </a:fld>
            <a:endParaRPr lang="en-US"/>
          </a:p>
        </p:txBody>
      </p:sp>
    </p:spTree>
    <p:extLst>
      <p:ext uri="{BB962C8B-B14F-4D97-AF65-F5344CB8AC3E}">
        <p14:creationId xmlns:p14="http://schemas.microsoft.com/office/powerpoint/2010/main" val="885519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14</a:t>
            </a:fld>
            <a:endParaRPr lang="en-US"/>
          </a:p>
        </p:txBody>
      </p:sp>
    </p:spTree>
    <p:extLst>
      <p:ext uri="{BB962C8B-B14F-4D97-AF65-F5344CB8AC3E}">
        <p14:creationId xmlns:p14="http://schemas.microsoft.com/office/powerpoint/2010/main" val="885519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15</a:t>
            </a:fld>
            <a:endParaRPr lang="en-US"/>
          </a:p>
        </p:txBody>
      </p:sp>
    </p:spTree>
    <p:extLst>
      <p:ext uri="{BB962C8B-B14F-4D97-AF65-F5344CB8AC3E}">
        <p14:creationId xmlns:p14="http://schemas.microsoft.com/office/powerpoint/2010/main" val="2034619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16</a:t>
            </a:fld>
            <a:endParaRPr lang="en-US"/>
          </a:p>
        </p:txBody>
      </p:sp>
    </p:spTree>
    <p:extLst>
      <p:ext uri="{BB962C8B-B14F-4D97-AF65-F5344CB8AC3E}">
        <p14:creationId xmlns:p14="http://schemas.microsoft.com/office/powerpoint/2010/main" val="263589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18</a:t>
            </a:fld>
            <a:endParaRPr lang="en-US"/>
          </a:p>
        </p:txBody>
      </p:sp>
    </p:spTree>
    <p:extLst>
      <p:ext uri="{BB962C8B-B14F-4D97-AF65-F5344CB8AC3E}">
        <p14:creationId xmlns:p14="http://schemas.microsoft.com/office/powerpoint/2010/main" val="412156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the focus is on application level fault analysis, we selected 2 hardware fault sites in this study. In particular, we selected single bit flips in integer registers and output latch of the address generation unit. Faults in these hardware units are considered whenever that unit is unitized by the application. </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20</a:t>
            </a:fld>
            <a:endParaRPr lang="en-US"/>
          </a:p>
        </p:txBody>
      </p:sp>
    </p:spTree>
    <p:extLst>
      <p:ext uri="{BB962C8B-B14F-4D97-AF65-F5344CB8AC3E}">
        <p14:creationId xmlns:p14="http://schemas.microsoft.com/office/powerpoint/2010/main" val="4156619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21</a:t>
            </a:fld>
            <a:endParaRPr lang="en-US"/>
          </a:p>
        </p:txBody>
      </p:sp>
    </p:spTree>
    <p:extLst>
      <p:ext uri="{BB962C8B-B14F-4D97-AF65-F5344CB8AC3E}">
        <p14:creationId xmlns:p14="http://schemas.microsoft.com/office/powerpoint/2010/main" val="257055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25</a:t>
            </a:fld>
            <a:endParaRPr lang="en-US"/>
          </a:p>
        </p:txBody>
      </p:sp>
    </p:spTree>
    <p:extLst>
      <p:ext uri="{BB962C8B-B14F-4D97-AF65-F5344CB8AC3E}">
        <p14:creationId xmlns:p14="http://schemas.microsoft.com/office/powerpoint/2010/main" val="88551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26</a:t>
            </a:fld>
            <a:endParaRPr lang="en-US"/>
          </a:p>
        </p:txBody>
      </p:sp>
    </p:spTree>
    <p:extLst>
      <p:ext uri="{BB962C8B-B14F-4D97-AF65-F5344CB8AC3E}">
        <p14:creationId xmlns:p14="http://schemas.microsoft.com/office/powerpoint/2010/main" val="3062496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28</a:t>
            </a:fld>
            <a:endParaRPr lang="en-US"/>
          </a:p>
        </p:txBody>
      </p:sp>
    </p:spTree>
    <p:extLst>
      <p:ext uri="{BB962C8B-B14F-4D97-AF65-F5344CB8AC3E}">
        <p14:creationId xmlns:p14="http://schemas.microsoft.com/office/powerpoint/2010/main" val="2323712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29</a:t>
            </a:fld>
            <a:endParaRPr lang="en-US"/>
          </a:p>
        </p:txBody>
      </p:sp>
    </p:spTree>
    <p:extLst>
      <p:ext uri="{BB962C8B-B14F-4D97-AF65-F5344CB8AC3E}">
        <p14:creationId xmlns:p14="http://schemas.microsoft.com/office/powerpoint/2010/main" val="1390014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30</a:t>
            </a:fld>
            <a:endParaRPr lang="en-US"/>
          </a:p>
        </p:txBody>
      </p:sp>
    </p:spTree>
    <p:extLst>
      <p:ext uri="{BB962C8B-B14F-4D97-AF65-F5344CB8AC3E}">
        <p14:creationId xmlns:p14="http://schemas.microsoft.com/office/powerpoint/2010/main" val="622965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31</a:t>
            </a:fld>
            <a:endParaRPr lang="en-US"/>
          </a:p>
        </p:txBody>
      </p:sp>
    </p:spTree>
    <p:extLst>
      <p:ext uri="{BB962C8B-B14F-4D97-AF65-F5344CB8AC3E}">
        <p14:creationId xmlns:p14="http://schemas.microsoft.com/office/powerpoint/2010/main" val="814694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32</a:t>
            </a:fld>
            <a:endParaRPr lang="en-US"/>
          </a:p>
        </p:txBody>
      </p:sp>
    </p:spTree>
    <p:extLst>
      <p:ext uri="{BB962C8B-B14F-4D97-AF65-F5344CB8AC3E}">
        <p14:creationId xmlns:p14="http://schemas.microsoft.com/office/powerpoint/2010/main" val="4156619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34</a:t>
            </a:fld>
            <a:endParaRPr lang="en-US"/>
          </a:p>
        </p:txBody>
      </p:sp>
    </p:spTree>
    <p:extLst>
      <p:ext uri="{BB962C8B-B14F-4D97-AF65-F5344CB8AC3E}">
        <p14:creationId xmlns:p14="http://schemas.microsoft.com/office/powerpoint/2010/main" val="31206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36</a:t>
            </a:fld>
            <a:endParaRPr lang="en-US"/>
          </a:p>
        </p:txBody>
      </p:sp>
    </p:spTree>
    <p:extLst>
      <p:ext uri="{BB962C8B-B14F-4D97-AF65-F5344CB8AC3E}">
        <p14:creationId xmlns:p14="http://schemas.microsoft.com/office/powerpoint/2010/main" val="885519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38</a:t>
            </a:fld>
            <a:endParaRPr lang="en-US"/>
          </a:p>
        </p:txBody>
      </p:sp>
    </p:spTree>
    <p:extLst>
      <p:ext uri="{BB962C8B-B14F-4D97-AF65-F5344CB8AC3E}">
        <p14:creationId xmlns:p14="http://schemas.microsoft.com/office/powerpoint/2010/main" val="29969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39</a:t>
            </a:fld>
            <a:endParaRPr lang="en-US"/>
          </a:p>
        </p:txBody>
      </p:sp>
    </p:spTree>
    <p:extLst>
      <p:ext uri="{BB962C8B-B14F-4D97-AF65-F5344CB8AC3E}">
        <p14:creationId xmlns:p14="http://schemas.microsoft.com/office/powerpoint/2010/main" val="3102523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40</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41</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42</a:t>
            </a:fld>
            <a:endParaRPr lang="en-US"/>
          </a:p>
        </p:txBody>
      </p:sp>
    </p:spTree>
    <p:extLst>
      <p:ext uri="{BB962C8B-B14F-4D97-AF65-F5344CB8AC3E}">
        <p14:creationId xmlns:p14="http://schemas.microsoft.com/office/powerpoint/2010/main" val="3412970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43</a:t>
            </a:fld>
            <a:endParaRPr lang="en-US"/>
          </a:p>
        </p:txBody>
      </p:sp>
    </p:spTree>
    <p:extLst>
      <p:ext uri="{BB962C8B-B14F-4D97-AF65-F5344CB8AC3E}">
        <p14:creationId xmlns:p14="http://schemas.microsoft.com/office/powerpoint/2010/main" val="1876929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52</a:t>
            </a:fld>
            <a:endParaRPr lang="en-US"/>
          </a:p>
        </p:txBody>
      </p:sp>
    </p:spTree>
    <p:extLst>
      <p:ext uri="{BB962C8B-B14F-4D97-AF65-F5344CB8AC3E}">
        <p14:creationId xmlns:p14="http://schemas.microsoft.com/office/powerpoint/2010/main" val="386714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a:t>
            </a:fld>
            <a:endParaRPr lang="en-US"/>
          </a:p>
        </p:txBody>
      </p:sp>
    </p:spTree>
    <p:extLst>
      <p:ext uri="{BB962C8B-B14F-4D97-AF65-F5344CB8AC3E}">
        <p14:creationId xmlns:p14="http://schemas.microsoft.com/office/powerpoint/2010/main" val="161506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Goals for transient faults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6</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a:t>
            </a:fld>
            <a:endParaRPr lang="en-US"/>
          </a:p>
        </p:txBody>
      </p:sp>
    </p:spTree>
    <p:extLst>
      <p:ext uri="{BB962C8B-B14F-4D97-AF65-F5344CB8AC3E}">
        <p14:creationId xmlns:p14="http://schemas.microsoft.com/office/powerpoint/2010/main" val="173623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connection between recoverability</a:t>
            </a:r>
            <a:r>
              <a:rPr lang="en-US" baseline="0" dirty="0" smtClean="0"/>
              <a:t> and detection latency</a:t>
            </a:r>
          </a:p>
        </p:txBody>
      </p:sp>
      <p:sp>
        <p:nvSpPr>
          <p:cNvPr id="4" name="Slide Number Placeholder 3"/>
          <p:cNvSpPr>
            <a:spLocks noGrp="1"/>
          </p:cNvSpPr>
          <p:nvPr>
            <p:ph type="sldNum" sz="quarter" idx="10"/>
          </p:nvPr>
        </p:nvSpPr>
        <p:spPr/>
        <p:txBody>
          <a:bodyPr/>
          <a:lstStyle/>
          <a:p>
            <a:fld id="{695FEA4E-1535-40D4-8EC1-56B7DE64443E}" type="slidenum">
              <a:rPr lang="en-US" smtClean="0"/>
              <a:pPr/>
              <a:t>8</a:t>
            </a:fld>
            <a:endParaRPr lang="en-US"/>
          </a:p>
        </p:txBody>
      </p:sp>
    </p:spTree>
    <p:extLst>
      <p:ext uri="{BB962C8B-B14F-4D97-AF65-F5344CB8AC3E}">
        <p14:creationId xmlns:p14="http://schemas.microsoft.com/office/powerpoint/2010/main" val="113960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9</a:t>
            </a:fld>
            <a:endParaRPr lang="en-US"/>
          </a:p>
        </p:txBody>
      </p:sp>
    </p:spTree>
    <p:extLst>
      <p:ext uri="{BB962C8B-B14F-4D97-AF65-F5344CB8AC3E}">
        <p14:creationId xmlns:p14="http://schemas.microsoft.com/office/powerpoint/2010/main" val="306249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66E"/>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762002"/>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10243" name="Rectangle 3"/>
          <p:cNvSpPr>
            <a:spLocks noGrp="1" noChangeArrowheads="1"/>
          </p:cNvSpPr>
          <p:nvPr>
            <p:ph type="subTitle" idx="1"/>
          </p:nvPr>
        </p:nvSpPr>
        <p:spPr>
          <a:xfrm>
            <a:off x="1371600" y="2667000"/>
            <a:ext cx="6400800" cy="1752600"/>
          </a:xfrm>
        </p:spPr>
        <p:txBody>
          <a:bodyPr/>
          <a:lstStyle>
            <a:lvl1pPr marL="0" indent="0" algn="ctr">
              <a:buFontTx/>
              <a:buNone/>
              <a:defRPr>
                <a:solidFill>
                  <a:srgbClr val="FF6600"/>
                </a:solidFill>
              </a:defRPr>
            </a:lvl1pPr>
          </a:lstStyle>
          <a:p>
            <a:r>
              <a:rPr lang="en-US" smtClean="0"/>
              <a:t>Click to edit Master subtitle style</a:t>
            </a:r>
            <a:endParaRPr lang="en-US" dirty="0"/>
          </a:p>
        </p:txBody>
      </p:sp>
      <p:sp>
        <p:nvSpPr>
          <p:cNvPr id="10244" name="Text Box 4"/>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pic>
        <p:nvPicPr>
          <p:cNvPr id="14" name="Picture 13" descr="imark_bold.tif"/>
          <p:cNvPicPr>
            <a:picLocks noChangeAspect="1"/>
          </p:cNvPicPr>
          <p:nvPr/>
        </p:nvPicPr>
        <p:blipFill>
          <a:blip r:embed="rId2"/>
          <a:stretch>
            <a:fillRect/>
          </a:stretch>
        </p:blipFill>
        <p:spPr>
          <a:xfrm>
            <a:off x="1" y="6464894"/>
            <a:ext cx="304800" cy="393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481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92" indent="0">
              <a:buNone/>
              <a:defRPr sz="1800"/>
            </a:lvl2pPr>
            <a:lvl3pPr marL="914186" indent="0">
              <a:buNone/>
              <a:defRPr sz="1600"/>
            </a:lvl3pPr>
            <a:lvl4pPr marL="1371279" indent="0">
              <a:buNone/>
              <a:defRPr sz="1400"/>
            </a:lvl4pPr>
            <a:lvl5pPr marL="1828373" indent="0">
              <a:buNone/>
              <a:defRPr sz="1400"/>
            </a:lvl5pPr>
            <a:lvl6pPr marL="2285466" indent="0">
              <a:buNone/>
              <a:defRPr sz="1400"/>
            </a:lvl6pPr>
            <a:lvl7pPr marL="2742558" indent="0">
              <a:buNone/>
              <a:defRPr sz="1400"/>
            </a:lvl7pPr>
            <a:lvl8pPr marL="3199652" indent="0">
              <a:buNone/>
              <a:defRPr sz="1400"/>
            </a:lvl8pPr>
            <a:lvl9pPr marL="3656744"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0" y="0"/>
            <a:ext cx="9144000" cy="762000"/>
          </a:xfrm>
          <a:prstGeom prst="rect">
            <a:avLst/>
          </a:prstGeom>
          <a:solidFill>
            <a:srgbClr val="00266E"/>
          </a:solidFill>
          <a:ln w="9525" cap="flat" cmpd="sng" algn="ctr">
            <a:noFill/>
            <a:prstDash val="solid"/>
            <a:round/>
            <a:headEnd type="none" w="med" len="med"/>
            <a:tailEnd type="none" w="med" len="med"/>
          </a:ln>
          <a:effectLst/>
        </p:spPr>
        <p:txBody>
          <a:bodyPr vert="horz" wrap="square" lIns="91418" tIns="45709" rIns="91418" bIns="45709" numCol="1" rtlCol="0" anchor="t" anchorCtr="0" compatLnSpc="1">
            <a:prstTxWarp prst="textNoShape">
              <a:avLst/>
            </a:prstTxWarp>
          </a:bodyPr>
          <a:lstStyle/>
          <a:p>
            <a:pPr marL="0" marR="0" indent="0" algn="l" defTabSz="914186"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218"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a:p>
        </p:txBody>
      </p:sp>
      <p:sp>
        <p:nvSpPr>
          <p:cNvPr id="9219" name="Rectangle 3"/>
          <p:cNvSpPr>
            <a:spLocks noGrp="1" noChangeArrowheads="1"/>
          </p:cNvSpPr>
          <p:nvPr>
            <p:ph type="body" idx="1"/>
          </p:nvPr>
        </p:nvSpPr>
        <p:spPr bwMode="auto">
          <a:xfrm>
            <a:off x="304800" y="914400"/>
            <a:ext cx="8610600" cy="5562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222" name="Text Box 6"/>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
        <p:nvSpPr>
          <p:cNvPr id="7"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p:titleStyle>
    <p:body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1.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7.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100.png"/><Relationship Id="rId9" Type="http://schemas.openxmlformats.org/officeDocument/2006/relationships/image" Target="../media/image14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jpeg"/><Relationship Id="rId7" Type="http://schemas.microsoft.com/office/2007/relationships/hdphoto" Target="../media/hdphoto3.wdp"/><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wat_logo_picture.jpg"/>
          <p:cNvPicPr>
            <a:picLocks noChangeAspect="1"/>
          </p:cNvPicPr>
          <p:nvPr/>
        </p:nvPicPr>
        <p:blipFill>
          <a:blip r:embed="rId3"/>
          <a:stretch>
            <a:fillRect/>
          </a:stretch>
        </p:blipFill>
        <p:spPr>
          <a:xfrm>
            <a:off x="0" y="15512"/>
            <a:ext cx="5410200" cy="3261088"/>
          </a:xfrm>
          <a:prstGeom prst="rect">
            <a:avLst/>
          </a:prstGeom>
          <a:effectLst>
            <a:reflection blurRad="6350" stA="52000" endA="300" endPos="35000" dir="5400000" sy="-100000" algn="bl" rotWithShape="0"/>
          </a:effectLst>
        </p:spPr>
      </p:pic>
      <p:sp>
        <p:nvSpPr>
          <p:cNvPr id="8" name="Title 5"/>
          <p:cNvSpPr txBox="1">
            <a:spLocks/>
          </p:cNvSpPr>
          <p:nvPr/>
        </p:nvSpPr>
        <p:spPr bwMode="auto">
          <a:xfrm>
            <a:off x="1259114" y="838200"/>
            <a:ext cx="77724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sz="3200" dirty="0" smtClean="0">
                <a:latin typeface="+mn-lt"/>
              </a:rPr>
              <a:t>Preserving Application Reliability </a:t>
            </a:r>
          </a:p>
          <a:p>
            <a:r>
              <a:rPr lang="en-US" sz="3200" dirty="0" smtClean="0">
                <a:latin typeface="+mn-lt"/>
              </a:rPr>
              <a:t>on </a:t>
            </a:r>
            <a:r>
              <a:rPr lang="en-US" sz="3200" dirty="0">
                <a:latin typeface="+mn-lt"/>
              </a:rPr>
              <a:t>Unreliable </a:t>
            </a:r>
            <a:r>
              <a:rPr lang="en-US" sz="3200" dirty="0" smtClean="0">
                <a:latin typeface="+mn-lt"/>
              </a:rPr>
              <a:t>Hardware</a:t>
            </a:r>
            <a:endParaRPr lang="en-US" sz="3200" dirty="0">
              <a:latin typeface="+mn-lt"/>
            </a:endParaRPr>
          </a:p>
        </p:txBody>
      </p:sp>
      <p:sp>
        <p:nvSpPr>
          <p:cNvPr id="11" name="Subtitle 2"/>
          <p:cNvSpPr txBox="1">
            <a:spLocks/>
          </p:cNvSpPr>
          <p:nvPr/>
        </p:nvSpPr>
        <p:spPr bwMode="auto">
          <a:xfrm>
            <a:off x="-1" y="4267200"/>
            <a:ext cx="9114971" cy="24384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solidFill>
                  <a:srgbClr val="D25000"/>
                </a:solidFill>
                <a:latin typeface="Arial Narrow" pitchFamily="34" charset="0"/>
              </a:rPr>
              <a:t>Siva </a:t>
            </a:r>
            <a:r>
              <a:rPr lang="en-US" dirty="0" err="1" smtClean="0">
                <a:solidFill>
                  <a:srgbClr val="D25000"/>
                </a:solidFill>
                <a:latin typeface="Arial Narrow" pitchFamily="34" charset="0"/>
              </a:rPr>
              <a:t>Hari</a:t>
            </a:r>
            <a:endParaRPr lang="en-US" dirty="0" smtClean="0">
              <a:solidFill>
                <a:srgbClr val="D25000"/>
              </a:solidFill>
              <a:latin typeface="Arial Narrow" pitchFamily="34" charset="0"/>
            </a:endParaRPr>
          </a:p>
          <a:p>
            <a:r>
              <a:rPr lang="en-US" dirty="0" smtClean="0">
                <a:solidFill>
                  <a:schemeClr val="bg1"/>
                </a:solidFill>
                <a:latin typeface="Arial Narrow" pitchFamily="34" charset="0"/>
              </a:rPr>
              <a:t>Department of Computer Science</a:t>
            </a:r>
          </a:p>
          <a:p>
            <a:pPr>
              <a:lnSpc>
                <a:spcPct val="100000"/>
              </a:lnSpc>
            </a:pPr>
            <a:r>
              <a:rPr lang="en-US" dirty="0" smtClean="0">
                <a:solidFill>
                  <a:schemeClr val="bg1"/>
                </a:solidFill>
                <a:latin typeface="Arial Narrow" pitchFamily="34" charset="0"/>
              </a:rPr>
              <a:t>University of Illinois at Urbana-Champaign</a:t>
            </a:r>
          </a:p>
        </p:txBody>
      </p:sp>
    </p:spTree>
  </p:cSld>
  <p:clrMapOvr>
    <a:masterClrMapping/>
  </p:clrMapOvr>
  <mc:AlternateContent xmlns:mc="http://schemas.openxmlformats.org/markup-compatibility/2006" xmlns:p14="http://schemas.microsoft.com/office/powerpoint/2010/main">
    <mc:Choice Requires="p14">
      <p:transition spd="slow" p14:dur="2000" advTm="38917"/>
    </mc:Choice>
    <mc:Fallback xmlns="">
      <p:transition spd="slow" advTm="389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 (1/2) [ASPLOS’12, Top Picks’13]</a:t>
            </a:r>
            <a:endParaRPr lang="en-US" dirty="0"/>
          </a:p>
        </p:txBody>
      </p:sp>
      <p:sp>
        <p:nvSpPr>
          <p:cNvPr id="3" name="Content Placeholder 2"/>
          <p:cNvSpPr>
            <a:spLocks noGrp="1"/>
          </p:cNvSpPr>
          <p:nvPr>
            <p:ph idx="1"/>
          </p:nvPr>
        </p:nvSpPr>
        <p:spPr>
          <a:xfrm>
            <a:off x="304800" y="914400"/>
            <a:ext cx="8686800" cy="5715000"/>
          </a:xfrm>
        </p:spPr>
        <p:txBody>
          <a:bodyPr>
            <a:noAutofit/>
          </a:bodyPr>
          <a:lstStyle/>
          <a:p>
            <a:r>
              <a:rPr lang="en-US" dirty="0" err="1" smtClean="0">
                <a:solidFill>
                  <a:srgbClr val="D25000"/>
                </a:solidFill>
              </a:rPr>
              <a:t>Relyzer</a:t>
            </a:r>
            <a:r>
              <a:rPr lang="en-US" dirty="0" smtClean="0">
                <a:solidFill>
                  <a:srgbClr val="D25000"/>
                </a:solidFill>
              </a:rPr>
              <a:t>: A complete </a:t>
            </a:r>
            <a:r>
              <a:rPr lang="en-US" dirty="0">
                <a:solidFill>
                  <a:srgbClr val="D25000"/>
                </a:solidFill>
              </a:rPr>
              <a:t>application </a:t>
            </a:r>
            <a:r>
              <a:rPr lang="en-US" dirty="0" smtClean="0">
                <a:solidFill>
                  <a:srgbClr val="D25000"/>
                </a:solidFill>
              </a:rPr>
              <a:t>reliability analyzer for transient faults</a:t>
            </a:r>
          </a:p>
          <a:p>
            <a:pPr lvl="1"/>
            <a:r>
              <a:rPr lang="en-US" dirty="0" smtClean="0"/>
              <a:t>Developed </a:t>
            </a:r>
            <a:r>
              <a:rPr lang="en-US" dirty="0" smtClean="0">
                <a:solidFill>
                  <a:srgbClr val="D25000"/>
                </a:solidFill>
              </a:rPr>
              <a:t>novel fault pruning techniques</a:t>
            </a:r>
          </a:p>
          <a:p>
            <a:endParaRPr lang="en-US" sz="1600" dirty="0" smtClean="0"/>
          </a:p>
          <a:p>
            <a:r>
              <a:rPr lang="en-US" dirty="0" smtClean="0"/>
              <a:t>99.78</a:t>
            </a:r>
            <a:r>
              <a:rPr lang="en-US" dirty="0"/>
              <a:t>% </a:t>
            </a:r>
            <a:r>
              <a:rPr lang="en-US" dirty="0" smtClean="0"/>
              <a:t>fault </a:t>
            </a:r>
            <a:r>
              <a:rPr lang="en-US" dirty="0"/>
              <a:t>sites </a:t>
            </a:r>
            <a:r>
              <a:rPr lang="en-US" dirty="0" smtClean="0"/>
              <a:t>pruned for our applications, fault models</a:t>
            </a:r>
          </a:p>
          <a:p>
            <a:pPr lvl="1"/>
            <a:r>
              <a:rPr lang="en-US" dirty="0" smtClean="0"/>
              <a:t>Only 0.004% represent 99% of all application fault sites</a:t>
            </a: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pPr lvl="2">
              <a:buFont typeface="Wingdings" pitchFamily="2" charset="2"/>
              <a:buChar char="§"/>
            </a:pPr>
            <a:endParaRPr lang="en-US" sz="1400" dirty="0" smtClean="0">
              <a:solidFill>
                <a:srgbClr val="D25000"/>
              </a:solidFill>
            </a:endParaRP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r>
              <a:rPr lang="en-US" dirty="0" smtClean="0">
                <a:solidFill>
                  <a:srgbClr val="D25000"/>
                </a:solidFill>
              </a:rPr>
              <a:t>Identified SDCs from virtually all applications sites</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a:p>
        </p:txBody>
      </p:sp>
      <p:grpSp>
        <p:nvGrpSpPr>
          <p:cNvPr id="117" name="Group 116"/>
          <p:cNvGrpSpPr/>
          <p:nvPr/>
        </p:nvGrpSpPr>
        <p:grpSpPr>
          <a:xfrm>
            <a:off x="1855778" y="3429000"/>
            <a:ext cx="5078422" cy="1802915"/>
            <a:chOff x="1721509" y="3429000"/>
            <a:chExt cx="5472382" cy="2108552"/>
          </a:xfrm>
        </p:grpSpPr>
        <p:grpSp>
          <p:nvGrpSpPr>
            <p:cNvPr id="5" name="Group 4"/>
            <p:cNvGrpSpPr/>
            <p:nvPr/>
          </p:nvGrpSpPr>
          <p:grpSpPr>
            <a:xfrm>
              <a:off x="1721509" y="3429000"/>
              <a:ext cx="1577341" cy="2108552"/>
              <a:chOff x="1182745" y="3649874"/>
              <a:chExt cx="1903512" cy="2979526"/>
            </a:xfrm>
          </p:grpSpPr>
          <p:grpSp>
            <p:nvGrpSpPr>
              <p:cNvPr id="6" name="Group 5"/>
              <p:cNvGrpSpPr/>
              <p:nvPr/>
            </p:nvGrpSpPr>
            <p:grpSpPr>
              <a:xfrm>
                <a:off x="1182745" y="3649874"/>
                <a:ext cx="1903512" cy="2979526"/>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1632998" y="3757720"/>
                <a:ext cx="996863" cy="2054361"/>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84" name="Right Arrow 83"/>
            <p:cNvSpPr/>
            <p:nvPr/>
          </p:nvSpPr>
          <p:spPr bwMode="auto">
            <a:xfrm>
              <a:off x="3810000" y="3938760"/>
              <a:ext cx="1447800" cy="80739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latin typeface="Arial Narrow" pitchFamily="34" charset="0"/>
                </a:rPr>
                <a:t>Relyzer</a:t>
              </a:r>
              <a:endParaRPr kumimoji="0" lang="en-US" sz="2200" b="1" i="0" u="none" strike="noStrike" cap="none" normalizeH="0" baseline="0" dirty="0">
                <a:ln>
                  <a:noFill/>
                </a:ln>
                <a:solidFill>
                  <a:schemeClr val="bg1"/>
                </a:solidFill>
                <a:effectLst/>
                <a:latin typeface="Arial Narrow" pitchFamily="34" charset="0"/>
              </a:endParaRPr>
            </a:p>
          </p:txBody>
        </p:sp>
        <p:grpSp>
          <p:nvGrpSpPr>
            <p:cNvPr id="85" name="Group 84"/>
            <p:cNvGrpSpPr/>
            <p:nvPr/>
          </p:nvGrpSpPr>
          <p:grpSpPr>
            <a:xfrm>
              <a:off x="5562600" y="3429000"/>
              <a:ext cx="1631291" cy="2108552"/>
              <a:chOff x="5526145" y="3657600"/>
              <a:chExt cx="1903512" cy="2979526"/>
            </a:xfrm>
          </p:grpSpPr>
          <p:grpSp>
            <p:nvGrpSpPr>
              <p:cNvPr id="86" name="Group 85"/>
              <p:cNvGrpSpPr/>
              <p:nvPr/>
            </p:nvGrpSpPr>
            <p:grpSpPr>
              <a:xfrm>
                <a:off x="5526145" y="3657600"/>
                <a:ext cx="1903512" cy="2979526"/>
                <a:chOff x="304800" y="1678682"/>
                <a:chExt cx="1828801" cy="4188718"/>
              </a:xfrm>
            </p:grpSpPr>
            <p:grpSp>
              <p:nvGrpSpPr>
                <p:cNvPr id="104" name="Group 103"/>
                <p:cNvGrpSpPr/>
                <p:nvPr/>
              </p:nvGrpSpPr>
              <p:grpSpPr>
                <a:xfrm>
                  <a:off x="304800" y="1678682"/>
                  <a:ext cx="1828801" cy="3863574"/>
                  <a:chOff x="304800" y="1678682"/>
                  <a:chExt cx="1828801" cy="3863574"/>
                </a:xfrm>
              </p:grpSpPr>
              <p:sp>
                <p:nvSpPr>
                  <p:cNvPr id="107" name="Rounded Rectangle 10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8" name="Group 2047"/>
                  <p:cNvGrpSpPr>
                    <a:grpSpLocks/>
                  </p:cNvGrpSpPr>
                  <p:nvPr/>
                </p:nvGrpSpPr>
                <p:grpSpPr bwMode="auto">
                  <a:xfrm>
                    <a:off x="390464" y="1907290"/>
                    <a:ext cx="1693927" cy="3634966"/>
                    <a:chOff x="1661149" y="2214680"/>
                    <a:chExt cx="1808096" cy="3635142"/>
                  </a:xfrm>
                </p:grpSpPr>
                <p:sp>
                  <p:nvSpPr>
                    <p:cNvPr id="109" name="Rectangle 10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1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16" name="TextBox 11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05" name="Straight Arrow Connector 2054"/>
                <p:cNvCxnSpPr>
                  <a:cxnSpLocks noChangeShapeType="1"/>
                  <a:stCxn id="107" idx="2"/>
                  <a:endCxn id="10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 name="Rounded Rectangle 10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7" name="Group 86"/>
              <p:cNvGrpSpPr/>
              <p:nvPr/>
            </p:nvGrpSpPr>
            <p:grpSpPr>
              <a:xfrm>
                <a:off x="5976398" y="3765446"/>
                <a:ext cx="993558" cy="1839833"/>
                <a:chOff x="794798" y="3757720"/>
                <a:chExt cx="993558" cy="1839833"/>
              </a:xfrm>
            </p:grpSpPr>
            <p:grpSp>
              <p:nvGrpSpPr>
                <p:cNvPr id="88" name="Group 87"/>
                <p:cNvGrpSpPr>
                  <a:grpSpLocks/>
                </p:cNvGrpSpPr>
                <p:nvPr/>
              </p:nvGrpSpPr>
              <p:grpSpPr bwMode="auto">
                <a:xfrm>
                  <a:off x="794798" y="3757720"/>
                  <a:ext cx="313947" cy="109535"/>
                  <a:chOff x="1106488" y="2079625"/>
                  <a:chExt cx="301625" cy="153988"/>
                </a:xfrm>
              </p:grpSpPr>
              <p:sp>
                <p:nvSpPr>
                  <p:cNvPr id="10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9" name="Group 8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0" name="Group 89"/>
                  <p:cNvGrpSpPr>
                    <a:grpSpLocks/>
                  </p:cNvGrpSpPr>
                  <p:nvPr/>
                </p:nvGrpSpPr>
                <p:grpSpPr bwMode="auto">
                  <a:xfrm>
                    <a:off x="762000" y="4506913"/>
                    <a:ext cx="300773" cy="153987"/>
                    <a:chOff x="1106488" y="4506493"/>
                    <a:chExt cx="300833" cy="154013"/>
                  </a:xfrm>
                </p:grpSpPr>
                <p:sp>
                  <p:nvSpPr>
                    <p:cNvPr id="10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1" name="Group 7"/>
                  <p:cNvGrpSpPr>
                    <a:grpSpLocks/>
                  </p:cNvGrpSpPr>
                  <p:nvPr/>
                </p:nvGrpSpPr>
                <p:grpSpPr bwMode="auto">
                  <a:xfrm>
                    <a:off x="762000" y="2381254"/>
                    <a:ext cx="952974" cy="154053"/>
                    <a:chOff x="1106488" y="2381250"/>
                    <a:chExt cx="952974" cy="154013"/>
                  </a:xfrm>
                </p:grpSpPr>
                <p:sp>
                  <p:nvSpPr>
                    <p:cNvPr id="9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2" name="Group 91"/>
                  <p:cNvGrpSpPr>
                    <a:grpSpLocks/>
                  </p:cNvGrpSpPr>
                  <p:nvPr/>
                </p:nvGrpSpPr>
                <p:grpSpPr bwMode="auto">
                  <a:xfrm>
                    <a:off x="765175" y="3368675"/>
                    <a:ext cx="300833" cy="153987"/>
                    <a:chOff x="1106488" y="3367970"/>
                    <a:chExt cx="300833" cy="154012"/>
                  </a:xfrm>
                </p:grpSpPr>
                <p:sp>
                  <p:nvSpPr>
                    <p:cNvPr id="9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grpSp>
    </p:spTree>
    <p:custDataLst>
      <p:tags r:id="rId1"/>
    </p:custDataLst>
    <p:extLst>
      <p:ext uri="{BB962C8B-B14F-4D97-AF65-F5344CB8AC3E}">
        <p14:creationId xmlns:p14="http://schemas.microsoft.com/office/powerpoint/2010/main" val="1621879417"/>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(2/2) [DSN’12]</a:t>
            </a:r>
            <a:endParaRPr lang="en-US" dirty="0"/>
          </a:p>
        </p:txBody>
      </p:sp>
      <p:sp>
        <p:nvSpPr>
          <p:cNvPr id="3" name="Content Placeholder 2"/>
          <p:cNvSpPr>
            <a:spLocks noGrp="1"/>
          </p:cNvSpPr>
          <p:nvPr>
            <p:ph idx="1"/>
          </p:nvPr>
        </p:nvSpPr>
        <p:spPr/>
        <p:txBody>
          <a:bodyPr/>
          <a:lstStyle/>
          <a:p>
            <a:r>
              <a:rPr lang="en-US" dirty="0" smtClean="0"/>
              <a:t>Convert identified SDCs to detections</a:t>
            </a:r>
          </a:p>
          <a:p>
            <a:pPr lvl="1"/>
            <a:r>
              <a:rPr lang="en-US" dirty="0" smtClean="0"/>
              <a:t>Discovered common program </a:t>
            </a:r>
            <a:r>
              <a:rPr lang="en-US" dirty="0"/>
              <a:t>properties </a:t>
            </a:r>
            <a:r>
              <a:rPr lang="en-US" dirty="0" smtClean="0"/>
              <a:t>for SDC-causing sites</a:t>
            </a:r>
          </a:p>
          <a:p>
            <a:pPr lvl="1"/>
            <a:r>
              <a:rPr lang="en-US" dirty="0" smtClean="0">
                <a:solidFill>
                  <a:srgbClr val="D25000"/>
                </a:solidFill>
              </a:rPr>
              <a:t>Devised low cost </a:t>
            </a:r>
            <a:r>
              <a:rPr lang="en-US" dirty="0">
                <a:solidFill>
                  <a:srgbClr val="D25000"/>
                </a:solidFill>
              </a:rPr>
              <a:t>program-level </a:t>
            </a:r>
            <a:r>
              <a:rPr lang="en-US" dirty="0" smtClean="0">
                <a:solidFill>
                  <a:srgbClr val="D25000"/>
                </a:solidFill>
              </a:rPr>
              <a:t>detectors</a:t>
            </a:r>
          </a:p>
          <a:p>
            <a:pPr lvl="1"/>
            <a:endParaRPr lang="en-US" dirty="0">
              <a:solidFill>
                <a:srgbClr val="D25000"/>
              </a:solidFill>
            </a:endParaRPr>
          </a:p>
          <a:p>
            <a:r>
              <a:rPr lang="en-US" dirty="0" smtClean="0"/>
              <a:t>84% SDCs reduced on average at 10% average </a:t>
            </a:r>
            <a:r>
              <a:rPr lang="en-US" dirty="0"/>
              <a:t>execution </a:t>
            </a:r>
            <a:r>
              <a:rPr lang="en-US" dirty="0" smtClean="0"/>
              <a:t>overhead</a:t>
            </a:r>
          </a:p>
          <a:p>
            <a:pPr lvl="1"/>
            <a:r>
              <a:rPr lang="en-US" dirty="0" smtClean="0"/>
              <a:t>Selective duplication for rest</a:t>
            </a:r>
          </a:p>
          <a:p>
            <a:pPr lvl="1"/>
            <a:endParaRPr lang="en-US" dirty="0"/>
          </a:p>
          <a:p>
            <a:r>
              <a:rPr lang="en-US" dirty="0" smtClean="0">
                <a:solidFill>
                  <a:srgbClr val="D15100"/>
                </a:solidFill>
              </a:rPr>
              <a:t>Tunable reliability at low cost</a:t>
            </a:r>
            <a:endParaRPr lang="en-US" dirty="0">
              <a:solidFill>
                <a:srgbClr val="D15100"/>
              </a:solidFill>
            </a:endParaRPr>
          </a:p>
          <a:p>
            <a:pPr lvl="1"/>
            <a:r>
              <a:rPr lang="en-US" dirty="0"/>
              <a:t>Found near optimal detectors for any SDC target</a:t>
            </a:r>
          </a:p>
          <a:p>
            <a:pPr lvl="1"/>
            <a:r>
              <a:rPr lang="en-US" dirty="0"/>
              <a:t>Lower cost than pure </a:t>
            </a:r>
            <a:r>
              <a:rPr lang="en-US" dirty="0" smtClean="0"/>
              <a:t>duplication at </a:t>
            </a:r>
            <a:r>
              <a:rPr lang="en-US" dirty="0"/>
              <a:t>all SDC targets</a:t>
            </a:r>
          </a:p>
          <a:p>
            <a:pPr lvl="2">
              <a:buFont typeface="Wingdings" pitchFamily="2" charset="2"/>
              <a:buChar char="§"/>
            </a:pPr>
            <a:r>
              <a:rPr lang="en-US" dirty="0" smtClean="0"/>
              <a:t>E.g., 12% vs. 30% @ 90% SDC reduction</a:t>
            </a:r>
          </a:p>
        </p:txBody>
      </p:sp>
      <p:sp>
        <p:nvSpPr>
          <p:cNvPr id="4" name="Slide Number Placeholder 3"/>
          <p:cNvSpPr>
            <a:spLocks noGrp="1"/>
          </p:cNvSpPr>
          <p:nvPr>
            <p:ph type="sldNum" sz="quarter" idx="4"/>
          </p:nvPr>
        </p:nvSpPr>
        <p:spPr>
          <a:xfrm>
            <a:off x="6799730" y="6492875"/>
            <a:ext cx="2133600" cy="365125"/>
          </a:xfrm>
        </p:spPr>
        <p:txBody>
          <a:bodyPr/>
          <a:lstStyle/>
          <a:p>
            <a:fld id="{B6F15528-21DE-4FAA-801E-634DDDAF4B2B}" type="slidenum">
              <a:rPr lang="en-US" smtClean="0"/>
              <a:pPr/>
              <a:t>11</a:t>
            </a:fld>
            <a:endParaRPr lang="en-US"/>
          </a:p>
        </p:txBody>
      </p:sp>
      <p:grpSp>
        <p:nvGrpSpPr>
          <p:cNvPr id="11" name="Group 10"/>
          <p:cNvGrpSpPr/>
          <p:nvPr/>
        </p:nvGrpSpPr>
        <p:grpSpPr>
          <a:xfrm>
            <a:off x="6723530" y="4481155"/>
            <a:ext cx="2286000" cy="2072045"/>
            <a:chOff x="6781800" y="4343400"/>
            <a:chExt cx="2286000" cy="2072045"/>
          </a:xfrm>
        </p:grpSpPr>
        <p:graphicFrame>
          <p:nvGraphicFramePr>
            <p:cNvPr id="5" name="Chart 4"/>
            <p:cNvGraphicFramePr>
              <a:graphicFrameLocks/>
            </p:cNvGraphicFramePr>
            <p:nvPr>
              <p:extLst>
                <p:ext uri="{D42A27DB-BD31-4B8C-83A1-F6EECF244321}">
                  <p14:modId xmlns:p14="http://schemas.microsoft.com/office/powerpoint/2010/main" val="296324650"/>
                </p:ext>
              </p:extLst>
            </p:nvPr>
          </p:nvGraphicFramePr>
          <p:xfrm>
            <a:off x="6781800" y="4343400"/>
            <a:ext cx="2286000" cy="152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7194550" y="5892225"/>
              <a:ext cx="1523649" cy="523220"/>
              <a:chOff x="7194550" y="6019800"/>
              <a:chExt cx="1523649" cy="523220"/>
            </a:xfrm>
          </p:grpSpPr>
          <p:cxnSp>
            <p:nvCxnSpPr>
              <p:cNvPr id="7" name="Straight Connector 6"/>
              <p:cNvCxnSpPr/>
              <p:nvPr/>
            </p:nvCxnSpPr>
            <p:spPr bwMode="auto">
              <a:xfrm>
                <a:off x="7194550" y="6197600"/>
                <a:ext cx="22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7194550" y="6445250"/>
                <a:ext cx="228600" cy="0"/>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9" name="TextBox 8"/>
              <p:cNvSpPr txBox="1"/>
              <p:nvPr/>
            </p:nvSpPr>
            <p:spPr>
              <a:xfrm>
                <a:off x="7467600" y="6019800"/>
                <a:ext cx="1250599" cy="523220"/>
              </a:xfrm>
              <a:prstGeom prst="rect">
                <a:avLst/>
              </a:prstGeom>
              <a:noFill/>
            </p:spPr>
            <p:txBody>
              <a:bodyPr wrap="none" rtlCol="0">
                <a:spAutoFit/>
              </a:bodyPr>
              <a:lstStyle/>
              <a:p>
                <a:r>
                  <a:rPr lang="en-US" sz="1400" dirty="0" smtClean="0">
                    <a:latin typeface="Arial Narrow" pitchFamily="34" charset="0"/>
                  </a:rPr>
                  <a:t>Instr. duplication</a:t>
                </a:r>
              </a:p>
              <a:p>
                <a:r>
                  <a:rPr lang="en-US" sz="1400" dirty="0" smtClean="0">
                    <a:latin typeface="Arial Narrow" pitchFamily="34" charset="0"/>
                  </a:rPr>
                  <a:t>Our approach</a:t>
                </a:r>
                <a:endParaRPr lang="en-US" sz="1400" dirty="0">
                  <a:latin typeface="Arial Narrow" pitchFamily="34" charset="0"/>
                </a:endParaRPr>
              </a:p>
            </p:txBody>
          </p:sp>
        </p:grpSp>
      </p:grpSp>
      <p:grpSp>
        <p:nvGrpSpPr>
          <p:cNvPr id="12" name="Group 11"/>
          <p:cNvGrpSpPr/>
          <p:nvPr/>
        </p:nvGrpSpPr>
        <p:grpSpPr>
          <a:xfrm>
            <a:off x="8539129" y="5131094"/>
            <a:ext cx="600386" cy="807386"/>
            <a:chOff x="7747000" y="2895600"/>
            <a:chExt cx="600386" cy="2820569"/>
          </a:xfrm>
        </p:grpSpPr>
        <p:grpSp>
          <p:nvGrpSpPr>
            <p:cNvPr id="13" name="Group 12"/>
            <p:cNvGrpSpPr/>
            <p:nvPr/>
          </p:nvGrpSpPr>
          <p:grpSpPr>
            <a:xfrm>
              <a:off x="7861298" y="2895600"/>
              <a:ext cx="486088" cy="1112527"/>
              <a:chOff x="7861298" y="2895600"/>
              <a:chExt cx="486088" cy="1112527"/>
            </a:xfrm>
          </p:grpSpPr>
          <p:sp>
            <p:nvSpPr>
              <p:cNvPr id="16" name="TextBox 15"/>
              <p:cNvSpPr txBox="1"/>
              <p:nvPr/>
            </p:nvSpPr>
            <p:spPr>
              <a:xfrm>
                <a:off x="7861298" y="2932921"/>
                <a:ext cx="486088" cy="1075206"/>
              </a:xfrm>
              <a:prstGeom prst="rect">
                <a:avLst/>
              </a:prstGeom>
              <a:solidFill>
                <a:schemeClr val="bg1">
                  <a:alpha val="50000"/>
                </a:schemeClr>
              </a:solidFill>
            </p:spPr>
            <p:txBody>
              <a:bodyPr wrap="square" rtlCol="0">
                <a:spAutoFit/>
              </a:bodyPr>
              <a:lstStyle/>
              <a:p>
                <a:r>
                  <a:rPr lang="en-US" sz="1400" dirty="0" smtClean="0">
                    <a:latin typeface="Arial Narrow" pitchFamily="34" charset="0"/>
                  </a:rPr>
                  <a:t>18%</a:t>
                </a:r>
                <a:endParaRPr lang="en-US" sz="1400" dirty="0">
                  <a:latin typeface="Arial Narrow" pitchFamily="34" charset="0"/>
                </a:endParaRPr>
              </a:p>
            </p:txBody>
          </p:sp>
          <p:cxnSp>
            <p:nvCxnSpPr>
              <p:cNvPr id="17" name="Straight Connector 16"/>
              <p:cNvCxnSpPr/>
              <p:nvPr/>
            </p:nvCxnSpPr>
            <p:spPr bwMode="auto">
              <a:xfrm>
                <a:off x="7928769" y="2895600"/>
                <a:ext cx="0" cy="1066800"/>
              </a:xfrm>
              <a:prstGeom prst="line">
                <a:avLst/>
              </a:prstGeom>
              <a:solidFill>
                <a:schemeClr val="accent1"/>
              </a:solidFill>
              <a:ln w="25400" cap="flat" cmpd="sng" algn="ctr">
                <a:solidFill>
                  <a:schemeClr val="tx1"/>
                </a:solidFill>
                <a:prstDash val="solid"/>
                <a:round/>
                <a:headEnd type="triangle" w="med" len="med"/>
                <a:tailEnd type="triangle" w="med" len="med"/>
              </a:ln>
              <a:effectLst/>
            </p:spPr>
          </p:cxnSp>
        </p:grpSp>
        <p:cxnSp>
          <p:nvCxnSpPr>
            <p:cNvPr id="14" name="Straight Connector 13"/>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5" name="TextBox 14"/>
            <p:cNvSpPr txBox="1"/>
            <p:nvPr/>
          </p:nvSpPr>
          <p:spPr>
            <a:xfrm>
              <a:off x="7747000" y="4640963"/>
              <a:ext cx="479618" cy="1075206"/>
            </a:xfrm>
            <a:prstGeom prst="rect">
              <a:avLst/>
            </a:prstGeom>
            <a:noFill/>
          </p:spPr>
          <p:txBody>
            <a:bodyPr wrap="none" rtlCol="0">
              <a:spAutoFit/>
            </a:bodyPr>
            <a:lstStyle/>
            <a:p>
              <a:r>
                <a:rPr lang="en-US" sz="1400" dirty="0" smtClean="0">
                  <a:latin typeface="Arial Narrow" pitchFamily="34" charset="0"/>
                </a:rPr>
                <a:t>90%</a:t>
              </a:r>
              <a:endParaRPr lang="en-US" sz="1400" dirty="0">
                <a:latin typeface="Arial Narrow" pitchFamily="34" charset="0"/>
              </a:endParaRPr>
            </a:p>
          </p:txBody>
        </p:sp>
      </p:grpSp>
    </p:spTree>
    <p:extLst>
      <p:ext uri="{BB962C8B-B14F-4D97-AF65-F5344CB8AC3E}">
        <p14:creationId xmlns:p14="http://schemas.microsoft.com/office/powerpoint/2010/main" val="42875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Contributions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a:p>
        </p:txBody>
      </p:sp>
      <p:grpSp>
        <p:nvGrpSpPr>
          <p:cNvPr id="74" name="Group 73"/>
          <p:cNvGrpSpPr/>
          <p:nvPr/>
        </p:nvGrpSpPr>
        <p:grpSpPr>
          <a:xfrm>
            <a:off x="768704" y="1409760"/>
            <a:ext cx="1846957" cy="5295840"/>
            <a:chOff x="667643" y="1143000"/>
            <a:chExt cx="1846957" cy="5162550"/>
          </a:xfrm>
        </p:grpSpPr>
        <p:grpSp>
          <p:nvGrpSpPr>
            <p:cNvPr id="25" name="Group 24"/>
            <p:cNvGrpSpPr/>
            <p:nvPr/>
          </p:nvGrpSpPr>
          <p:grpSpPr>
            <a:xfrm>
              <a:off x="667643" y="1143000"/>
              <a:ext cx="1828801" cy="4191000"/>
              <a:chOff x="667643" y="1143000"/>
              <a:chExt cx="1828801" cy="4191000"/>
            </a:xfrm>
          </p:grpSpPr>
          <p:grpSp>
            <p:nvGrpSpPr>
              <p:cNvPr id="6" name="Group 5"/>
              <p:cNvGrpSpPr/>
              <p:nvPr/>
            </p:nvGrpSpPr>
            <p:grpSpPr>
              <a:xfrm>
                <a:off x="667643" y="1143000"/>
                <a:ext cx="1828801" cy="4191000"/>
                <a:chOff x="304800" y="1678683"/>
                <a:chExt cx="1828801" cy="4191000"/>
              </a:xfrm>
            </p:grpSpPr>
            <p:sp>
              <p:nvSpPr>
                <p:cNvPr id="9" name="Rounded Rectangle 8"/>
                <p:cNvSpPr/>
                <p:nvPr/>
              </p:nvSpPr>
              <p:spPr bwMode="auto">
                <a:xfrm>
                  <a:off x="304800" y="1678683"/>
                  <a:ext cx="1828801" cy="4191000"/>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 name="Group 2047"/>
                <p:cNvGrpSpPr>
                  <a:grpSpLocks/>
                </p:cNvGrpSpPr>
                <p:nvPr/>
              </p:nvGrpSpPr>
              <p:grpSpPr bwMode="auto">
                <a:xfrm>
                  <a:off x="371389" y="1907290"/>
                  <a:ext cx="1732076" cy="2732088"/>
                  <a:chOff x="1640788" y="2214680"/>
                  <a:chExt cx="1848816" cy="2732220"/>
                </a:xfrm>
              </p:grpSpPr>
              <p:sp>
                <p:nvSpPr>
                  <p:cNvPr id="11" name="Rectangle 10"/>
                  <p:cNvSpPr/>
                  <p:nvPr/>
                </p:nvSpPr>
                <p:spPr>
                  <a:xfrm>
                    <a:off x="1640788" y="2795726"/>
                    <a:ext cx="1848816" cy="360054"/>
                  </a:xfrm>
                  <a:prstGeom prst="rect">
                    <a:avLst/>
                  </a:prstGeom>
                </p:spPr>
                <p:txBody>
                  <a:bodyPr wrap="none">
                    <a:spAutoFit/>
                  </a:bodyPr>
                  <a:lstStyle/>
                  <a:p>
                    <a:pPr algn="ctr" eaLnBrk="0" hangingPunct="0">
                      <a:defRPr/>
                    </a:pPr>
                    <a:r>
                      <a:rPr lang="en-US" b="1" dirty="0">
                        <a:solidFill>
                          <a:schemeClr val="bg1">
                            <a:lumMod val="75000"/>
                          </a:schemeClr>
                        </a:solidFill>
                      </a:rPr>
                      <a:t>APPLICATION</a:t>
                    </a:r>
                  </a:p>
                </p:txBody>
              </p:sp>
              <p:cxnSp>
                <p:nvCxnSpPr>
                  <p:cNvPr id="1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2446669" y="2973542"/>
                    <a:ext cx="46035" cy="584803"/>
                  </a:xfrm>
                  <a:prstGeom prst="rect">
                    <a:avLst/>
                  </a:prstGeom>
                  <a:noFill/>
                </p:spPr>
                <p:txBody>
                  <a:bodyPr>
                    <a:spAutoFit/>
                  </a:bodyPr>
                  <a:lstStyle/>
                  <a:p>
                    <a:pPr>
                      <a:defRPr/>
                    </a:pPr>
                    <a:endParaRPr lang="en-US" sz="3200" b="1" dirty="0">
                      <a:latin typeface="+mj-lt"/>
                    </a:endParaRPr>
                  </a:p>
                </p:txBody>
              </p:sp>
            </p:grpSp>
          </p:grpSp>
          <p:cxnSp>
            <p:nvCxnSpPr>
              <p:cNvPr id="23" name="Straight Connector 29"/>
              <p:cNvCxnSpPr>
                <a:cxnSpLocks noChangeShapeType="1"/>
              </p:cNvCxnSpPr>
              <p:nvPr/>
            </p:nvCxnSpPr>
            <p:spPr bwMode="auto">
              <a:xfrm>
                <a:off x="1001053" y="48006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30"/>
              <p:cNvCxnSpPr>
                <a:cxnSpLocks noChangeShapeType="1"/>
              </p:cNvCxnSpPr>
              <p:nvPr/>
            </p:nvCxnSpPr>
            <p:spPr bwMode="auto">
              <a:xfrm>
                <a:off x="1001053" y="51054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grpSp>
        <p:grpSp>
          <p:nvGrpSpPr>
            <p:cNvPr id="73" name="Group 72"/>
            <p:cNvGrpSpPr/>
            <p:nvPr/>
          </p:nvGrpSpPr>
          <p:grpSpPr>
            <a:xfrm>
              <a:off x="685799" y="5339777"/>
              <a:ext cx="1828801" cy="965773"/>
              <a:chOff x="685799" y="5339777"/>
              <a:chExt cx="1828801" cy="965773"/>
            </a:xfrm>
          </p:grpSpPr>
          <p:cxnSp>
            <p:nvCxnSpPr>
              <p:cNvPr id="71" name="Straight Arrow Connector 2054"/>
              <p:cNvCxnSpPr>
                <a:cxnSpLocks noChangeShapeType="1"/>
                <a:endCxn id="72" idx="0"/>
              </p:cNvCxnSpPr>
              <p:nvPr/>
            </p:nvCxnSpPr>
            <p:spPr bwMode="auto">
              <a:xfrm>
                <a:off x="1600200" y="533977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Rounded Rectangle 71"/>
              <p:cNvSpPr/>
              <p:nvPr/>
            </p:nvSpPr>
            <p:spPr bwMode="auto">
              <a:xfrm>
                <a:off x="685799" y="569839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sp>
        <p:nvSpPr>
          <p:cNvPr id="26" name="Rectangle 25"/>
          <p:cNvSpPr/>
          <p:nvPr/>
        </p:nvSpPr>
        <p:spPr bwMode="auto">
          <a:xfrm>
            <a:off x="568293" y="3000089"/>
            <a:ext cx="2266890" cy="22882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rot="5400000">
            <a:off x="-551266" y="2113426"/>
            <a:ext cx="1807442" cy="400110"/>
            <a:chOff x="1164359" y="5471012"/>
            <a:chExt cx="1807442" cy="400110"/>
          </a:xfrm>
        </p:grpSpPr>
        <p:sp>
          <p:nvSpPr>
            <p:cNvPr id="46" name="TextBox 45"/>
            <p:cNvSpPr txBox="1"/>
            <p:nvPr/>
          </p:nvSpPr>
          <p:spPr>
            <a:xfrm rot="10800000">
              <a:off x="1164359" y="5471012"/>
              <a:ext cx="816841" cy="400110"/>
            </a:xfrm>
            <a:prstGeom prst="rect">
              <a:avLst/>
            </a:prstGeom>
            <a:noFill/>
          </p:spPr>
          <p:txBody>
            <a:bodyPr wrap="square" rtlCol="0">
              <a:spAutoFit/>
            </a:bodyPr>
            <a:lstStyle/>
            <a:p>
              <a:r>
                <a:rPr lang="en-US" sz="2000" b="1" dirty="0" smtClean="0">
                  <a:latin typeface="Arial Narrow" pitchFamily="34" charset="0"/>
                </a:rPr>
                <a:t>Time</a:t>
              </a:r>
              <a:endParaRPr lang="en-US" sz="2000" b="1" dirty="0">
                <a:latin typeface="Arial Narrow" pitchFamily="34" charset="0"/>
              </a:endParaRPr>
            </a:p>
          </p:txBody>
        </p:sp>
        <p:cxnSp>
          <p:nvCxnSpPr>
            <p:cNvPr id="47" name="Straight Arrow Connector 46"/>
            <p:cNvCxnSpPr>
              <a:stCxn id="46" idx="1"/>
            </p:cNvCxnSpPr>
            <p:nvPr/>
          </p:nvCxnSpPr>
          <p:spPr bwMode="auto">
            <a:xfrm rot="16200000">
              <a:off x="2476499" y="5175765"/>
              <a:ext cx="3"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79" name="Explosion 1 61"/>
          <p:cNvSpPr>
            <a:spLocks noChangeArrowheads="1"/>
          </p:cNvSpPr>
          <p:nvPr/>
        </p:nvSpPr>
        <p:spPr bwMode="auto">
          <a:xfrm>
            <a:off x="1833859" y="182948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49" name="Straight Arrow Connector 48"/>
          <p:cNvCxnSpPr/>
          <p:nvPr/>
        </p:nvCxnSpPr>
        <p:spPr bwMode="auto">
          <a:xfrm flipH="1">
            <a:off x="1682173" y="3314760"/>
            <a:ext cx="1" cy="43428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5" name="Straight Arrow Connector 54"/>
          <p:cNvCxnSpPr>
            <a:stCxn id="54" idx="2"/>
            <a:endCxn id="83" idx="0"/>
          </p:cNvCxnSpPr>
          <p:nvPr/>
        </p:nvCxnSpPr>
        <p:spPr bwMode="auto">
          <a:xfrm>
            <a:off x="1684889" y="4193715"/>
            <a:ext cx="72" cy="368385"/>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5" name="TextBox 4"/>
          <p:cNvSpPr txBox="1"/>
          <p:nvPr/>
        </p:nvSpPr>
        <p:spPr>
          <a:xfrm>
            <a:off x="634968" y="781050"/>
            <a:ext cx="2174907" cy="584775"/>
          </a:xfrm>
          <a:prstGeom prst="rect">
            <a:avLst/>
          </a:prstGeom>
          <a:noFill/>
        </p:spPr>
        <p:txBody>
          <a:bodyPr wrap="square" rtlCol="0">
            <a:spAutoFit/>
          </a:bodyPr>
          <a:lstStyle/>
          <a:p>
            <a:pPr algn="ctr">
              <a:lnSpc>
                <a:spcPct val="80000"/>
              </a:lnSpc>
            </a:pPr>
            <a:r>
              <a:rPr lang="en-US" sz="2000" b="1" dirty="0" smtClean="0">
                <a:latin typeface="Arial Narrow" pitchFamily="34" charset="0"/>
              </a:rPr>
              <a:t>Complete Reliability </a:t>
            </a:r>
          </a:p>
          <a:p>
            <a:pPr algn="ctr">
              <a:lnSpc>
                <a:spcPct val="80000"/>
              </a:lnSpc>
            </a:pPr>
            <a:r>
              <a:rPr lang="en-US" sz="2000" b="1" dirty="0" smtClean="0">
                <a:latin typeface="Arial Narrow" pitchFamily="34" charset="0"/>
              </a:rPr>
              <a:t>Solution</a:t>
            </a:r>
            <a:endParaRPr lang="en-US" sz="2000" b="1" dirty="0">
              <a:latin typeface="Arial Narrow" pitchFamily="34" charset="0"/>
            </a:endParaRPr>
          </a:p>
        </p:txBody>
      </p:sp>
      <p:grpSp>
        <p:nvGrpSpPr>
          <p:cNvPr id="30" name="Group 29"/>
          <p:cNvGrpSpPr/>
          <p:nvPr/>
        </p:nvGrpSpPr>
        <p:grpSpPr>
          <a:xfrm rot="16200000">
            <a:off x="2451078" y="1173141"/>
            <a:ext cx="366713" cy="1373234"/>
            <a:chOff x="1982789" y="2655843"/>
            <a:chExt cx="366713" cy="1373234"/>
          </a:xfrm>
        </p:grpSpPr>
        <p:sp>
          <p:nvSpPr>
            <p:cNvPr id="63" name="Line 20"/>
            <p:cNvSpPr>
              <a:spLocks noChangeShapeType="1"/>
            </p:cNvSpPr>
            <p:nvPr/>
          </p:nvSpPr>
          <p:spPr bwMode="auto">
            <a:xfrm rot="5400000">
              <a:off x="1823076" y="2998914"/>
              <a:ext cx="686141" cy="0"/>
            </a:xfrm>
            <a:prstGeom prst="line">
              <a:avLst/>
            </a:prstGeom>
            <a:noFill/>
            <a:ln w="38100">
              <a:solidFill>
                <a:srgbClr val="FF0000"/>
              </a:solidFill>
              <a:round/>
              <a:headEnd type="triangle" w="med" len="med"/>
              <a:tailEnd/>
            </a:ln>
          </p:spPr>
          <p:txBody>
            <a:bodyPr wrap="none" anchor="ctr"/>
            <a:lstStyle/>
            <a:p>
              <a:endParaRPr lang="en-US"/>
            </a:p>
          </p:txBody>
        </p:sp>
        <p:sp>
          <p:nvSpPr>
            <p:cNvPr id="64" name="Text Box 21"/>
            <p:cNvSpPr txBox="1">
              <a:spLocks noChangeArrowheads="1"/>
            </p:cNvSpPr>
            <p:nvPr/>
          </p:nvSpPr>
          <p:spPr bwMode="auto">
            <a:xfrm rot="5400000">
              <a:off x="1801021" y="3480595"/>
              <a:ext cx="730250" cy="366713"/>
            </a:xfrm>
            <a:prstGeom prst="rect">
              <a:avLst/>
            </a:prstGeom>
            <a:noFill/>
            <a:ln w="9525">
              <a:noFill/>
              <a:miter lim="800000"/>
              <a:headEnd/>
              <a:tailEnd/>
            </a:ln>
          </p:spPr>
          <p:txBody>
            <a:bodyPr wrap="none">
              <a:spAutoFit/>
            </a:bodyPr>
            <a:lstStyle/>
            <a:p>
              <a:pPr algn="ctr"/>
              <a:r>
                <a:rPr lang="en-US" sz="1800" b="1" dirty="0">
                  <a:solidFill>
                    <a:srgbClr val="FF0000"/>
                  </a:solidFill>
                  <a:latin typeface="+mn-lt"/>
                </a:rPr>
                <a:t>Fault</a:t>
              </a:r>
            </a:p>
          </p:txBody>
        </p:sp>
      </p:grpSp>
      <p:grpSp>
        <p:nvGrpSpPr>
          <p:cNvPr id="33" name="Group 32"/>
          <p:cNvGrpSpPr/>
          <p:nvPr/>
        </p:nvGrpSpPr>
        <p:grpSpPr>
          <a:xfrm>
            <a:off x="1590288" y="1170454"/>
            <a:ext cx="7401312" cy="1267946"/>
            <a:chOff x="1590288" y="1170454"/>
            <a:chExt cx="7401312" cy="1267946"/>
          </a:xfrm>
        </p:grpSpPr>
        <p:sp>
          <p:nvSpPr>
            <p:cNvPr id="62" name="Rounded Rectangle 61"/>
            <p:cNvSpPr/>
            <p:nvPr/>
          </p:nvSpPr>
          <p:spPr bwMode="auto">
            <a:xfrm>
              <a:off x="3810000" y="1170454"/>
              <a:ext cx="5181600" cy="126794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D15100"/>
                  </a:solidFill>
                  <a:latin typeface="Arial Narrow" pitchFamily="34" charset="0"/>
                </a:rPr>
                <a:t>Accurate fault modeling</a:t>
              </a:r>
            </a:p>
            <a:p>
              <a:r>
                <a:rPr lang="en-US" sz="2200" b="1" dirty="0" smtClean="0">
                  <a:latin typeface="Arial Narrow" pitchFamily="34" charset="0"/>
                </a:rPr>
                <a:t>FPGA-based </a:t>
              </a:r>
              <a:r>
                <a:rPr lang="en-US" sz="2200" b="1" dirty="0">
                  <a:latin typeface="Arial Narrow" pitchFamily="34" charset="0"/>
                </a:rPr>
                <a:t>[</a:t>
              </a:r>
              <a:r>
                <a:rPr lang="en-US" sz="2200" b="1" dirty="0" smtClean="0">
                  <a:latin typeface="Arial Narrow" pitchFamily="34" charset="0"/>
                </a:rPr>
                <a:t>DATE’12]</a:t>
              </a:r>
              <a:endParaRPr lang="en-US" sz="2200" b="1" dirty="0">
                <a:latin typeface="Arial Narrow" pitchFamily="34" charset="0"/>
              </a:endParaRPr>
            </a:p>
            <a:p>
              <a:r>
                <a:rPr lang="en-US" sz="2200" b="1" dirty="0">
                  <a:latin typeface="Arial Narrow" pitchFamily="34" charset="0"/>
                </a:rPr>
                <a:t>Gate-µarch-level simulator [HPCA’09]</a:t>
              </a:r>
            </a:p>
          </p:txBody>
        </p:sp>
        <p:sp>
          <p:nvSpPr>
            <p:cNvPr id="65" name="Rounded Rectangle 64"/>
            <p:cNvSpPr/>
            <p:nvPr/>
          </p:nvSpPr>
          <p:spPr bwMode="auto">
            <a:xfrm>
              <a:off x="1590288" y="1524000"/>
              <a:ext cx="1718712"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67" name="Line 39"/>
            <p:cNvSpPr>
              <a:spLocks noChangeShapeType="1"/>
            </p:cNvSpPr>
            <p:nvPr/>
          </p:nvSpPr>
          <p:spPr bwMode="auto">
            <a:xfrm>
              <a:off x="3309000" y="1818179"/>
              <a:ext cx="511678" cy="1"/>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76" name="Freeform 19"/>
          <p:cNvSpPr>
            <a:spLocks/>
          </p:cNvSpPr>
          <p:nvPr/>
        </p:nvSpPr>
        <p:spPr bwMode="auto">
          <a:xfrm rot="5400000">
            <a:off x="1354066" y="2362878"/>
            <a:ext cx="1144237" cy="381000"/>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sp>
        <p:nvSpPr>
          <p:cNvPr id="77" name="Explosion 1 61"/>
          <p:cNvSpPr>
            <a:spLocks noChangeArrowheads="1"/>
          </p:cNvSpPr>
          <p:nvPr/>
        </p:nvSpPr>
        <p:spPr bwMode="auto">
          <a:xfrm>
            <a:off x="614363" y="2693311"/>
            <a:ext cx="2190690" cy="769275"/>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sz="2200" b="1" dirty="0" smtClean="0">
                <a:solidFill>
                  <a:srgbClr val="002060"/>
                </a:solidFill>
                <a:latin typeface="Arial Narrow" pitchFamily="34" charset="0"/>
              </a:rPr>
              <a:t>Detection</a:t>
            </a:r>
            <a:endParaRPr lang="en-US" sz="2200" b="1" dirty="0">
              <a:solidFill>
                <a:srgbClr val="002060"/>
              </a:solidFill>
              <a:latin typeface="Arial Narrow" pitchFamily="34" charset="0"/>
            </a:endParaRPr>
          </a:p>
        </p:txBody>
      </p:sp>
      <p:grpSp>
        <p:nvGrpSpPr>
          <p:cNvPr id="3" name="Group 2"/>
          <p:cNvGrpSpPr/>
          <p:nvPr/>
        </p:nvGrpSpPr>
        <p:grpSpPr>
          <a:xfrm>
            <a:off x="462258" y="2634331"/>
            <a:ext cx="8529342" cy="1559384"/>
            <a:chOff x="462258" y="2634331"/>
            <a:chExt cx="8529342" cy="1559384"/>
          </a:xfrm>
        </p:grpSpPr>
        <p:sp>
          <p:nvSpPr>
            <p:cNvPr id="52" name="Rounded Rectangle 51"/>
            <p:cNvSpPr/>
            <p:nvPr/>
          </p:nvSpPr>
          <p:spPr bwMode="auto">
            <a:xfrm>
              <a:off x="462258" y="2634331"/>
              <a:ext cx="2509541" cy="89757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89" name="Group 88"/>
            <p:cNvGrpSpPr/>
            <p:nvPr/>
          </p:nvGrpSpPr>
          <p:grpSpPr>
            <a:xfrm>
              <a:off x="965398" y="3293402"/>
              <a:ext cx="8026202" cy="900313"/>
              <a:chOff x="965398" y="3217202"/>
              <a:chExt cx="8026202" cy="900313"/>
            </a:xfrm>
          </p:grpSpPr>
          <p:sp>
            <p:nvSpPr>
              <p:cNvPr id="54" name="Rounded Rectangle 53"/>
              <p:cNvSpPr/>
              <p:nvPr/>
            </p:nvSpPr>
            <p:spPr bwMode="auto">
              <a:xfrm>
                <a:off x="965398" y="3686628"/>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68" name="Group 67"/>
              <p:cNvGrpSpPr/>
              <p:nvPr/>
            </p:nvGrpSpPr>
            <p:grpSpPr>
              <a:xfrm>
                <a:off x="2404379" y="3217202"/>
                <a:ext cx="6587221" cy="714718"/>
                <a:chOff x="2404379" y="3217202"/>
                <a:chExt cx="6587221" cy="714718"/>
              </a:xfrm>
            </p:grpSpPr>
            <p:sp>
              <p:nvSpPr>
                <p:cNvPr id="29" name="Rounded Rectangle 28"/>
                <p:cNvSpPr/>
                <p:nvPr/>
              </p:nvSpPr>
              <p:spPr bwMode="auto">
                <a:xfrm>
                  <a:off x="3809998" y="3217202"/>
                  <a:ext cx="5181602" cy="58517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200" b="1" dirty="0" smtClean="0">
                      <a:solidFill>
                        <a:srgbClr val="D25000"/>
                      </a:solidFill>
                      <a:latin typeface="Arial Narrow" pitchFamily="34" charset="0"/>
                    </a:rPr>
                    <a:t>Multicore detection &amp; diagnosis </a:t>
                  </a:r>
                  <a:r>
                    <a:rPr lang="en-US" sz="2200" b="1" dirty="0" smtClean="0">
                      <a:latin typeface="Arial Narrow" pitchFamily="34" charset="0"/>
                    </a:rPr>
                    <a:t>[MICRO’09]</a:t>
                  </a:r>
                  <a:endParaRPr lang="en-US" sz="2200" b="1" dirty="0">
                    <a:latin typeface="Arial Narrow" pitchFamily="34" charset="0"/>
                  </a:endParaRPr>
                </a:p>
              </p:txBody>
            </p:sp>
            <p:sp>
              <p:nvSpPr>
                <p:cNvPr id="80" name="Line 39"/>
                <p:cNvSpPr>
                  <a:spLocks noChangeShapeType="1"/>
                </p:cNvSpPr>
                <p:nvPr/>
              </p:nvSpPr>
              <p:spPr bwMode="auto">
                <a:xfrm>
                  <a:off x="2971800" y="3217202"/>
                  <a:ext cx="838200" cy="169184"/>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sp>
              <p:nvSpPr>
                <p:cNvPr id="81" name="Line 39"/>
                <p:cNvSpPr>
                  <a:spLocks noChangeShapeType="1"/>
                </p:cNvSpPr>
                <p:nvPr/>
              </p:nvSpPr>
              <p:spPr bwMode="auto">
                <a:xfrm flipV="1">
                  <a:off x="2404379" y="3672840"/>
                  <a:ext cx="1405621" cy="25908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grpSp>
      </p:grpSp>
      <p:sp>
        <p:nvSpPr>
          <p:cNvPr id="69" name="Rectangle 68"/>
          <p:cNvSpPr/>
          <p:nvPr/>
        </p:nvSpPr>
        <p:spPr>
          <a:xfrm>
            <a:off x="1046653" y="3749040"/>
            <a:ext cx="1287532" cy="430887"/>
          </a:xfrm>
          <a:prstGeom prst="rect">
            <a:avLst/>
          </a:prstGeom>
        </p:spPr>
        <p:txBody>
          <a:bodyPr wrap="none">
            <a:spAutoFit/>
          </a:bodyPr>
          <a:lstStyle/>
          <a:p>
            <a:pPr algn="ctr" eaLnBrk="0" fontAlgn="base" hangingPunct="0">
              <a:spcBef>
                <a:spcPct val="0"/>
              </a:spcBef>
              <a:spcAft>
                <a:spcPct val="0"/>
              </a:spcAft>
            </a:pPr>
            <a:r>
              <a:rPr lang="en-US" sz="2200" b="1" dirty="0">
                <a:solidFill>
                  <a:srgbClr val="002060"/>
                </a:solidFill>
                <a:latin typeface="Arial Narrow" pitchFamily="34" charset="0"/>
              </a:rPr>
              <a:t>Diagnosis</a:t>
            </a:r>
          </a:p>
        </p:txBody>
      </p:sp>
      <p:grpSp>
        <p:nvGrpSpPr>
          <p:cNvPr id="88" name="Group 87"/>
          <p:cNvGrpSpPr/>
          <p:nvPr/>
        </p:nvGrpSpPr>
        <p:grpSpPr>
          <a:xfrm>
            <a:off x="903571" y="4380690"/>
            <a:ext cx="8077200" cy="914400"/>
            <a:chOff x="972260" y="4380690"/>
            <a:chExt cx="7437350" cy="914400"/>
          </a:xfrm>
        </p:grpSpPr>
        <p:grpSp>
          <p:nvGrpSpPr>
            <p:cNvPr id="32" name="Group 31"/>
            <p:cNvGrpSpPr/>
            <p:nvPr/>
          </p:nvGrpSpPr>
          <p:grpSpPr>
            <a:xfrm>
              <a:off x="2411242" y="4380690"/>
              <a:ext cx="5998368" cy="914400"/>
              <a:chOff x="2276948" y="4017796"/>
              <a:chExt cx="5998368" cy="914400"/>
            </a:xfrm>
          </p:grpSpPr>
          <p:sp>
            <p:nvSpPr>
              <p:cNvPr id="60" name="Rounded Rectangle 59"/>
              <p:cNvSpPr/>
              <p:nvPr/>
            </p:nvSpPr>
            <p:spPr bwMode="auto">
              <a:xfrm>
                <a:off x="3523988" y="4017796"/>
                <a:ext cx="4751328" cy="914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err="1">
                    <a:solidFill>
                      <a:srgbClr val="D15100"/>
                    </a:solidFill>
                    <a:latin typeface="Arial Narrow" pitchFamily="34" charset="0"/>
                  </a:rPr>
                  <a:t>Checkpointing</a:t>
                </a:r>
                <a:r>
                  <a:rPr lang="en-US" sz="2200" b="1" dirty="0">
                    <a:solidFill>
                      <a:srgbClr val="D15100"/>
                    </a:solidFill>
                    <a:latin typeface="Arial Narrow" pitchFamily="34" charset="0"/>
                  </a:rPr>
                  <a:t> and rollback</a:t>
                </a:r>
              </a:p>
              <a:p>
                <a:r>
                  <a:rPr lang="en-US" sz="2200" b="1" dirty="0" smtClean="0">
                    <a:latin typeface="Arial Narrow" pitchFamily="34" charset="0"/>
                  </a:rPr>
                  <a:t>Handling I/O</a:t>
                </a:r>
                <a:endParaRPr lang="en-US" sz="2200" b="1" dirty="0">
                  <a:latin typeface="Arial Narrow" pitchFamily="34" charset="0"/>
                </a:endParaRPr>
              </a:p>
            </p:txBody>
          </p:sp>
          <p:sp>
            <p:nvSpPr>
              <p:cNvPr id="61" name="Line 39"/>
              <p:cNvSpPr>
                <a:spLocks noChangeShapeType="1"/>
              </p:cNvSpPr>
              <p:nvPr/>
            </p:nvSpPr>
            <p:spPr bwMode="auto">
              <a:xfrm flipV="1">
                <a:off x="2276948" y="4450139"/>
                <a:ext cx="1247041" cy="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83" name="Rounded Rectangle 82"/>
            <p:cNvSpPr/>
            <p:nvPr/>
          </p:nvSpPr>
          <p:spPr bwMode="auto">
            <a:xfrm>
              <a:off x="972260" y="4562100"/>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sp>
        <p:nvSpPr>
          <p:cNvPr id="84" name="Rectangle 83"/>
          <p:cNvSpPr/>
          <p:nvPr/>
        </p:nvSpPr>
        <p:spPr>
          <a:xfrm>
            <a:off x="1085578" y="4562101"/>
            <a:ext cx="1223413" cy="430887"/>
          </a:xfrm>
          <a:prstGeom prst="rect">
            <a:avLst/>
          </a:prstGeom>
        </p:spPr>
        <p:txBody>
          <a:bodyPr wrap="none">
            <a:spAutoFit/>
          </a:bodyPr>
          <a:lstStyle/>
          <a:p>
            <a:pPr algn="ctr" eaLnBrk="0" fontAlgn="base" hangingPunct="0">
              <a:spcBef>
                <a:spcPct val="0"/>
              </a:spcBef>
              <a:spcAft>
                <a:spcPct val="0"/>
              </a:spcAft>
            </a:pPr>
            <a:r>
              <a:rPr lang="en-US" sz="2200" b="1" dirty="0" smtClean="0">
                <a:solidFill>
                  <a:srgbClr val="002060"/>
                </a:solidFill>
                <a:latin typeface="Arial Narrow" pitchFamily="34" charset="0"/>
              </a:rPr>
              <a:t>Recovery</a:t>
            </a:r>
            <a:endParaRPr lang="en-US" sz="2200" b="1" dirty="0">
              <a:solidFill>
                <a:srgbClr val="002060"/>
              </a:solidFill>
              <a:latin typeface="Arial Narrow" pitchFamily="34" charset="0"/>
            </a:endParaRPr>
          </a:p>
        </p:txBody>
      </p:sp>
      <p:cxnSp>
        <p:nvCxnSpPr>
          <p:cNvPr id="66" name="Straight Arrow Connector 65"/>
          <p:cNvCxnSpPr>
            <a:stCxn id="83" idx="2"/>
          </p:cNvCxnSpPr>
          <p:nvPr/>
        </p:nvCxnSpPr>
        <p:spPr bwMode="auto">
          <a:xfrm flipH="1">
            <a:off x="1682173" y="4992987"/>
            <a:ext cx="2788" cy="30210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3643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dirty="0">
              <a:solidFill>
                <a:schemeClr val="bg1">
                  <a:lumMod val="65000"/>
                </a:schemeClr>
              </a:solidFill>
            </a:endParaRPr>
          </a:p>
          <a:p>
            <a:pPr>
              <a:lnSpc>
                <a:spcPct val="100000"/>
              </a:lnSpc>
            </a:pPr>
            <a:r>
              <a:rPr lang="en-US" dirty="0" err="1" smtClean="0"/>
              <a:t>Relyzer</a:t>
            </a:r>
            <a:r>
              <a:rPr lang="en-US" dirty="0" smtClean="0"/>
              <a:t>: Complete application reliability analysis</a:t>
            </a:r>
            <a:endParaRPr lang="en-US" dirty="0"/>
          </a:p>
          <a:p>
            <a:pPr>
              <a:lnSpc>
                <a:spcPct val="100000"/>
              </a:lnSpc>
            </a:pPr>
            <a:endParaRPr lang="en-US" dirty="0" smtClean="0"/>
          </a:p>
          <a:p>
            <a:pPr>
              <a:lnSpc>
                <a:spcPct val="100000"/>
              </a:lnSpc>
            </a:pPr>
            <a:r>
              <a:rPr lang="en-US" dirty="0" smtClean="0"/>
              <a:t>Converting SDCs to detections</a:t>
            </a:r>
          </a:p>
          <a:p>
            <a:pPr>
              <a:lnSpc>
                <a:spcPct val="100000"/>
              </a:lnSpc>
            </a:pPr>
            <a:endParaRPr lang="en-US" dirty="0" smtClean="0"/>
          </a:p>
          <a:p>
            <a:pPr>
              <a:lnSpc>
                <a:spcPct val="100000"/>
              </a:lnSpc>
            </a:pPr>
            <a:r>
              <a:rPr lang="en-US" dirty="0" smtClean="0"/>
              <a:t>Tunable Reliability</a:t>
            </a:r>
          </a:p>
          <a:p>
            <a:pPr>
              <a:lnSpc>
                <a:spcPct val="100000"/>
              </a:lnSpc>
            </a:pPr>
            <a:endParaRPr lang="en-US" dirty="0" smtClean="0"/>
          </a:p>
          <a:p>
            <a:pPr>
              <a:lnSpc>
                <a:spcPct val="100000"/>
              </a:lnSpc>
            </a:pPr>
            <a:r>
              <a:rPr lang="en-US" dirty="0" smtClean="0"/>
              <a:t>Summary and future directions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557419881"/>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dirty="0">
              <a:solidFill>
                <a:schemeClr val="bg1">
                  <a:lumMod val="65000"/>
                </a:schemeClr>
              </a:solidFill>
            </a:endParaRPr>
          </a:p>
          <a:p>
            <a:pPr>
              <a:lnSpc>
                <a:spcPct val="100000"/>
              </a:lnSpc>
            </a:pPr>
            <a:r>
              <a:rPr lang="en-US" dirty="0" err="1" smtClean="0"/>
              <a:t>Relyzer</a:t>
            </a:r>
            <a:r>
              <a:rPr lang="en-US" dirty="0" smtClean="0"/>
              <a:t>: Complete application reliability analysis</a:t>
            </a:r>
          </a:p>
          <a:p>
            <a:pPr lvl="1">
              <a:lnSpc>
                <a:spcPct val="100000"/>
              </a:lnSpc>
            </a:pPr>
            <a:r>
              <a:rPr lang="en-US" dirty="0" smtClean="0"/>
              <a:t>Pruning techniques</a:t>
            </a:r>
          </a:p>
          <a:p>
            <a:pPr lvl="1">
              <a:lnSpc>
                <a:spcPct val="100000"/>
              </a:lnSpc>
            </a:pPr>
            <a:r>
              <a:rPr lang="en-US" dirty="0" smtClean="0"/>
              <a:t>Evaluation methodology</a:t>
            </a:r>
          </a:p>
          <a:p>
            <a:pPr lvl="1">
              <a:lnSpc>
                <a:spcPct val="100000"/>
              </a:lnSpc>
            </a:pPr>
            <a:r>
              <a:rPr lang="en-US" dirty="0" smtClean="0"/>
              <a:t>Results</a:t>
            </a:r>
          </a:p>
          <a:p>
            <a:pPr lvl="1">
              <a:lnSpc>
                <a:spcPct val="100000"/>
              </a:lnSpc>
            </a:pPr>
            <a:endParaRPr lang="en-US" dirty="0" smtClean="0"/>
          </a:p>
          <a:p>
            <a:pPr>
              <a:lnSpc>
                <a:spcPct val="100000"/>
              </a:lnSpc>
            </a:pPr>
            <a:r>
              <a:rPr lang="en-US" dirty="0" smtClean="0"/>
              <a:t>Converting SDCs to detections</a:t>
            </a:r>
          </a:p>
          <a:p>
            <a:pPr>
              <a:lnSpc>
                <a:spcPct val="100000"/>
              </a:lnSpc>
            </a:pPr>
            <a:endParaRPr lang="en-US" dirty="0" smtClean="0"/>
          </a:p>
          <a:p>
            <a:pPr>
              <a:lnSpc>
                <a:spcPct val="100000"/>
              </a:lnSpc>
            </a:pPr>
            <a:r>
              <a:rPr lang="en-US" dirty="0" smtClean="0"/>
              <a:t>Tunable Reliability</a:t>
            </a:r>
          </a:p>
          <a:p>
            <a:pPr>
              <a:lnSpc>
                <a:spcPct val="100000"/>
              </a:lnSpc>
            </a:pPr>
            <a:endParaRPr lang="en-US" dirty="0" smtClean="0"/>
          </a:p>
          <a:p>
            <a:pPr>
              <a:lnSpc>
                <a:spcPct val="100000"/>
              </a:lnSpc>
            </a:pPr>
            <a:r>
              <a:rPr lang="en-US" dirty="0" smtClean="0"/>
              <a:t>Summary and future directions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49465844"/>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Oval 245"/>
          <p:cNvSpPr/>
          <p:nvPr/>
        </p:nvSpPr>
        <p:spPr bwMode="auto">
          <a:xfrm>
            <a:off x="2292350" y="426948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5" name="Oval 244"/>
          <p:cNvSpPr/>
          <p:nvPr/>
        </p:nvSpPr>
        <p:spPr bwMode="auto">
          <a:xfrm>
            <a:off x="2317750" y="346242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4" name="Oval 243"/>
          <p:cNvSpPr/>
          <p:nvPr/>
        </p:nvSpPr>
        <p:spPr bwMode="auto">
          <a:xfrm>
            <a:off x="2336800" y="2666909"/>
            <a:ext cx="762000" cy="726114"/>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Oval 242"/>
          <p:cNvSpPr/>
          <p:nvPr/>
        </p:nvSpPr>
        <p:spPr bwMode="auto">
          <a:xfrm>
            <a:off x="2336800" y="184157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9" name="Group 228"/>
          <p:cNvGrpSpPr/>
          <p:nvPr/>
        </p:nvGrpSpPr>
        <p:grpSpPr>
          <a:xfrm>
            <a:off x="344545" y="1145282"/>
            <a:ext cx="1865255" cy="4188718"/>
            <a:chOff x="304800" y="1678682"/>
            <a:chExt cx="1865255" cy="4188718"/>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1907290"/>
                <a:ext cx="1865255" cy="2732088"/>
                <a:chOff x="1569711" y="2214680"/>
                <a:chExt cx="1990971" cy="2732220"/>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a:endCxn id="23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 name="Oval 2"/>
          <p:cNvSpPr/>
          <p:nvPr/>
        </p:nvSpPr>
        <p:spPr bwMode="auto">
          <a:xfrm>
            <a:off x="2362200" y="104466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smtClean="0"/>
              <a:t>Relyzer</a:t>
            </a:r>
            <a:r>
              <a:rPr lang="en-US" dirty="0" smtClean="0"/>
              <a:t>: Application Reliability Analyzer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a:p>
        </p:txBody>
      </p:sp>
      <p:sp>
        <p:nvSpPr>
          <p:cNvPr id="88" name="Explosion 1 37"/>
          <p:cNvSpPr>
            <a:spLocks noChangeArrowheads="1"/>
          </p:cNvSpPr>
          <p:nvPr/>
        </p:nvSpPr>
        <p:spPr bwMode="auto">
          <a:xfrm>
            <a:off x="1030287" y="13008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89" name="Group 88"/>
          <p:cNvGrpSpPr>
            <a:grpSpLocks/>
          </p:cNvGrpSpPr>
          <p:nvPr/>
        </p:nvGrpSpPr>
        <p:grpSpPr bwMode="auto">
          <a:xfrm>
            <a:off x="1217612" y="1300865"/>
            <a:ext cx="534988" cy="153988"/>
            <a:chOff x="1711257" y="2290575"/>
            <a:chExt cx="534381" cy="154000"/>
          </a:xfrm>
          <a:effectLst>
            <a:outerShdw blurRad="50800" dist="38100" dir="13500000" algn="br" rotWithShape="0">
              <a:prstClr val="black">
                <a:alpha val="40000"/>
              </a:prstClr>
            </a:outerShdw>
          </a:effectLst>
        </p:grpSpPr>
        <p:sp>
          <p:nvSpPr>
            <p:cNvPr id="90" name="Explosion 1 39"/>
            <p:cNvSpPr>
              <a:spLocks noChangeArrowheads="1"/>
            </p:cNvSpPr>
            <p:nvPr/>
          </p:nvSpPr>
          <p:spPr bwMode="auto">
            <a:xfrm>
              <a:off x="1711257" y="229278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1" name="Explosion 1 33"/>
            <p:cNvSpPr>
              <a:spLocks noChangeArrowheads="1"/>
            </p:cNvSpPr>
            <p:nvPr/>
          </p:nvSpPr>
          <p:spPr bwMode="auto">
            <a:xfrm>
              <a:off x="1945175" y="229057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2" name="Explosion 1 34"/>
            <p:cNvSpPr>
              <a:spLocks noChangeArrowheads="1"/>
            </p:cNvSpPr>
            <p:nvPr/>
          </p:nvSpPr>
          <p:spPr bwMode="auto">
            <a:xfrm>
              <a:off x="2131796" y="229278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94" name="Explosion 1 36"/>
          <p:cNvSpPr>
            <a:spLocks noChangeArrowheads="1"/>
          </p:cNvSpPr>
          <p:nvPr/>
        </p:nvSpPr>
        <p:spPr bwMode="auto">
          <a:xfrm>
            <a:off x="800100" y="13024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6" name="Explosion 1 38"/>
          <p:cNvSpPr>
            <a:spLocks noChangeArrowheads="1"/>
          </p:cNvSpPr>
          <p:nvPr/>
        </p:nvSpPr>
        <p:spPr bwMode="auto">
          <a:xfrm>
            <a:off x="1030711" y="160249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7" name="Explosion 1 43"/>
          <p:cNvSpPr>
            <a:spLocks noChangeArrowheads="1"/>
          </p:cNvSpPr>
          <p:nvPr/>
        </p:nvSpPr>
        <p:spPr bwMode="auto">
          <a:xfrm>
            <a:off x="1217562" y="160470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8" name="Explosion 1 44"/>
          <p:cNvSpPr>
            <a:spLocks noChangeArrowheads="1"/>
          </p:cNvSpPr>
          <p:nvPr/>
        </p:nvSpPr>
        <p:spPr bwMode="auto">
          <a:xfrm>
            <a:off x="1451767" y="160249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9" name="Explosion 1 45"/>
          <p:cNvSpPr>
            <a:spLocks noChangeArrowheads="1"/>
          </p:cNvSpPr>
          <p:nvPr/>
        </p:nvSpPr>
        <p:spPr bwMode="auto">
          <a:xfrm>
            <a:off x="1638618"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1" name="Explosion 1 48"/>
          <p:cNvSpPr>
            <a:spLocks noChangeArrowheads="1"/>
          </p:cNvSpPr>
          <p:nvPr/>
        </p:nvSpPr>
        <p:spPr bwMode="auto">
          <a:xfrm>
            <a:off x="799626"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3" name="Explosion 1 49"/>
          <p:cNvSpPr>
            <a:spLocks noChangeArrowheads="1"/>
          </p:cNvSpPr>
          <p:nvPr/>
        </p:nvSpPr>
        <p:spPr bwMode="auto">
          <a:xfrm>
            <a:off x="1030711" y="190570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4" name="Explosion 1 50"/>
          <p:cNvSpPr>
            <a:spLocks noChangeArrowheads="1"/>
          </p:cNvSpPr>
          <p:nvPr/>
        </p:nvSpPr>
        <p:spPr bwMode="auto">
          <a:xfrm>
            <a:off x="1217562" y="190791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5" name="Explosion 1 51"/>
          <p:cNvSpPr>
            <a:spLocks noChangeArrowheads="1"/>
          </p:cNvSpPr>
          <p:nvPr/>
        </p:nvSpPr>
        <p:spPr bwMode="auto">
          <a:xfrm>
            <a:off x="1451767" y="190570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6" name="Explosion 1 52"/>
          <p:cNvSpPr>
            <a:spLocks noChangeArrowheads="1"/>
          </p:cNvSpPr>
          <p:nvPr/>
        </p:nvSpPr>
        <p:spPr bwMode="auto">
          <a:xfrm>
            <a:off x="1638618"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8" name="Explosion 1 54"/>
          <p:cNvSpPr>
            <a:spLocks noChangeArrowheads="1"/>
          </p:cNvSpPr>
          <p:nvPr/>
        </p:nvSpPr>
        <p:spPr bwMode="auto">
          <a:xfrm>
            <a:off x="799626"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9" name="Explosion 1 55"/>
          <p:cNvSpPr>
            <a:spLocks noChangeArrowheads="1"/>
          </p:cNvSpPr>
          <p:nvPr/>
        </p:nvSpPr>
        <p:spPr bwMode="auto">
          <a:xfrm>
            <a:off x="1030287" y="220891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1" name="Explosion 1 60"/>
          <p:cNvSpPr>
            <a:spLocks noChangeArrowheads="1"/>
          </p:cNvSpPr>
          <p:nvPr/>
        </p:nvSpPr>
        <p:spPr bwMode="auto">
          <a:xfrm>
            <a:off x="800100" y="221209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2" name="Explosion 1 61"/>
          <p:cNvSpPr>
            <a:spLocks noChangeArrowheads="1"/>
          </p:cNvSpPr>
          <p:nvPr/>
        </p:nvSpPr>
        <p:spPr bwMode="auto">
          <a:xfrm>
            <a:off x="1030287" y="372656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3" name="Group 112"/>
          <p:cNvGrpSpPr>
            <a:grpSpLocks/>
          </p:cNvGrpSpPr>
          <p:nvPr/>
        </p:nvGrpSpPr>
        <p:grpSpPr bwMode="auto">
          <a:xfrm>
            <a:off x="1217612" y="3726565"/>
            <a:ext cx="534988" cy="153988"/>
            <a:chOff x="1711257" y="4717005"/>
            <a:chExt cx="534381" cy="154000"/>
          </a:xfrm>
          <a:effectLst>
            <a:outerShdw blurRad="50800" dist="38100" dir="13500000" algn="br" rotWithShape="0">
              <a:prstClr val="black">
                <a:alpha val="40000"/>
              </a:prstClr>
            </a:outerShdw>
          </a:effectLst>
        </p:grpSpPr>
        <p:sp>
          <p:nvSpPr>
            <p:cNvPr id="114" name="Explosion 1 62"/>
            <p:cNvSpPr>
              <a:spLocks noChangeArrowheads="1"/>
            </p:cNvSpPr>
            <p:nvPr/>
          </p:nvSpPr>
          <p:spPr bwMode="auto">
            <a:xfrm>
              <a:off x="1711257" y="47192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5" name="Explosion 1 63"/>
            <p:cNvSpPr>
              <a:spLocks noChangeArrowheads="1"/>
            </p:cNvSpPr>
            <p:nvPr/>
          </p:nvSpPr>
          <p:spPr bwMode="auto">
            <a:xfrm>
              <a:off x="1945175" y="47170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6" name="Explosion 1 64"/>
            <p:cNvSpPr>
              <a:spLocks noChangeArrowheads="1"/>
            </p:cNvSpPr>
            <p:nvPr/>
          </p:nvSpPr>
          <p:spPr bwMode="auto">
            <a:xfrm>
              <a:off x="2131796" y="47192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18" name="Explosion 1 66"/>
          <p:cNvSpPr>
            <a:spLocks noChangeArrowheads="1"/>
          </p:cNvSpPr>
          <p:nvPr/>
        </p:nvSpPr>
        <p:spPr bwMode="auto">
          <a:xfrm>
            <a:off x="800100" y="372974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9" name="Explosion 1 67"/>
          <p:cNvSpPr>
            <a:spLocks noChangeArrowheads="1"/>
          </p:cNvSpPr>
          <p:nvPr/>
        </p:nvSpPr>
        <p:spPr bwMode="auto">
          <a:xfrm>
            <a:off x="1030287"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0" name="Explosion 1 68"/>
          <p:cNvSpPr>
            <a:spLocks noChangeArrowheads="1"/>
          </p:cNvSpPr>
          <p:nvPr/>
        </p:nvSpPr>
        <p:spPr bwMode="auto">
          <a:xfrm>
            <a:off x="1217612"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1" name="Explosion 1 69"/>
          <p:cNvSpPr>
            <a:spLocks noChangeArrowheads="1"/>
          </p:cNvSpPr>
          <p:nvPr/>
        </p:nvSpPr>
        <p:spPr bwMode="auto">
          <a:xfrm>
            <a:off x="1450975"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2" name="Explosion 1 70"/>
          <p:cNvSpPr>
            <a:spLocks noChangeArrowheads="1"/>
          </p:cNvSpPr>
          <p:nvPr/>
        </p:nvSpPr>
        <p:spPr bwMode="auto">
          <a:xfrm>
            <a:off x="16383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4" name="Explosion 1 72"/>
          <p:cNvSpPr>
            <a:spLocks noChangeArrowheads="1"/>
          </p:cNvSpPr>
          <p:nvPr/>
        </p:nvSpPr>
        <p:spPr bwMode="auto">
          <a:xfrm>
            <a:off x="8001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6" name="Group 5"/>
          <p:cNvGrpSpPr>
            <a:grpSpLocks/>
          </p:cNvGrpSpPr>
          <p:nvPr/>
        </p:nvGrpSpPr>
        <p:grpSpPr bwMode="auto">
          <a:xfrm>
            <a:off x="1217612" y="2208915"/>
            <a:ext cx="534988" cy="153976"/>
            <a:chOff x="1711257" y="3199105"/>
            <a:chExt cx="534381" cy="154000"/>
          </a:xfrm>
          <a:effectLst>
            <a:outerShdw blurRad="50800" dist="38100" dir="13500000" algn="br" rotWithShape="0">
              <a:prstClr val="black">
                <a:alpha val="40000"/>
              </a:prstClr>
            </a:outerShdw>
          </a:effectLst>
        </p:grpSpPr>
        <p:sp>
          <p:nvSpPr>
            <p:cNvPr id="130" name="Explosion 1 56"/>
            <p:cNvSpPr>
              <a:spLocks noChangeArrowheads="1"/>
            </p:cNvSpPr>
            <p:nvPr/>
          </p:nvSpPr>
          <p:spPr bwMode="auto">
            <a:xfrm>
              <a:off x="1711257" y="32013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1" name="Explosion 1 57"/>
            <p:cNvSpPr>
              <a:spLocks noChangeArrowheads="1"/>
            </p:cNvSpPr>
            <p:nvPr/>
          </p:nvSpPr>
          <p:spPr bwMode="auto">
            <a:xfrm>
              <a:off x="1945175" y="31991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2" name="Explosion 1 58"/>
            <p:cNvSpPr>
              <a:spLocks noChangeArrowheads="1"/>
            </p:cNvSpPr>
            <p:nvPr/>
          </p:nvSpPr>
          <p:spPr bwMode="auto">
            <a:xfrm>
              <a:off x="2131796" y="32013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27" name="Explosion 1 74"/>
          <p:cNvSpPr>
            <a:spLocks noChangeArrowheads="1"/>
          </p:cNvSpPr>
          <p:nvPr/>
        </p:nvSpPr>
        <p:spPr bwMode="auto">
          <a:xfrm>
            <a:off x="1217612" y="334937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8" name="Explosion 1 75"/>
          <p:cNvSpPr>
            <a:spLocks noChangeArrowheads="1"/>
          </p:cNvSpPr>
          <p:nvPr/>
        </p:nvSpPr>
        <p:spPr bwMode="auto">
          <a:xfrm>
            <a:off x="1451796" y="334716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9" name="Explosion 1 76"/>
          <p:cNvSpPr>
            <a:spLocks noChangeArrowheads="1"/>
          </p:cNvSpPr>
          <p:nvPr/>
        </p:nvSpPr>
        <p:spPr bwMode="auto">
          <a:xfrm>
            <a:off x="1638629" y="3349373"/>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4" name="Explosion 1 73"/>
          <p:cNvSpPr>
            <a:spLocks noChangeArrowheads="1"/>
          </p:cNvSpPr>
          <p:nvPr/>
        </p:nvSpPr>
        <p:spPr bwMode="auto">
          <a:xfrm>
            <a:off x="1030629" y="3347154"/>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8"/>
          <p:cNvSpPr>
            <a:spLocks noChangeArrowheads="1"/>
          </p:cNvSpPr>
          <p:nvPr/>
        </p:nvSpPr>
        <p:spPr bwMode="auto">
          <a:xfrm>
            <a:off x="799589" y="3349363"/>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9" name="Explosion 1 79"/>
          <p:cNvSpPr>
            <a:spLocks noChangeArrowheads="1"/>
          </p:cNvSpPr>
          <p:nvPr/>
        </p:nvSpPr>
        <p:spPr bwMode="auto">
          <a:xfrm>
            <a:off x="1030711" y="297091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0" name="Explosion 1 80"/>
          <p:cNvSpPr>
            <a:spLocks noChangeArrowheads="1"/>
          </p:cNvSpPr>
          <p:nvPr/>
        </p:nvSpPr>
        <p:spPr bwMode="auto">
          <a:xfrm>
            <a:off x="1217562" y="297312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1" name="Explosion 1 81"/>
          <p:cNvSpPr>
            <a:spLocks noChangeArrowheads="1"/>
          </p:cNvSpPr>
          <p:nvPr/>
        </p:nvSpPr>
        <p:spPr bwMode="auto">
          <a:xfrm>
            <a:off x="1451767" y="297091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2" name="Explosion 1 82"/>
          <p:cNvSpPr>
            <a:spLocks noChangeArrowheads="1"/>
          </p:cNvSpPr>
          <p:nvPr/>
        </p:nvSpPr>
        <p:spPr bwMode="auto">
          <a:xfrm>
            <a:off x="1638618"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4" name="Explosion 1 84"/>
          <p:cNvSpPr>
            <a:spLocks noChangeArrowheads="1"/>
          </p:cNvSpPr>
          <p:nvPr/>
        </p:nvSpPr>
        <p:spPr bwMode="auto">
          <a:xfrm>
            <a:off x="799626"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5" name="Explosion 1 85"/>
          <p:cNvSpPr>
            <a:spLocks noChangeArrowheads="1"/>
          </p:cNvSpPr>
          <p:nvPr/>
        </p:nvSpPr>
        <p:spPr bwMode="auto">
          <a:xfrm>
            <a:off x="1030287"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6" name="Explosion 1 86"/>
          <p:cNvSpPr>
            <a:spLocks noChangeArrowheads="1"/>
          </p:cNvSpPr>
          <p:nvPr/>
        </p:nvSpPr>
        <p:spPr bwMode="auto">
          <a:xfrm>
            <a:off x="1217612"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7" name="Explosion 1 87"/>
          <p:cNvSpPr>
            <a:spLocks noChangeArrowheads="1"/>
          </p:cNvSpPr>
          <p:nvPr/>
        </p:nvSpPr>
        <p:spPr bwMode="auto">
          <a:xfrm>
            <a:off x="1450975"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8" name="Explosion 1 88"/>
          <p:cNvSpPr>
            <a:spLocks noChangeArrowheads="1"/>
          </p:cNvSpPr>
          <p:nvPr/>
        </p:nvSpPr>
        <p:spPr bwMode="auto">
          <a:xfrm>
            <a:off x="16383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0" name="Explosion 1 90"/>
          <p:cNvSpPr>
            <a:spLocks noChangeArrowheads="1"/>
          </p:cNvSpPr>
          <p:nvPr/>
        </p:nvSpPr>
        <p:spPr bwMode="auto">
          <a:xfrm>
            <a:off x="8001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5" name="Rectangle 154"/>
          <p:cNvSpPr/>
          <p:nvPr/>
        </p:nvSpPr>
        <p:spPr>
          <a:xfrm>
            <a:off x="3054350" y="1972285"/>
            <a:ext cx="4066878" cy="3054682"/>
          </a:xfrm>
          <a:prstGeom prst="rect">
            <a:avLst/>
          </a:prstGeom>
        </p:spPr>
        <p:txBody>
          <a:bodyPr wrap="square">
            <a:spAutoFit/>
          </a:bodyPr>
          <a:lstStyle/>
          <a:p>
            <a:pPr algn="ctr">
              <a:lnSpc>
                <a:spcPct val="125000"/>
              </a:lnSpc>
            </a:pPr>
            <a:r>
              <a:rPr lang="en-US" sz="2200" b="1" dirty="0" smtClean="0">
                <a:latin typeface="Arial Narrow" pitchFamily="34" charset="0"/>
              </a:rPr>
              <a:t>Prune fault sites </a:t>
            </a:r>
          </a:p>
          <a:p>
            <a:pPr algn="ct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Application-level </a:t>
            </a:r>
            <a:r>
              <a:rPr lang="en-US" sz="2200" b="1" dirty="0">
                <a:latin typeface="Arial Narrow" pitchFamily="34" charset="0"/>
              </a:rPr>
              <a:t>fault </a:t>
            </a:r>
            <a:r>
              <a:rPr lang="en-US" sz="2200" b="1" dirty="0" smtClean="0">
                <a:latin typeface="Arial Narrow" pitchFamily="34" charset="0"/>
              </a:rPr>
              <a:t>equivalence</a:t>
            </a:r>
          </a:p>
          <a:p>
            <a:pPr marL="342900" indent="-342900" algn="ctr">
              <a:lnSpc>
                <a:spcPct val="125000"/>
              </a:lnSpc>
              <a:buFont typeface="Arial" pitchFamily="34" charset="0"/>
              <a:buChar char="•"/>
            </a:pPr>
            <a:endParaRPr lang="en-US" sz="2200" b="1" dirty="0">
              <a:latin typeface="Arial Narrow" pitchFamily="34" charset="0"/>
            </a:endParaRPr>
          </a:p>
          <a:p>
            <a:pPr algn="ctr">
              <a:lnSpc>
                <a:spcPct val="125000"/>
              </a:lnSpc>
            </a:pPr>
            <a:r>
              <a:rPr lang="en-US" sz="2200" b="1" dirty="0">
                <a:latin typeface="Arial Narrow" pitchFamily="34" charset="0"/>
              </a:rPr>
              <a:t>Predict fault </a:t>
            </a:r>
            <a:r>
              <a:rPr lang="en-US" sz="2200" b="1" dirty="0" smtClean="0">
                <a:latin typeface="Arial Narrow" pitchFamily="34" charset="0"/>
              </a:rPr>
              <a:t>outcomes</a:t>
            </a:r>
          </a:p>
          <a:p>
            <a:pP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Injections for remaining sites</a:t>
            </a:r>
            <a:endParaRPr lang="en-US" sz="2200" b="1" dirty="0">
              <a:latin typeface="Arial Narrow" pitchFamily="34" charset="0"/>
            </a:endParaRPr>
          </a:p>
        </p:txBody>
      </p:sp>
      <p:grpSp>
        <p:nvGrpSpPr>
          <p:cNvPr id="10" name="Group 9"/>
          <p:cNvGrpSpPr/>
          <p:nvPr/>
        </p:nvGrpSpPr>
        <p:grpSpPr>
          <a:xfrm>
            <a:off x="799626" y="1602482"/>
            <a:ext cx="952974" cy="153988"/>
            <a:chOff x="799626" y="1828800"/>
            <a:chExt cx="952974" cy="153988"/>
          </a:xfrm>
        </p:grpSpPr>
        <p:sp>
          <p:nvSpPr>
            <p:cNvPr id="247"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8"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9"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0"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1"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78" name="TextBox 77"/>
          <p:cNvSpPr txBox="1"/>
          <p:nvPr/>
        </p:nvSpPr>
        <p:spPr>
          <a:xfrm>
            <a:off x="1638629" y="716945"/>
            <a:ext cx="2247571" cy="369332"/>
          </a:xfrm>
          <a:prstGeom prst="rect">
            <a:avLst/>
          </a:prstGeom>
          <a:noFill/>
        </p:spPr>
        <p:txBody>
          <a:bodyPr wrap="square" rtlCol="0">
            <a:spAutoFit/>
          </a:bodyPr>
          <a:lstStyle/>
          <a:p>
            <a:pPr algn="ctr"/>
            <a:r>
              <a:rPr lang="en-US" b="1" dirty="0" smtClean="0">
                <a:latin typeface="Arial Narrow" pitchFamily="34" charset="0"/>
              </a:rPr>
              <a:t>Equivalence Classes</a:t>
            </a:r>
            <a:endParaRPr lang="en-US" b="1" dirty="0">
              <a:latin typeface="Arial Narrow" pitchFamily="34" charset="0"/>
            </a:endParaRPr>
          </a:p>
        </p:txBody>
      </p:sp>
      <p:grpSp>
        <p:nvGrpSpPr>
          <p:cNvPr id="8" name="Group 7"/>
          <p:cNvGrpSpPr/>
          <p:nvPr/>
        </p:nvGrpSpPr>
        <p:grpSpPr>
          <a:xfrm>
            <a:off x="94945" y="762000"/>
            <a:ext cx="756937" cy="859592"/>
            <a:chOff x="138718" y="1200090"/>
            <a:chExt cx="756937" cy="859592"/>
          </a:xfrm>
        </p:grpSpPr>
        <p:sp>
          <p:nvSpPr>
            <p:cNvPr id="80" name="TextBox 79"/>
            <p:cNvSpPr txBox="1"/>
            <p:nvPr/>
          </p:nvSpPr>
          <p:spPr>
            <a:xfrm>
              <a:off x="138718" y="1200090"/>
              <a:ext cx="756937" cy="400110"/>
            </a:xfrm>
            <a:prstGeom prst="rect">
              <a:avLst/>
            </a:prstGeom>
            <a:noFill/>
          </p:spPr>
          <p:txBody>
            <a:bodyPr wrap="none" rtlCol="0">
              <a:spAutoFit/>
            </a:bodyPr>
            <a:lstStyle/>
            <a:p>
              <a:pPr algn="ctr"/>
              <a:r>
                <a:rPr lang="en-US" sz="2000" b="1" dirty="0" smtClean="0">
                  <a:latin typeface="Arial Narrow" pitchFamily="34" charset="0"/>
                </a:rPr>
                <a:t>Pilots</a:t>
              </a:r>
              <a:endParaRPr lang="en-US" sz="2000" b="1" dirty="0">
                <a:latin typeface="Arial Narrow" pitchFamily="34" charset="0"/>
              </a:endParaRPr>
            </a:p>
          </p:txBody>
        </p:sp>
        <p:cxnSp>
          <p:nvCxnSpPr>
            <p:cNvPr id="7" name="Straight Arrow Connector 6"/>
            <p:cNvCxnSpPr>
              <a:stCxn id="80" idx="2"/>
            </p:cNvCxnSpPr>
            <p:nvPr/>
          </p:nvCxnSpPr>
          <p:spPr bwMode="auto">
            <a:xfrm>
              <a:off x="517187" y="1600200"/>
              <a:ext cx="282439" cy="45948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82" name="Right Arrow 81"/>
          <p:cNvSpPr/>
          <p:nvPr/>
        </p:nvSpPr>
        <p:spPr bwMode="auto">
          <a:xfrm>
            <a:off x="4038599" y="1219200"/>
            <a:ext cx="2057401" cy="72890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rPr>
              <a:t>Relyzer</a:t>
            </a:r>
            <a:endParaRPr kumimoji="0" lang="en-US" sz="2200" b="1" i="0" u="none" strike="noStrike" cap="none" normalizeH="0" baseline="0" dirty="0">
              <a:ln>
                <a:noFill/>
              </a:ln>
              <a:solidFill>
                <a:schemeClr val="bg1"/>
              </a:solidFill>
              <a:effectLst/>
            </a:endParaRPr>
          </a:p>
        </p:txBody>
      </p:sp>
      <p:grpSp>
        <p:nvGrpSpPr>
          <p:cNvPr id="5" name="Group 4"/>
          <p:cNvGrpSpPr/>
          <p:nvPr/>
        </p:nvGrpSpPr>
        <p:grpSpPr>
          <a:xfrm>
            <a:off x="7121228" y="1145282"/>
            <a:ext cx="1870372" cy="4217452"/>
            <a:chOff x="7121228" y="1145282"/>
            <a:chExt cx="1870372" cy="4217452"/>
          </a:xfrm>
        </p:grpSpPr>
        <p:grpSp>
          <p:nvGrpSpPr>
            <p:cNvPr id="83" name="Group 82"/>
            <p:cNvGrpSpPr/>
            <p:nvPr/>
          </p:nvGrpSpPr>
          <p:grpSpPr>
            <a:xfrm>
              <a:off x="7121228" y="1145282"/>
              <a:ext cx="1870372" cy="4217452"/>
              <a:chOff x="5526145" y="3657600"/>
              <a:chExt cx="1903512" cy="2979526"/>
            </a:xfrm>
          </p:grpSpPr>
          <p:grpSp>
            <p:nvGrpSpPr>
              <p:cNvPr id="84" name="Group 83"/>
              <p:cNvGrpSpPr/>
              <p:nvPr/>
            </p:nvGrpSpPr>
            <p:grpSpPr>
              <a:xfrm>
                <a:off x="5526145" y="3657600"/>
                <a:ext cx="1903512" cy="2979526"/>
                <a:chOff x="304800" y="1678682"/>
                <a:chExt cx="1828801" cy="4188718"/>
              </a:xfrm>
            </p:grpSpPr>
            <p:grpSp>
              <p:nvGrpSpPr>
                <p:cNvPr id="149" name="Group 148"/>
                <p:cNvGrpSpPr/>
                <p:nvPr/>
              </p:nvGrpSpPr>
              <p:grpSpPr>
                <a:xfrm>
                  <a:off x="304800" y="1678682"/>
                  <a:ext cx="1828801" cy="3863574"/>
                  <a:chOff x="304800" y="1678682"/>
                  <a:chExt cx="1828801" cy="3863574"/>
                </a:xfrm>
              </p:grpSpPr>
              <p:sp>
                <p:nvSpPr>
                  <p:cNvPr id="153" name="Rounded Rectangle 15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54" name="Group 2047"/>
                  <p:cNvGrpSpPr>
                    <a:grpSpLocks/>
                  </p:cNvGrpSpPr>
                  <p:nvPr/>
                </p:nvGrpSpPr>
                <p:grpSpPr bwMode="auto">
                  <a:xfrm>
                    <a:off x="390464" y="1907290"/>
                    <a:ext cx="1693927" cy="3634966"/>
                    <a:chOff x="1661149" y="2214680"/>
                    <a:chExt cx="1808096" cy="3635142"/>
                  </a:xfrm>
                </p:grpSpPr>
                <p:sp>
                  <p:nvSpPr>
                    <p:cNvPr id="156" name="Rectangle 155"/>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5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63" name="TextBox 162"/>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51" name="Straight Arrow Connector 2054"/>
                <p:cNvCxnSpPr>
                  <a:cxnSpLocks noChangeShapeType="1"/>
                  <a:stCxn id="153" idx="2"/>
                  <a:endCxn id="15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2" name="Rounded Rectangle 15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5" name="Group 84"/>
              <p:cNvGrpSpPr/>
              <p:nvPr/>
            </p:nvGrpSpPr>
            <p:grpSpPr>
              <a:xfrm>
                <a:off x="5976398" y="3765446"/>
                <a:ext cx="993558" cy="1839833"/>
                <a:chOff x="794798" y="3757720"/>
                <a:chExt cx="993558" cy="1839833"/>
              </a:xfrm>
            </p:grpSpPr>
            <p:grpSp>
              <p:nvGrpSpPr>
                <p:cNvPr id="86" name="Group 85"/>
                <p:cNvGrpSpPr>
                  <a:grpSpLocks/>
                </p:cNvGrpSpPr>
                <p:nvPr/>
              </p:nvGrpSpPr>
              <p:grpSpPr bwMode="auto">
                <a:xfrm>
                  <a:off x="794798" y="3757720"/>
                  <a:ext cx="313947" cy="109535"/>
                  <a:chOff x="1106488" y="2079625"/>
                  <a:chExt cx="301625" cy="153988"/>
                </a:xfrm>
              </p:grpSpPr>
              <p:sp>
                <p:nvSpPr>
                  <p:cNvPr id="138"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7" name="Group 86"/>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3" name="Group 92"/>
                  <p:cNvGrpSpPr>
                    <a:grpSpLocks/>
                  </p:cNvGrpSpPr>
                  <p:nvPr/>
                </p:nvGrpSpPr>
                <p:grpSpPr bwMode="auto">
                  <a:xfrm>
                    <a:off x="762000" y="4506913"/>
                    <a:ext cx="300773" cy="153987"/>
                    <a:chOff x="1106488" y="4506493"/>
                    <a:chExt cx="300833" cy="154013"/>
                  </a:xfrm>
                </p:grpSpPr>
                <p:sp>
                  <p:nvSpPr>
                    <p:cNvPr id="135"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6"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5" name="Group 7"/>
                  <p:cNvGrpSpPr>
                    <a:grpSpLocks/>
                  </p:cNvGrpSpPr>
                  <p:nvPr/>
                </p:nvGrpSpPr>
                <p:grpSpPr bwMode="auto">
                  <a:xfrm>
                    <a:off x="762000" y="2381254"/>
                    <a:ext cx="952974" cy="154053"/>
                    <a:chOff x="1106488" y="2381250"/>
                    <a:chExt cx="952974" cy="154013"/>
                  </a:xfrm>
                </p:grpSpPr>
                <p:sp>
                  <p:nvSpPr>
                    <p:cNvPr id="110"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7"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3"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3"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00" name="Group 99"/>
                  <p:cNvGrpSpPr>
                    <a:grpSpLocks/>
                  </p:cNvGrpSpPr>
                  <p:nvPr/>
                </p:nvGrpSpPr>
                <p:grpSpPr bwMode="auto">
                  <a:xfrm>
                    <a:off x="765175" y="3368675"/>
                    <a:ext cx="300833" cy="153987"/>
                    <a:chOff x="1106488" y="3367970"/>
                    <a:chExt cx="300833" cy="154012"/>
                  </a:xfrm>
                </p:grpSpPr>
                <p:sp>
                  <p:nvSpPr>
                    <p:cNvPr id="102"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7"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64" name="Explosion 1 38"/>
            <p:cNvSpPr>
              <a:spLocks noChangeArrowheads="1"/>
            </p:cNvSpPr>
            <p:nvPr/>
          </p:nvSpPr>
          <p:spPr bwMode="auto">
            <a:xfrm>
              <a:off x="7999811" y="4036721"/>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5" name="Explosion 1 43"/>
            <p:cNvSpPr>
              <a:spLocks noChangeArrowheads="1"/>
            </p:cNvSpPr>
            <p:nvPr/>
          </p:nvSpPr>
          <p:spPr bwMode="auto">
            <a:xfrm>
              <a:off x="8190909" y="4038935"/>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6" name="Explosion 1 44"/>
            <p:cNvSpPr>
              <a:spLocks noChangeArrowheads="1"/>
            </p:cNvSpPr>
            <p:nvPr/>
          </p:nvSpPr>
          <p:spPr bwMode="auto">
            <a:xfrm>
              <a:off x="8430438"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7" name="Explosion 1 46"/>
            <p:cNvSpPr>
              <a:spLocks noChangeArrowheads="1"/>
            </p:cNvSpPr>
            <p:nvPr/>
          </p:nvSpPr>
          <p:spPr bwMode="auto">
            <a:xfrm>
              <a:off x="7572375"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8" name="Explosion 1 48"/>
            <p:cNvSpPr>
              <a:spLocks noChangeArrowheads="1"/>
            </p:cNvSpPr>
            <p:nvPr/>
          </p:nvSpPr>
          <p:spPr bwMode="auto">
            <a:xfrm>
              <a:off x="7763473" y="4038934"/>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6" name="Rectangle 5"/>
          <p:cNvSpPr/>
          <p:nvPr/>
        </p:nvSpPr>
        <p:spPr>
          <a:xfrm>
            <a:off x="2209800" y="5512713"/>
            <a:ext cx="5506636" cy="430887"/>
          </a:xfrm>
          <a:prstGeom prst="rect">
            <a:avLst/>
          </a:prstGeom>
        </p:spPr>
        <p:txBody>
          <a:bodyPr wrap="none">
            <a:spAutoFit/>
          </a:bodyPr>
          <a:lstStyle/>
          <a:p>
            <a:r>
              <a:rPr lang="en-US" sz="2200" b="1" dirty="0" smtClean="0">
                <a:latin typeface="Arial Narrow" pitchFamily="34" charset="0"/>
              </a:rPr>
              <a:t>Can find SDCs from virtually all application sites</a:t>
            </a:r>
          </a:p>
        </p:txBody>
      </p:sp>
    </p:spTree>
    <p:custDataLst>
      <p:tags r:id="rId1"/>
    </p:custDataLst>
    <p:extLst>
      <p:ext uri="{BB962C8B-B14F-4D97-AF65-F5344CB8AC3E}">
        <p14:creationId xmlns:p14="http://schemas.microsoft.com/office/powerpoint/2010/main" val="2361763397"/>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3.33333E-6 7.40741E-7 L 0.10625 -0.0669 " pathEditMode="relative" rAng="0" ptsTypes="AA">
                                      <p:cBhvr>
                                        <p:cTn id="22" dur="2000" fill="hold"/>
                                        <p:tgtEl>
                                          <p:spTgt spid="99"/>
                                        </p:tgtEl>
                                        <p:attrNameLst>
                                          <p:attrName>ppt_x</p:attrName>
                                          <p:attrName>ppt_y</p:attrName>
                                        </p:attrNameLst>
                                      </p:cBhvr>
                                      <p:rCtr x="5313" y="-3356"/>
                                    </p:animMotion>
                                  </p:childTnLst>
                                </p:cTn>
                              </p:par>
                              <p:par>
                                <p:cTn id="23" presetID="42" presetClass="path" presetSubtype="0" accel="50000" decel="50000" fill="hold" grpId="0" nodeType="withEffect">
                                  <p:stCondLst>
                                    <p:cond delay="0"/>
                                  </p:stCondLst>
                                  <p:childTnLst>
                                    <p:animMotion origin="layout" path="M 3.33333E-6 -2.22222E-6 L 0.08958 -0.08889 " pathEditMode="relative" rAng="0" ptsTypes="AA">
                                      <p:cBhvr>
                                        <p:cTn id="24" dur="2000" fill="hold"/>
                                        <p:tgtEl>
                                          <p:spTgt spid="106"/>
                                        </p:tgtEl>
                                        <p:attrNameLst>
                                          <p:attrName>ppt_x</p:attrName>
                                          <p:attrName>ppt_y</p:attrName>
                                        </p:attrNameLst>
                                      </p:cBhvr>
                                      <p:rCtr x="4479" y="-4444"/>
                                    </p:animMotion>
                                  </p:childTnLst>
                                </p:cTn>
                              </p:par>
                              <p:par>
                                <p:cTn id="25" presetID="42" presetClass="path" presetSubtype="0" accel="50000" decel="50000" fill="hold" grpId="0" nodeType="withEffect">
                                  <p:stCondLst>
                                    <p:cond delay="0"/>
                                  </p:stCondLst>
                                  <p:childTnLst>
                                    <p:animMotion origin="layout" path="M 3.33333E-6 7.40741E-7 L 0.13125 -0.21065 " pathEditMode="relative" rAng="0" ptsTypes="AA">
                                      <p:cBhvr>
                                        <p:cTn id="26" dur="2000" fill="hold"/>
                                        <p:tgtEl>
                                          <p:spTgt spid="148"/>
                                        </p:tgtEl>
                                        <p:attrNameLst>
                                          <p:attrName>ppt_x</p:attrName>
                                          <p:attrName>ppt_y</p:attrName>
                                        </p:attrNameLst>
                                      </p:cBhvr>
                                      <p:rCtr x="6562" y="-10532"/>
                                    </p:animMotion>
                                  </p:childTnLst>
                                </p:cTn>
                              </p:par>
                              <p:par>
                                <p:cTn id="27" presetID="42" presetClass="path" presetSubtype="0" accel="50000" decel="50000" fill="hold" grpId="0" nodeType="withEffect">
                                  <p:stCondLst>
                                    <p:cond delay="0"/>
                                  </p:stCondLst>
                                  <p:childTnLst>
                                    <p:animMotion origin="layout" path="M 3.33333E-6 3.7037E-6 L 0.13958 -0.23311 " pathEditMode="relative" rAng="0" ptsTypes="AA">
                                      <p:cBhvr>
                                        <p:cTn id="28" dur="2000" fill="hold"/>
                                        <p:tgtEl>
                                          <p:spTgt spid="142"/>
                                        </p:tgtEl>
                                        <p:attrNameLst>
                                          <p:attrName>ppt_x</p:attrName>
                                          <p:attrName>ppt_y</p:attrName>
                                        </p:attrNameLst>
                                      </p:cBhvr>
                                      <p:rCtr x="6979" y="-11667"/>
                                    </p:animMotion>
                                  </p:childTnLst>
                                </p:cTn>
                              </p:par>
                              <p:par>
                                <p:cTn id="29" presetID="42" presetClass="path" presetSubtype="0" accel="50000" decel="50000" fill="hold" grpId="0" nodeType="withEffect">
                                  <p:stCondLst>
                                    <p:cond delay="0"/>
                                  </p:stCondLst>
                                  <p:childTnLst>
                                    <p:animMotion origin="layout" path="M 3.33333E-6 2.59259E-6 L 0.10625 -0.26574 " pathEditMode="relative" rAng="0" ptsTypes="AA">
                                      <p:cBhvr>
                                        <p:cTn id="30" dur="2000" fill="hold"/>
                                        <p:tgtEl>
                                          <p:spTgt spid="129"/>
                                        </p:tgtEl>
                                        <p:attrNameLst>
                                          <p:attrName>ppt_x</p:attrName>
                                          <p:attrName>ppt_y</p:attrName>
                                        </p:attrNameLst>
                                      </p:cBhvr>
                                      <p:rCtr x="5313" y="-13287"/>
                                    </p:animMotion>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243"/>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5.55556E-7 2.22222E-6 L 0.15174 -0.0882 " pathEditMode="relative" rAng="0" ptsTypes="AA">
                                      <p:cBhvr>
                                        <p:cTn id="35" dur="2000" fill="hold"/>
                                        <p:tgtEl>
                                          <p:spTgt spid="147"/>
                                        </p:tgtEl>
                                        <p:attrNameLst>
                                          <p:attrName>ppt_x</p:attrName>
                                          <p:attrName>ppt_y</p:attrName>
                                        </p:attrNameLst>
                                      </p:cBhvr>
                                      <p:rCtr x="7587" y="-4421"/>
                                    </p:animMotion>
                                  </p:childTnLst>
                                </p:cTn>
                              </p:par>
                              <p:par>
                                <p:cTn id="36" presetID="42" presetClass="path" presetSubtype="0" accel="50000" decel="50000" fill="hold" grpId="0" nodeType="withEffect">
                                  <p:stCondLst>
                                    <p:cond delay="0"/>
                                  </p:stCondLst>
                                  <p:childTnLst>
                                    <p:animMotion origin="layout" path="M -5.55556E-7 -7.40741E-7 L 0.11007 0.02245 " pathEditMode="relative" rAng="0" ptsTypes="AA">
                                      <p:cBhvr>
                                        <p:cTn id="37" dur="2000" fill="hold"/>
                                        <p:tgtEl>
                                          <p:spTgt spid="105"/>
                                        </p:tgtEl>
                                        <p:attrNameLst>
                                          <p:attrName>ppt_x</p:attrName>
                                          <p:attrName>ppt_y</p:attrName>
                                        </p:attrNameLst>
                                      </p:cBhvr>
                                      <p:rCtr x="5503" y="1111"/>
                                    </p:animMotion>
                                  </p:childTnLst>
                                </p:cTn>
                              </p:par>
                              <p:par>
                                <p:cTn id="38" presetID="42" presetClass="path" presetSubtype="0" accel="50000" decel="50000" fill="hold" grpId="0" nodeType="withEffect">
                                  <p:stCondLst>
                                    <p:cond delay="0"/>
                                  </p:stCondLst>
                                  <p:childTnLst>
                                    <p:animMotion origin="layout" path="M -5.55556E-7 2.22222E-6 L 0.12674 0.04444 " pathEditMode="relative" rAng="0" ptsTypes="AA">
                                      <p:cBhvr>
                                        <p:cTn id="39" dur="2000" fill="hold"/>
                                        <p:tgtEl>
                                          <p:spTgt spid="98"/>
                                        </p:tgtEl>
                                        <p:attrNameLst>
                                          <p:attrName>ppt_x</p:attrName>
                                          <p:attrName>ppt_y</p:attrName>
                                        </p:attrNameLst>
                                      </p:cBhvr>
                                      <p:rCtr x="6337" y="2222"/>
                                    </p:animMotion>
                                  </p:childTnLst>
                                </p:cTn>
                              </p:par>
                              <p:par>
                                <p:cTn id="40" presetID="42" presetClass="path" presetSubtype="0" accel="50000" decel="50000" fill="hold" grpId="0" nodeType="withEffect">
                                  <p:stCondLst>
                                    <p:cond delay="0"/>
                                  </p:stCondLst>
                                  <p:childTnLst>
                                    <p:animMotion origin="layout" path="M -5.55556E-7 -4.81481E-6 L 0.15174 -0.09953 " pathEditMode="relative" rAng="0" ptsTypes="AA">
                                      <p:cBhvr>
                                        <p:cTn id="41" dur="2000" fill="hold"/>
                                        <p:tgtEl>
                                          <p:spTgt spid="141"/>
                                        </p:tgtEl>
                                        <p:attrNameLst>
                                          <p:attrName>ppt_x</p:attrName>
                                          <p:attrName>ppt_y</p:attrName>
                                        </p:attrNameLst>
                                      </p:cBhvr>
                                      <p:rCtr x="7587" y="-4977"/>
                                    </p:animMotion>
                                  </p:childTnLst>
                                </p:cTn>
                              </p:par>
                              <p:par>
                                <p:cTn id="42" presetID="42" presetClass="path" presetSubtype="0" accel="50000" decel="50000" fill="hold" grpId="0" nodeType="withEffect">
                                  <p:stCondLst>
                                    <p:cond delay="0"/>
                                  </p:stCondLst>
                                  <p:childTnLst>
                                    <p:animMotion origin="layout" path="M -5.55556E-7 4.07407E-6 L 0.12674 -0.16551 " pathEditMode="relative" rAng="0" ptsTypes="AA">
                                      <p:cBhvr>
                                        <p:cTn id="43" dur="2000" fill="hold"/>
                                        <p:tgtEl>
                                          <p:spTgt spid="128"/>
                                        </p:tgtEl>
                                        <p:attrNameLst>
                                          <p:attrName>ppt_x</p:attrName>
                                          <p:attrName>ppt_y</p:attrName>
                                        </p:attrNameLst>
                                      </p:cBhvr>
                                      <p:rCtr x="6337" y="-8287"/>
                                    </p:animMotion>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244"/>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2.77778E-7 7.40741E-7 L 0.18559 0.19977 " pathEditMode="relative" rAng="0" ptsTypes="AA">
                                      <p:cBhvr>
                                        <p:cTn id="48" dur="2000" fill="hold"/>
                                        <p:tgtEl>
                                          <p:spTgt spid="97"/>
                                        </p:tgtEl>
                                        <p:attrNameLst>
                                          <p:attrName>ppt_x</p:attrName>
                                          <p:attrName>ppt_y</p:attrName>
                                        </p:attrNameLst>
                                      </p:cBhvr>
                                      <p:rCtr x="9271" y="9977"/>
                                    </p:animMotion>
                                  </p:childTnLst>
                                </p:cTn>
                              </p:par>
                              <p:par>
                                <p:cTn id="49" presetID="42" presetClass="path" presetSubtype="0" accel="50000" decel="50000" fill="hold" grpId="0" nodeType="withEffect">
                                  <p:stCondLst>
                                    <p:cond delay="0"/>
                                  </p:stCondLst>
                                  <p:childTnLst>
                                    <p:animMotion origin="layout" path="M 2.77778E-7 -2.22222E-6 L 0.14392 0.12222 " pathEditMode="relative" rAng="0" ptsTypes="AA">
                                      <p:cBhvr>
                                        <p:cTn id="50" dur="2000" fill="hold"/>
                                        <p:tgtEl>
                                          <p:spTgt spid="104"/>
                                        </p:tgtEl>
                                        <p:attrNameLst>
                                          <p:attrName>ppt_x</p:attrName>
                                          <p:attrName>ppt_y</p:attrName>
                                        </p:attrNameLst>
                                      </p:cBhvr>
                                      <p:rCtr x="7187" y="6111"/>
                                    </p:animMotion>
                                  </p:childTnLst>
                                </p:cTn>
                              </p:par>
                              <p:par>
                                <p:cTn id="51" presetID="42" presetClass="path" presetSubtype="0" accel="50000" decel="50000" fill="hold" grpId="0" nodeType="withEffect">
                                  <p:stCondLst>
                                    <p:cond delay="0"/>
                                  </p:stCondLst>
                                  <p:childTnLst>
                                    <p:animMotion origin="layout" path="M 2.77778E-7 7.40741E-7 L 0.16059 0.05602 " pathEditMode="relative" rAng="0" ptsTypes="AA">
                                      <p:cBhvr>
                                        <p:cTn id="52" dur="2000" fill="hold"/>
                                        <p:tgtEl>
                                          <p:spTgt spid="146"/>
                                        </p:tgtEl>
                                        <p:attrNameLst>
                                          <p:attrName>ppt_x</p:attrName>
                                          <p:attrName>ppt_y</p:attrName>
                                        </p:attrNameLst>
                                      </p:cBhvr>
                                      <p:rCtr x="8021" y="2801"/>
                                    </p:animMotion>
                                  </p:childTnLst>
                                </p:cTn>
                              </p:par>
                              <p:par>
                                <p:cTn id="53" presetID="42" presetClass="path" presetSubtype="0" accel="50000" decel="50000" fill="hold" grpId="0" nodeType="withEffect">
                                  <p:stCondLst>
                                    <p:cond delay="0"/>
                                  </p:stCondLst>
                                  <p:childTnLst>
                                    <p:animMotion origin="layout" path="M 2.77778E-7 3.7037E-6 L 0.13559 0.00023 " pathEditMode="relative" rAng="0" ptsTypes="AA">
                                      <p:cBhvr>
                                        <p:cTn id="54" dur="2000" fill="hold"/>
                                        <p:tgtEl>
                                          <p:spTgt spid="140"/>
                                        </p:tgtEl>
                                        <p:attrNameLst>
                                          <p:attrName>ppt_x</p:attrName>
                                          <p:attrName>ppt_y</p:attrName>
                                        </p:attrNameLst>
                                      </p:cBhvr>
                                      <p:rCtr x="6771" y="0"/>
                                    </p:animMotion>
                                  </p:childTnLst>
                                </p:cTn>
                              </p:par>
                              <p:par>
                                <p:cTn id="55" presetID="42" presetClass="path" presetSubtype="0" accel="50000" decel="50000" fill="hold" grpId="0" nodeType="withEffect">
                                  <p:stCondLst>
                                    <p:cond delay="0"/>
                                  </p:stCondLst>
                                  <p:childTnLst>
                                    <p:animMotion origin="layout" path="M 2.77778E-7 2.59259E-6 L 0.16059 -0.0213 " pathEditMode="relative" rAng="0" ptsTypes="AA">
                                      <p:cBhvr>
                                        <p:cTn id="56" dur="2000" fill="hold"/>
                                        <p:tgtEl>
                                          <p:spTgt spid="127"/>
                                        </p:tgtEl>
                                        <p:attrNameLst>
                                          <p:attrName>ppt_x</p:attrName>
                                          <p:attrName>ppt_y</p:attrName>
                                        </p:attrNameLst>
                                      </p:cBhvr>
                                      <p:rCtr x="8021" y="-1065"/>
                                    </p:animMotion>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0"/>
                                          </p:stCondLst>
                                        </p:cTn>
                                        <p:tgtEl>
                                          <p:spTgt spid="245"/>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3.61111E-6 2.22222E-6 L 0.17275 0.31111 " pathEditMode="relative" rAng="0" ptsTypes="AA">
                                      <p:cBhvr>
                                        <p:cTn id="61" dur="2000" fill="hold"/>
                                        <p:tgtEl>
                                          <p:spTgt spid="96"/>
                                        </p:tgtEl>
                                        <p:attrNameLst>
                                          <p:attrName>ppt_x</p:attrName>
                                          <p:attrName>ppt_y</p:attrName>
                                        </p:attrNameLst>
                                      </p:cBhvr>
                                      <p:rCtr x="8628" y="15556"/>
                                    </p:animMotion>
                                  </p:childTnLst>
                                </p:cTn>
                              </p:par>
                              <p:par>
                                <p:cTn id="62" presetID="42" presetClass="path" presetSubtype="0" accel="50000" decel="50000" fill="hold" grpId="0" nodeType="withEffect">
                                  <p:stCondLst>
                                    <p:cond delay="0"/>
                                  </p:stCondLst>
                                  <p:childTnLst>
                                    <p:animMotion origin="layout" path="M -3.61111E-6 -7.40741E-7 L 0.16441 0.30023 " pathEditMode="relative" rAng="0" ptsTypes="AA">
                                      <p:cBhvr>
                                        <p:cTn id="63" dur="2000" fill="hold"/>
                                        <p:tgtEl>
                                          <p:spTgt spid="103"/>
                                        </p:tgtEl>
                                        <p:attrNameLst>
                                          <p:attrName>ppt_x</p:attrName>
                                          <p:attrName>ppt_y</p:attrName>
                                        </p:attrNameLst>
                                      </p:cBhvr>
                                      <p:rCtr x="8212" y="15000"/>
                                    </p:animMotion>
                                  </p:childTnLst>
                                </p:cTn>
                              </p:par>
                              <p:par>
                                <p:cTn id="64" presetID="42" presetClass="path" presetSubtype="0" accel="50000" decel="50000" fill="hold" grpId="0" nodeType="withEffect">
                                  <p:stCondLst>
                                    <p:cond delay="0"/>
                                  </p:stCondLst>
                                  <p:childTnLst>
                                    <p:animMotion origin="layout" path="M -3.61111E-6 2.22222E-6 L 0.18941 0.20069 " pathEditMode="relative" rAng="0" ptsTypes="AA">
                                      <p:cBhvr>
                                        <p:cTn id="65" dur="2000" fill="hold"/>
                                        <p:tgtEl>
                                          <p:spTgt spid="145"/>
                                        </p:tgtEl>
                                        <p:attrNameLst>
                                          <p:attrName>ppt_x</p:attrName>
                                          <p:attrName>ppt_y</p:attrName>
                                        </p:attrNameLst>
                                      </p:cBhvr>
                                      <p:rCtr x="9462" y="10023"/>
                                    </p:animMotion>
                                  </p:childTnLst>
                                </p:cTn>
                              </p:par>
                              <p:par>
                                <p:cTn id="66" presetID="42" presetClass="path" presetSubtype="0" accel="50000" decel="50000" fill="hold" grpId="0" nodeType="withEffect">
                                  <p:stCondLst>
                                    <p:cond delay="0"/>
                                  </p:stCondLst>
                                  <p:childTnLst>
                                    <p:animMotion origin="layout" path="M -3.61111E-6 -4.81481E-6 L 0.18941 0.08936 " pathEditMode="relative" rAng="0" ptsTypes="AA">
                                      <p:cBhvr>
                                        <p:cTn id="67" dur="2000" fill="hold"/>
                                        <p:tgtEl>
                                          <p:spTgt spid="139"/>
                                        </p:tgtEl>
                                        <p:attrNameLst>
                                          <p:attrName>ppt_x</p:attrName>
                                          <p:attrName>ppt_y</p:attrName>
                                        </p:attrNameLst>
                                      </p:cBhvr>
                                      <p:rCtr x="9462" y="4468"/>
                                    </p:animMotion>
                                  </p:childTnLst>
                                </p:cTn>
                              </p:par>
                              <p:par>
                                <p:cTn id="68" presetID="42" presetClass="path" presetSubtype="0" accel="50000" decel="50000" fill="hold" grpId="0" nodeType="withEffect">
                                  <p:stCondLst>
                                    <p:cond delay="0"/>
                                  </p:stCondLst>
                                  <p:childTnLst>
                                    <p:animMotion origin="layout" path="M -3.61111E-6 -0.00439 L 0.15608 0.0301 " pathEditMode="relative" rAng="0" ptsTypes="AA">
                                      <p:cBhvr>
                                        <p:cTn id="69" dur="2000" fill="hold"/>
                                        <p:tgtEl>
                                          <p:spTgt spid="134"/>
                                        </p:tgtEl>
                                        <p:attrNameLst>
                                          <p:attrName>ppt_x</p:attrName>
                                          <p:attrName>ppt_y</p:attrName>
                                        </p:attrNameLst>
                                      </p:cBhvr>
                                      <p:rCtr x="7795" y="1713"/>
                                    </p:animMotion>
                                  </p:childTnLst>
                                </p:cTn>
                              </p:par>
                            </p:childTnLst>
                          </p:cTn>
                        </p:par>
                        <p:par>
                          <p:cTn id="70" fill="hold">
                            <p:stCondLst>
                              <p:cond delay="8000"/>
                            </p:stCondLst>
                            <p:childTnLst>
                              <p:par>
                                <p:cTn id="71" presetID="1" presetClass="entr" presetSubtype="0" fill="hold" grpId="0" nodeType="afterEffect">
                                  <p:stCondLst>
                                    <p:cond delay="0"/>
                                  </p:stCondLst>
                                  <p:childTnLst>
                                    <p:set>
                                      <p:cBhvr>
                                        <p:cTn id="72" dur="1" fill="hold">
                                          <p:stCondLst>
                                            <p:cond delay="0"/>
                                          </p:stCondLst>
                                        </p:cTn>
                                        <p:tgtEl>
                                          <p:spTgt spid="246"/>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00018 -0.0044 L 0.17327 0.16319 " pathEditMode="relative" rAng="0" ptsTypes="AA">
                                      <p:cBhvr>
                                        <p:cTn id="74" dur="2000" fill="hold"/>
                                        <p:tgtEl>
                                          <p:spTgt spid="137"/>
                                        </p:tgtEl>
                                        <p:attrNameLst>
                                          <p:attrName>ppt_x</p:attrName>
                                          <p:attrName>ppt_y</p:attrName>
                                        </p:attrNameLst>
                                      </p:cBhvr>
                                      <p:rCtr x="8646" y="8380"/>
                                    </p:animMotion>
                                  </p:childTnLst>
                                </p:cTn>
                              </p:par>
                              <p:par>
                                <p:cTn id="75" presetID="42" presetClass="path" presetSubtype="0" accel="50000" decel="50000" fill="hold" grpId="0" nodeType="withEffect">
                                  <p:stCondLst>
                                    <p:cond delay="0"/>
                                  </p:stCondLst>
                                  <p:childTnLst>
                                    <p:animMotion origin="layout" path="M 2.77556E-17 3.7037E-6 L 0.19792 0.21134 " pathEditMode="relative" rAng="0" ptsTypes="AA">
                                      <p:cBhvr>
                                        <p:cTn id="76" dur="2000" fill="hold"/>
                                        <p:tgtEl>
                                          <p:spTgt spid="144"/>
                                        </p:tgtEl>
                                        <p:attrNameLst>
                                          <p:attrName>ppt_x</p:attrName>
                                          <p:attrName>ppt_y</p:attrName>
                                        </p:attrNameLst>
                                      </p:cBhvr>
                                      <p:rCtr x="9896" y="10556"/>
                                    </p:animMotion>
                                  </p:childTnLst>
                                </p:cTn>
                              </p:par>
                              <p:par>
                                <p:cTn id="77" presetID="42" presetClass="path" presetSubtype="0" accel="50000" decel="50000" fill="hold" grpId="0" nodeType="withEffect">
                                  <p:stCondLst>
                                    <p:cond delay="0"/>
                                  </p:stCondLst>
                                  <p:childTnLst>
                                    <p:animMotion origin="layout" path="M 2.77556E-17 7.40741E-7 L 0.17292 0.31157 " pathEditMode="relative" rAng="0" ptsTypes="AA">
                                      <p:cBhvr>
                                        <p:cTn id="78" dur="2000" fill="hold"/>
                                        <p:tgtEl>
                                          <p:spTgt spid="150"/>
                                        </p:tgtEl>
                                        <p:attrNameLst>
                                          <p:attrName>ppt_x</p:attrName>
                                          <p:attrName>ppt_y</p:attrName>
                                        </p:attrNameLst>
                                      </p:cBhvr>
                                      <p:rCtr x="8646" y="15579"/>
                                    </p:animMotion>
                                  </p:childTnLst>
                                </p:cTn>
                              </p:par>
                              <p:par>
                                <p:cTn id="79" presetID="42" presetClass="path" presetSubtype="0" accel="50000" decel="50000" fill="hold" grpId="0" nodeType="withEffect">
                                  <p:stCondLst>
                                    <p:cond delay="0"/>
                                  </p:stCondLst>
                                  <p:childTnLst>
                                    <p:animMotion origin="layout" path="M 2.77556E-17 -2.22222E-6 L 0.20625 0.41111 " pathEditMode="relative" rAng="0" ptsTypes="AA">
                                      <p:cBhvr>
                                        <p:cTn id="80" dur="2000" fill="hold"/>
                                        <p:tgtEl>
                                          <p:spTgt spid="108"/>
                                        </p:tgtEl>
                                        <p:attrNameLst>
                                          <p:attrName>ppt_x</p:attrName>
                                          <p:attrName>ppt_y</p:attrName>
                                        </p:attrNameLst>
                                      </p:cBhvr>
                                      <p:rCtr x="10312" y="20556"/>
                                    </p:animMotion>
                                  </p:childTnLst>
                                </p:cTn>
                              </p:par>
                              <p:par>
                                <p:cTn id="81" presetID="42" presetClass="path" presetSubtype="0" accel="50000" decel="50000" fill="hold" grpId="0" nodeType="withEffect">
                                  <p:stCondLst>
                                    <p:cond delay="0"/>
                                  </p:stCondLst>
                                  <p:childTnLst>
                                    <p:animMotion origin="layout" path="M 2.77556E-17 7.40741E-7 L 0.22292 0.42199 " pathEditMode="relative" rAng="0" ptsTypes="AA">
                                      <p:cBhvr>
                                        <p:cTn id="82" dur="2000" fill="hold"/>
                                        <p:tgtEl>
                                          <p:spTgt spid="101"/>
                                        </p:tgtEl>
                                        <p:attrNameLst>
                                          <p:attrName>ppt_x</p:attrName>
                                          <p:attrName>ppt_y</p:attrName>
                                        </p:attrNameLst>
                                      </p:cBhvr>
                                      <p:rCtr x="11146" y="21088"/>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89"/>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26"/>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1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9" presetClass="emph" presetSubtype="0" fill="hold" nodeType="clickEffect">
                                  <p:stCondLst>
                                    <p:cond delay="0"/>
                                  </p:stCondLst>
                                  <p:childTnLst>
                                    <p:animClr clrSpc="rgb" dir="cw">
                                      <p:cBhvr override="childStyle">
                                        <p:cTn id="112" dur="500" fill="hold"/>
                                        <p:tgtEl>
                                          <p:spTgt spid="155">
                                            <p:txEl>
                                              <p:pRg st="2" end="2"/>
                                            </p:txEl>
                                          </p:spTgt>
                                        </p:tgtEl>
                                        <p:attrNameLst>
                                          <p:attrName>style.color</p:attrName>
                                        </p:attrNameLst>
                                      </p:cBhvr>
                                      <p:to>
                                        <a:srgbClr val="D25000"/>
                                      </p:to>
                                    </p:animClr>
                                    <p:animClr clrSpc="rgb" dir="cw">
                                      <p:cBhvr>
                                        <p:cTn id="113" dur="500" fill="hold"/>
                                        <p:tgtEl>
                                          <p:spTgt spid="155">
                                            <p:txEl>
                                              <p:pRg st="2" end="2"/>
                                            </p:txEl>
                                          </p:spTgt>
                                        </p:tgtEl>
                                        <p:attrNameLst>
                                          <p:attrName>fillcolor</p:attrName>
                                        </p:attrNameLst>
                                      </p:cBhvr>
                                      <p:to>
                                        <a:srgbClr val="D25000"/>
                                      </p:to>
                                    </p:animClr>
                                    <p:set>
                                      <p:cBhvr>
                                        <p:cTn id="114" dur="500" fill="hold"/>
                                        <p:tgtEl>
                                          <p:spTgt spid="155">
                                            <p:txEl>
                                              <p:pRg st="2" end="2"/>
                                            </p:txEl>
                                          </p:spTgt>
                                        </p:tgtEl>
                                        <p:attrNameLst>
                                          <p:attrName>fill.type</p:attrName>
                                        </p:attrNameLst>
                                      </p:cBhvr>
                                      <p:to>
                                        <p:strVal val="solid"/>
                                      </p:to>
                                    </p:set>
                                    <p:set>
                                      <p:cBhvr>
                                        <p:cTn id="115" dur="500" fill="hold"/>
                                        <p:tgtEl>
                                          <p:spTgt spid="15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5" grpId="0" animBg="1"/>
      <p:bldP spid="244" grpId="0" animBg="1"/>
      <p:bldP spid="243" grpId="0" animBg="1"/>
      <p:bldP spid="3" grpId="0" animBg="1"/>
      <p:bldP spid="96" grpId="0" animBg="1"/>
      <p:bldP spid="97" grpId="0" animBg="1"/>
      <p:bldP spid="98" grpId="0" animBg="1"/>
      <p:bldP spid="99" grpId="0" animBg="1"/>
      <p:bldP spid="101" grpId="0" animBg="1"/>
      <p:bldP spid="103" grpId="0" animBg="1"/>
      <p:bldP spid="104" grpId="0" animBg="1"/>
      <p:bldP spid="105" grpId="0" animBg="1"/>
      <p:bldP spid="106" grpId="0" animBg="1"/>
      <p:bldP spid="108" grpId="0" animBg="1"/>
      <p:bldP spid="127" grpId="0" animBg="1"/>
      <p:bldP spid="128" grpId="0" animBg="1"/>
      <p:bldP spid="129" grpId="0" animBg="1"/>
      <p:bldP spid="134" grpId="0" animBg="1"/>
      <p:bldP spid="137" grpId="0" animBg="1"/>
      <p:bldP spid="139" grpId="0" animBg="1"/>
      <p:bldP spid="140" grpId="0" animBg="1"/>
      <p:bldP spid="141" grpId="0" animBg="1"/>
      <p:bldP spid="142" grpId="0" animBg="1"/>
      <p:bldP spid="144" grpId="0" animBg="1"/>
      <p:bldP spid="145" grpId="0" animBg="1"/>
      <p:bldP spid="146" grpId="0" animBg="1"/>
      <p:bldP spid="147" grpId="0" animBg="1"/>
      <p:bldP spid="148" grpId="0" animBg="1"/>
      <p:bldP spid="150" grpId="0" animBg="1"/>
      <p:bldP spid="78" grpId="0"/>
      <p:bldP spid="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to First-Use Equivalence</a:t>
            </a:r>
            <a:endParaRPr lang="en-US" dirty="0"/>
          </a:p>
        </p:txBody>
      </p:sp>
      <p:sp>
        <p:nvSpPr>
          <p:cNvPr id="3" name="Content Placeholder 2"/>
          <p:cNvSpPr>
            <a:spLocks noGrp="1"/>
          </p:cNvSpPr>
          <p:nvPr>
            <p:ph idx="1"/>
          </p:nvPr>
        </p:nvSpPr>
        <p:spPr>
          <a:xfrm>
            <a:off x="304800" y="1066800"/>
            <a:ext cx="8610600" cy="4800600"/>
          </a:xfrm>
        </p:spPr>
        <p:txBody>
          <a:bodyPr/>
          <a:lstStyle/>
          <a:p>
            <a:pPr marL="400036" indent="-342900"/>
            <a:r>
              <a:rPr lang="en-US" dirty="0" smtClean="0">
                <a:solidFill>
                  <a:srgbClr val="D25000"/>
                </a:solidFill>
              </a:rPr>
              <a:t>Fault in first use is equivalent to fault in definition  </a:t>
            </a:r>
            <a:r>
              <a:rPr lang="en-US" dirty="0" smtClean="0">
                <a:solidFill>
                  <a:srgbClr val="D25000"/>
                </a:solidFill>
                <a:sym typeface="Symbol"/>
              </a:rPr>
              <a:t> </a:t>
            </a:r>
            <a:r>
              <a:rPr lang="en-US" dirty="0" smtClean="0">
                <a:solidFill>
                  <a:srgbClr val="D25000"/>
                </a:solidFill>
              </a:rPr>
              <a:t>prune definition</a:t>
            </a:r>
          </a:p>
          <a:p>
            <a:pPr marL="799992" lvl="1" indent="-342900"/>
            <a:r>
              <a:rPr lang="en-US" dirty="0"/>
              <a:t>Fault </a:t>
            </a:r>
            <a:r>
              <a:rPr lang="en-US" dirty="0" smtClean="0"/>
              <a:t>model</a:t>
            </a:r>
            <a:r>
              <a:rPr lang="en-US" dirty="0"/>
              <a:t>: single bit </a:t>
            </a:r>
            <a:r>
              <a:rPr lang="en-US" dirty="0" smtClean="0"/>
              <a:t>flips in operands, </a:t>
            </a:r>
            <a:r>
              <a:rPr lang="en-US" dirty="0"/>
              <a:t>one fault at a time</a:t>
            </a:r>
          </a:p>
          <a:p>
            <a:pPr marL="457092" lvl="1" indent="0">
              <a:buNone/>
            </a:pPr>
            <a:r>
              <a:rPr lang="en-US" dirty="0" smtClean="0"/>
              <a:t>	</a:t>
            </a:r>
          </a:p>
          <a:p>
            <a:pPr marL="457092" lvl="1" indent="0">
              <a:buNone/>
            </a:pPr>
            <a:r>
              <a:rPr lang="en-US" dirty="0" smtClean="0"/>
              <a:t>	</a:t>
            </a:r>
            <a:r>
              <a:rPr lang="en-US" dirty="0"/>
              <a:t>	</a:t>
            </a:r>
            <a:r>
              <a:rPr lang="en-US" dirty="0" smtClean="0"/>
              <a:t>r1  </a:t>
            </a:r>
            <a:r>
              <a:rPr lang="en-US" dirty="0" smtClean="0">
                <a:solidFill>
                  <a:schemeClr val="tx1">
                    <a:lumMod val="65000"/>
                    <a:lumOff val="35000"/>
                  </a:schemeClr>
                </a:solidFill>
              </a:rPr>
              <a:t>=  r2  +  r3</a:t>
            </a:r>
          </a:p>
          <a:p>
            <a:pPr marL="457092" lvl="1" indent="0">
              <a:buNone/>
            </a:pPr>
            <a:endParaRPr lang="en-US" dirty="0"/>
          </a:p>
          <a:p>
            <a:pPr marL="457092" lvl="1" indent="0">
              <a:buNone/>
            </a:pPr>
            <a:r>
              <a:rPr lang="en-US" dirty="0" smtClean="0"/>
              <a:t>		</a:t>
            </a:r>
            <a:r>
              <a:rPr lang="en-US" dirty="0" smtClean="0">
                <a:solidFill>
                  <a:schemeClr val="tx1">
                    <a:lumMod val="65000"/>
                    <a:lumOff val="35000"/>
                  </a:schemeClr>
                </a:solidFill>
              </a:rPr>
              <a:t>r4  = </a:t>
            </a:r>
            <a:r>
              <a:rPr lang="en-US" dirty="0" smtClean="0"/>
              <a:t>r1  </a:t>
            </a:r>
            <a:r>
              <a:rPr lang="en-US" dirty="0" smtClean="0">
                <a:solidFill>
                  <a:schemeClr val="tx1">
                    <a:lumMod val="65000"/>
                    <a:lumOff val="35000"/>
                  </a:schemeClr>
                </a:solidFill>
              </a:rPr>
              <a:t>+ r5</a:t>
            </a:r>
          </a:p>
          <a:p>
            <a:pPr marL="457092" lvl="1" indent="0">
              <a:buNone/>
            </a:pPr>
            <a:endParaRPr lang="en-US" dirty="0"/>
          </a:p>
          <a:p>
            <a:pPr marL="457092" lvl="1" indent="0">
              <a:buNone/>
            </a:pPr>
            <a:r>
              <a:rPr lang="en-US" dirty="0" smtClean="0"/>
              <a:t>		… </a:t>
            </a:r>
          </a:p>
          <a:p>
            <a:pPr marL="457092" lvl="1" indent="0">
              <a:buNone/>
            </a:pPr>
            <a:endParaRPr lang="en-US" dirty="0"/>
          </a:p>
          <a:p>
            <a:r>
              <a:rPr lang="en-US" dirty="0"/>
              <a:t>If there is no first use, then </a:t>
            </a:r>
            <a:r>
              <a:rPr lang="en-US" dirty="0" smtClean="0"/>
              <a:t>definition </a:t>
            </a:r>
            <a:r>
              <a:rPr lang="en-US" dirty="0"/>
              <a:t>is dead </a:t>
            </a:r>
            <a:r>
              <a:rPr lang="en-US" dirty="0">
                <a:sym typeface="Symbol"/>
              </a:rPr>
              <a:t> </a:t>
            </a:r>
            <a:r>
              <a:rPr lang="en-US" dirty="0"/>
              <a:t>prune </a:t>
            </a:r>
            <a:r>
              <a:rPr lang="en-US" dirty="0" smtClean="0"/>
              <a:t>definition</a:t>
            </a:r>
            <a:endParaRPr lang="en-US" dirty="0"/>
          </a:p>
          <a:p>
            <a:pPr marL="457092" lvl="1" indent="0">
              <a:buNone/>
            </a:pPr>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dirty="0"/>
          </a:p>
        </p:txBody>
      </p:sp>
      <p:cxnSp>
        <p:nvCxnSpPr>
          <p:cNvPr id="7" name="Straight Connector 6"/>
          <p:cNvCxnSpPr/>
          <p:nvPr/>
        </p:nvCxnSpPr>
        <p:spPr bwMode="auto">
          <a:xfrm flipV="1">
            <a:off x="2133600" y="2570202"/>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grpSp>
        <p:nvGrpSpPr>
          <p:cNvPr id="15" name="Group 14"/>
          <p:cNvGrpSpPr/>
          <p:nvPr/>
        </p:nvGrpSpPr>
        <p:grpSpPr>
          <a:xfrm>
            <a:off x="762000" y="2570202"/>
            <a:ext cx="1371600" cy="369332"/>
            <a:chOff x="762000" y="2939534"/>
            <a:chExt cx="1143000" cy="369332"/>
          </a:xfrm>
        </p:grpSpPr>
        <p:sp>
          <p:nvSpPr>
            <p:cNvPr id="6" name="TextBox 5"/>
            <p:cNvSpPr txBox="1"/>
            <p:nvPr/>
          </p:nvSpPr>
          <p:spPr>
            <a:xfrm>
              <a:off x="762000" y="2939534"/>
              <a:ext cx="1056700" cy="369332"/>
            </a:xfrm>
            <a:prstGeom prst="rect">
              <a:avLst/>
            </a:prstGeom>
            <a:noFill/>
          </p:spPr>
          <p:txBody>
            <a:bodyPr wrap="none" rtlCol="0">
              <a:spAutoFit/>
            </a:bodyPr>
            <a:lstStyle/>
            <a:p>
              <a:r>
                <a:rPr lang="en-US" b="1" dirty="0" smtClean="0">
                  <a:latin typeface="Arial Narrow" pitchFamily="34" charset="0"/>
                </a:rPr>
                <a:t>Definition</a:t>
              </a:r>
              <a:endParaRPr lang="en-US" b="1" dirty="0">
                <a:latin typeface="Arial Narrow" pitchFamily="34" charset="0"/>
              </a:endParaRPr>
            </a:p>
          </p:txBody>
        </p:sp>
        <p:cxnSp>
          <p:nvCxnSpPr>
            <p:cNvPr id="10" name="Straight Arrow Connector 9"/>
            <p:cNvCxnSpPr/>
            <p:nvPr/>
          </p:nvCxnSpPr>
          <p:spPr bwMode="auto">
            <a:xfrm>
              <a:off x="1651000" y="3124200"/>
              <a:ext cx="254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4" name="Group 13"/>
          <p:cNvGrpSpPr/>
          <p:nvPr/>
        </p:nvGrpSpPr>
        <p:grpSpPr>
          <a:xfrm>
            <a:off x="2362200" y="3821668"/>
            <a:ext cx="974947" cy="597932"/>
            <a:chOff x="2362200" y="4191000"/>
            <a:chExt cx="974947" cy="597932"/>
          </a:xfrm>
        </p:grpSpPr>
        <p:sp>
          <p:nvSpPr>
            <p:cNvPr id="8" name="TextBox 7"/>
            <p:cNvSpPr txBox="1"/>
            <p:nvPr/>
          </p:nvSpPr>
          <p:spPr>
            <a:xfrm>
              <a:off x="2362200" y="4419600"/>
              <a:ext cx="974947" cy="369332"/>
            </a:xfrm>
            <a:prstGeom prst="rect">
              <a:avLst/>
            </a:prstGeom>
            <a:noFill/>
          </p:spPr>
          <p:txBody>
            <a:bodyPr wrap="none" rtlCol="0">
              <a:spAutoFit/>
            </a:bodyPr>
            <a:lstStyle/>
            <a:p>
              <a:r>
                <a:rPr lang="en-US" b="1" dirty="0" smtClean="0">
                  <a:latin typeface="Arial Narrow" pitchFamily="34" charset="0"/>
                </a:rPr>
                <a:t>First use</a:t>
              </a:r>
              <a:endParaRPr lang="en-US" b="1" dirty="0">
                <a:latin typeface="Arial Narrow" pitchFamily="34" charset="0"/>
              </a:endParaRPr>
            </a:p>
          </p:txBody>
        </p:sp>
        <p:cxnSp>
          <p:nvCxnSpPr>
            <p:cNvPr id="11" name="Straight Arrow Connector 10"/>
            <p:cNvCxnSpPr>
              <a:stCxn id="8" idx="0"/>
            </p:cNvCxnSpPr>
            <p:nvPr/>
          </p:nvCxnSpPr>
          <p:spPr bwMode="auto">
            <a:xfrm flipH="1" flipV="1">
              <a:off x="2849673" y="4191000"/>
              <a:ext cx="1"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477437706"/>
      </p:ext>
    </p:extLst>
  </p:cSld>
  <p:clrMapOvr>
    <a:masterClrMapping/>
  </p:clrMapOvr>
  <mc:AlternateContent xmlns:mc="http://schemas.openxmlformats.org/markup-compatibility/2006" xmlns:p14="http://schemas.microsoft.com/office/powerpoint/2010/main">
    <mc:Choice Requires="p14">
      <p:transition spd="slow" p14:dur="2000" advTm="18954"/>
    </mc:Choice>
    <mc:Fallback xmlns="">
      <p:transition spd="slow" advTm="189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Faults </a:t>
            </a:r>
            <a:r>
              <a:rPr kumimoji="1" lang="en-US" dirty="0">
                <a:solidFill>
                  <a:srgbClr val="D25000"/>
                </a:solidFill>
                <a:ea typeface="MS PGothic" pitchFamily="34" charset="-128"/>
              </a:rPr>
              <a:t>flowing through similar control paths may behave </a:t>
            </a:r>
            <a:r>
              <a:rPr kumimoji="1" lang="en-US" dirty="0" smtClean="0">
                <a:solidFill>
                  <a:srgbClr val="D25000"/>
                </a:solidFill>
                <a:ea typeface="MS PGothic" pitchFamily="34" charset="-128"/>
              </a:rPr>
              <a:t>similarly</a:t>
            </a:r>
            <a:r>
              <a:rPr kumimoji="1" lang="en-US" dirty="0" smtClean="0">
                <a:ea typeface="MS PGothic" pitchFamily="34" charset="-128"/>
              </a:rPr>
              <a:t>*</a:t>
            </a:r>
            <a:r>
              <a:rPr kumimoji="1" lang="en-US" dirty="0" smtClean="0">
                <a:solidFill>
                  <a:srgbClr val="D25000"/>
                </a:solidFill>
                <a:ea typeface="MS PGothic" pitchFamily="34" charset="-128"/>
              </a:rPr>
              <a:t> </a:t>
            </a:r>
            <a:endParaRPr kumimoji="1" lang="en-US" dirty="0">
              <a:solidFill>
                <a:srgbClr val="D25000"/>
              </a:solidFill>
              <a:ea typeface="MS PGothic" pitchFamily="34" charset="-128"/>
            </a:endParaRPr>
          </a:p>
          <a:p>
            <a:pPr marL="0" indent="0">
              <a:buNone/>
            </a:pPr>
            <a:endParaRPr kumimoji="1" lang="en-US" dirty="0" smtClean="0">
              <a:ea typeface="MS PGothic" pitchFamily="34" charset="-128"/>
            </a:endParaRPr>
          </a:p>
          <a:p>
            <a:endParaRPr kumimoji="1" lang="en-US" dirty="0" smtClean="0">
              <a:ea typeface="MS PGothic" pitchFamily="34" charset="-128"/>
            </a:endParaRPr>
          </a:p>
          <a:p>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a:p>
        </p:txBody>
      </p:sp>
      <p:grpSp>
        <p:nvGrpSpPr>
          <p:cNvPr id="46" name="Group 14"/>
          <p:cNvGrpSpPr>
            <a:grpSpLocks/>
          </p:cNvGrpSpPr>
          <p:nvPr/>
        </p:nvGrpSpPr>
        <p:grpSpPr bwMode="auto">
          <a:xfrm>
            <a:off x="626414" y="1765925"/>
            <a:ext cx="2638871" cy="3598997"/>
            <a:chOff x="11735307" y="19770666"/>
            <a:chExt cx="2263553" cy="4348212"/>
          </a:xfrm>
        </p:grpSpPr>
        <p:sp>
          <p:nvSpPr>
            <p:cNvPr id="47" name="Oval 46"/>
            <p:cNvSpPr/>
            <p:nvPr/>
          </p:nvSpPr>
          <p:spPr>
            <a:xfrm>
              <a:off x="12914867" y="19770666"/>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 name="Straight Arrow Connector 47"/>
            <p:cNvCxnSpPr>
              <a:stCxn id="47" idx="5"/>
              <a:endCxn id="50" idx="0"/>
            </p:cNvCxnSpPr>
            <p:nvPr/>
          </p:nvCxnSpPr>
          <p:spPr>
            <a:xfrm>
              <a:off x="13132551" y="20075934"/>
              <a:ext cx="738885" cy="6279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53" idx="0"/>
            </p:cNvCxnSpPr>
            <p:nvPr/>
          </p:nvCxnSpPr>
          <p:spPr>
            <a:xfrm flipH="1">
              <a:off x="12320220" y="20075934"/>
              <a:ext cx="631813" cy="5882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3744011" y="2070384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1" name="Oval 50"/>
            <p:cNvSpPr/>
            <p:nvPr/>
          </p:nvSpPr>
          <p:spPr>
            <a:xfrm>
              <a:off x="12237040" y="22340628"/>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 name="Straight Arrow Connector 51"/>
            <p:cNvCxnSpPr>
              <a:stCxn id="57" idx="4"/>
              <a:endCxn id="51" idx="7"/>
            </p:cNvCxnSpPr>
            <p:nvPr/>
          </p:nvCxnSpPr>
          <p:spPr>
            <a:xfrm flipH="1">
              <a:off x="12454724" y="21859148"/>
              <a:ext cx="398201"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2192796" y="2066413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 name="Straight Arrow Connector 53"/>
            <p:cNvCxnSpPr>
              <a:stCxn id="53" idx="5"/>
            </p:cNvCxnSpPr>
            <p:nvPr/>
          </p:nvCxnSpPr>
          <p:spPr>
            <a:xfrm>
              <a:off x="12409594" y="20969403"/>
              <a:ext cx="46899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p:cNvCxnSpPr>
            <p:nvPr/>
          </p:nvCxnSpPr>
          <p:spPr>
            <a:xfrm flipH="1">
              <a:off x="11887508" y="20969403"/>
              <a:ext cx="34245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735307"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7" name="Oval 56"/>
            <p:cNvSpPr/>
            <p:nvPr/>
          </p:nvSpPr>
          <p:spPr>
            <a:xfrm>
              <a:off x="12725501"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8" name="Straight Arrow Connector 57"/>
            <p:cNvCxnSpPr>
              <a:stCxn id="56" idx="4"/>
              <a:endCxn id="51" idx="1"/>
            </p:cNvCxnSpPr>
            <p:nvPr/>
          </p:nvCxnSpPr>
          <p:spPr>
            <a:xfrm>
              <a:off x="11862731" y="21859148"/>
              <a:ext cx="411474"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990968" y="229995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0" name="Straight Arrow Connector 59"/>
            <p:cNvCxnSpPr>
              <a:stCxn id="51" idx="5"/>
              <a:endCxn id="59" idx="1"/>
            </p:cNvCxnSpPr>
            <p:nvPr/>
          </p:nvCxnSpPr>
          <p:spPr>
            <a:xfrm>
              <a:off x="12454724" y="22645897"/>
              <a:ext cx="573410" cy="4057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4"/>
              <a:endCxn id="59" idx="7"/>
            </p:cNvCxnSpPr>
            <p:nvPr/>
          </p:nvCxnSpPr>
          <p:spPr>
            <a:xfrm flipH="1">
              <a:off x="13208651" y="21061231"/>
              <a:ext cx="662784" cy="19904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2990968" y="2376149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3" name="Straight Arrow Connector 62"/>
            <p:cNvCxnSpPr>
              <a:stCxn id="59" idx="4"/>
              <a:endCxn id="62" idx="0"/>
            </p:cNvCxnSpPr>
            <p:nvPr/>
          </p:nvCxnSpPr>
          <p:spPr>
            <a:xfrm>
              <a:off x="13118392" y="23356948"/>
              <a:ext cx="0" cy="4045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8" name="Straight Arrow Connector 67"/>
          <p:cNvCxnSpPr>
            <a:stCxn id="62" idx="4"/>
          </p:cNvCxnSpPr>
          <p:nvPr/>
        </p:nvCxnSpPr>
        <p:spPr>
          <a:xfrm flipH="1">
            <a:off x="2238827" y="5364922"/>
            <a:ext cx="1" cy="258638"/>
          </a:xfrm>
          <a:prstGeom prst="straightConnector1">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64730" y="167640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sp>
        <p:nvSpPr>
          <p:cNvPr id="33" name="Oval 32"/>
          <p:cNvSpPr/>
          <p:nvPr/>
        </p:nvSpPr>
        <p:spPr bwMode="auto">
          <a:xfrm>
            <a:off x="2097335" y="5832561"/>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34" name="Straight Arrow Connector 33"/>
          <p:cNvCxnSpPr/>
          <p:nvPr/>
        </p:nvCxnSpPr>
        <p:spPr>
          <a:xfrm>
            <a:off x="2238827" y="5623560"/>
            <a:ext cx="3213" cy="208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reeform 22"/>
          <p:cNvSpPr>
            <a:spLocks/>
          </p:cNvSpPr>
          <p:nvPr/>
        </p:nvSpPr>
        <p:spPr bwMode="auto">
          <a:xfrm>
            <a:off x="381000" y="1685810"/>
            <a:ext cx="1402875" cy="3635973"/>
          </a:xfrm>
          <a:custGeom>
            <a:avLst/>
            <a:gdLst>
              <a:gd name="T0" fmla="*/ 2400102 w 2496348"/>
              <a:gd name="T1" fmla="*/ 0 h 5619750"/>
              <a:gd name="T2" fmla="*/ 1105116 w 2496348"/>
              <a:gd name="T3" fmla="*/ 1047750 h 5619750"/>
              <a:gd name="T4" fmla="*/ 569 w 2496348"/>
              <a:gd name="T5" fmla="*/ 2571750 h 5619750"/>
              <a:gd name="T6" fmla="*/ 1247945 w 2496348"/>
              <a:gd name="T7" fmla="*/ 4048125 h 5619750"/>
              <a:gd name="T8" fmla="*/ 2314404 w 2496348"/>
              <a:gd name="T9" fmla="*/ 4619625 h 5619750"/>
              <a:gd name="T10" fmla="*/ 2485799 w 2496348"/>
              <a:gd name="T11" fmla="*/ 5619750 h 56197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6348" h="5619750">
                <a:moveTo>
                  <a:pt x="2400869" y="0"/>
                </a:moveTo>
                <a:cubicBezTo>
                  <a:pt x="1953194" y="309562"/>
                  <a:pt x="1505519" y="619125"/>
                  <a:pt x="1105469" y="1047750"/>
                </a:cubicBezTo>
                <a:cubicBezTo>
                  <a:pt x="705419" y="1476375"/>
                  <a:pt x="-23244" y="2071687"/>
                  <a:pt x="569" y="2571750"/>
                </a:cubicBezTo>
                <a:cubicBezTo>
                  <a:pt x="24382" y="3071813"/>
                  <a:pt x="862582" y="3706813"/>
                  <a:pt x="1248344" y="4048125"/>
                </a:cubicBezTo>
                <a:cubicBezTo>
                  <a:pt x="1634106" y="4389437"/>
                  <a:pt x="2108769" y="4357688"/>
                  <a:pt x="2315144" y="4619625"/>
                </a:cubicBezTo>
                <a:cubicBezTo>
                  <a:pt x="2521519" y="4881562"/>
                  <a:pt x="2504056" y="5250656"/>
                  <a:pt x="2486594" y="5619750"/>
                </a:cubicBezTo>
              </a:path>
            </a:pathLst>
          </a:custGeom>
          <a:noFill/>
          <a:ln w="76200"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p:cNvSpPr>
            <a:spLocks/>
          </p:cNvSpPr>
          <p:nvPr/>
        </p:nvSpPr>
        <p:spPr bwMode="auto">
          <a:xfrm>
            <a:off x="1741285" y="2201012"/>
            <a:ext cx="883490" cy="3099821"/>
          </a:xfrm>
          <a:custGeom>
            <a:avLst/>
            <a:gdLst>
              <a:gd name="T0" fmla="*/ 742125 w 1728541"/>
              <a:gd name="T1" fmla="*/ 0 h 4791075"/>
              <a:gd name="T2" fmla="*/ 2256 w 1728541"/>
              <a:gd name="T3" fmla="*/ 714375 h 4791075"/>
              <a:gd name="T4" fmla="*/ 954641 w 1728541"/>
              <a:gd name="T5" fmla="*/ 1800225 h 4791075"/>
              <a:gd name="T6" fmla="*/ 214772 w 1728541"/>
              <a:gd name="T7" fmla="*/ 2847975 h 4791075"/>
              <a:gd name="T8" fmla="*/ 1300963 w 1728541"/>
              <a:gd name="T9" fmla="*/ 3533775 h 4791075"/>
              <a:gd name="T10" fmla="*/ 1363930 w 1728541"/>
              <a:gd name="T11" fmla="*/ 4791075 h 47910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8541" h="4791075">
                <a:moveTo>
                  <a:pt x="898080" y="0"/>
                </a:moveTo>
                <a:cubicBezTo>
                  <a:pt x="428974" y="207169"/>
                  <a:pt x="-40132" y="414338"/>
                  <a:pt x="2730" y="714375"/>
                </a:cubicBezTo>
                <a:cubicBezTo>
                  <a:pt x="45592" y="1014412"/>
                  <a:pt x="1112393" y="1444625"/>
                  <a:pt x="1155255" y="1800225"/>
                </a:cubicBezTo>
                <a:cubicBezTo>
                  <a:pt x="1198117" y="2155825"/>
                  <a:pt x="190055" y="2559050"/>
                  <a:pt x="259905" y="2847975"/>
                </a:cubicBezTo>
                <a:cubicBezTo>
                  <a:pt x="329755" y="3136900"/>
                  <a:pt x="1342580" y="3209925"/>
                  <a:pt x="1574355" y="3533775"/>
                </a:cubicBezTo>
                <a:cubicBezTo>
                  <a:pt x="1806130" y="3857625"/>
                  <a:pt x="1728342" y="4324350"/>
                  <a:pt x="1650555" y="4791075"/>
                </a:cubicBezTo>
              </a:path>
            </a:pathLst>
          </a:custGeom>
          <a:noFill/>
          <a:ln w="76200" cap="flat" cmpd="sng" algn="ctr">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p:cNvSpPr>
            <a:spLocks/>
          </p:cNvSpPr>
          <p:nvPr/>
        </p:nvSpPr>
        <p:spPr bwMode="auto">
          <a:xfrm>
            <a:off x="2469394" y="1719433"/>
            <a:ext cx="1024491" cy="3623647"/>
          </a:xfrm>
          <a:custGeom>
            <a:avLst/>
            <a:gdLst>
              <a:gd name="T0" fmla="*/ 0 w 1822079"/>
              <a:gd name="T1" fmla="*/ 0 h 5600700"/>
              <a:gd name="T2" fmla="*/ 1810118 w 1822079"/>
              <a:gd name="T3" fmla="*/ 1323975 h 5600700"/>
              <a:gd name="T4" fmla="*/ 790736 w 1822079"/>
              <a:gd name="T5" fmla="*/ 4391025 h 5600700"/>
              <a:gd name="T6" fmla="*/ 685940 w 1822079"/>
              <a:gd name="T7" fmla="*/ 5600700 h 5600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2079" h="5600700">
                <a:moveTo>
                  <a:pt x="0" y="0"/>
                </a:moveTo>
                <a:cubicBezTo>
                  <a:pt x="838994" y="296069"/>
                  <a:pt x="1677988" y="592138"/>
                  <a:pt x="1809750" y="1323975"/>
                </a:cubicBezTo>
                <a:cubicBezTo>
                  <a:pt x="1941513" y="2055813"/>
                  <a:pt x="977900" y="3678238"/>
                  <a:pt x="790575" y="4391025"/>
                </a:cubicBezTo>
                <a:cubicBezTo>
                  <a:pt x="603250" y="5103813"/>
                  <a:pt x="644525" y="5352256"/>
                  <a:pt x="685800" y="5600700"/>
                </a:cubicBezTo>
              </a:path>
            </a:pathLst>
          </a:custGeom>
          <a:noFill/>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TextBox 30"/>
          <p:cNvSpPr txBox="1"/>
          <p:nvPr/>
        </p:nvSpPr>
        <p:spPr>
          <a:xfrm>
            <a:off x="3810000" y="3235404"/>
            <a:ext cx="5181600" cy="1107996"/>
          </a:xfrm>
          <a:prstGeom prst="rect">
            <a:avLst/>
          </a:prstGeom>
          <a:noFill/>
        </p:spPr>
        <p:txBody>
          <a:bodyPr wrap="square" rtlCol="0">
            <a:spAutoFit/>
          </a:bodyPr>
          <a:lstStyle/>
          <a:p>
            <a:r>
              <a:rPr lang="en-US" sz="2200" b="1" dirty="0" smtClean="0">
                <a:latin typeface="Arial Narrow" pitchFamily="34" charset="0"/>
              </a:rPr>
              <a:t>Faults </a:t>
            </a:r>
            <a:r>
              <a:rPr lang="en-US" sz="2200" b="1" dirty="0">
                <a:latin typeface="Arial Narrow" pitchFamily="34" charset="0"/>
              </a:rPr>
              <a:t>in </a:t>
            </a:r>
            <a:r>
              <a:rPr lang="en-US" sz="2200" b="1" dirty="0" smtClean="0">
                <a:solidFill>
                  <a:srgbClr val="D25000"/>
                </a:solidFill>
                <a:latin typeface="Arial Narrow" pitchFamily="34" charset="0"/>
              </a:rPr>
              <a:t>X</a:t>
            </a:r>
            <a:r>
              <a:rPr lang="en-US" sz="2200" b="1" dirty="0" smtClean="0">
                <a:latin typeface="Arial Narrow" pitchFamily="34" charset="0"/>
              </a:rPr>
              <a:t> that take    paths behave similarly</a:t>
            </a:r>
          </a:p>
          <a:p>
            <a:endParaRPr lang="en-US" sz="2200" b="1" dirty="0" smtClean="0">
              <a:latin typeface="Arial Narrow" pitchFamily="34" charset="0"/>
            </a:endParaRPr>
          </a:p>
          <a:p>
            <a:r>
              <a:rPr lang="en-US" sz="2200" b="1" dirty="0" smtClean="0">
                <a:latin typeface="Arial Narrow" pitchFamily="34" charset="0"/>
              </a:rPr>
              <a:t>Heuristic</a:t>
            </a:r>
            <a:r>
              <a:rPr lang="en-US" sz="2200" b="1" dirty="0">
                <a:latin typeface="Arial Narrow" pitchFamily="34" charset="0"/>
              </a:rPr>
              <a:t>: Use direction of next 5 </a:t>
            </a:r>
            <a:r>
              <a:rPr lang="en-US" sz="2200" b="1" dirty="0" smtClean="0">
                <a:latin typeface="Arial Narrow" pitchFamily="34" charset="0"/>
              </a:rPr>
              <a:t>branches</a:t>
            </a:r>
          </a:p>
        </p:txBody>
      </p:sp>
      <p:grpSp>
        <p:nvGrpSpPr>
          <p:cNvPr id="32" name="Group 31"/>
          <p:cNvGrpSpPr/>
          <p:nvPr/>
        </p:nvGrpSpPr>
        <p:grpSpPr>
          <a:xfrm>
            <a:off x="2133604" y="1504950"/>
            <a:ext cx="260836" cy="4475515"/>
            <a:chOff x="2133604" y="1504950"/>
            <a:chExt cx="260836" cy="4475515"/>
          </a:xfrm>
        </p:grpSpPr>
        <p:cxnSp>
          <p:nvCxnSpPr>
            <p:cNvPr id="35" name="Straight Arrow Connector 34"/>
            <p:cNvCxnSpPr/>
            <p:nvPr/>
          </p:nvCxnSpPr>
          <p:spPr>
            <a:xfrm flipH="1">
              <a:off x="2150108" y="1524000"/>
              <a:ext cx="1" cy="272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bwMode="auto">
            <a:xfrm flipH="1" flipV="1">
              <a:off x="2133604" y="1504950"/>
              <a:ext cx="260836" cy="4475515"/>
            </a:xfrm>
            <a:prstGeom prst="bentConnector3">
              <a:avLst>
                <a:gd name="adj1" fmla="val -514892"/>
              </a:avLst>
            </a:prstGeom>
            <a:solidFill>
              <a:schemeClr val="accent1"/>
            </a:solidFill>
            <a:ln w="19050" cap="flat" cmpd="sng" algn="ctr">
              <a:solidFill>
                <a:schemeClr val="tx1"/>
              </a:solidFill>
              <a:prstDash val="solid"/>
              <a:round/>
              <a:headEnd type="none" w="med" len="med"/>
              <a:tailEnd type="triangle"/>
            </a:ln>
            <a:effectLst/>
          </p:spPr>
        </p:cxnSp>
      </p:grpSp>
      <p:sp>
        <p:nvSpPr>
          <p:cNvPr id="37" name="Rectangle 36"/>
          <p:cNvSpPr/>
          <p:nvPr/>
        </p:nvSpPr>
        <p:spPr bwMode="auto">
          <a:xfrm>
            <a:off x="6096000" y="3352800"/>
            <a:ext cx="152400" cy="228600"/>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Content Placeholder 2"/>
          <p:cNvSpPr txBox="1">
            <a:spLocks/>
          </p:cNvSpPr>
          <p:nvPr/>
        </p:nvSpPr>
        <p:spPr bwMode="auto">
          <a:xfrm>
            <a:off x="4229100" y="6324600"/>
            <a:ext cx="4343400" cy="496905"/>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lvl="1" indent="0" algn="ctr">
              <a:spcBef>
                <a:spcPts val="1224"/>
              </a:spcBef>
              <a:buFontTx/>
              <a:buNone/>
            </a:pPr>
            <a:r>
              <a:rPr kumimoji="1" lang="en-US" sz="1800" b="0" kern="0" dirty="0" smtClean="0">
                <a:ea typeface="MS PGothic" pitchFamily="34" charset="-128"/>
              </a:rPr>
              <a:t>*Faults in stores are handled next</a:t>
            </a:r>
          </a:p>
        </p:txBody>
      </p:sp>
    </p:spTree>
    <p:custDataLst>
      <p:tags r:id="rId1"/>
    </p:custDataLst>
    <p:extLst>
      <p:ext uri="{BB962C8B-B14F-4D97-AF65-F5344CB8AC3E}">
        <p14:creationId xmlns:p14="http://schemas.microsoft.com/office/powerpoint/2010/main" val="386940158"/>
      </p:ext>
    </p:extLst>
  </p:cSld>
  <p:clrMapOvr>
    <a:masterClrMapping/>
  </p:clrMapOvr>
  <p:transition advTm="464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 grpId="0"/>
      <p:bldP spid="33" grpId="0" animBg="1"/>
      <p:bldP spid="28" grpId="0" animBg="1"/>
      <p:bldP spid="29" grpId="0" animBg="1"/>
      <p:bldP spid="30"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bwMode="auto">
          <a:xfrm>
            <a:off x="5334000" y="5715000"/>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reeform 54"/>
          <p:cNvSpPr/>
          <p:nvPr/>
        </p:nvSpPr>
        <p:spPr bwMode="auto">
          <a:xfrm>
            <a:off x="3429000" y="57150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3" name="Freeform 52"/>
          <p:cNvSpPr/>
          <p:nvPr/>
        </p:nvSpPr>
        <p:spPr bwMode="auto">
          <a:xfrm>
            <a:off x="5223596" y="4115665"/>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4" name="Freeform 53"/>
          <p:cNvSpPr/>
          <p:nvPr/>
        </p:nvSpPr>
        <p:spPr bwMode="auto">
          <a:xfrm>
            <a:off x="3352800" y="41148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normAutofit/>
          </a:bodyPr>
          <a:lstStyle/>
          <a:p>
            <a:r>
              <a:rPr lang="en-US" dirty="0" smtClean="0"/>
              <a:t>Store Equivalence</a:t>
            </a:r>
            <a:endParaRPr lang="en-US" dirty="0"/>
          </a:p>
        </p:txBody>
      </p:sp>
      <p:sp>
        <p:nvSpPr>
          <p:cNvPr id="3" name="Content Placeholder 2"/>
          <p:cNvSpPr>
            <a:spLocks noGrp="1"/>
          </p:cNvSpPr>
          <p:nvPr>
            <p:ph idx="1"/>
          </p:nvPr>
        </p:nvSpPr>
        <p:spPr>
          <a:xfrm>
            <a:off x="304800" y="914400"/>
            <a:ext cx="8763000" cy="2362200"/>
          </a:xfrm>
        </p:spPr>
        <p:txBody>
          <a:bodyPr>
            <a:normAutofit/>
          </a:bodyPr>
          <a:lstStyle/>
          <a:p>
            <a:r>
              <a:rPr lang="en-US" dirty="0" smtClean="0">
                <a:solidFill>
                  <a:srgbClr val="D25000"/>
                </a:solidFill>
              </a:rPr>
              <a:t>Insight: Faults in stores may be similar if stored values are used similarly</a:t>
            </a:r>
          </a:p>
          <a:p>
            <a:r>
              <a:rPr lang="en-US" dirty="0" smtClean="0"/>
              <a:t>Heuristic to determine similar use of values:</a:t>
            </a:r>
            <a:endParaRPr lang="en-US" dirty="0"/>
          </a:p>
          <a:p>
            <a:pPr lvl="1"/>
            <a:r>
              <a:rPr lang="en-US" dirty="0" smtClean="0"/>
              <a:t>Same number of loads use the value</a:t>
            </a:r>
          </a:p>
          <a:p>
            <a:pPr lvl="1"/>
            <a:r>
              <a:rPr lang="en-US" dirty="0" smtClean="0"/>
              <a:t>Loads are from same PCs</a:t>
            </a:r>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grpSp>
        <p:nvGrpSpPr>
          <p:cNvPr id="6" name="Group 66"/>
          <p:cNvGrpSpPr/>
          <p:nvPr/>
        </p:nvGrpSpPr>
        <p:grpSpPr>
          <a:xfrm rot="16200000">
            <a:off x="2793418" y="3457687"/>
            <a:ext cx="369332" cy="1384168"/>
            <a:chOff x="6665477" y="3124203"/>
            <a:chExt cx="369332" cy="1384168"/>
          </a:xfrm>
        </p:grpSpPr>
        <p:sp>
          <p:nvSpPr>
            <p:cNvPr id="9" name="Freeform 8"/>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5400000">
              <a:off x="6462857" y="3936420"/>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grpSp>
        <p:nvGrpSpPr>
          <p:cNvPr id="14" name="Group 40"/>
          <p:cNvGrpSpPr/>
          <p:nvPr/>
        </p:nvGrpSpPr>
        <p:grpSpPr>
          <a:xfrm>
            <a:off x="3581399" y="4552952"/>
            <a:ext cx="1295400" cy="715726"/>
            <a:chOff x="5791202" y="4809067"/>
            <a:chExt cx="1295400" cy="829733"/>
          </a:xfrm>
        </p:grpSpPr>
        <p:sp>
          <p:nvSpPr>
            <p:cNvPr id="12" name="Rectangle 11"/>
            <p:cNvSpPr/>
            <p:nvPr/>
          </p:nvSpPr>
          <p:spPr>
            <a:xfrm>
              <a:off x="5791202" y="4809067"/>
              <a:ext cx="1295400" cy="829733"/>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Memory     </a:t>
              </a:r>
            </a:p>
          </p:txBody>
        </p:sp>
        <p:sp>
          <p:nvSpPr>
            <p:cNvPr id="13" name="Rectangle 12"/>
            <p:cNvSpPr/>
            <p:nvPr/>
          </p:nvSpPr>
          <p:spPr>
            <a:xfrm>
              <a:off x="6705602" y="4927601"/>
              <a:ext cx="228600" cy="237066"/>
            </a:xfrm>
            <a:prstGeom prst="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1" idx="2"/>
            <a:endCxn id="13" idx="1"/>
          </p:cNvCxnSpPr>
          <p:nvPr/>
        </p:nvCxnSpPr>
        <p:spPr>
          <a:xfrm>
            <a:off x="3282884" y="4334437"/>
            <a:ext cx="1212915" cy="42300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7" idx="2"/>
          </p:cNvCxnSpPr>
          <p:nvPr/>
        </p:nvCxnSpPr>
        <p:spPr>
          <a:xfrm flipV="1">
            <a:off x="4610099" y="4343400"/>
            <a:ext cx="683835" cy="31179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8" idx="2"/>
          </p:cNvCxnSpPr>
          <p:nvPr/>
        </p:nvCxnSpPr>
        <p:spPr>
          <a:xfrm flipV="1">
            <a:off x="4724399" y="4343400"/>
            <a:ext cx="2398335" cy="414046"/>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797" y="3657600"/>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26" name="TextBox 25"/>
          <p:cNvSpPr txBox="1"/>
          <p:nvPr/>
        </p:nvSpPr>
        <p:spPr>
          <a:xfrm>
            <a:off x="6705597" y="3657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17" name="TextBox 16"/>
          <p:cNvSpPr txBox="1"/>
          <p:nvPr/>
        </p:nvSpPr>
        <p:spPr>
          <a:xfrm>
            <a:off x="49258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18" name="TextBox 17"/>
          <p:cNvSpPr txBox="1"/>
          <p:nvPr/>
        </p:nvSpPr>
        <p:spPr>
          <a:xfrm>
            <a:off x="67546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29" name="Group 66"/>
          <p:cNvGrpSpPr/>
          <p:nvPr/>
        </p:nvGrpSpPr>
        <p:grpSpPr>
          <a:xfrm rot="16200000">
            <a:off x="2723476" y="5057888"/>
            <a:ext cx="369332" cy="1384169"/>
            <a:chOff x="6665476" y="3124203"/>
            <a:chExt cx="369332" cy="1384169"/>
          </a:xfrm>
        </p:grpSpPr>
        <p:sp>
          <p:nvSpPr>
            <p:cNvPr id="30" name="Freeform 29"/>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rot="5400000">
              <a:off x="6462856" y="3936421"/>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cxnSp>
        <p:nvCxnSpPr>
          <p:cNvPr id="34" name="Straight Arrow Connector 33"/>
          <p:cNvCxnSpPr>
            <a:stCxn id="48" idx="2"/>
            <a:endCxn id="42" idx="0"/>
          </p:cNvCxnSpPr>
          <p:nvPr/>
        </p:nvCxnSpPr>
        <p:spPr>
          <a:xfrm>
            <a:off x="4610099" y="5181600"/>
            <a:ext cx="683835" cy="3926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8" idx="3"/>
            <a:endCxn id="43" idx="0"/>
          </p:cNvCxnSpPr>
          <p:nvPr/>
        </p:nvCxnSpPr>
        <p:spPr>
          <a:xfrm>
            <a:off x="4724399" y="5086350"/>
            <a:ext cx="2398335" cy="48791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52999" y="5955268"/>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39" name="TextBox 38"/>
          <p:cNvSpPr txBox="1"/>
          <p:nvPr/>
        </p:nvSpPr>
        <p:spPr>
          <a:xfrm>
            <a:off x="6705598" y="5943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42" name="TextBox 41"/>
          <p:cNvSpPr txBox="1"/>
          <p:nvPr/>
        </p:nvSpPr>
        <p:spPr>
          <a:xfrm>
            <a:off x="49258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43" name="TextBox 42"/>
          <p:cNvSpPr txBox="1"/>
          <p:nvPr/>
        </p:nvSpPr>
        <p:spPr>
          <a:xfrm>
            <a:off x="67546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61" name="Group 60"/>
          <p:cNvGrpSpPr/>
          <p:nvPr/>
        </p:nvGrpSpPr>
        <p:grpSpPr>
          <a:xfrm>
            <a:off x="3212942" y="4991100"/>
            <a:ext cx="1511457" cy="574207"/>
            <a:chOff x="1917543" y="5524500"/>
            <a:chExt cx="1511457" cy="574207"/>
          </a:xfrm>
        </p:grpSpPr>
        <p:cxnSp>
          <p:nvCxnSpPr>
            <p:cNvPr id="33" name="Straight Arrow Connector 32"/>
            <p:cNvCxnSpPr>
              <a:stCxn id="32" idx="0"/>
              <a:endCxn id="48" idx="1"/>
            </p:cNvCxnSpPr>
            <p:nvPr/>
          </p:nvCxnSpPr>
          <p:spPr>
            <a:xfrm flipV="1">
              <a:off x="1917543" y="5619750"/>
              <a:ext cx="1282857" cy="47895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00400" y="5524500"/>
              <a:ext cx="228600" cy="190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62" name="Up-Down Arrow 61"/>
          <p:cNvSpPr/>
          <p:nvPr/>
        </p:nvSpPr>
        <p:spPr>
          <a:xfrm>
            <a:off x="3047999" y="4419600"/>
            <a:ext cx="3048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rot="5400000">
            <a:off x="6592093" y="4914106"/>
            <a:ext cx="990600" cy="1588"/>
          </a:xfrm>
          <a:prstGeom prst="straightConnector1">
            <a:avLst/>
          </a:prstGeom>
          <a:ln w="635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rot="16200000">
            <a:off x="7810500" y="53721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rot="16200000">
            <a:off x="7810500" y="37719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p:cNvCxnSpPr/>
          <p:nvPr/>
        </p:nvCxnSpPr>
        <p:spPr>
          <a:xfrm rot="5400000">
            <a:off x="4763293" y="4914106"/>
            <a:ext cx="990600" cy="1588"/>
          </a:xfrm>
          <a:prstGeom prst="straightConnector1">
            <a:avLst/>
          </a:prstGeom>
          <a:ln w="635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0599" y="3981791"/>
            <a:ext cx="1313180" cy="369332"/>
          </a:xfrm>
          <a:prstGeom prst="rect">
            <a:avLst/>
          </a:prstGeom>
          <a:noFill/>
        </p:spPr>
        <p:txBody>
          <a:bodyPr wrap="none" rtlCol="0">
            <a:spAutoFit/>
          </a:bodyPr>
          <a:lstStyle/>
          <a:p>
            <a:r>
              <a:rPr lang="en-US" b="1" dirty="0" smtClean="0"/>
              <a:t>Instance 1</a:t>
            </a:r>
            <a:endParaRPr lang="en-US" b="1" dirty="0"/>
          </a:p>
        </p:txBody>
      </p:sp>
      <p:sp>
        <p:nvSpPr>
          <p:cNvPr id="56" name="TextBox 55"/>
          <p:cNvSpPr txBox="1"/>
          <p:nvPr/>
        </p:nvSpPr>
        <p:spPr>
          <a:xfrm>
            <a:off x="990599" y="5562600"/>
            <a:ext cx="1313180" cy="369332"/>
          </a:xfrm>
          <a:prstGeom prst="rect">
            <a:avLst/>
          </a:prstGeom>
          <a:noFill/>
        </p:spPr>
        <p:txBody>
          <a:bodyPr wrap="none" rtlCol="0">
            <a:spAutoFit/>
          </a:bodyPr>
          <a:lstStyle/>
          <a:p>
            <a:r>
              <a:rPr lang="en-US" b="1" dirty="0" smtClean="0"/>
              <a:t>Instance 2</a:t>
            </a:r>
            <a:endParaRPr lang="en-US" b="1" dirty="0"/>
          </a:p>
        </p:txBody>
      </p:sp>
      <p:sp>
        <p:nvSpPr>
          <p:cNvPr id="44" name="TextBox 43"/>
          <p:cNvSpPr txBox="1"/>
          <p:nvPr/>
        </p:nvSpPr>
        <p:spPr>
          <a:xfrm>
            <a:off x="2971800" y="3657600"/>
            <a:ext cx="505267" cy="369332"/>
          </a:xfrm>
          <a:prstGeom prst="rect">
            <a:avLst/>
          </a:prstGeom>
          <a:solidFill>
            <a:schemeClr val="bg1"/>
          </a:solidFill>
        </p:spPr>
        <p:txBody>
          <a:bodyPr wrap="none" rtlCol="0">
            <a:spAutoFit/>
          </a:bodyPr>
          <a:lstStyle/>
          <a:p>
            <a:r>
              <a:rPr lang="en-US" b="1" dirty="0" smtClean="0"/>
              <a:t>PC</a:t>
            </a:r>
            <a:endParaRPr lang="en-US" b="1" dirty="0"/>
          </a:p>
        </p:txBody>
      </p:sp>
      <p:sp>
        <p:nvSpPr>
          <p:cNvPr id="45" name="TextBox 44"/>
          <p:cNvSpPr txBox="1"/>
          <p:nvPr/>
        </p:nvSpPr>
        <p:spPr>
          <a:xfrm>
            <a:off x="2923733" y="5943600"/>
            <a:ext cx="505267" cy="369332"/>
          </a:xfrm>
          <a:prstGeom prst="rect">
            <a:avLst/>
          </a:prstGeom>
          <a:solidFill>
            <a:schemeClr val="bg1"/>
          </a:solidFill>
        </p:spPr>
        <p:txBody>
          <a:bodyPr wrap="none" rtlCol="0">
            <a:spAutoFit/>
          </a:bodyPr>
          <a:lstStyle/>
          <a:p>
            <a:r>
              <a:rPr lang="en-US" b="1" dirty="0" smtClean="0"/>
              <a:t>PC</a:t>
            </a:r>
            <a:endParaRPr lang="en-US" b="1" dirty="0"/>
          </a:p>
        </p:txBody>
      </p:sp>
      <p:cxnSp>
        <p:nvCxnSpPr>
          <p:cNvPr id="46" name="Straight Connector 45"/>
          <p:cNvCxnSpPr/>
          <p:nvPr/>
        </p:nvCxnSpPr>
        <p:spPr bwMode="auto">
          <a:xfrm flipV="1">
            <a:off x="3048000" y="5606534"/>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pic>
        <p:nvPicPr>
          <p:cNvPr id="1027" name="Picture 3" descr="C:\Users\Siva\AppData\Local\Microsoft\Windows\Temporary Internet Files\Content.IE5\PS9RKA9N\MC900432670[1].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5080"/>
    </mc:Choice>
    <mc:Fallback xmlns="">
      <p:transition spd="slow" advTm="135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3" grpId="0" animBg="1"/>
      <p:bldP spid="54" grpId="0" animBg="1"/>
      <p:bldP spid="25" grpId="0" animBg="1"/>
      <p:bldP spid="26" grpId="0" animBg="1"/>
      <p:bldP spid="17" grpId="0" animBg="1"/>
      <p:bldP spid="18" grpId="0" animBg="1"/>
      <p:bldP spid="37" grpId="0" animBg="1"/>
      <p:bldP spid="39" grpId="0" animBg="1"/>
      <p:bldP spid="42" grpId="0" animBg="1"/>
      <p:bldP spid="43" grpId="0" animBg="1"/>
      <p:bldP spid="62" grpId="0" animBg="1"/>
      <p:bldP spid="50" grpId="0" animBg="1"/>
      <p:bldP spid="51" grpId="0" animBg="1"/>
      <p:bldP spid="16" grpId="0"/>
      <p:bldP spid="56" grpId="0"/>
      <p:bldP spid="44"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Predictable Faults</a:t>
            </a:r>
            <a:endParaRPr lang="en-US" dirty="0"/>
          </a:p>
        </p:txBody>
      </p:sp>
      <p:sp>
        <p:nvSpPr>
          <p:cNvPr id="3" name="Content Placeholder 2"/>
          <p:cNvSpPr>
            <a:spLocks noGrp="1"/>
          </p:cNvSpPr>
          <p:nvPr>
            <p:ph idx="1"/>
          </p:nvPr>
        </p:nvSpPr>
        <p:spPr>
          <a:xfrm>
            <a:off x="304800" y="914400"/>
            <a:ext cx="8610600" cy="5562600"/>
          </a:xfrm>
        </p:spPr>
        <p:txBody>
          <a:bodyPr>
            <a:normAutofit/>
          </a:bodyPr>
          <a:lstStyle/>
          <a:p>
            <a:pPr marL="457092" lvl="1" indent="0">
              <a:buNone/>
            </a:pPr>
            <a:endParaRPr lang="en-US" dirty="0" smtClean="0"/>
          </a:p>
          <a:p>
            <a:pPr marL="457092" lvl="1" indent="0">
              <a:buNone/>
            </a:pPr>
            <a:endParaRPr lang="en-US" dirty="0"/>
          </a:p>
          <a:p>
            <a:r>
              <a:rPr lang="en-US" dirty="0" smtClean="0"/>
              <a:t>Prune out-of-bounds accesses</a:t>
            </a:r>
          </a:p>
          <a:p>
            <a:pPr lvl="1"/>
            <a:r>
              <a:rPr lang="en-US" dirty="0" smtClean="0"/>
              <a:t>Detected by symptom detectors</a:t>
            </a:r>
          </a:p>
          <a:p>
            <a:pPr lvl="1"/>
            <a:r>
              <a:rPr lang="en-US" dirty="0" smtClean="0"/>
              <a:t>Memory addresses not in        &amp;</a:t>
            </a:r>
          </a:p>
          <a:p>
            <a:endParaRPr lang="en-US" dirty="0" smtClean="0"/>
          </a:p>
          <a:p>
            <a:r>
              <a:rPr lang="en-US" dirty="0" smtClean="0"/>
              <a:t>Boundaries obtained by profiling</a:t>
            </a:r>
          </a:p>
        </p:txBody>
      </p:sp>
      <p:graphicFrame>
        <p:nvGraphicFramePr>
          <p:cNvPr id="7" name="Content Placeholder 27"/>
          <p:cNvGraphicFramePr>
            <a:graphicFrameLocks/>
          </p:cNvGraphicFramePr>
          <p:nvPr>
            <p:extLst>
              <p:ext uri="{D42A27DB-BD31-4B8C-83A1-F6EECF244321}">
                <p14:modId xmlns:p14="http://schemas.microsoft.com/office/powerpoint/2010/main" val="1586190233"/>
              </p:ext>
            </p:extLst>
          </p:nvPr>
        </p:nvGraphicFramePr>
        <p:xfrm>
          <a:off x="5576250" y="1659523"/>
          <a:ext cx="2057400" cy="4646224"/>
        </p:xfrm>
        <a:graphic>
          <a:graphicData uri="http://schemas.openxmlformats.org/drawingml/2006/table">
            <a:tbl>
              <a:tblPr firstRow="1" bandRow="1"/>
              <a:tblGrid>
                <a:gridCol w="2057400"/>
              </a:tblGrid>
              <a:tr h="152399">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548639">
                <a:tc>
                  <a:txBody>
                    <a:bodyPr/>
                    <a:lstStyle/>
                    <a:p>
                      <a:pPr algn="ctr"/>
                      <a:r>
                        <a:rPr lang="en-US" b="1" dirty="0" smtClean="0">
                          <a:latin typeface="Arial" pitchFamily="34" charset="0"/>
                          <a:cs typeface="Arial" pitchFamily="34" charset="0"/>
                        </a:rPr>
                        <a:t>Stack</a:t>
                      </a:r>
                      <a:endParaRPr lang="en-US" b="1" dirty="0">
                        <a:latin typeface="Arial" pitchFamily="34" charset="0"/>
                        <a:cs typeface="Arial" pitchFamily="34" charset="0"/>
                      </a:endParaRPr>
                    </a:p>
                  </a:txBody>
                  <a:tcPr anchor="ctr">
                    <a:solidFill>
                      <a:srgbClr val="00B050"/>
                    </a:solidFill>
                  </a:tcPr>
                </a:tc>
              </a:tr>
              <a:tr h="762000">
                <a:tc>
                  <a:txBody>
                    <a:bodyPr/>
                    <a:lstStyle/>
                    <a:p>
                      <a:pPr algn="ctr"/>
                      <a:endParaRPr lang="en-US" b="1" dirty="0">
                        <a:latin typeface="Arial" pitchFamily="34" charset="0"/>
                        <a:cs typeface="Arial" pitchFamily="34" charset="0"/>
                      </a:endParaRPr>
                    </a:p>
                  </a:txBody>
                  <a:tcPr anchor="ctr"/>
                </a:tc>
              </a:tr>
              <a:tr h="187221">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777240">
                <a:tc>
                  <a:txBody>
                    <a:bodyPr/>
                    <a:lstStyle/>
                    <a:p>
                      <a:pPr algn="ctr"/>
                      <a:endParaRPr lang="en-US" b="1" dirty="0">
                        <a:latin typeface="Arial" pitchFamily="34" charset="0"/>
                        <a:cs typeface="Arial" pitchFamily="34" charset="0"/>
                      </a:endParaRPr>
                    </a:p>
                  </a:txBody>
                  <a:tcPr anchor="ctr"/>
                </a:tc>
              </a:tr>
              <a:tr h="555152">
                <a:tc>
                  <a:txBody>
                    <a:bodyPr/>
                    <a:lstStyle/>
                    <a:p>
                      <a:pPr algn="ctr"/>
                      <a:r>
                        <a:rPr lang="en-US" b="1" dirty="0" smtClean="0">
                          <a:latin typeface="Arial" pitchFamily="34" charset="0"/>
                          <a:cs typeface="Arial" pitchFamily="34" charset="0"/>
                        </a:rPr>
                        <a:t>Heap</a:t>
                      </a:r>
                      <a:endParaRPr lang="en-US" b="1" dirty="0">
                        <a:latin typeface="Arial" pitchFamily="34" charset="0"/>
                        <a:cs typeface="Arial" pitchFamily="34" charset="0"/>
                      </a:endParaRPr>
                    </a:p>
                  </a:txBody>
                  <a:tcPr anchor="ctr">
                    <a:solidFill>
                      <a:srgbClr val="00B0F0"/>
                    </a:solidFill>
                  </a:tcPr>
                </a:tc>
              </a:tr>
              <a:tr h="145843">
                <a:tc>
                  <a:txBody>
                    <a:bodyPr/>
                    <a:lstStyle/>
                    <a:p>
                      <a:pPr algn="ctr"/>
                      <a:r>
                        <a:rPr lang="en-US" b="1" dirty="0" smtClean="0">
                          <a:latin typeface="Arial" pitchFamily="34" charset="0"/>
                          <a:cs typeface="Arial" pitchFamily="34" charset="0"/>
                        </a:rPr>
                        <a:t>Data</a:t>
                      </a:r>
                      <a:endParaRPr lang="en-US" b="1" dirty="0">
                        <a:latin typeface="Arial" pitchFamily="34" charset="0"/>
                        <a:cs typeface="Arial" pitchFamily="34" charset="0"/>
                      </a:endParaRPr>
                    </a:p>
                  </a:txBody>
                  <a:tcPr anchor="ctr">
                    <a:solidFill>
                      <a:srgbClr val="00B0F0"/>
                    </a:solidFill>
                  </a:tcPr>
                </a:tc>
              </a:tr>
              <a:tr h="0">
                <a:tc>
                  <a:txBody>
                    <a:bodyPr/>
                    <a:lstStyle/>
                    <a:p>
                      <a:pPr algn="ctr"/>
                      <a:r>
                        <a:rPr lang="en-US" b="1" dirty="0" smtClean="0">
                          <a:latin typeface="Arial" pitchFamily="34" charset="0"/>
                          <a:cs typeface="Arial" pitchFamily="34" charset="0"/>
                        </a:rPr>
                        <a:t>Text</a:t>
                      </a:r>
                      <a:endParaRPr lang="en-US" b="1" dirty="0">
                        <a:latin typeface="Arial" pitchFamily="34" charset="0"/>
                        <a:cs typeface="Arial" pitchFamily="34" charset="0"/>
                      </a:endParaRPr>
                    </a:p>
                  </a:txBody>
                  <a:tcPr anchor="ctr">
                    <a:solidFill>
                      <a:srgbClr val="FFCC99"/>
                    </a:solidFill>
                  </a:tcPr>
                </a:tc>
              </a:tr>
              <a:tr h="540153">
                <a:tc>
                  <a:txBody>
                    <a:bodyPr/>
                    <a:lstStyle/>
                    <a:p>
                      <a:pPr algn="ctr"/>
                      <a:endParaRPr lang="en-US" b="1" dirty="0">
                        <a:latin typeface="Arial" pitchFamily="34" charset="0"/>
                        <a:cs typeface="Arial" pitchFamily="34" charset="0"/>
                      </a:endParaRPr>
                    </a:p>
                  </a:txBody>
                  <a:tcPr anchor="ctr"/>
                </a:tc>
              </a:tr>
            </a:tbl>
          </a:graphicData>
        </a:graphic>
      </p:graphicFrame>
      <p:sp>
        <p:nvSpPr>
          <p:cNvPr id="8" name="TextBox 7"/>
          <p:cNvSpPr txBox="1"/>
          <p:nvPr/>
        </p:nvSpPr>
        <p:spPr>
          <a:xfrm>
            <a:off x="5486400" y="1143000"/>
            <a:ext cx="4114800" cy="369332"/>
          </a:xfrm>
          <a:prstGeom prst="rect">
            <a:avLst/>
          </a:prstGeom>
          <a:noFill/>
        </p:spPr>
        <p:txBody>
          <a:bodyPr wrap="square" rtlCol="0">
            <a:spAutoFit/>
          </a:bodyPr>
          <a:lstStyle/>
          <a:p>
            <a:r>
              <a:rPr lang="en-US" b="1" dirty="0" smtClean="0">
                <a:latin typeface="Arial" pitchFamily="34" charset="0"/>
                <a:cs typeface="Arial" pitchFamily="34" charset="0"/>
              </a:rPr>
              <a:t>SPARC Address Space Layout</a:t>
            </a:r>
            <a:endParaRPr lang="en-US" b="1" dirty="0">
              <a:latin typeface="Arial" pitchFamily="34" charset="0"/>
              <a:cs typeface="Arial" pitchFamily="34" charset="0"/>
            </a:endParaRPr>
          </a:p>
        </p:txBody>
      </p:sp>
      <p:grpSp>
        <p:nvGrpSpPr>
          <p:cNvPr id="9" name="Group 8"/>
          <p:cNvGrpSpPr/>
          <p:nvPr/>
        </p:nvGrpSpPr>
        <p:grpSpPr>
          <a:xfrm>
            <a:off x="7633650" y="1583323"/>
            <a:ext cx="1586550" cy="4741277"/>
            <a:chOff x="7696200" y="1752600"/>
            <a:chExt cx="1586550" cy="4741277"/>
          </a:xfrm>
        </p:grpSpPr>
        <p:sp>
          <p:nvSpPr>
            <p:cNvPr id="10" name="TextBox 9"/>
            <p:cNvSpPr txBox="1"/>
            <p:nvPr/>
          </p:nvSpPr>
          <p:spPr>
            <a:xfrm>
              <a:off x="7772400" y="6019800"/>
              <a:ext cx="455574" cy="338554"/>
            </a:xfrm>
            <a:prstGeom prst="rect">
              <a:avLst/>
            </a:prstGeom>
            <a:noFill/>
          </p:spPr>
          <p:txBody>
            <a:bodyPr wrap="none" rtlCol="0">
              <a:spAutoFit/>
            </a:bodyPr>
            <a:lstStyle/>
            <a:p>
              <a:r>
                <a:rPr lang="en-US" sz="1600" dirty="0" smtClean="0">
                  <a:latin typeface="Arial Narrow" pitchFamily="34" charset="0"/>
                </a:rPr>
                <a:t>0x0</a:t>
              </a:r>
              <a:endParaRPr lang="en-US" sz="1600" dirty="0">
                <a:latin typeface="Arial Narrow" pitchFamily="34" charset="0"/>
              </a:endParaRPr>
            </a:p>
          </p:txBody>
        </p:sp>
        <p:sp>
          <p:nvSpPr>
            <p:cNvPr id="11" name="TextBox 10"/>
            <p:cNvSpPr txBox="1"/>
            <p:nvPr/>
          </p:nvSpPr>
          <p:spPr>
            <a:xfrm>
              <a:off x="7772400" y="5486400"/>
              <a:ext cx="1199367" cy="338554"/>
            </a:xfrm>
            <a:prstGeom prst="rect">
              <a:avLst/>
            </a:prstGeom>
            <a:noFill/>
          </p:spPr>
          <p:txBody>
            <a:bodyPr wrap="none" rtlCol="0">
              <a:spAutoFit/>
            </a:bodyPr>
            <a:lstStyle/>
            <a:p>
              <a:r>
                <a:rPr lang="en-US" sz="1600" dirty="0" smtClean="0">
                  <a:latin typeface="Arial Narrow" pitchFamily="34" charset="0"/>
                </a:rPr>
                <a:t>0x100000000</a:t>
              </a:r>
              <a:endParaRPr lang="en-US" sz="1600" dirty="0">
                <a:latin typeface="Arial Narrow" pitchFamily="34" charset="0"/>
              </a:endParaRPr>
            </a:p>
          </p:txBody>
        </p:sp>
        <p:sp>
          <p:nvSpPr>
            <p:cNvPr id="12" name="TextBox 11"/>
            <p:cNvSpPr txBox="1"/>
            <p:nvPr/>
          </p:nvSpPr>
          <p:spPr>
            <a:xfrm>
              <a:off x="7772400" y="3429000"/>
              <a:ext cx="1385316" cy="338554"/>
            </a:xfrm>
            <a:prstGeom prst="rect">
              <a:avLst/>
            </a:prstGeom>
            <a:noFill/>
          </p:spPr>
          <p:txBody>
            <a:bodyPr wrap="none" rtlCol="0">
              <a:spAutoFit/>
            </a:bodyPr>
            <a:lstStyle/>
            <a:p>
              <a:r>
                <a:rPr lang="en-US" sz="1600" dirty="0" smtClean="0">
                  <a:latin typeface="Arial Narrow" pitchFamily="34" charset="0"/>
                </a:rPr>
                <a:t>0x80100000000</a:t>
              </a:r>
              <a:endParaRPr lang="en-US" sz="1600" dirty="0">
                <a:latin typeface="Arial Narrow" pitchFamily="34" charset="0"/>
              </a:endParaRPr>
            </a:p>
          </p:txBody>
        </p:sp>
        <p:sp>
          <p:nvSpPr>
            <p:cNvPr id="13" name="TextBox 12"/>
            <p:cNvSpPr txBox="1"/>
            <p:nvPr/>
          </p:nvSpPr>
          <p:spPr>
            <a:xfrm>
              <a:off x="7772400" y="3048000"/>
              <a:ext cx="1510350" cy="338554"/>
            </a:xfrm>
            <a:prstGeom prst="rect">
              <a:avLst/>
            </a:prstGeom>
            <a:noFill/>
          </p:spPr>
          <p:txBody>
            <a:bodyPr wrap="none" rtlCol="0">
              <a:spAutoFit/>
            </a:bodyPr>
            <a:lstStyle/>
            <a:p>
              <a:r>
                <a:rPr lang="en-US" sz="1600" dirty="0" smtClean="0">
                  <a:latin typeface="Arial Narrow" pitchFamily="34" charset="0"/>
                </a:rPr>
                <a:t>0xfffff7ff00000000</a:t>
              </a:r>
              <a:endParaRPr lang="en-US" sz="1600" dirty="0">
                <a:latin typeface="Arial Narrow" pitchFamily="34" charset="0"/>
              </a:endParaRPr>
            </a:p>
          </p:txBody>
        </p:sp>
        <p:sp>
          <p:nvSpPr>
            <p:cNvPr id="14" name="TextBox 13"/>
            <p:cNvSpPr txBox="1"/>
            <p:nvPr/>
          </p:nvSpPr>
          <p:spPr>
            <a:xfrm>
              <a:off x="7754940" y="1752600"/>
              <a:ext cx="1312860" cy="338554"/>
            </a:xfrm>
            <a:prstGeom prst="rect">
              <a:avLst/>
            </a:prstGeom>
            <a:noFill/>
          </p:spPr>
          <p:txBody>
            <a:bodyPr wrap="none" rtlCol="0">
              <a:spAutoFit/>
            </a:bodyPr>
            <a:lstStyle/>
            <a:p>
              <a:r>
                <a:rPr lang="en-US" sz="1600" dirty="0" smtClean="0">
                  <a:latin typeface="Arial Narrow" pitchFamily="34" charset="0"/>
                </a:rPr>
                <a:t>0xffffffffffbf0000</a:t>
              </a:r>
              <a:endParaRPr lang="en-US" sz="1600" dirty="0">
                <a:latin typeface="Arial Narrow" pitchFamily="34" charset="0"/>
              </a:endParaRPr>
            </a:p>
          </p:txBody>
        </p:sp>
        <p:cxnSp>
          <p:nvCxnSpPr>
            <p:cNvPr id="15" name="Straight Connector 14"/>
            <p:cNvCxnSpPr/>
            <p:nvPr/>
          </p:nvCxnSpPr>
          <p:spPr>
            <a:xfrm flipV="1">
              <a:off x="7696200" y="63246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96200" y="57912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6200" y="3335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96200" y="20405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96200" y="3716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38250" y="2573923"/>
            <a:ext cx="457200" cy="1905000"/>
            <a:chOff x="6400800" y="2743200"/>
            <a:chExt cx="457200" cy="1905000"/>
          </a:xfrm>
        </p:grpSpPr>
        <p:sp>
          <p:nvSpPr>
            <p:cNvPr id="21" name="Up Arrow 20"/>
            <p:cNvSpPr/>
            <p:nvPr/>
          </p:nvSpPr>
          <p:spPr>
            <a:xfrm>
              <a:off x="6400800" y="4191000"/>
              <a:ext cx="457200" cy="457200"/>
            </a:xfrm>
            <a:prstGeom prst="up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400800" y="2743200"/>
              <a:ext cx="457200" cy="457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4038600" y="2971800"/>
            <a:ext cx="228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4400" y="2971800"/>
            <a:ext cx="228600"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7" idx="1"/>
            <a:endCxn id="7" idx="3"/>
          </p:cNvCxnSpPr>
          <p:nvPr/>
        </p:nvCxnSpPr>
        <p:spPr>
          <a:xfrm>
            <a:off x="5576250" y="3982635"/>
            <a:ext cx="2057400" cy="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62600" y="3124200"/>
            <a:ext cx="2057400" cy="0"/>
          </a:xfrm>
          <a:prstGeom prst="line">
            <a:avLst/>
          </a:prstGeom>
          <a:ln w="381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748970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22" name="TextBox 21"/>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aphicFrame>
        <p:nvGraphicFramePr>
          <p:cNvPr id="29" name="Chart 28"/>
          <p:cNvGraphicFramePr>
            <a:graphicFrameLocks/>
          </p:cNvGraphicFramePr>
          <p:nvPr>
            <p:extLst>
              <p:ext uri="{D42A27DB-BD31-4B8C-83A1-F6EECF244321}">
                <p14:modId xmlns:p14="http://schemas.microsoft.com/office/powerpoint/2010/main" val="3474344561"/>
              </p:ext>
            </p:extLst>
          </p:nvPr>
        </p:nvGraphicFramePr>
        <p:xfrm>
          <a:off x="381000" y="1219200"/>
          <a:ext cx="82296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p:cNvGraphicFramePr>
            <a:graphicFrameLocks/>
          </p:cNvGraphicFramePr>
          <p:nvPr>
            <p:extLst>
              <p:ext uri="{D42A27DB-BD31-4B8C-83A1-F6EECF244321}">
                <p14:modId xmlns:p14="http://schemas.microsoft.com/office/powerpoint/2010/main" val="2179259594"/>
              </p:ext>
            </p:extLst>
          </p:nvPr>
        </p:nvGraphicFramePr>
        <p:xfrm>
          <a:off x="393192" y="1228164"/>
          <a:ext cx="8382000" cy="4251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75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Graphic spid="29" grpId="0">
        <p:bldAsOne/>
      </p:bldGraphic>
      <p:bldGraphic spid="3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a:t>
            </a:r>
            <a:r>
              <a:rPr lang="en-US" dirty="0" err="1" smtClean="0"/>
              <a:t>Relyzer</a:t>
            </a:r>
            <a:endParaRPr lang="en-US" dirty="0"/>
          </a:p>
        </p:txBody>
      </p:sp>
      <p:sp>
        <p:nvSpPr>
          <p:cNvPr id="3" name="Content Placeholder 2"/>
          <p:cNvSpPr>
            <a:spLocks noGrp="1"/>
          </p:cNvSpPr>
          <p:nvPr>
            <p:ph idx="1"/>
          </p:nvPr>
        </p:nvSpPr>
        <p:spPr>
          <a:xfrm>
            <a:off x="304800" y="914400"/>
            <a:ext cx="8458200" cy="4800600"/>
          </a:xfrm>
        </p:spPr>
        <p:txBody>
          <a:bodyPr/>
          <a:lstStyle/>
          <a:p>
            <a:r>
              <a:rPr lang="en-US" dirty="0" smtClean="0"/>
              <a:t>Pruning</a:t>
            </a:r>
          </a:p>
          <a:p>
            <a:pPr lvl="1"/>
            <a:r>
              <a:rPr lang="en-US" dirty="0" smtClean="0"/>
              <a:t>12 applications (from SPEC 2006, Parsec, and Splash 2)</a:t>
            </a:r>
          </a:p>
          <a:p>
            <a:r>
              <a:rPr lang="en-US" dirty="0" smtClean="0"/>
              <a:t>Fault model</a:t>
            </a:r>
          </a:p>
          <a:p>
            <a:pPr lvl="1"/>
            <a:r>
              <a:rPr lang="en-US" dirty="0" smtClean="0"/>
              <a:t>When (application) and where (hardware) to inject transient faults</a:t>
            </a:r>
            <a:endParaRPr lang="en-US" dirty="0"/>
          </a:p>
          <a:p>
            <a:pPr lvl="1"/>
            <a:r>
              <a:rPr lang="en-US" dirty="0"/>
              <a:t>When: Every dynamic instruction that uses these units</a:t>
            </a:r>
          </a:p>
          <a:p>
            <a:pPr lvl="1"/>
            <a:r>
              <a:rPr lang="en-US" dirty="0" smtClean="0"/>
              <a:t>Where: Hardware fault sites</a:t>
            </a:r>
          </a:p>
          <a:p>
            <a:pPr lvl="2">
              <a:buFont typeface="Wingdings" pitchFamily="2" charset="2"/>
              <a:buChar char="§"/>
            </a:pPr>
            <a:r>
              <a:rPr lang="en-US" sz="2200" dirty="0" smtClean="0"/>
              <a:t>Faults </a:t>
            </a:r>
            <a:r>
              <a:rPr lang="en-US" sz="2200" dirty="0"/>
              <a:t>in </a:t>
            </a:r>
            <a:r>
              <a:rPr lang="en-US" sz="2200" dirty="0">
                <a:solidFill>
                  <a:srgbClr val="D25000"/>
                </a:solidFill>
              </a:rPr>
              <a:t>integer </a:t>
            </a:r>
            <a:r>
              <a:rPr lang="en-US" sz="2200" dirty="0" smtClean="0">
                <a:solidFill>
                  <a:srgbClr val="D25000"/>
                </a:solidFill>
              </a:rPr>
              <a:t>architectural registers</a:t>
            </a:r>
          </a:p>
          <a:p>
            <a:pPr lvl="2">
              <a:buFont typeface="Wingdings" pitchFamily="2" charset="2"/>
              <a:buChar char="§"/>
            </a:pPr>
            <a:r>
              <a:rPr lang="en-US" sz="2200" dirty="0" smtClean="0"/>
              <a:t>Faults in </a:t>
            </a:r>
            <a:r>
              <a:rPr lang="en-US" sz="2200" dirty="0" smtClean="0">
                <a:solidFill>
                  <a:srgbClr val="D25000"/>
                </a:solidFill>
              </a:rPr>
              <a:t>output latch of address generation unit</a:t>
            </a:r>
          </a:p>
          <a:p>
            <a:pPr lvl="1"/>
            <a:r>
              <a:rPr lang="en-US" dirty="0" smtClean="0"/>
              <a:t>Single bit flip, one fault at </a:t>
            </a:r>
            <a:r>
              <a:rPr lang="en-US" smtClean="0"/>
              <a:t>a time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126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Results</a:t>
            </a:r>
            <a:endParaRPr lang="en-US" dirty="0"/>
          </a:p>
        </p:txBody>
      </p:sp>
      <p:sp>
        <p:nvSpPr>
          <p:cNvPr id="3" name="Content Placeholder 2"/>
          <p:cNvSpPr>
            <a:spLocks noGrp="1"/>
          </p:cNvSpPr>
          <p:nvPr>
            <p:ph idx="1"/>
          </p:nvPr>
        </p:nvSpPr>
        <p:spPr>
          <a:xfrm>
            <a:off x="304800" y="4724400"/>
            <a:ext cx="8610600" cy="2057400"/>
          </a:xfrm>
        </p:spPr>
        <p:txBody>
          <a:bodyPr>
            <a:noAutofit/>
          </a:bodyPr>
          <a:lstStyle/>
          <a:p>
            <a:r>
              <a:rPr lang="en-US" b="1" dirty="0" smtClean="0">
                <a:solidFill>
                  <a:srgbClr val="D25000"/>
                </a:solidFill>
              </a:rPr>
              <a:t>99.78% of fault sites are pruned</a:t>
            </a:r>
            <a:endParaRPr lang="en-US" dirty="0" smtClean="0">
              <a:solidFill>
                <a:srgbClr val="D25000"/>
              </a:solidFill>
            </a:endParaRPr>
          </a:p>
          <a:p>
            <a:r>
              <a:rPr lang="en-US" dirty="0" smtClean="0"/>
              <a:t>3 to 6 orders of magnitude pruning for most applications</a:t>
            </a:r>
          </a:p>
          <a:p>
            <a:pPr lvl="1"/>
            <a:r>
              <a:rPr lang="en-US" sz="2000" dirty="0" smtClean="0"/>
              <a:t>For </a:t>
            </a:r>
            <a:r>
              <a:rPr lang="en-US" sz="2000" dirty="0" err="1" smtClean="0"/>
              <a:t>mcf</a:t>
            </a:r>
            <a:r>
              <a:rPr lang="en-US" sz="2000" dirty="0" smtClean="0"/>
              <a:t>, </a:t>
            </a:r>
            <a:r>
              <a:rPr lang="en-US" sz="2000" dirty="0"/>
              <a:t>t</a:t>
            </a:r>
            <a:r>
              <a:rPr lang="en-US" sz="2000" dirty="0" smtClean="0"/>
              <a:t>wo store instructions observed low pruning (of 20%)</a:t>
            </a:r>
          </a:p>
          <a:p>
            <a:r>
              <a:rPr lang="en-US" dirty="0"/>
              <a:t>Overall </a:t>
            </a:r>
            <a:r>
              <a:rPr lang="en-US" dirty="0" smtClean="0">
                <a:solidFill>
                  <a:srgbClr val="D25000"/>
                </a:solidFill>
              </a:rPr>
              <a:t>0.004</a:t>
            </a:r>
            <a:r>
              <a:rPr lang="en-US" dirty="0">
                <a:solidFill>
                  <a:srgbClr val="D25000"/>
                </a:solidFill>
              </a:rPr>
              <a:t>% fault sites represent 99% </a:t>
            </a:r>
            <a:r>
              <a:rPr lang="en-US" dirty="0"/>
              <a:t>of total fault </a:t>
            </a:r>
            <a:r>
              <a:rPr lang="en-US" dirty="0" smtClean="0"/>
              <a:t>sites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635815662"/>
              </p:ext>
            </p:extLst>
          </p:nvPr>
        </p:nvGraphicFramePr>
        <p:xfrm>
          <a:off x="76200" y="838200"/>
          <a:ext cx="88392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bwMode="auto">
          <a:xfrm>
            <a:off x="4876800" y="2887421"/>
            <a:ext cx="3505200" cy="770179"/>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PILOTS</a:t>
            </a:r>
            <a:endParaRPr kumimoji="0" lang="en-US" sz="2200" b="1" i="0" u="none" strike="noStrike" cap="none" normalizeH="0" baseline="0" dirty="0">
              <a:ln>
                <a:noFill/>
              </a:ln>
              <a:solidFill>
                <a:schemeClr val="tx1">
                  <a:lumMod val="50000"/>
                  <a:lumOff val="50000"/>
                </a:schemeClr>
              </a:solidFill>
              <a:effectLst/>
            </a:endParaRPr>
          </a:p>
        </p:txBody>
      </p:sp>
      <p:sp>
        <p:nvSpPr>
          <p:cNvPr id="131" name="Rounded Rectangle 130"/>
          <p:cNvSpPr/>
          <p:nvPr/>
        </p:nvSpPr>
        <p:spPr bwMode="auto">
          <a:xfrm>
            <a:off x="4876800" y="4191000"/>
            <a:ext cx="3505200" cy="1167422"/>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SAMPLE</a:t>
            </a:r>
            <a:endParaRPr kumimoji="0" lang="en-US" sz="2200" b="1" i="0" u="none" strike="noStrike" cap="none" normalizeH="0" baseline="0" dirty="0">
              <a:ln>
                <a:noFill/>
              </a:ln>
              <a:solidFill>
                <a:schemeClr val="tx1">
                  <a:lumMod val="50000"/>
                  <a:lumOff val="50000"/>
                </a:schemeClr>
              </a:solidFill>
              <a:effectLst/>
            </a:endParaRPr>
          </a:p>
        </p:txBody>
      </p:sp>
      <p:grpSp>
        <p:nvGrpSpPr>
          <p:cNvPr id="30" name="Group 29"/>
          <p:cNvGrpSpPr/>
          <p:nvPr/>
        </p:nvGrpSpPr>
        <p:grpSpPr>
          <a:xfrm>
            <a:off x="7391400" y="2020004"/>
            <a:ext cx="685800" cy="646996"/>
            <a:chOff x="8153400" y="2401004"/>
            <a:chExt cx="685800" cy="646996"/>
          </a:xfrm>
        </p:grpSpPr>
        <p:sp>
          <p:nvSpPr>
            <p:cNvPr id="140" name="Rounded Rectangle 139"/>
            <p:cNvSpPr/>
            <p:nvPr/>
          </p:nvSpPr>
          <p:spPr bwMode="auto">
            <a:xfrm>
              <a:off x="8153400" y="2401004"/>
              <a:ext cx="685800" cy="646996"/>
            </a:xfrm>
            <a:prstGeom prst="roundRect">
              <a:avLst/>
            </a:prstGeom>
            <a:solidFill>
              <a:schemeClr val="accent6">
                <a:lumMod val="75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7" name="Group 26"/>
            <p:cNvGrpSpPr/>
            <p:nvPr/>
          </p:nvGrpSpPr>
          <p:grpSpPr>
            <a:xfrm>
              <a:off x="8282304" y="2491226"/>
              <a:ext cx="423350" cy="480574"/>
              <a:chOff x="8282304" y="2491226"/>
              <a:chExt cx="423350" cy="480574"/>
            </a:xfrm>
          </p:grpSpPr>
          <p:sp>
            <p:nvSpPr>
              <p:cNvPr id="136" name="Explosion 1 78"/>
              <p:cNvSpPr>
                <a:spLocks noChangeArrowheads="1"/>
              </p:cNvSpPr>
              <p:nvPr/>
            </p:nvSpPr>
            <p:spPr bwMode="auto">
              <a:xfrm>
                <a:off x="8376251" y="2491226"/>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9"/>
              <p:cNvSpPr>
                <a:spLocks noChangeArrowheads="1"/>
              </p:cNvSpPr>
              <p:nvPr/>
            </p:nvSpPr>
            <p:spPr bwMode="auto">
              <a:xfrm>
                <a:off x="8282304" y="282002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8" name="Explosion 1 84"/>
              <p:cNvSpPr>
                <a:spLocks noChangeArrowheads="1"/>
              </p:cNvSpPr>
              <p:nvPr/>
            </p:nvSpPr>
            <p:spPr bwMode="auto">
              <a:xfrm>
                <a:off x="8591672" y="2666035"/>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nvGrpSpPr>
          <p:cNvPr id="32" name="Group 31"/>
          <p:cNvGrpSpPr/>
          <p:nvPr/>
        </p:nvGrpSpPr>
        <p:grpSpPr>
          <a:xfrm>
            <a:off x="5181600" y="2095892"/>
            <a:ext cx="685800" cy="646996"/>
            <a:chOff x="5562600" y="2476892"/>
            <a:chExt cx="685800" cy="646996"/>
          </a:xfrm>
        </p:grpSpPr>
        <p:sp>
          <p:nvSpPr>
            <p:cNvPr id="28" name="Rounded Rectangle 27"/>
            <p:cNvSpPr/>
            <p:nvPr/>
          </p:nvSpPr>
          <p:spPr bwMode="auto">
            <a:xfrm>
              <a:off x="5562600" y="2476892"/>
              <a:ext cx="685800" cy="646996"/>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5" name="Group 24"/>
            <p:cNvGrpSpPr/>
            <p:nvPr/>
          </p:nvGrpSpPr>
          <p:grpSpPr>
            <a:xfrm>
              <a:off x="5648227" y="2571946"/>
              <a:ext cx="488314" cy="427014"/>
              <a:chOff x="5648227" y="2571946"/>
              <a:chExt cx="488314" cy="427014"/>
            </a:xfrm>
          </p:grpSpPr>
          <p:sp>
            <p:nvSpPr>
              <p:cNvPr id="125" name="Explosion 1 51"/>
              <p:cNvSpPr>
                <a:spLocks noChangeArrowheads="1"/>
              </p:cNvSpPr>
              <p:nvPr/>
            </p:nvSpPr>
            <p:spPr bwMode="auto">
              <a:xfrm>
                <a:off x="6022559" y="2571946"/>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6" name="Explosion 1 82"/>
              <p:cNvSpPr>
                <a:spLocks noChangeArrowheads="1"/>
              </p:cNvSpPr>
              <p:nvPr/>
            </p:nvSpPr>
            <p:spPr bwMode="auto">
              <a:xfrm>
                <a:off x="5876509" y="284718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2" name="Explosion 1 88"/>
              <p:cNvSpPr>
                <a:spLocks noChangeArrowheads="1"/>
              </p:cNvSpPr>
              <p:nvPr/>
            </p:nvSpPr>
            <p:spPr bwMode="auto">
              <a:xfrm>
                <a:off x="5648227" y="2834381"/>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sp>
        <p:nvSpPr>
          <p:cNvPr id="2" name="Title 1"/>
          <p:cNvSpPr>
            <a:spLocks noGrp="1"/>
          </p:cNvSpPr>
          <p:nvPr>
            <p:ph type="title"/>
          </p:nvPr>
        </p:nvSpPr>
        <p:spPr/>
        <p:txBody>
          <a:bodyPr/>
          <a:lstStyle/>
          <a:p>
            <a:r>
              <a:rPr lang="en-US" dirty="0" smtClean="0"/>
              <a:t>Methodology: Validating </a:t>
            </a:r>
            <a:r>
              <a:rPr lang="en-US" dirty="0"/>
              <a:t>P</a:t>
            </a:r>
            <a:r>
              <a:rPr lang="en-US" dirty="0" smtClean="0"/>
              <a:t>runing </a:t>
            </a:r>
            <a:r>
              <a:rPr lang="en-US" dirty="0"/>
              <a:t>T</a:t>
            </a:r>
            <a:r>
              <a:rPr lang="en-US" dirty="0" smtClean="0"/>
              <a:t>echniques</a:t>
            </a:r>
            <a:endParaRPr lang="en-US" dirty="0"/>
          </a:p>
        </p:txBody>
      </p:sp>
      <p:sp>
        <p:nvSpPr>
          <p:cNvPr id="3" name="Content Placeholder 2"/>
          <p:cNvSpPr>
            <a:spLocks noGrp="1"/>
          </p:cNvSpPr>
          <p:nvPr>
            <p:ph idx="1"/>
          </p:nvPr>
        </p:nvSpPr>
        <p:spPr>
          <a:xfrm>
            <a:off x="304800" y="914401"/>
            <a:ext cx="8610600" cy="685800"/>
          </a:xfrm>
        </p:spPr>
        <p:txBody>
          <a:bodyPr/>
          <a:lstStyle/>
          <a:p>
            <a:r>
              <a:rPr lang="en-US" dirty="0" smtClean="0"/>
              <a:t>Validation for Control and Store equivalence pruning</a:t>
            </a:r>
          </a:p>
          <a:p>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a:p>
        </p:txBody>
      </p:sp>
      <p:grpSp>
        <p:nvGrpSpPr>
          <p:cNvPr id="9" name="Group 8"/>
          <p:cNvGrpSpPr/>
          <p:nvPr/>
        </p:nvGrpSpPr>
        <p:grpSpPr>
          <a:xfrm>
            <a:off x="573145" y="2234222"/>
            <a:ext cx="1865255" cy="3937978"/>
            <a:chOff x="304800" y="1678682"/>
            <a:chExt cx="1865255" cy="3937978"/>
          </a:xfrm>
        </p:grpSpPr>
        <p:grpSp>
          <p:nvGrpSpPr>
            <p:cNvPr id="10" name="Group 9"/>
            <p:cNvGrpSpPr/>
            <p:nvPr/>
          </p:nvGrpSpPr>
          <p:grpSpPr>
            <a:xfrm>
              <a:off x="304800" y="1678682"/>
              <a:ext cx="1865255" cy="3222945"/>
              <a:chOff x="304800" y="1678682"/>
              <a:chExt cx="1865255" cy="3222945"/>
            </a:xfrm>
          </p:grpSpPr>
          <p:sp>
            <p:nvSpPr>
              <p:cNvPr id="13" name="Rounded Rectangle 1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4" name="Group 2047"/>
              <p:cNvGrpSpPr>
                <a:grpSpLocks/>
              </p:cNvGrpSpPr>
              <p:nvPr/>
            </p:nvGrpSpPr>
            <p:grpSpPr bwMode="auto">
              <a:xfrm>
                <a:off x="304800" y="1907290"/>
                <a:ext cx="1865255" cy="2732088"/>
                <a:chOff x="1569711" y="2214680"/>
                <a:chExt cx="1990971" cy="2732220"/>
              </a:xfrm>
            </p:grpSpPr>
            <p:sp>
              <p:nvSpPr>
                <p:cNvPr id="15" name="Rectangle 1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1" name="Straight Arrow Connector 2054"/>
            <p:cNvCxnSpPr>
              <a:cxnSpLocks noChangeShapeType="1"/>
              <a:stCxn id="13" idx="2"/>
              <a:endCxn id="12" idx="0"/>
            </p:cNvCxnSpPr>
            <p:nvPr/>
          </p:nvCxnSpPr>
          <p:spPr bwMode="auto">
            <a:xfrm>
              <a:off x="1219201" y="4901627"/>
              <a:ext cx="0" cy="2824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ounded Rectangle 11"/>
            <p:cNvSpPr/>
            <p:nvPr/>
          </p:nvSpPr>
          <p:spPr bwMode="auto">
            <a:xfrm>
              <a:off x="304800" y="5184040"/>
              <a:ext cx="1828801" cy="43262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4" name="Explosion 1 37"/>
          <p:cNvSpPr>
            <a:spLocks noChangeArrowheads="1"/>
          </p:cNvSpPr>
          <p:nvPr/>
        </p:nvSpPr>
        <p:spPr bwMode="auto">
          <a:xfrm>
            <a:off x="1258887" y="238980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9" name="Explosion 1 36"/>
          <p:cNvSpPr>
            <a:spLocks noChangeArrowheads="1"/>
          </p:cNvSpPr>
          <p:nvPr/>
        </p:nvSpPr>
        <p:spPr bwMode="auto">
          <a:xfrm>
            <a:off x="1028700" y="239139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2" name="Explosion 1 61"/>
          <p:cNvSpPr>
            <a:spLocks noChangeArrowheads="1"/>
          </p:cNvSpPr>
          <p:nvPr/>
        </p:nvSpPr>
        <p:spPr bwMode="auto">
          <a:xfrm>
            <a:off x="1258887" y="481550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7" name="Explosion 1 66"/>
          <p:cNvSpPr>
            <a:spLocks noChangeArrowheads="1"/>
          </p:cNvSpPr>
          <p:nvPr/>
        </p:nvSpPr>
        <p:spPr bwMode="auto">
          <a:xfrm>
            <a:off x="1028700" y="481868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3" name="Group 122"/>
          <p:cNvGrpSpPr/>
          <p:nvPr/>
        </p:nvGrpSpPr>
        <p:grpSpPr>
          <a:xfrm>
            <a:off x="2520950" y="5358422"/>
            <a:ext cx="762000" cy="726114"/>
            <a:chOff x="2520950" y="5739422"/>
            <a:chExt cx="762000" cy="726114"/>
          </a:xfrm>
        </p:grpSpPr>
        <p:sp>
          <p:nvSpPr>
            <p:cNvPr id="5" name="Oval 4"/>
            <p:cNvSpPr/>
            <p:nvPr/>
          </p:nvSpPr>
          <p:spPr bwMode="auto">
            <a:xfrm>
              <a:off x="2520950" y="573942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Explosion 1 49"/>
            <p:cNvSpPr>
              <a:spLocks noChangeArrowheads="1"/>
            </p:cNvSpPr>
            <p:nvPr/>
          </p:nvSpPr>
          <p:spPr bwMode="auto">
            <a:xfrm>
              <a:off x="2944440" y="587367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4"/>
            <p:cNvSpPr>
              <a:spLocks noChangeArrowheads="1"/>
            </p:cNvSpPr>
            <p:nvPr/>
          </p:nvSpPr>
          <p:spPr bwMode="auto">
            <a:xfrm>
              <a:off x="2864994" y="6127301"/>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60"/>
            <p:cNvSpPr>
              <a:spLocks noChangeArrowheads="1"/>
            </p:cNvSpPr>
            <p:nvPr/>
          </p:nvSpPr>
          <p:spPr bwMode="auto">
            <a:xfrm>
              <a:off x="2677163" y="5949561"/>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8" name="Explosion 1 67"/>
            <p:cNvSpPr>
              <a:spLocks noChangeArrowheads="1"/>
            </p:cNvSpPr>
            <p:nvPr/>
          </p:nvSpPr>
          <p:spPr bwMode="auto">
            <a:xfrm>
              <a:off x="3096445" y="6052376"/>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2" name="Explosion 1 72"/>
            <p:cNvSpPr>
              <a:spLocks noChangeArrowheads="1"/>
            </p:cNvSpPr>
            <p:nvPr/>
          </p:nvSpPr>
          <p:spPr bwMode="auto">
            <a:xfrm>
              <a:off x="2650493" y="6202877"/>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0" name="Group 119"/>
          <p:cNvGrpSpPr/>
          <p:nvPr/>
        </p:nvGrpSpPr>
        <p:grpSpPr>
          <a:xfrm>
            <a:off x="2565400" y="3755849"/>
            <a:ext cx="762000" cy="726114"/>
            <a:chOff x="2565400" y="4136849"/>
            <a:chExt cx="762000" cy="726114"/>
          </a:xfrm>
        </p:grpSpPr>
        <p:sp>
          <p:nvSpPr>
            <p:cNvPr id="7" name="Oval 6"/>
            <p:cNvSpPr/>
            <p:nvPr/>
          </p:nvSpPr>
          <p:spPr bwMode="auto">
            <a:xfrm>
              <a:off x="2565400" y="4136849"/>
              <a:ext cx="762000" cy="726114"/>
            </a:xfrm>
            <a:prstGeom prst="ellipse">
              <a:avLst/>
            </a:prstGeom>
            <a:solidFill>
              <a:schemeClr val="accent6">
                <a:lumMod val="60000"/>
                <a:lumOff val="4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Explosion 1 68"/>
            <p:cNvSpPr>
              <a:spLocks noChangeArrowheads="1"/>
            </p:cNvSpPr>
            <p:nvPr/>
          </p:nvSpPr>
          <p:spPr bwMode="auto">
            <a:xfrm>
              <a:off x="2857500" y="46421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0" name="Explosion 1 69"/>
            <p:cNvSpPr>
              <a:spLocks noChangeArrowheads="1"/>
            </p:cNvSpPr>
            <p:nvPr/>
          </p:nvSpPr>
          <p:spPr bwMode="auto">
            <a:xfrm>
              <a:off x="2948938" y="422297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1" name="Explosion 1 70"/>
            <p:cNvSpPr>
              <a:spLocks noChangeArrowheads="1"/>
            </p:cNvSpPr>
            <p:nvPr/>
          </p:nvSpPr>
          <p:spPr bwMode="auto">
            <a:xfrm>
              <a:off x="2688301" y="44897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7" name="Explosion 1 74"/>
            <p:cNvSpPr>
              <a:spLocks noChangeArrowheads="1"/>
            </p:cNvSpPr>
            <p:nvPr/>
          </p:nvSpPr>
          <p:spPr bwMode="auto">
            <a:xfrm>
              <a:off x="2745615" y="4268087"/>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3" name="Explosion 1 80"/>
            <p:cNvSpPr>
              <a:spLocks noChangeArrowheads="1"/>
            </p:cNvSpPr>
            <p:nvPr/>
          </p:nvSpPr>
          <p:spPr bwMode="auto">
            <a:xfrm>
              <a:off x="3130894" y="4486212"/>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4" name="Group 123"/>
          <p:cNvGrpSpPr/>
          <p:nvPr/>
        </p:nvGrpSpPr>
        <p:grpSpPr>
          <a:xfrm>
            <a:off x="2546350" y="4551362"/>
            <a:ext cx="762000" cy="726114"/>
            <a:chOff x="2546350" y="4932362"/>
            <a:chExt cx="762000" cy="726114"/>
          </a:xfrm>
        </p:grpSpPr>
        <p:sp>
          <p:nvSpPr>
            <p:cNvPr id="6" name="Oval 5"/>
            <p:cNvSpPr/>
            <p:nvPr/>
          </p:nvSpPr>
          <p:spPr bwMode="auto">
            <a:xfrm>
              <a:off x="2546350" y="493236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Explosion 1 55"/>
            <p:cNvSpPr>
              <a:spLocks noChangeArrowheads="1"/>
            </p:cNvSpPr>
            <p:nvPr/>
          </p:nvSpPr>
          <p:spPr bwMode="auto">
            <a:xfrm>
              <a:off x="2958782" y="542141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0" name="Explosion 1 73"/>
            <p:cNvSpPr>
              <a:spLocks noChangeArrowheads="1"/>
            </p:cNvSpPr>
            <p:nvPr/>
          </p:nvSpPr>
          <p:spPr bwMode="auto">
            <a:xfrm>
              <a:off x="2637053" y="5120928"/>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1" name="Explosion 1 78"/>
            <p:cNvSpPr>
              <a:spLocks noChangeArrowheads="1"/>
            </p:cNvSpPr>
            <p:nvPr/>
          </p:nvSpPr>
          <p:spPr bwMode="auto">
            <a:xfrm>
              <a:off x="2844959" y="502231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Explosion 1 79"/>
            <p:cNvSpPr>
              <a:spLocks noChangeArrowheads="1"/>
            </p:cNvSpPr>
            <p:nvPr/>
          </p:nvSpPr>
          <p:spPr bwMode="auto">
            <a:xfrm>
              <a:off x="2751012" y="5351116"/>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6" name="Explosion 1 84"/>
            <p:cNvSpPr>
              <a:spLocks noChangeArrowheads="1"/>
            </p:cNvSpPr>
            <p:nvPr/>
          </p:nvSpPr>
          <p:spPr bwMode="auto">
            <a:xfrm>
              <a:off x="3060380" y="5197128"/>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67" name="Explosion 1 85"/>
          <p:cNvSpPr>
            <a:spLocks noChangeArrowheads="1"/>
          </p:cNvSpPr>
          <p:nvPr/>
        </p:nvSpPr>
        <p:spPr bwMode="auto">
          <a:xfrm>
            <a:off x="1258887" y="367726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8" name="Group 117"/>
          <p:cNvGrpSpPr/>
          <p:nvPr/>
        </p:nvGrpSpPr>
        <p:grpSpPr>
          <a:xfrm>
            <a:off x="2565400" y="2930516"/>
            <a:ext cx="762000" cy="726114"/>
            <a:chOff x="2565400" y="3311516"/>
            <a:chExt cx="762000" cy="726114"/>
          </a:xfrm>
        </p:grpSpPr>
        <p:sp>
          <p:nvSpPr>
            <p:cNvPr id="8" name="Oval 7"/>
            <p:cNvSpPr/>
            <p:nvPr/>
          </p:nvSpPr>
          <p:spPr bwMode="auto">
            <a:xfrm>
              <a:off x="2565400" y="331151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Explosion 1 50"/>
            <p:cNvSpPr>
              <a:spLocks noChangeArrowheads="1"/>
            </p:cNvSpPr>
            <p:nvPr/>
          </p:nvSpPr>
          <p:spPr bwMode="auto">
            <a:xfrm>
              <a:off x="2673986" y="3522469"/>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75"/>
            <p:cNvSpPr>
              <a:spLocks noChangeArrowheads="1"/>
            </p:cNvSpPr>
            <p:nvPr/>
          </p:nvSpPr>
          <p:spPr bwMode="auto">
            <a:xfrm>
              <a:off x="3153760" y="3531206"/>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4" name="Explosion 1 81"/>
            <p:cNvSpPr>
              <a:spLocks noChangeArrowheads="1"/>
            </p:cNvSpPr>
            <p:nvPr/>
          </p:nvSpPr>
          <p:spPr bwMode="auto">
            <a:xfrm>
              <a:off x="2946398" y="3671047"/>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8" name="Explosion 1 86"/>
            <p:cNvSpPr>
              <a:spLocks noChangeArrowheads="1"/>
            </p:cNvSpPr>
            <p:nvPr/>
          </p:nvSpPr>
          <p:spPr bwMode="auto">
            <a:xfrm>
              <a:off x="2771962" y="3822824"/>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9" name="Explosion 1 87"/>
            <p:cNvSpPr>
              <a:spLocks noChangeArrowheads="1"/>
            </p:cNvSpPr>
            <p:nvPr/>
          </p:nvSpPr>
          <p:spPr bwMode="auto">
            <a:xfrm>
              <a:off x="2889250" y="342990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16" name="Group 115"/>
          <p:cNvGrpSpPr/>
          <p:nvPr/>
        </p:nvGrpSpPr>
        <p:grpSpPr>
          <a:xfrm>
            <a:off x="2590800" y="2133600"/>
            <a:ext cx="762000" cy="726114"/>
            <a:chOff x="2590800" y="2514600"/>
            <a:chExt cx="762000" cy="726114"/>
          </a:xfrm>
        </p:grpSpPr>
        <p:sp>
          <p:nvSpPr>
            <p:cNvPr id="23" name="Oval 22"/>
            <p:cNvSpPr/>
            <p:nvPr/>
          </p:nvSpPr>
          <p:spPr bwMode="auto">
            <a:xfrm>
              <a:off x="2590800" y="251460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Explosion 1 51"/>
            <p:cNvSpPr>
              <a:spLocks noChangeArrowheads="1"/>
            </p:cNvSpPr>
            <p:nvPr/>
          </p:nvSpPr>
          <p:spPr bwMode="auto">
            <a:xfrm>
              <a:off x="3048000" y="2615222"/>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2"/>
            <p:cNvSpPr>
              <a:spLocks noChangeArrowheads="1"/>
            </p:cNvSpPr>
            <p:nvPr/>
          </p:nvSpPr>
          <p:spPr bwMode="auto">
            <a:xfrm>
              <a:off x="2787968" y="2620617"/>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6"/>
            <p:cNvSpPr>
              <a:spLocks noChangeArrowheads="1"/>
            </p:cNvSpPr>
            <p:nvPr/>
          </p:nvSpPr>
          <p:spPr bwMode="auto">
            <a:xfrm>
              <a:off x="3104996" y="292161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5" name="Explosion 1 82"/>
            <p:cNvSpPr>
              <a:spLocks noChangeArrowheads="1"/>
            </p:cNvSpPr>
            <p:nvPr/>
          </p:nvSpPr>
          <p:spPr bwMode="auto">
            <a:xfrm>
              <a:off x="2901950" y="2890459"/>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0" name="Explosion 1 88"/>
            <p:cNvSpPr>
              <a:spLocks noChangeArrowheads="1"/>
            </p:cNvSpPr>
            <p:nvPr/>
          </p:nvSpPr>
          <p:spPr bwMode="auto">
            <a:xfrm>
              <a:off x="2673668" y="2877657"/>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71" name="Explosion 1 90"/>
          <p:cNvSpPr>
            <a:spLocks noChangeArrowheads="1"/>
          </p:cNvSpPr>
          <p:nvPr/>
        </p:nvSpPr>
        <p:spPr bwMode="auto">
          <a:xfrm>
            <a:off x="1028700" y="368044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72" name="Group 71"/>
          <p:cNvGrpSpPr/>
          <p:nvPr/>
        </p:nvGrpSpPr>
        <p:grpSpPr>
          <a:xfrm>
            <a:off x="1028226" y="2667000"/>
            <a:ext cx="952974" cy="153988"/>
            <a:chOff x="799626" y="1828800"/>
            <a:chExt cx="952974" cy="153988"/>
          </a:xfrm>
        </p:grpSpPr>
        <p:sp>
          <p:nvSpPr>
            <p:cNvPr id="73"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4"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5"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6"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7"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127" name="Explosion 1 84"/>
          <p:cNvSpPr>
            <a:spLocks noChangeArrowheads="1"/>
          </p:cNvSpPr>
          <p:nvPr/>
        </p:nvSpPr>
        <p:spPr bwMode="auto">
          <a:xfrm>
            <a:off x="1029794" y="267068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129" name="Explosion 1 81"/>
          <p:cNvSpPr>
            <a:spLocks noChangeArrowheads="1"/>
          </p:cNvSpPr>
          <p:nvPr/>
        </p:nvSpPr>
        <p:spPr bwMode="auto">
          <a:xfrm>
            <a:off x="1683068" y="26670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34" name="Group 33"/>
          <p:cNvGrpSpPr/>
          <p:nvPr/>
        </p:nvGrpSpPr>
        <p:grpSpPr>
          <a:xfrm>
            <a:off x="5419627" y="3581400"/>
            <a:ext cx="2419546" cy="970303"/>
            <a:chOff x="5832059" y="4058897"/>
            <a:chExt cx="2419546" cy="970303"/>
          </a:xfrm>
        </p:grpSpPr>
        <p:sp>
          <p:nvSpPr>
            <p:cNvPr id="33" name="Up-Down Arrow 32"/>
            <p:cNvSpPr/>
            <p:nvPr/>
          </p:nvSpPr>
          <p:spPr bwMode="auto">
            <a:xfrm>
              <a:off x="5832059" y="4058897"/>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2" name="Up-Down Arrow 141"/>
            <p:cNvSpPr/>
            <p:nvPr/>
          </p:nvSpPr>
          <p:spPr bwMode="auto">
            <a:xfrm>
              <a:off x="7991573" y="4068324"/>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3" name="TextBox 42"/>
          <p:cNvSpPr txBox="1"/>
          <p:nvPr/>
        </p:nvSpPr>
        <p:spPr>
          <a:xfrm>
            <a:off x="5304428" y="5498068"/>
            <a:ext cx="2696572" cy="400110"/>
          </a:xfrm>
          <a:prstGeom prst="rect">
            <a:avLst/>
          </a:prstGeom>
          <a:noFill/>
        </p:spPr>
        <p:txBody>
          <a:bodyPr wrap="none" rtlCol="0">
            <a:spAutoFit/>
          </a:bodyPr>
          <a:lstStyle/>
          <a:p>
            <a:r>
              <a:rPr lang="en-US" sz="2000" b="1" dirty="0" smtClean="0">
                <a:latin typeface="Arial Narrow" pitchFamily="34" charset="0"/>
              </a:rPr>
              <a:t>Compute Prediction Rate</a:t>
            </a:r>
            <a:endParaRPr lang="en-US" sz="2000" b="1" dirty="0">
              <a:latin typeface="Arial Narrow" pitchFamily="34" charset="0"/>
            </a:endParaRPr>
          </a:p>
        </p:txBody>
      </p:sp>
      <p:sp>
        <p:nvSpPr>
          <p:cNvPr id="26" name="TextBox 25"/>
          <p:cNvSpPr txBox="1"/>
          <p:nvPr/>
        </p:nvSpPr>
        <p:spPr>
          <a:xfrm>
            <a:off x="2228235" y="1371600"/>
            <a:ext cx="1468671" cy="707886"/>
          </a:xfrm>
          <a:prstGeom prst="rect">
            <a:avLst/>
          </a:prstGeom>
          <a:noFill/>
        </p:spPr>
        <p:txBody>
          <a:bodyPr wrap="none" rtlCol="0">
            <a:spAutoFit/>
          </a:bodyPr>
          <a:lstStyle/>
          <a:p>
            <a:pPr algn="ctr"/>
            <a:r>
              <a:rPr lang="en-US" sz="2000" b="1" dirty="0" smtClean="0">
                <a:latin typeface="Arial Narrow" pitchFamily="34" charset="0"/>
              </a:rPr>
              <a:t>Equivalence </a:t>
            </a:r>
          </a:p>
          <a:p>
            <a:pPr algn="ctr"/>
            <a:r>
              <a:rPr lang="en-US" sz="2000" b="1" dirty="0" smtClean="0">
                <a:latin typeface="Arial Narrow" pitchFamily="34" charset="0"/>
              </a:rPr>
              <a:t>Classes</a:t>
            </a:r>
            <a:endParaRPr lang="en-US" sz="2000" b="1" dirty="0">
              <a:latin typeface="Arial Narrow" pitchFamily="34" charset="0"/>
            </a:endParaRPr>
          </a:p>
        </p:txBody>
      </p:sp>
      <p:pic>
        <p:nvPicPr>
          <p:cNvPr id="87" name="Picture 3" descr="C:\Users\Siva\AppData\Local\Microsoft\Windows\Temporary Internet Files\Content.IE5\PS9RKA9N\MC90043267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84535"/>
            <a:ext cx="776741" cy="77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417 -0.00278 L 0.27917 -0.0111 " pathEditMode="relative" rAng="0" ptsTypes="AA">
                                      <p:cBhvr>
                                        <p:cTn id="6" dur="2000" fill="hold"/>
                                        <p:tgtEl>
                                          <p:spTgt spid="116"/>
                                        </p:tgtEl>
                                        <p:attrNameLst>
                                          <p:attrName>ppt_x</p:attrName>
                                          <p:attrName>ppt_y</p:attrName>
                                        </p:attrNameLst>
                                      </p:cBhvr>
                                      <p:rCtr x="13750" y="-416"/>
                                    </p:animMotion>
                                  </p:childTnLst>
                                </p:cTn>
                              </p:par>
                              <p:par>
                                <p:cTn id="7" presetID="42" presetClass="path" presetSubtype="0" accel="50000" decel="50000" fill="hold" nodeType="withEffect">
                                  <p:stCondLst>
                                    <p:cond delay="0"/>
                                  </p:stCondLst>
                                  <p:childTnLst>
                                    <p:animMotion origin="layout" path="M 1.11111E-6 4.9919E-6 L 0.52153 -0.37174 " pathEditMode="relative" rAng="0" ptsTypes="AA">
                                      <p:cBhvr>
                                        <p:cTn id="8" dur="2000" fill="hold"/>
                                        <p:tgtEl>
                                          <p:spTgt spid="124"/>
                                        </p:tgtEl>
                                        <p:attrNameLst>
                                          <p:attrName>ppt_x</p:attrName>
                                          <p:attrName>ppt_y</p:attrName>
                                        </p:attrNameLst>
                                      </p:cBhvr>
                                      <p:rCtr x="26076" y="-1859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1.38778E-17 -2.05876E-6 L 0.48958 0.09947 " pathEditMode="relative" rAng="0" ptsTypes="AA">
                                      <p:cBhvr>
                                        <p:cTn id="14" dur="2000" fill="hold"/>
                                        <p:tgtEl>
                                          <p:spTgt spid="127"/>
                                        </p:tgtEl>
                                        <p:attrNameLst>
                                          <p:attrName>ppt_x</p:attrName>
                                          <p:attrName>ppt_y</p:attrName>
                                        </p:attrNameLst>
                                      </p:cBhvr>
                                      <p:rCtr x="24479" y="4973"/>
                                    </p:animMotion>
                                  </p:childTnLst>
                                </p:cTn>
                              </p:par>
                              <p:par>
                                <p:cTn id="15" presetID="42" presetClass="path" presetSubtype="0" accel="50000" decel="50000" fill="hold" grpId="0" nodeType="withEffect">
                                  <p:stCondLst>
                                    <p:cond delay="0"/>
                                  </p:stCondLst>
                                  <p:childTnLst>
                                    <p:animMotion origin="layout" path="M 2.22222E-6 5.82929E-7 L 0.65139 0.09993 " pathEditMode="relative" rAng="0" ptsTypes="AA">
                                      <p:cBhvr>
                                        <p:cTn id="16" dur="2000" fill="hold"/>
                                        <p:tgtEl>
                                          <p:spTgt spid="129"/>
                                        </p:tgtEl>
                                        <p:attrNameLst>
                                          <p:attrName>ppt_x</p:attrName>
                                          <p:attrName>ppt_y</p:attrName>
                                        </p:attrNameLst>
                                      </p:cBhvr>
                                      <p:rCtr x="32569" y="499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1.11022E-16 4.18459E-6 L 0.00833 0.36641 " pathEditMode="relative" rAng="0" ptsTypes="AA">
                                      <p:cBhvr>
                                        <p:cTn id="25" dur="2000" fill="hold"/>
                                        <p:tgtEl>
                                          <p:spTgt spid="32"/>
                                        </p:tgtEl>
                                        <p:attrNameLst>
                                          <p:attrName>ppt_x</p:attrName>
                                          <p:attrName>ppt_y</p:attrName>
                                        </p:attrNameLst>
                                      </p:cBhvr>
                                      <p:rCtr x="417" y="18321"/>
                                    </p:animMotion>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0.00416 0.00278 L -0.00833 0.38307 " pathEditMode="relative" rAng="0" ptsTypes="AA">
                                      <p:cBhvr>
                                        <p:cTn id="29" dur="2000" fill="hold"/>
                                        <p:tgtEl>
                                          <p:spTgt spid="30"/>
                                        </p:tgtEl>
                                        <p:attrNameLst>
                                          <p:attrName>ppt_x</p:attrName>
                                          <p:attrName>ppt_y</p:attrName>
                                        </p:attrNameLst>
                                      </p:cBhvr>
                                      <p:rCtr x="-208" y="190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27" grpId="0" animBg="1"/>
      <p:bldP spid="129" grpId="0" animBg="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Pruning Techniques</a:t>
            </a:r>
            <a:endParaRPr lang="en-US" dirty="0"/>
          </a:p>
        </p:txBody>
      </p:sp>
      <p:sp>
        <p:nvSpPr>
          <p:cNvPr id="3" name="Content Placeholder 2"/>
          <p:cNvSpPr>
            <a:spLocks noGrp="1"/>
          </p:cNvSpPr>
          <p:nvPr>
            <p:ph idx="1"/>
          </p:nvPr>
        </p:nvSpPr>
        <p:spPr>
          <a:xfrm>
            <a:off x="304800" y="4572000"/>
            <a:ext cx="8915400" cy="2057400"/>
          </a:xfrm>
        </p:spPr>
        <p:txBody>
          <a:bodyPr/>
          <a:lstStyle/>
          <a:p>
            <a:r>
              <a:rPr lang="en-US" dirty="0" smtClean="0"/>
              <a:t>Validated control and store equivalence</a:t>
            </a:r>
          </a:p>
          <a:p>
            <a:pPr lvl="1"/>
            <a:r>
              <a:rPr lang="en-US" dirty="0">
                <a:solidFill>
                  <a:srgbClr val="D25000"/>
                </a:solidFill>
              </a:rPr>
              <a:t>&gt;2M injections </a:t>
            </a:r>
            <a:r>
              <a:rPr lang="en-US" dirty="0"/>
              <a:t>for randomly selected pilots, samples from equivalent </a:t>
            </a:r>
            <a:r>
              <a:rPr lang="en-US" dirty="0" smtClean="0"/>
              <a:t>set</a:t>
            </a:r>
          </a:p>
          <a:p>
            <a:r>
              <a:rPr lang="en-US" dirty="0" smtClean="0"/>
              <a:t>96% combined accuracy (including fully accurate prediction-based pruning)</a:t>
            </a:r>
          </a:p>
          <a:p>
            <a:r>
              <a:rPr lang="en-US" dirty="0" smtClean="0"/>
              <a:t>99% confidence interval with &lt;5% error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a:p>
        </p:txBody>
      </p:sp>
      <p:graphicFrame>
        <p:nvGraphicFramePr>
          <p:cNvPr id="8" name="Chart 7"/>
          <p:cNvGraphicFramePr>
            <a:graphicFrameLocks/>
          </p:cNvGraphicFramePr>
          <p:nvPr>
            <p:extLst>
              <p:ext uri="{D42A27DB-BD31-4B8C-83A1-F6EECF244321}">
                <p14:modId xmlns:p14="http://schemas.microsoft.com/office/powerpoint/2010/main" val="1401798912"/>
              </p:ext>
            </p:extLst>
          </p:nvPr>
        </p:nvGraphicFramePr>
        <p:xfrm>
          <a:off x="152400" y="838201"/>
          <a:ext cx="8839200" cy="3428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7239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Impact of </a:t>
            </a:r>
            <a:r>
              <a:rPr lang="en-US" dirty="0" err="1" smtClean="0"/>
              <a:t>Relyzer</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for the first time, finds SDCs from virtually all program locations</a:t>
            </a:r>
          </a:p>
          <a:p>
            <a:endParaRPr lang="en-US" sz="1000" dirty="0" smtClean="0"/>
          </a:p>
          <a:p>
            <a:r>
              <a:rPr lang="en-US" dirty="0"/>
              <a:t>SDC-targeted error </a:t>
            </a:r>
            <a:r>
              <a:rPr lang="en-US" dirty="0" smtClean="0"/>
              <a:t>detectors</a:t>
            </a:r>
          </a:p>
          <a:p>
            <a:pPr lvl="1"/>
            <a:r>
              <a:rPr lang="en-US" dirty="0" smtClean="0"/>
              <a:t>Placing detectors where needed</a:t>
            </a:r>
          </a:p>
          <a:p>
            <a:pPr lvl="1"/>
            <a:r>
              <a:rPr lang="en-US" dirty="0" smtClean="0"/>
              <a:t>Designing application-centric detectors</a:t>
            </a:r>
          </a:p>
          <a:p>
            <a:endParaRPr lang="en-US" sz="1000" dirty="0" smtClean="0"/>
          </a:p>
          <a:p>
            <a:r>
              <a:rPr lang="en-US" dirty="0"/>
              <a:t>Tuning </a:t>
            </a:r>
            <a:r>
              <a:rPr lang="en-US" dirty="0" smtClean="0"/>
              <a:t>reliability at </a:t>
            </a:r>
            <a:r>
              <a:rPr lang="en-US" dirty="0"/>
              <a:t>low </a:t>
            </a:r>
            <a:r>
              <a:rPr lang="en-US" dirty="0" smtClean="0"/>
              <a:t>cost</a:t>
            </a:r>
          </a:p>
          <a:p>
            <a:pPr lvl="1"/>
            <a:r>
              <a:rPr lang="en-US" dirty="0" smtClean="0"/>
              <a:t>Balancing reliability vs. performance</a:t>
            </a:r>
          </a:p>
          <a:p>
            <a:endParaRPr lang="en-US" sz="1000" dirty="0"/>
          </a:p>
          <a:p>
            <a:r>
              <a:rPr lang="en-US" dirty="0"/>
              <a:t>Designing inherently error resilient </a:t>
            </a:r>
            <a:r>
              <a:rPr lang="en-US" dirty="0" smtClean="0"/>
              <a:t>programs</a:t>
            </a:r>
          </a:p>
          <a:p>
            <a:pPr lvl="1"/>
            <a:r>
              <a:rPr lang="en-US" dirty="0" smtClean="0"/>
              <a:t>Why do </a:t>
            </a:r>
            <a:r>
              <a:rPr lang="en-US" dirty="0"/>
              <a:t>certain errors remain </a:t>
            </a:r>
            <a:r>
              <a:rPr lang="en-US" dirty="0" smtClean="0"/>
              <a:t>silent?</a:t>
            </a:r>
          </a:p>
          <a:p>
            <a:pPr lvl="1"/>
            <a:r>
              <a:rPr lang="en-US" dirty="0" smtClean="0"/>
              <a:t>Why </a:t>
            </a:r>
            <a:r>
              <a:rPr lang="en-US" dirty="0"/>
              <a:t>do errors </a:t>
            </a:r>
            <a:r>
              <a:rPr lang="en-US" dirty="0" smtClean="0"/>
              <a:t>in certain </a:t>
            </a:r>
            <a:r>
              <a:rPr lang="en-US" dirty="0"/>
              <a:t>code sequences produce more detections?</a:t>
            </a:r>
            <a:endParaRPr lang="en-US" dirty="0" smtClean="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5334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D25000"/>
                                      </p:to>
                                    </p:animClr>
                                    <p:animClr clrSpc="rgb" dir="cw">
                                      <p:cBhvr>
                                        <p:cTn id="7" dur="500" fill="hold"/>
                                        <p:tgtEl>
                                          <p:spTgt spid="3">
                                            <p:txEl>
                                              <p:pRg st="2" end="2"/>
                                            </p:txEl>
                                          </p:spTgt>
                                        </p:tgtEl>
                                        <p:attrNameLst>
                                          <p:attrName>fillcolor</p:attrName>
                                        </p:attrNameLst>
                                      </p:cBhvr>
                                      <p:to>
                                        <a:srgbClr val="D25000"/>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3" end="3"/>
                                            </p:txEl>
                                          </p:spTgt>
                                        </p:tgtEl>
                                        <p:attrNameLst>
                                          <p:attrName>style.color</p:attrName>
                                        </p:attrNameLst>
                                      </p:cBhvr>
                                      <p:to>
                                        <a:srgbClr val="D25000"/>
                                      </p:to>
                                    </p:animClr>
                                    <p:animClr clrSpc="rgb" dir="cw">
                                      <p:cBhvr>
                                        <p:cTn id="12" dur="500" fill="hold"/>
                                        <p:tgtEl>
                                          <p:spTgt spid="3">
                                            <p:txEl>
                                              <p:pRg st="3" end="3"/>
                                            </p:txEl>
                                          </p:spTgt>
                                        </p:tgtEl>
                                        <p:attrNameLst>
                                          <p:attrName>fillcolor</p:attrName>
                                        </p:attrNameLst>
                                      </p:cBhvr>
                                      <p:to>
                                        <a:srgbClr val="D25000"/>
                                      </p:to>
                                    </p:animClr>
                                    <p:set>
                                      <p:cBhvr>
                                        <p:cTn id="13" dur="500" fill="hold"/>
                                        <p:tgtEl>
                                          <p:spTgt spid="3">
                                            <p:txEl>
                                              <p:pRg st="3" end="3"/>
                                            </p:txEl>
                                          </p:spTgt>
                                        </p:tgtEl>
                                        <p:attrNameLst>
                                          <p:attrName>fill.type</p:attrName>
                                        </p:attrNameLst>
                                      </p:cBhvr>
                                      <p:to>
                                        <p:strVal val="solid"/>
                                      </p:to>
                                    </p:set>
                                    <p:set>
                                      <p:cBhvr>
                                        <p:cTn id="14" dur="500" fill="hold"/>
                                        <p:tgtEl>
                                          <p:spTgt spid="3">
                                            <p:txEl>
                                              <p:pRg st="3" end="3"/>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4" end="4"/>
                                            </p:txEl>
                                          </p:spTgt>
                                        </p:tgtEl>
                                        <p:attrNameLst>
                                          <p:attrName>style.color</p:attrName>
                                        </p:attrNameLst>
                                      </p:cBhvr>
                                      <p:to>
                                        <a:srgbClr val="D25000"/>
                                      </p:to>
                                    </p:animClr>
                                    <p:animClr clrSpc="rgb" dir="cw">
                                      <p:cBhvr>
                                        <p:cTn id="17" dur="500" fill="hold"/>
                                        <p:tgtEl>
                                          <p:spTgt spid="3">
                                            <p:txEl>
                                              <p:pRg st="4" end="4"/>
                                            </p:txEl>
                                          </p:spTgt>
                                        </p:tgtEl>
                                        <p:attrNameLst>
                                          <p:attrName>fillcolor</p:attrName>
                                        </p:attrNameLst>
                                      </p:cBhvr>
                                      <p:to>
                                        <a:srgbClr val="D25000"/>
                                      </p:to>
                                    </p:animClr>
                                    <p:set>
                                      <p:cBhvr>
                                        <p:cTn id="18" dur="500" fill="hold"/>
                                        <p:tgtEl>
                                          <p:spTgt spid="3">
                                            <p:txEl>
                                              <p:pRg st="4" end="4"/>
                                            </p:txEl>
                                          </p:spTgt>
                                        </p:tgtEl>
                                        <p:attrNameLst>
                                          <p:attrName>fill.type</p:attrName>
                                        </p:attrNameLst>
                                      </p:cBhvr>
                                      <p:to>
                                        <p:strVal val="solid"/>
                                      </p:to>
                                    </p:set>
                                    <p:set>
                                      <p:cBhvr>
                                        <p:cTn id="19" dur="500" fill="hold"/>
                                        <p:tgtEl>
                                          <p:spTgt spid="3">
                                            <p:txEl>
                                              <p:pRg st="4" end="4"/>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6" end="6"/>
                                            </p:txEl>
                                          </p:spTgt>
                                        </p:tgtEl>
                                        <p:attrNameLst>
                                          <p:attrName>style.color</p:attrName>
                                        </p:attrNameLst>
                                      </p:cBhvr>
                                      <p:to>
                                        <a:srgbClr val="D25000"/>
                                      </p:to>
                                    </p:animClr>
                                    <p:animClr clrSpc="rgb" dir="cw">
                                      <p:cBhvr>
                                        <p:cTn id="22" dur="500" fill="hold"/>
                                        <p:tgtEl>
                                          <p:spTgt spid="3">
                                            <p:txEl>
                                              <p:pRg st="6" end="6"/>
                                            </p:txEl>
                                          </p:spTgt>
                                        </p:tgtEl>
                                        <p:attrNameLst>
                                          <p:attrName>fillcolor</p:attrName>
                                        </p:attrNameLst>
                                      </p:cBhvr>
                                      <p:to>
                                        <a:srgbClr val="D25000"/>
                                      </p:to>
                                    </p:animClr>
                                    <p:set>
                                      <p:cBhvr>
                                        <p:cTn id="23" dur="500" fill="hold"/>
                                        <p:tgtEl>
                                          <p:spTgt spid="3">
                                            <p:txEl>
                                              <p:pRg st="6" end="6"/>
                                            </p:txEl>
                                          </p:spTgt>
                                        </p:tgtEl>
                                        <p:attrNameLst>
                                          <p:attrName>fill.type</p:attrName>
                                        </p:attrNameLst>
                                      </p:cBhvr>
                                      <p:to>
                                        <p:strVal val="solid"/>
                                      </p:to>
                                    </p:set>
                                    <p:set>
                                      <p:cBhvr>
                                        <p:cTn id="24" dur="500" fill="hold"/>
                                        <p:tgtEl>
                                          <p:spTgt spid="3">
                                            <p:txEl>
                                              <p:pRg st="6" end="6"/>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3">
                                            <p:txEl>
                                              <p:pRg st="7" end="7"/>
                                            </p:txEl>
                                          </p:spTgt>
                                        </p:tgtEl>
                                        <p:attrNameLst>
                                          <p:attrName>style.color</p:attrName>
                                        </p:attrNameLst>
                                      </p:cBhvr>
                                      <p:to>
                                        <a:srgbClr val="D25000"/>
                                      </p:to>
                                    </p:animClr>
                                    <p:animClr clrSpc="rgb" dir="cw">
                                      <p:cBhvr>
                                        <p:cTn id="27" dur="500" fill="hold"/>
                                        <p:tgtEl>
                                          <p:spTgt spid="3">
                                            <p:txEl>
                                              <p:pRg st="7" end="7"/>
                                            </p:txEl>
                                          </p:spTgt>
                                        </p:tgtEl>
                                        <p:attrNameLst>
                                          <p:attrName>fillcolor</p:attrName>
                                        </p:attrNameLst>
                                      </p:cBhvr>
                                      <p:to>
                                        <a:srgbClr val="D25000"/>
                                      </p:to>
                                    </p:animClr>
                                    <p:set>
                                      <p:cBhvr>
                                        <p:cTn id="28" dur="500" fill="hold"/>
                                        <p:tgtEl>
                                          <p:spTgt spid="3">
                                            <p:txEl>
                                              <p:pRg st="7" end="7"/>
                                            </p:txEl>
                                          </p:spTgt>
                                        </p:tgtEl>
                                        <p:attrNameLst>
                                          <p:attrName>fill.type</p:attrName>
                                        </p:attrNameLst>
                                      </p:cBhvr>
                                      <p:to>
                                        <p:strVal val="solid"/>
                                      </p:to>
                                    </p:set>
                                    <p:set>
                                      <p:cBhvr>
                                        <p:cTn id="2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dirty="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Complete application reliability analysis</a:t>
            </a:r>
            <a:endParaRPr lang="en-US" dirty="0">
              <a:solidFill>
                <a:schemeClr val="bg1">
                  <a:lumMod val="65000"/>
                </a:schemeClr>
              </a:solidFill>
            </a:endParaRPr>
          </a:p>
          <a:p>
            <a:pPr>
              <a:lnSpc>
                <a:spcPct val="100000"/>
              </a:lnSpc>
            </a:pPr>
            <a:endParaRPr lang="en-US" dirty="0" smtClean="0"/>
          </a:p>
          <a:p>
            <a:pPr>
              <a:lnSpc>
                <a:spcPct val="100000"/>
              </a:lnSpc>
            </a:pPr>
            <a:r>
              <a:rPr lang="en-US" dirty="0" smtClean="0"/>
              <a:t>Converting SDCs to detections</a:t>
            </a:r>
          </a:p>
          <a:p>
            <a:pPr lvl="1">
              <a:lnSpc>
                <a:spcPct val="100000"/>
              </a:lnSpc>
            </a:pPr>
            <a:r>
              <a:rPr lang="en-US" dirty="0" smtClean="0"/>
              <a:t>Program-level detectors</a:t>
            </a:r>
            <a:endParaRPr lang="en-US" dirty="0"/>
          </a:p>
          <a:p>
            <a:pPr lvl="1">
              <a:lnSpc>
                <a:spcPct val="100000"/>
              </a:lnSpc>
            </a:pPr>
            <a:r>
              <a:rPr lang="en-US" dirty="0" smtClean="0"/>
              <a:t>Evaluation methodology</a:t>
            </a:r>
          </a:p>
          <a:p>
            <a:pPr lvl="1">
              <a:lnSpc>
                <a:spcPct val="100000"/>
              </a:lnSpc>
            </a:pPr>
            <a:r>
              <a:rPr lang="en-US" dirty="0" smtClean="0"/>
              <a:t>Results</a:t>
            </a:r>
            <a:endParaRPr lang="en-US" dirty="0"/>
          </a:p>
          <a:p>
            <a:pPr>
              <a:lnSpc>
                <a:spcPct val="100000"/>
              </a:lnSpc>
            </a:pPr>
            <a:endParaRPr lang="en-US" dirty="0" smtClean="0"/>
          </a:p>
          <a:p>
            <a:pPr>
              <a:lnSpc>
                <a:spcPct val="100000"/>
              </a:lnSpc>
            </a:pPr>
            <a:r>
              <a:rPr lang="en-US" dirty="0" smtClean="0"/>
              <a:t>Tunable Reliability</a:t>
            </a:r>
          </a:p>
          <a:p>
            <a:pPr>
              <a:lnSpc>
                <a:spcPct val="100000"/>
              </a:lnSpc>
            </a:pPr>
            <a:endParaRPr lang="en-US" dirty="0" smtClean="0"/>
          </a:p>
          <a:p>
            <a:pPr>
              <a:lnSpc>
                <a:spcPct val="100000"/>
              </a:lnSpc>
            </a:pPr>
            <a:r>
              <a:rPr lang="en-US" dirty="0" smtClean="0"/>
              <a:t>Summary and future directions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47050249"/>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SDCs to Detections: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a:p>
        </p:txBody>
      </p:sp>
      <p:grpSp>
        <p:nvGrpSpPr>
          <p:cNvPr id="192" name="Group 191"/>
          <p:cNvGrpSpPr/>
          <p:nvPr/>
        </p:nvGrpSpPr>
        <p:grpSpPr>
          <a:xfrm>
            <a:off x="304800" y="4115216"/>
            <a:ext cx="2533423" cy="2437982"/>
            <a:chOff x="142874" y="5285600"/>
            <a:chExt cx="1857375" cy="1239329"/>
          </a:xfrm>
          <a:solidFill>
            <a:schemeClr val="bg1">
              <a:lumMod val="85000"/>
            </a:schemeClr>
          </a:solidFill>
        </p:grpSpPr>
        <p:sp>
          <p:nvSpPr>
            <p:cNvPr id="193" name="Rectangle 192"/>
            <p:cNvSpPr/>
            <p:nvPr/>
          </p:nvSpPr>
          <p:spPr bwMode="auto">
            <a:xfrm>
              <a:off x="142874" y="5285600"/>
              <a:ext cx="1857375" cy="1239329"/>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4" name="Rectangle 193"/>
            <p:cNvSpPr/>
            <p:nvPr/>
          </p:nvSpPr>
          <p:spPr>
            <a:xfrm>
              <a:off x="152400" y="5308937"/>
              <a:ext cx="1828800" cy="1173418"/>
            </a:xfrm>
            <a:prstGeom prst="rect">
              <a:avLst/>
            </a:prstGeom>
            <a:grpFill/>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Challenges:</a:t>
              </a:r>
            </a:p>
            <a:p>
              <a:pPr algn="r" eaLnBrk="0" fontAlgn="base" hangingPunct="0">
                <a:lnSpc>
                  <a:spcPct val="120000"/>
                </a:lnSpc>
                <a:spcBef>
                  <a:spcPct val="0"/>
                </a:spcBef>
                <a:spcAft>
                  <a:spcPct val="0"/>
                </a:spcAft>
              </a:pPr>
              <a:r>
                <a:rPr lang="en-US" sz="2000" b="1" i="1" dirty="0" smtClean="0">
                  <a:latin typeface="Arial Narrow" pitchFamily="34" charset="0"/>
                </a:rPr>
                <a:t>Where to place?</a:t>
              </a:r>
            </a:p>
            <a:p>
              <a:pPr algn="r" eaLnBrk="0" fontAlgn="base" hangingPunct="0">
                <a:lnSpc>
                  <a:spcPct val="120000"/>
                </a:lnSpc>
                <a:spcBef>
                  <a:spcPct val="0"/>
                </a:spcBef>
                <a:spcAft>
                  <a:spcPct val="0"/>
                </a:spcAft>
              </a:pPr>
              <a:endParaRPr lang="en-US" sz="2000" b="1" i="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What to use</a:t>
              </a:r>
              <a:r>
                <a:rPr lang="en-US" sz="2000" b="1" dirty="0" smtClean="0">
                  <a:latin typeface="Arial Narrow" pitchFamily="34" charset="0"/>
                </a:rPr>
                <a:t>?</a:t>
              </a:r>
            </a:p>
            <a:p>
              <a:pPr algn="r" eaLnBrk="0" fontAlgn="base" hangingPunct="0">
                <a:lnSpc>
                  <a:spcPct val="120000"/>
                </a:lnSpc>
                <a:spcBef>
                  <a:spcPct val="0"/>
                </a:spcBef>
                <a:spcAft>
                  <a:spcPct val="0"/>
                </a:spcAft>
              </a:pPr>
              <a:endParaRPr lang="en-US" sz="2000" b="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Uncovered fault-sites?</a:t>
              </a:r>
              <a:endParaRPr lang="en-US" sz="2000" b="1" i="1" dirty="0">
                <a:latin typeface="Arial Narrow" pitchFamily="34" charset="0"/>
              </a:endParaRPr>
            </a:p>
          </p:txBody>
        </p:sp>
      </p:grpSp>
      <p:sp>
        <p:nvSpPr>
          <p:cNvPr id="196" name="Rectangle 195"/>
          <p:cNvSpPr/>
          <p:nvPr/>
        </p:nvSpPr>
        <p:spPr bwMode="auto">
          <a:xfrm>
            <a:off x="2848100" y="4115220"/>
            <a:ext cx="6002318" cy="243797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7" name="Rectangle 196"/>
          <p:cNvSpPr/>
          <p:nvPr/>
        </p:nvSpPr>
        <p:spPr>
          <a:xfrm>
            <a:off x="2667000" y="4156914"/>
            <a:ext cx="6230982" cy="2308324"/>
          </a:xfrm>
          <a:prstGeom prst="rect">
            <a:avLst/>
          </a:prstGeom>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   Approach:</a:t>
            </a:r>
          </a:p>
          <a:p>
            <a:pPr eaLnBrk="0" fontAlgn="base" hangingPunct="0">
              <a:lnSpc>
                <a:spcPct val="120000"/>
              </a:lnSpc>
              <a:spcBef>
                <a:spcPct val="0"/>
              </a:spcBef>
              <a:spcAft>
                <a:spcPct val="0"/>
              </a:spcAft>
            </a:pPr>
            <a:r>
              <a:rPr lang="en-US" sz="2000" b="1" dirty="0">
                <a:solidFill>
                  <a:srgbClr val="000000"/>
                </a:solidFill>
                <a:latin typeface="Arial Narrow" pitchFamily="34" charset="0"/>
                <a:cs typeface="Arial" pitchFamily="34" charset="0"/>
              </a:rPr>
              <a:t>:</a:t>
            </a:r>
            <a:r>
              <a:rPr lang="en-US" sz="2000" b="1" dirty="0" smtClean="0">
                <a:solidFill>
                  <a:srgbClr val="000000"/>
                </a:solidFill>
                <a:latin typeface="Arial Narrow" pitchFamily="34" charset="0"/>
                <a:cs typeface="Arial" pitchFamily="34" charset="0"/>
              </a:rPr>
              <a:t>   </a:t>
            </a:r>
            <a:r>
              <a:rPr lang="en-US" sz="2000" b="1" dirty="0" smtClean="0">
                <a:solidFill>
                  <a:srgbClr val="D25000"/>
                </a:solidFill>
                <a:latin typeface="Arial Narrow" pitchFamily="34" charset="0"/>
              </a:rPr>
              <a:t>Many </a:t>
            </a:r>
            <a:r>
              <a:rPr lang="en-US" sz="2000" b="1" dirty="0">
                <a:solidFill>
                  <a:srgbClr val="D25000"/>
                </a:solidFill>
                <a:latin typeface="Arial Narrow" pitchFamily="34" charset="0"/>
              </a:rPr>
              <a:t>errors </a:t>
            </a:r>
            <a:r>
              <a:rPr lang="en-US" sz="2000" b="1" dirty="0">
                <a:solidFill>
                  <a:srgbClr val="D15100"/>
                </a:solidFill>
                <a:latin typeface="Arial Narrow" pitchFamily="34" charset="0"/>
              </a:rPr>
              <a:t>propagate to few </a:t>
            </a:r>
            <a:r>
              <a:rPr lang="en-US" sz="2000" b="1" dirty="0">
                <a:solidFill>
                  <a:srgbClr val="D25000"/>
                </a:solidFill>
                <a:latin typeface="Arial Narrow" pitchFamily="34" charset="0"/>
              </a:rPr>
              <a:t>program </a:t>
            </a:r>
            <a:r>
              <a:rPr lang="en-US" sz="2000" b="1" dirty="0" smtClean="0">
                <a:solidFill>
                  <a:srgbClr val="D25000"/>
                </a:solidFill>
                <a:latin typeface="Arial Narrow" pitchFamily="34" charset="0"/>
              </a:rPr>
              <a:t>values</a:t>
            </a:r>
          </a:p>
          <a:p>
            <a:pPr marL="800100" lvl="1" indent="-342900" eaLnBrk="0" fontAlgn="base" hangingPunct="0">
              <a:lnSpc>
                <a:spcPct val="120000"/>
              </a:lnSpc>
              <a:spcBef>
                <a:spcPct val="0"/>
              </a:spcBef>
              <a:spcAft>
                <a:spcPct val="0"/>
              </a:spcAft>
              <a:buFont typeface="Arial" pitchFamily="34" charset="0"/>
              <a:buChar char="•"/>
            </a:pPr>
            <a:r>
              <a:rPr lang="en-US" sz="2000" b="1" dirty="0" smtClean="0">
                <a:latin typeface="Arial Narrow" pitchFamily="34" charset="0"/>
              </a:rPr>
              <a:t>End </a:t>
            </a:r>
            <a:r>
              <a:rPr lang="en-US" sz="2000" b="1" dirty="0">
                <a:latin typeface="Arial Narrow" pitchFamily="34" charset="0"/>
              </a:rPr>
              <a:t>of loops and function </a:t>
            </a:r>
            <a:r>
              <a:rPr lang="en-US" sz="2000" b="1" dirty="0" smtClean="0">
                <a:latin typeface="Arial Narrow" pitchFamily="34" charset="0"/>
              </a:rPr>
              <a:t>calls</a:t>
            </a:r>
          </a:p>
          <a:p>
            <a:pPr>
              <a:lnSpc>
                <a:spcPct val="120000"/>
              </a:lnSpc>
            </a:pPr>
            <a:r>
              <a:rPr lang="en-US" sz="2000" b="1" dirty="0" smtClean="0">
                <a:latin typeface="Arial Narrow" pitchFamily="34" charset="0"/>
                <a:cs typeface="Arial" pitchFamily="34" charset="0"/>
              </a:rPr>
              <a:t>: </a:t>
            </a:r>
            <a:r>
              <a:rPr lang="en-US" sz="2000" b="1" dirty="0" smtClean="0">
                <a:solidFill>
                  <a:srgbClr val="000000"/>
                </a:solidFill>
                <a:latin typeface="Arial Narrow" pitchFamily="34" charset="0"/>
                <a:cs typeface="Arial" pitchFamily="34" charset="0"/>
              </a:rPr>
              <a:t>  </a:t>
            </a:r>
            <a:r>
              <a:rPr lang="en-US" sz="2000" b="1" dirty="0">
                <a:solidFill>
                  <a:srgbClr val="D25000"/>
                </a:solidFill>
                <a:latin typeface="Arial Narrow" pitchFamily="34" charset="0"/>
              </a:rPr>
              <a:t>T</a:t>
            </a:r>
            <a:r>
              <a:rPr lang="en-US" sz="2000" b="1" dirty="0" smtClean="0">
                <a:solidFill>
                  <a:srgbClr val="D25000"/>
                </a:solidFill>
                <a:latin typeface="Arial Narrow" pitchFamily="34" charset="0"/>
              </a:rPr>
              <a:t>est program-level properties</a:t>
            </a:r>
          </a:p>
          <a:p>
            <a:pPr marL="800100" lvl="1" indent="-342900">
              <a:lnSpc>
                <a:spcPct val="120000"/>
              </a:lnSpc>
              <a:buFont typeface="Arial" pitchFamily="34" charset="0"/>
              <a:buChar char="•"/>
            </a:pPr>
            <a:r>
              <a:rPr lang="en-US" sz="2000" b="1" dirty="0" smtClean="0">
                <a:latin typeface="Arial Narrow" pitchFamily="34" charset="0"/>
              </a:rPr>
              <a:t>E.g</a:t>
            </a:r>
            <a:r>
              <a:rPr lang="en-US" sz="2000" b="1" dirty="0">
                <a:latin typeface="Arial Narrow" pitchFamily="34" charset="0"/>
              </a:rPr>
              <a:t>., comparing similar </a:t>
            </a:r>
            <a:r>
              <a:rPr lang="en-US" sz="2000" b="1" dirty="0" smtClean="0">
                <a:latin typeface="Arial Narrow" pitchFamily="34" charset="0"/>
              </a:rPr>
              <a:t>computations, value </a:t>
            </a:r>
            <a:r>
              <a:rPr lang="en-US" sz="2000" b="1" dirty="0">
                <a:latin typeface="Arial Narrow" pitchFamily="34" charset="0"/>
              </a:rPr>
              <a:t>equality</a:t>
            </a:r>
          </a:p>
          <a:p>
            <a:pPr lvl="0" fontAlgn="base">
              <a:lnSpc>
                <a:spcPct val="120000"/>
              </a:lnSpc>
              <a:spcBef>
                <a:spcPct val="0"/>
              </a:spcBef>
              <a:spcAft>
                <a:spcPct val="0"/>
              </a:spcAft>
            </a:pPr>
            <a:r>
              <a:rPr lang="en-US" sz="2000" b="1" dirty="0" smtClean="0">
                <a:solidFill>
                  <a:srgbClr val="000000"/>
                </a:solidFill>
                <a:latin typeface="Arial Narrow" pitchFamily="34" charset="0"/>
                <a:cs typeface="Arial" pitchFamily="34" charset="0"/>
              </a:rPr>
              <a:t>:   Selective instruction-level duplication</a:t>
            </a:r>
          </a:p>
        </p:txBody>
      </p:sp>
      <p:grpSp>
        <p:nvGrpSpPr>
          <p:cNvPr id="6" name="Group 5"/>
          <p:cNvGrpSpPr/>
          <p:nvPr/>
        </p:nvGrpSpPr>
        <p:grpSpPr>
          <a:xfrm>
            <a:off x="1197490" y="1066800"/>
            <a:ext cx="6651110" cy="2398931"/>
            <a:chOff x="1197490" y="1066800"/>
            <a:chExt cx="6651110" cy="2398931"/>
          </a:xfrm>
        </p:grpSpPr>
        <p:grpSp>
          <p:nvGrpSpPr>
            <p:cNvPr id="5" name="Group 4"/>
            <p:cNvGrpSpPr/>
            <p:nvPr/>
          </p:nvGrpSpPr>
          <p:grpSpPr>
            <a:xfrm>
              <a:off x="1197490" y="1066800"/>
              <a:ext cx="6422510" cy="2398931"/>
              <a:chOff x="1197490" y="1066800"/>
              <a:chExt cx="6422510" cy="2398931"/>
            </a:xfrm>
          </p:grpSpPr>
          <p:grpSp>
            <p:nvGrpSpPr>
              <p:cNvPr id="3" name="Group 2"/>
              <p:cNvGrpSpPr/>
              <p:nvPr/>
            </p:nvGrpSpPr>
            <p:grpSpPr>
              <a:xfrm>
                <a:off x="1197490" y="1066800"/>
                <a:ext cx="6422510" cy="2398931"/>
                <a:chOff x="1197490" y="1066800"/>
                <a:chExt cx="6422510" cy="2398931"/>
              </a:xfrm>
            </p:grpSpPr>
            <p:grpSp>
              <p:nvGrpSpPr>
                <p:cNvPr id="342" name="Group 341"/>
                <p:cNvGrpSpPr/>
                <p:nvPr/>
              </p:nvGrpSpPr>
              <p:grpSpPr>
                <a:xfrm>
                  <a:off x="2850674" y="1179731"/>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3384074" y="1560731"/>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1385126" y="1066800"/>
                  <a:ext cx="1998287" cy="646331"/>
                  <a:chOff x="-932148" y="1185445"/>
                  <a:chExt cx="1998287" cy="646331"/>
                </a:xfrm>
              </p:grpSpPr>
              <p:sp>
                <p:nvSpPr>
                  <p:cNvPr id="318" name="TextBox 317"/>
                  <p:cNvSpPr txBox="1"/>
                  <p:nvPr/>
                </p:nvSpPr>
                <p:spPr>
                  <a:xfrm>
                    <a:off x="-932148" y="1185445"/>
                    <a:ext cx="1415772" cy="646331"/>
                  </a:xfrm>
                  <a:prstGeom prst="rect">
                    <a:avLst/>
                  </a:prstGeom>
                  <a:noFill/>
                </p:spPr>
                <p:txBody>
                  <a:bodyPr wrap="none" rtlCol="0">
                    <a:spAutoFit/>
                  </a:bodyPr>
                  <a:lstStyle/>
                  <a:p>
                    <a:pPr algn="ctr"/>
                    <a:r>
                      <a:rPr lang="en-US" b="1" dirty="0" smtClean="0">
                        <a:latin typeface="Arial Narrow" pitchFamily="34" charset="0"/>
                      </a:rPr>
                      <a:t>SDC-causing </a:t>
                    </a:r>
                  </a:p>
                  <a:p>
                    <a:pPr algn="ctr"/>
                    <a:r>
                      <a:rPr lang="en-US" b="1" dirty="0" smtClean="0">
                        <a:latin typeface="Arial Narrow" pitchFamily="34" charset="0"/>
                      </a:rPr>
                      <a:t>fault</a:t>
                    </a:r>
                    <a:endParaRPr lang="en-US" b="1" dirty="0">
                      <a:latin typeface="Arial Narrow" pitchFamily="34" charset="0"/>
                    </a:endParaRPr>
                  </a:p>
                </p:txBody>
              </p:sp>
              <p:cxnSp>
                <p:nvCxnSpPr>
                  <p:cNvPr id="319" name="Straight Arrow Connector 318"/>
                  <p:cNvCxnSpPr/>
                  <p:nvPr/>
                </p:nvCxnSpPr>
                <p:spPr bwMode="auto">
                  <a:xfrm>
                    <a:off x="424773" y="1567899"/>
                    <a:ext cx="641366" cy="1106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4673306" y="1179732"/>
                  <a:ext cx="2946694" cy="1354580"/>
                  <a:chOff x="3606506" y="4267201"/>
                  <a:chExt cx="2946694" cy="1354580"/>
                </a:xfrm>
              </p:grpSpPr>
              <p:grpSp>
                <p:nvGrpSpPr>
                  <p:cNvPr id="340" name="Group 339"/>
                  <p:cNvGrpSpPr/>
                  <p:nvPr/>
                </p:nvGrpSpPr>
                <p:grpSpPr>
                  <a:xfrm>
                    <a:off x="4984274" y="4267201"/>
                    <a:ext cx="1568926" cy="1354580"/>
                    <a:chOff x="4984274" y="4267201"/>
                    <a:chExt cx="1568926" cy="1354580"/>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6065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1197490" y="2149768"/>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sp>
              <p:nvSpPr>
                <p:cNvPr id="52" name="Freeform 19"/>
                <p:cNvSpPr>
                  <a:spLocks/>
                </p:cNvSpPr>
                <p:nvPr/>
              </p:nvSpPr>
              <p:spPr bwMode="auto">
                <a:xfrm rot="5400000">
                  <a:off x="3161938" y="1897874"/>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4" name="Freeform 19"/>
              <p:cNvSpPr>
                <a:spLocks/>
              </p:cNvSpPr>
              <p:nvPr/>
            </p:nvSpPr>
            <p:spPr bwMode="auto">
              <a:xfrm rot="5400000">
                <a:off x="6331726" y="1855428"/>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6" name="Explosion 1 61"/>
            <p:cNvSpPr>
              <a:spLocks noChangeArrowheads="1"/>
            </p:cNvSpPr>
            <p:nvPr/>
          </p:nvSpPr>
          <p:spPr bwMode="auto">
            <a:xfrm>
              <a:off x="5913287" y="1941731"/>
              <a:ext cx="1935313" cy="1143000"/>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grpSp>
    </p:spTree>
    <p:extLst>
      <p:ext uri="{BB962C8B-B14F-4D97-AF65-F5344CB8AC3E}">
        <p14:creationId xmlns:p14="http://schemas.microsoft.com/office/powerpoint/2010/main" val="5109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SDC-Causing Code Properties</a:t>
            </a:r>
            <a:endParaRPr lang="en-US" dirty="0"/>
          </a:p>
        </p:txBody>
      </p:sp>
      <p:sp>
        <p:nvSpPr>
          <p:cNvPr id="3" name="Content Placeholder 2"/>
          <p:cNvSpPr>
            <a:spLocks noGrp="1"/>
          </p:cNvSpPr>
          <p:nvPr>
            <p:ph idx="1"/>
          </p:nvPr>
        </p:nvSpPr>
        <p:spPr/>
        <p:txBody>
          <a:bodyPr/>
          <a:lstStyle/>
          <a:p>
            <a:r>
              <a:rPr lang="en-US" dirty="0" smtClean="0"/>
              <a:t>Loop </a:t>
            </a:r>
            <a:r>
              <a:rPr lang="en-US" dirty="0" err="1" smtClean="0"/>
              <a:t>incrementalization</a:t>
            </a:r>
            <a:endParaRPr lang="en-US" dirty="0" smtClean="0"/>
          </a:p>
          <a:p>
            <a:r>
              <a:rPr lang="en-US" dirty="0" smtClean="0"/>
              <a:t>Registers with long life</a:t>
            </a:r>
          </a:p>
          <a:p>
            <a:r>
              <a:rPr lang="en-US" dirty="0" smtClean="0"/>
              <a:t>Application-specific behavior</a:t>
            </a:r>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99657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28</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6" name="Rounded Rectangle 15"/>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[B]</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 = A + 0x8</a:t>
            </a:r>
          </a:p>
          <a:p>
            <a:pPr eaLnBrk="0" hangingPunct="0">
              <a:defRPr/>
            </a:pPr>
            <a:r>
              <a:rPr lang="en-US" sz="2200" b="1" dirty="0">
                <a:solidFill>
                  <a:srgbClr val="006600"/>
                </a:solidFill>
                <a:latin typeface="Arial Narrow" pitchFamily="34" charset="0"/>
              </a:rPr>
              <a:t>      add     B = B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latin typeface="Arial Narrow" pitchFamily="34" charset="0"/>
              </a:rPr>
              <a:t>i</a:t>
            </a:r>
            <a:r>
              <a:rPr lang="en-US" sz="2200" b="1" dirty="0">
                <a:latin typeface="Arial Narrow" pitchFamily="34" charset="0"/>
              </a:rPr>
              <a:t> = </a:t>
            </a:r>
            <a:r>
              <a:rPr lang="en-US" sz="2200" b="1" dirty="0" err="1">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latin typeface="Arial Narrow" pitchFamily="34" charset="0"/>
              </a:rPr>
              <a:t>i</a:t>
            </a:r>
            <a:r>
              <a:rPr lang="en-US" sz="2200" b="1" dirty="0">
                <a:latin typeface="Arial Narrow" pitchFamily="34" charset="0"/>
              </a:rPr>
              <a:t>&lt;n)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21" name="Rounded Rectangle 20"/>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6498"/>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3291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23" grpId="0"/>
      <p:bldP spid="20"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29</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8" name="Rounded Rectangle 17"/>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a:t>
            </a:r>
            <a:r>
              <a:rPr lang="en-US" sz="2200" b="1" dirty="0">
                <a:solidFill>
                  <a:srgbClr val="FF0000"/>
                </a:solidFill>
                <a:latin typeface="Arial Narrow" pitchFamily="34" charset="0"/>
              </a:rPr>
              <a:t>B</a:t>
            </a:r>
            <a:r>
              <a:rPr lang="en-US" sz="2200" b="1" dirty="0">
                <a:latin typeface="Arial Narrow" pitchFamily="34" charset="0"/>
              </a:rPr>
              <a:t>]</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solidFill>
                  <a:srgbClr val="FF0000"/>
                </a:solidFill>
                <a:latin typeface="Arial Narrow" pitchFamily="34" charset="0"/>
              </a:rPr>
              <a:t>i</a:t>
            </a:r>
            <a:r>
              <a:rPr lang="en-US" sz="2200" b="1" dirty="0">
                <a:latin typeface="Arial Narrow" pitchFamily="34" charset="0"/>
              </a:rPr>
              <a:t> = </a:t>
            </a:r>
            <a:r>
              <a:rPr lang="en-US" sz="2200" b="1" dirty="0" err="1">
                <a:solidFill>
                  <a:srgbClr val="FF0000"/>
                </a:solidFill>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solidFill>
                  <a:srgbClr val="FF0000"/>
                </a:solidFill>
                <a:latin typeface="Arial Narrow" pitchFamily="34" charset="0"/>
              </a:rPr>
              <a:t>i</a:t>
            </a:r>
            <a:r>
              <a:rPr lang="en-US" sz="2200" b="1" dirty="0">
                <a:latin typeface="Arial Narrow" pitchFamily="34" charset="0"/>
              </a:rPr>
              <a:t>&lt;</a:t>
            </a:r>
            <a:r>
              <a:rPr lang="en-US" sz="2200" b="1" dirty="0">
                <a:solidFill>
                  <a:srgbClr val="FF0000"/>
                </a:solidFill>
                <a:latin typeface="Arial Narrow" pitchFamily="34" charset="0"/>
              </a:rPr>
              <a:t>n</a:t>
            </a:r>
            <a:r>
              <a:rPr lang="en-US" sz="2200" b="1" dirty="0">
                <a:latin typeface="Arial Narrow" pitchFamily="34" charset="0"/>
              </a:rPr>
              <a:t>)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9" name="Rounded Rectangle 18"/>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4817"/>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6" name="Group 35"/>
          <p:cNvGrpSpPr/>
          <p:nvPr/>
        </p:nvGrpSpPr>
        <p:grpSpPr>
          <a:xfrm>
            <a:off x="117232" y="5105400"/>
            <a:ext cx="3755501" cy="1219200"/>
            <a:chOff x="117232" y="5257800"/>
            <a:chExt cx="3755501" cy="1219200"/>
          </a:xfrm>
        </p:grpSpPr>
        <p:grpSp>
          <p:nvGrpSpPr>
            <p:cNvPr id="6" name="Group 5"/>
            <p:cNvGrpSpPr/>
            <p:nvPr/>
          </p:nvGrpSpPr>
          <p:grpSpPr>
            <a:xfrm>
              <a:off x="117232" y="5257800"/>
              <a:ext cx="2819400" cy="1219200"/>
              <a:chOff x="193432" y="5334000"/>
              <a:chExt cx="2819400" cy="1219200"/>
            </a:xfrm>
          </p:grpSpPr>
          <p:sp>
            <p:nvSpPr>
              <p:cNvPr id="21" name="TextBox 20"/>
              <p:cNvSpPr txBox="1"/>
              <p:nvPr/>
            </p:nvSpPr>
            <p:spPr>
              <a:xfrm>
                <a:off x="304800" y="5334000"/>
                <a:ext cx="2590800" cy="1219200"/>
              </a:xfrm>
              <a:prstGeom prst="roundRect">
                <a:avLst/>
              </a:prstGeom>
              <a:noFill/>
              <a:ln w="25400">
                <a:solidFill>
                  <a:schemeClr val="tx1"/>
                </a:solidFill>
              </a:ln>
            </p:spPr>
            <p:txBody>
              <a:bodyPr wrap="square" rtlCol="0">
                <a:spAutoFit/>
              </a:bodyPr>
              <a:lstStyle/>
              <a:p>
                <a:pPr algn="ctr"/>
                <a:endParaRPr lang="en-US" sz="2200" b="1" dirty="0">
                  <a:solidFill>
                    <a:srgbClr val="D15100"/>
                  </a:solidFill>
                  <a:latin typeface="Arial Narrow" pitchFamily="34" charset="0"/>
                </a:endParaRPr>
              </a:p>
            </p:txBody>
          </p:sp>
          <p:sp>
            <p:nvSpPr>
              <p:cNvPr id="5" name="Rectangle 4"/>
              <p:cNvSpPr/>
              <p:nvPr/>
            </p:nvSpPr>
            <p:spPr>
              <a:xfrm>
                <a:off x="193432" y="5386588"/>
                <a:ext cx="2819400" cy="1107996"/>
              </a:xfrm>
              <a:prstGeom prst="rect">
                <a:avLst/>
              </a:prstGeom>
            </p:spPr>
            <p:txBody>
              <a:bodyPr wrap="square">
                <a:spAutoFit/>
              </a:bodyPr>
              <a:lstStyle/>
              <a:p>
                <a:pPr algn="ctr"/>
                <a:r>
                  <a:rPr lang="en-US" sz="2200" b="1" dirty="0" smtClean="0">
                    <a:latin typeface="Arial Narrow" pitchFamily="34" charset="0"/>
                  </a:rPr>
                  <a:t>Where: </a:t>
                </a:r>
                <a:r>
                  <a:rPr lang="en-US" sz="2200" b="1" dirty="0" smtClean="0">
                    <a:solidFill>
                      <a:srgbClr val="CC6600"/>
                    </a:solidFill>
                    <a:latin typeface="Arial Narrow" pitchFamily="34" charset="0"/>
                  </a:rPr>
                  <a:t>Errors </a:t>
                </a:r>
                <a:r>
                  <a:rPr lang="en-US" sz="2200" b="1" dirty="0">
                    <a:solidFill>
                      <a:srgbClr val="CC6600"/>
                    </a:solidFill>
                    <a:latin typeface="Arial Narrow" pitchFamily="34" charset="0"/>
                  </a:rPr>
                  <a:t>from </a:t>
                </a:r>
                <a:r>
                  <a:rPr lang="en-US" sz="2200" b="1" i="1" dirty="0">
                    <a:solidFill>
                      <a:srgbClr val="CC6600"/>
                    </a:solidFill>
                    <a:latin typeface="Arial Narrow" pitchFamily="34" charset="0"/>
                  </a:rPr>
                  <a:t>all</a:t>
                </a:r>
                <a:r>
                  <a:rPr lang="en-US" sz="2200" b="1" dirty="0">
                    <a:solidFill>
                      <a:srgbClr val="CC6600"/>
                    </a:solidFill>
                    <a:latin typeface="Arial Narrow" pitchFamily="34" charset="0"/>
                  </a:rPr>
                  <a:t> iterations</a:t>
                </a:r>
                <a:r>
                  <a:rPr lang="en-US" sz="2200" b="1" dirty="0">
                    <a:solidFill>
                      <a:srgbClr val="D15100"/>
                    </a:solidFill>
                    <a:latin typeface="Arial Narrow" pitchFamily="34" charset="0"/>
                  </a:rPr>
                  <a:t> </a:t>
                </a:r>
                <a:r>
                  <a:rPr lang="en-US" sz="2200" b="1" dirty="0">
                    <a:latin typeface="Arial Narrow" pitchFamily="34" charset="0"/>
                  </a:rPr>
                  <a:t>propagate here in </a:t>
                </a:r>
                <a:r>
                  <a:rPr lang="en-US" sz="2200" b="1" dirty="0">
                    <a:solidFill>
                      <a:srgbClr val="CC6600"/>
                    </a:solidFill>
                    <a:latin typeface="Arial Narrow" pitchFamily="34" charset="0"/>
                  </a:rPr>
                  <a:t>few quantities</a:t>
                </a:r>
              </a:p>
            </p:txBody>
          </p:sp>
        </p:grpSp>
        <p:cxnSp>
          <p:nvCxnSpPr>
            <p:cNvPr id="35" name="Straight Arrow Connector 34"/>
            <p:cNvCxnSpPr/>
            <p:nvPr/>
          </p:nvCxnSpPr>
          <p:spPr bwMode="auto">
            <a:xfrm>
              <a:off x="2819400" y="5867400"/>
              <a:ext cx="1053333" cy="2"/>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41" name="Group 40"/>
          <p:cNvGrpSpPr/>
          <p:nvPr/>
        </p:nvGrpSpPr>
        <p:grpSpPr>
          <a:xfrm>
            <a:off x="5050914" y="4267200"/>
            <a:ext cx="3940686" cy="2113699"/>
            <a:chOff x="5050914" y="3696356"/>
            <a:chExt cx="3940686" cy="2113699"/>
          </a:xfrm>
        </p:grpSpPr>
        <p:sp>
          <p:nvSpPr>
            <p:cNvPr id="42" name="Rounded Rectangle 41"/>
            <p:cNvSpPr/>
            <p:nvPr/>
          </p:nvSpPr>
          <p:spPr bwMode="auto">
            <a:xfrm>
              <a:off x="6248400" y="3696356"/>
              <a:ext cx="2743200" cy="211369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4" name="Straight Arrow Connector 43"/>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mc:AlternateContent xmlns:mc="http://schemas.openxmlformats.org/markup-compatibility/2006" xmlns:a14="http://schemas.microsoft.com/office/drawing/2010/main">
        <mc:Choice Requires="a14">
          <p:sp>
            <p:nvSpPr>
              <p:cNvPr id="45" name="Rectangle 44"/>
              <p:cNvSpPr/>
              <p:nvPr/>
            </p:nvSpPr>
            <p:spPr>
              <a:xfrm>
                <a:off x="6248400" y="4432518"/>
                <a:ext cx="2723078" cy="1815882"/>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What: </a:t>
                </a:r>
                <a:r>
                  <a:rPr lang="en-US" sz="2200" b="1" dirty="0" smtClean="0">
                    <a:solidFill>
                      <a:srgbClr val="D15100"/>
                    </a:solidFill>
                    <a:latin typeface="Arial Narrow" pitchFamily="34" charset="0"/>
                  </a:rPr>
                  <a:t>Property checks on A</a:t>
                </a:r>
                <a:r>
                  <a:rPr lang="en-US" sz="2200" b="1" dirty="0">
                    <a:solidFill>
                      <a:srgbClr val="D15100"/>
                    </a:solidFill>
                    <a:latin typeface="Arial Narrow" pitchFamily="34" charset="0"/>
                  </a:rPr>
                  <a:t>, B, and </a:t>
                </a:r>
                <a:r>
                  <a:rPr lang="en-US" sz="2200" b="1" dirty="0" err="1">
                    <a:solidFill>
                      <a:srgbClr val="D15100"/>
                    </a:solidFill>
                    <a:latin typeface="Arial Narrow" pitchFamily="34" charset="0"/>
                  </a:rPr>
                  <a:t>i</a:t>
                </a:r>
                <a:endParaRPr lang="en-US" sz="2200" b="1" dirty="0">
                  <a:solidFill>
                    <a:srgbClr val="D15100"/>
                  </a:solidFill>
                  <a:latin typeface="Arial Narrow" pitchFamily="34" charset="0"/>
                </a:endParaRPr>
              </a:p>
              <a:p>
                <a:pPr algn="ctr" eaLnBrk="0" fontAlgn="base" hangingPunct="0">
                  <a:spcBef>
                    <a:spcPct val="0"/>
                  </a:spcBef>
                  <a:spcAft>
                    <a:spcPct val="0"/>
                  </a:spcAft>
                </a:pPr>
                <a:endParaRPr lang="en-US" sz="2200" b="1" dirty="0" smtClean="0">
                  <a:latin typeface="Arial Narrow" pitchFamily="34" charset="0"/>
                </a:endParaRPr>
              </a:p>
              <a:p>
                <a:pPr algn="ctr" eaLnBrk="0" fontAlgn="base" hangingPunct="0">
                  <a:spcBef>
                    <a:spcPct val="0"/>
                  </a:spcBef>
                  <a:spcAft>
                    <a:spcPct val="0"/>
                  </a:spcAft>
                </a:pPr>
                <a:r>
                  <a:rPr lang="en-US" sz="2200" b="1" dirty="0" smtClean="0">
                    <a:latin typeface="Arial Narrow" pitchFamily="34" charset="0"/>
                  </a:rPr>
                  <a:t>Diff in A = Diff in B</a:t>
                </a:r>
              </a:p>
              <a:p>
                <a:pPr algn="ctr" eaLnBrk="0" fontAlgn="base" hangingPunct="0">
                  <a:spcBef>
                    <a:spcPct val="0"/>
                  </a:spcBef>
                  <a:spcAft>
                    <a:spcPct val="0"/>
                  </a:spcAft>
                </a:pPr>
                <a:r>
                  <a:rPr lang="en-US" sz="2200" b="1" dirty="0">
                    <a:latin typeface="Arial Narrow" pitchFamily="34" charset="0"/>
                  </a:rPr>
                  <a:t>Diff in A = </a:t>
                </a:r>
                <a:r>
                  <a:rPr lang="en-US" sz="2200" b="1" dirty="0" smtClean="0">
                    <a:latin typeface="Arial Narrow" pitchFamily="34" charset="0"/>
                  </a:rPr>
                  <a:t>8</a:t>
                </a:r>
                <a:r>
                  <a:rPr lang="en-US" sz="2400" b="1" dirty="0">
                    <a:ea typeface="Cambria Math"/>
                  </a:rPr>
                  <a:t> </a:t>
                </a:r>
                <a14:m>
                  <m:oMath xmlns:m="http://schemas.openxmlformats.org/officeDocument/2006/math">
                    <m:r>
                      <a:rPr lang="en-US" sz="2000" b="1" i="1">
                        <a:latin typeface="Cambria Math"/>
                        <a:ea typeface="Cambria Math"/>
                      </a:rPr>
                      <m:t>× </m:t>
                    </m:r>
                  </m:oMath>
                </a14:m>
                <a:r>
                  <a:rPr lang="en-US" sz="2200" b="1" dirty="0" smtClean="0">
                    <a:latin typeface="Arial Narrow" pitchFamily="34" charset="0"/>
                  </a:rPr>
                  <a:t>Diff </a:t>
                </a:r>
                <a:r>
                  <a:rPr lang="en-US" sz="2200" b="1" dirty="0">
                    <a:latin typeface="Arial Narrow" pitchFamily="34" charset="0"/>
                  </a:rPr>
                  <a:t>in </a:t>
                </a:r>
                <a:r>
                  <a:rPr lang="en-US" sz="2200" b="1" dirty="0" err="1" smtClean="0">
                    <a:latin typeface="Arial Narrow" pitchFamily="34" charset="0"/>
                  </a:rPr>
                  <a:t>i</a:t>
                </a:r>
                <a:endParaRPr lang="en-US" sz="2200" b="1" dirty="0">
                  <a:latin typeface="Arial Narrow"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6248400" y="4432518"/>
                <a:ext cx="2723078" cy="1815882"/>
              </a:xfrm>
              <a:prstGeom prst="rect">
                <a:avLst/>
              </a:prstGeom>
              <a:blipFill rotWithShape="1">
                <a:blip r:embed="rId3"/>
                <a:stretch>
                  <a:fillRect l="-1566" t="-2013" r="-4251" b="-5369"/>
                </a:stretch>
              </a:blipFill>
            </p:spPr>
            <p:txBody>
              <a:bodyPr/>
              <a:lstStyle/>
              <a:p>
                <a:r>
                  <a:rPr lang="en-US">
                    <a:noFill/>
                  </a:rPr>
                  <a:t> </a:t>
                </a:r>
              </a:p>
            </p:txBody>
          </p:sp>
        </mc:Fallback>
      </mc:AlternateContent>
      <p:grpSp>
        <p:nvGrpSpPr>
          <p:cNvPr id="51" name="Group 50"/>
          <p:cNvGrpSpPr/>
          <p:nvPr/>
        </p:nvGrpSpPr>
        <p:grpSpPr>
          <a:xfrm>
            <a:off x="5029200" y="1600201"/>
            <a:ext cx="3940686" cy="876478"/>
            <a:chOff x="5029200" y="1752601"/>
            <a:chExt cx="3940686" cy="876478"/>
          </a:xfrm>
        </p:grpSpPr>
        <p:grpSp>
          <p:nvGrpSpPr>
            <p:cNvPr id="47" name="Group 46"/>
            <p:cNvGrpSpPr/>
            <p:nvPr/>
          </p:nvGrpSpPr>
          <p:grpSpPr>
            <a:xfrm>
              <a:off x="5029200" y="1752601"/>
              <a:ext cx="3940686" cy="876478"/>
              <a:chOff x="5050914" y="4645925"/>
              <a:chExt cx="3940686" cy="876478"/>
            </a:xfrm>
          </p:grpSpPr>
          <p:sp>
            <p:nvSpPr>
              <p:cNvPr id="48" name="Rounded Rectangle 47"/>
              <p:cNvSpPr/>
              <p:nvPr/>
            </p:nvSpPr>
            <p:spPr bwMode="auto">
              <a:xfrm>
                <a:off x="6248400" y="4645925"/>
                <a:ext cx="2743200" cy="876478"/>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9" name="Straight Arrow Connector 48"/>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50" name="Rectangle 49"/>
            <p:cNvSpPr/>
            <p:nvPr/>
          </p:nvSpPr>
          <p:spPr>
            <a:xfrm>
              <a:off x="6324599" y="1803775"/>
              <a:ext cx="2514601" cy="769441"/>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Collect initial values of A</a:t>
              </a:r>
              <a:r>
                <a:rPr lang="en-US" sz="2200" b="1" dirty="0">
                  <a:latin typeface="Arial Narrow" pitchFamily="34" charset="0"/>
                </a:rPr>
                <a:t>, B, and </a:t>
              </a:r>
              <a:r>
                <a:rPr lang="en-US" sz="2200" b="1" dirty="0" err="1">
                  <a:latin typeface="Arial Narrow" pitchFamily="34" charset="0"/>
                </a:rPr>
                <a:t>i</a:t>
              </a:r>
              <a:endParaRPr lang="en-US" sz="2200" b="1" dirty="0">
                <a:latin typeface="Arial Narrow" pitchFamily="34" charset="0"/>
              </a:endParaRPr>
            </a:p>
          </p:txBody>
        </p:sp>
      </p:grpSp>
      <p:sp>
        <p:nvSpPr>
          <p:cNvPr id="52" name="Rounded Rectangle 51"/>
          <p:cNvSpPr/>
          <p:nvPr/>
        </p:nvSpPr>
        <p:spPr bwMode="auto">
          <a:xfrm>
            <a:off x="228600" y="3937457"/>
            <a:ext cx="2590800" cy="558343"/>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0000"/>
                </a:solidFill>
                <a:effectLst/>
                <a:latin typeface="Arial Narrow" pitchFamily="34" charset="0"/>
              </a:rPr>
              <a:t>SDC-hot</a:t>
            </a:r>
            <a:r>
              <a:rPr kumimoji="0" lang="en-US" sz="2200" b="1" i="0" u="none" strike="noStrike" cap="none" normalizeH="0" dirty="0" smtClean="0">
                <a:ln>
                  <a:noFill/>
                </a:ln>
                <a:solidFill>
                  <a:srgbClr val="FF0000"/>
                </a:solidFill>
                <a:effectLst/>
                <a:latin typeface="Arial Narrow" pitchFamily="34" charset="0"/>
              </a:rPr>
              <a:t> app sites</a:t>
            </a:r>
            <a:endParaRPr kumimoji="0" lang="en-US" sz="2200" b="1" i="0" u="none" strike="noStrike" cap="none" normalizeH="0" baseline="0" dirty="0">
              <a:ln>
                <a:noFill/>
              </a:ln>
              <a:solidFill>
                <a:srgbClr val="FF0000"/>
              </a:solidFill>
              <a:effectLst/>
              <a:latin typeface="Arial Narrow" pitchFamily="34" charset="0"/>
            </a:endParaRPr>
          </a:p>
        </p:txBody>
      </p:sp>
    </p:spTree>
    <p:extLst>
      <p:ext uri="{BB962C8B-B14F-4D97-AF65-F5344CB8AC3E}">
        <p14:creationId xmlns:p14="http://schemas.microsoft.com/office/powerpoint/2010/main" val="223047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aphicFrame>
        <p:nvGraphicFramePr>
          <p:cNvPr id="31" name="Chart 30"/>
          <p:cNvGraphicFramePr>
            <a:graphicFrameLocks/>
          </p:cNvGraphicFramePr>
          <p:nvPr>
            <p:extLst>
              <p:ext uri="{D42A27DB-BD31-4B8C-83A1-F6EECF244321}">
                <p14:modId xmlns:p14="http://schemas.microsoft.com/office/powerpoint/2010/main" val="2076824109"/>
              </p:ext>
            </p:extLst>
          </p:nvPr>
        </p:nvGraphicFramePr>
        <p:xfrm>
          <a:off x="368433" y="1219200"/>
          <a:ext cx="841248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55" name="TextBox 54"/>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pSp>
        <p:nvGrpSpPr>
          <p:cNvPr id="10" name="Group 9"/>
          <p:cNvGrpSpPr/>
          <p:nvPr/>
        </p:nvGrpSpPr>
        <p:grpSpPr>
          <a:xfrm>
            <a:off x="87868" y="1066800"/>
            <a:ext cx="8952170" cy="4285047"/>
            <a:chOff x="87868" y="1066800"/>
            <a:chExt cx="8952170" cy="4285047"/>
          </a:xfrm>
        </p:grpSpPr>
        <p:grpSp>
          <p:nvGrpSpPr>
            <p:cNvPr id="9" name="Group 8"/>
            <p:cNvGrpSpPr/>
            <p:nvPr/>
          </p:nvGrpSpPr>
          <p:grpSpPr>
            <a:xfrm>
              <a:off x="87868" y="1066800"/>
              <a:ext cx="8952170" cy="4285047"/>
              <a:chOff x="87868" y="1066800"/>
              <a:chExt cx="8952170" cy="4285047"/>
            </a:xfrm>
            <a:solidFill>
              <a:schemeClr val="bg1">
                <a:alpha val="90000"/>
              </a:schemeClr>
            </a:solidFill>
          </p:grpSpPr>
          <p:sp>
            <p:nvSpPr>
              <p:cNvPr id="5" name="Rectangle 4"/>
              <p:cNvSpPr/>
              <p:nvPr/>
            </p:nvSpPr>
            <p:spPr bwMode="auto">
              <a:xfrm>
                <a:off x="87868" y="1066800"/>
                <a:ext cx="8952170" cy="4038600"/>
              </a:xfrm>
              <a:prstGeom prst="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6"/>
              <p:cNvSpPr/>
              <p:nvPr/>
            </p:nvSpPr>
            <p:spPr bwMode="auto">
              <a:xfrm>
                <a:off x="2057399" y="1142999"/>
                <a:ext cx="4701123" cy="4208848"/>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3" name="Rounded Rectangle 2"/>
            <p:cNvSpPr/>
            <p:nvPr/>
          </p:nvSpPr>
          <p:spPr bwMode="auto">
            <a:xfrm>
              <a:off x="328657" y="1066800"/>
              <a:ext cx="8573527" cy="3886200"/>
            </a:xfrm>
            <a:prstGeom prst="round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grpSp>
      <p:sp>
        <p:nvSpPr>
          <p:cNvPr id="12" name="Rectangle 11"/>
          <p:cNvSpPr/>
          <p:nvPr/>
        </p:nvSpPr>
        <p:spPr>
          <a:xfrm>
            <a:off x="609600" y="1339602"/>
            <a:ext cx="8292584" cy="3240887"/>
          </a:xfrm>
          <a:prstGeom prst="rect">
            <a:avLst/>
          </a:prstGeom>
        </p:spPr>
        <p:txBody>
          <a:bodyPr wrap="square">
            <a:spAutoFit/>
          </a:bodyPr>
          <a:lstStyle/>
          <a:p>
            <a:pPr algn="ctr"/>
            <a:r>
              <a:rPr lang="en-US" sz="2200" b="1" dirty="0" smtClean="0">
                <a:solidFill>
                  <a:srgbClr val="FF0000"/>
                </a:solidFill>
                <a:latin typeface="Arial Narrow" pitchFamily="34" charset="0"/>
              </a:rPr>
              <a:t>Hardware Reliability </a:t>
            </a:r>
            <a:r>
              <a:rPr lang="en-US" sz="2200" b="1" dirty="0">
                <a:solidFill>
                  <a:srgbClr val="FF0000"/>
                </a:solidFill>
                <a:latin typeface="Arial Narrow" pitchFamily="34" charset="0"/>
              </a:rPr>
              <a:t>Challenges are for Real!</a:t>
            </a:r>
          </a:p>
          <a:p>
            <a:pPr algn="ctr"/>
            <a:endParaRPr lang="en-US" sz="2200" b="1" dirty="0">
              <a:solidFill>
                <a:srgbClr val="FF0000"/>
              </a:solidFill>
              <a:latin typeface="Arial Narrow" pitchFamily="34" charset="0"/>
            </a:endParaRPr>
          </a:p>
          <a:p>
            <a:pPr marL="342900" indent="-342900">
              <a:buFont typeface="Arial" pitchFamily="34" charset="0"/>
              <a:buChar char="•"/>
            </a:pPr>
            <a:r>
              <a:rPr lang="en-US" sz="2200" b="1" dirty="0">
                <a:latin typeface="Arial Narrow" pitchFamily="34" charset="0"/>
              </a:rPr>
              <a:t>Sun experienced </a:t>
            </a:r>
            <a:r>
              <a:rPr lang="en-US" sz="2200" b="1" dirty="0" smtClean="0">
                <a:latin typeface="Arial Narrow" pitchFamily="34" charset="0"/>
              </a:rPr>
              <a:t>soft-errors </a:t>
            </a:r>
            <a:r>
              <a:rPr lang="en-US" sz="2200" b="1" dirty="0">
                <a:latin typeface="Arial Narrow" pitchFamily="34" charset="0"/>
              </a:rPr>
              <a:t>in flagship enterprise server line, 2000</a:t>
            </a:r>
          </a:p>
          <a:p>
            <a:pPr marL="800100" lvl="1" indent="-342900">
              <a:lnSpc>
                <a:spcPct val="110000"/>
              </a:lnSpc>
              <a:buFont typeface="Arial Narrow" pitchFamily="34" charset="0"/>
              <a:buChar char="–"/>
            </a:pPr>
            <a:r>
              <a:rPr lang="en-US" sz="2200" b="1" dirty="0">
                <a:latin typeface="Arial Narrow" pitchFamily="34" charset="0"/>
              </a:rPr>
              <a:t>America Online, </a:t>
            </a:r>
            <a:r>
              <a:rPr lang="en-US" sz="2200" b="1" dirty="0" err="1">
                <a:latin typeface="Arial Narrow" pitchFamily="34" charset="0"/>
              </a:rPr>
              <a:t>Ebay</a:t>
            </a:r>
            <a:r>
              <a:rPr lang="en-US" sz="2200" b="1" dirty="0">
                <a:latin typeface="Arial Narrow" pitchFamily="34" charset="0"/>
              </a:rPr>
              <a:t>, and others were affected</a:t>
            </a:r>
          </a:p>
          <a:p>
            <a:pPr marL="342900" indent="-342900">
              <a:lnSpc>
                <a:spcPct val="150000"/>
              </a:lnSpc>
              <a:buFont typeface="Arial" pitchFamily="34" charset="0"/>
              <a:buChar char="•"/>
            </a:pPr>
            <a:r>
              <a:rPr lang="en-US" sz="2200" b="1" dirty="0">
                <a:latin typeface="Arial Narrow" pitchFamily="34" charset="0"/>
              </a:rPr>
              <a:t>Several documented in-field errors</a:t>
            </a:r>
          </a:p>
          <a:p>
            <a:pPr marL="800100" lvl="1" indent="-342900">
              <a:lnSpc>
                <a:spcPct val="110000"/>
              </a:lnSpc>
              <a:buFont typeface="Arial Narrow" pitchFamily="34" charset="0"/>
              <a:buChar char="–"/>
            </a:pPr>
            <a:r>
              <a:rPr lang="en-US" sz="2200" b="1" dirty="0" smtClean="0">
                <a:latin typeface="Arial Narrow" pitchFamily="34" charset="0"/>
              </a:rPr>
              <a:t>LANL </a:t>
            </a:r>
            <a:r>
              <a:rPr lang="en-US" sz="2200" b="1" dirty="0">
                <a:latin typeface="Arial Narrow" pitchFamily="34" charset="0"/>
              </a:rPr>
              <a:t>Q Supercomputer: 27.7 </a:t>
            </a:r>
            <a:r>
              <a:rPr lang="en-US" sz="2200" b="1" dirty="0" smtClean="0">
                <a:latin typeface="Arial Narrow" pitchFamily="34" charset="0"/>
              </a:rPr>
              <a:t>failures/week </a:t>
            </a:r>
            <a:r>
              <a:rPr lang="en-US" sz="2200" b="1" dirty="0">
                <a:latin typeface="Arial Narrow" pitchFamily="34" charset="0"/>
              </a:rPr>
              <a:t>from soft errors, </a:t>
            </a:r>
            <a:r>
              <a:rPr lang="en-US" sz="2200" b="1" dirty="0" smtClean="0">
                <a:latin typeface="Arial Narrow" pitchFamily="34" charset="0"/>
              </a:rPr>
              <a:t>2005</a:t>
            </a:r>
          </a:p>
          <a:p>
            <a:pPr marL="800100" lvl="1" indent="-342900">
              <a:lnSpc>
                <a:spcPct val="110000"/>
              </a:lnSpc>
              <a:buFont typeface="Arial Narrow" pitchFamily="34" charset="0"/>
              <a:buChar char="–"/>
            </a:pPr>
            <a:r>
              <a:rPr lang="en-US" sz="2200" b="1" dirty="0">
                <a:latin typeface="Arial Narrow" pitchFamily="34" charset="0"/>
              </a:rPr>
              <a:t>LLNL </a:t>
            </a:r>
            <a:r>
              <a:rPr lang="en-US" sz="2200" b="1" dirty="0" err="1">
                <a:latin typeface="Arial Narrow" pitchFamily="34" charset="0"/>
              </a:rPr>
              <a:t>BlueGene</a:t>
            </a:r>
            <a:r>
              <a:rPr lang="en-US" sz="2200" b="1" dirty="0">
                <a:latin typeface="Arial Narrow" pitchFamily="34" charset="0"/>
              </a:rPr>
              <a:t>/L experienced parity errors every 8 hours, 2007</a:t>
            </a:r>
          </a:p>
          <a:p>
            <a:pPr marL="342900" indent="-342900">
              <a:lnSpc>
                <a:spcPct val="150000"/>
              </a:lnSpc>
              <a:buFont typeface="Arial" pitchFamily="34" charset="0"/>
              <a:buChar char="•"/>
            </a:pPr>
            <a:r>
              <a:rPr lang="en-US" sz="2200" b="1" dirty="0" err="1" smtClean="0">
                <a:latin typeface="Arial Narrow" pitchFamily="34" charset="0"/>
              </a:rPr>
              <a:t>Exascale</a:t>
            </a:r>
            <a:r>
              <a:rPr lang="en-US" sz="2200" b="1" dirty="0" smtClean="0">
                <a:latin typeface="Arial Narrow" pitchFamily="34" charset="0"/>
              </a:rPr>
              <a:t> </a:t>
            </a:r>
            <a:r>
              <a:rPr lang="en-US" sz="2200" b="1" dirty="0">
                <a:latin typeface="Arial Narrow" pitchFamily="34" charset="0"/>
              </a:rPr>
              <a:t>systems are expected to </a:t>
            </a:r>
            <a:r>
              <a:rPr lang="en-US" sz="2200" b="1" dirty="0" smtClean="0">
                <a:latin typeface="Arial Narrow" pitchFamily="34" charset="0"/>
              </a:rPr>
              <a:t>fail </a:t>
            </a:r>
            <a:r>
              <a:rPr lang="en-US" sz="2200" b="1" dirty="0">
                <a:latin typeface="Arial Narrow" pitchFamily="34" charset="0"/>
              </a:rPr>
              <a:t>every 35-40 minutes</a:t>
            </a:r>
          </a:p>
        </p:txBody>
      </p:sp>
      <p:grpSp>
        <p:nvGrpSpPr>
          <p:cNvPr id="11" name="Group 10"/>
          <p:cNvGrpSpPr/>
          <p:nvPr/>
        </p:nvGrpSpPr>
        <p:grpSpPr>
          <a:xfrm>
            <a:off x="152400" y="5148140"/>
            <a:ext cx="8923498" cy="1234682"/>
            <a:chOff x="152400" y="5148140"/>
            <a:chExt cx="8923498" cy="1234682"/>
          </a:xfrm>
        </p:grpSpPr>
        <p:grpSp>
          <p:nvGrpSpPr>
            <p:cNvPr id="43" name="Group 42"/>
            <p:cNvGrpSpPr/>
            <p:nvPr/>
          </p:nvGrpSpPr>
          <p:grpSpPr>
            <a:xfrm>
              <a:off x="152400" y="5148140"/>
              <a:ext cx="8923498" cy="1234682"/>
              <a:chOff x="0" y="5148140"/>
              <a:chExt cx="8923498" cy="1234682"/>
            </a:xfrm>
          </p:grpSpPr>
          <p:sp>
            <p:nvSpPr>
              <p:cNvPr id="44" name="Rounded Rectangle 43"/>
              <p:cNvSpPr/>
              <p:nvPr/>
            </p:nvSpPr>
            <p:spPr bwMode="auto">
              <a:xfrm>
                <a:off x="891990" y="5360895"/>
                <a:ext cx="6804210" cy="838200"/>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a:off x="0" y="5212978"/>
                <a:ext cx="1708666" cy="1134034"/>
                <a:chOff x="43934" y="5118851"/>
                <a:chExt cx="1708666" cy="1134034"/>
              </a:xfrm>
            </p:grpSpPr>
            <p:sp>
              <p:nvSpPr>
                <p:cNvPr id="50" name="Rounded Rectangle 49"/>
                <p:cNvSpPr/>
                <p:nvPr/>
              </p:nvSpPr>
              <p:spPr bwMode="auto">
                <a:xfrm>
                  <a:off x="43934" y="5118851"/>
                  <a:ext cx="1708666" cy="1134034"/>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1" name="Group 11"/>
                <p:cNvGrpSpPr>
                  <a:grpSpLocks/>
                </p:cNvGrpSpPr>
                <p:nvPr/>
              </p:nvGrpSpPr>
              <p:grpSpPr bwMode="auto">
                <a:xfrm>
                  <a:off x="220191" y="5257720"/>
                  <a:ext cx="1477903" cy="857810"/>
                  <a:chOff x="4794" y="1626"/>
                  <a:chExt cx="1200" cy="586"/>
                </a:xfrm>
                <a:solidFill>
                  <a:schemeClr val="bg1"/>
                </a:solidFill>
              </p:grpSpPr>
              <p:pic>
                <p:nvPicPr>
                  <p:cNvPr id="52" name="Picture 12"/>
                  <p:cNvPicPr>
                    <a:picLocks noChangeAspect="1" noChangeArrowheads="1"/>
                  </p:cNvPicPr>
                  <p:nvPr/>
                </p:nvPicPr>
                <p:blipFill>
                  <a:blip r:embed="rId4" cstate="print"/>
                  <a:srcRect/>
                  <a:stretch>
                    <a:fillRect/>
                  </a:stretch>
                </p:blipFill>
                <p:spPr bwMode="auto">
                  <a:xfrm>
                    <a:off x="4794" y="1634"/>
                    <a:ext cx="912" cy="578"/>
                  </a:xfrm>
                  <a:prstGeom prst="rect">
                    <a:avLst/>
                  </a:prstGeom>
                  <a:grpFill/>
                  <a:ln w="9525">
                    <a:noFill/>
                    <a:miter lim="800000"/>
                    <a:headEnd/>
                    <a:tailEnd/>
                  </a:ln>
                  <a:effectLst/>
                </p:spPr>
              </p:pic>
              <p:pic>
                <p:nvPicPr>
                  <p:cNvPr id="53" name="Picture 13" descr="MCED00214_0000[1]"/>
                  <p:cNvPicPr>
                    <a:picLocks noChangeAspect="1" noChangeArrowheads="1"/>
                  </p:cNvPicPr>
                  <p:nvPr/>
                </p:nvPicPr>
                <p:blipFill>
                  <a:blip r:embed="rId5" cstate="print"/>
                  <a:srcRect/>
                  <a:stretch>
                    <a:fillRect/>
                  </a:stretch>
                </p:blipFill>
                <p:spPr bwMode="auto">
                  <a:xfrm>
                    <a:off x="5802" y="1626"/>
                    <a:ext cx="192" cy="192"/>
                  </a:xfrm>
                  <a:prstGeom prst="rect">
                    <a:avLst/>
                  </a:prstGeom>
                  <a:grpFill/>
                </p:spPr>
              </p:pic>
              <p:sp>
                <p:nvSpPr>
                  <p:cNvPr id="54" name="Line 14"/>
                  <p:cNvSpPr>
                    <a:spLocks noChangeShapeType="1"/>
                  </p:cNvSpPr>
                  <p:nvPr/>
                </p:nvSpPr>
                <p:spPr bwMode="auto">
                  <a:xfrm flipH="1">
                    <a:off x="5418" y="1770"/>
                    <a:ext cx="384" cy="240"/>
                  </a:xfrm>
                  <a:prstGeom prst="line">
                    <a:avLst/>
                  </a:prstGeom>
                  <a:grpFill/>
                  <a:ln w="38100">
                    <a:solidFill>
                      <a:srgbClr val="FF0000"/>
                    </a:solidFill>
                    <a:round/>
                    <a:headEnd/>
                    <a:tailEnd type="stealth" w="lg" len="lg"/>
                  </a:ln>
                  <a:effectLst/>
                </p:spPr>
                <p:txBody>
                  <a:bodyPr>
                    <a:prstTxWarp prst="textNoShape">
                      <a:avLst/>
                    </a:prstTxWarp>
                  </a:bodyPr>
                  <a:lstStyle/>
                  <a:p>
                    <a:endParaRPr lang="en-US"/>
                  </a:p>
                </p:txBody>
              </p:sp>
            </p:grpSp>
          </p:grpSp>
          <p:grpSp>
            <p:nvGrpSpPr>
              <p:cNvPr id="46" name="Group 45"/>
              <p:cNvGrpSpPr/>
              <p:nvPr/>
            </p:nvGrpSpPr>
            <p:grpSpPr>
              <a:xfrm>
                <a:off x="6606123" y="5148140"/>
                <a:ext cx="2317375" cy="1234682"/>
                <a:chOff x="6759390" y="5141309"/>
                <a:chExt cx="2317375" cy="1234682"/>
              </a:xfrm>
            </p:grpSpPr>
            <p:sp>
              <p:nvSpPr>
                <p:cNvPr id="47" name="Rounded Rectangle 46"/>
                <p:cNvSpPr/>
                <p:nvPr/>
              </p:nvSpPr>
              <p:spPr bwMode="auto">
                <a:xfrm>
                  <a:off x="6759390" y="5141309"/>
                  <a:ext cx="2317375" cy="1234682"/>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9" name="Picture 7" descr="C:\Users\Siva\Documents\research\presentations\sarita's talk\vari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12" y="5257720"/>
                  <a:ext cx="994634" cy="10421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50" name="Picture 2" descr="E:\documents\research\presentations\job talk\academia\electromigration-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7210" y="5346764"/>
              <a:ext cx="1062203" cy="7830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33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 with </a:t>
            </a:r>
            <a:r>
              <a:rPr lang="en-US" dirty="0"/>
              <a:t>L</a:t>
            </a:r>
            <a:r>
              <a:rPr lang="en-US" dirty="0" smtClean="0"/>
              <a:t>ong </a:t>
            </a:r>
            <a:r>
              <a:rPr lang="en-US" dirty="0"/>
              <a:t>L</a:t>
            </a:r>
            <a:r>
              <a:rPr lang="en-US" dirty="0" smtClean="0"/>
              <a:t>ife</a:t>
            </a:r>
            <a:endParaRPr lang="en-US" dirty="0"/>
          </a:p>
        </p:txBody>
      </p:sp>
      <p:sp>
        <p:nvSpPr>
          <p:cNvPr id="3" name="Content Placeholder 2"/>
          <p:cNvSpPr>
            <a:spLocks noGrp="1"/>
          </p:cNvSpPr>
          <p:nvPr>
            <p:ph idx="1"/>
          </p:nvPr>
        </p:nvSpPr>
        <p:spPr/>
        <p:txBody>
          <a:bodyPr/>
          <a:lstStyle/>
          <a:p>
            <a:r>
              <a:rPr lang="en-US" dirty="0" smtClean="0"/>
              <a:t>Some long lived registers are prone to SDCs</a:t>
            </a:r>
          </a:p>
          <a:p>
            <a:r>
              <a:rPr lang="en-US" dirty="0" smtClean="0"/>
              <a:t>For detection</a:t>
            </a:r>
          </a:p>
          <a:p>
            <a:pPr lvl="1"/>
            <a:r>
              <a:rPr lang="en-US" dirty="0" smtClean="0"/>
              <a:t>Duplicate the register value at its definition</a:t>
            </a:r>
          </a:p>
          <a:p>
            <a:pPr lvl="1"/>
            <a:r>
              <a:rPr lang="en-US" dirty="0" smtClean="0"/>
              <a:t>Compare its value at the end of its life</a:t>
            </a:r>
          </a:p>
        </p:txBody>
      </p:sp>
      <p:grpSp>
        <p:nvGrpSpPr>
          <p:cNvPr id="35" name="Group 34"/>
          <p:cNvGrpSpPr/>
          <p:nvPr/>
        </p:nvGrpSpPr>
        <p:grpSpPr>
          <a:xfrm>
            <a:off x="6096000" y="1934308"/>
            <a:ext cx="1219200" cy="1875692"/>
            <a:chOff x="6096000" y="1934308"/>
            <a:chExt cx="1219200" cy="1875692"/>
          </a:xfrm>
        </p:grpSpPr>
        <p:grpSp>
          <p:nvGrpSpPr>
            <p:cNvPr id="33" name="Group 32"/>
            <p:cNvGrpSpPr/>
            <p:nvPr/>
          </p:nvGrpSpPr>
          <p:grpSpPr>
            <a:xfrm>
              <a:off x="6265984" y="1934308"/>
              <a:ext cx="1049216" cy="1875692"/>
              <a:chOff x="6265984" y="1934308"/>
              <a:chExt cx="1049216" cy="1875692"/>
            </a:xfrm>
          </p:grpSpPr>
          <p:cxnSp>
            <p:nvCxnSpPr>
              <p:cNvPr id="15" name="Straight Connector 14"/>
              <p:cNvCxnSpPr/>
              <p:nvPr/>
            </p:nvCxnSpPr>
            <p:spPr bwMode="auto">
              <a:xfrm>
                <a:off x="6265984" y="1934308"/>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265984" y="3810000"/>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6400800" y="1934308"/>
                <a:ext cx="7620" cy="1799492"/>
              </a:xfrm>
              <a:prstGeom prst="straightConnector1">
                <a:avLst/>
              </a:prstGeom>
              <a:solidFill>
                <a:schemeClr val="accent1"/>
              </a:solidFill>
              <a:ln w="15875" cap="flat" cmpd="sng" algn="ctr">
                <a:solidFill>
                  <a:schemeClr val="tx1"/>
                </a:solidFill>
                <a:prstDash val="sysDash"/>
                <a:round/>
                <a:headEnd type="triangle"/>
                <a:tailEnd type="triangle"/>
              </a:ln>
              <a:effectLst/>
            </p:spPr>
          </p:cxnSp>
        </p:grpSp>
        <p:sp>
          <p:nvSpPr>
            <p:cNvPr id="34" name="TextBox 33"/>
            <p:cNvSpPr txBox="1"/>
            <p:nvPr/>
          </p:nvSpPr>
          <p:spPr>
            <a:xfrm>
              <a:off x="6096000" y="2590800"/>
              <a:ext cx="609600" cy="507831"/>
            </a:xfrm>
            <a:prstGeom prst="rect">
              <a:avLst/>
            </a:prstGeom>
            <a:solidFill>
              <a:schemeClr val="bg1"/>
            </a:solidFill>
          </p:spPr>
          <p:txBody>
            <a:bodyPr wrap="square" rtlCol="0">
              <a:spAutoFit/>
            </a:bodyPr>
            <a:lstStyle/>
            <a:p>
              <a:pPr>
                <a:lnSpc>
                  <a:spcPct val="75000"/>
                </a:lnSpc>
              </a:pPr>
              <a:r>
                <a:rPr lang="en-US" b="1" dirty="0" smtClean="0">
                  <a:latin typeface="Arial Narrow" pitchFamily="34" charset="0"/>
                </a:rPr>
                <a:t>Life </a:t>
              </a:r>
            </a:p>
            <a:p>
              <a:pPr>
                <a:lnSpc>
                  <a:spcPct val="75000"/>
                </a:lnSpc>
              </a:pPr>
              <a:r>
                <a:rPr lang="en-US" b="1" dirty="0" smtClean="0">
                  <a:latin typeface="Arial Narrow" pitchFamily="34" charset="0"/>
                </a:rPr>
                <a:t>time</a:t>
              </a:r>
              <a:endParaRPr lang="en-US" b="1" dirty="0">
                <a:latin typeface="Arial Narrow" pitchFamily="34" charset="0"/>
              </a:endParaRPr>
            </a:p>
          </p:txBody>
        </p:sp>
      </p:grpSp>
      <p:sp>
        <p:nvSpPr>
          <p:cNvPr id="4" name="Slide Number Placeholder 3"/>
          <p:cNvSpPr>
            <a:spLocks noGrp="1"/>
          </p:cNvSpPr>
          <p:nvPr>
            <p:ph type="sldNum" sz="quarter" idx="4"/>
          </p:nvPr>
        </p:nvSpPr>
        <p:spPr/>
        <p:txBody>
          <a:bodyPr/>
          <a:lstStyle/>
          <a:p>
            <a:fld id="{B6F15528-21DE-4FAA-801E-634DDDAF4B2B}" type="slidenum">
              <a:rPr lang="en-US" smtClean="0"/>
              <a:pPr/>
              <a:t>30</a:t>
            </a:fld>
            <a:endParaRPr lang="en-US"/>
          </a:p>
        </p:txBody>
      </p:sp>
      <p:sp>
        <p:nvSpPr>
          <p:cNvPr id="5" name="Freeform 4"/>
          <p:cNvSpPr/>
          <p:nvPr/>
        </p:nvSpPr>
        <p:spPr bwMode="auto">
          <a:xfrm>
            <a:off x="6553200" y="1178169"/>
            <a:ext cx="754786" cy="4155831"/>
          </a:xfrm>
          <a:custGeom>
            <a:avLst/>
            <a:gdLst>
              <a:gd name="connsiteX0" fmla="*/ 332650 w 754786"/>
              <a:gd name="connsiteY0" fmla="*/ 0 h 3395477"/>
              <a:gd name="connsiteX1" fmla="*/ 7335 w 754786"/>
              <a:gd name="connsiteY1" fmla="*/ 457200 h 3395477"/>
              <a:gd name="connsiteX2" fmla="*/ 614004 w 754786"/>
              <a:gd name="connsiteY2" fmla="*/ 782516 h 3395477"/>
              <a:gd name="connsiteX3" fmla="*/ 86466 w 754786"/>
              <a:gd name="connsiteY3" fmla="*/ 1204546 h 3395477"/>
              <a:gd name="connsiteX4" fmla="*/ 710720 w 754786"/>
              <a:gd name="connsiteY4" fmla="*/ 1529862 h 3395477"/>
              <a:gd name="connsiteX5" fmla="*/ 139220 w 754786"/>
              <a:gd name="connsiteY5" fmla="*/ 1960685 h 3395477"/>
              <a:gd name="connsiteX6" fmla="*/ 754681 w 754786"/>
              <a:gd name="connsiteY6" fmla="*/ 2321169 h 3395477"/>
              <a:gd name="connsiteX7" fmla="*/ 191973 w 754786"/>
              <a:gd name="connsiteY7" fmla="*/ 2699239 h 3395477"/>
              <a:gd name="connsiteX8" fmla="*/ 578835 w 754786"/>
              <a:gd name="connsiteY8" fmla="*/ 2980593 h 3395477"/>
              <a:gd name="connsiteX9" fmla="*/ 578835 w 754786"/>
              <a:gd name="connsiteY9" fmla="*/ 3332285 h 3395477"/>
              <a:gd name="connsiteX10" fmla="*/ 596420 w 754786"/>
              <a:gd name="connsiteY10" fmla="*/ 3393831 h 33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786" h="3395477">
                <a:moveTo>
                  <a:pt x="332650" y="0"/>
                </a:moveTo>
                <a:cubicBezTo>
                  <a:pt x="146546" y="163390"/>
                  <a:pt x="-39557" y="326781"/>
                  <a:pt x="7335" y="457200"/>
                </a:cubicBezTo>
                <a:cubicBezTo>
                  <a:pt x="54227" y="587619"/>
                  <a:pt x="600816" y="657958"/>
                  <a:pt x="614004" y="782516"/>
                </a:cubicBezTo>
                <a:cubicBezTo>
                  <a:pt x="627192" y="907074"/>
                  <a:pt x="70347" y="1079988"/>
                  <a:pt x="86466" y="1204546"/>
                </a:cubicBezTo>
                <a:cubicBezTo>
                  <a:pt x="102585" y="1329104"/>
                  <a:pt x="701928" y="1403839"/>
                  <a:pt x="710720" y="1529862"/>
                </a:cubicBezTo>
                <a:cubicBezTo>
                  <a:pt x="719512" y="1655885"/>
                  <a:pt x="131893" y="1828801"/>
                  <a:pt x="139220" y="1960685"/>
                </a:cubicBezTo>
                <a:cubicBezTo>
                  <a:pt x="146547" y="2092569"/>
                  <a:pt x="745889" y="2198077"/>
                  <a:pt x="754681" y="2321169"/>
                </a:cubicBezTo>
                <a:cubicBezTo>
                  <a:pt x="763473" y="2444261"/>
                  <a:pt x="221281" y="2589335"/>
                  <a:pt x="191973" y="2699239"/>
                </a:cubicBezTo>
                <a:cubicBezTo>
                  <a:pt x="162665" y="2809143"/>
                  <a:pt x="514358" y="2875085"/>
                  <a:pt x="578835" y="2980593"/>
                </a:cubicBezTo>
                <a:cubicBezTo>
                  <a:pt x="643312" y="3086101"/>
                  <a:pt x="575904" y="3263412"/>
                  <a:pt x="578835" y="3332285"/>
                </a:cubicBezTo>
                <a:cubicBezTo>
                  <a:pt x="581766" y="3401158"/>
                  <a:pt x="589093" y="3397494"/>
                  <a:pt x="596420" y="3393831"/>
                </a:cubicBezTo>
              </a:path>
            </a:pathLst>
          </a:custGeom>
          <a:noFill/>
          <a:ln w="381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1" name="Group 10"/>
          <p:cNvGrpSpPr/>
          <p:nvPr/>
        </p:nvGrpSpPr>
        <p:grpSpPr>
          <a:xfrm>
            <a:off x="6934200" y="1016913"/>
            <a:ext cx="1676400" cy="811887"/>
            <a:chOff x="7162800" y="1016913"/>
            <a:chExt cx="1676400" cy="811887"/>
          </a:xfrm>
        </p:grpSpPr>
        <p:sp>
          <p:nvSpPr>
            <p:cNvPr id="6" name="TextBox 5"/>
            <p:cNvSpPr txBox="1"/>
            <p:nvPr/>
          </p:nvSpPr>
          <p:spPr>
            <a:xfrm>
              <a:off x="7256716" y="1016913"/>
              <a:ext cx="1582484" cy="430887"/>
            </a:xfrm>
            <a:prstGeom prst="rect">
              <a:avLst/>
            </a:prstGeom>
            <a:noFill/>
          </p:spPr>
          <p:txBody>
            <a:bodyPr wrap="none" rtlCol="0">
              <a:spAutoFit/>
            </a:bodyPr>
            <a:lstStyle/>
            <a:p>
              <a:r>
                <a:rPr lang="en-US" sz="2200" b="1" dirty="0" smtClean="0">
                  <a:latin typeface="Arial Narrow" pitchFamily="34" charset="0"/>
                </a:rPr>
                <a:t>R1 definition</a:t>
              </a:r>
              <a:endParaRPr lang="en-US" sz="2200" b="1" dirty="0">
                <a:latin typeface="Arial Narrow" pitchFamily="34" charset="0"/>
              </a:endParaRPr>
            </a:p>
          </p:txBody>
        </p:sp>
        <p:cxnSp>
          <p:nvCxnSpPr>
            <p:cNvPr id="7" name="Straight Arrow Connector 6"/>
            <p:cNvCxnSpPr/>
            <p:nvPr/>
          </p:nvCxnSpPr>
          <p:spPr bwMode="auto">
            <a:xfrm flipH="1">
              <a:off x="7162800" y="1421487"/>
              <a:ext cx="228600" cy="40731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12" name="Rectangle 11"/>
          <p:cNvSpPr/>
          <p:nvPr/>
        </p:nvSpPr>
        <p:spPr bwMode="auto">
          <a:xfrm>
            <a:off x="6831624" y="1854075"/>
            <a:ext cx="178776" cy="169984"/>
          </a:xfrm>
          <a:prstGeom prst="rect">
            <a:avLst/>
          </a:prstGeom>
          <a:solidFill>
            <a:schemeClr val="accent2"/>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2" name="Group 31"/>
          <p:cNvGrpSpPr/>
          <p:nvPr/>
        </p:nvGrpSpPr>
        <p:grpSpPr>
          <a:xfrm>
            <a:off x="7014086" y="1524000"/>
            <a:ext cx="1520314" cy="495300"/>
            <a:chOff x="7014086" y="1524000"/>
            <a:chExt cx="1520314" cy="495300"/>
          </a:xfrm>
        </p:grpSpPr>
        <p:grpSp>
          <p:nvGrpSpPr>
            <p:cNvPr id="28" name="Group 27"/>
            <p:cNvGrpSpPr/>
            <p:nvPr/>
          </p:nvGrpSpPr>
          <p:grpSpPr>
            <a:xfrm>
              <a:off x="7014086" y="1849316"/>
              <a:ext cx="1520314" cy="169984"/>
              <a:chOff x="7004561" y="1852615"/>
              <a:chExt cx="1520314" cy="169984"/>
            </a:xfrm>
          </p:grpSpPr>
          <p:cxnSp>
            <p:nvCxnSpPr>
              <p:cNvPr id="20" name="Straight Arrow Connector 19"/>
              <p:cNvCxnSpPr>
                <a:endCxn id="27" idx="1"/>
              </p:cNvCxnSpPr>
              <p:nvPr/>
            </p:nvCxnSpPr>
            <p:spPr bwMode="auto">
              <a:xfrm>
                <a:off x="7004561" y="1937607"/>
                <a:ext cx="134153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sp>
            <p:nvSpPr>
              <p:cNvPr id="27" name="Rectangle 26"/>
              <p:cNvSpPr/>
              <p:nvPr/>
            </p:nvSpPr>
            <p:spPr bwMode="auto">
              <a:xfrm>
                <a:off x="8346099" y="1852615"/>
                <a:ext cx="178776" cy="169984"/>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TextBox 28"/>
            <p:cNvSpPr txBox="1"/>
            <p:nvPr/>
          </p:nvSpPr>
          <p:spPr>
            <a:xfrm>
              <a:off x="7391653" y="1524000"/>
              <a:ext cx="761747" cy="430887"/>
            </a:xfrm>
            <a:prstGeom prst="rect">
              <a:avLst/>
            </a:prstGeom>
            <a:noFill/>
          </p:spPr>
          <p:txBody>
            <a:bodyPr wrap="none" rtlCol="0">
              <a:spAutoFit/>
            </a:bodyPr>
            <a:lstStyle/>
            <a:p>
              <a:r>
                <a:rPr lang="en-US" sz="2200" b="1" dirty="0" smtClean="0">
                  <a:latin typeface="Arial Narrow" pitchFamily="34" charset="0"/>
                </a:rPr>
                <a:t>Copy</a:t>
              </a:r>
              <a:endParaRPr lang="en-US" sz="2200" b="1" dirty="0">
                <a:latin typeface="Arial Narrow" pitchFamily="34" charset="0"/>
              </a:endParaRPr>
            </a:p>
          </p:txBody>
        </p:sp>
      </p:grpSp>
      <p:grpSp>
        <p:nvGrpSpPr>
          <p:cNvPr id="14" name="Group 13"/>
          <p:cNvGrpSpPr/>
          <p:nvPr/>
        </p:nvGrpSpPr>
        <p:grpSpPr>
          <a:xfrm>
            <a:off x="7010400" y="2130520"/>
            <a:ext cx="938981" cy="369332"/>
            <a:chOff x="5100487" y="4615624"/>
            <a:chExt cx="938981" cy="369332"/>
          </a:xfrm>
        </p:grpSpPr>
        <p:cxnSp>
          <p:nvCxnSpPr>
            <p:cNvPr id="9" name="Straight Arrow Connector 8"/>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1</a:t>
              </a:r>
              <a:endParaRPr lang="en-US" dirty="0">
                <a:latin typeface="Arial Narrow" pitchFamily="34" charset="0"/>
              </a:endParaRPr>
            </a:p>
          </p:txBody>
        </p:sp>
      </p:grpSp>
      <p:grpSp>
        <p:nvGrpSpPr>
          <p:cNvPr id="49" name="Group 48"/>
          <p:cNvGrpSpPr/>
          <p:nvPr/>
        </p:nvGrpSpPr>
        <p:grpSpPr>
          <a:xfrm>
            <a:off x="7079227" y="2005781"/>
            <a:ext cx="1988573" cy="1799303"/>
            <a:chOff x="7079227" y="2005781"/>
            <a:chExt cx="1988573" cy="1799303"/>
          </a:xfrm>
        </p:grpSpPr>
        <p:sp>
          <p:nvSpPr>
            <p:cNvPr id="19" name="Freeform 18"/>
            <p:cNvSpPr/>
            <p:nvPr/>
          </p:nvSpPr>
          <p:spPr bwMode="auto">
            <a:xfrm>
              <a:off x="7079227" y="2005781"/>
              <a:ext cx="1455174" cy="1799303"/>
            </a:xfrm>
            <a:custGeom>
              <a:avLst/>
              <a:gdLst>
                <a:gd name="connsiteX0" fmla="*/ 1386348 w 1508489"/>
                <a:gd name="connsiteY0" fmla="*/ 0 h 1799303"/>
                <a:gd name="connsiteX1" fmla="*/ 1371600 w 1508489"/>
                <a:gd name="connsiteY1" fmla="*/ 1194619 h 1799303"/>
                <a:gd name="connsiteX2" fmla="*/ 0 w 1508489"/>
                <a:gd name="connsiteY2" fmla="*/ 1799303 h 1799303"/>
              </a:gdLst>
              <a:ahLst/>
              <a:cxnLst>
                <a:cxn ang="0">
                  <a:pos x="connsiteX0" y="connsiteY0"/>
                </a:cxn>
                <a:cxn ang="0">
                  <a:pos x="connsiteX1" y="connsiteY1"/>
                </a:cxn>
                <a:cxn ang="0">
                  <a:pos x="connsiteX2" y="connsiteY2"/>
                </a:cxn>
              </a:cxnLst>
              <a:rect l="l" t="t" r="r" b="b"/>
              <a:pathLst>
                <a:path w="1508489" h="1799303">
                  <a:moveTo>
                    <a:pt x="1386348" y="0"/>
                  </a:moveTo>
                  <a:cubicBezTo>
                    <a:pt x="1494503" y="447367"/>
                    <a:pt x="1602658" y="894735"/>
                    <a:pt x="1371600" y="1194619"/>
                  </a:cubicBezTo>
                  <a:cubicBezTo>
                    <a:pt x="1140542" y="1494503"/>
                    <a:pt x="570271" y="1646903"/>
                    <a:pt x="0" y="1799303"/>
                  </a:cubicBezTo>
                </a:path>
              </a:pathLst>
            </a:custGeom>
            <a:noFill/>
            <a:ln w="25400" cap="flat"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TextBox 39"/>
            <p:cNvSpPr txBox="1"/>
            <p:nvPr/>
          </p:nvSpPr>
          <p:spPr>
            <a:xfrm>
              <a:off x="7882860" y="2693313"/>
              <a:ext cx="1184940" cy="430887"/>
            </a:xfrm>
            <a:prstGeom prst="rect">
              <a:avLst/>
            </a:prstGeom>
            <a:solidFill>
              <a:schemeClr val="bg1"/>
            </a:solidFill>
          </p:spPr>
          <p:txBody>
            <a:bodyPr wrap="none" rtlCol="0">
              <a:spAutoFit/>
            </a:bodyPr>
            <a:lstStyle/>
            <a:p>
              <a:r>
                <a:rPr lang="en-US" sz="2200" b="1" dirty="0" smtClean="0">
                  <a:latin typeface="Arial Narrow" pitchFamily="34" charset="0"/>
                </a:rPr>
                <a:t>Compare</a:t>
              </a:r>
              <a:endParaRPr lang="en-US" sz="2200" b="1" dirty="0">
                <a:latin typeface="Arial Narrow" pitchFamily="34" charset="0"/>
              </a:endParaRPr>
            </a:p>
          </p:txBody>
        </p:sp>
      </p:grpSp>
      <p:grpSp>
        <p:nvGrpSpPr>
          <p:cNvPr id="42" name="Group 41"/>
          <p:cNvGrpSpPr/>
          <p:nvPr/>
        </p:nvGrpSpPr>
        <p:grpSpPr>
          <a:xfrm>
            <a:off x="6722808" y="2544096"/>
            <a:ext cx="938981" cy="369332"/>
            <a:chOff x="5100487" y="4615624"/>
            <a:chExt cx="938981" cy="369332"/>
          </a:xfrm>
        </p:grpSpPr>
        <p:cxnSp>
          <p:nvCxnSpPr>
            <p:cNvPr id="43" name="Straight Arrow Connector 42"/>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TextBox 44"/>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2</a:t>
              </a:r>
              <a:endParaRPr lang="en-US" dirty="0">
                <a:latin typeface="Arial Narrow" pitchFamily="34" charset="0"/>
              </a:endParaRPr>
            </a:p>
          </p:txBody>
        </p:sp>
      </p:grpSp>
      <p:grpSp>
        <p:nvGrpSpPr>
          <p:cNvPr id="46" name="Group 45"/>
          <p:cNvGrpSpPr/>
          <p:nvPr/>
        </p:nvGrpSpPr>
        <p:grpSpPr>
          <a:xfrm>
            <a:off x="6858000" y="3212068"/>
            <a:ext cx="938981" cy="369332"/>
            <a:chOff x="5100487" y="4615624"/>
            <a:chExt cx="938981" cy="369332"/>
          </a:xfrm>
        </p:grpSpPr>
        <p:cxnSp>
          <p:nvCxnSpPr>
            <p:cNvPr id="47" name="Straight Arrow Connector 46"/>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n</a:t>
              </a:r>
              <a:endParaRPr lang="en-US" dirty="0">
                <a:latin typeface="Arial Narrow" pitchFamily="34" charset="0"/>
              </a:endParaRPr>
            </a:p>
          </p:txBody>
        </p:sp>
      </p:grpSp>
      <p:sp>
        <p:nvSpPr>
          <p:cNvPr id="24" name="TextBox 23"/>
          <p:cNvSpPr txBox="1"/>
          <p:nvPr/>
        </p:nvSpPr>
        <p:spPr>
          <a:xfrm>
            <a:off x="7371214" y="2768769"/>
            <a:ext cx="248786" cy="507831"/>
          </a:xfrm>
          <a:prstGeom prst="rect">
            <a:avLst/>
          </a:prstGeom>
          <a:noFill/>
        </p:spPr>
        <p:txBody>
          <a:bodyPr wrap="none" rtlCol="0">
            <a:spAutoFit/>
          </a:bodyPr>
          <a:lstStyle/>
          <a:p>
            <a:pPr>
              <a:lnSpc>
                <a:spcPct val="50000"/>
              </a:lnSpc>
            </a:pPr>
            <a:r>
              <a:rPr lang="en-US" dirty="0" smtClean="0"/>
              <a:t>.</a:t>
            </a:r>
          </a:p>
          <a:p>
            <a:pPr>
              <a:lnSpc>
                <a:spcPct val="50000"/>
              </a:lnSpc>
            </a:pPr>
            <a:r>
              <a:rPr lang="en-US" dirty="0" smtClean="0"/>
              <a:t>.</a:t>
            </a:r>
          </a:p>
          <a:p>
            <a:pPr>
              <a:lnSpc>
                <a:spcPct val="50000"/>
              </a:lnSpc>
            </a:pPr>
            <a:r>
              <a:rPr lang="en-US" dirty="0"/>
              <a:t>.</a:t>
            </a:r>
          </a:p>
        </p:txBody>
      </p:sp>
      <p:pic>
        <p:nvPicPr>
          <p:cNvPr id="36" name="Picture 3" descr="C:\Users\Siva\AppData\Local\Microsoft\Windows\Temporary Internet Files\Content.IE5\PS9RKA9N\MC900432670[1].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0" presetClass="path" presetSubtype="0" accel="50000" decel="50000" fill="hold" grpId="1" nodeType="withEffect">
                                  <p:stCondLst>
                                    <p:cond delay="0"/>
                                  </p:stCondLst>
                                  <p:childTnLst>
                                    <p:animMotion origin="layout" path="M 0 0 L 0.01719 0.0118 L 0.02605 0.0243 L 0.00886 0.05 L -0.02604 0.08402 L -0.03385 0.10069 L -0.01979 0.11736 L 0.02813 0.14513 L 0.03542 0.15555 L 0.02605 0.17708 L -0.02135 0.21944 L -0.0276 0.23541 L -0.01718 0.2493 L 0.0073 0.26736 " pathEditMode="relative" ptsTypes="AAAAAAAAAAAAAA">
                                      <p:cBhvr>
                                        <p:cTn id="30" dur="2000" fill="hold"/>
                                        <p:tgtEl>
                                          <p:spTgt spid="12"/>
                                        </p:tgtEl>
                                        <p:attrNameLst>
                                          <p:attrName>ppt_x</p:attrName>
                                          <p:attrName>ppt_y</p:attrName>
                                        </p:attrNameLst>
                                      </p:cBhvr>
                                    </p:animMotion>
                                  </p:childTnLst>
                                </p:cTn>
                              </p:par>
                              <p:par>
                                <p:cTn id="31" presetID="1" presetClass="entr" presetSubtype="0" fill="hold" nodeType="withEffect">
                                  <p:stCondLst>
                                    <p:cond delay="50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80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100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120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2" grpId="1"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a:t>
            </a:r>
            <a:r>
              <a:rPr lang="en-US" dirty="0"/>
              <a:t>Behavior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8610600" cy="5562600"/>
              </a:xfrm>
            </p:spPr>
            <p:txBody>
              <a:bodyPr/>
              <a:lstStyle/>
              <a:p>
                <a:r>
                  <a:rPr lang="en-US" dirty="0" smtClean="0"/>
                  <a:t>Exponential function</a:t>
                </a:r>
              </a:p>
              <a:p>
                <a:pPr lvl="1"/>
                <a:r>
                  <a:rPr lang="en-US" dirty="0" smtClean="0"/>
                  <a:t>Where: End of every function invocation</a:t>
                </a:r>
              </a:p>
              <a:p>
                <a:pPr lvl="1"/>
                <a:r>
                  <a:rPr lang="en-US" dirty="0" smtClean="0"/>
                  <a:t>What: Re-execution or inverse function (</a:t>
                </a:r>
                <a:r>
                  <a:rPr lang="en-US" i="1" dirty="0" smtClean="0"/>
                  <a:t>log</a:t>
                </a:r>
                <a:r>
                  <a:rPr lang="en-US" dirty="0" smtClean="0"/>
                  <a:t>)</a:t>
                </a:r>
              </a:p>
              <a:p>
                <a:pPr lvl="1"/>
                <a:r>
                  <a:rPr lang="en-US" dirty="0" smtClean="0">
                    <a:solidFill>
                      <a:srgbClr val="CC6600"/>
                    </a:solidFill>
                  </a:rPr>
                  <a:t>Periodic test on accumulated quantities</a:t>
                </a:r>
              </a:p>
              <a:p>
                <a:pPr lvl="1"/>
                <a:r>
                  <a:rPr lang="en-US" dirty="0" smtClean="0">
                    <a:solidFill>
                      <a:schemeClr val="tx1"/>
                    </a:solidFill>
                  </a:rPr>
                  <a:t>Accumulate input and output with </a:t>
                </a:r>
                <a14:m>
                  <m:oMath xmlns:m="http://schemas.openxmlformats.org/officeDocument/2006/math">
                    <m:r>
                      <a:rPr lang="en-US" b="1" i="1" smtClean="0">
                        <a:solidFill>
                          <a:schemeClr val="tx1"/>
                        </a:solidFill>
                        <a:latin typeface="Cambria Math"/>
                      </a:rPr>
                      <m:t>+</m:t>
                    </m:r>
                  </m:oMath>
                </a14:m>
                <a:r>
                  <a:rPr lang="en-US" dirty="0" smtClean="0">
                    <a:solidFill>
                      <a:schemeClr val="tx1"/>
                    </a:solidFill>
                  </a:rPr>
                  <a:t> and </a:t>
                </a:r>
                <a14:m>
                  <m:oMath xmlns:m="http://schemas.openxmlformats.org/officeDocument/2006/math">
                    <m:r>
                      <a:rPr lang="en-US" i="1" smtClean="0">
                        <a:solidFill>
                          <a:schemeClr val="tx1"/>
                        </a:solidFill>
                        <a:latin typeface="Cambria Math"/>
                        <a:ea typeface="Cambria Math"/>
                      </a:rPr>
                      <m:t>×</m:t>
                    </m:r>
                  </m:oMath>
                </a14:m>
                <a:endParaRPr lang="en-US" dirty="0">
                  <a:solidFill>
                    <a:schemeClr val="tx1"/>
                  </a:solidFill>
                </a:endParaRPr>
              </a:p>
              <a:p>
                <a:pPr lvl="2">
                  <a:buFont typeface="Wingdings" pitchFamily="2" charset="2"/>
                  <a:buChar char="§"/>
                </a:pPr>
                <a14:m>
                  <m:oMath xmlns:m="http://schemas.openxmlformats.org/officeDocument/2006/math">
                    <m:sSup>
                      <m:sSupPr>
                        <m:ctrlPr>
                          <a:rPr lang="en-US" sz="2200" i="1" smtClean="0">
                            <a:latin typeface="Cambria Math" panose="02040503050406030204" pitchFamily="18" charset="0"/>
                          </a:rPr>
                        </m:ctrlPr>
                      </m:sSupPr>
                      <m:e>
                        <m:r>
                          <a:rPr lang="en-US" sz="2200" i="1">
                            <a:latin typeface="Cambria Math"/>
                          </a:rPr>
                          <m:t>𝒆</m:t>
                        </m:r>
                      </m:e>
                      <m:sup>
                        <m:r>
                          <a:rPr lang="en-US" sz="2200" i="1">
                            <a:latin typeface="Cambria Math"/>
                          </a:rPr>
                          <m:t>(</m:t>
                        </m:r>
                        <m:r>
                          <a:rPr lang="en-US" sz="2200" i="1">
                            <a:latin typeface="Cambria Math"/>
                          </a:rPr>
                          <m:t>𝒊</m:t>
                        </m:r>
                        <m:r>
                          <a:rPr lang="en-US" sz="2200" i="1">
                            <a:latin typeface="Cambria Math"/>
                          </a:rPr>
                          <m:t>𝟏</m:t>
                        </m:r>
                        <m:r>
                          <a:rPr lang="en-US" sz="2200" i="1">
                            <a:latin typeface="Cambria Math"/>
                          </a:rPr>
                          <m:t>+</m:t>
                        </m:r>
                        <m:r>
                          <a:rPr lang="en-US" sz="2200" i="1">
                            <a:latin typeface="Cambria Math"/>
                          </a:rPr>
                          <m:t>𝒊</m:t>
                        </m:r>
                        <m:r>
                          <a:rPr lang="en-US" sz="2200" i="1">
                            <a:latin typeface="Cambria Math"/>
                          </a:rPr>
                          <m:t>𝟐</m:t>
                        </m:r>
                        <m:r>
                          <a:rPr lang="en-US" sz="2200" i="1">
                            <a:latin typeface="Cambria Math"/>
                          </a:rPr>
                          <m:t>)</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𝟏</m:t>
                        </m:r>
                      </m:sup>
                    </m:sSup>
                    <m:r>
                      <a:rPr lang="en-US" sz="2200" i="1">
                        <a:latin typeface="Cambria Math"/>
                        <a:ea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𝟐</m:t>
                        </m:r>
                      </m:sup>
                    </m:sSup>
                  </m:oMath>
                </a14:m>
                <a:endParaRPr lang="en-US" dirty="0"/>
              </a:p>
              <a:p>
                <a:endParaRPr lang="en-US" sz="1050" dirty="0" smtClean="0"/>
              </a:p>
              <a:p>
                <a:r>
                  <a:rPr lang="en-US" dirty="0"/>
                  <a:t>Other detectors: Range checks</a:t>
                </a:r>
                <a:endParaRPr lang="en-US" i="1" dirty="0"/>
              </a:p>
              <a:p>
                <a:pPr lvl="1"/>
                <a14:m>
                  <m:oMath xmlns:m="http://schemas.openxmlformats.org/officeDocument/2006/math">
                    <m:r>
                      <a:rPr lang="en-US" sz="2000">
                        <a:latin typeface="Cambria Math"/>
                      </a:rPr>
                      <m:t> </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i="1" dirty="0"/>
              </a:p>
              <a:p>
                <a:pPr lvl="1"/>
                <a14:m>
                  <m:oMath xmlns:m="http://schemas.openxmlformats.org/officeDocument/2006/math">
                    <m:r>
                      <a:rPr lang="en-US" sz="2000" i="1">
                        <a:latin typeface="Cambria Math"/>
                      </a:rPr>
                      <m:t>𝑳𝒐𝒘𝒆𝒓</m:t>
                    </m:r>
                    <m:r>
                      <a:rPr lang="en-US" sz="2000" i="1">
                        <a:latin typeface="Cambria Math"/>
                      </a:rPr>
                      <m:t> </m:t>
                    </m:r>
                    <m:r>
                      <a:rPr lang="en-US" sz="2000" i="1">
                        <a:latin typeface="Cambria Math"/>
                      </a:rPr>
                      <m:t>𝒃𝒐𝒖𝒏𝒅</m:t>
                    </m:r>
                    <m:r>
                      <a:rPr lang="en-US" sz="2000" i="1">
                        <a:latin typeface="Cambria Math"/>
                      </a:rPr>
                      <m:t>≤</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dirty="0"/>
              </a:p>
              <a:p>
                <a:endParaRPr lang="en-US" dirty="0" smtClean="0"/>
              </a:p>
              <a:p>
                <a:r>
                  <a:rPr lang="en-US" dirty="0" smtClean="0"/>
                  <a:t>Some </a:t>
                </a:r>
                <a:r>
                  <a:rPr lang="en-US" dirty="0"/>
                  <a:t>coverage may be compromised – </a:t>
                </a:r>
                <a:r>
                  <a:rPr lang="en-US" i="1" dirty="0" err="1" smtClean="0"/>
                  <a:t>lossy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8610600" cy="5562600"/>
              </a:xfrm>
              <a:blipFill rotWithShape="1">
                <a:blip r:embed="rId3"/>
                <a:stretch>
                  <a:fillRect l="-849" t="-110" b="-427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31</a:t>
            </a:fld>
            <a:endParaRPr lang="en-US"/>
          </a:p>
        </p:txBody>
      </p:sp>
      <p:grpSp>
        <p:nvGrpSpPr>
          <p:cNvPr id="5" name="Group 4"/>
          <p:cNvGrpSpPr/>
          <p:nvPr/>
        </p:nvGrpSpPr>
        <p:grpSpPr>
          <a:xfrm rot="5400000">
            <a:off x="5328479" y="1607469"/>
            <a:ext cx="3078091" cy="1295399"/>
            <a:chOff x="5745306" y="1926528"/>
            <a:chExt cx="3264027" cy="1295399"/>
          </a:xfrm>
        </p:grpSpPr>
        <p:sp>
          <p:nvSpPr>
            <p:cNvPr id="6" name="Rounded Rectangle 5"/>
            <p:cNvSpPr/>
            <p:nvPr/>
          </p:nvSpPr>
          <p:spPr bwMode="auto">
            <a:xfrm rot="16200000">
              <a:off x="6705598" y="1621729"/>
              <a:ext cx="1295399" cy="1904997"/>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7" name="Straight Arrow Connector 6"/>
            <p:cNvCxnSpPr>
              <a:stCxn id="9" idx="2"/>
              <a:endCxn id="6" idx="0"/>
            </p:cNvCxnSpPr>
            <p:nvPr/>
          </p:nvCxnSpPr>
          <p:spPr bwMode="auto">
            <a:xfrm rot="16200000">
              <a:off x="6266153" y="2445022"/>
              <a:ext cx="5441" cy="26385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8" name="Straight Arrow Connector 7"/>
            <p:cNvCxnSpPr>
              <a:stCxn id="6" idx="2"/>
              <a:endCxn id="10" idx="0"/>
            </p:cNvCxnSpPr>
            <p:nvPr/>
          </p:nvCxnSpPr>
          <p:spPr bwMode="auto">
            <a:xfrm rot="16200000">
              <a:off x="8460956" y="2417493"/>
              <a:ext cx="1574" cy="31189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9" name="TextBox 8"/>
                <p:cNvSpPr txBox="1"/>
                <p:nvPr/>
              </p:nvSpPr>
              <p:spPr>
                <a:xfrm rot="16200000">
                  <a:off x="5699715" y="2383847"/>
                  <a:ext cx="482824"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𝒊𝒏</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rot="16200000">
                  <a:off x="5688559" y="2395002"/>
                  <a:ext cx="482824"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8499964" y="2376833"/>
                  <a:ext cx="627095"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𝒐𝒖𝒕</m:t>
                        </m:r>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8488809" y="2387988"/>
                  <a:ext cx="627095"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11" name="Group 10"/>
          <p:cNvGrpSpPr/>
          <p:nvPr/>
        </p:nvGrpSpPr>
        <p:grpSpPr>
          <a:xfrm>
            <a:off x="6096000" y="2362200"/>
            <a:ext cx="1551215" cy="719554"/>
            <a:chOff x="6899910" y="2133600"/>
            <a:chExt cx="1551215" cy="719554"/>
          </a:xfrm>
        </p:grpSpPr>
        <mc:AlternateContent xmlns:mc="http://schemas.openxmlformats.org/markup-compatibility/2006" xmlns:a14="http://schemas.microsoft.com/office/drawing/2010/main">
          <mc:Choice Requires="a14">
            <p:sp>
              <p:nvSpPr>
                <p:cNvPr id="12" name="TextBox 11"/>
                <p:cNvSpPr txBox="1"/>
                <p:nvPr/>
              </p:nvSpPr>
              <p:spPr>
                <a:xfrm>
                  <a:off x="7033260" y="2133600"/>
                  <a:ext cx="129539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𝑰</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𝑰</m:t>
                        </m:r>
                        <m:r>
                          <a:rPr lang="en-US" sz="1600" b="1" i="1" smtClean="0">
                            <a:latin typeface="Cambria Math"/>
                          </a:rPr>
                          <m:t>+</m:t>
                        </m:r>
                        <m:r>
                          <a:rPr lang="en-US" sz="1600" b="1" i="1" smtClean="0">
                            <a:latin typeface="Cambria Math"/>
                          </a:rPr>
                          <m:t>𝒊𝒏</m:t>
                        </m:r>
                      </m:oMath>
                    </m:oMathPara>
                  </a14:m>
                  <a:endParaRPr lang="en-US" sz="1600" b="1" dirty="0">
                    <a:latin typeface="Arial Narrow"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033260" y="2133600"/>
                  <a:ext cx="1295399" cy="33855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899910" y="2514600"/>
                  <a:ext cx="155121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𝑶</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𝑶</m:t>
                        </m:r>
                        <m:r>
                          <a:rPr lang="en-US" sz="1600" b="1" i="1">
                            <a:latin typeface="Cambria Math"/>
                            <a:ea typeface="Cambria Math"/>
                          </a:rPr>
                          <m:t>×</m:t>
                        </m:r>
                        <m:r>
                          <a:rPr lang="en-US" sz="1600" b="1" i="1" smtClean="0">
                            <a:latin typeface="Cambria Math"/>
                          </a:rPr>
                          <m:t>𝒐𝒖𝒕</m:t>
                        </m:r>
                      </m:oMath>
                    </m:oMathPara>
                  </a14:m>
                  <a:endParaRPr lang="en-US" sz="1600" b="1" dirty="0">
                    <a:latin typeface="Arial Narrow"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99910" y="2514600"/>
                  <a:ext cx="1551215" cy="338554"/>
                </a:xfrm>
                <a:prstGeom prst="rect">
                  <a:avLst/>
                </a:prstGeom>
                <a:blipFill rotWithShape="1">
                  <a:blip r:embed="rId7"/>
                  <a:stretch>
                    <a:fillRect/>
                  </a:stretch>
                </a:blipFill>
              </p:spPr>
              <p:txBody>
                <a:bodyPr/>
                <a:lstStyle/>
                <a:p>
                  <a:r>
                    <a:rPr lang="en-US">
                      <a:noFill/>
                    </a:rPr>
                    <a:t> </a:t>
                  </a:r>
                </a:p>
              </p:txBody>
            </p:sp>
          </mc:Fallback>
        </mc:AlternateContent>
      </p:grpSp>
      <p:grpSp>
        <p:nvGrpSpPr>
          <p:cNvPr id="62" name="Group 61"/>
          <p:cNvGrpSpPr/>
          <p:nvPr/>
        </p:nvGrpSpPr>
        <p:grpSpPr>
          <a:xfrm>
            <a:off x="7716618" y="1066800"/>
            <a:ext cx="1295399" cy="2735659"/>
            <a:chOff x="7716618" y="1066800"/>
            <a:chExt cx="1295399" cy="2735659"/>
          </a:xfrm>
        </p:grpSpPr>
        <p:sp>
          <p:nvSpPr>
            <p:cNvPr id="52" name="Rounded Rectangle 51"/>
            <p:cNvSpPr/>
            <p:nvPr/>
          </p:nvSpPr>
          <p:spPr bwMode="auto">
            <a:xfrm>
              <a:off x="7716618" y="1342526"/>
              <a:ext cx="1295399" cy="1796478"/>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53" name="Straight Arrow Connector 52"/>
            <p:cNvCxnSpPr>
              <a:endCxn id="52" idx="0"/>
            </p:cNvCxnSpPr>
            <p:nvPr/>
          </p:nvCxnSpPr>
          <p:spPr bwMode="auto">
            <a:xfrm flipH="1">
              <a:off x="8364318" y="1066800"/>
              <a:ext cx="4235" cy="2757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4" name="Straight Arrow Connector 53"/>
            <p:cNvCxnSpPr>
              <a:stCxn id="52" idx="2"/>
            </p:cNvCxnSpPr>
            <p:nvPr/>
          </p:nvCxnSpPr>
          <p:spPr bwMode="auto">
            <a:xfrm>
              <a:off x="8364319" y="3139003"/>
              <a:ext cx="4235" cy="2941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6" name="TextBox 55"/>
                <p:cNvSpPr txBox="1"/>
                <p:nvPr/>
              </p:nvSpPr>
              <p:spPr>
                <a:xfrm>
                  <a:off x="8134188" y="3433127"/>
                  <a:ext cx="476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r>
                          <a:rPr lang="en-US" b="1" i="1" smtClean="0">
                            <a:latin typeface="Cambria Math"/>
                          </a:rPr>
                          <m:t>′</m:t>
                        </m:r>
                      </m:oMath>
                    </m:oMathPara>
                  </a14:m>
                  <a:endParaRPr lang="en-US"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8134188" y="3433127"/>
                  <a:ext cx="476412" cy="369332"/>
                </a:xfrm>
                <a:prstGeom prst="rect">
                  <a:avLst/>
                </a:prstGeom>
                <a:blipFill rotWithShape="1">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p:cNvSpPr txBox="1"/>
              <p:nvPr/>
            </p:nvSpPr>
            <p:spPr>
              <a:xfrm>
                <a:off x="7467600" y="3419475"/>
                <a:ext cx="7489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   ==</m:t>
                      </m:r>
                    </m:oMath>
                  </m:oMathPara>
                </a14:m>
                <a:endParaRPr lang="en-US"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7467600" y="3419475"/>
                <a:ext cx="748923"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289149" y="2354818"/>
                <a:ext cx="3497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𝑰</m:t>
                      </m:r>
                    </m:oMath>
                  </m:oMathPara>
                </a14:m>
                <a:endParaRPr lang="en-US"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6289149" y="2354818"/>
                <a:ext cx="349776"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162675" y="2735818"/>
                <a:ext cx="41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oMath>
                  </m:oMathPara>
                </a14:m>
                <a:endParaRPr lang="en-US"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6162675" y="2735818"/>
                <a:ext cx="417101" cy="369332"/>
              </a:xfrm>
              <a:prstGeom prst="rect">
                <a:avLst/>
              </a:prstGeom>
              <a:blipFill rotWithShape="1">
                <a:blip r:embed="rId11"/>
                <a:stretch>
                  <a:fillRect/>
                </a:stretch>
              </a:blipFill>
            </p:spPr>
            <p:txBody>
              <a:bodyPr/>
              <a:lstStyle/>
              <a:p>
                <a:r>
                  <a:rPr lang="en-US">
                    <a:noFill/>
                  </a:rPr>
                  <a:t> </a:t>
                </a:r>
              </a:p>
            </p:txBody>
          </p:sp>
        </mc:Fallback>
      </mc:AlternateContent>
      <p:grpSp>
        <p:nvGrpSpPr>
          <p:cNvPr id="18" name="Group 17"/>
          <p:cNvGrpSpPr/>
          <p:nvPr/>
        </p:nvGrpSpPr>
        <p:grpSpPr>
          <a:xfrm>
            <a:off x="2720165" y="1219200"/>
            <a:ext cx="645587" cy="435934"/>
            <a:chOff x="2002466" y="4653786"/>
            <a:chExt cx="645587" cy="435934"/>
          </a:xfrm>
        </p:grpSpPr>
        <p:cxnSp>
          <p:nvCxnSpPr>
            <p:cNvPr id="15" name="Straight Connector 14"/>
            <p:cNvCxnSpPr/>
            <p:nvPr/>
          </p:nvCxnSpPr>
          <p:spPr bwMode="auto">
            <a:xfrm flipV="1">
              <a:off x="2002466" y="5089719"/>
              <a:ext cx="645587"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7" name="TextBox 16"/>
            <p:cNvSpPr txBox="1"/>
            <p:nvPr/>
          </p:nvSpPr>
          <p:spPr>
            <a:xfrm>
              <a:off x="2057400" y="4653786"/>
              <a:ext cx="569387" cy="430887"/>
            </a:xfrm>
            <a:prstGeom prst="rect">
              <a:avLst/>
            </a:prstGeom>
            <a:noFill/>
          </p:spPr>
          <p:txBody>
            <a:bodyPr wrap="none" rtlCol="0">
              <a:spAutoFit/>
            </a:bodyPr>
            <a:lstStyle/>
            <a:p>
              <a:r>
                <a:rPr lang="en-US" sz="2200" b="1" dirty="0" smtClean="0">
                  <a:solidFill>
                    <a:srgbClr val="CC6600"/>
                  </a:solidFill>
                  <a:latin typeface="Arial Narrow" pitchFamily="34" charset="0"/>
                </a:rPr>
                <a:t>few</a:t>
              </a:r>
              <a:endParaRPr lang="en-US" sz="2200" b="1" dirty="0">
                <a:solidFill>
                  <a:srgbClr val="CC6600"/>
                </a:solidFill>
                <a:latin typeface="Arial Narrow" pitchFamily="34" charset="0"/>
              </a:endParaRPr>
            </a:p>
          </p:txBody>
        </p:sp>
      </p:grpSp>
      <p:cxnSp>
        <p:nvCxnSpPr>
          <p:cNvPr id="22" name="Straight Arrow Connector 21"/>
          <p:cNvCxnSpPr/>
          <p:nvPr/>
        </p:nvCxnSpPr>
        <p:spPr bwMode="auto">
          <a:xfrm flipV="1">
            <a:off x="6568628" y="984371"/>
            <a:ext cx="1660972" cy="1454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a:off x="6477000" y="2971801"/>
            <a:ext cx="1005840" cy="54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5410200" y="1410792"/>
            <a:ext cx="312906" cy="430887"/>
          </a:xfrm>
          <a:prstGeom prst="rect">
            <a:avLst/>
          </a:prstGeom>
          <a:noFill/>
        </p:spPr>
        <p:txBody>
          <a:bodyPr wrap="none" rtlCol="0">
            <a:spAutoFit/>
          </a:bodyPr>
          <a:lstStyle/>
          <a:p>
            <a:r>
              <a:rPr lang="en-US" sz="2200" b="1" dirty="0">
                <a:latin typeface="Arial Narrow" pitchFamily="34" charset="0"/>
              </a:rPr>
              <a:t>s</a:t>
            </a:r>
          </a:p>
        </p:txBody>
      </p:sp>
    </p:spTree>
    <p:extLst>
      <p:ext uri="{BB962C8B-B14F-4D97-AF65-F5344CB8AC3E}">
        <p14:creationId xmlns:p14="http://schemas.microsoft.com/office/powerpoint/2010/main" val="4248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10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par>
                                <p:cTn id="36" presetID="42" presetClass="path" presetSubtype="0" accel="50000" decel="50000" fill="hold" grpId="0" nodeType="withEffect">
                                  <p:stCondLst>
                                    <p:cond delay="0"/>
                                  </p:stCondLst>
                                  <p:childTnLst>
                                    <p:animMotion origin="layout" path="M -4.44444E-6 1.11111E-6 L 0.20973 -0.23681 " pathEditMode="relative" rAng="0" ptsTypes="AA">
                                      <p:cBhvr>
                                        <p:cTn id="37" dur="2000" fill="hold"/>
                                        <p:tgtEl>
                                          <p:spTgt spid="63"/>
                                        </p:tgtEl>
                                        <p:attrNameLst>
                                          <p:attrName>ppt_x</p:attrName>
                                          <p:attrName>ppt_y</p:attrName>
                                        </p:attrNameLst>
                                      </p:cBhvr>
                                      <p:rCtr x="10486" y="-11852"/>
                                    </p:animMotion>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2000"/>
                                        <p:tgtEl>
                                          <p:spTgt spid="62"/>
                                        </p:tgtEl>
                                      </p:cBhvr>
                                    </p:animEffect>
                                  </p:childTnLst>
                                </p:cTn>
                              </p:par>
                            </p:childTnLst>
                          </p:cTn>
                        </p:par>
                        <p:par>
                          <p:cTn id="45" fill="hold">
                            <p:stCondLst>
                              <p:cond delay="4000"/>
                            </p:stCondLst>
                            <p:childTnLst>
                              <p:par>
                                <p:cTn id="46" presetID="1" presetClass="entr" presetSubtype="0" fill="hold" grpId="1" nodeType="after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1.38889E-6 -4.44444E-6 L 0.13663 0.09653 " pathEditMode="relative" rAng="0" ptsTypes="AA">
                                      <p:cBhvr>
                                        <p:cTn id="49" dur="2000" fill="hold"/>
                                        <p:tgtEl>
                                          <p:spTgt spid="64"/>
                                        </p:tgtEl>
                                        <p:attrNameLst>
                                          <p:attrName>ppt_x</p:attrName>
                                          <p:attrName>ppt_y</p:attrName>
                                        </p:attrNameLst>
                                      </p:cBhvr>
                                      <p:rCtr x="6823" y="4815"/>
                                    </p:animMotion>
                                  </p:childTnLst>
                                </p:cTn>
                              </p:par>
                            </p:childTnLst>
                          </p:cTn>
                        </p:par>
                        <p:par>
                          <p:cTn id="50" fill="hold">
                            <p:stCondLst>
                              <p:cond delay="6000"/>
                            </p:stCondLst>
                            <p:childTnLst>
                              <p:par>
                                <p:cTn id="51" presetID="1" presetClass="entr" presetSubtype="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par>
                          <p:cTn id="53" fill="hold">
                            <p:stCondLst>
                              <p:cond delay="6000"/>
                            </p:stCondLst>
                            <p:childTnLst>
                              <p:par>
                                <p:cTn id="54" presetID="1" presetClass="entr" presetSubtype="0"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3" grpId="1"/>
      <p:bldP spid="64" grpId="0"/>
      <p:bldP spid="64" grpId="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Detectors</a:t>
            </a:r>
            <a:endParaRPr lang="en-US" dirty="0"/>
          </a:p>
        </p:txBody>
      </p:sp>
      <p:sp>
        <p:nvSpPr>
          <p:cNvPr id="3" name="Content Placeholder 2"/>
          <p:cNvSpPr>
            <a:spLocks noGrp="1"/>
          </p:cNvSpPr>
          <p:nvPr>
            <p:ph idx="1"/>
          </p:nvPr>
        </p:nvSpPr>
        <p:spPr>
          <a:xfrm>
            <a:off x="304800" y="914400"/>
            <a:ext cx="8458200" cy="5334000"/>
          </a:xfrm>
        </p:spPr>
        <p:txBody>
          <a:bodyPr/>
          <a:lstStyle/>
          <a:p>
            <a:r>
              <a:rPr lang="en-US" dirty="0" smtClean="0"/>
              <a:t>Six applications from SPEC 2006, Parsec, and SPLASH2</a:t>
            </a:r>
          </a:p>
          <a:p>
            <a:r>
              <a:rPr lang="en-US" dirty="0" smtClean="0"/>
              <a:t>Fault model:  single bit flips in </a:t>
            </a:r>
            <a:r>
              <a:rPr lang="en-US" dirty="0" smtClean="0">
                <a:solidFill>
                  <a:srgbClr val="CC6600"/>
                </a:solidFill>
              </a:rPr>
              <a:t>integer architectural registers </a:t>
            </a:r>
            <a:r>
              <a:rPr lang="en-US" dirty="0" smtClean="0"/>
              <a:t>at</a:t>
            </a:r>
            <a:r>
              <a:rPr lang="en-US" dirty="0" smtClean="0">
                <a:solidFill>
                  <a:srgbClr val="D15100"/>
                </a:solidFill>
              </a:rPr>
              <a:t> </a:t>
            </a:r>
            <a:r>
              <a:rPr lang="en-US" dirty="0" smtClean="0">
                <a:solidFill>
                  <a:srgbClr val="CC6600"/>
                </a:solidFill>
              </a:rPr>
              <a:t>every </a:t>
            </a:r>
            <a:r>
              <a:rPr lang="en-US" dirty="0">
                <a:solidFill>
                  <a:srgbClr val="CC6600"/>
                </a:solidFill>
              </a:rPr>
              <a:t>dynamic </a:t>
            </a:r>
            <a:r>
              <a:rPr lang="en-US" dirty="0" smtClean="0">
                <a:solidFill>
                  <a:srgbClr val="CC6600"/>
                </a:solidFill>
              </a:rPr>
              <a:t>instruction</a:t>
            </a:r>
          </a:p>
          <a:p>
            <a:r>
              <a:rPr lang="en-US" dirty="0" smtClean="0"/>
              <a:t>Ran </a:t>
            </a:r>
            <a:r>
              <a:rPr lang="en-US" dirty="0" err="1" smtClean="0"/>
              <a:t>Relyzer</a:t>
            </a:r>
            <a:r>
              <a:rPr lang="en-US" dirty="0" smtClean="0"/>
              <a:t>, obtained SDC-causing sites, examined them manually</a:t>
            </a:r>
          </a:p>
          <a:p>
            <a:r>
              <a:rPr lang="en-US" dirty="0" smtClean="0"/>
              <a:t>Our detectors</a:t>
            </a:r>
          </a:p>
          <a:p>
            <a:pPr lvl="1"/>
            <a:r>
              <a:rPr lang="en-US" dirty="0" smtClean="0"/>
              <a:t>Implemented in architecture simulator</a:t>
            </a:r>
          </a:p>
          <a:p>
            <a:pPr lvl="1"/>
            <a:r>
              <a:rPr lang="en-US" dirty="0" smtClean="0"/>
              <a:t>Overhead estimation: </a:t>
            </a:r>
            <a:r>
              <a:rPr lang="en-US" dirty="0"/>
              <a:t>n</a:t>
            </a:r>
            <a:r>
              <a:rPr lang="en-US" dirty="0" smtClean="0"/>
              <a:t>umber of assembly instructions needed</a:t>
            </a:r>
          </a:p>
          <a:p>
            <a:r>
              <a:rPr lang="en-US" dirty="0" err="1" smtClean="0"/>
              <a:t>Lossy</a:t>
            </a:r>
            <a:r>
              <a:rPr lang="en-US" dirty="0" smtClean="0"/>
              <a:t> detectors’ coverage</a:t>
            </a:r>
          </a:p>
          <a:p>
            <a:pPr lvl="1"/>
            <a:r>
              <a:rPr lang="en-US" dirty="0" smtClean="0"/>
              <a:t>Statistical fault injections (10,000)</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0097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SDC-causing </a:t>
            </a:r>
            <a:r>
              <a:rPr lang="en-US" dirty="0" smtClean="0"/>
              <a:t>Sites</a:t>
            </a:r>
            <a:endParaRPr lang="en-US" dirty="0"/>
          </a:p>
        </p:txBody>
      </p:sp>
      <p:sp>
        <p:nvSpPr>
          <p:cNvPr id="3" name="Content Placeholder 2"/>
          <p:cNvSpPr>
            <a:spLocks noGrp="1"/>
          </p:cNvSpPr>
          <p:nvPr>
            <p:ph idx="1"/>
          </p:nvPr>
        </p:nvSpPr>
        <p:spPr>
          <a:xfrm>
            <a:off x="304800" y="5867400"/>
            <a:ext cx="8610600" cy="609600"/>
          </a:xfrm>
        </p:spPr>
        <p:txBody>
          <a:bodyPr/>
          <a:lstStyle/>
          <a:p>
            <a:r>
              <a:rPr lang="en-US" dirty="0">
                <a:solidFill>
                  <a:srgbClr val="CC6600"/>
                </a:solidFill>
              </a:rPr>
              <a:t>Categorized &gt;88% SDC-causing </a:t>
            </a:r>
            <a:r>
              <a:rPr lang="en-US" dirty="0" smtClean="0">
                <a:solidFill>
                  <a:srgbClr val="CC6600"/>
                </a:solidFill>
              </a:rPr>
              <a:t>sites</a:t>
            </a:r>
            <a:endParaRPr lang="en-US" dirty="0">
              <a:solidFill>
                <a:srgbClr val="CC66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33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532624860"/>
              </p:ext>
            </p:extLst>
          </p:nvPr>
        </p:nvGraphicFramePr>
        <p:xfrm>
          <a:off x="76200" y="914400"/>
          <a:ext cx="9067800" cy="4800600"/>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6934200" y="3124200"/>
            <a:ext cx="2057400" cy="2819400"/>
            <a:chOff x="6934200" y="3124200"/>
            <a:chExt cx="2057400" cy="2819400"/>
          </a:xfrm>
        </p:grpSpPr>
        <p:sp>
          <p:nvSpPr>
            <p:cNvPr id="7" name="Rounded Rectangle 6"/>
            <p:cNvSpPr/>
            <p:nvPr/>
          </p:nvSpPr>
          <p:spPr bwMode="auto">
            <a:xfrm>
              <a:off x="7086600" y="3124200"/>
              <a:ext cx="1905000" cy="1600200"/>
            </a:xfrm>
            <a:prstGeom prst="roundRect">
              <a:avLst>
                <a:gd name="adj" fmla="val 10853"/>
              </a:avLst>
            </a:prstGeom>
            <a:no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bg1"/>
                </a:solidFill>
                <a:effectLst/>
                <a:latin typeface="Arial Narrow" pitchFamily="34" charset="0"/>
              </a:endParaRPr>
            </a:p>
          </p:txBody>
        </p:sp>
        <p:sp>
          <p:nvSpPr>
            <p:cNvPr id="8" name="Rectangle 7"/>
            <p:cNvSpPr/>
            <p:nvPr/>
          </p:nvSpPr>
          <p:spPr>
            <a:xfrm>
              <a:off x="6934200" y="5020270"/>
              <a:ext cx="1066800" cy="923330"/>
            </a:xfrm>
            <a:prstGeom prst="rect">
              <a:avLst/>
            </a:prstGeom>
            <a:solidFill>
              <a:schemeClr val="tx1">
                <a:lumMod val="75000"/>
                <a:lumOff val="25000"/>
              </a:schemeClr>
            </a:solidFill>
          </p:spPr>
          <p:txBody>
            <a:bodyPr wrap="square">
              <a:spAutoFit/>
            </a:bodyPr>
            <a:lstStyle/>
            <a:p>
              <a:pPr algn="ctr" eaLnBrk="0" fontAlgn="base" hangingPunct="0">
                <a:spcBef>
                  <a:spcPct val="0"/>
                </a:spcBef>
                <a:spcAft>
                  <a:spcPct val="0"/>
                </a:spcAft>
              </a:pPr>
              <a:r>
                <a:rPr lang="en-US" b="1" dirty="0">
                  <a:solidFill>
                    <a:schemeClr val="bg1"/>
                  </a:solidFill>
                  <a:latin typeface="Arial Narrow" pitchFamily="34" charset="0"/>
                </a:rPr>
                <a:t>Added Lossless Detectors</a:t>
              </a:r>
            </a:p>
          </p:txBody>
        </p:sp>
        <p:cxnSp>
          <p:nvCxnSpPr>
            <p:cNvPr id="9" name="Straight Arrow Connector 8"/>
            <p:cNvCxnSpPr/>
            <p:nvPr/>
          </p:nvCxnSpPr>
          <p:spPr bwMode="auto">
            <a:xfrm flipH="1" flipV="1">
              <a:off x="7581899" y="4715470"/>
              <a:ext cx="1" cy="30480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p:spPr>
        </p:cxnSp>
      </p:grpSp>
      <p:grpSp>
        <p:nvGrpSpPr>
          <p:cNvPr id="10" name="Group 9"/>
          <p:cNvGrpSpPr/>
          <p:nvPr/>
        </p:nvGrpSpPr>
        <p:grpSpPr>
          <a:xfrm>
            <a:off x="7086600" y="2458045"/>
            <a:ext cx="2016456" cy="3485555"/>
            <a:chOff x="7162800" y="2771775"/>
            <a:chExt cx="2016456" cy="3485555"/>
          </a:xfrm>
        </p:grpSpPr>
        <p:sp>
          <p:nvSpPr>
            <p:cNvPr id="11" name="Rounded Rectangle 10"/>
            <p:cNvSpPr/>
            <p:nvPr/>
          </p:nvSpPr>
          <p:spPr bwMode="auto">
            <a:xfrm>
              <a:off x="7162800" y="2771775"/>
              <a:ext cx="1905000" cy="352425"/>
            </a:xfrm>
            <a:prstGeom prst="roundRect">
              <a:avLst/>
            </a:prstGeom>
            <a:no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p:nvSpPr>
          <p:spPr>
            <a:xfrm>
              <a:off x="8112456" y="5334000"/>
              <a:ext cx="1066800" cy="923330"/>
            </a:xfrm>
            <a:prstGeom prst="rect">
              <a:avLst/>
            </a:prstGeom>
            <a:solidFill>
              <a:schemeClr val="bg1">
                <a:lumMod val="75000"/>
              </a:schemeClr>
            </a:solidFill>
          </p:spPr>
          <p:txBody>
            <a:bodyPr wrap="square">
              <a:spAutoFit/>
            </a:bodyPr>
            <a:lstStyle/>
            <a:p>
              <a:pPr algn="ctr" eaLnBrk="0" fontAlgn="base" hangingPunct="0">
                <a:spcBef>
                  <a:spcPct val="0"/>
                </a:spcBef>
                <a:spcAft>
                  <a:spcPct val="0"/>
                </a:spcAft>
              </a:pPr>
              <a:r>
                <a:rPr lang="en-US" b="1" dirty="0">
                  <a:latin typeface="Arial Narrow" pitchFamily="34" charset="0"/>
                </a:rPr>
                <a:t>Added </a:t>
              </a:r>
              <a:r>
                <a:rPr lang="en-US" b="1" dirty="0" err="1" smtClean="0">
                  <a:latin typeface="Arial Narrow" pitchFamily="34" charset="0"/>
                </a:rPr>
                <a:t>Lossy</a:t>
              </a:r>
              <a:endParaRPr lang="en-US" b="1" dirty="0" smtClean="0">
                <a:latin typeface="Arial Narrow" pitchFamily="34" charset="0"/>
              </a:endParaRPr>
            </a:p>
            <a:p>
              <a:pPr algn="ctr" eaLnBrk="0" fontAlgn="base" hangingPunct="0">
                <a:spcBef>
                  <a:spcPct val="0"/>
                </a:spcBef>
                <a:spcAft>
                  <a:spcPct val="0"/>
                </a:spcAft>
              </a:pPr>
              <a:r>
                <a:rPr lang="en-US" b="1" dirty="0" smtClean="0">
                  <a:latin typeface="Arial Narrow" pitchFamily="34" charset="0"/>
                </a:rPr>
                <a:t>Detectors</a:t>
              </a:r>
              <a:endParaRPr lang="en-US" b="1" dirty="0">
                <a:latin typeface="Arial Narrow" pitchFamily="34" charset="0"/>
              </a:endParaRPr>
            </a:p>
          </p:txBody>
        </p:sp>
        <p:cxnSp>
          <p:nvCxnSpPr>
            <p:cNvPr id="13" name="Straight Arrow Connector 12"/>
            <p:cNvCxnSpPr/>
            <p:nvPr/>
          </p:nvCxnSpPr>
          <p:spPr bwMode="auto">
            <a:xfrm flipH="1" flipV="1">
              <a:off x="8943975" y="3124200"/>
              <a:ext cx="2" cy="2209800"/>
            </a:xfrm>
            <a:prstGeom prst="straightConnector1">
              <a:avLst/>
            </a:prstGeom>
            <a:solidFill>
              <a:schemeClr val="accent1"/>
            </a:solidFill>
            <a:ln w="38100" cap="flat" cmpd="sng" algn="ctr">
              <a:solidFill>
                <a:schemeClr val="bg1">
                  <a:lumMod val="75000"/>
                </a:schemeClr>
              </a:solidFill>
              <a:prstDash val="solid"/>
              <a:round/>
              <a:headEnd type="none" w="med" len="med"/>
              <a:tailEnd type="triangle"/>
            </a:ln>
            <a:effectLst/>
          </p:spPr>
        </p:cxnSp>
      </p:grpSp>
    </p:spTree>
    <p:extLst>
      <p:ext uri="{BB962C8B-B14F-4D97-AF65-F5344CB8AC3E}">
        <p14:creationId xmlns:p14="http://schemas.microsoft.com/office/powerpoint/2010/main" val="39861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Reduction</a:t>
            </a:r>
            <a:endParaRPr lang="en-US" dirty="0"/>
          </a:p>
        </p:txBody>
      </p:sp>
      <p:sp>
        <p:nvSpPr>
          <p:cNvPr id="3" name="Content Placeholder 2"/>
          <p:cNvSpPr>
            <a:spLocks noGrp="1"/>
          </p:cNvSpPr>
          <p:nvPr>
            <p:ph idx="1"/>
          </p:nvPr>
        </p:nvSpPr>
        <p:spPr>
          <a:xfrm>
            <a:off x="304800" y="5867400"/>
            <a:ext cx="8610600" cy="914400"/>
          </a:xfrm>
        </p:spPr>
        <p:txBody>
          <a:bodyPr/>
          <a:lstStyle/>
          <a:p>
            <a:r>
              <a:rPr lang="en-US" dirty="0" smtClean="0"/>
              <a:t>84% average SDC </a:t>
            </a:r>
            <a:r>
              <a:rPr lang="en-US" dirty="0"/>
              <a:t>r</a:t>
            </a:r>
            <a:r>
              <a:rPr lang="en-US" dirty="0" smtClean="0"/>
              <a:t>eduction (67% - 92%)</a:t>
            </a:r>
          </a:p>
        </p:txBody>
      </p:sp>
      <p:sp>
        <p:nvSpPr>
          <p:cNvPr id="4" name="Slide Number Placeholder 3"/>
          <p:cNvSpPr>
            <a:spLocks noGrp="1"/>
          </p:cNvSpPr>
          <p:nvPr>
            <p:ph type="sldNum" sz="quarter" idx="4"/>
          </p:nvPr>
        </p:nvSpPr>
        <p:spPr/>
        <p:txBody>
          <a:bodyPr/>
          <a:lstStyle/>
          <a:p>
            <a:fld id="{B6F15528-21DE-4FAA-801E-634DDDAF4B2B}" type="slidenum">
              <a:rPr lang="en-US" smtClean="0"/>
              <a:pPr/>
              <a:t>34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986559441"/>
              </p:ext>
            </p:extLst>
          </p:nvPr>
        </p:nvGraphicFramePr>
        <p:xfrm>
          <a:off x="76200" y="838200"/>
          <a:ext cx="9067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453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Overhead</a:t>
            </a:r>
            <a:endParaRPr lang="en-US" dirty="0"/>
          </a:p>
        </p:txBody>
      </p:sp>
      <p:sp>
        <p:nvSpPr>
          <p:cNvPr id="3" name="Content Placeholder 2"/>
          <p:cNvSpPr>
            <a:spLocks noGrp="1"/>
          </p:cNvSpPr>
          <p:nvPr>
            <p:ph idx="1"/>
          </p:nvPr>
        </p:nvSpPr>
        <p:spPr>
          <a:xfrm>
            <a:off x="304800" y="5867400"/>
            <a:ext cx="8610600" cy="685800"/>
          </a:xfrm>
        </p:spPr>
        <p:txBody>
          <a:bodyPr/>
          <a:lstStyle/>
          <a:p>
            <a:r>
              <a:rPr lang="en-US" dirty="0"/>
              <a:t>10% average overhead (0.1% - 18%)</a:t>
            </a:r>
            <a:endParaRPr lang="en-US" dirty="0">
              <a:solidFill>
                <a:srgbClr val="D151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35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156692524"/>
              </p:ext>
            </p:extLst>
          </p:nvPr>
        </p:nvGraphicFramePr>
        <p:xfrm>
          <a:off x="0" y="914400"/>
          <a:ext cx="90678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964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dirty="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Complete application reliability analysis</a:t>
            </a:r>
            <a:endParaRPr lang="en-US" dirty="0">
              <a:solidFill>
                <a:schemeClr val="bg1">
                  <a:lumMod val="65000"/>
                </a:schemeClr>
              </a:solidFill>
            </a:endParaRPr>
          </a:p>
          <a:p>
            <a:pPr>
              <a:lnSpc>
                <a:spcPct val="100000"/>
              </a:lnSpc>
            </a:pPr>
            <a:endParaRPr lang="en-US" dirty="0" smtClean="0"/>
          </a:p>
          <a:p>
            <a:pPr>
              <a:lnSpc>
                <a:spcPct val="100000"/>
              </a:lnSpc>
            </a:pPr>
            <a:r>
              <a:rPr lang="en-US" dirty="0" smtClean="0">
                <a:solidFill>
                  <a:schemeClr val="bg1">
                    <a:lumMod val="65000"/>
                  </a:schemeClr>
                </a:solidFill>
              </a:rPr>
              <a:t>Converting SDCs to detections</a:t>
            </a:r>
          </a:p>
          <a:p>
            <a:pPr>
              <a:lnSpc>
                <a:spcPct val="100000"/>
              </a:lnSpc>
            </a:pPr>
            <a:endParaRPr lang="en-US" dirty="0" smtClean="0"/>
          </a:p>
          <a:p>
            <a:pPr>
              <a:lnSpc>
                <a:spcPct val="100000"/>
              </a:lnSpc>
            </a:pPr>
            <a:r>
              <a:rPr lang="en-US" dirty="0" smtClean="0"/>
              <a:t>Tunable Reliability</a:t>
            </a:r>
          </a:p>
          <a:p>
            <a:pPr>
              <a:lnSpc>
                <a:spcPct val="100000"/>
              </a:lnSpc>
            </a:pPr>
            <a:endParaRPr lang="en-US" dirty="0" smtClean="0"/>
          </a:p>
          <a:p>
            <a:pPr>
              <a:lnSpc>
                <a:spcPct val="100000"/>
              </a:lnSpc>
            </a:pPr>
            <a:r>
              <a:rPr lang="en-US" dirty="0" smtClean="0"/>
              <a:t>Summary and future directions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06851886"/>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t>
            </a:r>
            <a:r>
              <a:rPr lang="en-US" dirty="0" smtClean="0"/>
              <a:t>Reliability</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37</a:t>
            </a:fld>
            <a:endParaRPr lang="en-US"/>
          </a:p>
        </p:txBody>
      </p:sp>
      <p:sp>
        <p:nvSpPr>
          <p:cNvPr id="5" name="Content Placeholder 2"/>
          <p:cNvSpPr>
            <a:spLocks noGrp="1"/>
          </p:cNvSpPr>
          <p:nvPr>
            <p:ph idx="1"/>
          </p:nvPr>
        </p:nvSpPr>
        <p:spPr/>
        <p:txBody>
          <a:bodyPr/>
          <a:lstStyle/>
          <a:p>
            <a:r>
              <a:rPr lang="en-US" dirty="0" smtClean="0"/>
              <a:t>What if our low-overhead is still not tolerable but lower reliability is?</a:t>
            </a:r>
          </a:p>
          <a:p>
            <a:pPr lvl="1"/>
            <a:r>
              <a:rPr lang="en-US" dirty="0" smtClean="0"/>
              <a:t>Tunable reliability vs. overhead</a:t>
            </a:r>
          </a:p>
          <a:p>
            <a:endParaRPr lang="en-US" dirty="0" smtClean="0"/>
          </a:p>
          <a:p>
            <a:r>
              <a:rPr lang="en-US" dirty="0" smtClean="0"/>
              <a:t>Need to find a set of optimal-cost detectors at any given SDC target</a:t>
            </a:r>
          </a:p>
        </p:txBody>
      </p:sp>
    </p:spTree>
    <p:extLst>
      <p:ext uri="{BB962C8B-B14F-4D97-AF65-F5344CB8AC3E}">
        <p14:creationId xmlns:p14="http://schemas.microsoft.com/office/powerpoint/2010/main" val="4059288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Reliability: Challenges</a:t>
            </a:r>
            <a:endParaRPr lang="en-US" dirty="0"/>
          </a:p>
        </p:txBody>
      </p:sp>
      <p:sp>
        <p:nvSpPr>
          <p:cNvPr id="3" name="Content Placeholder 2"/>
          <p:cNvSpPr>
            <a:spLocks noGrp="1"/>
          </p:cNvSpPr>
          <p:nvPr>
            <p:ph idx="1"/>
          </p:nvPr>
        </p:nvSpPr>
        <p:spPr/>
        <p:txBody>
          <a:bodyPr/>
          <a:lstStyle/>
          <a:p>
            <a:r>
              <a:rPr lang="en-US" dirty="0" smtClean="0"/>
              <a:t>Naïve approach</a:t>
            </a:r>
          </a:p>
        </p:txBody>
      </p:sp>
      <p:sp>
        <p:nvSpPr>
          <p:cNvPr id="4" name="Slide Number Placeholder 3"/>
          <p:cNvSpPr>
            <a:spLocks noGrp="1"/>
          </p:cNvSpPr>
          <p:nvPr>
            <p:ph type="sldNum" sz="quarter" idx="4"/>
          </p:nvPr>
        </p:nvSpPr>
        <p:spPr/>
        <p:txBody>
          <a:bodyPr/>
          <a:lstStyle/>
          <a:p>
            <a:fld id="{B6F15528-21DE-4FAA-801E-634DDDAF4B2B}" type="slidenum">
              <a:rPr lang="en-US" smtClean="0"/>
              <a:pPr/>
              <a:t>38</a:t>
            </a:fld>
            <a:endParaRPr lang="en-US"/>
          </a:p>
        </p:txBody>
      </p:sp>
      <p:grpSp>
        <p:nvGrpSpPr>
          <p:cNvPr id="5" name="Group 4"/>
          <p:cNvGrpSpPr/>
          <p:nvPr/>
        </p:nvGrpSpPr>
        <p:grpSpPr>
          <a:xfrm>
            <a:off x="264759" y="2014657"/>
            <a:ext cx="1634377" cy="2026920"/>
            <a:chOff x="2318035" y="1752600"/>
            <a:chExt cx="2025365"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1"/>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318035" y="3962400"/>
              <a:ext cx="1843773"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53" name="Group 52"/>
          <p:cNvGrpSpPr/>
          <p:nvPr/>
        </p:nvGrpSpPr>
        <p:grpSpPr>
          <a:xfrm>
            <a:off x="5715000" y="1981200"/>
            <a:ext cx="3066377" cy="769441"/>
            <a:chOff x="5715000" y="2847531"/>
            <a:chExt cx="3066377" cy="769441"/>
          </a:xfrm>
        </p:grpSpPr>
        <p:sp>
          <p:nvSpPr>
            <p:cNvPr id="54" name="TextBox 53"/>
            <p:cNvSpPr txBox="1"/>
            <p:nvPr/>
          </p:nvSpPr>
          <p:spPr>
            <a:xfrm>
              <a:off x="7519493" y="2847531"/>
              <a:ext cx="1261884" cy="769441"/>
            </a:xfrm>
            <a:prstGeom prst="rect">
              <a:avLst/>
            </a:prstGeom>
            <a:noFill/>
          </p:spPr>
          <p:txBody>
            <a:bodyPr wrap="none" rtlCol="0">
              <a:spAutoFit/>
            </a:bodyPr>
            <a:lstStyle/>
            <a:p>
              <a:r>
                <a:rPr lang="en-US" sz="2200" b="1" dirty="0">
                  <a:solidFill>
                    <a:srgbClr val="FF0000"/>
                  </a:solidFill>
                  <a:latin typeface="Arial Narrow" pitchFamily="34" charset="0"/>
                </a:rPr>
                <a:t>50%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sp>
          <p:nvSpPr>
            <p:cNvPr id="55" name="Right Arrow 54"/>
            <p:cNvSpPr/>
            <p:nvPr/>
          </p:nvSpPr>
          <p:spPr bwMode="auto">
            <a:xfrm>
              <a:off x="5715000" y="2861984"/>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grpSp>
      <p:sp>
        <p:nvSpPr>
          <p:cNvPr id="57" name="TextBox 56"/>
          <p:cNvSpPr txBox="1"/>
          <p:nvPr/>
        </p:nvSpPr>
        <p:spPr>
          <a:xfrm>
            <a:off x="2590800" y="1295400"/>
            <a:ext cx="4354782" cy="430887"/>
          </a:xfrm>
          <a:prstGeom prst="rect">
            <a:avLst/>
          </a:prstGeom>
          <a:noFill/>
        </p:spPr>
        <p:txBody>
          <a:bodyPr wrap="none" rtlCol="0">
            <a:spAutoFit/>
          </a:bodyPr>
          <a:lstStyle/>
          <a:p>
            <a:pPr algn="ctr"/>
            <a:r>
              <a:rPr lang="en-US" sz="2200" b="1" dirty="0" smtClean="0">
                <a:latin typeface="Arial Narrow" pitchFamily="34" charset="0"/>
              </a:rPr>
              <a:t>Example: Target SDC reduction = 60%</a:t>
            </a:r>
          </a:p>
        </p:txBody>
      </p:sp>
      <p:grpSp>
        <p:nvGrpSpPr>
          <p:cNvPr id="58" name="Group 57"/>
          <p:cNvGrpSpPr/>
          <p:nvPr/>
        </p:nvGrpSpPr>
        <p:grpSpPr>
          <a:xfrm>
            <a:off x="2743200" y="1818761"/>
            <a:ext cx="2468880" cy="1237817"/>
            <a:chOff x="2743200" y="2614591"/>
            <a:chExt cx="2552700" cy="1667277"/>
          </a:xfrm>
        </p:grpSpPr>
        <p:sp>
          <p:nvSpPr>
            <p:cNvPr id="59" name="Rounded Rectangle 58"/>
            <p:cNvSpPr/>
            <p:nvPr/>
          </p:nvSpPr>
          <p:spPr bwMode="auto">
            <a:xfrm>
              <a:off x="2743200" y="26145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1</a:t>
              </a:r>
            </a:p>
          </p:txBody>
        </p:sp>
        <p:sp>
          <p:nvSpPr>
            <p:cNvPr id="60" name="TextBox 59"/>
            <p:cNvSpPr txBox="1"/>
            <p:nvPr/>
          </p:nvSpPr>
          <p:spPr>
            <a:xfrm>
              <a:off x="3137135" y="3881758"/>
              <a:ext cx="1814920" cy="400110"/>
            </a:xfrm>
            <a:prstGeom prst="rect">
              <a:avLst/>
            </a:prstGeom>
            <a:noFill/>
          </p:spPr>
          <p:txBody>
            <a:bodyPr wrap="none" rtlCol="0">
              <a:spAutoFit/>
            </a:bodyPr>
            <a:lstStyle/>
            <a:p>
              <a:r>
                <a:rPr lang="en-US" sz="2000" b="1" dirty="0" smtClean="0">
                  <a:latin typeface="Arial Narrow" pitchFamily="34" charset="0"/>
                </a:rPr>
                <a:t>Overhead = 10%</a:t>
              </a:r>
              <a:endParaRPr lang="en-US" sz="2000" b="1" dirty="0">
                <a:latin typeface="Arial Narrow" pitchFamily="34" charset="0"/>
              </a:endParaRPr>
            </a:p>
          </p:txBody>
        </p:sp>
      </p:grpSp>
      <p:grpSp>
        <p:nvGrpSpPr>
          <p:cNvPr id="61" name="Group 60"/>
          <p:cNvGrpSpPr/>
          <p:nvPr/>
        </p:nvGrpSpPr>
        <p:grpSpPr>
          <a:xfrm>
            <a:off x="2771502" y="3260740"/>
            <a:ext cx="2468880" cy="1311261"/>
            <a:chOff x="2743200" y="4595791"/>
            <a:chExt cx="2552700" cy="1671023"/>
          </a:xfrm>
        </p:grpSpPr>
        <p:sp>
          <p:nvSpPr>
            <p:cNvPr id="62" name="Rounded Rectangle 61"/>
            <p:cNvSpPr/>
            <p:nvPr/>
          </p:nvSpPr>
          <p:spPr bwMode="auto">
            <a:xfrm>
              <a:off x="2743200" y="45957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2</a:t>
              </a:r>
            </a:p>
          </p:txBody>
        </p:sp>
        <p:sp>
          <p:nvSpPr>
            <p:cNvPr id="63" name="TextBox 62"/>
            <p:cNvSpPr txBox="1"/>
            <p:nvPr/>
          </p:nvSpPr>
          <p:spPr>
            <a:xfrm>
              <a:off x="3200400" y="5866705"/>
              <a:ext cx="1814920" cy="400109"/>
            </a:xfrm>
            <a:prstGeom prst="rect">
              <a:avLst/>
            </a:prstGeom>
            <a:noFill/>
          </p:spPr>
          <p:txBody>
            <a:bodyPr wrap="none" rtlCol="0">
              <a:spAutoFit/>
            </a:bodyPr>
            <a:lstStyle/>
            <a:p>
              <a:r>
                <a:rPr lang="en-US" sz="2000" b="1" dirty="0" smtClean="0">
                  <a:latin typeface="Arial Narrow" pitchFamily="34" charset="0"/>
                </a:rPr>
                <a:t>Overhead = 20%</a:t>
              </a:r>
              <a:endParaRPr lang="en-US" sz="2000" b="1" dirty="0">
                <a:latin typeface="Arial Narrow" pitchFamily="34" charset="0"/>
              </a:endParaRPr>
            </a:p>
          </p:txBody>
        </p:sp>
      </p:grpSp>
      <p:sp>
        <p:nvSpPr>
          <p:cNvPr id="67" name="Oval 66"/>
          <p:cNvSpPr>
            <a:spLocks/>
          </p:cNvSpPr>
          <p:nvPr/>
        </p:nvSpPr>
        <p:spPr bwMode="auto">
          <a:xfrm>
            <a:off x="889486" y="3354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8" name="Oval 67"/>
          <p:cNvSpPr>
            <a:spLocks/>
          </p:cNvSpPr>
          <p:nvPr/>
        </p:nvSpPr>
        <p:spPr bwMode="auto">
          <a:xfrm>
            <a:off x="451336"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Oval 68"/>
          <p:cNvSpPr>
            <a:spLocks/>
          </p:cNvSpPr>
          <p:nvPr/>
        </p:nvSpPr>
        <p:spPr bwMode="auto">
          <a:xfrm>
            <a:off x="1041886" y="28970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0" name="Oval 69"/>
          <p:cNvSpPr>
            <a:spLocks/>
          </p:cNvSpPr>
          <p:nvPr/>
        </p:nvSpPr>
        <p:spPr bwMode="auto">
          <a:xfrm>
            <a:off x="1594336" y="3081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p:cNvSpPr>
            <a:spLocks/>
          </p:cNvSpPr>
          <p:nvPr/>
        </p:nvSpPr>
        <p:spPr bwMode="auto">
          <a:xfrm>
            <a:off x="679936" y="27446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2" name="Oval 71"/>
          <p:cNvSpPr>
            <a:spLocks/>
          </p:cNvSpPr>
          <p:nvPr/>
        </p:nvSpPr>
        <p:spPr bwMode="auto">
          <a:xfrm>
            <a:off x="1518136" y="2973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Oval 72"/>
          <p:cNvSpPr>
            <a:spLocks/>
          </p:cNvSpPr>
          <p:nvPr/>
        </p:nvSpPr>
        <p:spPr bwMode="auto">
          <a:xfrm>
            <a:off x="897040" y="33100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Oval 73"/>
          <p:cNvSpPr/>
          <p:nvPr/>
        </p:nvSpPr>
        <p:spPr bwMode="auto">
          <a:xfrm>
            <a:off x="685800" y="30460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p:cNvSpPr>
            <a:spLocks/>
          </p:cNvSpPr>
          <p:nvPr/>
        </p:nvSpPr>
        <p:spPr bwMode="auto">
          <a:xfrm>
            <a:off x="990600"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Oval 75"/>
          <p:cNvSpPr>
            <a:spLocks/>
          </p:cNvSpPr>
          <p:nvPr/>
        </p:nvSpPr>
        <p:spPr bwMode="auto">
          <a:xfrm>
            <a:off x="1295400" y="33862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Oval 76"/>
          <p:cNvSpPr>
            <a:spLocks/>
          </p:cNvSpPr>
          <p:nvPr/>
        </p:nvSpPr>
        <p:spPr bwMode="auto">
          <a:xfrm>
            <a:off x="1295400" y="31984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Oval 77"/>
          <p:cNvSpPr>
            <a:spLocks/>
          </p:cNvSpPr>
          <p:nvPr/>
        </p:nvSpPr>
        <p:spPr bwMode="auto">
          <a:xfrm>
            <a:off x="762000" y="3462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p:cNvSpPr txBox="1"/>
          <p:nvPr/>
        </p:nvSpPr>
        <p:spPr>
          <a:xfrm>
            <a:off x="381000" y="5043882"/>
            <a:ext cx="8621738" cy="1686616"/>
          </a:xfrm>
          <a:prstGeom prst="rect">
            <a:avLst/>
          </a:prstGeom>
          <a:noFill/>
        </p:spPr>
        <p:txBody>
          <a:bodyPr wrap="square" rtlCol="0">
            <a:spAutoFit/>
          </a:bodyPr>
          <a:lstStyle/>
          <a:p>
            <a:pPr>
              <a:lnSpc>
                <a:spcPct val="120000"/>
              </a:lnSpc>
            </a:pPr>
            <a:r>
              <a:rPr lang="en-US" sz="2200" b="1" dirty="0" smtClean="0">
                <a:latin typeface="Arial Narrow" pitchFamily="34" charset="0"/>
              </a:rPr>
              <a:t>Challenges:</a:t>
            </a:r>
          </a:p>
          <a:p>
            <a:pPr marL="800100" lvl="1" indent="-342900">
              <a:lnSpc>
                <a:spcPct val="120000"/>
              </a:lnSpc>
              <a:buFont typeface="Arial" pitchFamily="34" charset="0"/>
              <a:buChar char="•"/>
            </a:pPr>
            <a:r>
              <a:rPr lang="en-US" sz="2200" b="1" dirty="0" smtClean="0">
                <a:latin typeface="Arial Narrow" pitchFamily="34" charset="0"/>
              </a:rPr>
              <a:t>Repeated statistical fault injections </a:t>
            </a:r>
            <a:r>
              <a:rPr lang="en-US" sz="2200" b="1" dirty="0" smtClean="0">
                <a:latin typeface="Arial Narrow" pitchFamily="34" charset="0"/>
                <a:sym typeface="Symbol" charset="2"/>
              </a:rPr>
              <a:t> </a:t>
            </a:r>
            <a:r>
              <a:rPr lang="en-US" sz="2200" b="1" dirty="0" smtClean="0">
                <a:latin typeface="Arial Narrow" pitchFamily="34" charset="0"/>
              </a:rPr>
              <a:t>time consuming</a:t>
            </a:r>
          </a:p>
          <a:p>
            <a:pPr marL="800100" lvl="1" indent="-342900">
              <a:lnSpc>
                <a:spcPct val="120000"/>
              </a:lnSpc>
              <a:buFont typeface="Arial" pitchFamily="34" charset="0"/>
              <a:buChar char="•"/>
            </a:pPr>
            <a:r>
              <a:rPr lang="en-US" sz="2200" b="1" dirty="0" smtClean="0">
                <a:latin typeface="Arial Narrow" pitchFamily="34" charset="0"/>
              </a:rPr>
              <a:t>Do not know detectors’ contribution in reducing SDCs a priori</a:t>
            </a:r>
          </a:p>
          <a:p>
            <a:pPr marL="800100" lvl="1" indent="-342900">
              <a:buFont typeface="Arial" pitchFamily="34" charset="0"/>
              <a:buChar char="•"/>
            </a:pPr>
            <a:endParaRPr lang="en-US" sz="2200" b="1" dirty="0">
              <a:latin typeface="Arial Narrow" pitchFamily="34" charset="0"/>
            </a:endParaRPr>
          </a:p>
        </p:txBody>
      </p:sp>
      <p:sp>
        <p:nvSpPr>
          <p:cNvPr id="80" name="TextBox 79"/>
          <p:cNvSpPr txBox="1"/>
          <p:nvPr/>
        </p:nvSpPr>
        <p:spPr>
          <a:xfrm>
            <a:off x="196852" y="4092714"/>
            <a:ext cx="1867819" cy="646331"/>
          </a:xfrm>
          <a:prstGeom prst="rect">
            <a:avLst/>
          </a:prstGeom>
          <a:noFill/>
        </p:spPr>
        <p:txBody>
          <a:bodyPr wrap="none" rtlCol="0">
            <a:spAutoFit/>
          </a:bodyPr>
          <a:lstStyle/>
          <a:p>
            <a:pPr algn="ctr"/>
            <a:r>
              <a:rPr lang="en-US" b="1" dirty="0" smtClean="0">
                <a:latin typeface="Arial Narrow" pitchFamily="34" charset="0"/>
              </a:rPr>
              <a:t>(program-level + </a:t>
            </a:r>
          </a:p>
          <a:p>
            <a:pPr algn="ctr"/>
            <a:r>
              <a:rPr lang="en-US" b="1" dirty="0" smtClean="0">
                <a:latin typeface="Arial Narrow" pitchFamily="34" charset="0"/>
              </a:rPr>
              <a:t>duplication-based)</a:t>
            </a:r>
          </a:p>
        </p:txBody>
      </p:sp>
      <p:grpSp>
        <p:nvGrpSpPr>
          <p:cNvPr id="82" name="Group 81"/>
          <p:cNvGrpSpPr/>
          <p:nvPr/>
        </p:nvGrpSpPr>
        <p:grpSpPr>
          <a:xfrm>
            <a:off x="5715000" y="3352800"/>
            <a:ext cx="3048000" cy="769441"/>
            <a:chOff x="5715000" y="3352800"/>
            <a:chExt cx="3048000" cy="769441"/>
          </a:xfrm>
        </p:grpSpPr>
        <p:sp>
          <p:nvSpPr>
            <p:cNvPr id="65" name="Right Arrow 64"/>
            <p:cNvSpPr/>
            <p:nvPr/>
          </p:nvSpPr>
          <p:spPr bwMode="auto">
            <a:xfrm>
              <a:off x="5715000" y="3429000"/>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sp>
          <p:nvSpPr>
            <p:cNvPr id="81" name="TextBox 80"/>
            <p:cNvSpPr txBox="1"/>
            <p:nvPr/>
          </p:nvSpPr>
          <p:spPr>
            <a:xfrm>
              <a:off x="7501116" y="3352800"/>
              <a:ext cx="1261884" cy="769441"/>
            </a:xfrm>
            <a:prstGeom prst="rect">
              <a:avLst/>
            </a:prstGeom>
            <a:noFill/>
          </p:spPr>
          <p:txBody>
            <a:bodyPr wrap="none" rtlCol="0">
              <a:spAutoFit/>
            </a:bodyPr>
            <a:lstStyle/>
            <a:p>
              <a:r>
                <a:rPr lang="en-US" sz="2200" b="1" dirty="0" smtClean="0">
                  <a:solidFill>
                    <a:srgbClr val="008000"/>
                  </a:solidFill>
                  <a:latin typeface="Arial Narrow" pitchFamily="34" charset="0"/>
                </a:rPr>
                <a:t>65%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grpSp>
    </p:spTree>
    <p:extLst>
      <p:ext uri="{BB962C8B-B14F-4D97-AF65-F5344CB8AC3E}">
        <p14:creationId xmlns:p14="http://schemas.microsoft.com/office/powerpoint/2010/main" val="4124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7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33333E-6 -2.59431E-6 L 0.175 -0.18097 " pathEditMode="relative" rAng="0" ptsTypes="AA">
                                      <p:cBhvr>
                                        <p:cTn id="25" dur="2000" fill="hold"/>
                                        <p:tgtEl>
                                          <p:spTgt spid="77"/>
                                        </p:tgtEl>
                                        <p:attrNameLst>
                                          <p:attrName>ppt_x</p:attrName>
                                          <p:attrName>ppt_y</p:attrName>
                                        </p:attrNameLst>
                                      </p:cBhvr>
                                      <p:rCtr x="8750" y="-9049"/>
                                    </p:animMotion>
                                  </p:childTnLst>
                                </p:cTn>
                              </p:par>
                              <p:par>
                                <p:cTn id="26" presetID="42" presetClass="path" presetSubtype="0" accel="50000" decel="50000" fill="hold" grpId="0" nodeType="withEffect">
                                  <p:stCondLst>
                                    <p:cond delay="0"/>
                                  </p:stCondLst>
                                  <p:childTnLst>
                                    <p:animMotion origin="layout" path="M -4.72222E-6 4.22854E-6 L 0.1783 -0.12816 " pathEditMode="relative" rAng="0" ptsTypes="AA">
                                      <p:cBhvr>
                                        <p:cTn id="27" dur="2000" fill="hold"/>
                                        <p:tgtEl>
                                          <p:spTgt spid="76"/>
                                        </p:tgtEl>
                                        <p:attrNameLst>
                                          <p:attrName>ppt_x</p:attrName>
                                          <p:attrName>ppt_y</p:attrName>
                                        </p:attrNameLst>
                                      </p:cBhvr>
                                      <p:rCtr x="8906" y="-6408"/>
                                    </p:animMotion>
                                  </p:childTnLst>
                                </p:cTn>
                              </p:par>
                              <p:par>
                                <p:cTn id="28" presetID="42" presetClass="path" presetSubtype="0" accel="50000" decel="50000" fill="hold" grpId="0" nodeType="withEffect">
                                  <p:stCondLst>
                                    <p:cond delay="0"/>
                                  </p:stCondLst>
                                  <p:childTnLst>
                                    <p:animMotion origin="layout" path="M -1.38889E-6 8.28129E-7 L 0.34497 -0.13926 " pathEditMode="relative" rAng="0" ptsTypes="AA">
                                      <p:cBhvr>
                                        <p:cTn id="29" dur="2000" fill="hold"/>
                                        <p:tgtEl>
                                          <p:spTgt spid="78"/>
                                        </p:tgtEl>
                                        <p:attrNameLst>
                                          <p:attrName>ppt_x</p:attrName>
                                          <p:attrName>ppt_y</p:attrName>
                                        </p:attrNameLst>
                                      </p:cBhvr>
                                      <p:rCtr x="17240" y="-6963"/>
                                    </p:animMotion>
                                  </p:childTnLst>
                                </p:cTn>
                              </p:par>
                              <p:par>
                                <p:cTn id="30" presetID="42" presetClass="path" presetSubtype="0" accel="50000" decel="50000" fill="hold" grpId="0" nodeType="withEffect">
                                  <p:stCondLst>
                                    <p:cond delay="0"/>
                                  </p:stCondLst>
                                  <p:childTnLst>
                                    <p:animMotion origin="layout" path="M -1.38889E-6 1.02938E-6 L 0.33663 -0.20588 " pathEditMode="relative" rAng="0" ptsTypes="AA">
                                      <p:cBhvr>
                                        <p:cTn id="31" dur="2000" fill="hold"/>
                                        <p:tgtEl>
                                          <p:spTgt spid="75"/>
                                        </p:tgtEl>
                                        <p:attrNameLst>
                                          <p:attrName>ppt_x</p:attrName>
                                          <p:attrName>ppt_y</p:attrName>
                                        </p:attrNameLst>
                                      </p:cBhvr>
                                      <p:rCtr x="16823" y="-10294"/>
                                    </p:animMotion>
                                  </p:childTnLst>
                                </p:cTn>
                              </p:par>
                              <p:par>
                                <p:cTn id="32" presetID="42" presetClass="path" presetSubtype="0" accel="50000" decel="50000" fill="hold" grpId="0" nodeType="withEffect">
                                  <p:stCondLst>
                                    <p:cond delay="0"/>
                                  </p:stCondLst>
                                  <p:childTnLst>
                                    <p:animMotion origin="layout" path="M 3.33333E-6 4.48507E-6 L 0.45833 -0.10322 " pathEditMode="relative" rAng="0" ptsTypes="AA">
                                      <p:cBhvr>
                                        <p:cTn id="33" dur="2000" fill="hold"/>
                                        <p:tgtEl>
                                          <p:spTgt spid="74"/>
                                        </p:tgtEl>
                                        <p:attrNameLst>
                                          <p:attrName>ppt_x</p:attrName>
                                          <p:attrName>ppt_y</p:attrName>
                                        </p:attrNameLst>
                                      </p:cBhvr>
                                      <p:rCtr x="22917" y="-5161"/>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7"/>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9"/>
                                        </p:tgtEl>
                                        <p:attrNameLst>
                                          <p:attrName>style.visibility</p:attrName>
                                        </p:attrNameLst>
                                      </p:cBhvr>
                                      <p:to>
                                        <p:strVal val="visible"/>
                                      </p:to>
                                    </p:set>
                                  </p:childTnLst>
                                </p:cTn>
                              </p:par>
                              <p:par>
                                <p:cTn id="56" presetID="42" presetClass="path" presetSubtype="0" accel="50000" decel="50000" fill="hold" grpId="0" nodeType="withEffect">
                                  <p:stCondLst>
                                    <p:cond delay="0"/>
                                  </p:stCondLst>
                                  <p:childTnLst>
                                    <p:animMotion origin="layout" path="M -2.22222E-6 -2.09625E-6 L 0.4257 0.08515 " pathEditMode="relative" rAng="0" ptsTypes="AA">
                                      <p:cBhvr>
                                        <p:cTn id="57" dur="2000" fill="hold"/>
                                        <p:tgtEl>
                                          <p:spTgt spid="73"/>
                                        </p:tgtEl>
                                        <p:attrNameLst>
                                          <p:attrName>ppt_x</p:attrName>
                                          <p:attrName>ppt_y</p:attrName>
                                        </p:attrNameLst>
                                      </p:cBhvr>
                                      <p:rCtr x="21285" y="4257"/>
                                    </p:animMotion>
                                  </p:childTnLst>
                                </p:cTn>
                              </p:par>
                              <p:par>
                                <p:cTn id="58" presetID="42" presetClass="path" presetSubtype="0" accel="50000" decel="50000" fill="hold" grpId="0" nodeType="withEffect">
                                  <p:stCondLst>
                                    <p:cond delay="0"/>
                                  </p:stCondLst>
                                  <p:childTnLst>
                                    <p:animMotion origin="layout" path="M -3.61111E-6 -2.16979E-6 L 0.354 0.07171 " pathEditMode="relative" rAng="0" ptsTypes="AA">
                                      <p:cBhvr>
                                        <p:cTn id="59" dur="2000" fill="hold"/>
                                        <p:tgtEl>
                                          <p:spTgt spid="70"/>
                                        </p:tgtEl>
                                        <p:attrNameLst>
                                          <p:attrName>ppt_x</p:attrName>
                                          <p:attrName>ppt_y</p:attrName>
                                        </p:attrNameLst>
                                      </p:cBhvr>
                                      <p:rCtr x="17691" y="3585"/>
                                    </p:animMotion>
                                  </p:childTnLst>
                                </p:cTn>
                              </p:par>
                              <p:par>
                                <p:cTn id="60" presetID="42" presetClass="path" presetSubtype="0" accel="50000" decel="50000" fill="hold" grpId="0" nodeType="withEffect">
                                  <p:stCondLst>
                                    <p:cond delay="0"/>
                                  </p:stCondLst>
                                  <p:childTnLst>
                                    <p:animMotion origin="layout" path="M -2.77778E-7 -2.35253E-6 L 0.15399 0.13186 " pathEditMode="relative" rAng="0" ptsTypes="AA">
                                      <p:cBhvr>
                                        <p:cTn id="61" dur="2000" fill="hold"/>
                                        <p:tgtEl>
                                          <p:spTgt spid="72"/>
                                        </p:tgtEl>
                                        <p:attrNameLst>
                                          <p:attrName>ppt_x</p:attrName>
                                          <p:attrName>ppt_y</p:attrName>
                                        </p:attrNameLst>
                                      </p:cBhvr>
                                      <p:rCtr x="7691" y="6593"/>
                                    </p:animMotion>
                                  </p:childTnLst>
                                </p:cTn>
                              </p:par>
                              <p:par>
                                <p:cTn id="62" presetID="42" presetClass="path" presetSubtype="0" accel="50000" decel="50000" fill="hold" grpId="0" nodeType="withEffect">
                                  <p:stCondLst>
                                    <p:cond delay="0"/>
                                  </p:stCondLst>
                                  <p:childTnLst>
                                    <p:animMotion origin="layout" path="M -2.77778E-7 6.45385E-7 L 0.21441 -0.00139 " pathEditMode="relative" rAng="0" ptsTypes="AA">
                                      <p:cBhvr>
                                        <p:cTn id="63" dur="2000" fill="hold"/>
                                        <p:tgtEl>
                                          <p:spTgt spid="67"/>
                                        </p:tgtEl>
                                        <p:attrNameLst>
                                          <p:attrName>ppt_x</p:attrName>
                                          <p:attrName>ppt_y</p:attrName>
                                        </p:attrNameLst>
                                      </p:cBhvr>
                                      <p:rCtr x="10712" y="-69"/>
                                    </p:animMotion>
                                  </p:childTnLst>
                                </p:cTn>
                              </p:par>
                              <p:par>
                                <p:cTn id="64" presetID="42" presetClass="path" presetSubtype="0" accel="50000" decel="50000" fill="hold" grpId="0" nodeType="withEffect">
                                  <p:stCondLst>
                                    <p:cond delay="0"/>
                                  </p:stCondLst>
                                  <p:childTnLst>
                                    <p:animMotion origin="layout" path="M -3.61111E-6 1.02938E-6 L 0.41233 0.10502 " pathEditMode="relative" rAng="0" ptsTypes="AA">
                                      <p:cBhvr>
                                        <p:cTn id="65" dur="2000" fill="hold"/>
                                        <p:tgtEl>
                                          <p:spTgt spid="68"/>
                                        </p:tgtEl>
                                        <p:attrNameLst>
                                          <p:attrName>ppt_x</p:attrName>
                                          <p:attrName>ppt_y</p:attrName>
                                        </p:attrNameLst>
                                      </p:cBhvr>
                                      <p:rCtr x="20608" y="5251"/>
                                    </p:animMotion>
                                  </p:childTnLst>
                                </p:cTn>
                              </p:par>
                              <p:par>
                                <p:cTn id="66" presetID="42" presetClass="path" presetSubtype="0" accel="50000" decel="50000" fill="hold" grpId="0" nodeType="withEffect">
                                  <p:stCondLst>
                                    <p:cond delay="0"/>
                                  </p:stCondLst>
                                  <p:childTnLst>
                                    <p:animMotion origin="layout" path="M -3.61111E-6 -2.15128E-6 L 0.36233 0.08744 " pathEditMode="relative" rAng="0" ptsTypes="AA">
                                      <p:cBhvr>
                                        <p:cTn id="67" dur="2000" fill="hold"/>
                                        <p:tgtEl>
                                          <p:spTgt spid="71"/>
                                        </p:tgtEl>
                                        <p:attrNameLst>
                                          <p:attrName>ppt_x</p:attrName>
                                          <p:attrName>ppt_y</p:attrName>
                                        </p:attrNameLst>
                                      </p:cBhvr>
                                      <p:rCtr x="18108" y="4372"/>
                                    </p:animMotion>
                                  </p:childTnLst>
                                </p:cTn>
                              </p:par>
                              <p:par>
                                <p:cTn id="68" presetID="42" presetClass="path" presetSubtype="0" accel="50000" decel="50000" fill="hold" grpId="0" nodeType="withEffect">
                                  <p:stCondLst>
                                    <p:cond delay="0"/>
                                  </p:stCondLst>
                                  <p:childTnLst>
                                    <p:animMotion origin="layout" path="M 3.05556E-6 1.04788E-6 L 0.26441 0.14296 " pathEditMode="relative" rAng="0" ptsTypes="AA">
                                      <p:cBhvr>
                                        <p:cTn id="69" dur="2000" fill="hold"/>
                                        <p:tgtEl>
                                          <p:spTgt spid="69"/>
                                        </p:tgtEl>
                                        <p:attrNameLst>
                                          <p:attrName>ppt_x</p:attrName>
                                          <p:attrName>ppt_y</p:attrName>
                                        </p:attrNameLst>
                                      </p:cBhvr>
                                      <p:rCtr x="13212" y="714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p:bldP spid="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Near Optimal Detectors: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39</a:t>
            </a:fld>
            <a:endParaRPr lang="en-US"/>
          </a:p>
        </p:txBody>
      </p:sp>
      <p:grpSp>
        <p:nvGrpSpPr>
          <p:cNvPr id="5" name="Group 4"/>
          <p:cNvGrpSpPr/>
          <p:nvPr/>
        </p:nvGrpSpPr>
        <p:grpSpPr>
          <a:xfrm>
            <a:off x="2447110" y="2743200"/>
            <a:ext cx="1896290" cy="2609910"/>
            <a:chOff x="2462084" y="1752600"/>
            <a:chExt cx="1896290"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0"/>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514600" y="3962400"/>
              <a:ext cx="1843774"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68" name="Rounded Rectangle 67"/>
          <p:cNvSpPr/>
          <p:nvPr/>
        </p:nvSpPr>
        <p:spPr bwMode="auto">
          <a:xfrm>
            <a:off x="5486400" y="4092168"/>
            <a:ext cx="2552700" cy="1470432"/>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Selected Detectors</a:t>
            </a:r>
          </a:p>
        </p:txBody>
      </p:sp>
      <p:grpSp>
        <p:nvGrpSpPr>
          <p:cNvPr id="60" name="Group 59"/>
          <p:cNvGrpSpPr/>
          <p:nvPr/>
        </p:nvGrpSpPr>
        <p:grpSpPr>
          <a:xfrm>
            <a:off x="450376" y="2007513"/>
            <a:ext cx="4205409" cy="2490267"/>
            <a:chOff x="450376" y="635913"/>
            <a:chExt cx="4205409" cy="2490267"/>
          </a:xfrm>
        </p:grpSpPr>
        <p:grpSp>
          <p:nvGrpSpPr>
            <p:cNvPr id="53" name="Group 52"/>
            <p:cNvGrpSpPr/>
            <p:nvPr/>
          </p:nvGrpSpPr>
          <p:grpSpPr>
            <a:xfrm>
              <a:off x="450376" y="1385248"/>
              <a:ext cx="2341247" cy="1740932"/>
              <a:chOff x="457200" y="1764268"/>
              <a:chExt cx="2341247" cy="1740932"/>
            </a:xfrm>
          </p:grpSpPr>
          <p:sp>
            <p:nvSpPr>
              <p:cNvPr id="54" name="Oval 53"/>
              <p:cNvSpPr>
                <a:spLocks/>
              </p:cNvSpPr>
              <p:nvPr/>
            </p:nvSpPr>
            <p:spPr bwMode="auto">
              <a:xfrm>
                <a:off x="457200" y="1764268"/>
                <a:ext cx="1828800" cy="1740932"/>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Narrow" pitchFamily="34" charset="0"/>
                </a:endParaRPr>
              </a:p>
            </p:txBody>
          </p:sp>
          <p:sp>
            <p:nvSpPr>
              <p:cNvPr id="55" name="Rectangle 54"/>
              <p:cNvSpPr/>
              <p:nvPr/>
            </p:nvSpPr>
            <p:spPr>
              <a:xfrm>
                <a:off x="533400" y="2431590"/>
                <a:ext cx="1828800" cy="707886"/>
              </a:xfrm>
              <a:prstGeom prst="rect">
                <a:avLst/>
              </a:prstGeom>
            </p:spPr>
            <p:txBody>
              <a:bodyPr wrap="square">
                <a:spAutoFit/>
              </a:bodyPr>
              <a:lstStyle/>
              <a:p>
                <a:pPr eaLnBrk="0" fontAlgn="base" hangingPunct="0">
                  <a:spcBef>
                    <a:spcPct val="0"/>
                  </a:spcBef>
                  <a:spcAft>
                    <a:spcPct val="0"/>
                  </a:spcAft>
                </a:pPr>
                <a:r>
                  <a:rPr lang="en-US" sz="2000" b="1" dirty="0">
                    <a:latin typeface="Arial Narrow" pitchFamily="34" charset="0"/>
                  </a:rPr>
                  <a:t>SDC </a:t>
                </a:r>
                <a:r>
                  <a:rPr lang="en-US" sz="2000" b="1" dirty="0" smtClean="0">
                    <a:latin typeface="Arial Narrow" pitchFamily="34" charset="0"/>
                  </a:rPr>
                  <a:t>Red.= X%</a:t>
                </a:r>
                <a:endParaRPr lang="en-US" sz="2000" b="1" dirty="0">
                  <a:latin typeface="Arial Narrow" pitchFamily="34" charset="0"/>
                </a:endParaRPr>
              </a:p>
              <a:p>
                <a:pPr eaLnBrk="0" fontAlgn="base" hangingPunct="0">
                  <a:spcBef>
                    <a:spcPct val="0"/>
                  </a:spcBef>
                  <a:spcAft>
                    <a:spcPct val="0"/>
                  </a:spcAft>
                </a:pPr>
                <a:r>
                  <a:rPr lang="en-US" sz="2000" b="1" dirty="0" smtClean="0">
                    <a:latin typeface="Arial Narrow" pitchFamily="34" charset="0"/>
                  </a:rPr>
                  <a:t>Overhead = </a:t>
                </a:r>
                <a:r>
                  <a:rPr lang="en-US" sz="2000" b="1" dirty="0">
                    <a:latin typeface="Arial Narrow" pitchFamily="34" charset="0"/>
                  </a:rPr>
                  <a:t>Y%</a:t>
                </a:r>
              </a:p>
            </p:txBody>
          </p:sp>
          <p:cxnSp>
            <p:nvCxnSpPr>
              <p:cNvPr id="56" name="Straight Connector 55"/>
              <p:cNvCxnSpPr>
                <a:endCxn id="54" idx="7"/>
              </p:cNvCxnSpPr>
              <p:nvPr/>
            </p:nvCxnSpPr>
            <p:spPr bwMode="auto">
              <a:xfrm flipH="1" flipV="1">
                <a:off x="2018178" y="2019222"/>
                <a:ext cx="780269" cy="79853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7" name="Straight Connector 56"/>
              <p:cNvCxnSpPr/>
              <p:nvPr/>
            </p:nvCxnSpPr>
            <p:spPr bwMode="auto">
              <a:xfrm flipH="1">
                <a:off x="1676400" y="3077921"/>
                <a:ext cx="1014284" cy="381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8" name="TextBox 57"/>
              <p:cNvSpPr txBox="1"/>
              <p:nvPr/>
            </p:nvSpPr>
            <p:spPr>
              <a:xfrm>
                <a:off x="876295" y="1981200"/>
                <a:ext cx="1039067" cy="400110"/>
              </a:xfrm>
              <a:prstGeom prst="rect">
                <a:avLst/>
              </a:prstGeom>
              <a:noFill/>
            </p:spPr>
            <p:txBody>
              <a:bodyPr wrap="none" rtlCol="0">
                <a:spAutoFit/>
              </a:bodyPr>
              <a:lstStyle/>
              <a:p>
                <a:r>
                  <a:rPr lang="en-US" sz="2000" b="1" dirty="0" smtClean="0">
                    <a:latin typeface="Arial Narrow" pitchFamily="34" charset="0"/>
                  </a:rPr>
                  <a:t>Detector</a:t>
                </a:r>
                <a:endParaRPr lang="en-US" sz="2000" b="1" dirty="0">
                  <a:latin typeface="Arial Narrow" pitchFamily="34" charset="0"/>
                </a:endParaRPr>
              </a:p>
            </p:txBody>
          </p:sp>
        </p:grpSp>
        <p:sp>
          <p:nvSpPr>
            <p:cNvPr id="59" name="TextBox 58"/>
            <p:cNvSpPr txBox="1"/>
            <p:nvPr/>
          </p:nvSpPr>
          <p:spPr>
            <a:xfrm>
              <a:off x="457200" y="635913"/>
              <a:ext cx="4198585" cy="430887"/>
            </a:xfrm>
            <a:prstGeom prst="rect">
              <a:avLst/>
            </a:prstGeom>
            <a:noFill/>
          </p:spPr>
          <p:txBody>
            <a:bodyPr wrap="none" rtlCol="0">
              <a:spAutoFit/>
            </a:bodyPr>
            <a:lstStyle/>
            <a:p>
              <a:r>
                <a:rPr lang="en-US" sz="2200" b="1" dirty="0" smtClean="0">
                  <a:latin typeface="Arial Narrow" pitchFamily="34" charset="0"/>
                </a:rPr>
                <a:t>1. Set attributes, enabled by </a:t>
              </a:r>
              <a:r>
                <a:rPr lang="en-US" sz="2200" b="1" dirty="0" err="1" smtClean="0">
                  <a:latin typeface="Arial Narrow" pitchFamily="34" charset="0"/>
                </a:rPr>
                <a:t>Relyzer</a:t>
              </a:r>
              <a:endParaRPr lang="en-US" sz="2200" b="1" dirty="0">
                <a:latin typeface="Arial Narrow" pitchFamily="34" charset="0"/>
              </a:endParaRPr>
            </a:p>
          </p:txBody>
        </p:sp>
      </p:grpSp>
      <p:sp>
        <p:nvSpPr>
          <p:cNvPr id="61" name="TextBox 60"/>
          <p:cNvSpPr txBox="1"/>
          <p:nvPr/>
        </p:nvSpPr>
        <p:spPr>
          <a:xfrm>
            <a:off x="4648200" y="2575072"/>
            <a:ext cx="4419600" cy="1311128"/>
          </a:xfrm>
          <a:prstGeom prst="rect">
            <a:avLst/>
          </a:prstGeom>
          <a:noFill/>
        </p:spPr>
        <p:txBody>
          <a:bodyPr wrap="square" rtlCol="0">
            <a:spAutoFit/>
          </a:bodyPr>
          <a:lstStyle/>
          <a:p>
            <a:pPr>
              <a:lnSpc>
                <a:spcPct val="120000"/>
              </a:lnSpc>
            </a:pPr>
            <a:r>
              <a:rPr lang="en-US" sz="2200" b="1" dirty="0" smtClean="0">
                <a:latin typeface="Arial Narrow" pitchFamily="34" charset="0"/>
              </a:rPr>
              <a:t>2. Dynamic programming</a:t>
            </a:r>
          </a:p>
          <a:p>
            <a:pPr>
              <a:lnSpc>
                <a:spcPct val="120000"/>
              </a:lnSpc>
            </a:pPr>
            <a:r>
              <a:rPr lang="en-US" sz="2200" b="1" dirty="0">
                <a:latin typeface="Arial Narrow" pitchFamily="34" charset="0"/>
              </a:rPr>
              <a:t> </a:t>
            </a:r>
            <a:r>
              <a:rPr lang="en-US" sz="2200" b="1" dirty="0" smtClean="0">
                <a:latin typeface="Arial Narrow" pitchFamily="34" charset="0"/>
              </a:rPr>
              <a:t>     Constraint: Total SDC red. ≥ 60%</a:t>
            </a:r>
          </a:p>
          <a:p>
            <a:pPr>
              <a:lnSpc>
                <a:spcPct val="120000"/>
              </a:lnSpc>
            </a:pPr>
            <a:r>
              <a:rPr lang="en-US" sz="2200" b="1" dirty="0" smtClean="0">
                <a:latin typeface="Arial Narrow" pitchFamily="34" charset="0"/>
              </a:rPr>
              <a:t>      Objective: Minimize overhead</a:t>
            </a:r>
          </a:p>
        </p:txBody>
      </p:sp>
      <p:sp>
        <p:nvSpPr>
          <p:cNvPr id="62" name="Oval 61"/>
          <p:cNvSpPr/>
          <p:nvPr/>
        </p:nvSpPr>
        <p:spPr bwMode="auto">
          <a:xfrm>
            <a:off x="2748810" y="37781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p:cNvSpPr>
            <a:spLocks/>
          </p:cNvSpPr>
          <p:nvPr/>
        </p:nvSpPr>
        <p:spPr bwMode="auto">
          <a:xfrm>
            <a:off x="3053610" y="44639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Oval 63"/>
          <p:cNvSpPr>
            <a:spLocks/>
          </p:cNvSpPr>
          <p:nvPr/>
        </p:nvSpPr>
        <p:spPr bwMode="auto">
          <a:xfrm>
            <a:off x="33584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 name="Oval 64"/>
          <p:cNvSpPr>
            <a:spLocks/>
          </p:cNvSpPr>
          <p:nvPr/>
        </p:nvSpPr>
        <p:spPr bwMode="auto">
          <a:xfrm>
            <a:off x="3358410" y="39305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6" name="Oval 65"/>
          <p:cNvSpPr>
            <a:spLocks/>
          </p:cNvSpPr>
          <p:nvPr/>
        </p:nvSpPr>
        <p:spPr bwMode="auto">
          <a:xfrm>
            <a:off x="28250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p:cNvSpPr>
            <a:spLocks/>
          </p:cNvSpPr>
          <p:nvPr/>
        </p:nvSpPr>
        <p:spPr bwMode="auto">
          <a:xfrm>
            <a:off x="2977410" y="3473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TextBox 68"/>
          <p:cNvSpPr txBox="1"/>
          <p:nvPr/>
        </p:nvSpPr>
        <p:spPr>
          <a:xfrm>
            <a:off x="5850823" y="5665113"/>
            <a:ext cx="1845377" cy="430887"/>
          </a:xfrm>
          <a:prstGeom prst="rect">
            <a:avLst/>
          </a:prstGeom>
          <a:noFill/>
        </p:spPr>
        <p:txBody>
          <a:bodyPr wrap="none" rtlCol="0">
            <a:spAutoFit/>
          </a:bodyPr>
          <a:lstStyle/>
          <a:p>
            <a:r>
              <a:rPr lang="en-US" sz="2200" b="1" dirty="0" smtClean="0">
                <a:latin typeface="Arial Narrow" pitchFamily="34" charset="0"/>
              </a:rPr>
              <a:t>Overhead = 9%</a:t>
            </a:r>
            <a:endParaRPr lang="en-US" sz="2200" b="1" dirty="0">
              <a:latin typeface="Arial Narrow" pitchFamily="34" charset="0"/>
            </a:endParaRPr>
          </a:p>
        </p:txBody>
      </p:sp>
      <p:sp>
        <p:nvSpPr>
          <p:cNvPr id="70" name="Content Placeholder 2"/>
          <p:cNvSpPr>
            <a:spLocks noGrp="1"/>
          </p:cNvSpPr>
          <p:nvPr>
            <p:ph idx="1"/>
          </p:nvPr>
        </p:nvSpPr>
        <p:spPr>
          <a:xfrm>
            <a:off x="152400" y="6096000"/>
            <a:ext cx="8839200" cy="838200"/>
          </a:xfrm>
        </p:spPr>
        <p:txBody>
          <a:bodyPr/>
          <a:lstStyle/>
          <a:p>
            <a:pPr marL="0" indent="0" algn="ctr">
              <a:lnSpc>
                <a:spcPct val="100000"/>
              </a:lnSpc>
              <a:buNone/>
            </a:pPr>
            <a:r>
              <a:rPr lang="en-US" dirty="0" smtClean="0"/>
              <a:t>Obtained SDC reduction vs. Performance trade-off curves</a:t>
            </a:r>
          </a:p>
        </p:txBody>
      </p:sp>
      <p:sp>
        <p:nvSpPr>
          <p:cNvPr id="71" name="Content Placeholder 2"/>
          <p:cNvSpPr txBox="1">
            <a:spLocks/>
          </p:cNvSpPr>
          <p:nvPr/>
        </p:nvSpPr>
        <p:spPr bwMode="auto">
          <a:xfrm>
            <a:off x="304800" y="914400"/>
            <a:ext cx="8610600" cy="825043"/>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a:lnSpc>
                <a:spcPct val="100000"/>
              </a:lnSpc>
            </a:pPr>
            <a:r>
              <a:rPr lang="en-US" dirty="0" err="1"/>
              <a:t>Relyzer</a:t>
            </a:r>
            <a:r>
              <a:rPr lang="en-US" dirty="0"/>
              <a:t> </a:t>
            </a:r>
            <a:r>
              <a:rPr lang="en-US" dirty="0" smtClean="0"/>
              <a:t>lists SDC-causing sites, number </a:t>
            </a:r>
            <a:r>
              <a:rPr lang="en-US" dirty="0"/>
              <a:t>of SDCs these sites produce</a:t>
            </a:r>
          </a:p>
          <a:p>
            <a:pPr marL="0" indent="0">
              <a:lnSpc>
                <a:spcPct val="100000"/>
              </a:lnSpc>
              <a:buNone/>
            </a:pPr>
            <a:r>
              <a:rPr lang="en-US" dirty="0" smtClean="0">
                <a:sym typeface="Symbol" charset="2"/>
              </a:rPr>
              <a:t>	</a:t>
            </a:r>
            <a:r>
              <a:rPr lang="en-US" sz="2400" dirty="0" smtClean="0">
                <a:sym typeface="Symbol" charset="2"/>
              </a:rPr>
              <a:t> </a:t>
            </a:r>
            <a:r>
              <a:rPr lang="en-US" dirty="0" smtClean="0">
                <a:solidFill>
                  <a:srgbClr val="D25000"/>
                </a:solidFill>
              </a:rPr>
              <a:t>Knowledge </a:t>
            </a:r>
            <a:r>
              <a:rPr lang="en-US" dirty="0">
                <a:solidFill>
                  <a:srgbClr val="D25000"/>
                </a:solidFill>
              </a:rPr>
              <a:t>of SDCs covered by each </a:t>
            </a:r>
            <a:r>
              <a:rPr lang="en-US" dirty="0" smtClean="0">
                <a:solidFill>
                  <a:srgbClr val="D25000"/>
                </a:solidFill>
              </a:rPr>
              <a:t>detector</a:t>
            </a:r>
            <a:endParaRPr lang="en-US" kern="0" dirty="0" smtClean="0">
              <a:solidFill>
                <a:srgbClr val="D25000"/>
              </a:solidFill>
            </a:endParaRPr>
          </a:p>
        </p:txBody>
      </p:sp>
      <p:sp>
        <p:nvSpPr>
          <p:cNvPr id="72" name="TextBox 71"/>
          <p:cNvSpPr txBox="1"/>
          <p:nvPr/>
        </p:nvSpPr>
        <p:spPr>
          <a:xfrm>
            <a:off x="1752600" y="5224021"/>
            <a:ext cx="3429000" cy="369332"/>
          </a:xfrm>
          <a:prstGeom prst="rect">
            <a:avLst/>
          </a:prstGeom>
          <a:noFill/>
        </p:spPr>
        <p:txBody>
          <a:bodyPr wrap="square" rtlCol="0">
            <a:spAutoFit/>
          </a:bodyPr>
          <a:lstStyle/>
          <a:p>
            <a:pPr algn="ctr"/>
            <a:r>
              <a:rPr lang="en-US" b="1" dirty="0" smtClean="0">
                <a:latin typeface="Arial Narrow" pitchFamily="34" charset="0"/>
              </a:rPr>
              <a:t>(program-level + duplication-based)</a:t>
            </a:r>
          </a:p>
        </p:txBody>
      </p:sp>
    </p:spTree>
    <p:extLst>
      <p:ext uri="{BB962C8B-B14F-4D97-AF65-F5344CB8AC3E}">
        <p14:creationId xmlns:p14="http://schemas.microsoft.com/office/powerpoint/2010/main" val="15211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22222E-6 2.0444E-6 L 0.3493 0.18224 " pathEditMode="relative" rAng="0" ptsTypes="AA">
                                      <p:cBhvr>
                                        <p:cTn id="26" dur="2000" fill="hold"/>
                                        <p:tgtEl>
                                          <p:spTgt spid="65"/>
                                        </p:tgtEl>
                                        <p:attrNameLst>
                                          <p:attrName>ppt_x</p:attrName>
                                          <p:attrName>ppt_y</p:attrName>
                                        </p:attrNameLst>
                                      </p:cBhvr>
                                      <p:rCtr x="17465" y="9112"/>
                                    </p:animMotion>
                                  </p:childTnLst>
                                </p:cTn>
                              </p:par>
                              <p:par>
                                <p:cTn id="27" presetID="42" presetClass="path" presetSubtype="0" accel="50000" decel="50000" fill="hold" grpId="0" nodeType="withEffect">
                                  <p:stCondLst>
                                    <p:cond delay="0"/>
                                  </p:stCondLst>
                                  <p:childTnLst>
                                    <p:animMotion origin="layout" path="M -3.05556E-6 -3.7037E-7 L 0.28976 0.00463 " pathEditMode="relative" rAng="0" ptsTypes="AA">
                                      <p:cBhvr>
                                        <p:cTn id="28" dur="2000" fill="hold"/>
                                        <p:tgtEl>
                                          <p:spTgt spid="64"/>
                                        </p:tgtEl>
                                        <p:attrNameLst>
                                          <p:attrName>ppt_x</p:attrName>
                                          <p:attrName>ppt_y</p:attrName>
                                        </p:attrNameLst>
                                      </p:cBhvr>
                                      <p:rCtr x="14479" y="231"/>
                                    </p:animMotion>
                                  </p:childTnLst>
                                </p:cTn>
                              </p:par>
                              <p:par>
                                <p:cTn id="29" presetID="42" presetClass="path" presetSubtype="0" accel="50000" decel="50000" fill="hold" grpId="0" nodeType="withEffect">
                                  <p:stCondLst>
                                    <p:cond delay="0"/>
                                  </p:stCondLst>
                                  <p:childTnLst>
                                    <p:animMotion origin="layout" path="M 2.77778E-7 -3.7037E-7 L 0.46476 0.00463 " pathEditMode="relative" rAng="0" ptsTypes="AA">
                                      <p:cBhvr>
                                        <p:cTn id="30" dur="2000" fill="hold"/>
                                        <p:tgtEl>
                                          <p:spTgt spid="66"/>
                                        </p:tgtEl>
                                        <p:attrNameLst>
                                          <p:attrName>ppt_x</p:attrName>
                                          <p:attrName>ppt_y</p:attrName>
                                        </p:attrNameLst>
                                      </p:cBhvr>
                                      <p:rCtr x="23229" y="231"/>
                                    </p:animMotion>
                                  </p:childTnLst>
                                </p:cTn>
                              </p:par>
                              <p:par>
                                <p:cTn id="31" presetID="42" presetClass="path" presetSubtype="0" accel="50000" decel="50000" fill="hold" grpId="0" nodeType="withEffect">
                                  <p:stCondLst>
                                    <p:cond delay="0"/>
                                  </p:stCondLst>
                                  <p:childTnLst>
                                    <p:animMotion origin="layout" path="M -1.11111E-6 -2.96022E-6 L 0.29931 0.17114 " pathEditMode="relative" rAng="0" ptsTypes="AA">
                                      <p:cBhvr>
                                        <p:cTn id="32" dur="2000" fill="hold"/>
                                        <p:tgtEl>
                                          <p:spTgt spid="67"/>
                                        </p:tgtEl>
                                        <p:attrNameLst>
                                          <p:attrName>ppt_x</p:attrName>
                                          <p:attrName>ppt_y</p:attrName>
                                        </p:attrNameLst>
                                      </p:cBhvr>
                                      <p:rCtr x="14965" y="8557"/>
                                    </p:animMotion>
                                  </p:childTnLst>
                                </p:cTn>
                              </p:par>
                              <p:par>
                                <p:cTn id="33" presetID="42" presetClass="path" presetSubtype="0" accel="50000" decel="50000" fill="hold" grpId="0" nodeType="withEffect">
                                  <p:stCondLst>
                                    <p:cond delay="0"/>
                                  </p:stCondLst>
                                  <p:childTnLst>
                                    <p:animMotion origin="layout" path="M -4.44444E-6 -3.78353E-6 L 0.47431 0.09344 " pathEditMode="relative" rAng="0" ptsTypes="AA">
                                      <p:cBhvr>
                                        <p:cTn id="34" dur="2000" fill="hold"/>
                                        <p:tgtEl>
                                          <p:spTgt spid="63"/>
                                        </p:tgtEl>
                                        <p:attrNameLst>
                                          <p:attrName>ppt_x</p:attrName>
                                          <p:attrName>ppt_y</p:attrName>
                                        </p:attrNameLst>
                                      </p:cBhvr>
                                      <p:rCtr x="23715" y="4672"/>
                                    </p:animMotion>
                                  </p:childTnLst>
                                </p:cTn>
                              </p:par>
                              <p:par>
                                <p:cTn id="35" presetID="42" presetClass="path" presetSubtype="0" accel="50000" decel="50000" fill="hold" grpId="0" nodeType="withEffect">
                                  <p:stCondLst>
                                    <p:cond delay="0"/>
                                  </p:stCondLst>
                                  <p:childTnLst>
                                    <p:animMotion origin="layout" path="M -1.11111E-6 3.70953E-6 L 0.52431 0.10453 " pathEditMode="relative" rAng="0" ptsTypes="AA">
                                      <p:cBhvr>
                                        <p:cTn id="36" dur="2000" fill="hold"/>
                                        <p:tgtEl>
                                          <p:spTgt spid="62"/>
                                        </p:tgtEl>
                                        <p:attrNameLst>
                                          <p:attrName>ppt_x</p:attrName>
                                          <p:attrName>ppt_y</p:attrName>
                                        </p:attrNameLst>
                                      </p:cBhvr>
                                      <p:rCtr x="26215" y="5227"/>
                                    </p:animMotion>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1" grpId="0"/>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9" grpId="0"/>
      <p:bldP spid="7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85800" y="1526689"/>
            <a:ext cx="7772400" cy="4642822"/>
            <a:chOff x="685800" y="1526689"/>
            <a:chExt cx="7772400" cy="4642822"/>
          </a:xfrm>
        </p:grpSpPr>
        <p:cxnSp>
          <p:nvCxnSpPr>
            <p:cNvPr id="15" name="Straight Connector 14"/>
            <p:cNvCxnSpPr/>
            <p:nvPr/>
          </p:nvCxnSpPr>
          <p:spPr bwMode="auto">
            <a:xfrm flipH="1" flipV="1">
              <a:off x="685800" y="3845413"/>
              <a:ext cx="7772400" cy="2688"/>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63" name="Straight Connector 62"/>
            <p:cNvCxnSpPr/>
            <p:nvPr/>
          </p:nvCxnSpPr>
          <p:spPr bwMode="auto">
            <a:xfrm flipH="1" flipV="1">
              <a:off x="4401254"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38" name="Rectangle 37"/>
          <p:cNvSpPr/>
          <p:nvPr/>
        </p:nvSpPr>
        <p:spPr bwMode="auto">
          <a:xfrm>
            <a:off x="4401460" y="3845412"/>
            <a:ext cx="4056740" cy="2324099"/>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a:p>
        </p:txBody>
      </p:sp>
      <p:grpSp>
        <p:nvGrpSpPr>
          <p:cNvPr id="6" name="Group 5"/>
          <p:cNvGrpSpPr/>
          <p:nvPr/>
        </p:nvGrpSpPr>
        <p:grpSpPr>
          <a:xfrm>
            <a:off x="178715" y="1351055"/>
            <a:ext cx="507085" cy="4821144"/>
            <a:chOff x="254915" y="2543293"/>
            <a:chExt cx="507085" cy="3701538"/>
          </a:xfrm>
        </p:grpSpPr>
        <p:cxnSp>
          <p:nvCxnSpPr>
            <p:cNvPr id="92" name="Straight Arrow Connector 91"/>
            <p:cNvCxnSpPr/>
            <p:nvPr/>
          </p:nvCxnSpPr>
          <p:spPr bwMode="auto">
            <a:xfrm flipV="1">
              <a:off x="762000" y="2734578"/>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2" y="4013520"/>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276600" y="6261556"/>
              <a:ext cx="2390398" cy="430887"/>
            </a:xfrm>
            <a:prstGeom prst="rect">
              <a:avLst/>
            </a:prstGeom>
            <a:noFill/>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62" name="Rectangle 61"/>
          <p:cNvSpPr/>
          <p:nvPr/>
        </p:nvSpPr>
        <p:spPr>
          <a:xfrm>
            <a:off x="4892042" y="4674513"/>
            <a:ext cx="3185158" cy="430887"/>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High reliability at low-cost</a:t>
            </a:r>
            <a:endParaRPr lang="en-US" sz="2200" b="1" dirty="0">
              <a:latin typeface="Arial Narrow" pitchFamily="34" charset="0"/>
            </a:endParaRPr>
          </a:p>
        </p:txBody>
      </p:sp>
      <p:sp>
        <p:nvSpPr>
          <p:cNvPr id="60" name="Oval 59"/>
          <p:cNvSpPr/>
          <p:nvPr/>
        </p:nvSpPr>
        <p:spPr bwMode="auto">
          <a:xfrm>
            <a:off x="3681817" y="327660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1" name="Group 60"/>
          <p:cNvGrpSpPr/>
          <p:nvPr/>
        </p:nvGrpSpPr>
        <p:grpSpPr>
          <a:xfrm>
            <a:off x="2590800" y="1900080"/>
            <a:ext cx="3552323" cy="1909920"/>
            <a:chOff x="3429000" y="1915320"/>
            <a:chExt cx="3552323" cy="1909920"/>
          </a:xfrm>
        </p:grpSpPr>
        <p:grpSp>
          <p:nvGrpSpPr>
            <p:cNvPr id="64" name="Group 63"/>
            <p:cNvGrpSpPr/>
            <p:nvPr/>
          </p:nvGrpSpPr>
          <p:grpSpPr>
            <a:xfrm>
              <a:off x="3429000" y="1915320"/>
              <a:ext cx="2667000" cy="1909920"/>
              <a:chOff x="3429000" y="1915320"/>
              <a:chExt cx="2667000" cy="1909920"/>
            </a:xfrm>
          </p:grpSpPr>
          <p:pic>
            <p:nvPicPr>
              <p:cNvPr id="66" name="Picture 2" descr="C:\Users\Siva\Documents\research\presentations\nsf-highlights\die\multicore-di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0055" y="2286000"/>
                <a:ext cx="1011945" cy="700088"/>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4724400" y="1981200"/>
                <a:ext cx="705576" cy="1122489"/>
                <a:chOff x="6990624" y="457199"/>
                <a:chExt cx="705576" cy="1122489"/>
              </a:xfrm>
            </p:grpSpPr>
            <p:pic>
              <p:nvPicPr>
                <p:cNvPr id="99" name="Picture 5" descr="C:\Users\Siva\Documents\research\presentations\nsf-highlights\die\Slide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0624" y="886863"/>
                  <a:ext cx="705576" cy="692825"/>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99"/>
                <p:cNvSpPr/>
                <p:nvPr/>
              </p:nvSpPr>
              <p:spPr bwMode="auto">
                <a:xfrm>
                  <a:off x="7125357" y="457199"/>
                  <a:ext cx="110491" cy="422031"/>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Freeform 100"/>
                <p:cNvSpPr/>
                <p:nvPr/>
              </p:nvSpPr>
              <p:spPr bwMode="auto">
                <a:xfrm>
                  <a:off x="7450639" y="457200"/>
                  <a:ext cx="110491" cy="410308"/>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8" name="Group 67"/>
              <p:cNvGrpSpPr/>
              <p:nvPr/>
            </p:nvGrpSpPr>
            <p:grpSpPr>
              <a:xfrm>
                <a:off x="5638800" y="2133600"/>
                <a:ext cx="300184" cy="871786"/>
                <a:chOff x="2725313" y="1447800"/>
                <a:chExt cx="300184" cy="1019175"/>
              </a:xfrm>
            </p:grpSpPr>
            <p:sp>
              <p:nvSpPr>
                <p:cNvPr id="72" name="Freeform 71"/>
                <p:cNvSpPr/>
                <p:nvPr/>
              </p:nvSpPr>
              <p:spPr bwMode="auto">
                <a:xfrm>
                  <a:off x="2787162" y="1447800"/>
                  <a:ext cx="149469" cy="99646"/>
                </a:xfrm>
                <a:custGeom>
                  <a:avLst/>
                  <a:gdLst>
                    <a:gd name="connsiteX0" fmla="*/ 149469 w 149469"/>
                    <a:gd name="connsiteY0" fmla="*/ 0 h 175846"/>
                    <a:gd name="connsiteX1" fmla="*/ 0 w 149469"/>
                    <a:gd name="connsiteY1" fmla="*/ 175846 h 175846"/>
                  </a:gdLst>
                  <a:ahLst/>
                  <a:cxnLst>
                    <a:cxn ang="0">
                      <a:pos x="connsiteX0" y="connsiteY0"/>
                    </a:cxn>
                    <a:cxn ang="0">
                      <a:pos x="connsiteX1" y="connsiteY1"/>
                    </a:cxn>
                  </a:cxnLst>
                  <a:rect l="l" t="t" r="r" b="b"/>
                  <a:pathLst>
                    <a:path w="149469" h="175846">
                      <a:moveTo>
                        <a:pt x="149469" y="0"/>
                      </a:moveTo>
                      <a:lnTo>
                        <a:pt x="0" y="175846"/>
                      </a:ln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Freeform 72"/>
                <p:cNvSpPr/>
                <p:nvPr/>
              </p:nvSpPr>
              <p:spPr bwMode="auto">
                <a:xfrm>
                  <a:off x="2725313" y="1546225"/>
                  <a:ext cx="249662" cy="139700"/>
                </a:xfrm>
                <a:custGeom>
                  <a:avLst/>
                  <a:gdLst>
                    <a:gd name="connsiteX0" fmla="*/ 59162 w 249662"/>
                    <a:gd name="connsiteY0" fmla="*/ 0 h 139700"/>
                    <a:gd name="connsiteX1" fmla="*/ 11537 w 249662"/>
                    <a:gd name="connsiteY1" fmla="*/ 73025 h 139700"/>
                    <a:gd name="connsiteX2" fmla="*/ 249662 w 249662"/>
                    <a:gd name="connsiteY2" fmla="*/ 139700 h 139700"/>
                    <a:gd name="connsiteX3" fmla="*/ 249662 w 249662"/>
                    <a:gd name="connsiteY3" fmla="*/ 139700 h 139700"/>
                  </a:gdLst>
                  <a:ahLst/>
                  <a:cxnLst>
                    <a:cxn ang="0">
                      <a:pos x="connsiteX0" y="connsiteY0"/>
                    </a:cxn>
                    <a:cxn ang="0">
                      <a:pos x="connsiteX1" y="connsiteY1"/>
                    </a:cxn>
                    <a:cxn ang="0">
                      <a:pos x="connsiteX2" y="connsiteY2"/>
                    </a:cxn>
                    <a:cxn ang="0">
                      <a:pos x="connsiteX3" y="connsiteY3"/>
                    </a:cxn>
                  </a:cxnLst>
                  <a:rect l="l" t="t" r="r" b="b"/>
                  <a:pathLst>
                    <a:path w="249662" h="139700">
                      <a:moveTo>
                        <a:pt x="59162" y="0"/>
                      </a:moveTo>
                      <a:cubicBezTo>
                        <a:pt x="19474" y="24871"/>
                        <a:pt x="-20213" y="49742"/>
                        <a:pt x="11537" y="73025"/>
                      </a:cubicBezTo>
                      <a:cubicBezTo>
                        <a:pt x="43287" y="96308"/>
                        <a:pt x="249662" y="139700"/>
                        <a:pt x="249662" y="139700"/>
                      </a:cubicBezTo>
                      <a:lnTo>
                        <a:pt x="249662" y="139700"/>
                      </a:ln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Freeform 73"/>
                <p:cNvSpPr/>
                <p:nvPr/>
              </p:nvSpPr>
              <p:spPr bwMode="auto">
                <a:xfrm>
                  <a:off x="2844800" y="1689100"/>
                  <a:ext cx="180697" cy="123825"/>
                </a:xfrm>
                <a:custGeom>
                  <a:avLst/>
                  <a:gdLst>
                    <a:gd name="connsiteX0" fmla="*/ 123825 w 180697"/>
                    <a:gd name="connsiteY0" fmla="*/ 0 h 123825"/>
                    <a:gd name="connsiteX1" fmla="*/ 174625 w 180697"/>
                    <a:gd name="connsiteY1" fmla="*/ 60325 h 123825"/>
                    <a:gd name="connsiteX2" fmla="*/ 0 w 180697"/>
                    <a:gd name="connsiteY2" fmla="*/ 123825 h 123825"/>
                  </a:gdLst>
                  <a:ahLst/>
                  <a:cxnLst>
                    <a:cxn ang="0">
                      <a:pos x="connsiteX0" y="connsiteY0"/>
                    </a:cxn>
                    <a:cxn ang="0">
                      <a:pos x="connsiteX1" y="connsiteY1"/>
                    </a:cxn>
                    <a:cxn ang="0">
                      <a:pos x="connsiteX2" y="connsiteY2"/>
                    </a:cxn>
                  </a:cxnLst>
                  <a:rect l="l" t="t" r="r" b="b"/>
                  <a:pathLst>
                    <a:path w="180697" h="123825">
                      <a:moveTo>
                        <a:pt x="123825" y="0"/>
                      </a:moveTo>
                      <a:cubicBezTo>
                        <a:pt x="159543" y="19844"/>
                        <a:pt x="195262" y="39688"/>
                        <a:pt x="174625" y="60325"/>
                      </a:cubicBezTo>
                      <a:cubicBezTo>
                        <a:pt x="153988" y="80962"/>
                        <a:pt x="76994" y="102393"/>
                        <a:pt x="0" y="12382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Freeform 74"/>
                <p:cNvSpPr/>
                <p:nvPr/>
              </p:nvSpPr>
              <p:spPr bwMode="auto">
                <a:xfrm>
                  <a:off x="2741628" y="1816100"/>
                  <a:ext cx="169847" cy="114300"/>
                </a:xfrm>
                <a:custGeom>
                  <a:avLst/>
                  <a:gdLst>
                    <a:gd name="connsiteX0" fmla="*/ 99997 w 169847"/>
                    <a:gd name="connsiteY0" fmla="*/ 0 h 114300"/>
                    <a:gd name="connsiteX1" fmla="*/ 1572 w 169847"/>
                    <a:gd name="connsiteY1" fmla="*/ 53975 h 114300"/>
                    <a:gd name="connsiteX2" fmla="*/ 169847 w 169847"/>
                    <a:gd name="connsiteY2" fmla="*/ 114300 h 114300"/>
                  </a:gdLst>
                  <a:ahLst/>
                  <a:cxnLst>
                    <a:cxn ang="0">
                      <a:pos x="connsiteX0" y="connsiteY0"/>
                    </a:cxn>
                    <a:cxn ang="0">
                      <a:pos x="connsiteX1" y="connsiteY1"/>
                    </a:cxn>
                    <a:cxn ang="0">
                      <a:pos x="connsiteX2" y="connsiteY2"/>
                    </a:cxn>
                  </a:cxnLst>
                  <a:rect l="l" t="t" r="r" b="b"/>
                  <a:pathLst>
                    <a:path w="169847" h="114300">
                      <a:moveTo>
                        <a:pt x="99997" y="0"/>
                      </a:moveTo>
                      <a:cubicBezTo>
                        <a:pt x="44963" y="17462"/>
                        <a:pt x="-10070" y="34925"/>
                        <a:pt x="1572" y="53975"/>
                      </a:cubicBezTo>
                      <a:cubicBezTo>
                        <a:pt x="13214" y="73025"/>
                        <a:pt x="91530" y="93662"/>
                        <a:pt x="169847" y="1143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Freeform 75"/>
                <p:cNvSpPr/>
                <p:nvPr/>
              </p:nvSpPr>
              <p:spPr bwMode="auto">
                <a:xfrm>
                  <a:off x="2825750" y="1930400"/>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6" name="Freeform 95"/>
                <p:cNvSpPr/>
                <p:nvPr/>
              </p:nvSpPr>
              <p:spPr bwMode="auto">
                <a:xfrm>
                  <a:off x="2737793" y="2032000"/>
                  <a:ext cx="164157" cy="139700"/>
                </a:xfrm>
                <a:custGeom>
                  <a:avLst/>
                  <a:gdLst>
                    <a:gd name="connsiteX0" fmla="*/ 84782 w 164157"/>
                    <a:gd name="connsiteY0" fmla="*/ 0 h 139700"/>
                    <a:gd name="connsiteX1" fmla="*/ 2232 w 164157"/>
                    <a:gd name="connsiteY1" fmla="*/ 69850 h 139700"/>
                    <a:gd name="connsiteX2" fmla="*/ 164157 w 164157"/>
                    <a:gd name="connsiteY2" fmla="*/ 139700 h 139700"/>
                  </a:gdLst>
                  <a:ahLst/>
                  <a:cxnLst>
                    <a:cxn ang="0">
                      <a:pos x="connsiteX0" y="connsiteY0"/>
                    </a:cxn>
                    <a:cxn ang="0">
                      <a:pos x="connsiteX1" y="connsiteY1"/>
                    </a:cxn>
                    <a:cxn ang="0">
                      <a:pos x="connsiteX2" y="connsiteY2"/>
                    </a:cxn>
                  </a:cxnLst>
                  <a:rect l="l" t="t" r="r" b="b"/>
                  <a:pathLst>
                    <a:path w="164157" h="139700">
                      <a:moveTo>
                        <a:pt x="84782" y="0"/>
                      </a:moveTo>
                      <a:cubicBezTo>
                        <a:pt x="36892" y="23283"/>
                        <a:pt x="-10997" y="46567"/>
                        <a:pt x="2232" y="69850"/>
                      </a:cubicBezTo>
                      <a:cubicBezTo>
                        <a:pt x="15461" y="93133"/>
                        <a:pt x="89809" y="116416"/>
                        <a:pt x="164157" y="1397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7" name="Freeform 96"/>
                <p:cNvSpPr/>
                <p:nvPr/>
              </p:nvSpPr>
              <p:spPr bwMode="auto">
                <a:xfrm flipH="1">
                  <a:off x="2749549" y="2273300"/>
                  <a:ext cx="149225" cy="193675"/>
                </a:xfrm>
                <a:custGeom>
                  <a:avLst/>
                  <a:gdLst>
                    <a:gd name="connsiteX0" fmla="*/ 27199 w 81416"/>
                    <a:gd name="connsiteY0" fmla="*/ 0 h 193675"/>
                    <a:gd name="connsiteX1" fmla="*/ 81174 w 81416"/>
                    <a:gd name="connsiteY1" fmla="*/ 50800 h 193675"/>
                    <a:gd name="connsiteX2" fmla="*/ 8149 w 81416"/>
                    <a:gd name="connsiteY2" fmla="*/ 117475 h 193675"/>
                    <a:gd name="connsiteX3" fmla="*/ 4974 w 81416"/>
                    <a:gd name="connsiteY3" fmla="*/ 193675 h 193675"/>
                  </a:gdLst>
                  <a:ahLst/>
                  <a:cxnLst>
                    <a:cxn ang="0">
                      <a:pos x="connsiteX0" y="connsiteY0"/>
                    </a:cxn>
                    <a:cxn ang="0">
                      <a:pos x="connsiteX1" y="connsiteY1"/>
                    </a:cxn>
                    <a:cxn ang="0">
                      <a:pos x="connsiteX2" y="connsiteY2"/>
                    </a:cxn>
                    <a:cxn ang="0">
                      <a:pos x="connsiteX3" y="connsiteY3"/>
                    </a:cxn>
                  </a:cxnLst>
                  <a:rect l="l" t="t" r="r" b="b"/>
                  <a:pathLst>
                    <a:path w="81416" h="193675">
                      <a:moveTo>
                        <a:pt x="27199" y="0"/>
                      </a:moveTo>
                      <a:cubicBezTo>
                        <a:pt x="55774" y="15610"/>
                        <a:pt x="84349" y="31221"/>
                        <a:pt x="81174" y="50800"/>
                      </a:cubicBezTo>
                      <a:cubicBezTo>
                        <a:pt x="77999" y="70379"/>
                        <a:pt x="20849" y="93663"/>
                        <a:pt x="8149" y="117475"/>
                      </a:cubicBezTo>
                      <a:cubicBezTo>
                        <a:pt x="-4551" y="141288"/>
                        <a:pt x="211" y="167481"/>
                        <a:pt x="4974" y="193675"/>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8" name="Freeform 97"/>
                <p:cNvSpPr/>
                <p:nvPr/>
              </p:nvSpPr>
              <p:spPr bwMode="auto">
                <a:xfrm>
                  <a:off x="2819400" y="2174875"/>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9" name="Group 68"/>
              <p:cNvGrpSpPr/>
              <p:nvPr/>
            </p:nvGrpSpPr>
            <p:grpSpPr>
              <a:xfrm>
                <a:off x="3429000" y="1915320"/>
                <a:ext cx="2667000" cy="1909920"/>
                <a:chOff x="3429000" y="1915320"/>
                <a:chExt cx="2667000" cy="1909920"/>
              </a:xfrm>
            </p:grpSpPr>
            <p:sp>
              <p:nvSpPr>
                <p:cNvPr id="70" name="Rounded Rectangle 69"/>
                <p:cNvSpPr/>
                <p:nvPr/>
              </p:nvSpPr>
              <p:spPr bwMode="auto">
                <a:xfrm>
                  <a:off x="3429000" y="1915320"/>
                  <a:ext cx="2667000" cy="1224120"/>
                </a:xfrm>
                <a:prstGeom prst="roundRect">
                  <a:avLst>
                    <a:gd name="adj" fmla="val 9481"/>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b="1" dirty="0" smtClean="0">
                    <a:latin typeface="Arial Narrow" pitchFamily="34" charset="0"/>
                    <a:cs typeface="Helvetica"/>
                  </a:endParaRPr>
                </a:p>
              </p:txBody>
            </p:sp>
            <p:cxnSp>
              <p:nvCxnSpPr>
                <p:cNvPr id="71" name="Straight Connector 70"/>
                <p:cNvCxnSpPr/>
                <p:nvPr/>
              </p:nvCxnSpPr>
              <p:spPr bwMode="auto">
                <a:xfrm>
                  <a:off x="3429000" y="3103689"/>
                  <a:ext cx="1143000" cy="72155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grpSp>
        <p:cxnSp>
          <p:nvCxnSpPr>
            <p:cNvPr id="65" name="Straight Connector 64"/>
            <p:cNvCxnSpPr/>
            <p:nvPr/>
          </p:nvCxnSpPr>
          <p:spPr bwMode="auto">
            <a:xfrm flipH="1" flipV="1">
              <a:off x="6096001" y="1949399"/>
              <a:ext cx="885322" cy="176154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sp>
        <p:nvSpPr>
          <p:cNvPr id="37" name="Rectangle 36"/>
          <p:cNvSpPr/>
          <p:nvPr/>
        </p:nvSpPr>
        <p:spPr bwMode="auto">
          <a:xfrm>
            <a:off x="4401253" y="1524000"/>
            <a:ext cx="4056954" cy="2321412"/>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9" name="Down Arrow 8"/>
          <p:cNvSpPr/>
          <p:nvPr/>
        </p:nvSpPr>
        <p:spPr bwMode="auto">
          <a:xfrm>
            <a:off x="5989321" y="3479692"/>
            <a:ext cx="990600" cy="1044030"/>
          </a:xfrm>
          <a:prstGeom prst="downArrow">
            <a:avLst/>
          </a:prstGeom>
          <a:solidFill>
            <a:srgbClr val="D15100"/>
          </a:solidFill>
          <a:ln w="9525" cap="flat" cmpd="sng" algn="ctr">
            <a:solidFill>
              <a:srgbClr val="D25000"/>
            </a:solid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ustDataLst>
      <p:tags r:id="rId1"/>
    </p:custDataLst>
    <p:extLst>
      <p:ext uri="{BB962C8B-B14F-4D97-AF65-F5344CB8AC3E}">
        <p14:creationId xmlns:p14="http://schemas.microsoft.com/office/powerpoint/2010/main" val="1888454080"/>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2.5E-6 1.11111E-6 L 0.24739 -0.15 " pathEditMode="relative" rAng="0" ptsTypes="AA">
                                      <p:cBhvr>
                                        <p:cTn id="6" dur="2000" fill="hold"/>
                                        <p:tgtEl>
                                          <p:spTgt spid="60"/>
                                        </p:tgtEl>
                                        <p:attrNameLst>
                                          <p:attrName>ppt_x</p:attrName>
                                          <p:attrName>ppt_y</p:attrName>
                                        </p:attrNameLst>
                                      </p:cBhvr>
                                      <p:rCtr x="12361" y="-7500"/>
                                    </p:animMotion>
                                  </p:childTnLst>
                                </p:cTn>
                              </p:par>
                              <p:par>
                                <p:cTn id="7" presetID="0" presetClass="path" presetSubtype="0" accel="50000" decel="50000" fill="hold" nodeType="withEffect">
                                  <p:stCondLst>
                                    <p:cond delay="0"/>
                                  </p:stCondLst>
                                  <p:childTnLst>
                                    <p:animMotion origin="layout" path="M -4.16667E-6 -3.7037E-6 L 0.23907 -0.16064 " pathEditMode="relative" rAng="0" ptsTypes="AA">
                                      <p:cBhvr>
                                        <p:cTn id="8" dur="2000" fill="hold"/>
                                        <p:tgtEl>
                                          <p:spTgt spid="61"/>
                                        </p:tgtEl>
                                        <p:attrNameLst>
                                          <p:attrName>ppt_x</p:attrName>
                                          <p:attrName>ppt_y</p:attrName>
                                        </p:attrNameLst>
                                      </p:cBhvr>
                                      <p:rCtr x="11944" y="-8032"/>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p:bldP spid="60" grpId="1" animBg="1"/>
      <p:bldP spid="3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40</a:t>
            </a:fld>
            <a:endParaRPr lang="en-US"/>
          </a:p>
        </p:txBody>
      </p:sp>
      <p:sp>
        <p:nvSpPr>
          <p:cNvPr id="16" name="TextBox 15"/>
          <p:cNvSpPr txBox="1"/>
          <p:nvPr/>
        </p:nvSpPr>
        <p:spPr>
          <a:xfrm>
            <a:off x="2249299" y="1105036"/>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873433885"/>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6762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3" name="Content Placeholder 2"/>
          <p:cNvSpPr>
            <a:spLocks noGrp="1"/>
          </p:cNvSpPr>
          <p:nvPr>
            <p:ph idx="1"/>
          </p:nvPr>
        </p:nvSpPr>
        <p:spPr>
          <a:xfrm>
            <a:off x="304800" y="5791200"/>
            <a:ext cx="8991600" cy="914400"/>
          </a:xfrm>
        </p:spPr>
        <p:txBody>
          <a:bodyPr/>
          <a:lstStyle/>
          <a:p>
            <a:pPr>
              <a:lnSpc>
                <a:spcPct val="100000"/>
              </a:lnSpc>
            </a:pPr>
            <a:r>
              <a:rPr lang="en-US" dirty="0" smtClean="0">
                <a:solidFill>
                  <a:srgbClr val="CC6600"/>
                </a:solidFill>
              </a:rPr>
              <a:t>Program-level detectors provide lower cost solutions</a:t>
            </a:r>
            <a:endParaRPr lang="en-US" dirty="0">
              <a:solidFill>
                <a:srgbClr val="CC66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41</a:t>
            </a:fld>
            <a:endParaRPr lang="en-US"/>
          </a:p>
        </p:txBody>
      </p:sp>
      <p:grpSp>
        <p:nvGrpSpPr>
          <p:cNvPr id="18" name="Group 17"/>
          <p:cNvGrpSpPr/>
          <p:nvPr/>
        </p:nvGrpSpPr>
        <p:grpSpPr>
          <a:xfrm>
            <a:off x="2249299" y="953274"/>
            <a:ext cx="5294501" cy="707886"/>
            <a:chOff x="2133600" y="3158728"/>
            <a:chExt cx="5294501" cy="707886"/>
          </a:xfrm>
        </p:grpSpPr>
        <p:sp>
          <p:nvSpPr>
            <p:cNvPr id="15" name="TextBox 14"/>
            <p:cNvSpPr txBox="1"/>
            <p:nvPr/>
          </p:nvSpPr>
          <p:spPr>
            <a:xfrm>
              <a:off x="5178767" y="3158728"/>
              <a:ext cx="2249334" cy="707886"/>
            </a:xfrm>
            <a:prstGeom prst="rect">
              <a:avLst/>
            </a:prstGeom>
            <a:solidFill>
              <a:schemeClr val="bg1"/>
            </a:solidFill>
          </p:spPr>
          <p:txBody>
            <a:bodyPr wrap="none" rtlCol="0">
              <a:spAutoFit/>
            </a:bodyPr>
            <a:lstStyle/>
            <a:p>
              <a:r>
                <a:rPr lang="en-US" sz="2000" b="1" dirty="0" smtClean="0">
                  <a:latin typeface="Arial Narrow" pitchFamily="34" charset="0"/>
                </a:rPr>
                <a:t>Our detectors + </a:t>
              </a:r>
            </a:p>
            <a:p>
              <a:r>
                <a:rPr lang="en-US" sz="2000" b="1" dirty="0" smtClean="0">
                  <a:latin typeface="Arial Narrow" pitchFamily="34" charset="0"/>
                </a:rPr>
                <a:t>selective duplication</a:t>
              </a:r>
              <a:endParaRPr lang="en-US" sz="2000" b="1" dirty="0">
                <a:latin typeface="Arial Narrow" pitchFamily="34" charset="0"/>
              </a:endParaRPr>
            </a:p>
          </p:txBody>
        </p:sp>
        <p:sp>
          <p:nvSpPr>
            <p:cNvPr id="16" name="TextBox 15"/>
            <p:cNvSpPr txBox="1"/>
            <p:nvPr/>
          </p:nvSpPr>
          <p:spPr>
            <a:xfrm>
              <a:off x="2133600" y="3311128"/>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pSp>
      <p:graphicFrame>
        <p:nvGraphicFramePr>
          <p:cNvPr id="5" name="Chart 4"/>
          <p:cNvGraphicFramePr>
            <a:graphicFrameLocks/>
          </p:cNvGraphicFramePr>
          <p:nvPr>
            <p:extLst>
              <p:ext uri="{D42A27DB-BD31-4B8C-83A1-F6EECF244321}">
                <p14:modId xmlns:p14="http://schemas.microsoft.com/office/powerpoint/2010/main" val="1547287119"/>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8" name="Group 27"/>
          <p:cNvGrpSpPr/>
          <p:nvPr/>
        </p:nvGrpSpPr>
        <p:grpSpPr>
          <a:xfrm>
            <a:off x="7696200" y="2895600"/>
            <a:ext cx="798125" cy="1905000"/>
            <a:chOff x="7696200" y="2895600"/>
            <a:chExt cx="798125" cy="1905000"/>
          </a:xfrm>
        </p:grpSpPr>
        <p:grpSp>
          <p:nvGrpSpPr>
            <p:cNvPr id="9" name="Group 8"/>
            <p:cNvGrpSpPr/>
            <p:nvPr/>
          </p:nvGrpSpPr>
          <p:grpSpPr>
            <a:xfrm>
              <a:off x="7888069" y="2895600"/>
              <a:ext cx="606256" cy="1066800"/>
              <a:chOff x="7888069" y="2895600"/>
              <a:chExt cx="606256" cy="1066800"/>
            </a:xfrm>
          </p:grpSpPr>
          <p:sp>
            <p:nvSpPr>
              <p:cNvPr id="6" name="TextBox 5"/>
              <p:cNvSpPr txBox="1"/>
              <p:nvPr/>
            </p:nvSpPr>
            <p:spPr>
              <a:xfrm>
                <a:off x="7888069" y="322326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18%</a:t>
                </a:r>
                <a:endParaRPr lang="en-US" sz="2000" b="1" dirty="0">
                  <a:latin typeface="Arial Narrow" pitchFamily="34" charset="0"/>
                </a:endParaRPr>
              </a:p>
            </p:txBody>
          </p:sp>
          <p:cxnSp>
            <p:nvCxnSpPr>
              <p:cNvPr id="10" name="Straight Connector 9"/>
              <p:cNvCxnSpPr/>
              <p:nvPr/>
            </p:nvCxnSpPr>
            <p:spPr bwMode="auto">
              <a:xfrm>
                <a:off x="7928769" y="2895600"/>
                <a:ext cx="0"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3" name="Straight Connector 12"/>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5" name="TextBox 24"/>
            <p:cNvSpPr txBox="1"/>
            <p:nvPr/>
          </p:nvSpPr>
          <p:spPr>
            <a:xfrm>
              <a:off x="7696200"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90%</a:t>
              </a:r>
              <a:endParaRPr lang="en-US" sz="2000" b="1" dirty="0">
                <a:latin typeface="Arial Narrow" pitchFamily="34" charset="0"/>
              </a:endParaRPr>
            </a:p>
          </p:txBody>
        </p:sp>
      </p:grpSp>
      <p:grpSp>
        <p:nvGrpSpPr>
          <p:cNvPr id="29" name="Group 28"/>
          <p:cNvGrpSpPr/>
          <p:nvPr/>
        </p:nvGrpSpPr>
        <p:grpSpPr>
          <a:xfrm>
            <a:off x="8345269" y="2057400"/>
            <a:ext cx="843009" cy="2743200"/>
            <a:chOff x="8345269" y="2057400"/>
            <a:chExt cx="843009" cy="2743200"/>
          </a:xfrm>
        </p:grpSpPr>
        <p:grpSp>
          <p:nvGrpSpPr>
            <p:cNvPr id="8" name="Group 7"/>
            <p:cNvGrpSpPr/>
            <p:nvPr/>
          </p:nvGrpSpPr>
          <p:grpSpPr>
            <a:xfrm>
              <a:off x="8582022" y="2057400"/>
              <a:ext cx="606256" cy="1066800"/>
              <a:chOff x="8586785" y="1676400"/>
              <a:chExt cx="606256" cy="1066800"/>
            </a:xfrm>
          </p:grpSpPr>
          <p:sp>
            <p:nvSpPr>
              <p:cNvPr id="12" name="TextBox 11"/>
              <p:cNvSpPr txBox="1"/>
              <p:nvPr/>
            </p:nvSpPr>
            <p:spPr>
              <a:xfrm>
                <a:off x="8586785" y="205740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24%</a:t>
                </a:r>
                <a:endParaRPr lang="en-US" sz="2000" b="1" dirty="0">
                  <a:latin typeface="Arial Narrow" pitchFamily="34" charset="0"/>
                </a:endParaRPr>
              </a:p>
            </p:txBody>
          </p:sp>
          <p:cxnSp>
            <p:nvCxnSpPr>
              <p:cNvPr id="7" name="Straight Connector 6"/>
              <p:cNvCxnSpPr/>
              <p:nvPr/>
            </p:nvCxnSpPr>
            <p:spPr bwMode="auto">
              <a:xfrm flipH="1">
                <a:off x="8612188" y="1676400"/>
                <a:ext cx="3175"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9" name="Straight Connector 18"/>
            <p:cNvCxnSpPr/>
            <p:nvPr/>
          </p:nvCxnSpPr>
          <p:spPr bwMode="auto">
            <a:xfrm flipH="1">
              <a:off x="8610600" y="3223260"/>
              <a:ext cx="1588" cy="1577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4" name="TextBox 23"/>
            <p:cNvSpPr txBox="1"/>
            <p:nvPr/>
          </p:nvSpPr>
          <p:spPr>
            <a:xfrm>
              <a:off x="8345269"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99%</a:t>
              </a:r>
              <a:endParaRPr lang="en-US" sz="2000" b="1" dirty="0">
                <a:latin typeface="Arial Narrow" pitchFamily="34" charset="0"/>
              </a:endParaRPr>
            </a:p>
          </p:txBody>
        </p:sp>
      </p:grpSp>
    </p:spTree>
    <p:extLst>
      <p:ext uri="{BB962C8B-B14F-4D97-AF65-F5344CB8AC3E}">
        <p14:creationId xmlns:p14="http://schemas.microsoft.com/office/powerpoint/2010/main" val="1267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wipe(down)">
                                      <p:cBhvr>
                                        <p:cTn id="9" dur="1000"/>
                                        <p:tgtEl>
                                          <p:spTgt spid="28"/>
                                        </p:tgtEl>
                                      </p:cBhvr>
                                    </p:animEffect>
                                  </p:childTnLst>
                                </p:cTn>
                              </p:par>
                              <p:par>
                                <p:cTn id="10" presetID="22" presetClass="entr" presetSubtype="4"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914400"/>
            <a:ext cx="8839200" cy="5791200"/>
          </a:xfrm>
        </p:spPr>
        <p:txBody>
          <a:bodyPr>
            <a:normAutofit lnSpcReduction="10000"/>
          </a:bodyPr>
          <a:lstStyle/>
          <a:p>
            <a:r>
              <a:rPr lang="en-US" dirty="0" err="1">
                <a:solidFill>
                  <a:srgbClr val="D25000"/>
                </a:solidFill>
              </a:rPr>
              <a:t>Relyzer</a:t>
            </a:r>
            <a:r>
              <a:rPr lang="en-US" dirty="0">
                <a:solidFill>
                  <a:srgbClr val="D25000"/>
                </a:solidFill>
              </a:rPr>
              <a:t>: Novel fault pruning </a:t>
            </a:r>
            <a:r>
              <a:rPr lang="en-US" dirty="0" smtClean="0">
                <a:solidFill>
                  <a:srgbClr val="D25000"/>
                </a:solidFill>
              </a:rPr>
              <a:t>for reliability analysis </a:t>
            </a:r>
            <a:r>
              <a:rPr lang="en-US" sz="2000" dirty="0" smtClean="0">
                <a:solidFill>
                  <a:srgbClr val="D25000"/>
                </a:solidFill>
              </a:rPr>
              <a:t>[ASPLOS’12, TopPicks’13]</a:t>
            </a:r>
          </a:p>
          <a:p>
            <a:pPr lvl="1"/>
            <a:r>
              <a:rPr lang="en-US" dirty="0" smtClean="0"/>
              <a:t>3 to 6 orders </a:t>
            </a:r>
            <a:r>
              <a:rPr lang="en-US" dirty="0"/>
              <a:t>of </a:t>
            </a:r>
            <a:r>
              <a:rPr lang="en-US" dirty="0" smtClean="0"/>
              <a:t>magnitude fewer injections for most applications</a:t>
            </a:r>
            <a:endParaRPr lang="en-US" dirty="0"/>
          </a:p>
          <a:p>
            <a:pPr lvl="1"/>
            <a:r>
              <a:rPr lang="en-US" dirty="0" smtClean="0">
                <a:solidFill>
                  <a:srgbClr val="D25000"/>
                </a:solidFill>
              </a:rPr>
              <a:t>Identified </a:t>
            </a:r>
            <a:r>
              <a:rPr lang="en-US" dirty="0">
                <a:solidFill>
                  <a:srgbClr val="D25000"/>
                </a:solidFill>
              </a:rPr>
              <a:t>SDCs from virtually all applications </a:t>
            </a:r>
            <a:r>
              <a:rPr lang="en-US" dirty="0" smtClean="0">
                <a:solidFill>
                  <a:srgbClr val="D25000"/>
                </a:solidFill>
              </a:rPr>
              <a:t>sites</a:t>
            </a:r>
            <a:endParaRPr lang="en-US" sz="500" dirty="0" smtClean="0">
              <a:solidFill>
                <a:srgbClr val="D15100"/>
              </a:solidFill>
            </a:endParaRPr>
          </a:p>
          <a:p>
            <a:r>
              <a:rPr lang="en-US" sz="2200" dirty="0" smtClean="0">
                <a:solidFill>
                  <a:srgbClr val="D15100"/>
                </a:solidFill>
              </a:rPr>
              <a:t>Devised low cost program-level detectors </a:t>
            </a:r>
            <a:r>
              <a:rPr lang="en-US" sz="2000" dirty="0" smtClean="0">
                <a:solidFill>
                  <a:srgbClr val="D15100"/>
                </a:solidFill>
              </a:rPr>
              <a:t>[DSN’12]</a:t>
            </a:r>
            <a:endParaRPr lang="en-US" sz="2200" dirty="0" smtClean="0">
              <a:solidFill>
                <a:srgbClr val="D15100"/>
              </a:solidFill>
            </a:endParaRPr>
          </a:p>
          <a:p>
            <a:pPr lvl="1"/>
            <a:r>
              <a:rPr lang="en-US" dirty="0"/>
              <a:t>84% </a:t>
            </a:r>
            <a:r>
              <a:rPr lang="en-US" dirty="0" smtClean="0"/>
              <a:t>average </a:t>
            </a:r>
            <a:r>
              <a:rPr lang="en-US" dirty="0"/>
              <a:t>SDC </a:t>
            </a:r>
            <a:r>
              <a:rPr lang="en-US" dirty="0" smtClean="0"/>
              <a:t>reduction at </a:t>
            </a:r>
            <a:r>
              <a:rPr lang="en-US" dirty="0"/>
              <a:t>10% </a:t>
            </a:r>
            <a:r>
              <a:rPr lang="en-US" dirty="0" smtClean="0"/>
              <a:t>average cost</a:t>
            </a:r>
            <a:endParaRPr lang="en-US" sz="500" dirty="0"/>
          </a:p>
          <a:p>
            <a:r>
              <a:rPr lang="en-US" sz="2200" dirty="0" smtClean="0">
                <a:solidFill>
                  <a:srgbClr val="D25000"/>
                </a:solidFill>
              </a:rPr>
              <a:t>Tunable reliability at low cost</a:t>
            </a:r>
          </a:p>
          <a:p>
            <a:pPr lvl="1"/>
            <a:r>
              <a:rPr lang="en-US" dirty="0" smtClean="0"/>
              <a:t>Obtained SDC reduction vs. performance trade-off curves</a:t>
            </a:r>
          </a:p>
          <a:p>
            <a:pPr lvl="1"/>
            <a:r>
              <a:rPr lang="en-US" dirty="0" smtClean="0"/>
              <a:t>Lower </a:t>
            </a:r>
            <a:r>
              <a:rPr lang="en-US" dirty="0"/>
              <a:t>cost than pure </a:t>
            </a:r>
            <a:r>
              <a:rPr lang="en-US" dirty="0" smtClean="0"/>
              <a:t>duplication: 12</a:t>
            </a:r>
            <a:r>
              <a:rPr lang="en-US" dirty="0"/>
              <a:t>% vs. 30% @ 90% SDC </a:t>
            </a:r>
            <a:r>
              <a:rPr lang="en-US" dirty="0" smtClean="0"/>
              <a:t>reduction</a:t>
            </a:r>
          </a:p>
          <a:p>
            <a:pPr marL="0" indent="0">
              <a:buNone/>
            </a:pPr>
            <a:endParaRPr lang="en-US" sz="500" dirty="0" smtClean="0"/>
          </a:p>
          <a:p>
            <a:r>
              <a:rPr lang="en-US" dirty="0" smtClean="0"/>
              <a:t>Other contributions:</a:t>
            </a:r>
          </a:p>
          <a:p>
            <a:pPr lvl="1"/>
            <a:r>
              <a:rPr lang="en-US" dirty="0" smtClean="0"/>
              <a:t>Multicore detection and diagnosis [MICRO’09]</a:t>
            </a:r>
            <a:endParaRPr lang="en-US" dirty="0"/>
          </a:p>
          <a:p>
            <a:pPr lvl="1"/>
            <a:r>
              <a:rPr lang="en-US" dirty="0" smtClean="0"/>
              <a:t>Accurate fault modeling [DATE’12, HPCA’09]</a:t>
            </a:r>
          </a:p>
          <a:p>
            <a:pPr lvl="1"/>
            <a:r>
              <a:rPr lang="en-US" dirty="0" err="1" smtClean="0"/>
              <a:t>Checkpointing</a:t>
            </a:r>
            <a:r>
              <a:rPr lang="en-US" dirty="0" smtClean="0"/>
              <a:t> and rollback</a:t>
            </a:r>
          </a:p>
        </p:txBody>
      </p:sp>
      <p:sp>
        <p:nvSpPr>
          <p:cNvPr id="4" name="Slide Number Placeholder 3"/>
          <p:cNvSpPr>
            <a:spLocks noGrp="1"/>
          </p:cNvSpPr>
          <p:nvPr>
            <p:ph type="sldNum" sz="quarter" idx="4"/>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pPr>
              <a:lnSpc>
                <a:spcPct val="110000"/>
              </a:lnSpc>
            </a:pPr>
            <a:r>
              <a:rPr lang="en-US" dirty="0" smtClean="0"/>
              <a:t>Automating detectors’ placement and derivation</a:t>
            </a:r>
          </a:p>
          <a:p>
            <a:pPr>
              <a:lnSpc>
                <a:spcPct val="110000"/>
              </a:lnSpc>
            </a:pPr>
            <a:r>
              <a:rPr lang="en-US" dirty="0" smtClean="0"/>
              <a:t>Developing app independent</a:t>
            </a:r>
            <a:r>
              <a:rPr lang="en-US" dirty="0"/>
              <a:t>, failure-source-oblivious </a:t>
            </a:r>
            <a:r>
              <a:rPr lang="en-US" dirty="0" smtClean="0"/>
              <a:t>detectors</a:t>
            </a:r>
          </a:p>
          <a:p>
            <a:pPr lvl="1">
              <a:lnSpc>
                <a:spcPct val="110000"/>
              </a:lnSpc>
            </a:pPr>
            <a:r>
              <a:rPr lang="en-US" dirty="0"/>
              <a:t>More (</a:t>
            </a:r>
            <a:r>
              <a:rPr lang="en-US" dirty="0" smtClean="0"/>
              <a:t>parallel, server) applications</a:t>
            </a:r>
          </a:p>
          <a:p>
            <a:pPr lvl="1">
              <a:lnSpc>
                <a:spcPct val="110000"/>
              </a:lnSpc>
            </a:pPr>
            <a:r>
              <a:rPr lang="en-US" dirty="0" smtClean="0"/>
              <a:t>More fault models: µarch/gate-level, permanent, un-core components</a:t>
            </a:r>
          </a:p>
          <a:p>
            <a:pPr>
              <a:lnSpc>
                <a:spcPct val="110000"/>
              </a:lnSpc>
            </a:pPr>
            <a:r>
              <a:rPr lang="en-US" dirty="0"/>
              <a:t>Obtaining input independent reliability </a:t>
            </a:r>
            <a:r>
              <a:rPr lang="en-US" dirty="0" smtClean="0"/>
              <a:t>profiles</a:t>
            </a:r>
          </a:p>
          <a:p>
            <a:pPr>
              <a:lnSpc>
                <a:spcPct val="110000"/>
              </a:lnSpc>
            </a:pPr>
            <a:r>
              <a:rPr lang="en-US" dirty="0" smtClean="0"/>
              <a:t>Designing inherently error resilient programs</a:t>
            </a:r>
            <a:endParaRPr lang="en-US" dirty="0"/>
          </a:p>
          <a:p>
            <a:pPr>
              <a:lnSpc>
                <a:spcPct val="110000"/>
              </a:lnSpc>
            </a:pPr>
            <a:r>
              <a:rPr lang="en-US" dirty="0" smtClean="0"/>
              <a:t>Detection latency and recoverability</a:t>
            </a:r>
          </a:p>
          <a:p>
            <a:pPr>
              <a:lnSpc>
                <a:spcPct val="110000"/>
              </a:lnSpc>
            </a:pPr>
            <a:r>
              <a:rPr lang="en-US" dirty="0" smtClean="0"/>
              <a:t>Emerging platforms have </a:t>
            </a:r>
            <a:r>
              <a:rPr lang="en-US" dirty="0"/>
              <a:t>diverse reliability </a:t>
            </a:r>
            <a:r>
              <a:rPr lang="en-US" dirty="0" smtClean="0"/>
              <a:t>demands</a:t>
            </a:r>
          </a:p>
          <a:p>
            <a:pPr lvl="1"/>
            <a:endParaRPr lang="en-US" sz="1200" dirty="0" smtClean="0"/>
          </a:p>
          <a:p>
            <a:pPr lvl="1"/>
            <a:endParaRPr lang="en-US" sz="1200" dirty="0"/>
          </a:p>
          <a:p>
            <a:pPr lvl="1"/>
            <a:endParaRPr lang="en-US" sz="1200" dirty="0" smtClean="0"/>
          </a:p>
          <a:p>
            <a:pPr lvl="1"/>
            <a:r>
              <a:rPr lang="en-US" dirty="0" smtClean="0"/>
              <a:t>Application-aware error tolerance, approximate computation</a:t>
            </a:r>
          </a:p>
          <a:p>
            <a:pPr lvl="1"/>
            <a:r>
              <a:rPr lang="en-US" dirty="0" smtClean="0"/>
              <a:t>Holistic </a:t>
            </a:r>
            <a:r>
              <a:rPr lang="en-US" dirty="0"/>
              <a:t>view </a:t>
            </a:r>
            <a:r>
              <a:rPr lang="en-US" dirty="0">
                <a:sym typeface="Symbol"/>
              </a:rPr>
              <a:t> b</a:t>
            </a:r>
            <a:r>
              <a:rPr lang="en-US" dirty="0"/>
              <a:t>alancing reliability, energy, &amp; cost </a:t>
            </a:r>
            <a:r>
              <a:rPr lang="en-US" dirty="0" smtClean="0"/>
              <a:t>budgets</a:t>
            </a:r>
          </a:p>
        </p:txBody>
      </p:sp>
      <p:sp>
        <p:nvSpPr>
          <p:cNvPr id="4" name="Slide Number Placeholder 3"/>
          <p:cNvSpPr>
            <a:spLocks noGrp="1"/>
          </p:cNvSpPr>
          <p:nvPr>
            <p:ph type="sldNum" sz="quarter" idx="4"/>
          </p:nvPr>
        </p:nvSpPr>
        <p:spPr/>
        <p:txBody>
          <a:bodyPr/>
          <a:lstStyle/>
          <a:p>
            <a:fld id="{B6F15528-21DE-4FAA-801E-634DDDAF4B2B}" type="slidenum">
              <a:rPr lang="en-US" smtClean="0"/>
              <a:pPr/>
              <a:t>43</a:t>
            </a:fld>
            <a:endParaRPr lang="en-US"/>
          </a:p>
        </p:txBody>
      </p:sp>
      <p:grpSp>
        <p:nvGrpSpPr>
          <p:cNvPr id="24" name="Group 23"/>
          <p:cNvGrpSpPr/>
          <p:nvPr/>
        </p:nvGrpSpPr>
        <p:grpSpPr>
          <a:xfrm>
            <a:off x="914400" y="4953000"/>
            <a:ext cx="7788119" cy="618872"/>
            <a:chOff x="325753" y="1853005"/>
            <a:chExt cx="8799383" cy="853782"/>
          </a:xfrm>
        </p:grpSpPr>
        <p:sp>
          <p:nvSpPr>
            <p:cNvPr id="31" name="Rounded Rectangle 30"/>
            <p:cNvSpPr/>
            <p:nvPr/>
          </p:nvSpPr>
          <p:spPr bwMode="auto">
            <a:xfrm>
              <a:off x="325753" y="1853005"/>
              <a:ext cx="2514600" cy="853782"/>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Narrow" pitchFamily="34" charset="0"/>
                </a:rPr>
                <a:t>Ubiquitous Sensors</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solidFill>
                    <a:schemeClr val="tx1"/>
                  </a:solidFill>
                  <a:latin typeface="Arial Narrow" pitchFamily="34" charset="0"/>
                </a:rPr>
                <a:t>(Data collection)</a:t>
              </a:r>
              <a:endParaRPr kumimoji="0" lang="en-US" sz="2000" b="1" i="0" u="none" strike="noStrike" cap="none" normalizeH="0" baseline="0" dirty="0">
                <a:ln>
                  <a:noFill/>
                </a:ln>
                <a:solidFill>
                  <a:schemeClr val="tx1"/>
                </a:solidFill>
                <a:effectLst/>
                <a:latin typeface="Arial Narrow" pitchFamily="34" charset="0"/>
              </a:endParaRPr>
            </a:p>
          </p:txBody>
        </p:sp>
        <p:sp>
          <p:nvSpPr>
            <p:cNvPr id="26" name="Rounded Rectangle 25"/>
            <p:cNvSpPr/>
            <p:nvPr/>
          </p:nvSpPr>
          <p:spPr bwMode="auto">
            <a:xfrm>
              <a:off x="6610536" y="1858212"/>
              <a:ext cx="2514600" cy="848575"/>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Narrow" pitchFamily="34" charset="0"/>
                </a:rPr>
                <a:t>Portable Devices</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solidFill>
                    <a:schemeClr val="tx1"/>
                  </a:solidFill>
                  <a:latin typeface="Arial Narrow" pitchFamily="34" charset="0"/>
                </a:rPr>
                <a:t>(Analysis)</a:t>
              </a:r>
              <a:endParaRPr kumimoji="0" lang="en-US" sz="2000" b="1" i="0" u="none" strike="noStrike" cap="none" normalizeH="0" baseline="0" dirty="0">
                <a:ln>
                  <a:noFill/>
                </a:ln>
                <a:solidFill>
                  <a:schemeClr val="tx1"/>
                </a:solidFill>
                <a:effectLst/>
                <a:latin typeface="Arial Narrow" pitchFamily="34" charset="0"/>
              </a:endParaRPr>
            </a:p>
          </p:txBody>
        </p:sp>
        <p:sp>
          <p:nvSpPr>
            <p:cNvPr id="27" name="Rounded Rectangle 26"/>
            <p:cNvSpPr/>
            <p:nvPr/>
          </p:nvSpPr>
          <p:spPr bwMode="auto">
            <a:xfrm>
              <a:off x="3494268" y="1858212"/>
              <a:ext cx="2514600" cy="848575"/>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Narrow" pitchFamily="34" charset="0"/>
                </a:rPr>
                <a:t>Cloud Servers</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solidFill>
                    <a:schemeClr val="tx1"/>
                  </a:solidFill>
                  <a:latin typeface="Arial Narrow" pitchFamily="34" charset="0"/>
                </a:rPr>
                <a:t>(Processing)</a:t>
              </a:r>
              <a:endParaRPr kumimoji="0" lang="en-US" sz="2000" b="1" i="0" u="none" strike="noStrike" cap="none" normalizeH="0" baseline="0" dirty="0">
                <a:ln>
                  <a:noFill/>
                </a:ln>
                <a:solidFill>
                  <a:schemeClr val="tx1"/>
                </a:solidFill>
                <a:effectLst/>
                <a:latin typeface="Arial Narrow" pitchFamily="34" charset="0"/>
              </a:endParaRPr>
            </a:p>
          </p:txBody>
        </p:sp>
        <p:sp>
          <p:nvSpPr>
            <p:cNvPr id="28" name="Left-Right Arrow 27"/>
            <p:cNvSpPr/>
            <p:nvPr/>
          </p:nvSpPr>
          <p:spPr bwMode="auto">
            <a:xfrm>
              <a:off x="2848911" y="2061865"/>
              <a:ext cx="619879" cy="504594"/>
            </a:xfrm>
            <a:prstGeom prst="leftRightArrow">
              <a:avLst/>
            </a:prstGeom>
            <a:solidFill>
              <a:srgbClr val="00206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Left-Right Arrow 28"/>
            <p:cNvSpPr/>
            <p:nvPr/>
          </p:nvSpPr>
          <p:spPr bwMode="auto">
            <a:xfrm>
              <a:off x="6002577" y="2061865"/>
              <a:ext cx="619879" cy="504594"/>
            </a:xfrm>
            <a:prstGeom prst="leftRightArrow">
              <a:avLst/>
            </a:prstGeom>
            <a:solidFill>
              <a:srgbClr val="00206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190319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chor="ctr"/>
          <a:lstStyle/>
          <a:p>
            <a:pPr marL="0" indent="0" algn="ctr">
              <a:buNone/>
            </a:pPr>
            <a:r>
              <a:rPr lang="en-US" sz="2800" dirty="0" smtClean="0"/>
              <a:t>Thank You</a:t>
            </a:r>
            <a:endParaRPr lang="en-US" sz="2800" dirty="0"/>
          </a:p>
        </p:txBody>
      </p:sp>
      <p:sp>
        <p:nvSpPr>
          <p:cNvPr id="4" name="Slide Number Placeholder 3"/>
          <p:cNvSpPr>
            <a:spLocks noGrp="1"/>
          </p:cNvSpPr>
          <p:nvPr>
            <p:ph type="sldNum" sz="quarter" idx="4294967295"/>
          </p:nvPr>
        </p:nvSpPr>
        <p:spPr>
          <a:xfrm>
            <a:off x="7010400" y="6492875"/>
            <a:ext cx="2133600" cy="365125"/>
          </a:xfr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618809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3444003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iSWAT</a:t>
            </a:r>
            <a:r>
              <a:rPr lang="en-US" dirty="0" smtClean="0"/>
              <a:t> vs. Our 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0398990"/>
              </p:ext>
            </p:extLst>
          </p:nvPr>
        </p:nvGraphicFramePr>
        <p:xfrm>
          <a:off x="304800" y="914400"/>
          <a:ext cx="8610600" cy="2895600"/>
        </p:xfrm>
        <a:graphic>
          <a:graphicData uri="http://schemas.openxmlformats.org/drawingml/2006/table">
            <a:tbl>
              <a:tblPr firstRow="1" bandRow="1">
                <a:tableStyleId>{ED083AE6-46FA-4A59-8FB0-9F97EB10719F}</a:tableStyleId>
              </a:tblPr>
              <a:tblGrid>
                <a:gridCol w="4495800"/>
                <a:gridCol w="4114800"/>
              </a:tblGrid>
              <a:tr h="723900">
                <a:tc>
                  <a:txBody>
                    <a:bodyPr/>
                    <a:lstStyle/>
                    <a:p>
                      <a:pPr algn="ctr"/>
                      <a:r>
                        <a:rPr lang="en-US" sz="2200" b="1" dirty="0" err="1" smtClean="0">
                          <a:solidFill>
                            <a:schemeClr val="bg1"/>
                          </a:solidFill>
                          <a:latin typeface="Arial Narrow" pitchFamily="34" charset="0"/>
                        </a:rPr>
                        <a:t>iSWAT</a:t>
                      </a:r>
                      <a:r>
                        <a:rPr lang="en-US" sz="2200" b="1" dirty="0" smtClean="0">
                          <a:solidFill>
                            <a:schemeClr val="bg1"/>
                          </a:solidFill>
                          <a:latin typeface="Arial Narrow" pitchFamily="34" charset="0"/>
                        </a:rPr>
                        <a:t> [DSN’08]</a:t>
                      </a:r>
                      <a:endParaRPr lang="en-US" sz="2200" b="1" dirty="0">
                        <a:solidFill>
                          <a:schemeClr val="bg1"/>
                        </a:solidFill>
                        <a:latin typeface="Arial Narrow" pitchFamily="34" charset="0"/>
                      </a:endParaRPr>
                    </a:p>
                  </a:txBody>
                  <a:tcPr anchor="ctr">
                    <a:solidFill>
                      <a:schemeClr val="tx1"/>
                    </a:solidFill>
                  </a:tcPr>
                </a:tc>
                <a:tc>
                  <a:txBody>
                    <a:bodyPr/>
                    <a:lstStyle/>
                    <a:p>
                      <a:pPr algn="ctr"/>
                      <a:r>
                        <a:rPr lang="en-US" sz="2200" b="1" dirty="0" smtClean="0">
                          <a:solidFill>
                            <a:schemeClr val="bg1"/>
                          </a:solidFill>
                          <a:latin typeface="Arial Narrow" pitchFamily="34" charset="0"/>
                        </a:rPr>
                        <a:t>Our Work</a:t>
                      </a:r>
                      <a:endParaRPr lang="en-US" sz="2200" b="1" dirty="0">
                        <a:solidFill>
                          <a:schemeClr val="bg1"/>
                        </a:solidFill>
                        <a:latin typeface="Arial Narrow" pitchFamily="34" charset="0"/>
                      </a:endParaRPr>
                    </a:p>
                  </a:txBody>
                  <a:tcPr anchor="ctr">
                    <a:solidFill>
                      <a:schemeClr val="tx1"/>
                    </a:solidFill>
                  </a:tcPr>
                </a:tc>
              </a:tr>
              <a:tr h="723900">
                <a:tc>
                  <a:txBody>
                    <a:bodyPr/>
                    <a:lstStyle/>
                    <a:p>
                      <a:pPr algn="ctr"/>
                      <a:r>
                        <a:rPr lang="en-US" sz="2200" b="1" dirty="0" smtClean="0">
                          <a:latin typeface="Arial Narrow" pitchFamily="34" charset="0"/>
                        </a:rPr>
                        <a:t>Permanent faults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Transient Faults</a:t>
                      </a:r>
                      <a:endParaRPr lang="en-US" sz="2200" b="1" dirty="0">
                        <a:latin typeface="Arial Narrow" pitchFamily="34" charset="0"/>
                      </a:endParaRPr>
                    </a:p>
                  </a:txBody>
                  <a:tcPr anchor="ctr"/>
                </a:tc>
              </a:tr>
              <a:tr h="723900">
                <a:tc>
                  <a:txBody>
                    <a:bodyPr/>
                    <a:lstStyle/>
                    <a:p>
                      <a:pPr algn="ctr"/>
                      <a:r>
                        <a:rPr lang="en-US" sz="2200" b="1" dirty="0" smtClean="0">
                          <a:latin typeface="Arial Narrow" pitchFamily="34" charset="0"/>
                        </a:rPr>
                        <a:t>Range-based</a:t>
                      </a:r>
                      <a:r>
                        <a:rPr lang="en-US" sz="2200" b="1" baseline="0" dirty="0" smtClean="0">
                          <a:latin typeface="Arial Narrow" pitchFamily="34" charset="0"/>
                        </a:rPr>
                        <a:t> likely invariants on stores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Broad range of detectors</a:t>
                      </a:r>
                    </a:p>
                  </a:txBody>
                  <a:tcPr anchor="ctr"/>
                </a:tc>
              </a:tr>
              <a:tr h="723900">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No false positives</a:t>
                      </a:r>
                    </a:p>
                  </a:txBody>
                  <a:tcPr anchor="ctr"/>
                </a:tc>
              </a:tr>
            </a:tbl>
          </a:graphicData>
        </a:graphic>
      </p:graphicFrame>
      <p:sp>
        <p:nvSpPr>
          <p:cNvPr id="4" name="Slide Number Placeholder 3"/>
          <p:cNvSpPr>
            <a:spLocks noGrp="1"/>
          </p:cNvSpPr>
          <p:nvPr>
            <p:ph type="sldNum" sz="quarter" idx="4"/>
          </p:nvPr>
        </p:nvSpPr>
        <p:spPr/>
        <p:txBody>
          <a:bodyPr/>
          <a:lstStyle/>
          <a:p>
            <a:fld id="{B6F15528-21DE-4FAA-801E-634DDDAF4B2B}" type="slidenum">
              <a:rPr lang="en-US" smtClean="0"/>
              <a:pPr/>
              <a:t>46</a:t>
            </a:fld>
            <a:endParaRPr lang="en-US"/>
          </a:p>
        </p:txBody>
      </p:sp>
      <p:sp>
        <p:nvSpPr>
          <p:cNvPr id="6" name="Content Placeholder 2"/>
          <p:cNvSpPr txBox="1">
            <a:spLocks/>
          </p:cNvSpPr>
          <p:nvPr/>
        </p:nvSpPr>
        <p:spPr bwMode="auto">
          <a:xfrm>
            <a:off x="304800" y="4114800"/>
            <a:ext cx="8610600" cy="23622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t>Combining insights for both fault models is interesting future direction</a:t>
            </a:r>
            <a:endParaRPr lang="en-US" dirty="0"/>
          </a:p>
        </p:txBody>
      </p:sp>
    </p:spTree>
    <p:extLst>
      <p:ext uri="{BB962C8B-B14F-4D97-AF65-F5344CB8AC3E}">
        <p14:creationId xmlns:p14="http://schemas.microsoft.com/office/powerpoint/2010/main" val="37668470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Pattabiraman</a:t>
            </a:r>
            <a:r>
              <a:rPr lang="en-US" dirty="0" smtClean="0"/>
              <a:t> et al. vs. Our Work</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47</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774432835"/>
              </p:ext>
            </p:extLst>
          </p:nvPr>
        </p:nvGraphicFramePr>
        <p:xfrm>
          <a:off x="304800" y="914400"/>
          <a:ext cx="8610600" cy="537099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dirty="0" err="1" smtClean="0">
                          <a:solidFill>
                            <a:schemeClr val="bg1"/>
                          </a:solidFill>
                          <a:latin typeface="Arial Narrow" pitchFamily="34" charset="0"/>
                        </a:rPr>
                        <a:t>Pattabiraman</a:t>
                      </a:r>
                      <a:r>
                        <a:rPr lang="en-US" sz="2200" b="1" dirty="0" smtClean="0">
                          <a:solidFill>
                            <a:schemeClr val="bg1"/>
                          </a:solidFill>
                          <a:latin typeface="Arial Narrow" pitchFamily="34" charset="0"/>
                        </a:rPr>
                        <a:t> et</a:t>
                      </a:r>
                      <a:r>
                        <a:rPr lang="en-US" sz="2200" b="1" baseline="0" dirty="0" smtClean="0">
                          <a:solidFill>
                            <a:schemeClr val="bg1"/>
                          </a:solidFill>
                          <a:latin typeface="Arial Narrow" pitchFamily="34" charset="0"/>
                        </a:rPr>
                        <a:t> al. </a:t>
                      </a:r>
                    </a:p>
                    <a:p>
                      <a:pPr algn="ctr"/>
                      <a:r>
                        <a:rPr lang="en-US" sz="2200" b="1" baseline="0" dirty="0" smtClean="0">
                          <a:solidFill>
                            <a:schemeClr val="bg1"/>
                          </a:solidFill>
                          <a:latin typeface="Arial Narrow" pitchFamily="34" charset="0"/>
                        </a:rPr>
                        <a:t>[EDDC’06, PRDC’05]</a:t>
                      </a:r>
                      <a:endParaRPr lang="en-US" sz="2200" b="1" dirty="0">
                        <a:solidFill>
                          <a:schemeClr val="bg1"/>
                        </a:solidFill>
                        <a:latin typeface="Arial Narrow" pitchFamily="34" charset="0"/>
                      </a:endParaRPr>
                    </a:p>
                  </a:txBody>
                  <a:tcPr anchor="ctr">
                    <a:solidFill>
                      <a:schemeClr val="tx1"/>
                    </a:solidFill>
                  </a:tcPr>
                </a:tc>
              </a:tr>
              <a:tr h="1294660">
                <a:tc>
                  <a:txBody>
                    <a:bodyPr/>
                    <a:lstStyle/>
                    <a:p>
                      <a:pPr algn="ctr"/>
                      <a:r>
                        <a:rPr lang="en-US" sz="2200" b="1" dirty="0" smtClean="0">
                          <a:latin typeface="Arial Narrow" pitchFamily="34" charset="0"/>
                        </a:rPr>
                        <a:t>Goal:</a:t>
                      </a:r>
                      <a:r>
                        <a:rPr lang="en-US" sz="2200" b="1" baseline="0" dirty="0" smtClean="0">
                          <a:latin typeface="Arial Narrow" pitchFamily="34" charset="0"/>
                        </a:rPr>
                        <a:t> </a:t>
                      </a:r>
                      <a:r>
                        <a:rPr lang="en-US" sz="2200" b="1" dirty="0" smtClean="0">
                          <a:latin typeface="Arial Narrow" pitchFamily="34" charset="0"/>
                        </a:rPr>
                        <a:t>Reduce SDCs</a:t>
                      </a:r>
                      <a:endParaRPr lang="en-US" sz="2200" b="1" dirty="0">
                        <a:latin typeface="Arial Narrow" pitchFamily="34" charset="0"/>
                      </a:endParaRPr>
                    </a:p>
                  </a:txBody>
                  <a:tcPr anchor="ctr"/>
                </a:tc>
                <a:tc>
                  <a:txBody>
                    <a:bodyPr/>
                    <a:lstStyle/>
                    <a:p>
                      <a:pPr algn="ctr"/>
                      <a:r>
                        <a:rPr lang="en-US" sz="2200" b="1" baseline="0" dirty="0" smtClean="0">
                          <a:latin typeface="Arial Narrow" pitchFamily="34" charset="0"/>
                        </a:rPr>
                        <a:t>Avoid crashes, </a:t>
                      </a:r>
                    </a:p>
                    <a:p>
                      <a:pPr algn="ctr"/>
                      <a:r>
                        <a:rPr lang="en-US" sz="2200" b="1" baseline="0" dirty="0" smtClean="0">
                          <a:latin typeface="Arial Narrow" pitchFamily="34" charset="0"/>
                        </a:rPr>
                        <a:t>limit error propagation </a:t>
                      </a:r>
                      <a:endParaRPr lang="en-US" sz="2200" b="1" dirty="0">
                        <a:latin typeface="Arial Narrow" pitchFamily="34" charset="0"/>
                      </a:endParaRPr>
                    </a:p>
                  </a:txBody>
                  <a:tcPr anchor="ctr"/>
                </a:tc>
              </a:tr>
              <a:tr h="1294660">
                <a:tc>
                  <a:txBody>
                    <a:bodyPr/>
                    <a:lstStyle/>
                    <a:p>
                      <a:pPr algn="ctr"/>
                      <a:r>
                        <a:rPr lang="en-US" sz="2200" b="1" dirty="0" err="1" smtClean="0">
                          <a:latin typeface="Arial Narrow" pitchFamily="34" charset="0"/>
                        </a:rPr>
                        <a:t>Relyzer</a:t>
                      </a:r>
                      <a:r>
                        <a:rPr lang="en-US" sz="2200" b="1" dirty="0" smtClean="0">
                          <a:latin typeface="Arial Narrow" pitchFamily="34" charset="0"/>
                        </a:rPr>
                        <a:t> [ASPLOS’12]</a:t>
                      </a:r>
                      <a:r>
                        <a:rPr lang="en-US" sz="2200" b="1" baseline="0" dirty="0" smtClean="0">
                          <a:latin typeface="Arial Narrow" pitchFamily="34" charset="0"/>
                        </a:rPr>
                        <a:t> identifies </a:t>
                      </a:r>
                    </a:p>
                    <a:p>
                      <a:pPr algn="ctr"/>
                      <a:r>
                        <a:rPr lang="en-US" sz="2200" b="1" baseline="0" dirty="0" smtClean="0">
                          <a:latin typeface="Arial Narrow" pitchFamily="34" charset="0"/>
                        </a:rPr>
                        <a:t>SDC-causing app sites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Lifetime, </a:t>
                      </a:r>
                      <a:r>
                        <a:rPr lang="en-US" sz="2200" b="1" dirty="0" err="1" smtClean="0">
                          <a:latin typeface="Arial Narrow" pitchFamily="34" charset="0"/>
                        </a:rPr>
                        <a:t>fanout</a:t>
                      </a:r>
                      <a:r>
                        <a:rPr lang="en-US" sz="2200" b="1" dirty="0" smtClean="0">
                          <a:latin typeface="Arial Narrow" pitchFamily="34" charset="0"/>
                        </a:rPr>
                        <a:t> identify </a:t>
                      </a:r>
                    </a:p>
                    <a:p>
                      <a:pPr algn="ctr"/>
                      <a:r>
                        <a:rPr lang="en-US" sz="2200" b="1" dirty="0" smtClean="0">
                          <a:latin typeface="Arial Narrow" pitchFamily="34" charset="0"/>
                        </a:rPr>
                        <a:t>vulnerable variables [PRDC’05]</a:t>
                      </a:r>
                      <a:endParaRPr lang="en-US" sz="2200" b="1" dirty="0">
                        <a:latin typeface="Arial Narrow" pitchFamily="34" charset="0"/>
                      </a:endParaRPr>
                    </a:p>
                  </a:txBody>
                  <a:tcPr anchor="ctr"/>
                </a:tc>
              </a:tr>
              <a:tr h="1294660">
                <a:tc>
                  <a:txBody>
                    <a:bodyPr/>
                    <a:lstStyle/>
                    <a:p>
                      <a:pPr algn="ctr"/>
                      <a:r>
                        <a:rPr lang="en-US" sz="2200" b="1" dirty="0" smtClean="0">
                          <a:latin typeface="Arial Narrow" pitchFamily="34" charset="0"/>
                        </a:rPr>
                        <a:t>Property checks involve</a:t>
                      </a:r>
                      <a:r>
                        <a:rPr lang="en-US" sz="2200" b="1" baseline="0" dirty="0" smtClean="0">
                          <a:latin typeface="Arial Narrow" pitchFamily="34" charset="0"/>
                        </a:rPr>
                        <a:t> </a:t>
                      </a:r>
                    </a:p>
                    <a:p>
                      <a:pPr algn="ctr"/>
                      <a:r>
                        <a:rPr lang="en-US" sz="2200" b="1" baseline="0" dirty="0" smtClean="0">
                          <a:latin typeface="Arial Narrow" pitchFamily="34" charset="0"/>
                        </a:rPr>
                        <a:t>multiple variables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Tests do not consider other variables</a:t>
                      </a:r>
                      <a:endParaRPr lang="en-US" sz="2200" b="1" dirty="0">
                        <a:latin typeface="Arial Narrow" pitchFamily="34" charset="0"/>
                      </a:endParaRPr>
                    </a:p>
                  </a:txBody>
                  <a:tcPr anchor="ctr"/>
                </a:tc>
              </a:tr>
              <a:tr h="725010">
                <a:tc>
                  <a:txBody>
                    <a:bodyPr/>
                    <a:lstStyle/>
                    <a:p>
                      <a:pPr algn="ctr"/>
                      <a:r>
                        <a:rPr lang="en-US" sz="2200" b="1" dirty="0" smtClean="0">
                          <a:latin typeface="Arial Narrow" pitchFamily="34" charset="0"/>
                        </a:rPr>
                        <a:t>No false positives</a:t>
                      </a:r>
                    </a:p>
                  </a:txBody>
                  <a:tcPr anchor="ctr"/>
                </a:tc>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r>
            </a:tbl>
          </a:graphicData>
        </a:graphic>
      </p:graphicFrame>
    </p:spTree>
    <p:extLst>
      <p:ext uri="{BB962C8B-B14F-4D97-AF65-F5344CB8AC3E}">
        <p14:creationId xmlns:p14="http://schemas.microsoft.com/office/powerpoint/2010/main" val="1851163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SymPLFIED</a:t>
            </a:r>
            <a:r>
              <a:rPr lang="en-US" dirty="0" smtClean="0"/>
              <a:t> vs. </a:t>
            </a:r>
            <a:r>
              <a:rPr lang="en-US" dirty="0" err="1" smtClean="0"/>
              <a:t>Relyzer</a:t>
            </a:r>
            <a:endParaRPr lang="en-US" dirty="0"/>
          </a:p>
        </p:txBody>
      </p:sp>
      <p:sp>
        <p:nvSpPr>
          <p:cNvPr id="3" name="Content Placeholder 2"/>
          <p:cNvSpPr>
            <a:spLocks noGrp="1"/>
          </p:cNvSpPr>
          <p:nvPr>
            <p:ph idx="1"/>
          </p:nvPr>
        </p:nvSpPr>
        <p:spPr/>
        <p:txBody>
          <a:bodyPr/>
          <a:lstStyle/>
          <a:p>
            <a:r>
              <a:rPr lang="en-US" dirty="0" smtClean="0"/>
              <a:t>Similar goal of finding SDCs</a:t>
            </a:r>
          </a:p>
          <a:p>
            <a:r>
              <a:rPr lang="en-US" dirty="0" smtClean="0"/>
              <a:t>Symbolic execution to abstract  erroneous values</a:t>
            </a:r>
          </a:p>
          <a:p>
            <a:pPr lvl="1"/>
            <a:r>
              <a:rPr lang="en-US" dirty="0" smtClean="0"/>
              <a:t>Performs model checking  with abstract execution technique</a:t>
            </a:r>
          </a:p>
          <a:p>
            <a:r>
              <a:rPr lang="en-US" dirty="0" smtClean="0"/>
              <a:t>Reduces the number of injections per application site</a:t>
            </a:r>
          </a:p>
          <a:p>
            <a:pPr lvl="1"/>
            <a:r>
              <a:rPr lang="en-US" dirty="0" err="1" smtClean="0"/>
              <a:t>Relyzer</a:t>
            </a:r>
            <a:r>
              <a:rPr lang="en-US" dirty="0" smtClean="0"/>
              <a:t> reduces the number of applications sites</a:t>
            </a:r>
          </a:p>
          <a:p>
            <a:pPr lvl="1"/>
            <a:r>
              <a:rPr lang="en-US" dirty="0" err="1" smtClean="0"/>
              <a:t>Relyzer</a:t>
            </a:r>
            <a:r>
              <a:rPr lang="en-US" dirty="0" smtClean="0"/>
              <a:t> restricts the injections/app site by selecting few fault models</a:t>
            </a:r>
          </a:p>
          <a:p>
            <a:endParaRPr lang="en-US" dirty="0" smtClean="0"/>
          </a:p>
          <a:p>
            <a:r>
              <a:rPr lang="en-US" dirty="0" smtClean="0"/>
              <a:t>Combining </a:t>
            </a:r>
            <a:r>
              <a:rPr lang="en-US" dirty="0" err="1" smtClean="0"/>
              <a:t>SymPLFIED</a:t>
            </a:r>
            <a:r>
              <a:rPr lang="en-US" dirty="0" smtClean="0"/>
              <a:t> and </a:t>
            </a:r>
            <a:r>
              <a:rPr lang="en-US" dirty="0" err="1" smtClean="0"/>
              <a:t>Relyzer</a:t>
            </a:r>
            <a:r>
              <a:rPr lang="en-US" dirty="0" smtClean="0"/>
              <a:t> would be interesting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52010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Shoestring vs. </a:t>
            </a:r>
            <a:r>
              <a:rPr lang="en-US" dirty="0" err="1"/>
              <a:t>Relyzer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49</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397964033"/>
              </p:ext>
            </p:extLst>
          </p:nvPr>
        </p:nvGraphicFramePr>
        <p:xfrm>
          <a:off x="304800" y="1943470"/>
          <a:ext cx="8610600" cy="331433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baseline="0" dirty="0" smtClean="0">
                          <a:solidFill>
                            <a:schemeClr val="bg1"/>
                          </a:solidFill>
                          <a:latin typeface="Arial Narrow" pitchFamily="34" charset="0"/>
                        </a:rPr>
                        <a:t>Shoestring</a:t>
                      </a:r>
                    </a:p>
                  </a:txBody>
                  <a:tcPr anchor="ctr">
                    <a:solidFill>
                      <a:schemeClr val="tx1"/>
                    </a:solidFill>
                  </a:tcPr>
                </a:tc>
              </a:tr>
              <a:tr h="1294660">
                <a:tc>
                  <a:txBody>
                    <a:bodyPr/>
                    <a:lstStyle/>
                    <a:p>
                      <a:pPr algn="ctr"/>
                      <a:r>
                        <a:rPr lang="en-US" sz="2200" b="1" dirty="0" smtClean="0">
                          <a:latin typeface="Arial Narrow" pitchFamily="34" charset="0"/>
                        </a:rPr>
                        <a:t>Static + dynamic program analyses</a:t>
                      </a:r>
                    </a:p>
                  </a:txBody>
                  <a:tcPr anchor="ctr"/>
                </a:tc>
                <a:tc>
                  <a:txBody>
                    <a:bodyPr/>
                    <a:lstStyle/>
                    <a:p>
                      <a:pPr algn="ctr"/>
                      <a:r>
                        <a:rPr lang="en-US" sz="2200" b="1" dirty="0" smtClean="0">
                          <a:latin typeface="Arial Narrow" pitchFamily="34" charset="0"/>
                        </a:rPr>
                        <a:t>Pure static analysis</a:t>
                      </a:r>
                    </a:p>
                    <a:p>
                      <a:pPr algn="ctr"/>
                      <a:r>
                        <a:rPr lang="en-US" sz="2200" b="1" dirty="0" smtClean="0">
                          <a:latin typeface="Arial Narrow" pitchFamily="34" charset="0"/>
                        </a:rPr>
                        <a:t>Finds short-enough data paths to the symptom generating instructions</a:t>
                      </a:r>
                    </a:p>
                  </a:txBody>
                  <a:tcPr anchor="ctr"/>
                </a:tc>
              </a:tr>
              <a:tr h="1294660">
                <a:tc>
                  <a:txBody>
                    <a:bodyPr/>
                    <a:lstStyle/>
                    <a:p>
                      <a:pPr algn="ctr"/>
                      <a:r>
                        <a:rPr lang="en-US" sz="2200" b="1" dirty="0" smtClean="0">
                          <a:latin typeface="Arial Narrow" pitchFamily="34" charset="0"/>
                        </a:rPr>
                        <a:t>Detection mechanism:</a:t>
                      </a:r>
                    </a:p>
                    <a:p>
                      <a:pPr algn="ctr"/>
                      <a:r>
                        <a:rPr lang="en-US" sz="2200" b="1" dirty="0" smtClean="0">
                          <a:latin typeface="Arial Narrow" pitchFamily="34" charset="0"/>
                        </a:rPr>
                        <a:t>Program-level</a:t>
                      </a:r>
                      <a:r>
                        <a:rPr lang="en-US" sz="2200" b="1" baseline="0" dirty="0" smtClean="0">
                          <a:latin typeface="Arial Narrow" pitchFamily="34" charset="0"/>
                        </a:rPr>
                        <a:t> p</a:t>
                      </a:r>
                      <a:r>
                        <a:rPr lang="en-US" sz="2200" b="1" dirty="0" smtClean="0">
                          <a:latin typeface="Arial Narrow" pitchFamily="34" charset="0"/>
                        </a:rPr>
                        <a:t>roperty checks</a:t>
                      </a:r>
                    </a:p>
                  </a:txBody>
                  <a:tcPr anchor="ctr"/>
                </a:tc>
                <a:tc>
                  <a:txBody>
                    <a:bodyPr/>
                    <a:lstStyle/>
                    <a:p>
                      <a:pPr algn="ctr"/>
                      <a:r>
                        <a:rPr lang="en-US" sz="2200" b="1" dirty="0" smtClean="0">
                          <a:latin typeface="Arial Narrow" pitchFamily="34" charset="0"/>
                        </a:rPr>
                        <a:t>Instruction-level duplication</a:t>
                      </a:r>
                      <a:endParaRPr lang="en-US" sz="2200" b="1" dirty="0">
                        <a:latin typeface="Arial Narrow" pitchFamily="34" charset="0"/>
                      </a:endParaRPr>
                    </a:p>
                  </a:txBody>
                  <a:tcPr anchor="ctr"/>
                </a:tc>
              </a:tr>
            </a:tbl>
          </a:graphicData>
        </a:graphic>
      </p:graphicFrame>
      <p:sp>
        <p:nvSpPr>
          <p:cNvPr id="3" name="Rectangle 2"/>
          <p:cNvSpPr/>
          <p:nvPr/>
        </p:nvSpPr>
        <p:spPr>
          <a:xfrm>
            <a:off x="1066800" y="5830669"/>
            <a:ext cx="7162800" cy="430887"/>
          </a:xfrm>
          <a:prstGeom prst="rect">
            <a:avLst/>
          </a:prstGeom>
        </p:spPr>
        <p:txBody>
          <a:bodyPr wrap="square">
            <a:spAutoFit/>
          </a:bodyPr>
          <a:lstStyle/>
          <a:p>
            <a:r>
              <a:rPr lang="en-US" sz="2200" b="1" dirty="0">
                <a:latin typeface="Arial Narrow" pitchFamily="34" charset="0"/>
              </a:rPr>
              <a:t>Combining Shoestring and </a:t>
            </a:r>
            <a:r>
              <a:rPr lang="en-US" sz="2200" b="1" dirty="0" err="1" smtClean="0">
                <a:latin typeface="Arial Narrow" pitchFamily="34" charset="0"/>
              </a:rPr>
              <a:t>Relyzer</a:t>
            </a:r>
            <a:r>
              <a:rPr lang="en-US" sz="2200" b="1" dirty="0" smtClean="0">
                <a:latin typeface="Arial Narrow" pitchFamily="34" charset="0"/>
              </a:rPr>
              <a:t> would </a:t>
            </a:r>
            <a:r>
              <a:rPr lang="en-US" sz="2200" b="1" dirty="0">
                <a:latin typeface="Arial Narrow" pitchFamily="34" charset="0"/>
              </a:rPr>
              <a:t>be interesting</a:t>
            </a:r>
          </a:p>
        </p:txBody>
      </p:sp>
      <p:sp>
        <p:nvSpPr>
          <p:cNvPr id="5" name="Rectangle 4"/>
          <p:cNvSpPr/>
          <p:nvPr/>
        </p:nvSpPr>
        <p:spPr>
          <a:xfrm>
            <a:off x="2286000" y="1066800"/>
            <a:ext cx="5791200" cy="430887"/>
          </a:xfrm>
          <a:prstGeom prst="rect">
            <a:avLst/>
          </a:prstGeom>
        </p:spPr>
        <p:txBody>
          <a:bodyPr wrap="square">
            <a:spAutoFit/>
          </a:bodyPr>
          <a:lstStyle/>
          <a:p>
            <a:r>
              <a:rPr lang="en-US" sz="2200" b="1" dirty="0" smtClean="0">
                <a:latin typeface="Arial Narrow" pitchFamily="34" charset="0"/>
              </a:rPr>
              <a:t>Similar </a:t>
            </a:r>
            <a:r>
              <a:rPr lang="en-US" sz="2200" b="1" dirty="0">
                <a:latin typeface="Arial Narrow" pitchFamily="34" charset="0"/>
              </a:rPr>
              <a:t>goal: Finding </a:t>
            </a:r>
            <a:r>
              <a:rPr lang="en-US" sz="2200" b="1" dirty="0" smtClean="0">
                <a:latin typeface="Arial Narrow" pitchFamily="34" charset="0"/>
              </a:rPr>
              <a:t>and reducing SDCs</a:t>
            </a:r>
            <a:endParaRPr lang="en-US" sz="2200" b="1" dirty="0">
              <a:latin typeface="Arial Narrow" pitchFamily="34" charset="0"/>
            </a:endParaRPr>
          </a:p>
        </p:txBody>
      </p:sp>
    </p:spTree>
    <p:extLst>
      <p:ext uri="{BB962C8B-B14F-4D97-AF65-F5344CB8AC3E}">
        <p14:creationId xmlns:p14="http://schemas.microsoft.com/office/powerpoint/2010/main" val="2284823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SWAT: A Low-Cost Reliability Solution</a:t>
            </a:r>
          </a:p>
        </p:txBody>
      </p:sp>
      <p:sp>
        <p:nvSpPr>
          <p:cNvPr id="3" name="Content Placeholder 2"/>
          <p:cNvSpPr>
            <a:spLocks noGrp="1"/>
          </p:cNvSpPr>
          <p:nvPr>
            <p:ph idx="1"/>
          </p:nvPr>
        </p:nvSpPr>
        <p:spPr/>
        <p:txBody>
          <a:bodyPr/>
          <a:lstStyle/>
          <a:p>
            <a:r>
              <a:rPr lang="en-US" dirty="0"/>
              <a:t>Need handle only hardware faults that propagate to software</a:t>
            </a:r>
          </a:p>
          <a:p>
            <a:r>
              <a:rPr lang="en-US" dirty="0"/>
              <a:t>Fault-free case remains common, must be </a:t>
            </a:r>
            <a:r>
              <a:rPr lang="en-US" dirty="0" smtClean="0"/>
              <a:t>optimized</a:t>
            </a:r>
          </a:p>
          <a:p>
            <a:pPr marL="0" indent="0">
              <a:buNone/>
            </a:pPr>
            <a:r>
              <a:rPr lang="en-US" dirty="0" smtClean="0">
                <a:solidFill>
                  <a:srgbClr val="D15100"/>
                </a:solidFill>
                <a:sym typeface="Symbol" charset="2"/>
              </a:rPr>
              <a:t> </a:t>
            </a:r>
            <a:r>
              <a:rPr lang="en-US" dirty="0">
                <a:solidFill>
                  <a:srgbClr val="D15100"/>
                </a:solidFill>
              </a:rPr>
              <a:t>Watch for software anomalies (symptoms)</a:t>
            </a:r>
            <a:endParaRPr lang="en-US" dirty="0"/>
          </a:p>
          <a:p>
            <a:pPr lvl="2">
              <a:buFont typeface="Arial" charset="0"/>
              <a:buChar char="–"/>
            </a:pPr>
            <a:r>
              <a:rPr lang="en-US" sz="2200" dirty="0"/>
              <a:t> Zero to low overhead “always-on” </a:t>
            </a:r>
            <a:r>
              <a:rPr lang="en-US" sz="2200" dirty="0" smtClean="0"/>
              <a:t>monitors</a:t>
            </a:r>
          </a:p>
          <a:p>
            <a:pPr lvl="2">
              <a:buFont typeface="Arial" charset="0"/>
              <a:buChar char="–"/>
            </a:pPr>
            <a:endParaRPr lang="en-US" sz="2200" dirty="0"/>
          </a:p>
          <a:p>
            <a:pPr lvl="2">
              <a:buFont typeface="Arial" charset="0"/>
              <a:buChar char="–"/>
            </a:pPr>
            <a:endParaRPr lang="en-US" sz="2200" dirty="0" smtClean="0"/>
          </a:p>
          <a:p>
            <a:pPr lvl="2">
              <a:buFont typeface="Arial" charset="0"/>
              <a:buChar char="–"/>
            </a:pPr>
            <a:endParaRPr lang="en-US" sz="2200" dirty="0" smtClean="0"/>
          </a:p>
          <a:p>
            <a:pPr lvl="2">
              <a:buFont typeface="Arial" charset="0"/>
              <a:buChar char="–"/>
            </a:pPr>
            <a:endParaRPr lang="en-US" sz="1600" dirty="0"/>
          </a:p>
          <a:p>
            <a:r>
              <a:rPr lang="en-US" dirty="0">
                <a:solidFill>
                  <a:srgbClr val="D25000"/>
                </a:solidFill>
              </a:rPr>
              <a:t>Effective on SPEC, Server, and Media workloads</a:t>
            </a:r>
          </a:p>
          <a:p>
            <a:r>
              <a:rPr lang="en-US" dirty="0"/>
              <a:t>&lt;0.5% µarch faults escape detectors and corrupt </a:t>
            </a:r>
            <a:r>
              <a:rPr lang="en-US" dirty="0" smtClean="0"/>
              <a:t>application </a:t>
            </a:r>
            <a:r>
              <a:rPr lang="en-US" dirty="0"/>
              <a:t>output (SDC)</a:t>
            </a:r>
          </a:p>
          <a:p>
            <a:pPr marL="0" indent="0">
              <a:buNone/>
            </a:pPr>
            <a:r>
              <a:rPr lang="en-US" dirty="0"/>
              <a:t>	      </a:t>
            </a:r>
            <a:r>
              <a:rPr lang="en-US" dirty="0" smtClean="0"/>
              <a:t>Can we bring silent data corruptions (SDCs) to zero?</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a:p>
        </p:txBody>
      </p:sp>
      <p:grpSp>
        <p:nvGrpSpPr>
          <p:cNvPr id="6" name="Group 5"/>
          <p:cNvGrpSpPr/>
          <p:nvPr/>
        </p:nvGrpSpPr>
        <p:grpSpPr>
          <a:xfrm>
            <a:off x="984504" y="3048000"/>
            <a:ext cx="7245096" cy="1528737"/>
            <a:chOff x="679704" y="1905000"/>
            <a:chExt cx="7397496" cy="1981200"/>
          </a:xfrm>
        </p:grpSpPr>
        <p:sp>
          <p:nvSpPr>
            <p:cNvPr id="7" name="Rectangle 6"/>
            <p:cNvSpPr/>
            <p:nvPr/>
          </p:nvSpPr>
          <p:spPr bwMode="auto">
            <a:xfrm>
              <a:off x="679704" y="1905000"/>
              <a:ext cx="1447800"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Fatal Traps</a:t>
              </a:r>
              <a:endParaRPr lang="en-US" sz="1800" b="1" dirty="0">
                <a:latin typeface="Arial Narrow" pitchFamily="34" charset="0"/>
              </a:endParaRPr>
            </a:p>
          </p:txBody>
        </p:sp>
        <p:sp>
          <p:nvSpPr>
            <p:cNvPr id="8" name="TextBox 7"/>
            <p:cNvSpPr txBox="1"/>
            <p:nvPr/>
          </p:nvSpPr>
          <p:spPr>
            <a:xfrm>
              <a:off x="679705" y="3276600"/>
              <a:ext cx="1447799" cy="523220"/>
            </a:xfrm>
            <a:prstGeom prst="rect">
              <a:avLst/>
            </a:prstGeom>
            <a:noFill/>
            <a:ln>
              <a:noFill/>
            </a:ln>
            <a:scene3d>
              <a:camera prst="orthographicFront"/>
              <a:lightRig rig="threePt" dir="t"/>
            </a:scene3d>
            <a:sp3d/>
          </p:spPr>
          <p:txBody>
            <a:bodyPr wrap="square" rtlCol="0">
              <a:spAutoFit/>
            </a:bodyPr>
            <a:lstStyle/>
            <a:p>
              <a:pPr algn="ctr"/>
              <a:r>
                <a:rPr lang="en-US" sz="1400" b="1" dirty="0" smtClean="0">
                  <a:latin typeface="Arial Narrow" pitchFamily="34" charset="0"/>
                </a:rPr>
                <a:t>Division by zero,</a:t>
              </a:r>
            </a:p>
            <a:p>
              <a:pPr algn="ctr"/>
              <a:r>
                <a:rPr lang="en-US" sz="1400" b="1" dirty="0" smtClean="0">
                  <a:latin typeface="Arial Narrow" pitchFamily="34" charset="0"/>
                </a:rPr>
                <a:t>RED state, etc.</a:t>
              </a:r>
              <a:endParaRPr lang="en-US" sz="1400" b="1" dirty="0">
                <a:latin typeface="Arial Narrow" pitchFamily="34" charset="0"/>
              </a:endParaRPr>
            </a:p>
          </p:txBody>
        </p:sp>
        <p:pic>
          <p:nvPicPr>
            <p:cNvPr id="9" name="Picture 8" descr="trap6alg.jpg"/>
            <p:cNvPicPr>
              <a:picLocks noChangeAspect="1"/>
            </p:cNvPicPr>
            <p:nvPr/>
          </p:nvPicPr>
          <p:blipFill>
            <a:blip r:embed="rId3"/>
            <a:stretch>
              <a:fillRect/>
            </a:stretch>
          </p:blipFill>
          <p:spPr>
            <a:xfrm>
              <a:off x="876554" y="2362200"/>
              <a:ext cx="1022350" cy="811042"/>
            </a:xfrm>
            <a:prstGeom prst="rect">
              <a:avLst/>
            </a:prstGeom>
            <a:solidFill>
              <a:srgbClr val="FF875F"/>
            </a:solidFill>
            <a:scene3d>
              <a:camera prst="orthographicFront"/>
              <a:lightRig rig="threePt" dir="t"/>
            </a:scene3d>
            <a:sp3d>
              <a:bevelT/>
            </a:sp3d>
          </p:spPr>
        </p:pic>
        <p:grpSp>
          <p:nvGrpSpPr>
            <p:cNvPr id="10" name="Group 18"/>
            <p:cNvGrpSpPr/>
            <p:nvPr/>
          </p:nvGrpSpPr>
          <p:grpSpPr>
            <a:xfrm>
              <a:off x="3721607" y="1905000"/>
              <a:ext cx="1453896" cy="1981200"/>
              <a:chOff x="6215197" y="4191000"/>
              <a:chExt cx="1730829" cy="1981200"/>
            </a:xfrm>
            <a:solidFill>
              <a:srgbClr val="FF875F"/>
            </a:solidFill>
          </p:grpSpPr>
          <p:sp>
            <p:nvSpPr>
              <p:cNvPr id="24" name="Rectangle 23"/>
              <p:cNvSpPr/>
              <p:nvPr/>
            </p:nvSpPr>
            <p:spPr bwMode="auto">
              <a:xfrm>
                <a:off x="6215197" y="4191000"/>
                <a:ext cx="1730829"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Kernel Panic</a:t>
                </a:r>
                <a:endParaRPr lang="en-US" sz="1800" b="1" dirty="0">
                  <a:latin typeface="Arial Narrow" pitchFamily="34" charset="0"/>
                </a:endParaRPr>
              </a:p>
            </p:txBody>
          </p:sp>
          <p:sp>
            <p:nvSpPr>
              <p:cNvPr id="25" name="TextBox 24"/>
              <p:cNvSpPr txBox="1"/>
              <p:nvPr/>
            </p:nvSpPr>
            <p:spPr>
              <a:xfrm>
                <a:off x="6272602" y="5562600"/>
                <a:ext cx="1628193" cy="523220"/>
              </a:xfrm>
              <a:prstGeom prst="rect">
                <a:avLst/>
              </a:prstGeom>
              <a:noFill/>
              <a:ln>
                <a:noFill/>
              </a:ln>
              <a:scene3d>
                <a:camera prst="orthographicFront"/>
                <a:lightRig rig="threePt" dir="t"/>
              </a:scene3d>
              <a:sp3d/>
            </p:spPr>
            <p:txBody>
              <a:bodyPr wrap="none" rtlCol="0">
                <a:spAutoFit/>
              </a:bodyPr>
              <a:lstStyle/>
              <a:p>
                <a:pPr algn="ctr"/>
                <a:r>
                  <a:rPr lang="en-US" sz="1400" b="1" dirty="0" smtClean="0">
                    <a:latin typeface="Arial Narrow" pitchFamily="34" charset="0"/>
                  </a:rPr>
                  <a:t>OS enters panic</a:t>
                </a:r>
              </a:p>
              <a:p>
                <a:pPr algn="ctr"/>
                <a:r>
                  <a:rPr lang="en-US" sz="1400" b="1" dirty="0" smtClean="0">
                    <a:latin typeface="Arial Narrow" pitchFamily="34" charset="0"/>
                  </a:rPr>
                  <a:t>state due to fault</a:t>
                </a:r>
                <a:endParaRPr lang="en-US" sz="1400" b="1" dirty="0">
                  <a:latin typeface="Arial Narrow" pitchFamily="34" charset="0"/>
                </a:endParaRPr>
              </a:p>
            </p:txBody>
          </p:sp>
          <p:pic>
            <p:nvPicPr>
              <p:cNvPr id="26" name="Picture 25" descr="panic.jpg"/>
              <p:cNvPicPr>
                <a:picLocks noChangeAspect="1"/>
              </p:cNvPicPr>
              <p:nvPr/>
            </p:nvPicPr>
            <p:blipFill>
              <a:blip r:embed="rId4"/>
              <a:stretch>
                <a:fillRect/>
              </a:stretch>
            </p:blipFill>
            <p:spPr>
              <a:xfrm>
                <a:off x="6666127" y="4648200"/>
                <a:ext cx="917043" cy="914400"/>
              </a:xfrm>
              <a:prstGeom prst="rect">
                <a:avLst/>
              </a:prstGeom>
              <a:grpFill/>
              <a:scene3d>
                <a:camera prst="orthographicFront"/>
                <a:lightRig rig="threePt" dir="t"/>
              </a:scene3d>
              <a:sp3d>
                <a:bevelT/>
              </a:sp3d>
            </p:spPr>
          </p:pic>
        </p:grpSp>
        <p:sp>
          <p:nvSpPr>
            <p:cNvPr id="11" name="TextBox 10"/>
            <p:cNvSpPr txBox="1"/>
            <p:nvPr/>
          </p:nvSpPr>
          <p:spPr>
            <a:xfrm>
              <a:off x="6935708" y="2514600"/>
              <a:ext cx="40004" cy="461665"/>
            </a:xfrm>
            <a:prstGeom prst="rect">
              <a:avLst/>
            </a:prstGeom>
            <a:solidFill>
              <a:schemeClr val="bg1"/>
            </a:solidFill>
            <a:scene3d>
              <a:camera prst="orthographicFront"/>
              <a:lightRig rig="threePt" dir="t"/>
            </a:scene3d>
            <a:sp3d/>
          </p:spPr>
          <p:txBody>
            <a:bodyPr wrap="square" rtlCol="0">
              <a:spAutoFit/>
            </a:bodyPr>
            <a:lstStyle/>
            <a:p>
              <a:endParaRPr lang="en-US" dirty="0"/>
            </a:p>
          </p:txBody>
        </p:sp>
        <p:grpSp>
          <p:nvGrpSpPr>
            <p:cNvPr id="12" name="Group 40"/>
            <p:cNvGrpSpPr/>
            <p:nvPr/>
          </p:nvGrpSpPr>
          <p:grpSpPr>
            <a:xfrm>
              <a:off x="2203704" y="1905000"/>
              <a:ext cx="1453896" cy="1981200"/>
              <a:chOff x="2405743" y="2819400"/>
              <a:chExt cx="1661595" cy="1981200"/>
            </a:xfrm>
          </p:grpSpPr>
          <p:grpSp>
            <p:nvGrpSpPr>
              <p:cNvPr id="20" name="Group 17"/>
              <p:cNvGrpSpPr/>
              <p:nvPr/>
            </p:nvGrpSpPr>
            <p:grpSpPr>
              <a:xfrm>
                <a:off x="2405743" y="2819400"/>
                <a:ext cx="1661595" cy="1981200"/>
                <a:chOff x="2481943" y="4191000"/>
                <a:chExt cx="1661595" cy="1981200"/>
              </a:xfrm>
              <a:solidFill>
                <a:srgbClr val="FF875F"/>
              </a:solidFill>
            </p:grpSpPr>
            <p:sp>
              <p:nvSpPr>
                <p:cNvPr id="22" name="Rectangle 21"/>
                <p:cNvSpPr/>
                <p:nvPr/>
              </p:nvSpPr>
              <p:spPr bwMode="auto">
                <a:xfrm>
                  <a:off x="2481943" y="4191000"/>
                  <a:ext cx="1661595"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Hangs</a:t>
                  </a:r>
                  <a:endParaRPr lang="en-US" sz="1800" b="1" dirty="0">
                    <a:latin typeface="Arial Narrow" pitchFamily="34" charset="0"/>
                  </a:endParaRPr>
                </a:p>
              </p:txBody>
            </p:sp>
            <p:sp>
              <p:nvSpPr>
                <p:cNvPr id="23" name="TextBox 22"/>
                <p:cNvSpPr txBox="1"/>
                <p:nvPr/>
              </p:nvSpPr>
              <p:spPr>
                <a:xfrm>
                  <a:off x="2481943" y="5562600"/>
                  <a:ext cx="1632107" cy="523220"/>
                </a:xfrm>
                <a:prstGeom prst="rect">
                  <a:avLst/>
                </a:prstGeom>
                <a:noFill/>
                <a:scene3d>
                  <a:camera prst="orthographicFront"/>
                  <a:lightRig rig="threePt" dir="t"/>
                </a:scene3d>
                <a:sp3d/>
              </p:spPr>
              <p:txBody>
                <a:bodyPr wrap="square" rtlCol="0">
                  <a:spAutoFit/>
                </a:bodyPr>
                <a:lstStyle/>
                <a:p>
                  <a:pPr algn="ctr"/>
                  <a:r>
                    <a:rPr lang="en-US" sz="1400" b="1" dirty="0" smtClean="0">
                      <a:latin typeface="Arial Narrow" pitchFamily="34" charset="0"/>
                    </a:rPr>
                    <a:t>Simple HW hang</a:t>
                  </a:r>
                </a:p>
                <a:p>
                  <a:pPr algn="ctr"/>
                  <a:r>
                    <a:rPr lang="en-US" sz="1400" b="1" dirty="0" smtClean="0">
                      <a:latin typeface="Arial Narrow" pitchFamily="34" charset="0"/>
                    </a:rPr>
                    <a:t>detector</a:t>
                  </a:r>
                  <a:endParaRPr lang="en-US" sz="1400" b="1" dirty="0">
                    <a:latin typeface="Arial Narrow" pitchFamily="34" charset="0"/>
                  </a:endParaRPr>
                </a:p>
              </p:txBody>
            </p:sp>
          </p:grpSp>
          <p:pic>
            <p:nvPicPr>
              <p:cNvPr id="21" name="Picture 20" descr="duplicate1_arrows.gif"/>
              <p:cNvPicPr>
                <a:picLocks noChangeAspect="1"/>
              </p:cNvPicPr>
              <p:nvPr/>
            </p:nvPicPr>
            <p:blipFill>
              <a:blip r:embed="rId5"/>
              <a:stretch>
                <a:fillRect/>
              </a:stretch>
            </p:blipFill>
            <p:spPr>
              <a:xfrm>
                <a:off x="2786054" y="3276600"/>
                <a:ext cx="925975" cy="914400"/>
              </a:xfrm>
              <a:prstGeom prst="rect">
                <a:avLst/>
              </a:prstGeom>
            </p:spPr>
          </p:pic>
        </p:grpSp>
        <p:grpSp>
          <p:nvGrpSpPr>
            <p:cNvPr id="13" name="Group 41"/>
            <p:cNvGrpSpPr/>
            <p:nvPr/>
          </p:nvGrpSpPr>
          <p:grpSpPr>
            <a:xfrm>
              <a:off x="5251704" y="1905000"/>
              <a:ext cx="1301498" cy="1981200"/>
              <a:chOff x="4365169" y="4038600"/>
              <a:chExt cx="1487426" cy="1981200"/>
            </a:xfrm>
          </p:grpSpPr>
          <p:sp>
            <p:nvSpPr>
              <p:cNvPr id="18" name="Rectangle 17"/>
              <p:cNvSpPr/>
              <p:nvPr/>
            </p:nvSpPr>
            <p:spPr bwMode="auto">
              <a:xfrm>
                <a:off x="4365169" y="4038600"/>
                <a:ext cx="1487425"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App Abort</a:t>
                </a:r>
                <a:endParaRPr lang="en-US" sz="1800" b="1" dirty="0">
                  <a:latin typeface="Arial Narrow" pitchFamily="34" charset="0"/>
                </a:endParaRPr>
              </a:p>
            </p:txBody>
          </p:sp>
          <p:sp>
            <p:nvSpPr>
              <p:cNvPr id="19" name="TextBox 18"/>
              <p:cNvSpPr txBox="1"/>
              <p:nvPr/>
            </p:nvSpPr>
            <p:spPr>
              <a:xfrm>
                <a:off x="4369377" y="5410200"/>
                <a:ext cx="1483218" cy="523220"/>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App abort due</a:t>
                </a:r>
              </a:p>
              <a:p>
                <a:pPr algn="ctr"/>
                <a:r>
                  <a:rPr lang="en-US" sz="1400" b="1" dirty="0" smtClean="0">
                    <a:latin typeface="Arial Narrow" pitchFamily="34" charset="0"/>
                  </a:rPr>
                  <a:t>to fault</a:t>
                </a:r>
                <a:endParaRPr lang="en-US" sz="1400" b="1" dirty="0">
                  <a:latin typeface="Arial Narrow" pitchFamily="34" charset="0"/>
                </a:endParaRPr>
              </a:p>
            </p:txBody>
          </p:sp>
        </p:grpSp>
        <p:pic>
          <p:nvPicPr>
            <p:cNvPr id="14" name="Picture 13" descr="cartoon.jpg"/>
            <p:cNvPicPr>
              <a:picLocks noChangeAspect="1"/>
            </p:cNvPicPr>
            <p:nvPr/>
          </p:nvPicPr>
          <p:blipFill>
            <a:blip r:embed="rId6"/>
            <a:stretch>
              <a:fillRect/>
            </a:stretch>
          </p:blipFill>
          <p:spPr>
            <a:xfrm>
              <a:off x="5486401" y="2362200"/>
              <a:ext cx="900081" cy="838200"/>
            </a:xfrm>
            <a:prstGeom prst="rect">
              <a:avLst/>
            </a:prstGeom>
          </p:spPr>
        </p:pic>
        <p:sp>
          <p:nvSpPr>
            <p:cNvPr id="15" name="Rectangle 14"/>
            <p:cNvSpPr/>
            <p:nvPr/>
          </p:nvSpPr>
          <p:spPr bwMode="auto">
            <a:xfrm>
              <a:off x="6623304" y="1905000"/>
              <a:ext cx="1453896"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600" b="1" dirty="0" smtClean="0">
                  <a:latin typeface="Arial Narrow" pitchFamily="34" charset="0"/>
                </a:rPr>
                <a:t>Out of Bounds</a:t>
              </a:r>
              <a:endParaRPr lang="en-US" sz="1600" b="1" dirty="0">
                <a:latin typeface="Arial Narrow" pitchFamily="34" charset="0"/>
              </a:endParaRPr>
            </a:p>
          </p:txBody>
        </p:sp>
        <p:sp>
          <p:nvSpPr>
            <p:cNvPr id="16" name="TextBox 15"/>
            <p:cNvSpPr txBox="1"/>
            <p:nvPr/>
          </p:nvSpPr>
          <p:spPr>
            <a:xfrm>
              <a:off x="6626985" y="3276600"/>
              <a:ext cx="1444122" cy="523220"/>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Flag illegal addresses</a:t>
              </a:r>
              <a:endParaRPr lang="en-US" sz="1400" b="1" dirty="0">
                <a:latin typeface="Arial Narrow" pitchFamily="34" charset="0"/>
              </a:endParaRPr>
            </a:p>
          </p:txBody>
        </p:sp>
        <p:pic>
          <p:nvPicPr>
            <p:cNvPr id="17" name="Picture 16"/>
            <p:cNvPicPr>
              <a:picLocks noChangeAspect="1"/>
            </p:cNvPicPr>
            <p:nvPr/>
          </p:nvPicPr>
          <p:blipFill>
            <a:blip r:embed="rId7" cstate="print"/>
            <a:stretch>
              <a:fillRect/>
            </a:stretch>
          </p:blipFill>
          <p:spPr>
            <a:xfrm>
              <a:off x="7010400" y="2286000"/>
              <a:ext cx="685800" cy="910354"/>
            </a:xfrm>
            <a:prstGeom prst="rect">
              <a:avLst/>
            </a:prstGeom>
          </p:spPr>
        </p:pic>
      </p:grpSp>
    </p:spTree>
    <p:extLst>
      <p:ext uri="{BB962C8B-B14F-4D97-AF65-F5344CB8AC3E}">
        <p14:creationId xmlns:p14="http://schemas.microsoft.com/office/powerpoint/2010/main" val="20063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Behavior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Bit Reverse function</a:t>
                </a:r>
              </a:p>
              <a:p>
                <a:pPr lvl="1"/>
                <a:r>
                  <a:rPr lang="en-US" dirty="0"/>
                  <a:t>Where: End of function</a:t>
                </a:r>
              </a:p>
              <a:p>
                <a:pPr lvl="1"/>
                <a:r>
                  <a:rPr lang="en-US" dirty="0"/>
                  <a:t>What: Challenge – </a:t>
                </a:r>
                <a:r>
                  <a:rPr lang="en-US" dirty="0" smtClean="0"/>
                  <a:t>re-execution?</a:t>
                </a:r>
              </a:p>
              <a:p>
                <a:pPr lvl="1"/>
                <a:r>
                  <a:rPr lang="en-US" dirty="0" smtClean="0"/>
                  <a:t>Approach</a:t>
                </a:r>
                <a:r>
                  <a:rPr lang="en-US" dirty="0"/>
                  <a:t>: </a:t>
                </a:r>
                <a:r>
                  <a:rPr lang="en-US" dirty="0">
                    <a:solidFill>
                      <a:srgbClr val="CC6600"/>
                    </a:solidFill>
                  </a:rPr>
                  <a:t>Parity of </a:t>
                </a:r>
                <a:r>
                  <a:rPr lang="en-US" i="1" dirty="0">
                    <a:solidFill>
                      <a:srgbClr val="CC6600"/>
                    </a:solidFill>
                  </a:rPr>
                  <a:t>in</a:t>
                </a:r>
                <a:r>
                  <a:rPr lang="en-US" dirty="0">
                    <a:solidFill>
                      <a:srgbClr val="CC6600"/>
                    </a:solidFill>
                  </a:rPr>
                  <a:t> &amp; </a:t>
                </a:r>
                <a:r>
                  <a:rPr lang="en-US" i="1" dirty="0">
                    <a:solidFill>
                      <a:srgbClr val="CC6600"/>
                    </a:solidFill>
                  </a:rPr>
                  <a:t>out</a:t>
                </a:r>
                <a:r>
                  <a:rPr lang="en-US" dirty="0">
                    <a:solidFill>
                      <a:srgbClr val="CC6600"/>
                    </a:solidFill>
                  </a:rPr>
                  <a:t> should </a:t>
                </a:r>
                <a:r>
                  <a:rPr lang="en-US" dirty="0" smtClean="0">
                    <a:solidFill>
                      <a:srgbClr val="CC6600"/>
                    </a:solidFill>
                  </a:rPr>
                  <a:t>match</a:t>
                </a:r>
              </a:p>
              <a:p>
                <a:pPr lvl="1"/>
                <a:endParaRPr lang="en-US" dirty="0" smtClean="0"/>
              </a:p>
              <a:p>
                <a:r>
                  <a:rPr lang="en-US" dirty="0" smtClean="0"/>
                  <a:t>Other detectors: Range checks</a:t>
                </a:r>
                <a:endParaRPr lang="en-US" i="1" dirty="0"/>
              </a:p>
              <a:p>
                <a:pPr lvl="1"/>
                <a14:m>
                  <m:oMath xmlns:m="http://schemas.openxmlformats.org/officeDocument/2006/math">
                    <m:r>
                      <a:rPr lang="en-US" sz="2000" b="1" i="0" smtClean="0">
                        <a:latin typeface="Cambria Math"/>
                      </a:rPr>
                      <m:t> </m:t>
                    </m:r>
                    <m:r>
                      <a:rPr lang="en-US" sz="2000" b="1" i="1" smtClean="0">
                        <a:latin typeface="Cambria Math"/>
                      </a:rPr>
                      <m:t>𝑽𝒂𝒍𝒖𝒆</m:t>
                    </m:r>
                    <m:r>
                      <a:rPr lang="en-US" sz="2000"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i="1" dirty="0" smtClean="0"/>
              </a:p>
              <a:p>
                <a:pPr lvl="1"/>
                <a14:m>
                  <m:oMath xmlns:m="http://schemas.openxmlformats.org/officeDocument/2006/math">
                    <m:r>
                      <a:rPr lang="en-US" sz="2000" b="1" i="1" smtClean="0">
                        <a:latin typeface="Cambria Math"/>
                      </a:rPr>
                      <m:t>𝑳𝒐𝒘𝒆𝒓</m:t>
                    </m:r>
                    <m:r>
                      <a:rPr lang="en-US" sz="2000" b="1" i="1" smtClean="0">
                        <a:latin typeface="Cambria Math"/>
                      </a:rPr>
                      <m:t> </m:t>
                    </m:r>
                    <m:r>
                      <a:rPr lang="en-US" sz="2000" b="1" i="1" smtClean="0">
                        <a:latin typeface="Cambria Math"/>
                      </a:rPr>
                      <m:t>𝒃𝒐𝒖𝒏𝒅</m:t>
                    </m:r>
                    <m:r>
                      <a:rPr lang="en-US" sz="2000" b="1" i="1" smtClean="0">
                        <a:latin typeface="Cambria Math"/>
                      </a:rPr>
                      <m:t>≤</m:t>
                    </m:r>
                    <m:r>
                      <a:rPr lang="en-US" sz="2000" b="1" i="1" smtClean="0">
                        <a:latin typeface="Cambria Math"/>
                      </a:rPr>
                      <m:t>𝑽𝒂𝒍𝒖𝒆</m:t>
                    </m:r>
                    <m:r>
                      <a:rPr lang="en-US" sz="2000" b="1"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dirty="0" smtClean="0"/>
              </a:p>
              <a:p>
                <a:pPr lvl="1"/>
                <a:endParaRPr lang="en-US" dirty="0" smtClean="0"/>
              </a:p>
              <a:p>
                <a:r>
                  <a:rPr lang="en-US" dirty="0" smtClean="0"/>
                  <a:t>Some coverage may be compromised – </a:t>
                </a:r>
                <a:r>
                  <a:rPr lang="en-US" i="1" dirty="0" err="1" smtClean="0"/>
                  <a:t>lossy</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9"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50</a:t>
            </a:fld>
            <a:endParaRPr lang="en-US"/>
          </a:p>
        </p:txBody>
      </p:sp>
      <p:grpSp>
        <p:nvGrpSpPr>
          <p:cNvPr id="9" name="Group 8"/>
          <p:cNvGrpSpPr/>
          <p:nvPr/>
        </p:nvGrpSpPr>
        <p:grpSpPr>
          <a:xfrm rot="5400000">
            <a:off x="5590189" y="1450540"/>
            <a:ext cx="2570061" cy="1558440"/>
            <a:chOff x="5716358" y="1787318"/>
            <a:chExt cx="2725307" cy="1558440"/>
          </a:xfrm>
        </p:grpSpPr>
        <p:sp>
          <p:nvSpPr>
            <p:cNvPr id="10" name="Rounded Rectangle 9"/>
            <p:cNvSpPr/>
            <p:nvPr/>
          </p:nvSpPr>
          <p:spPr bwMode="auto">
            <a:xfrm rot="16200000">
              <a:off x="6416558" y="1967942"/>
              <a:ext cx="1295399" cy="1212571"/>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Bit Reverse</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1" name="Straight Arrow Connector 10"/>
            <p:cNvCxnSpPr>
              <a:stCxn id="13" idx="2"/>
              <a:endCxn id="10" idx="0"/>
            </p:cNvCxnSpPr>
            <p:nvPr/>
          </p:nvCxnSpPr>
          <p:spPr bwMode="auto">
            <a:xfrm rot="16200000">
              <a:off x="6297226" y="2417638"/>
              <a:ext cx="4158" cy="31733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Straight Arrow Connector 11"/>
            <p:cNvCxnSpPr>
              <a:stCxn id="10" idx="2"/>
              <a:endCxn id="14" idx="0"/>
            </p:cNvCxnSpPr>
            <p:nvPr/>
          </p:nvCxnSpPr>
          <p:spPr bwMode="auto">
            <a:xfrm rot="16200000">
              <a:off x="7840120" y="2396960"/>
              <a:ext cx="7689" cy="34684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p:cNvSpPr txBox="1"/>
                <p:nvPr/>
              </p:nvSpPr>
              <p:spPr>
                <a:xfrm rot="16200000">
                  <a:off x="5228627" y="2366245"/>
                  <a:ext cx="1399742"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𝒊𝒏</m:t>
                        </m:r>
                        <m:r>
                          <a:rPr lang="en-US" sz="2000" b="1" i="1" smtClean="0">
                            <a:latin typeface="Cambria Math"/>
                          </a:rPr>
                          <m:t> (</m:t>
                        </m:r>
                        <m:r>
                          <a:rPr lang="en-US" sz="2000" b="1" i="1" smtClean="0">
                            <a:latin typeface="Cambria Math"/>
                          </a:rPr>
                          <m:t>𝟎𝟎𝟏𝟏</m:t>
                        </m:r>
                        <m:r>
                          <a:rPr lang="en-US" sz="2000" b="1" i="1" smtClean="0">
                            <a:latin typeface="Cambria Math"/>
                          </a:rPr>
                          <m:t>)</m:t>
                        </m:r>
                      </m:oMath>
                    </m:oMathPara>
                  </a14:m>
                  <a:endParaRPr 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rot="16200000">
                  <a:off x="5228627" y="2366245"/>
                  <a:ext cx="1399742" cy="424279"/>
                </a:xfrm>
                <a:prstGeom prst="rect">
                  <a:avLst/>
                </a:prstGeom>
                <a:blipFill rotWithShape="1">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rot="16200000">
                  <a:off x="7450306" y="2354398"/>
                  <a:ext cx="1558440"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𝒐𝒖𝒕</m:t>
                        </m:r>
                        <m:r>
                          <a:rPr lang="en-US" sz="2000" b="1" i="1" smtClean="0">
                            <a:latin typeface="Cambria Math"/>
                          </a:rPr>
                          <m:t> (</m:t>
                        </m:r>
                        <m:r>
                          <a:rPr lang="en-US" sz="2000" b="1" i="1" smtClean="0">
                            <a:latin typeface="Cambria Math"/>
                          </a:rPr>
                          <m:t>𝟏𝟏𝟎𝟎</m:t>
                        </m:r>
                        <m:r>
                          <a:rPr lang="en-US" sz="2000" b="1" i="1" smtClean="0">
                            <a:latin typeface="Cambria Math"/>
                          </a:rPr>
                          <m:t>)</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rot="16200000">
                  <a:off x="7450306" y="2354398"/>
                  <a:ext cx="1558440" cy="424279"/>
                </a:xfrm>
                <a:prstGeom prst="rect">
                  <a:avLst/>
                </a:prstGeom>
                <a:blipFill rotWithShape="1">
                  <a:blip r:embed="rId4"/>
                  <a:stretch>
                    <a:fillRect b="-16667"/>
                  </a:stretch>
                </a:blipFill>
              </p:spPr>
              <p:txBody>
                <a:bodyPr/>
                <a:lstStyle/>
                <a:p>
                  <a:r>
                    <a:rPr lang="en-US">
                      <a:noFill/>
                    </a:rPr>
                    <a:t> </a:t>
                  </a:r>
                </a:p>
              </p:txBody>
            </p:sp>
          </mc:Fallback>
        </mc:AlternateContent>
      </p:grpSp>
      <p:grpSp>
        <p:nvGrpSpPr>
          <p:cNvPr id="24" name="Group 23"/>
          <p:cNvGrpSpPr/>
          <p:nvPr/>
        </p:nvGrpSpPr>
        <p:grpSpPr>
          <a:xfrm>
            <a:off x="8035260" y="1362075"/>
            <a:ext cx="1096775" cy="1662557"/>
            <a:chOff x="7840320" y="2019300"/>
            <a:chExt cx="1096775" cy="1662557"/>
          </a:xfrm>
        </p:grpSpPr>
        <p:cxnSp>
          <p:nvCxnSpPr>
            <p:cNvPr id="25" name="Straight Arrow Connector 24"/>
            <p:cNvCxnSpPr/>
            <p:nvPr/>
          </p:nvCxnSpPr>
          <p:spPr bwMode="auto">
            <a:xfrm flipV="1">
              <a:off x="8445012" y="2019300"/>
              <a:ext cx="0" cy="1662557"/>
            </a:xfrm>
            <a:prstGeom prst="straightConnector1">
              <a:avLst/>
            </a:prstGeom>
            <a:solidFill>
              <a:schemeClr val="accent1"/>
            </a:solidFill>
            <a:ln w="25400" cap="flat" cmpd="sng" algn="ctr">
              <a:solidFill>
                <a:schemeClr val="tx1"/>
              </a:solidFill>
              <a:prstDash val="solid"/>
              <a:round/>
              <a:headEnd type="triangle"/>
              <a:tailEnd type="triangle"/>
            </a:ln>
            <a:effectLst/>
          </p:spPr>
        </p:cxnSp>
        <p:sp>
          <p:nvSpPr>
            <p:cNvPr id="26" name="TextBox 25"/>
            <p:cNvSpPr txBox="1"/>
            <p:nvPr/>
          </p:nvSpPr>
          <p:spPr>
            <a:xfrm>
              <a:off x="7840320" y="2565166"/>
              <a:ext cx="1096775" cy="400110"/>
            </a:xfrm>
            <a:prstGeom prst="rect">
              <a:avLst/>
            </a:prstGeom>
            <a:solidFill>
              <a:schemeClr val="bg1"/>
            </a:solidFill>
          </p:spPr>
          <p:txBody>
            <a:bodyPr wrap="none" rtlCol="0">
              <a:spAutoFit/>
            </a:bodyPr>
            <a:lstStyle/>
            <a:p>
              <a:r>
                <a:rPr lang="en-US" sz="2000" b="1" dirty="0" smtClean="0">
                  <a:latin typeface="Arial Narrow" pitchFamily="34" charset="0"/>
                </a:rPr>
                <a:t>Compare</a:t>
              </a:r>
              <a:endParaRPr lang="en-US" sz="2200" b="1" dirty="0">
                <a:latin typeface="Arial Narrow" pitchFamily="34" charset="0"/>
              </a:endParaRPr>
            </a:p>
          </p:txBody>
        </p:sp>
      </p:grpSp>
      <p:grpSp>
        <p:nvGrpSpPr>
          <p:cNvPr id="33" name="Group 32"/>
          <p:cNvGrpSpPr/>
          <p:nvPr/>
        </p:nvGrpSpPr>
        <p:grpSpPr>
          <a:xfrm>
            <a:off x="7543802" y="762000"/>
            <a:ext cx="1586705" cy="2764453"/>
            <a:chOff x="7543802" y="762000"/>
            <a:chExt cx="1586705" cy="2764453"/>
          </a:xfrm>
        </p:grpSpPr>
        <p:grpSp>
          <p:nvGrpSpPr>
            <p:cNvPr id="15" name="Group 14"/>
            <p:cNvGrpSpPr/>
            <p:nvPr/>
          </p:nvGrpSpPr>
          <p:grpSpPr>
            <a:xfrm>
              <a:off x="7543802" y="762000"/>
              <a:ext cx="1586705" cy="2764453"/>
              <a:chOff x="7543802" y="3819525"/>
              <a:chExt cx="1586705" cy="2764453"/>
            </a:xfrm>
          </p:grpSpPr>
          <p:sp>
            <p:nvSpPr>
              <p:cNvPr id="23" name="TextBox 22"/>
              <p:cNvSpPr txBox="1"/>
              <p:nvPr/>
            </p:nvSpPr>
            <p:spPr>
              <a:xfrm>
                <a:off x="7543802" y="3819525"/>
                <a:ext cx="668887"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p:nvGrpSpPr>
              <p:cNvPr id="17" name="Group 16"/>
              <p:cNvGrpSpPr/>
              <p:nvPr/>
            </p:nvGrpSpPr>
            <p:grpSpPr>
              <a:xfrm>
                <a:off x="7549661" y="5988963"/>
                <a:ext cx="822732" cy="421362"/>
                <a:chOff x="7132406" y="1543050"/>
                <a:chExt cx="1223218" cy="421362"/>
              </a:xfrm>
            </p:grpSpPr>
            <p:cxnSp>
              <p:nvCxnSpPr>
                <p:cNvPr id="20" name="Straight Arrow Connector 19"/>
                <p:cNvCxnSpPr/>
                <p:nvPr/>
              </p:nvCxnSpPr>
              <p:spPr bwMode="auto">
                <a:xfrm>
                  <a:off x="7152601" y="1964412"/>
                  <a:ext cx="1203023"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1" name="TextBox 20"/>
                <p:cNvSpPr txBox="1"/>
                <p:nvPr/>
              </p:nvSpPr>
              <p:spPr>
                <a:xfrm>
                  <a:off x="7132406" y="1543050"/>
                  <a:ext cx="984122"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mc:AlternateContent xmlns:mc="http://schemas.openxmlformats.org/markup-compatibility/2006" xmlns:a14="http://schemas.microsoft.com/office/drawing/2010/main">
            <mc:Choice Requires="a14">
              <p:sp>
                <p:nvSpPr>
                  <p:cNvPr id="18" name="TextBox 17"/>
                  <p:cNvSpPr txBox="1"/>
                  <p:nvPr/>
                </p:nvSpPr>
                <p:spPr>
                  <a:xfrm>
                    <a:off x="8382000" y="4002643"/>
                    <a:ext cx="6329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𝒊𝒏</m:t>
                              </m:r>
                            </m:sub>
                          </m:sSub>
                        </m:oMath>
                      </m:oMathPara>
                    </a14:m>
                    <a:endParaRPr lang="en-US" sz="20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8382000" y="4002643"/>
                    <a:ext cx="632930" cy="400110"/>
                  </a:xfrm>
                  <a:prstGeom prst="rect">
                    <a:avLst/>
                  </a:prstGeom>
                  <a:blipFill rotWithShape="1">
                    <a:blip r:embed="rId5"/>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82162" y="6183868"/>
                    <a:ext cx="7483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𝒐𝒖𝒕</m:t>
                              </m:r>
                            </m:sub>
                          </m:sSub>
                        </m:oMath>
                      </m:oMathPara>
                    </a14:m>
                    <a:endParaRPr lang="en-US" sz="20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8382162" y="6183868"/>
                    <a:ext cx="748345" cy="400110"/>
                  </a:xfrm>
                  <a:prstGeom prst="rect">
                    <a:avLst/>
                  </a:prstGeom>
                  <a:blipFill rotWithShape="1">
                    <a:blip r:embed="rId6"/>
                    <a:stretch>
                      <a:fillRect b="-3077"/>
                    </a:stretch>
                  </a:blipFill>
                </p:spPr>
                <p:txBody>
                  <a:bodyPr/>
                  <a:lstStyle/>
                  <a:p>
                    <a:r>
                      <a:rPr lang="en-US">
                        <a:noFill/>
                      </a:rPr>
                      <a:t> </a:t>
                    </a:r>
                  </a:p>
                </p:txBody>
              </p:sp>
            </mc:Fallback>
          </mc:AlternateContent>
        </p:grpSp>
        <p:cxnSp>
          <p:nvCxnSpPr>
            <p:cNvPr id="32" name="Straight Arrow Connector 31"/>
            <p:cNvCxnSpPr/>
            <p:nvPr/>
          </p:nvCxnSpPr>
          <p:spPr bwMode="auto">
            <a:xfrm>
              <a:off x="7572851" y="1162050"/>
              <a:ext cx="809149"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4496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Examples</a:t>
            </a:r>
            <a:endParaRPr lang="en-US" dirty="0"/>
          </a:p>
        </p:txBody>
      </p:sp>
      <p:sp>
        <p:nvSpPr>
          <p:cNvPr id="3" name="Content Placeholder 2"/>
          <p:cNvSpPr>
            <a:spLocks noGrp="1"/>
          </p:cNvSpPr>
          <p:nvPr>
            <p:ph idx="1"/>
          </p:nvPr>
        </p:nvSpPr>
        <p:spPr/>
        <p:txBody>
          <a:bodyPr/>
          <a:lstStyle/>
          <a:p>
            <a:pPr>
              <a:lnSpc>
                <a:spcPct val="100000"/>
              </a:lnSpc>
            </a:pPr>
            <a:r>
              <a:rPr lang="en-US" dirty="0" err="1" smtClean="0"/>
              <a:t>Blackscholes</a:t>
            </a:r>
            <a:endParaRPr lang="en-US" dirty="0" smtClean="0"/>
          </a:p>
          <a:p>
            <a:pPr lvl="1">
              <a:lnSpc>
                <a:spcPct val="100000"/>
              </a:lnSpc>
            </a:pPr>
            <a:r>
              <a:rPr lang="en-US" dirty="0" smtClean="0"/>
              <a:t>4.1</a:t>
            </a:r>
            <a:r>
              <a:rPr lang="en-US" dirty="0" smtClean="0">
                <a:solidFill>
                  <a:srgbClr val="006600"/>
                </a:solidFill>
              </a:rPr>
              <a:t>3125</a:t>
            </a:r>
            <a:r>
              <a:rPr lang="en-US" dirty="0" smtClean="0"/>
              <a:t>  </a:t>
            </a:r>
            <a:r>
              <a:rPr lang="en-US" dirty="0">
                <a:cs typeface="Arial"/>
              </a:rPr>
              <a:t>→ </a:t>
            </a:r>
            <a:r>
              <a:rPr lang="en-US" dirty="0" smtClean="0"/>
              <a:t>4.1</a:t>
            </a:r>
            <a:r>
              <a:rPr lang="en-US" dirty="0" smtClean="0">
                <a:solidFill>
                  <a:srgbClr val="FF0000"/>
                </a:solidFill>
              </a:rPr>
              <a:t>2999</a:t>
            </a:r>
          </a:p>
          <a:p>
            <a:pPr lvl="1">
              <a:lnSpc>
                <a:spcPct val="100000"/>
              </a:lnSpc>
            </a:pPr>
            <a:r>
              <a:rPr lang="en-US" dirty="0" smtClean="0">
                <a:solidFill>
                  <a:srgbClr val="006600"/>
                </a:solidFill>
              </a:rPr>
              <a:t>23.33927</a:t>
            </a:r>
            <a:r>
              <a:rPr lang="en-US" dirty="0" smtClean="0">
                <a:solidFill>
                  <a:srgbClr val="FF0000"/>
                </a:solidFill>
              </a:rPr>
              <a:t> </a:t>
            </a:r>
            <a:r>
              <a:rPr lang="en-US" dirty="0">
                <a:cs typeface="Arial"/>
              </a:rPr>
              <a:t>→ </a:t>
            </a:r>
            <a:r>
              <a:rPr lang="en-US" dirty="0" smtClean="0">
                <a:solidFill>
                  <a:srgbClr val="FF0000"/>
                </a:solidFill>
              </a:rPr>
              <a:t>1.33247</a:t>
            </a:r>
          </a:p>
          <a:p>
            <a:pPr lvl="1">
              <a:lnSpc>
                <a:spcPct val="100000"/>
              </a:lnSpc>
            </a:pPr>
            <a:r>
              <a:rPr lang="en-US" dirty="0" smtClean="0">
                <a:solidFill>
                  <a:srgbClr val="FF0000"/>
                </a:solidFill>
              </a:rPr>
              <a:t>65,000 values were incorrect</a:t>
            </a:r>
          </a:p>
          <a:p>
            <a:pPr>
              <a:lnSpc>
                <a:spcPct val="100000"/>
              </a:lnSpc>
            </a:pPr>
            <a:r>
              <a:rPr lang="en-US" dirty="0" err="1" smtClean="0"/>
              <a:t>Libquantum</a:t>
            </a:r>
            <a:r>
              <a:rPr lang="en-US" dirty="0" smtClean="0"/>
              <a:t>: Factorizes 33  to 11 x 3</a:t>
            </a:r>
          </a:p>
          <a:p>
            <a:pPr lvl="1">
              <a:lnSpc>
                <a:spcPct val="100000"/>
              </a:lnSpc>
            </a:pPr>
            <a:r>
              <a:rPr lang="en-US" dirty="0" smtClean="0">
                <a:solidFill>
                  <a:srgbClr val="FF0000"/>
                </a:solidFill>
              </a:rPr>
              <a:t>Impossible measurement</a:t>
            </a:r>
          </a:p>
          <a:p>
            <a:pPr lvl="1">
              <a:lnSpc>
                <a:spcPct val="100000"/>
              </a:lnSpc>
            </a:pPr>
            <a:r>
              <a:rPr lang="en-US" dirty="0" smtClean="0">
                <a:solidFill>
                  <a:srgbClr val="FF0000"/>
                </a:solidFill>
              </a:rPr>
              <a:t>Unable </a:t>
            </a:r>
            <a:r>
              <a:rPr lang="en-US" dirty="0">
                <a:solidFill>
                  <a:srgbClr val="FF0000"/>
                </a:solidFill>
              </a:rPr>
              <a:t>to determine </a:t>
            </a:r>
            <a:r>
              <a:rPr lang="en-US" dirty="0" smtClean="0">
                <a:solidFill>
                  <a:srgbClr val="FF0000"/>
                </a:solidFill>
              </a:rPr>
              <a:t>factors</a:t>
            </a:r>
          </a:p>
          <a:p>
            <a:pPr>
              <a:lnSpc>
                <a:spcPct val="100000"/>
              </a:lnSpc>
            </a:pPr>
            <a:r>
              <a:rPr lang="en-US" dirty="0" smtClean="0"/>
              <a:t>LU</a:t>
            </a:r>
          </a:p>
          <a:p>
            <a:pPr lvl="1">
              <a:lnSpc>
                <a:spcPct val="100000"/>
              </a:lnSpc>
            </a:pPr>
            <a:r>
              <a:rPr lang="en-US" dirty="0"/>
              <a:t>RMSE </a:t>
            </a:r>
            <a:r>
              <a:rPr lang="en-US" dirty="0" smtClean="0"/>
              <a:t>= </a:t>
            </a:r>
            <a:r>
              <a:rPr lang="en-US" dirty="0" smtClean="0">
                <a:solidFill>
                  <a:srgbClr val="FF0000"/>
                </a:solidFill>
              </a:rPr>
              <a:t>217781729.775298</a:t>
            </a:r>
          </a:p>
          <a:p>
            <a:pPr lvl="1">
              <a:lnSpc>
                <a:spcPct val="100000"/>
              </a:lnSpc>
            </a:pPr>
            <a:r>
              <a:rPr lang="en-US" dirty="0" smtClean="0"/>
              <a:t>RMSE </a:t>
            </a:r>
            <a:r>
              <a:rPr lang="en-US" dirty="0"/>
              <a:t>=</a:t>
            </a:r>
            <a:r>
              <a:rPr lang="en-US" dirty="0">
                <a:solidFill>
                  <a:srgbClr val="FF0000"/>
                </a:solidFill>
              </a:rPr>
              <a:t> </a:t>
            </a:r>
            <a:r>
              <a:rPr lang="en-US" dirty="0" smtClean="0">
                <a:solidFill>
                  <a:srgbClr val="FF0000"/>
                </a:solidFill>
              </a:rPr>
              <a:t>45324667.7812618</a:t>
            </a:r>
          </a:p>
        </p:txBody>
      </p:sp>
      <p:sp>
        <p:nvSpPr>
          <p:cNvPr id="4" name="Slide Number Placeholder 3"/>
          <p:cNvSpPr>
            <a:spLocks noGrp="1"/>
          </p:cNvSpPr>
          <p:nvPr>
            <p:ph type="sldNum" sz="quarter" idx="4"/>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7241738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a:xfrm>
            <a:off x="304800" y="838200"/>
            <a:ext cx="8686800" cy="5715000"/>
          </a:xfrm>
        </p:spPr>
        <p:txBody>
          <a:bodyPr/>
          <a:lstStyle/>
          <a:p>
            <a:r>
              <a:rPr lang="en-US" dirty="0" smtClean="0">
                <a:solidFill>
                  <a:srgbClr val="D25000"/>
                </a:solidFill>
              </a:rPr>
              <a:t>Emerging applications have diverse reliability</a:t>
            </a:r>
            <a:r>
              <a:rPr lang="en-US" dirty="0">
                <a:solidFill>
                  <a:srgbClr val="D25000"/>
                </a:solidFill>
              </a:rPr>
              <a:t> </a:t>
            </a:r>
            <a:r>
              <a:rPr lang="en-US" dirty="0" smtClean="0">
                <a:solidFill>
                  <a:srgbClr val="D25000"/>
                </a:solidFill>
              </a:rPr>
              <a:t>demands</a:t>
            </a:r>
            <a:endParaRPr lang="en-US" dirty="0">
              <a:solidFill>
                <a:srgbClr val="D25000"/>
              </a:solidFill>
            </a:endParaRPr>
          </a:p>
          <a:p>
            <a:pPr lvl="1"/>
            <a:r>
              <a:rPr lang="en-US" sz="2000" dirty="0" smtClean="0"/>
              <a:t>Personalized healthcare, market analysis, etc.</a:t>
            </a:r>
          </a:p>
          <a:p>
            <a:pPr lvl="1"/>
            <a:endParaRPr lang="en-US" sz="2000" dirty="0"/>
          </a:p>
          <a:p>
            <a:pPr lvl="1"/>
            <a:endParaRPr lang="en-US" sz="2000" dirty="0" smtClean="0"/>
          </a:p>
          <a:p>
            <a:pPr lvl="1"/>
            <a:endParaRPr lang="en-US" sz="2000" dirty="0"/>
          </a:p>
          <a:p>
            <a:pPr marL="0" indent="0">
              <a:buNone/>
            </a:pPr>
            <a:endParaRPr lang="en-US" dirty="0" smtClean="0"/>
          </a:p>
          <a:p>
            <a:r>
              <a:rPr lang="en-US" dirty="0" smtClean="0"/>
              <a:t>Leverage </a:t>
            </a:r>
            <a:r>
              <a:rPr lang="en-US" dirty="0"/>
              <a:t>inherent </a:t>
            </a:r>
            <a:r>
              <a:rPr lang="en-US" dirty="0" smtClean="0"/>
              <a:t>application error-tolerance</a:t>
            </a:r>
          </a:p>
          <a:p>
            <a:pPr marL="342820" lvl="1" indent="-342820">
              <a:spcBef>
                <a:spcPts val="1224"/>
              </a:spcBef>
              <a:buFontTx/>
              <a:buChar char="•"/>
            </a:pPr>
            <a:r>
              <a:rPr lang="en-US" dirty="0"/>
              <a:t>Holistic view </a:t>
            </a:r>
            <a:r>
              <a:rPr lang="en-US" dirty="0">
                <a:sym typeface="Symbol"/>
              </a:rPr>
              <a:t> b</a:t>
            </a:r>
            <a:r>
              <a:rPr lang="en-US" dirty="0"/>
              <a:t>alancing reliability, energy, &amp; cost </a:t>
            </a:r>
            <a:r>
              <a:rPr lang="en-US" dirty="0" smtClean="0"/>
              <a:t>budgets</a:t>
            </a:r>
          </a:p>
        </p:txBody>
      </p:sp>
      <p:sp>
        <p:nvSpPr>
          <p:cNvPr id="4" name="Slide Number Placeholder 3"/>
          <p:cNvSpPr>
            <a:spLocks noGrp="1"/>
          </p:cNvSpPr>
          <p:nvPr>
            <p:ph type="sldNum" sz="quarter" idx="4"/>
          </p:nvPr>
        </p:nvSpPr>
        <p:spPr/>
        <p:txBody>
          <a:bodyPr/>
          <a:lstStyle/>
          <a:p>
            <a:fld id="{B6F15528-21DE-4FAA-801E-634DDDAF4B2B}" type="slidenum">
              <a:rPr lang="en-US" smtClean="0"/>
              <a:pPr/>
              <a:t>52</a:t>
            </a:fld>
            <a:endParaRPr lang="en-US"/>
          </a:p>
        </p:txBody>
      </p:sp>
      <p:grpSp>
        <p:nvGrpSpPr>
          <p:cNvPr id="17" name="Group 16"/>
          <p:cNvGrpSpPr/>
          <p:nvPr/>
        </p:nvGrpSpPr>
        <p:grpSpPr>
          <a:xfrm>
            <a:off x="497941" y="1828800"/>
            <a:ext cx="8265059" cy="1604665"/>
            <a:chOff x="497941" y="1828800"/>
            <a:chExt cx="8265059" cy="1604665"/>
          </a:xfrm>
        </p:grpSpPr>
        <p:sp>
          <p:nvSpPr>
            <p:cNvPr id="5" name="TextBox 4"/>
            <p:cNvSpPr txBox="1"/>
            <p:nvPr/>
          </p:nvSpPr>
          <p:spPr>
            <a:xfrm>
              <a:off x="1035377" y="2971800"/>
              <a:ext cx="7363554" cy="461665"/>
            </a:xfrm>
            <a:prstGeom prst="rect">
              <a:avLst/>
            </a:prstGeom>
            <a:noFill/>
          </p:spPr>
          <p:txBody>
            <a:bodyPr wrap="square" rtlCol="0">
              <a:spAutoFit/>
            </a:bodyPr>
            <a:lstStyle/>
            <a:p>
              <a:r>
                <a:rPr lang="en-US" sz="2000" b="1" dirty="0" smtClean="0">
                  <a:latin typeface="Arial Narrow" pitchFamily="34" charset="0"/>
                </a:rPr>
                <a:t>Data collection 	 </a:t>
              </a:r>
              <a:r>
                <a:rPr lang="en-US" sz="2400" b="1" dirty="0" smtClean="0">
                  <a:latin typeface="Arial Narrow" pitchFamily="34" charset="0"/>
                </a:rPr>
                <a:t> </a:t>
              </a:r>
              <a:r>
                <a:rPr lang="en-US" sz="2400" b="1" dirty="0" smtClean="0">
                  <a:latin typeface="Arial Narrow" pitchFamily="34" charset="0"/>
                  <a:cs typeface="Arial"/>
                </a:rPr>
                <a:t>→ </a:t>
              </a:r>
              <a:r>
                <a:rPr lang="en-US" sz="2000" b="1" dirty="0" smtClean="0">
                  <a:latin typeface="Arial Narrow" pitchFamily="34" charset="0"/>
                  <a:cs typeface="Arial"/>
                </a:rPr>
                <a:t>	   Processing	    </a:t>
              </a:r>
              <a:r>
                <a:rPr lang="en-US" sz="2400" b="1" dirty="0" smtClean="0">
                  <a:latin typeface="Arial Narrow" pitchFamily="34" charset="0"/>
                  <a:cs typeface="Arial"/>
                </a:rPr>
                <a:t>→ </a:t>
              </a:r>
              <a:r>
                <a:rPr lang="en-US" sz="2000" b="1" dirty="0" smtClean="0">
                  <a:latin typeface="Arial Narrow" pitchFamily="34" charset="0"/>
                  <a:cs typeface="Arial"/>
                </a:rPr>
                <a:t>	       Analysis</a:t>
              </a:r>
              <a:endParaRPr lang="en-US" sz="2000" b="1" dirty="0">
                <a:latin typeface="Arial Narrow" pitchFamily="34" charset="0"/>
              </a:endParaRPr>
            </a:p>
          </p:txBody>
        </p:sp>
        <p:grpSp>
          <p:nvGrpSpPr>
            <p:cNvPr id="13" name="Group 12"/>
            <p:cNvGrpSpPr/>
            <p:nvPr/>
          </p:nvGrpSpPr>
          <p:grpSpPr>
            <a:xfrm>
              <a:off x="497941" y="1828800"/>
              <a:ext cx="2514600" cy="1191553"/>
              <a:chOff x="497941" y="1828800"/>
              <a:chExt cx="2514600" cy="1447800"/>
            </a:xfrm>
          </p:grpSpPr>
          <p:pic>
            <p:nvPicPr>
              <p:cNvPr id="28" name="Picture 8" descr="C:\Users\Siva\Desktop\sensors-on-a-patient.jpg"/>
              <p:cNvPicPr>
                <a:picLocks noChangeAspect="1" noChangeArrowheads="1"/>
              </p:cNvPicPr>
              <p:nvPr/>
            </p:nvPicPr>
            <p:blipFill rotWithShape="1">
              <a:blip r:embed="rId3">
                <a:extLst>
                  <a:ext uri="{28A0092B-C50C-407E-A947-70E740481C1C}">
                    <a14:useLocalDpi xmlns:a14="http://schemas.microsoft.com/office/drawing/2010/main" val="0"/>
                  </a:ext>
                </a:extLst>
              </a:blip>
              <a:srcRect r="13512"/>
              <a:stretch/>
            </p:blipFill>
            <p:spPr bwMode="auto">
              <a:xfrm>
                <a:off x="2133600" y="1878859"/>
                <a:ext cx="838200" cy="1268737"/>
              </a:xfrm>
              <a:prstGeom prst="rect">
                <a:avLst/>
              </a:prstGeom>
              <a:ln>
                <a:noFill/>
              </a:ln>
              <a:effectLst>
                <a:softEdge rad="12700"/>
              </a:effectLst>
              <a:extLst>
                <a:ext uri="{909E8E84-426E-40DD-AFC4-6F175D3DCCD1}">
                  <a14:hiddenFill xmlns:a14="http://schemas.microsoft.com/office/drawing/2010/main">
                    <a:solidFill>
                      <a:srgbClr val="FFFFFF"/>
                    </a:solidFill>
                  </a14:hiddenFill>
                </a:ext>
              </a:extLst>
            </p:spPr>
          </p:pic>
          <p:pic>
            <p:nvPicPr>
              <p:cNvPr id="26" name="Picture 3" descr="C:\Users\Siva\Desktop\Untitl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828800"/>
                <a:ext cx="1542912" cy="639118"/>
              </a:xfrm>
              <a:prstGeom prst="rect">
                <a:avLst/>
              </a:prstGeom>
              <a:ln>
                <a:noFill/>
              </a:ln>
              <a:effectLst>
                <a:softEdge rad="63500"/>
              </a:effectLst>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685800" y="2895600"/>
                <a:ext cx="2133600" cy="2519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4" name="Picture 4" descr="C:\Users\Siva\Desktop\Untitl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559" y="2133600"/>
                <a:ext cx="1039641" cy="8867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7" name="Rounded Rectangle 26"/>
              <p:cNvSpPr/>
              <p:nvPr/>
            </p:nvSpPr>
            <p:spPr bwMode="auto">
              <a:xfrm>
                <a:off x="497941" y="1858210"/>
                <a:ext cx="2514600" cy="1418390"/>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Ubiquitous Sensors</a:t>
                </a:r>
                <a:endParaRPr kumimoji="0" lang="en-US" sz="2200" b="1" i="0" u="none" strike="noStrike" cap="none" normalizeH="0" baseline="0" dirty="0">
                  <a:ln>
                    <a:noFill/>
                  </a:ln>
                  <a:solidFill>
                    <a:schemeClr val="tx1"/>
                  </a:solidFill>
                  <a:effectLst/>
                  <a:latin typeface="Arial Narrow" pitchFamily="34" charset="0"/>
                </a:endParaRPr>
              </a:p>
            </p:txBody>
          </p:sp>
        </p:grpSp>
        <p:grpSp>
          <p:nvGrpSpPr>
            <p:cNvPr id="6" name="Group 5"/>
            <p:cNvGrpSpPr/>
            <p:nvPr/>
          </p:nvGrpSpPr>
          <p:grpSpPr>
            <a:xfrm>
              <a:off x="6248399" y="1858211"/>
              <a:ext cx="2514601" cy="1162144"/>
              <a:chOff x="6143510" y="1875396"/>
              <a:chExt cx="2534585" cy="1720174"/>
            </a:xfrm>
          </p:grpSpPr>
          <p:sp>
            <p:nvSpPr>
              <p:cNvPr id="30" name="Rounded Rectangle 29"/>
              <p:cNvSpPr/>
              <p:nvPr/>
            </p:nvSpPr>
            <p:spPr bwMode="auto">
              <a:xfrm>
                <a:off x="6143510" y="1875396"/>
                <a:ext cx="2534585" cy="1720174"/>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Portable Devices</a:t>
                </a:r>
                <a:endParaRPr kumimoji="0" lang="en-US" sz="2200" b="1" i="0" u="none" strike="noStrike" cap="none" normalizeH="0" baseline="0" dirty="0">
                  <a:ln>
                    <a:noFill/>
                  </a:ln>
                  <a:solidFill>
                    <a:schemeClr val="tx1"/>
                  </a:solidFill>
                  <a:effectLst/>
                  <a:latin typeface="Arial Narrow" pitchFamily="34" charset="0"/>
                </a:endParaRPr>
              </a:p>
            </p:txBody>
          </p:sp>
          <p:pic>
            <p:nvPicPr>
              <p:cNvPr id="33" name="Picture 10" descr="http://www.mynameisnotmatt.com/wp-content/uploads/2011/09/smartphones.jpg"/>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6201671" y="2038410"/>
                <a:ext cx="1093924" cy="9524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http://www.poderpda.com/wp-content/uploads/2013/01/tablet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91400" y="1948851"/>
                <a:ext cx="1056278" cy="10742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3352800" y="1858212"/>
              <a:ext cx="2514600" cy="1162142"/>
              <a:chOff x="3352800" y="1858212"/>
              <a:chExt cx="2514600" cy="1737361"/>
            </a:xfrm>
          </p:grpSpPr>
          <p:sp>
            <p:nvSpPr>
              <p:cNvPr id="29" name="Rounded Rectangle 28"/>
              <p:cNvSpPr/>
              <p:nvPr/>
            </p:nvSpPr>
            <p:spPr bwMode="auto">
              <a:xfrm>
                <a:off x="3352800" y="1858212"/>
                <a:ext cx="2514600" cy="1737361"/>
              </a:xfrm>
              <a:prstGeom prst="roundRect">
                <a:avLst/>
              </a:prstGeom>
              <a:no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Cloud Servers</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35" name="Group 34"/>
              <p:cNvGrpSpPr/>
              <p:nvPr/>
            </p:nvGrpSpPr>
            <p:grpSpPr>
              <a:xfrm>
                <a:off x="3886200" y="1881604"/>
                <a:ext cx="1447800" cy="1071802"/>
                <a:chOff x="3806952" y="1443182"/>
                <a:chExt cx="1795272" cy="2189097"/>
              </a:xfrm>
            </p:grpSpPr>
            <p:sp>
              <p:nvSpPr>
                <p:cNvPr id="36" name="Cloud 35"/>
                <p:cNvSpPr/>
                <p:nvPr/>
              </p:nvSpPr>
              <p:spPr bwMode="auto">
                <a:xfrm>
                  <a:off x="3806952" y="2318163"/>
                  <a:ext cx="1795272" cy="1314116"/>
                </a:xfrm>
                <a:prstGeom prst="cloud">
                  <a:avLst/>
                </a:prstGeom>
                <a:solidFill>
                  <a:srgbClr val="00CCFF"/>
                </a:solidFill>
                <a:ln>
                  <a:headEnd type="none" w="med" len="med"/>
                  <a:tailEnd type="none" w="med" len="med"/>
                </a:ln>
                <a:effectLst>
                  <a:outerShdw blurRad="40000" dist="20000" dir="5400000" rotWithShape="0">
                    <a:srgbClr val="000000">
                      <a:alpha val="38000"/>
                    </a:srgbClr>
                  </a:outerShdw>
                  <a:softEdge rad="12700"/>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37" name="Picture 16" descr="http://ts1.mm.bing.net/th?id=H.4807761539696683&amp;pid=1.9&amp;w=300&amp;h=300&amp;p=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23616" y="1443182"/>
                  <a:ext cx="1195144" cy="1868055"/>
                </a:xfrm>
                <a:prstGeom prst="rect">
                  <a:avLst/>
                </a:prstGeom>
                <a:ln>
                  <a:noFill/>
                </a:ln>
                <a:effectLst>
                  <a:softEdge rad="63500"/>
                </a:effectLst>
                <a:extLst>
                  <a:ext uri="{909E8E84-426E-40DD-AFC4-6F175D3DCCD1}">
                    <a14:hiddenFill xmlns:a14="http://schemas.microsoft.com/office/drawing/2010/main">
                      <a:solidFill>
                        <a:srgbClr val="FFFFFF"/>
                      </a:solidFill>
                    </a14:hiddenFill>
                  </a:ext>
                </a:extLst>
              </p:spPr>
            </p:pic>
          </p:grpSp>
        </p:grpSp>
        <p:sp>
          <p:nvSpPr>
            <p:cNvPr id="42" name="Left-Right Arrow 41"/>
            <p:cNvSpPr/>
            <p:nvPr/>
          </p:nvSpPr>
          <p:spPr bwMode="auto">
            <a:xfrm>
              <a:off x="2857892" y="2514600"/>
              <a:ext cx="685800" cy="457200"/>
            </a:xfrm>
            <a:prstGeom prst="leftRightArrow">
              <a:avLst/>
            </a:prstGeom>
            <a:solidFill>
              <a:srgbClr val="00206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Left-Right Arrow 42"/>
            <p:cNvSpPr/>
            <p:nvPr/>
          </p:nvSpPr>
          <p:spPr bwMode="auto">
            <a:xfrm>
              <a:off x="5715000" y="2514600"/>
              <a:ext cx="685800" cy="457200"/>
            </a:xfrm>
            <a:prstGeom prst="leftRightArrow">
              <a:avLst/>
            </a:prstGeom>
            <a:solidFill>
              <a:srgbClr val="00206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408716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3" descr="C:\Users\Siva\Pictures\b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512" y="4474213"/>
            <a:ext cx="2410188" cy="162178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bwMode="auto">
          <a:xfrm>
            <a:off x="3429000" y="3830485"/>
            <a:ext cx="5029192" cy="2341717"/>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7" name="Group 56"/>
          <p:cNvGrpSpPr/>
          <p:nvPr/>
        </p:nvGrpSpPr>
        <p:grpSpPr>
          <a:xfrm>
            <a:off x="685800" y="1526689"/>
            <a:ext cx="7772400" cy="4642822"/>
            <a:chOff x="685800" y="1526689"/>
            <a:chExt cx="7772400" cy="4642822"/>
          </a:xfrm>
        </p:grpSpPr>
        <p:cxnSp>
          <p:nvCxnSpPr>
            <p:cNvPr id="58" name="Straight Connector 57"/>
            <p:cNvCxnSpPr/>
            <p:nvPr/>
          </p:nvCxnSpPr>
          <p:spPr bwMode="auto">
            <a:xfrm flipH="1">
              <a:off x="685800" y="3845413"/>
              <a:ext cx="7772400" cy="0"/>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59" name="Straight Connector 58"/>
            <p:cNvCxnSpPr/>
            <p:nvPr/>
          </p:nvCxnSpPr>
          <p:spPr bwMode="auto">
            <a:xfrm flipH="1" flipV="1">
              <a:off x="3429000"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2" name="Title 1"/>
          <p:cNvSpPr>
            <a:spLocks noGrp="1"/>
          </p:cNvSpPr>
          <p:nvPr>
            <p:ph type="title"/>
          </p:nvPr>
        </p:nvSpPr>
        <p:spPr/>
        <p:txBody>
          <a:bodyPr/>
          <a:lstStyle/>
          <a:p>
            <a:r>
              <a:rPr lang="en-US" dirty="0" smtClean="0"/>
              <a:t>Motivation</a:t>
            </a:r>
            <a:endParaRPr lang="en-US" dirty="0"/>
          </a:p>
        </p:txBody>
      </p:sp>
      <p:sp>
        <p:nvSpPr>
          <p:cNvPr id="74" name="Rectangle 73"/>
          <p:cNvSpPr/>
          <p:nvPr/>
        </p:nvSpPr>
        <p:spPr bwMode="auto">
          <a:xfrm>
            <a:off x="3428742" y="1509090"/>
            <a:ext cx="5029457" cy="233901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a:p>
        </p:txBody>
      </p:sp>
      <p:sp>
        <p:nvSpPr>
          <p:cNvPr id="91" name="Oval 90"/>
          <p:cNvSpPr/>
          <p:nvPr/>
        </p:nvSpPr>
        <p:spPr bwMode="auto">
          <a:xfrm>
            <a:off x="5943600" y="225014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 name="Group 5"/>
          <p:cNvGrpSpPr/>
          <p:nvPr/>
        </p:nvGrpSpPr>
        <p:grpSpPr>
          <a:xfrm>
            <a:off x="178716" y="1342092"/>
            <a:ext cx="507084" cy="4830109"/>
            <a:chOff x="254916" y="2515761"/>
            <a:chExt cx="507084" cy="3708421"/>
          </a:xfrm>
        </p:grpSpPr>
        <p:cxnSp>
          <p:nvCxnSpPr>
            <p:cNvPr id="92" name="Straight Arrow Connector 91"/>
            <p:cNvCxnSpPr/>
            <p:nvPr/>
          </p:nvCxnSpPr>
          <p:spPr bwMode="auto">
            <a:xfrm flipV="1">
              <a:off x="762000" y="2713929"/>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1" y="3985988"/>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019802" y="6261556"/>
              <a:ext cx="2390398" cy="430887"/>
            </a:xfrm>
            <a:prstGeom prst="rect">
              <a:avLst/>
            </a:prstGeom>
            <a:noFill/>
            <a:ln w="38100">
              <a:solidFill>
                <a:schemeClr val="bg1"/>
              </a:solidFill>
            </a:ln>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50" name="Content Placeholder 2"/>
          <p:cNvSpPr txBox="1">
            <a:spLocks/>
          </p:cNvSpPr>
          <p:nvPr/>
        </p:nvSpPr>
        <p:spPr bwMode="auto">
          <a:xfrm>
            <a:off x="5829300" y="4419600"/>
            <a:ext cx="923925" cy="586409"/>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indent="0">
              <a:buFontTx/>
              <a:buNone/>
            </a:pPr>
            <a:r>
              <a:rPr lang="en-US" dirty="0" smtClean="0"/>
              <a:t>How?</a:t>
            </a:r>
            <a:endParaRPr lang="en-US" dirty="0"/>
          </a:p>
        </p:txBody>
      </p:sp>
      <p:sp>
        <p:nvSpPr>
          <p:cNvPr id="51" name="Trapezoid 50"/>
          <p:cNvSpPr/>
          <p:nvPr/>
        </p:nvSpPr>
        <p:spPr bwMode="auto">
          <a:xfrm rot="15720000">
            <a:off x="5334970" y="3838141"/>
            <a:ext cx="1388838" cy="3400553"/>
          </a:xfrm>
          <a:prstGeom prst="trapezoid">
            <a:avLst>
              <a:gd name="adj" fmla="val 20950"/>
            </a:avLst>
          </a:prstGeom>
          <a:gradFill>
            <a:gsLst>
              <a:gs pos="0">
                <a:srgbClr val="FFC000"/>
              </a:gs>
              <a:gs pos="50000">
                <a:srgbClr val="DBFD5F"/>
              </a:gs>
              <a:gs pos="100000">
                <a:srgbClr val="92D050"/>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TextBox 51"/>
          <p:cNvSpPr txBox="1"/>
          <p:nvPr/>
        </p:nvSpPr>
        <p:spPr>
          <a:xfrm>
            <a:off x="5372590" y="5150884"/>
            <a:ext cx="1371110" cy="769441"/>
          </a:xfrm>
          <a:prstGeom prst="rect">
            <a:avLst/>
          </a:prstGeom>
          <a:noFill/>
        </p:spPr>
        <p:txBody>
          <a:bodyPr wrap="square" rtlCol="0" anchor="ctr">
            <a:spAutoFit/>
          </a:bodyPr>
          <a:lstStyle/>
          <a:p>
            <a:pPr algn="ctr"/>
            <a:r>
              <a:rPr lang="en-US" sz="2200" b="1" dirty="0" smtClean="0">
                <a:latin typeface="Arial Narrow" pitchFamily="34" charset="0"/>
              </a:rPr>
              <a:t>Tunable</a:t>
            </a:r>
          </a:p>
          <a:p>
            <a:pPr algn="ctr"/>
            <a:r>
              <a:rPr lang="en-US" sz="2200" b="1" dirty="0" smtClean="0">
                <a:latin typeface="Arial Narrow" pitchFamily="34" charset="0"/>
              </a:rPr>
              <a:t>reliability</a:t>
            </a:r>
          </a:p>
        </p:txBody>
      </p:sp>
      <p:sp>
        <p:nvSpPr>
          <p:cNvPr id="35" name="Oval 34"/>
          <p:cNvSpPr/>
          <p:nvPr/>
        </p:nvSpPr>
        <p:spPr bwMode="auto">
          <a:xfrm>
            <a:off x="3467100" y="5324475"/>
            <a:ext cx="1905000" cy="838200"/>
          </a:xfrm>
          <a:prstGeom prst="ellipse">
            <a:avLst/>
          </a:prstGeom>
          <a:solidFill>
            <a:srgbClr val="FFC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SWAT</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53" name="Group 52"/>
          <p:cNvGrpSpPr/>
          <p:nvPr/>
        </p:nvGrpSpPr>
        <p:grpSpPr>
          <a:xfrm>
            <a:off x="6515100" y="4587184"/>
            <a:ext cx="1905000" cy="1392735"/>
            <a:chOff x="6705600" y="4579440"/>
            <a:chExt cx="1905000" cy="1392735"/>
          </a:xfrm>
        </p:grpSpPr>
        <p:sp>
          <p:nvSpPr>
            <p:cNvPr id="54" name="Oval 53"/>
            <p:cNvSpPr/>
            <p:nvPr/>
          </p:nvSpPr>
          <p:spPr bwMode="auto">
            <a:xfrm>
              <a:off x="6705600" y="4579440"/>
              <a:ext cx="1905000" cy="1392735"/>
            </a:xfrm>
            <a:prstGeom prst="ellipse">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55" name="Rectangle 54"/>
            <p:cNvSpPr/>
            <p:nvPr/>
          </p:nvSpPr>
          <p:spPr>
            <a:xfrm>
              <a:off x="6810375" y="4711779"/>
              <a:ext cx="1676399" cy="1107996"/>
            </a:xfrm>
            <a:prstGeom prst="rect">
              <a:avLst/>
            </a:prstGeom>
          </p:spPr>
          <p:txBody>
            <a:bodyPr wrap="square">
              <a:spAutoFit/>
            </a:bodyPr>
            <a:lstStyle/>
            <a:p>
              <a:pPr algn="ctr" eaLnBrk="0" fontAlgn="base" hangingPunct="0">
                <a:spcBef>
                  <a:spcPct val="0"/>
                </a:spcBef>
                <a:spcAft>
                  <a:spcPct val="0"/>
                </a:spcAft>
              </a:pPr>
              <a:r>
                <a:rPr lang="en-US" sz="2200" b="1" dirty="0">
                  <a:latin typeface="Arial Narrow" pitchFamily="34" charset="0"/>
                </a:rPr>
                <a:t>Very high</a:t>
              </a:r>
            </a:p>
            <a:p>
              <a:pPr algn="ctr" eaLnBrk="0" fontAlgn="base" hangingPunct="0">
                <a:spcBef>
                  <a:spcPct val="0"/>
                </a:spcBef>
                <a:spcAft>
                  <a:spcPct val="0"/>
                </a:spcAft>
              </a:pPr>
              <a:r>
                <a:rPr lang="en-US" sz="2200" b="1" dirty="0" smtClean="0">
                  <a:latin typeface="Arial Narrow" pitchFamily="34" charset="0"/>
                </a:rPr>
                <a:t>reliability at low-cost</a:t>
              </a:r>
              <a:endParaRPr lang="en-US" sz="2200" b="1" dirty="0">
                <a:latin typeface="Arial Narrow" pitchFamily="34" charset="0"/>
              </a:endParaRPr>
            </a:p>
          </p:txBody>
        </p:sp>
      </p:grpSp>
      <p:sp>
        <p:nvSpPr>
          <p:cNvPr id="16" name="Rectangle 15"/>
          <p:cNvSpPr/>
          <p:nvPr/>
        </p:nvSpPr>
        <p:spPr bwMode="auto">
          <a:xfrm>
            <a:off x="1061903" y="6105525"/>
            <a:ext cx="251427" cy="1028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6" name="Rounded Rectangle 55"/>
          <p:cNvSpPr/>
          <p:nvPr/>
        </p:nvSpPr>
        <p:spPr bwMode="auto">
          <a:xfrm>
            <a:off x="1061903" y="1219201"/>
            <a:ext cx="4031216" cy="2421990"/>
          </a:xfrm>
          <a:prstGeom prst="roundRect">
            <a:avLst/>
          </a:prstGeom>
          <a:solidFill>
            <a:schemeClr val="bg1">
              <a:lumMod val="8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Goals:</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Full reliability at low-cost</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Systematic reliability evaluation</a:t>
            </a:r>
          </a:p>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CC6600"/>
                </a:solidFill>
                <a:effectLst/>
                <a:latin typeface="Arial Narrow" pitchFamily="34" charset="0"/>
              </a:rPr>
              <a:t>Tunable</a:t>
            </a:r>
            <a:r>
              <a:rPr kumimoji="0" lang="en-US" sz="2200" b="1" i="0" u="none" strike="noStrike" cap="none" normalizeH="0" dirty="0" smtClean="0">
                <a:ln>
                  <a:noFill/>
                </a:ln>
                <a:solidFill>
                  <a:srgbClr val="CC6600"/>
                </a:solidFill>
                <a:effectLst/>
                <a:latin typeface="Arial Narrow" pitchFamily="34" charset="0"/>
              </a:rPr>
              <a:t> reliability vs. overhead</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0" name="Straight Connector 9"/>
          <p:cNvCxnSpPr>
            <a:stCxn id="16" idx="1"/>
          </p:cNvCxnSpPr>
          <p:nvPr/>
        </p:nvCxnSpPr>
        <p:spPr bwMode="auto">
          <a:xfrm flipV="1">
            <a:off x="1061903" y="5979920"/>
            <a:ext cx="81097" cy="1770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4" name="Straight Connector 63"/>
          <p:cNvCxnSpPr>
            <a:endCxn id="16" idx="3"/>
          </p:cNvCxnSpPr>
          <p:nvPr/>
        </p:nvCxnSpPr>
        <p:spPr bwMode="auto">
          <a:xfrm flipV="1">
            <a:off x="1214303" y="6156960"/>
            <a:ext cx="99027" cy="2438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1143001" y="5979920"/>
            <a:ext cx="71302" cy="420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769295453"/>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2000"/>
                                        <p:tgtEl>
                                          <p:spTgt spid="51"/>
                                        </p:tgtEl>
                                      </p:cBhvr>
                                    </p:animEffect>
                                  </p:childTnLst>
                                </p:cTn>
                              </p:par>
                              <p:par>
                                <p:cTn id="30" presetID="1" presetClass="entr" presetSubtype="0" fill="hold" nodeType="withEffect">
                                  <p:stCondLst>
                                    <p:cond delay="0"/>
                                  </p:stCondLst>
                                  <p:childTnLst>
                                    <p:set>
                                      <p:cBhvr>
                                        <p:cTn id="31" dur="1" fill="hold">
                                          <p:stCondLst>
                                            <p:cond delay="0"/>
                                          </p:stCondLst>
                                        </p:cTn>
                                        <p:tgtEl>
                                          <p:spTgt spid="56">
                                            <p:txEl>
                                              <p:pRg st="3" end="3"/>
                                            </p:txEl>
                                          </p:spTgt>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5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1" grpId="0" animBg="1"/>
      <p:bldP spid="52" grpId="0"/>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86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2286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cxnSp>
        <p:nvCxnSpPr>
          <p:cNvPr id="22" name="Straight Arrow Connector 2054"/>
          <p:cNvCxnSpPr>
            <a:cxnSpLocks noChangeShapeType="1"/>
            <a:stCxn id="6" idx="2"/>
            <a:endCxn id="23" idx="0"/>
          </p:cNvCxnSpPr>
          <p:nvPr/>
        </p:nvCxnSpPr>
        <p:spPr bwMode="auto">
          <a:xfrm>
            <a:off x="11430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286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7</a:t>
            </a:fld>
            <a:endParaRPr lang="en-US"/>
          </a:p>
        </p:txBody>
      </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17" name="TextBox 16"/>
          <p:cNvSpPr txBox="1"/>
          <p:nvPr/>
        </p:nvSpPr>
        <p:spPr>
          <a:xfrm>
            <a:off x="2893921"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18" name="Group 17"/>
          <p:cNvGrpSpPr/>
          <p:nvPr/>
        </p:nvGrpSpPr>
        <p:grpSpPr>
          <a:xfrm>
            <a:off x="2516637" y="1676400"/>
            <a:ext cx="1865255" cy="4188718"/>
            <a:chOff x="304800" y="1678682"/>
            <a:chExt cx="1865255" cy="4188718"/>
          </a:xfrm>
        </p:grpSpPr>
        <p:grpSp>
          <p:nvGrpSpPr>
            <p:cNvPr id="19" name="Group 18"/>
            <p:cNvGrpSpPr/>
            <p:nvPr/>
          </p:nvGrpSpPr>
          <p:grpSpPr>
            <a:xfrm>
              <a:off x="304800" y="1678682"/>
              <a:ext cx="1865255" cy="3222945"/>
              <a:chOff x="304800" y="1678682"/>
              <a:chExt cx="1865255" cy="3222945"/>
            </a:xfrm>
          </p:grpSpPr>
          <p:sp>
            <p:nvSpPr>
              <p:cNvPr id="25" name="Rounded Rectangle 24"/>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 name="Group 2047"/>
              <p:cNvGrpSpPr>
                <a:grpSpLocks/>
              </p:cNvGrpSpPr>
              <p:nvPr/>
            </p:nvGrpSpPr>
            <p:grpSpPr bwMode="auto">
              <a:xfrm>
                <a:off x="304800" y="1907290"/>
                <a:ext cx="1865255" cy="2732088"/>
                <a:chOff x="1569711" y="2214680"/>
                <a:chExt cx="1990971" cy="2732220"/>
              </a:xfrm>
            </p:grpSpPr>
            <p:sp>
              <p:nvSpPr>
                <p:cNvPr id="27" name="Rectangle 26"/>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8"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1" name="Straight Arrow Connector 2054"/>
            <p:cNvCxnSpPr>
              <a:cxnSpLocks noChangeShapeType="1"/>
              <a:stCxn id="25" idx="2"/>
              <a:endCxn id="24"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ounded Rectangle 23"/>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5" name="Explosion 1 61"/>
          <p:cNvSpPr>
            <a:spLocks noChangeArrowheads="1"/>
          </p:cNvSpPr>
          <p:nvPr/>
        </p:nvSpPr>
        <p:spPr bwMode="auto">
          <a:xfrm>
            <a:off x="3525445"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0" name="Rectangle 39"/>
          <p:cNvSpPr/>
          <p:nvPr/>
        </p:nvSpPr>
        <p:spPr>
          <a:xfrm>
            <a:off x="2458645" y="2396070"/>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24" idx="1"/>
          </p:cNvCxnSpPr>
          <p:nvPr/>
        </p:nvCxnSpPr>
        <p:spPr bwMode="auto">
          <a:xfrm flipV="1">
            <a:off x="2057401" y="5561538"/>
            <a:ext cx="459236"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sp>
        <p:nvSpPr>
          <p:cNvPr id="42" name="Explosion 1 61"/>
          <p:cNvSpPr>
            <a:spLocks noChangeArrowheads="1"/>
          </p:cNvSpPr>
          <p:nvPr/>
        </p:nvSpPr>
        <p:spPr bwMode="auto">
          <a:xfrm>
            <a:off x="3527362" y="210803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3" name="TextBox 42"/>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grpSp>
        <p:nvGrpSpPr>
          <p:cNvPr id="44" name="Group 43"/>
          <p:cNvGrpSpPr/>
          <p:nvPr/>
        </p:nvGrpSpPr>
        <p:grpSpPr>
          <a:xfrm>
            <a:off x="4830918" y="1676400"/>
            <a:ext cx="1865255" cy="4188718"/>
            <a:chOff x="304800" y="1678682"/>
            <a:chExt cx="1865255" cy="4188718"/>
          </a:xfrm>
        </p:grpSpPr>
        <p:grpSp>
          <p:nvGrpSpPr>
            <p:cNvPr id="45" name="Group 44"/>
            <p:cNvGrpSpPr/>
            <p:nvPr/>
          </p:nvGrpSpPr>
          <p:grpSpPr>
            <a:xfrm>
              <a:off x="304800" y="1678682"/>
              <a:ext cx="1865255" cy="3222945"/>
              <a:chOff x="304800" y="1678682"/>
              <a:chExt cx="1865255" cy="3222945"/>
            </a:xfrm>
          </p:grpSpPr>
          <p:sp>
            <p:nvSpPr>
              <p:cNvPr id="48" name="Rounded Rectangle 47"/>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9" name="Group 2047"/>
              <p:cNvGrpSpPr>
                <a:grpSpLocks/>
              </p:cNvGrpSpPr>
              <p:nvPr/>
            </p:nvGrpSpPr>
            <p:grpSpPr bwMode="auto">
              <a:xfrm>
                <a:off x="304800" y="1907290"/>
                <a:ext cx="1865255" cy="2732088"/>
                <a:chOff x="1569711" y="2214680"/>
                <a:chExt cx="1990971" cy="2732220"/>
              </a:xfrm>
            </p:grpSpPr>
            <p:sp>
              <p:nvSpPr>
                <p:cNvPr id="50" name="Rectangle 49"/>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51"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5"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6"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7" name="TextBox 56"/>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6" name="Straight Arrow Connector 2054"/>
            <p:cNvCxnSpPr>
              <a:cxnSpLocks noChangeShapeType="1"/>
              <a:stCxn id="48" idx="2"/>
              <a:endCxn id="47"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 name="Rounded Rectangle 46"/>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8" name="Explosion 1 61"/>
          <p:cNvSpPr>
            <a:spLocks noChangeArrowheads="1"/>
          </p:cNvSpPr>
          <p:nvPr/>
        </p:nvSpPr>
        <p:spPr bwMode="auto">
          <a:xfrm>
            <a:off x="5894237"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59" name="Explosion 1 61"/>
          <p:cNvSpPr>
            <a:spLocks noChangeArrowheads="1"/>
          </p:cNvSpPr>
          <p:nvPr/>
        </p:nvSpPr>
        <p:spPr bwMode="auto">
          <a:xfrm>
            <a:off x="5886791" y="27432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60" name="Rectangle 59"/>
          <p:cNvSpPr/>
          <p:nvPr/>
        </p:nvSpPr>
        <p:spPr>
          <a:xfrm>
            <a:off x="4648200" y="2959149"/>
            <a:ext cx="2322533" cy="3441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113155" y="5664193"/>
            <a:ext cx="4172937" cy="892552"/>
          </a:xfrm>
          <a:prstGeom prst="rect">
            <a:avLst/>
          </a:prstGeom>
          <a:noFill/>
        </p:spPr>
        <p:txBody>
          <a:bodyPr wrap="square" rtlCol="0">
            <a:spAutoFit/>
          </a:bodyPr>
          <a:lstStyle/>
          <a:p>
            <a:pPr algn="ctr"/>
            <a:r>
              <a:rPr lang="en-US" b="1" dirty="0" smtClean="0"/>
              <a:t>Symptom detectors (SWAT): </a:t>
            </a:r>
          </a:p>
          <a:p>
            <a:pPr algn="ctr"/>
            <a:r>
              <a:rPr lang="en-US" b="1" dirty="0" smtClean="0"/>
              <a:t>Fatal traps, assertion violations, etc.</a:t>
            </a:r>
          </a:p>
          <a:p>
            <a:pPr marL="742950" lvl="1" indent="-285750" algn="ctr">
              <a:buFont typeface="Arial" pitchFamily="34" charset="0"/>
              <a:buChar char="•"/>
            </a:pPr>
            <a:endParaRPr lang="en-US" sz="1600" b="1" dirty="0" smtClean="0"/>
          </a:p>
        </p:txBody>
      </p:sp>
      <p:sp>
        <p:nvSpPr>
          <p:cNvPr id="62" name="Explosion 1 61"/>
          <p:cNvSpPr>
            <a:spLocks noChangeArrowheads="1"/>
          </p:cNvSpPr>
          <p:nvPr/>
        </p:nvSpPr>
        <p:spPr bwMode="auto">
          <a:xfrm>
            <a:off x="4827437"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Fault</a:t>
            </a:r>
            <a:endParaRPr lang="en-US" sz="1400" b="1" dirty="0"/>
          </a:p>
        </p:txBody>
      </p:sp>
      <p:sp>
        <p:nvSpPr>
          <p:cNvPr id="63" name="TextBox 62"/>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grpSp>
        <p:nvGrpSpPr>
          <p:cNvPr id="64" name="Group 63"/>
          <p:cNvGrpSpPr/>
          <p:nvPr/>
        </p:nvGrpSpPr>
        <p:grpSpPr>
          <a:xfrm>
            <a:off x="6105609" y="2209800"/>
            <a:ext cx="3120946" cy="707886"/>
            <a:chOff x="4847271" y="1271650"/>
            <a:chExt cx="3120946" cy="707886"/>
          </a:xfrm>
        </p:grpSpPr>
        <p:cxnSp>
          <p:nvCxnSpPr>
            <p:cNvPr id="65" name="Straight Arrow Connector 64"/>
            <p:cNvCxnSpPr/>
            <p:nvPr/>
          </p:nvCxnSpPr>
          <p:spPr bwMode="auto">
            <a:xfrm flipH="1">
              <a:off x="4847271" y="1573989"/>
              <a:ext cx="676191" cy="20549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66" name="TextBox 65"/>
            <p:cNvSpPr txBox="1"/>
            <p:nvPr/>
          </p:nvSpPr>
          <p:spPr>
            <a:xfrm>
              <a:off x="5366223" y="1271650"/>
              <a:ext cx="2601994" cy="707886"/>
            </a:xfrm>
            <a:prstGeom prst="rect">
              <a:avLst/>
            </a:prstGeom>
            <a:noFill/>
          </p:spPr>
          <p:txBody>
            <a:bodyPr wrap="none" rtlCol="0">
              <a:spAutoFit/>
            </a:bodyPr>
            <a:lstStyle/>
            <a:p>
              <a:pPr algn="ctr"/>
              <a:r>
                <a:rPr lang="en-US" sz="2000" b="1" dirty="0" smtClean="0"/>
                <a:t>Transient fault </a:t>
              </a:r>
            </a:p>
            <a:p>
              <a:pPr algn="ctr"/>
              <a:r>
                <a:rPr lang="en-US" sz="2000" b="1" dirty="0" smtClean="0"/>
                <a:t> again in bit 4 in R1</a:t>
              </a:r>
              <a:endParaRPr lang="en-US" sz="2000" b="1" dirty="0"/>
            </a:p>
          </p:txBody>
        </p:sp>
      </p:grpSp>
      <p:grpSp>
        <p:nvGrpSpPr>
          <p:cNvPr id="37" name="Group 36"/>
          <p:cNvGrpSpPr/>
          <p:nvPr/>
        </p:nvGrpSpPr>
        <p:grpSpPr>
          <a:xfrm>
            <a:off x="3603978" y="1600200"/>
            <a:ext cx="2905942" cy="1015663"/>
            <a:chOff x="4670310" y="1218350"/>
            <a:chExt cx="2905942" cy="1015663"/>
          </a:xfrm>
        </p:grpSpPr>
        <p:cxnSp>
          <p:nvCxnSpPr>
            <p:cNvPr id="38" name="Straight Arrow Connector 37"/>
            <p:cNvCxnSpPr>
              <a:stCxn id="39" idx="1"/>
              <a:endCxn id="42" idx="0"/>
            </p:cNvCxnSpPr>
            <p:nvPr/>
          </p:nvCxnSpPr>
          <p:spPr bwMode="auto">
            <a:xfrm flipH="1">
              <a:off x="4670310" y="1726182"/>
              <a:ext cx="916295"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9" name="TextBox 38"/>
            <p:cNvSpPr txBox="1"/>
            <p:nvPr/>
          </p:nvSpPr>
          <p:spPr>
            <a:xfrm>
              <a:off x="5586605" y="1218350"/>
              <a:ext cx="1989647" cy="1015663"/>
            </a:xfrm>
            <a:prstGeom prst="rect">
              <a:avLst/>
            </a:prstGeom>
            <a:noFill/>
          </p:spPr>
          <p:txBody>
            <a:bodyPr wrap="none" rtlCol="0">
              <a:spAutoFit/>
            </a:bodyPr>
            <a:lstStyle/>
            <a:p>
              <a:pPr algn="ctr"/>
              <a:r>
                <a:rPr lang="en-US" sz="2000" b="1" dirty="0" smtClean="0"/>
                <a:t>Transient </a:t>
              </a:r>
              <a:r>
                <a:rPr lang="en-US" sz="2000" b="1" dirty="0"/>
                <a:t>f</a:t>
              </a:r>
              <a:r>
                <a:rPr lang="en-US" sz="2000" b="1" dirty="0" smtClean="0"/>
                <a:t>ault,</a:t>
              </a:r>
            </a:p>
            <a:p>
              <a:pPr algn="ctr"/>
              <a:r>
                <a:rPr lang="en-US" sz="2000" b="1" dirty="0" smtClean="0"/>
                <a:t>Single bit flip</a:t>
              </a:r>
            </a:p>
            <a:p>
              <a:pPr algn="ctr"/>
              <a:r>
                <a:rPr lang="en-US" sz="2000" b="1" dirty="0" smtClean="0"/>
                <a:t>e.g., bit 4 in R1</a:t>
              </a:r>
              <a:endParaRPr lang="en-US" sz="2000" b="1" dirty="0"/>
            </a:p>
          </p:txBody>
        </p:sp>
      </p:grpSp>
    </p:spTree>
    <p:extLst>
      <p:ext uri="{BB962C8B-B14F-4D97-AF65-F5344CB8AC3E}">
        <p14:creationId xmlns:p14="http://schemas.microsoft.com/office/powerpoint/2010/main" val="1503338896"/>
      </p:ext>
    </p:extLst>
  </p:cSld>
  <p:clrMapOvr>
    <a:masterClrMapping/>
  </p:clrMapOvr>
  <mc:AlternateContent xmlns:mc="http://schemas.openxmlformats.org/markup-compatibility/2006" xmlns:p14="http://schemas.microsoft.com/office/powerpoint/2010/main">
    <mc:Choice Requires="p14">
      <p:transition spd="slow" p14:dur="2000" advTm="23683"/>
    </mc:Choice>
    <mc:Fallback xmlns="">
      <p:transition spd="slow" advTm="23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2.5E-6 1.50821E-6 C -0.0007 0.02012 -0.00017 0.05736 -0.00573 0.07726 C -0.00729 0.09137 -0.00833 0.10548 -0.00938 0.11959 C -0.00885 0.1677 -0.0066 0.21698 -0.0066 0.26532 " pathEditMode="relative" ptsTypes="fffA">
                                      <p:cBhvr>
                                        <p:cTn id="20" dur="3000" fill="hold"/>
                                        <p:tgtEl>
                                          <p:spTgt spid="35"/>
                                        </p:tgtEl>
                                        <p:attrNameLst>
                                          <p:attrName>ppt_x</p:attrName>
                                          <p:attrName>ppt_y</p:attrName>
                                        </p:attrNameLst>
                                      </p:cBhvr>
                                    </p:animMotion>
                                  </p:childTnLst>
                                </p:cTn>
                              </p:par>
                              <p:par>
                                <p:cTn id="21" presetID="1" presetClass="exit" presetSubtype="0" fill="hold" nodeType="withEffect">
                                  <p:stCondLst>
                                    <p:cond delay="0"/>
                                  </p:stCondLst>
                                  <p:childTnLst>
                                    <p:set>
                                      <p:cBhvr>
                                        <p:cTn id="22" dur="1" fill="hold">
                                          <p:stCondLst>
                                            <p:cond delay="0"/>
                                          </p:stCondLst>
                                        </p:cTn>
                                        <p:tgtEl>
                                          <p:spTgt spid="37"/>
                                        </p:tgtEl>
                                        <p:attrNameLst>
                                          <p:attrName>style.visibility</p:attrName>
                                        </p:attrNameLst>
                                      </p:cBhvr>
                                      <p:to>
                                        <p:strVal val="hidden"/>
                                      </p:to>
                                    </p:set>
                                  </p:childTnLst>
                                </p:cTn>
                              </p:par>
                              <p:par>
                                <p:cTn id="23" presetID="42" presetClass="path" presetSubtype="0" accel="50000" decel="50000" fill="hold" grpId="1" nodeType="withEffect">
                                  <p:stCondLst>
                                    <p:cond delay="0"/>
                                  </p:stCondLst>
                                  <p:childTnLst>
                                    <p:animMotion origin="layout" path="M -3.33333E-6 -4.07407E-6 L -3.33333E-6 0.28149 " pathEditMode="relative" rAng="0" ptsTypes="AA">
                                      <p:cBhvr>
                                        <p:cTn id="24" dur="3000" fill="hold"/>
                                        <p:tgtEl>
                                          <p:spTgt spid="40"/>
                                        </p:tgtEl>
                                        <p:attrNameLst>
                                          <p:attrName>ppt_x</p:attrName>
                                          <p:attrName>ppt_y</p:attrName>
                                        </p:attrNameLst>
                                      </p:cBhvr>
                                      <p:rCtr x="0" y="14074"/>
                                    </p:animMotion>
                                  </p:childTnLst>
                                </p:cTn>
                              </p:par>
                            </p:childTnLst>
                          </p:cTn>
                        </p:par>
                        <p:par>
                          <p:cTn id="25" fill="hold">
                            <p:stCondLst>
                              <p:cond delay="3000"/>
                            </p:stCondLst>
                            <p:childTnLst>
                              <p:par>
                                <p:cTn id="26" presetID="1" presetClass="exit" presetSubtype="0" fill="hold" grpId="2" nodeType="afterEffect">
                                  <p:stCondLst>
                                    <p:cond delay="0"/>
                                  </p:stCondLst>
                                  <p:childTnLst>
                                    <p:set>
                                      <p:cBhvr>
                                        <p:cTn id="27" dur="1" fill="hold">
                                          <p:stCondLst>
                                            <p:cond delay="0"/>
                                          </p:stCondLst>
                                        </p:cTn>
                                        <p:tgtEl>
                                          <p:spTgt spid="35"/>
                                        </p:tgtEl>
                                        <p:attrNameLst>
                                          <p:attrName>style.visibility</p:attrName>
                                        </p:attrNameLst>
                                      </p:cBhvr>
                                      <p:to>
                                        <p:strVal val="hidden"/>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3000"/>
                            </p:stCondLst>
                            <p:childTnLst>
                              <p:par>
                                <p:cTn id="32" presetID="42" presetClass="path" presetSubtype="0" accel="50000" decel="50000" fill="hold" grpId="0" nodeType="afterEffect">
                                  <p:stCondLst>
                                    <p:cond delay="0"/>
                                  </p:stCondLst>
                                  <p:childTnLst>
                                    <p:animMotion origin="layout" path="M -3.33333E-6 0.28122 L -3.33333E-6 0.54671 " pathEditMode="relative" rAng="0" ptsTypes="AA">
                                      <p:cBhvr>
                                        <p:cTn id="33" dur="3000" fill="hold"/>
                                        <p:tgtEl>
                                          <p:spTgt spid="40"/>
                                        </p:tgtEl>
                                        <p:attrNameLst>
                                          <p:attrName>ppt_x</p:attrName>
                                          <p:attrName>ppt_y</p:attrName>
                                        </p:attrNameLst>
                                      </p:cBhvr>
                                      <p:rCtr x="0" y="13275"/>
                                    </p:animMotion>
                                  </p:childTnLst>
                                </p:cTn>
                              </p:par>
                            </p:childTnLst>
                          </p:cTn>
                        </p:par>
                        <p:par>
                          <p:cTn id="34" fill="hold">
                            <p:stCondLst>
                              <p:cond delay="6000"/>
                            </p:stCondLst>
                            <p:childTnLst>
                              <p:par>
                                <p:cTn id="35" presetID="1"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2.77778E-7 4.18459E-6 C -0.00121 0.0185 -0.00035 0.05274 -0.00903 0.07101 C -0.01163 0.08397 -0.01319 0.09692 -0.01476 0.10987 C -0.01406 0.15429 -0.01042 0.19963 -0.01042 0.24427 " pathEditMode="relative" rAng="0" ptsTypes="fffA">
                                      <p:cBhvr>
                                        <p:cTn id="50" dur="3000" fill="hold"/>
                                        <p:tgtEl>
                                          <p:spTgt spid="59"/>
                                        </p:tgtEl>
                                        <p:attrNameLst>
                                          <p:attrName>ppt_x</p:attrName>
                                          <p:attrName>ppt_y</p:attrName>
                                        </p:attrNameLst>
                                      </p:cBhvr>
                                      <p:rCtr x="-747" y="12214"/>
                                    </p:animMotion>
                                  </p:childTnLst>
                                </p:cTn>
                              </p:par>
                              <p:par>
                                <p:cTn id="51" presetID="42" presetClass="path" presetSubtype="0" accel="50000" decel="50000" fill="hold" grpId="0" nodeType="withEffect">
                                  <p:stCondLst>
                                    <p:cond delay="0"/>
                                  </p:stCondLst>
                                  <p:childTnLst>
                                    <p:animMotion origin="layout" path="M -3.33333E-6 4.2563E-6 L 0.00209 0.22299 " pathEditMode="relative" rAng="0" ptsTypes="AA">
                                      <p:cBhvr>
                                        <p:cTn id="52" dur="3000" fill="hold"/>
                                        <p:tgtEl>
                                          <p:spTgt spid="60"/>
                                        </p:tgtEl>
                                        <p:attrNameLst>
                                          <p:attrName>ppt_x</p:attrName>
                                          <p:attrName>ppt_y</p:attrName>
                                        </p:attrNameLst>
                                      </p:cBhvr>
                                      <p:rCtr x="104" y="11150"/>
                                    </p:animMotion>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6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animBg="1"/>
      <p:bldP spid="35" grpId="1" animBg="1"/>
      <p:bldP spid="35" grpId="2" animBg="1"/>
      <p:bldP spid="40" grpId="0" animBg="1"/>
      <p:bldP spid="40" grpId="1" animBg="1"/>
      <p:bldP spid="42" grpId="0" animBg="1"/>
      <p:bldP spid="43" grpId="0"/>
      <p:bldP spid="58" grpId="0" animBg="1"/>
      <p:bldP spid="59" grpId="0" animBg="1"/>
      <p:bldP spid="59" grpId="1" animBg="1"/>
      <p:bldP spid="60" grpId="0" animBg="1"/>
      <p:bldP spid="61" grpId="0"/>
      <p:bldP spid="62" grpId="0" animBg="1"/>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Fault Outcomes</a:t>
            </a:r>
            <a:endParaRPr lang="en-US" dirty="0"/>
          </a:p>
        </p:txBody>
      </p:sp>
      <p:grpSp>
        <p:nvGrpSpPr>
          <p:cNvPr id="41" name="Group 40"/>
          <p:cNvGrpSpPr/>
          <p:nvPr/>
        </p:nvGrpSpPr>
        <p:grpSpPr>
          <a:xfrm>
            <a:off x="228600" y="1678682"/>
            <a:ext cx="1865255" cy="4188718"/>
            <a:chOff x="304800" y="1678682"/>
            <a:chExt cx="1865255" cy="4188718"/>
          </a:xfrm>
        </p:grpSpPr>
        <p:grpSp>
          <p:nvGrpSpPr>
            <p:cNvPr id="40" name="Group 39"/>
            <p:cNvGrpSpPr/>
            <p:nvPr/>
          </p:nvGrpSpPr>
          <p:grpSpPr>
            <a:xfrm>
              <a:off x="304800" y="1678682"/>
              <a:ext cx="1865255" cy="3222945"/>
              <a:chOff x="304800" y="1678682"/>
              <a:chExt cx="1865255" cy="3222945"/>
            </a:xfrm>
          </p:grpSpPr>
          <p:sp>
            <p:nvSpPr>
              <p:cNvPr id="6" name="Rounded Rectangle 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3048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2" name="Straight Arrow Connector 2054"/>
            <p:cNvCxnSpPr>
              <a:cxnSpLocks noChangeShapeType="1"/>
              <a:stCxn id="6" idx="2"/>
              <a:endCxn id="23"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6" name="TextBox 35"/>
          <p:cNvSpPr txBox="1"/>
          <p:nvPr/>
        </p:nvSpPr>
        <p:spPr>
          <a:xfrm>
            <a:off x="457200" y="849868"/>
            <a:ext cx="1382110" cy="707886"/>
          </a:xfrm>
          <a:prstGeom prst="rect">
            <a:avLst/>
          </a:prstGeom>
          <a:noFill/>
        </p:spPr>
        <p:txBody>
          <a:bodyPr wrap="none" rtlCol="0">
            <a:spAutoFit/>
          </a:bodyPr>
          <a:lstStyle/>
          <a:p>
            <a:pPr algn="ctr"/>
            <a:r>
              <a:rPr lang="en-US" sz="2000" b="1" dirty="0" smtClean="0"/>
              <a:t>Fault-free</a:t>
            </a:r>
          </a:p>
          <a:p>
            <a:pPr algn="ctr"/>
            <a:r>
              <a:rPr lang="en-US" sz="2000" b="1" dirty="0" smtClean="0"/>
              <a:t>execution</a:t>
            </a:r>
            <a:endParaRPr lang="en-US" sz="2000" b="1" dirty="0"/>
          </a:p>
        </p:txBody>
      </p:sp>
      <p:sp>
        <p:nvSpPr>
          <p:cNvPr id="35" name="TextBox 34"/>
          <p:cNvSpPr txBox="1"/>
          <p:nvPr/>
        </p:nvSpPr>
        <p:spPr>
          <a:xfrm>
            <a:off x="2895600"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42" name="Group 41"/>
          <p:cNvGrpSpPr/>
          <p:nvPr/>
        </p:nvGrpSpPr>
        <p:grpSpPr>
          <a:xfrm>
            <a:off x="2514600" y="1676400"/>
            <a:ext cx="1865255" cy="4188718"/>
            <a:chOff x="304800" y="1678682"/>
            <a:chExt cx="1865255" cy="4188718"/>
          </a:xfrm>
        </p:grpSpPr>
        <p:grpSp>
          <p:nvGrpSpPr>
            <p:cNvPr id="43" name="Group 42"/>
            <p:cNvGrpSpPr/>
            <p:nvPr/>
          </p:nvGrpSpPr>
          <p:grpSpPr>
            <a:xfrm>
              <a:off x="304800" y="1678682"/>
              <a:ext cx="1865255" cy="3222945"/>
              <a:chOff x="304800" y="1678682"/>
              <a:chExt cx="1865255" cy="3222945"/>
            </a:xfrm>
          </p:grpSpPr>
          <p:sp>
            <p:nvSpPr>
              <p:cNvPr id="46" name="Rounded Rectangle 4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7" name="Group 2047"/>
              <p:cNvGrpSpPr>
                <a:grpSpLocks/>
              </p:cNvGrpSpPr>
              <p:nvPr/>
            </p:nvGrpSpPr>
            <p:grpSpPr bwMode="auto">
              <a:xfrm>
                <a:off x="304800" y="1907290"/>
                <a:ext cx="1865255" cy="2732088"/>
                <a:chOff x="1569711" y="2214680"/>
                <a:chExt cx="1990971" cy="2732220"/>
              </a:xfrm>
            </p:grpSpPr>
            <p:sp>
              <p:nvSpPr>
                <p:cNvPr id="48" name="Rectangle 4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4" name="Straight Arrow Connector 2054"/>
            <p:cNvCxnSpPr>
              <a:cxnSpLocks noChangeShapeType="1"/>
              <a:stCxn id="46" idx="2"/>
              <a:endCxn id="4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ounded Rectangle 4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6" name="Explosion 1 61"/>
          <p:cNvSpPr>
            <a:spLocks noChangeArrowheads="1"/>
          </p:cNvSpPr>
          <p:nvPr/>
        </p:nvSpPr>
        <p:spPr bwMode="auto">
          <a:xfrm>
            <a:off x="3523408"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61" name="Straight Arrow Connector 60"/>
          <p:cNvCxnSpPr>
            <a:stCxn id="23" idx="3"/>
            <a:endCxn id="45" idx="1"/>
          </p:cNvCxnSpPr>
          <p:nvPr/>
        </p:nvCxnSpPr>
        <p:spPr bwMode="auto">
          <a:xfrm flipV="1">
            <a:off x="2057401" y="5561538"/>
            <a:ext cx="457199"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grpSp>
        <p:nvGrpSpPr>
          <p:cNvPr id="62" name="Group 61"/>
          <p:cNvGrpSpPr/>
          <p:nvPr/>
        </p:nvGrpSpPr>
        <p:grpSpPr>
          <a:xfrm>
            <a:off x="4829351" y="1676400"/>
            <a:ext cx="1865255" cy="4188718"/>
            <a:chOff x="304800" y="1678682"/>
            <a:chExt cx="1865255" cy="4188718"/>
          </a:xfrm>
        </p:grpSpPr>
        <p:grpSp>
          <p:nvGrpSpPr>
            <p:cNvPr id="63" name="Group 62"/>
            <p:cNvGrpSpPr/>
            <p:nvPr/>
          </p:nvGrpSpPr>
          <p:grpSpPr>
            <a:xfrm>
              <a:off x="304800" y="1678682"/>
              <a:ext cx="1865255" cy="3222945"/>
              <a:chOff x="304800" y="1678682"/>
              <a:chExt cx="1865255" cy="3222945"/>
            </a:xfrm>
          </p:grpSpPr>
          <p:sp>
            <p:nvSpPr>
              <p:cNvPr id="66" name="Rounded Rectangle 65"/>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7" name="Group 2047"/>
              <p:cNvGrpSpPr>
                <a:grpSpLocks/>
              </p:cNvGrpSpPr>
              <p:nvPr/>
            </p:nvGrpSpPr>
            <p:grpSpPr bwMode="auto">
              <a:xfrm>
                <a:off x="304800" y="1907290"/>
                <a:ext cx="1865255" cy="2732088"/>
                <a:chOff x="1569711" y="2214680"/>
                <a:chExt cx="1990971" cy="2732220"/>
              </a:xfrm>
            </p:grpSpPr>
            <p:sp>
              <p:nvSpPr>
                <p:cNvPr id="68" name="Rectangle 6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6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5" name="TextBox 7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64" name="Straight Arrow Connector 2054"/>
            <p:cNvCxnSpPr>
              <a:cxnSpLocks noChangeShapeType="1"/>
              <a:stCxn id="66" idx="2"/>
              <a:endCxn id="65"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Rounded Rectangle 64"/>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76" name="Explosion 1 61"/>
          <p:cNvSpPr>
            <a:spLocks noChangeArrowheads="1"/>
          </p:cNvSpPr>
          <p:nvPr/>
        </p:nvSpPr>
        <p:spPr bwMode="auto">
          <a:xfrm>
            <a:off x="5894506"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3" name="Rectangle 92"/>
          <p:cNvSpPr/>
          <p:nvPr/>
        </p:nvSpPr>
        <p:spPr>
          <a:xfrm>
            <a:off x="4648200" y="4495800"/>
            <a:ext cx="2322533"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xplosion 1 61"/>
          <p:cNvSpPr>
            <a:spLocks noChangeArrowheads="1"/>
          </p:cNvSpPr>
          <p:nvPr/>
        </p:nvSpPr>
        <p:spPr bwMode="auto">
          <a:xfrm>
            <a:off x="4827706"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Fault</a:t>
            </a:r>
            <a:endParaRPr lang="en-US" sz="1400" b="1" dirty="0"/>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89" name="Rectangle 88"/>
          <p:cNvSpPr/>
          <p:nvPr/>
        </p:nvSpPr>
        <p:spPr>
          <a:xfrm>
            <a:off x="6934200" y="4145430"/>
            <a:ext cx="2149311" cy="195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8</a:t>
            </a:fld>
            <a:endParaRPr lang="en-US" dirty="0"/>
          </a:p>
        </p:txBody>
      </p:sp>
      <p:grpSp>
        <p:nvGrpSpPr>
          <p:cNvPr id="109" name="Group 108"/>
          <p:cNvGrpSpPr/>
          <p:nvPr/>
        </p:nvGrpSpPr>
        <p:grpSpPr>
          <a:xfrm rot="16200000">
            <a:off x="4237534" y="2805194"/>
            <a:ext cx="657622" cy="6763181"/>
            <a:chOff x="-416322" y="3290154"/>
            <a:chExt cx="657622" cy="2273665"/>
          </a:xfrm>
        </p:grpSpPr>
        <p:cxnSp>
          <p:nvCxnSpPr>
            <p:cNvPr id="100" name="Curved Connector 99"/>
            <p:cNvCxnSpPr>
              <a:stCxn id="6" idx="1"/>
              <a:endCxn id="23" idx="1"/>
            </p:cNvCxnSpPr>
            <p:nvPr/>
          </p:nvCxnSpPr>
          <p:spPr bwMode="auto">
            <a:xfrm rot="10800000" flipV="1">
              <a:off x="228600" y="3290154"/>
              <a:ext cx="12700" cy="2273665"/>
            </a:xfrm>
            <a:prstGeom prst="curvedConnector3">
              <a:avLst>
                <a:gd name="adj1" fmla="val 3358764"/>
              </a:avLst>
            </a:prstGeom>
            <a:solidFill>
              <a:schemeClr val="accent1"/>
            </a:solidFill>
            <a:ln w="25400" cap="flat" cmpd="sng" algn="ctr">
              <a:solidFill>
                <a:schemeClr val="tx1"/>
              </a:solidFill>
              <a:prstDash val="solid"/>
              <a:round/>
              <a:headEnd type="triangle" w="lg" len="lg"/>
              <a:tailEnd type="triangle" w="lg" len="lg"/>
            </a:ln>
            <a:effectLst/>
          </p:spPr>
        </p:cxnSp>
        <p:sp>
          <p:nvSpPr>
            <p:cNvPr id="108" name="TextBox 107"/>
            <p:cNvSpPr txBox="1"/>
            <p:nvPr/>
          </p:nvSpPr>
          <p:spPr>
            <a:xfrm rot="5400000">
              <a:off x="-251020" y="4158142"/>
              <a:ext cx="131061" cy="461665"/>
            </a:xfrm>
            <a:prstGeom prst="rect">
              <a:avLst/>
            </a:prstGeom>
            <a:noFill/>
          </p:spPr>
          <p:txBody>
            <a:bodyPr wrap="none" rtlCol="0">
              <a:spAutoFit/>
            </a:bodyPr>
            <a:lstStyle/>
            <a:p>
              <a:r>
                <a:rPr lang="en-US" sz="2400" b="1" dirty="0"/>
                <a:t>X</a:t>
              </a:r>
            </a:p>
          </p:txBody>
        </p:sp>
      </p:grpSp>
      <p:sp>
        <p:nvSpPr>
          <p:cNvPr id="110" name="TextBox 109"/>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112" name="TextBox 111"/>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sp>
        <p:nvSpPr>
          <p:cNvPr id="113" name="TextBox 112"/>
          <p:cNvSpPr txBox="1"/>
          <p:nvPr/>
        </p:nvSpPr>
        <p:spPr>
          <a:xfrm>
            <a:off x="6849782" y="6053931"/>
            <a:ext cx="2294218" cy="707886"/>
          </a:xfrm>
          <a:prstGeom prst="rect">
            <a:avLst/>
          </a:prstGeom>
          <a:noFill/>
        </p:spPr>
        <p:txBody>
          <a:bodyPr wrap="none" rtlCol="0">
            <a:spAutoFit/>
          </a:bodyPr>
          <a:lstStyle/>
          <a:p>
            <a:pPr algn="ctr"/>
            <a:r>
              <a:rPr lang="en-US" sz="2000" b="1" dirty="0" smtClean="0"/>
              <a:t>Silent Data </a:t>
            </a:r>
          </a:p>
          <a:p>
            <a:pPr algn="ctr"/>
            <a:r>
              <a:rPr lang="en-US" sz="2000" b="1" dirty="0" smtClean="0"/>
              <a:t>Corruption (SDC)</a:t>
            </a:r>
            <a:endParaRPr lang="en-US" sz="2000" b="1" dirty="0"/>
          </a:p>
        </p:txBody>
      </p:sp>
      <p:sp>
        <p:nvSpPr>
          <p:cNvPr id="114" name="Explosion 1 61"/>
          <p:cNvSpPr>
            <a:spLocks noChangeArrowheads="1"/>
          </p:cNvSpPr>
          <p:nvPr/>
        </p:nvSpPr>
        <p:spPr bwMode="auto">
          <a:xfrm>
            <a:off x="8185491" y="393127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87" name="Rectangle 86"/>
          <p:cNvSpPr/>
          <p:nvPr/>
        </p:nvSpPr>
        <p:spPr bwMode="auto">
          <a:xfrm>
            <a:off x="0" y="849868"/>
            <a:ext cx="6998523" cy="524848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TextBox 90"/>
          <p:cNvSpPr txBox="1"/>
          <p:nvPr/>
        </p:nvSpPr>
        <p:spPr>
          <a:xfrm>
            <a:off x="380999" y="1025604"/>
            <a:ext cx="6745346" cy="5170646"/>
          </a:xfrm>
          <a:prstGeom prst="rect">
            <a:avLst/>
          </a:prstGeom>
          <a:noFill/>
          <a:ln>
            <a:noFill/>
          </a:ln>
        </p:spPr>
        <p:txBody>
          <a:bodyPr wrap="square" rtlCol="0">
            <a:spAutoFit/>
          </a:bodyPr>
          <a:lstStyle/>
          <a:p>
            <a:pPr algn="ctr"/>
            <a:r>
              <a:rPr lang="en-US" sz="2200" b="1" dirty="0" smtClean="0">
                <a:solidFill>
                  <a:srgbClr val="FF0000"/>
                </a:solidFill>
              </a:rPr>
              <a:t>SDCs are worst of all outcomes</a:t>
            </a:r>
          </a:p>
          <a:p>
            <a:pPr algn="ctr"/>
            <a:endParaRPr lang="en-US" sz="2200" b="1" dirty="0" smtClean="0">
              <a:solidFill>
                <a:srgbClr val="FF0000"/>
              </a:solidFill>
            </a:endParaRPr>
          </a:p>
          <a:p>
            <a:pPr algn="ctr"/>
            <a:r>
              <a:rPr lang="en-US" sz="2000" b="1" dirty="0" smtClean="0">
                <a:latin typeface="Arial Narrow" pitchFamily="34" charset="0"/>
              </a:rPr>
              <a:t>Examples</a:t>
            </a:r>
          </a:p>
          <a:p>
            <a:pPr lvl="6"/>
            <a:endParaRPr lang="en-US" sz="2000" dirty="0" smtClean="0">
              <a:latin typeface="Arial Narrow" pitchFamily="34" charset="0"/>
            </a:endParaRPr>
          </a:p>
          <a:p>
            <a:pPr lvl="6"/>
            <a:r>
              <a:rPr lang="en-US" sz="2000" b="1" dirty="0" err="1" smtClean="0">
                <a:latin typeface="Arial Narrow" pitchFamily="34" charset="0"/>
              </a:rPr>
              <a:t>Blackscholes</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Computes prices of options</a:t>
            </a:r>
            <a:endParaRPr lang="en-US" dirty="0">
              <a:latin typeface="Arial Narrow" pitchFamily="34" charset="0"/>
            </a:endParaRPr>
          </a:p>
          <a:p>
            <a:pPr lvl="7"/>
            <a:r>
              <a:rPr lang="en-US" sz="2000" b="1" dirty="0" smtClean="0">
                <a:solidFill>
                  <a:srgbClr val="006600"/>
                </a:solidFill>
                <a:latin typeface="Arial Narrow" pitchFamily="34" charset="0"/>
              </a:rPr>
              <a:t>23.34</a:t>
            </a:r>
            <a:r>
              <a:rPr lang="en-US" sz="2000" b="1" dirty="0" smtClean="0">
                <a:solidFill>
                  <a:srgbClr val="FF0000"/>
                </a:solidFill>
                <a:latin typeface="Arial Narrow" pitchFamily="34" charset="0"/>
              </a:rPr>
              <a:t> </a:t>
            </a:r>
            <a:r>
              <a:rPr lang="en-US" sz="2000" b="1" dirty="0">
                <a:latin typeface="Arial Narrow" pitchFamily="34" charset="0"/>
                <a:cs typeface="Arial"/>
              </a:rPr>
              <a:t>→ </a:t>
            </a:r>
            <a:r>
              <a:rPr lang="en-US" sz="2000" b="1" dirty="0" smtClean="0">
                <a:solidFill>
                  <a:srgbClr val="FF0000"/>
                </a:solidFill>
                <a:latin typeface="Arial Narrow" pitchFamily="34" charset="0"/>
              </a:rPr>
              <a:t>1.33</a:t>
            </a:r>
            <a:endParaRPr lang="en-US" sz="2000" b="1" dirty="0">
              <a:solidFill>
                <a:srgbClr val="FF0000"/>
              </a:solidFill>
              <a:latin typeface="Arial Narrow" pitchFamily="34" charset="0"/>
            </a:endParaRPr>
          </a:p>
          <a:p>
            <a:pPr lvl="7"/>
            <a:r>
              <a:rPr lang="en-US" sz="2000" b="1" dirty="0">
                <a:solidFill>
                  <a:srgbClr val="FF0000"/>
                </a:solidFill>
                <a:latin typeface="Arial Narrow" pitchFamily="34" charset="0"/>
              </a:rPr>
              <a:t>65,000 values were </a:t>
            </a:r>
            <a:r>
              <a:rPr lang="en-US" sz="2000" b="1" dirty="0" smtClean="0">
                <a:solidFill>
                  <a:srgbClr val="FF0000"/>
                </a:solidFill>
                <a:latin typeface="Arial Narrow" pitchFamily="34" charset="0"/>
              </a:rPr>
              <a:t>incorrect</a:t>
            </a:r>
          </a:p>
          <a:p>
            <a:pPr lvl="7"/>
            <a:endParaRPr lang="en-US" sz="2000" dirty="0">
              <a:solidFill>
                <a:srgbClr val="FF0000"/>
              </a:solidFill>
              <a:latin typeface="Arial Narrow" pitchFamily="34" charset="0"/>
            </a:endParaRPr>
          </a:p>
          <a:p>
            <a:pPr lvl="6"/>
            <a:r>
              <a:rPr lang="en-US" sz="2000" b="1" dirty="0" err="1" smtClean="0">
                <a:latin typeface="Arial Narrow" pitchFamily="34" charset="0"/>
              </a:rPr>
              <a:t>Libquantum</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Factorizes 33 = 3 X 11</a:t>
            </a:r>
          </a:p>
          <a:p>
            <a:pPr lvl="7"/>
            <a:r>
              <a:rPr lang="en-US" sz="2000" b="1" dirty="0" smtClean="0">
                <a:solidFill>
                  <a:srgbClr val="FF0000"/>
                </a:solidFill>
                <a:latin typeface="Arial Narrow" pitchFamily="34" charset="0"/>
              </a:rPr>
              <a:t>Unable to determine factors</a:t>
            </a:r>
          </a:p>
          <a:p>
            <a:pPr lvl="7"/>
            <a:endParaRPr lang="en-US" sz="2000" dirty="0" smtClean="0">
              <a:solidFill>
                <a:srgbClr val="FF0000"/>
              </a:solidFill>
              <a:latin typeface="Arial Narrow" pitchFamily="34" charset="0"/>
            </a:endParaRPr>
          </a:p>
          <a:p>
            <a:pPr lvl="6"/>
            <a:r>
              <a:rPr lang="en-US" sz="2000" b="1" dirty="0" smtClean="0">
                <a:latin typeface="Arial Narrow" pitchFamily="34" charset="0"/>
              </a:rPr>
              <a:t>LU: </a:t>
            </a:r>
            <a:r>
              <a:rPr lang="en-US" dirty="0" smtClean="0">
                <a:latin typeface="Arial Narrow" pitchFamily="34" charset="0"/>
              </a:rPr>
              <a:t>Matrix factorization</a:t>
            </a:r>
            <a:endParaRPr lang="en-US" sz="2000" dirty="0">
              <a:latin typeface="Arial Narrow" pitchFamily="34" charset="0"/>
            </a:endParaRPr>
          </a:p>
          <a:p>
            <a:pPr lvl="7"/>
            <a:r>
              <a:rPr lang="en-US" sz="2000" b="1" dirty="0" smtClean="0">
                <a:latin typeface="Arial Narrow" pitchFamily="34" charset="0"/>
              </a:rPr>
              <a:t>RMSE =  </a:t>
            </a:r>
            <a:r>
              <a:rPr lang="en-US" sz="2000" b="1" dirty="0" smtClean="0">
                <a:solidFill>
                  <a:srgbClr val="FF0000"/>
                </a:solidFill>
                <a:latin typeface="Arial Narrow" pitchFamily="34" charset="0"/>
              </a:rPr>
              <a:t>45,324,668</a:t>
            </a:r>
            <a:endParaRPr lang="en-US" sz="2000" b="1" dirty="0" smtClean="0">
              <a:latin typeface="Arial Narrow" pitchFamily="34" charset="0"/>
            </a:endParaRPr>
          </a:p>
          <a:p>
            <a:pPr algn="ctr"/>
            <a:endParaRPr lang="en-US" sz="2200" b="1" dirty="0" smtClean="0"/>
          </a:p>
          <a:p>
            <a:pPr algn="ctr"/>
            <a:endParaRPr lang="en-US" sz="2200" b="1" dirty="0"/>
          </a:p>
          <a:p>
            <a:pPr algn="ctr"/>
            <a:r>
              <a:rPr lang="en-US" sz="2200" b="1" dirty="0" smtClean="0"/>
              <a:t>How to convert SDCs to detections?</a:t>
            </a:r>
          </a:p>
        </p:txBody>
      </p:sp>
      <p:grpSp>
        <p:nvGrpSpPr>
          <p:cNvPr id="4" name="Group 3"/>
          <p:cNvGrpSpPr/>
          <p:nvPr/>
        </p:nvGrpSpPr>
        <p:grpSpPr>
          <a:xfrm>
            <a:off x="152400" y="2228461"/>
            <a:ext cx="2925546" cy="3282404"/>
            <a:chOff x="152400" y="1506528"/>
            <a:chExt cx="2925546" cy="3282404"/>
          </a:xfrm>
        </p:grpSpPr>
        <p:pic>
          <p:nvPicPr>
            <p:cNvPr id="9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506528"/>
              <a:ext cx="2925546" cy="2925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0288" y="4419600"/>
              <a:ext cx="1259512" cy="369332"/>
            </a:xfrm>
            <a:prstGeom prst="rect">
              <a:avLst/>
            </a:prstGeom>
            <a:noFill/>
          </p:spPr>
          <p:txBody>
            <a:bodyPr wrap="none" rtlCol="0">
              <a:spAutoFit/>
            </a:bodyPr>
            <a:lstStyle/>
            <a:p>
              <a:r>
                <a:rPr lang="en-US" b="1" dirty="0" smtClean="0">
                  <a:latin typeface="Arial Narrow" pitchFamily="34" charset="0"/>
                </a:rPr>
                <a:t>Ray Tracing</a:t>
              </a:r>
              <a:endParaRPr lang="en-US" b="1" dirty="0">
                <a:latin typeface="Arial Narrow" pitchFamily="34" charset="0"/>
              </a:endParaRPr>
            </a:p>
          </p:txBody>
        </p:sp>
      </p:grpSp>
    </p:spTree>
    <p:custDataLst>
      <p:tags r:id="rId1"/>
    </p:custDataLst>
    <p:extLst>
      <p:ext uri="{BB962C8B-B14F-4D97-AF65-F5344CB8AC3E}">
        <p14:creationId xmlns:p14="http://schemas.microsoft.com/office/powerpoint/2010/main" val="1542807094"/>
      </p:ext>
    </p:extLst>
  </p:cSld>
  <p:clrMapOvr>
    <a:masterClrMapping/>
  </p:clrMapOvr>
  <mc:AlternateContent xmlns:mc="http://schemas.openxmlformats.org/markup-compatibility/2006" xmlns:p14="http://schemas.microsoft.com/office/powerpoint/2010/main">
    <mc:Choice Requires="p14">
      <p:transition spd="slow" p14:dur="2000" advTm="46633"/>
    </mc:Choice>
    <mc:Fallback xmlns="">
      <p:transition spd="slow" advTm="4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7.70298E-7 C -0.0066 0.01457 -0.00382 0.04465 -0.03247 0.06084 C -0.04045 0.07264 -0.04601 0.08374 -0.04826 0.09484 C -0.04826 0.13394 -0.03698 0.17326 -0.03698 0.21374 " pathEditMode="relative" rAng="0" ptsTypes="fffA">
                                      <p:cBhvr>
                                        <p:cTn id="6" dur="3000" fill="hold"/>
                                        <p:tgtEl>
                                          <p:spTgt spid="88"/>
                                        </p:tgtEl>
                                        <p:attrNameLst>
                                          <p:attrName>ppt_x</p:attrName>
                                          <p:attrName>ppt_y</p:attrName>
                                        </p:attrNameLst>
                                      </p:cBhvr>
                                      <p:rCtr x="-2413" y="10687"/>
                                    </p:animMotion>
                                  </p:childTnLst>
                                </p:cTn>
                              </p:par>
                              <p:par>
                                <p:cTn id="7" presetID="42" presetClass="path" presetSubtype="0" accel="50000" decel="50000" fill="hold" grpId="0" nodeType="withEffect">
                                  <p:stCondLst>
                                    <p:cond delay="0"/>
                                  </p:stCondLst>
                                  <p:childTnLst>
                                    <p:animMotion origin="layout" path="M 4.72222E-6 2.84525E-7 L 0.00086 0.2533 " pathEditMode="relative" rAng="0" ptsTypes="AA">
                                      <p:cBhvr>
                                        <p:cTn id="8" dur="3000" fill="hold"/>
                                        <p:tgtEl>
                                          <p:spTgt spid="89"/>
                                        </p:tgtEl>
                                        <p:attrNameLst>
                                          <p:attrName>ppt_x</p:attrName>
                                          <p:attrName>ppt_y</p:attrName>
                                        </p:attrNameLst>
                                      </p:cBhvr>
                                      <p:rCtr x="35" y="12653"/>
                                    </p:animMotion>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2000" fill="hold"/>
                                        <p:tgtEl>
                                          <p:spTgt spid="60"/>
                                        </p:tgtEl>
                                        <p:attrNameLst>
                                          <p:attrName>fillcolor</p:attrName>
                                        </p:attrNameLst>
                                      </p:cBhvr>
                                      <p:to>
                                        <a:srgbClr val="FF0000"/>
                                      </p:to>
                                    </p:animClr>
                                    <p:set>
                                      <p:cBhvr>
                                        <p:cTn id="12" dur="2000" fill="hold"/>
                                        <p:tgtEl>
                                          <p:spTgt spid="60"/>
                                        </p:tgtEl>
                                        <p:attrNameLst>
                                          <p:attrName>fill.type</p:attrName>
                                        </p:attrNameLst>
                                      </p:cBhvr>
                                      <p:to>
                                        <p:strVal val="solid"/>
                                      </p:to>
                                    </p:set>
                                    <p:set>
                                      <p:cBhvr>
                                        <p:cTn id="13" dur="2000" fill="hold"/>
                                        <p:tgtEl>
                                          <p:spTgt spid="60"/>
                                        </p:tgtEl>
                                        <p:attrNameLst>
                                          <p:attrName>fill.on</p:attrName>
                                        </p:attrNameLst>
                                      </p:cBhvr>
                                      <p:to>
                                        <p:strVal val="true"/>
                                      </p:to>
                                    </p:set>
                                  </p:childTnLst>
                                </p:cTn>
                              </p:par>
                            </p:childTnLst>
                          </p:cTn>
                        </p:par>
                        <p:par>
                          <p:cTn id="14" fill="hold">
                            <p:stCondLst>
                              <p:cond delay="5000"/>
                            </p:stCondLst>
                            <p:childTnLst>
                              <p:par>
                                <p:cTn id="15" presetID="1" presetClass="entr" presetSubtype="0" fill="hold" nodeType="after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1">
                                            <p:txEl>
                                              <p:pRg st="0" end="0"/>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1">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1">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1">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111" grpId="0"/>
      <p:bldP spid="113" grpId="0"/>
      <p:bldP spid="113" grpId="1"/>
      <p:bldP spid="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a:lnSpc>
                <a:spcPct val="100000"/>
              </a:lnSpc>
            </a:pPr>
            <a:r>
              <a:rPr lang="en-US" dirty="0">
                <a:solidFill>
                  <a:srgbClr val="CC6600"/>
                </a:solidFill>
              </a:rPr>
              <a:t>Find </a:t>
            </a:r>
            <a:r>
              <a:rPr lang="en-US" i="1" dirty="0" smtClean="0">
                <a:solidFill>
                  <a:srgbClr val="CC6600"/>
                </a:solidFill>
              </a:rPr>
              <a:t>all </a:t>
            </a:r>
            <a:r>
              <a:rPr lang="en-US" dirty="0" smtClean="0">
                <a:solidFill>
                  <a:srgbClr val="CC6600"/>
                </a:solidFill>
              </a:rPr>
              <a:t>SDC-causing application-sites</a:t>
            </a:r>
          </a:p>
          <a:p>
            <a:pPr>
              <a:lnSpc>
                <a:spcPct val="100000"/>
              </a:lnSpc>
            </a:pPr>
            <a:endParaRPr lang="en-US" dirty="0"/>
          </a:p>
          <a:p>
            <a:endParaRPr lang="en-US" sz="1050" dirty="0" smtClean="0"/>
          </a:p>
          <a:p>
            <a:endParaRPr lang="en-US" sz="1050" dirty="0" smtClean="0"/>
          </a:p>
          <a:p>
            <a:endParaRPr lang="en-US" sz="2400" dirty="0"/>
          </a:p>
          <a:p>
            <a:endParaRPr lang="en-US" dirty="0" smtClean="0"/>
          </a:p>
          <a:p>
            <a:pPr>
              <a:lnSpc>
                <a:spcPct val="100000"/>
              </a:lnSpc>
            </a:pPr>
            <a:r>
              <a:rPr lang="en-US" dirty="0" smtClean="0">
                <a:solidFill>
                  <a:srgbClr val="CC6600"/>
                </a:solidFill>
              </a:rPr>
              <a:t>Convert SDCs </a:t>
            </a:r>
            <a:r>
              <a:rPr lang="en-US" dirty="0">
                <a:solidFill>
                  <a:srgbClr val="CC6600"/>
                </a:solidFill>
              </a:rPr>
              <a:t>to </a:t>
            </a:r>
            <a:r>
              <a:rPr lang="en-US" dirty="0" smtClean="0">
                <a:solidFill>
                  <a:srgbClr val="CC6600"/>
                </a:solidFill>
              </a:rPr>
              <a:t>Detections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grpSp>
        <p:nvGrpSpPr>
          <p:cNvPr id="6" name="Group 5"/>
          <p:cNvGrpSpPr/>
          <p:nvPr/>
        </p:nvGrpSpPr>
        <p:grpSpPr>
          <a:xfrm>
            <a:off x="2196350" y="1412065"/>
            <a:ext cx="1564305" cy="2286000"/>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2566368" y="1494808"/>
            <a:ext cx="819221" cy="1576180"/>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nvGrpSpPr>
          <p:cNvPr id="342" name="Group 341"/>
          <p:cNvGrpSpPr/>
          <p:nvPr/>
        </p:nvGrpSpPr>
        <p:grpSpPr>
          <a:xfrm>
            <a:off x="3917474" y="4380131"/>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4450874" y="4761131"/>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2514600" y="4038600"/>
            <a:ext cx="2482572" cy="721718"/>
            <a:chOff x="-869474" y="956845"/>
            <a:chExt cx="2482572" cy="721718"/>
          </a:xfrm>
        </p:grpSpPr>
        <p:sp>
          <p:nvSpPr>
            <p:cNvPr id="318" name="TextBox 317"/>
            <p:cNvSpPr txBox="1"/>
            <p:nvPr/>
          </p:nvSpPr>
          <p:spPr>
            <a:xfrm>
              <a:off x="-869474" y="956845"/>
              <a:ext cx="2482572" cy="369332"/>
            </a:xfrm>
            <a:prstGeom prst="rect">
              <a:avLst/>
            </a:prstGeom>
            <a:noFill/>
          </p:spPr>
          <p:txBody>
            <a:bodyPr wrap="square" rtlCol="0">
              <a:spAutoFit/>
            </a:bodyPr>
            <a:lstStyle/>
            <a:p>
              <a:pPr algn="ctr"/>
              <a:r>
                <a:rPr lang="en-US" b="1" dirty="0" smtClean="0">
                  <a:latin typeface="Arial Narrow" pitchFamily="34" charset="0"/>
                </a:rPr>
                <a:t>SDC-causing fault</a:t>
              </a:r>
              <a:endParaRPr lang="en-US" b="1" dirty="0">
                <a:latin typeface="Arial Narrow" pitchFamily="34" charset="0"/>
              </a:endParaRPr>
            </a:p>
          </p:txBody>
        </p:sp>
        <p:cxnSp>
          <p:nvCxnSpPr>
            <p:cNvPr id="319" name="Straight Arrow Connector 318"/>
            <p:cNvCxnSpPr>
              <a:stCxn id="318" idx="2"/>
            </p:cNvCxnSpPr>
            <p:nvPr/>
          </p:nvCxnSpPr>
          <p:spPr bwMode="auto">
            <a:xfrm>
              <a:off x="371812" y="1326177"/>
              <a:ext cx="694327" cy="3523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5740106" y="4380132"/>
            <a:ext cx="3175294" cy="1904999"/>
            <a:chOff x="3606506" y="4267201"/>
            <a:chExt cx="3175294" cy="1904999"/>
          </a:xfrm>
        </p:grpSpPr>
        <p:grpSp>
          <p:nvGrpSpPr>
            <p:cNvPr id="340" name="Group 339"/>
            <p:cNvGrpSpPr/>
            <p:nvPr/>
          </p:nvGrpSpPr>
          <p:grpSpPr>
            <a:xfrm>
              <a:off x="4846487" y="4267201"/>
              <a:ext cx="1935313" cy="1904999"/>
              <a:chOff x="4846487" y="4267201"/>
              <a:chExt cx="1935313" cy="1904999"/>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7" name="Explosion 1 61"/>
              <p:cNvSpPr>
                <a:spLocks noChangeArrowheads="1"/>
              </p:cNvSpPr>
              <p:nvPr/>
            </p:nvSpPr>
            <p:spPr bwMode="auto">
              <a:xfrm>
                <a:off x="4846487" y="5029200"/>
                <a:ext cx="1935313" cy="1143000"/>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6065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2264290" y="5350168"/>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grpSp>
        <p:nvGrpSpPr>
          <p:cNvPr id="86" name="Group 85"/>
          <p:cNvGrpSpPr/>
          <p:nvPr/>
        </p:nvGrpSpPr>
        <p:grpSpPr>
          <a:xfrm>
            <a:off x="152400" y="4267200"/>
            <a:ext cx="2548145" cy="1049172"/>
            <a:chOff x="142874" y="5285601"/>
            <a:chExt cx="2548145" cy="1049172"/>
          </a:xfrm>
        </p:grpSpPr>
        <p:sp>
          <p:nvSpPr>
            <p:cNvPr id="133" name="Rounded Rectangle 132"/>
            <p:cNvSpPr/>
            <p:nvPr/>
          </p:nvSpPr>
          <p:spPr bwMode="auto">
            <a:xfrm>
              <a:off x="142874" y="5285601"/>
              <a:ext cx="2548145" cy="1049172"/>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412" name="Rectangle 411"/>
            <p:cNvSpPr/>
            <p:nvPr/>
          </p:nvSpPr>
          <p:spPr>
            <a:xfrm>
              <a:off x="152400" y="5308937"/>
              <a:ext cx="2508542" cy="1015663"/>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Challenges:</a:t>
              </a:r>
            </a:p>
            <a:p>
              <a:pPr algn="ctr" eaLnBrk="0" fontAlgn="base" hangingPunct="0">
                <a:spcBef>
                  <a:spcPct val="0"/>
                </a:spcBef>
                <a:spcAft>
                  <a:spcPct val="0"/>
                </a:spcAft>
              </a:pPr>
              <a:r>
                <a:rPr lang="en-US" sz="2000" b="1" i="1" dirty="0" smtClean="0">
                  <a:latin typeface="Arial Narrow" pitchFamily="34" charset="0"/>
                </a:rPr>
                <a:t>What </a:t>
              </a:r>
              <a:r>
                <a:rPr lang="en-US" sz="2000" b="1" dirty="0" smtClean="0">
                  <a:latin typeface="Arial Narrow" pitchFamily="34" charset="0"/>
                </a:rPr>
                <a:t>detectors</a:t>
              </a:r>
              <a:r>
                <a:rPr lang="en-US" sz="2000" b="1" i="1" dirty="0" smtClean="0">
                  <a:latin typeface="Arial Narrow" pitchFamily="34" charset="0"/>
                </a:rPr>
                <a:t> </a:t>
              </a:r>
              <a:r>
                <a:rPr lang="en-US" sz="2000" b="1" dirty="0" smtClean="0">
                  <a:latin typeface="Arial Narrow" pitchFamily="34" charset="0"/>
                </a:rPr>
                <a:t>to use?</a:t>
              </a:r>
            </a:p>
            <a:p>
              <a:pPr algn="ctr" eaLnBrk="0" fontAlgn="base" hangingPunct="0">
                <a:spcBef>
                  <a:spcPct val="0"/>
                </a:spcBef>
                <a:spcAft>
                  <a:spcPct val="0"/>
                </a:spcAft>
              </a:pPr>
              <a:r>
                <a:rPr lang="en-US" sz="2000" b="1" i="1" dirty="0">
                  <a:latin typeface="Arial Narrow" pitchFamily="34" charset="0"/>
                </a:rPr>
                <a:t>Where </a:t>
              </a:r>
              <a:r>
                <a:rPr lang="en-US" sz="2000" b="1" dirty="0">
                  <a:latin typeface="Arial Narrow" pitchFamily="34" charset="0"/>
                </a:rPr>
                <a:t>to place</a:t>
              </a:r>
              <a:r>
                <a:rPr lang="en-US" sz="2000" b="1" dirty="0" smtClean="0">
                  <a:latin typeface="Arial Narrow" pitchFamily="34" charset="0"/>
                </a:rPr>
                <a:t>?</a:t>
              </a:r>
              <a:endParaRPr lang="en-US" sz="2000" b="1" i="1" dirty="0">
                <a:latin typeface="Arial Narrow" pitchFamily="34" charset="0"/>
              </a:endParaRPr>
            </a:p>
          </p:txBody>
        </p:sp>
      </p:grpSp>
      <p:sp>
        <p:nvSpPr>
          <p:cNvPr id="162" name="Rectangle 161"/>
          <p:cNvSpPr/>
          <p:nvPr/>
        </p:nvSpPr>
        <p:spPr>
          <a:xfrm>
            <a:off x="-70485" y="1959114"/>
            <a:ext cx="2356485" cy="707886"/>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Complete application</a:t>
            </a:r>
          </a:p>
          <a:p>
            <a:pPr algn="ctr" eaLnBrk="0" fontAlgn="base" hangingPunct="0">
              <a:spcBef>
                <a:spcPct val="0"/>
              </a:spcBef>
              <a:spcAft>
                <a:spcPct val="0"/>
              </a:spcAft>
            </a:pPr>
            <a:r>
              <a:rPr lang="en-US" sz="2000" b="1" dirty="0">
                <a:latin typeface="Arial Narrow" pitchFamily="34" charset="0"/>
              </a:rPr>
              <a:t>r</a:t>
            </a:r>
            <a:r>
              <a:rPr lang="en-US" sz="2000" b="1" dirty="0" smtClean="0">
                <a:latin typeface="Arial Narrow" pitchFamily="34" charset="0"/>
              </a:rPr>
              <a:t>eliability evaluation</a:t>
            </a:r>
            <a:endParaRPr lang="en-US" sz="2000" b="1" i="1" dirty="0">
              <a:latin typeface="Arial Narrow" pitchFamily="34" charset="0"/>
            </a:endParaRPr>
          </a:p>
        </p:txBody>
      </p:sp>
      <p:grpSp>
        <p:nvGrpSpPr>
          <p:cNvPr id="89" name="Group 88"/>
          <p:cNvGrpSpPr/>
          <p:nvPr/>
        </p:nvGrpSpPr>
        <p:grpSpPr>
          <a:xfrm>
            <a:off x="3845858" y="2895600"/>
            <a:ext cx="3134229" cy="774305"/>
            <a:chOff x="4168555" y="2603921"/>
            <a:chExt cx="4912695" cy="496953"/>
          </a:xfrm>
        </p:grpSpPr>
        <p:sp>
          <p:nvSpPr>
            <p:cNvPr id="84" name="Rounded Rectangle 83"/>
            <p:cNvSpPr/>
            <p:nvPr/>
          </p:nvSpPr>
          <p:spPr bwMode="auto">
            <a:xfrm>
              <a:off x="4195536" y="2603921"/>
              <a:ext cx="4885714" cy="496953"/>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37" name="Rectangle 136"/>
            <p:cNvSpPr/>
            <p:nvPr/>
          </p:nvSpPr>
          <p:spPr>
            <a:xfrm>
              <a:off x="4168555" y="2612886"/>
              <a:ext cx="4912695" cy="400110"/>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 Analyze all faults with few injections</a:t>
              </a:r>
            </a:p>
          </p:txBody>
        </p:sp>
      </p:grpSp>
      <p:sp>
        <p:nvSpPr>
          <p:cNvPr id="139" name="Rectangle 138"/>
          <p:cNvSpPr/>
          <p:nvPr/>
        </p:nvSpPr>
        <p:spPr>
          <a:xfrm>
            <a:off x="3429000" y="1295400"/>
            <a:ext cx="3972537" cy="773545"/>
          </a:xfrm>
          <a:prstGeom prst="rect">
            <a:avLst/>
          </a:prstGeom>
        </p:spPr>
        <p:txBody>
          <a:bodyPr wrap="square">
            <a:spAutoFit/>
          </a:bodyPr>
          <a:lstStyle/>
          <a:p>
            <a:pPr algn="ctr" eaLnBrk="0" fontAlgn="base" hangingPunct="0">
              <a:lnSpc>
                <a:spcPct val="130000"/>
              </a:lnSpc>
              <a:spcBef>
                <a:spcPct val="0"/>
              </a:spcBef>
              <a:spcAft>
                <a:spcPct val="0"/>
              </a:spcAft>
            </a:pPr>
            <a:r>
              <a:rPr lang="en-US" b="1" dirty="0">
                <a:latin typeface="Arial Narrow" pitchFamily="34" charset="0"/>
              </a:rPr>
              <a:t>Impractical, too many injections</a:t>
            </a:r>
          </a:p>
          <a:p>
            <a:pPr algn="ctr" eaLnBrk="0" fontAlgn="base" hangingPunct="0">
              <a:lnSpc>
                <a:spcPct val="130000"/>
              </a:lnSpc>
              <a:spcBef>
                <a:spcPct val="0"/>
              </a:spcBef>
              <a:spcAft>
                <a:spcPct val="0"/>
              </a:spcAft>
            </a:pPr>
            <a:r>
              <a:rPr lang="en-US" b="1" dirty="0">
                <a:latin typeface="Arial Narrow" pitchFamily="34" charset="0"/>
              </a:rPr>
              <a:t>&gt;1,000 compute-years for one app</a:t>
            </a:r>
          </a:p>
        </p:txBody>
      </p:sp>
      <p:grpSp>
        <p:nvGrpSpPr>
          <p:cNvPr id="85" name="Group 84"/>
          <p:cNvGrpSpPr/>
          <p:nvPr/>
        </p:nvGrpSpPr>
        <p:grpSpPr>
          <a:xfrm>
            <a:off x="2540369" y="1498817"/>
            <a:ext cx="812431" cy="1410717"/>
            <a:chOff x="4442653" y="1498817"/>
            <a:chExt cx="812431" cy="1410717"/>
          </a:xfrm>
        </p:grpSpPr>
        <p:sp>
          <p:nvSpPr>
            <p:cNvPr id="201" name="Explosion 1 106"/>
            <p:cNvSpPr>
              <a:spLocks noChangeArrowheads="1"/>
            </p:cNvSpPr>
            <p:nvPr/>
          </p:nvSpPr>
          <p:spPr bwMode="auto">
            <a:xfrm>
              <a:off x="4598808" y="1498817"/>
              <a:ext cx="97769" cy="8317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6" name="Explosion 1 66"/>
            <p:cNvSpPr>
              <a:spLocks noChangeArrowheads="1"/>
            </p:cNvSpPr>
            <p:nvPr/>
          </p:nvSpPr>
          <p:spPr bwMode="auto">
            <a:xfrm>
              <a:off x="4599732" y="2827145"/>
              <a:ext cx="97478" cy="823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0" name="Explosion 1 49"/>
            <p:cNvSpPr>
              <a:spLocks noChangeArrowheads="1"/>
            </p:cNvSpPr>
            <p:nvPr/>
          </p:nvSpPr>
          <p:spPr bwMode="auto">
            <a:xfrm>
              <a:off x="4797428" y="1836915"/>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4" name="Explosion 1 73"/>
            <p:cNvSpPr>
              <a:spLocks noChangeArrowheads="1"/>
            </p:cNvSpPr>
            <p:nvPr/>
          </p:nvSpPr>
          <p:spPr bwMode="auto">
            <a:xfrm>
              <a:off x="4797428" y="2619954"/>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0" name="Explosion 1 81"/>
            <p:cNvSpPr>
              <a:spLocks noChangeArrowheads="1"/>
            </p:cNvSpPr>
            <p:nvPr/>
          </p:nvSpPr>
          <p:spPr bwMode="auto">
            <a:xfrm>
              <a:off x="5157587" y="2415090"/>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0" name="Explosion 1 89"/>
            <p:cNvSpPr>
              <a:spLocks noChangeArrowheads="1"/>
            </p:cNvSpPr>
            <p:nvPr/>
          </p:nvSpPr>
          <p:spPr bwMode="auto">
            <a:xfrm>
              <a:off x="4442653" y="2208071"/>
              <a:ext cx="97497"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204" name="Right Arrow 203"/>
          <p:cNvSpPr/>
          <p:nvPr/>
        </p:nvSpPr>
        <p:spPr bwMode="auto">
          <a:xfrm>
            <a:off x="4129530" y="1828800"/>
            <a:ext cx="2728470" cy="807396"/>
          </a:xfrm>
          <a:prstGeom prst="rightArrow">
            <a:avLst>
              <a:gd name="adj1" fmla="val 65100"/>
              <a:gd name="adj2" fmla="val 50000"/>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Arial Narrow" pitchFamily="34" charset="0"/>
              </a:rPr>
              <a:t>Relyzer</a:t>
            </a:r>
            <a:r>
              <a:rPr lang="en-US" sz="2000" b="1" dirty="0" smtClean="0">
                <a:solidFill>
                  <a:schemeClr val="bg1"/>
                </a:solidFill>
                <a:latin typeface="Arial Narrow" pitchFamily="34" charset="0"/>
              </a:rPr>
              <a:t>: Prune Faults</a:t>
            </a:r>
            <a:endParaRPr kumimoji="0" lang="en-US" sz="2000" b="1" i="0" u="none" strike="noStrike" cap="none" normalizeH="0" baseline="0" dirty="0">
              <a:ln>
                <a:noFill/>
              </a:ln>
              <a:solidFill>
                <a:schemeClr val="bg1"/>
              </a:solidFill>
              <a:effectLst/>
              <a:latin typeface="Arial Narrow" pitchFamily="34" charset="0"/>
            </a:endParaRPr>
          </a:p>
        </p:txBody>
      </p:sp>
      <p:grpSp>
        <p:nvGrpSpPr>
          <p:cNvPr id="205" name="Group 204"/>
          <p:cNvGrpSpPr/>
          <p:nvPr/>
        </p:nvGrpSpPr>
        <p:grpSpPr>
          <a:xfrm>
            <a:off x="7086600" y="1412065"/>
            <a:ext cx="1568926" cy="2286000"/>
            <a:chOff x="5526145" y="3657600"/>
            <a:chExt cx="1903512" cy="2979526"/>
          </a:xfrm>
        </p:grpSpPr>
        <p:grpSp>
          <p:nvGrpSpPr>
            <p:cNvPr id="206" name="Group 205"/>
            <p:cNvGrpSpPr/>
            <p:nvPr/>
          </p:nvGrpSpPr>
          <p:grpSpPr>
            <a:xfrm>
              <a:off x="5526145" y="3657600"/>
              <a:ext cx="1903512" cy="2979526"/>
              <a:chOff x="304800" y="1678682"/>
              <a:chExt cx="1828801" cy="4188718"/>
            </a:xfrm>
          </p:grpSpPr>
          <p:grpSp>
            <p:nvGrpSpPr>
              <p:cNvPr id="224" name="Group 223"/>
              <p:cNvGrpSpPr/>
              <p:nvPr/>
            </p:nvGrpSpPr>
            <p:grpSpPr>
              <a:xfrm>
                <a:off x="304800" y="1678682"/>
                <a:ext cx="1828801" cy="3863574"/>
                <a:chOff x="304800" y="1678682"/>
                <a:chExt cx="1828801" cy="3863574"/>
              </a:xfrm>
            </p:grpSpPr>
            <p:sp>
              <p:nvSpPr>
                <p:cNvPr id="227" name="Rounded Rectangle 22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28" name="Group 2047"/>
                <p:cNvGrpSpPr>
                  <a:grpSpLocks/>
                </p:cNvGrpSpPr>
                <p:nvPr/>
              </p:nvGrpSpPr>
              <p:grpSpPr bwMode="auto">
                <a:xfrm>
                  <a:off x="390464" y="1907290"/>
                  <a:ext cx="1693927" cy="3634966"/>
                  <a:chOff x="1661149" y="2214680"/>
                  <a:chExt cx="1808096" cy="3635142"/>
                </a:xfrm>
              </p:grpSpPr>
              <p:sp>
                <p:nvSpPr>
                  <p:cNvPr id="229" name="Rectangle 2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36" name="TextBox 23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25" name="Straight Arrow Connector 2054"/>
              <p:cNvCxnSpPr>
                <a:cxnSpLocks noChangeShapeType="1"/>
                <a:stCxn id="227" idx="2"/>
                <a:endCxn id="22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6" name="Rounded Rectangle 22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207" name="Group 206"/>
            <p:cNvGrpSpPr/>
            <p:nvPr/>
          </p:nvGrpSpPr>
          <p:grpSpPr>
            <a:xfrm>
              <a:off x="5976398" y="3765446"/>
              <a:ext cx="993558" cy="1839833"/>
              <a:chOff x="794798" y="3757720"/>
              <a:chExt cx="993558" cy="1839833"/>
            </a:xfrm>
          </p:grpSpPr>
          <p:grpSp>
            <p:nvGrpSpPr>
              <p:cNvPr id="208" name="Group 207"/>
              <p:cNvGrpSpPr>
                <a:grpSpLocks/>
              </p:cNvGrpSpPr>
              <p:nvPr/>
            </p:nvGrpSpPr>
            <p:grpSpPr bwMode="auto">
              <a:xfrm>
                <a:off x="794798" y="3757720"/>
                <a:ext cx="313947" cy="109535"/>
                <a:chOff x="1106488" y="2079625"/>
                <a:chExt cx="301625" cy="153988"/>
              </a:xfrm>
            </p:grpSpPr>
            <p:sp>
              <p:nvSpPr>
                <p:cNvPr id="22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09" name="Group 20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210" name="Group 209"/>
                <p:cNvGrpSpPr>
                  <a:grpSpLocks/>
                </p:cNvGrpSpPr>
                <p:nvPr/>
              </p:nvGrpSpPr>
              <p:grpSpPr bwMode="auto">
                <a:xfrm>
                  <a:off x="762000" y="4506913"/>
                  <a:ext cx="300773" cy="153987"/>
                  <a:chOff x="1106488" y="4506493"/>
                  <a:chExt cx="300833" cy="154013"/>
                </a:xfrm>
              </p:grpSpPr>
              <p:sp>
                <p:nvSpPr>
                  <p:cNvPr id="22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1" name="Group 7"/>
                <p:cNvGrpSpPr>
                  <a:grpSpLocks/>
                </p:cNvGrpSpPr>
                <p:nvPr/>
              </p:nvGrpSpPr>
              <p:grpSpPr bwMode="auto">
                <a:xfrm>
                  <a:off x="762000" y="2381254"/>
                  <a:ext cx="952974" cy="154053"/>
                  <a:chOff x="1106488" y="2381250"/>
                  <a:chExt cx="952974" cy="154013"/>
                </a:xfrm>
              </p:grpSpPr>
              <p:sp>
                <p:nvSpPr>
                  <p:cNvPr id="21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2" name="Group 211"/>
                <p:cNvGrpSpPr>
                  <a:grpSpLocks/>
                </p:cNvGrpSpPr>
                <p:nvPr/>
              </p:nvGrpSpPr>
              <p:grpSpPr bwMode="auto">
                <a:xfrm>
                  <a:off x="765175" y="3368675"/>
                  <a:ext cx="300833" cy="153987"/>
                  <a:chOff x="1106488" y="3367970"/>
                  <a:chExt cx="300833" cy="154012"/>
                </a:xfrm>
              </p:grpSpPr>
              <p:sp>
                <p:nvSpPr>
                  <p:cNvPr id="21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75" name="Rectangle 174"/>
          <p:cNvSpPr/>
          <p:nvPr/>
        </p:nvSpPr>
        <p:spPr>
          <a:xfrm>
            <a:off x="0" y="1377059"/>
            <a:ext cx="2331721" cy="923330"/>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Traditional approach:</a:t>
            </a:r>
          </a:p>
          <a:p>
            <a:pPr algn="ctr" eaLnBrk="0" fontAlgn="base" hangingPunct="0">
              <a:spcBef>
                <a:spcPct val="0"/>
              </a:spcBef>
              <a:spcAft>
                <a:spcPct val="0"/>
              </a:spcAft>
            </a:pPr>
            <a:r>
              <a:rPr lang="en-US" b="1" dirty="0" smtClean="0">
                <a:latin typeface="Arial Narrow" pitchFamily="34" charset="0"/>
              </a:rPr>
              <a:t>Statistical Fault Injections?</a:t>
            </a:r>
            <a:endParaRPr lang="en-US" b="1" dirty="0">
              <a:latin typeface="Arial Narrow" pitchFamily="34" charset="0"/>
            </a:endParaRPr>
          </a:p>
        </p:txBody>
      </p:sp>
      <p:sp>
        <p:nvSpPr>
          <p:cNvPr id="176" name="Rectangle 175"/>
          <p:cNvSpPr/>
          <p:nvPr/>
        </p:nvSpPr>
        <p:spPr>
          <a:xfrm>
            <a:off x="50431" y="4078069"/>
            <a:ext cx="254036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Duplicate SDC-producing values?</a:t>
            </a:r>
            <a:endParaRPr lang="en-US" b="1" dirty="0">
              <a:latin typeface="Arial Narrow" pitchFamily="34" charset="0"/>
            </a:endParaRPr>
          </a:p>
        </p:txBody>
      </p:sp>
      <p:sp>
        <p:nvSpPr>
          <p:cNvPr id="177" name="Rectangle 176"/>
          <p:cNvSpPr/>
          <p:nvPr/>
        </p:nvSpPr>
        <p:spPr>
          <a:xfrm>
            <a:off x="-45721" y="2831068"/>
            <a:ext cx="2331721" cy="369332"/>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One injection at a time</a:t>
            </a:r>
            <a:endParaRPr lang="en-US" b="1" dirty="0">
              <a:latin typeface="Arial Narrow" pitchFamily="34" charset="0"/>
            </a:endParaRPr>
          </a:p>
        </p:txBody>
      </p:sp>
    </p:spTree>
    <p:extLst>
      <p:ext uri="{BB962C8B-B14F-4D97-AF65-F5344CB8AC3E}">
        <p14:creationId xmlns:p14="http://schemas.microsoft.com/office/powerpoint/2010/main" val="39054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2"/>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3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76"/>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417"/>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1" nodeType="afterEffect">
                                  <p:stCondLst>
                                    <p:cond delay="0"/>
                                  </p:stCondLst>
                                  <p:childTnLst>
                                    <p:set>
                                      <p:cBhvr>
                                        <p:cTn id="60" dur="1" fill="hold">
                                          <p:stCondLst>
                                            <p:cond delay="0"/>
                                          </p:stCondLst>
                                        </p:cTn>
                                        <p:tgtEl>
                                          <p:spTgt spid="309"/>
                                        </p:tgtEl>
                                        <p:attrNameLst>
                                          <p:attrName>style.visibility</p:attrName>
                                        </p:attrNameLst>
                                      </p:cBhvr>
                                      <p:to>
                                        <p:strVal val="visible"/>
                                      </p:to>
                                    </p:set>
                                  </p:childTnLst>
                                </p:cTn>
                              </p:par>
                              <p:par>
                                <p:cTn id="61" presetID="0" presetClass="path" presetSubtype="0" accel="50000" decel="50000" fill="hold" grpId="0" nodeType="withEffect">
                                  <p:stCondLst>
                                    <p:cond delay="0"/>
                                  </p:stCondLst>
                                  <p:childTnLst>
                                    <p:animMotion origin="layout" path="M -4.72222E-6 -3.7037E-6 L -0.01145 0.02778 L 0.01563 0.06111 L 0.00209 0.10278 " pathEditMode="relative" ptsTypes="AAAA">
                                      <p:cBhvr>
                                        <p:cTn id="62" dur="2000" fill="hold"/>
                                        <p:tgtEl>
                                          <p:spTgt spid="309"/>
                                        </p:tgtEl>
                                        <p:attrNameLst>
                                          <p:attrName>ppt_x</p:attrName>
                                          <p:attrName>ppt_y</p:attrName>
                                        </p:attrNameLst>
                                      </p:cBhvr>
                                    </p:animMotion>
                                  </p:childTnLst>
                                </p:cTn>
                              </p:par>
                            </p:childTnLst>
                          </p:cTn>
                        </p:par>
                        <p:par>
                          <p:cTn id="63" fill="hold">
                            <p:stCondLst>
                              <p:cond delay="2000"/>
                            </p:stCondLst>
                            <p:childTnLst>
                              <p:par>
                                <p:cTn id="64" presetID="1" presetClass="exit" presetSubtype="0" fill="hold" grpId="2" nodeType="afterEffect">
                                  <p:stCondLst>
                                    <p:cond delay="0"/>
                                  </p:stCondLst>
                                  <p:childTnLst>
                                    <p:set>
                                      <p:cBhvr>
                                        <p:cTn id="65" dur="1" fill="hold">
                                          <p:stCondLst>
                                            <p:cond delay="0"/>
                                          </p:stCondLst>
                                        </p:cTn>
                                        <p:tgtEl>
                                          <p:spTgt spid="309"/>
                                        </p:tgtEl>
                                        <p:attrNameLst>
                                          <p:attrName>style.visibility</p:attrName>
                                        </p:attrNameLst>
                                      </p:cBhvr>
                                      <p:to>
                                        <p:strVal val="hidden"/>
                                      </p:to>
                                    </p:set>
                                  </p:childTnLst>
                                </p:cTn>
                              </p:par>
                            </p:childTnLst>
                          </p:cTn>
                        </p:par>
                        <p:par>
                          <p:cTn id="66" fill="hold">
                            <p:stCondLst>
                              <p:cond delay="2000"/>
                            </p:stCondLst>
                            <p:childTnLst>
                              <p:par>
                                <p:cTn id="67" presetID="1" presetClass="entr" presetSubtype="0" fill="hold" nodeType="afterEffect">
                                  <p:stCondLst>
                                    <p:cond delay="0"/>
                                  </p:stCondLst>
                                  <p:childTnLst>
                                    <p:set>
                                      <p:cBhvr>
                                        <p:cTn id="68" dur="1" fill="hold">
                                          <p:stCondLst>
                                            <p:cond delay="0"/>
                                          </p:stCondLst>
                                        </p:cTn>
                                        <p:tgtEl>
                                          <p:spTgt spid="3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09" grpId="1" animBg="1"/>
      <p:bldP spid="309" grpId="2" animBg="1"/>
      <p:bldP spid="162" grpId="0"/>
      <p:bldP spid="139" grpId="0"/>
      <p:bldP spid="139" grpId="1"/>
      <p:bldP spid="204" grpId="0" animBg="1"/>
      <p:bldP spid="175" grpId="0"/>
      <p:bldP spid="175" grpId="1"/>
      <p:bldP spid="176" grpId="0"/>
      <p:bldP spid="176" grpId="1"/>
      <p:bldP spid="17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3|6.8"/>
</p:tagLst>
</file>

<file path=ppt/tags/tag2.xml><?xml version="1.0" encoding="utf-8"?>
<p:tagLst xmlns:a="http://schemas.openxmlformats.org/drawingml/2006/main" xmlns:r="http://schemas.openxmlformats.org/officeDocument/2006/relationships" xmlns:p="http://schemas.openxmlformats.org/presentationml/2006/main">
  <p:tag name="TIMING" val="|28.3|6.8"/>
</p:tagLst>
</file>

<file path=ppt/tags/tag3.xml><?xml version="1.0" encoding="utf-8"?>
<p:tagLst xmlns:a="http://schemas.openxmlformats.org/drawingml/2006/main" xmlns:r="http://schemas.openxmlformats.org/officeDocument/2006/relationships" xmlns:p="http://schemas.openxmlformats.org/presentationml/2006/main">
  <p:tag name="TIMING" val="|18.6"/>
</p:tagLst>
</file>

<file path=ppt/tags/tag4.xml><?xml version="1.0" encoding="utf-8"?>
<p:tagLst xmlns:a="http://schemas.openxmlformats.org/drawingml/2006/main" xmlns:r="http://schemas.openxmlformats.org/officeDocument/2006/relationships" xmlns:p="http://schemas.openxmlformats.org/presentationml/2006/main">
  <p:tag name="TIMING" val="|2.3|9|16|6.8"/>
</p:tagLst>
</file>

<file path=ppt/tags/tag5.xml><?xml version="1.0" encoding="utf-8"?>
<p:tagLst xmlns:a="http://schemas.openxmlformats.org/drawingml/2006/main" xmlns:r="http://schemas.openxmlformats.org/officeDocument/2006/relationships" xmlns:p="http://schemas.openxmlformats.org/presentationml/2006/main">
  <p:tag name="TIMING" val="|17.3|12.8|18.7"/>
</p:tagLst>
</file>

<file path=ppt/tags/tag6.xml><?xml version="1.0" encoding="utf-8"?>
<p:tagLst xmlns:a="http://schemas.openxmlformats.org/drawingml/2006/main" xmlns:r="http://schemas.openxmlformats.org/officeDocument/2006/relationships" xmlns:p="http://schemas.openxmlformats.org/presentationml/2006/main">
  <p:tag name="TIMING" val="|36.3"/>
</p:tagLst>
</file>

<file path=ppt/tags/tag7.xml><?xml version="1.0" encoding="utf-8"?>
<p:tagLst xmlns:a="http://schemas.openxmlformats.org/drawingml/2006/main" xmlns:r="http://schemas.openxmlformats.org/officeDocument/2006/relationships" xmlns:p="http://schemas.openxmlformats.org/presentationml/2006/main">
  <p:tag name="TIMING" val="|34.1|25.2|12.1|1|15.5|18.6|0.5|0.3|12.2|4"/>
</p:tagLst>
</file>

<file path=ppt/theme/theme1.xml><?xml version="1.0" encoding="utf-8"?>
<a:theme xmlns:a="http://schemas.openxmlformats.org/drawingml/2006/main" name="SWAT-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SWAT-Theme</Template>
  <TotalTime>15575</TotalTime>
  <Words>2717</Words>
  <Application>Microsoft Office PowerPoint</Application>
  <PresentationFormat>On-screen Show (4:3)</PresentationFormat>
  <Paragraphs>824</Paragraphs>
  <Slides>52</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MS PGothic</vt:lpstr>
      <vt:lpstr>MS PGothic</vt:lpstr>
      <vt:lpstr>Arial</vt:lpstr>
      <vt:lpstr>Arial Narrow</vt:lpstr>
      <vt:lpstr>Calibri</vt:lpstr>
      <vt:lpstr>Cambria Math</vt:lpstr>
      <vt:lpstr>Helvetica</vt:lpstr>
      <vt:lpstr>Symbol</vt:lpstr>
      <vt:lpstr>Times</vt:lpstr>
      <vt:lpstr>Wingdings</vt:lpstr>
      <vt:lpstr>SWAT-Theme</vt:lpstr>
      <vt:lpstr>PowerPoint Presentation</vt:lpstr>
      <vt:lpstr>Technology Scaling and Reliability Challenges</vt:lpstr>
      <vt:lpstr>Technology Scaling and Reliability Challenges</vt:lpstr>
      <vt:lpstr>Motivation</vt:lpstr>
      <vt:lpstr>SWAT: A Low-Cost Reliability Solution</vt:lpstr>
      <vt:lpstr>Motivation</vt:lpstr>
      <vt:lpstr>Fault Outcomes</vt:lpstr>
      <vt:lpstr>Fault Outcomes</vt:lpstr>
      <vt:lpstr>Approach</vt:lpstr>
      <vt:lpstr>Contributions (1/2) [ASPLOS’12, Top Picks’13]</vt:lpstr>
      <vt:lpstr>Contributions (2/2) [DSN’12]</vt:lpstr>
      <vt:lpstr>Other Contributions</vt:lpstr>
      <vt:lpstr>Outline</vt:lpstr>
      <vt:lpstr>Outline</vt:lpstr>
      <vt:lpstr>Relyzer: Application Reliability Analyzer</vt:lpstr>
      <vt:lpstr>Definition to First-Use Equivalence</vt:lpstr>
      <vt:lpstr>Control Flow Equivalence</vt:lpstr>
      <vt:lpstr>Store Equivalence</vt:lpstr>
      <vt:lpstr>Pruning Predictable Faults</vt:lpstr>
      <vt:lpstr>Methodology for Relyzer</vt:lpstr>
      <vt:lpstr>Pruning Results</vt:lpstr>
      <vt:lpstr>Methodology: Validating Pruning Techniques</vt:lpstr>
      <vt:lpstr>Validating Pruning Techniques</vt:lpstr>
      <vt:lpstr>Potential Impact of Relyzer</vt:lpstr>
      <vt:lpstr>Outline</vt:lpstr>
      <vt:lpstr>Converting SDCs to Detections: Our Approach</vt:lpstr>
      <vt:lpstr>SDC-Causing Code Properties</vt:lpstr>
      <vt:lpstr>Loop Incrementailzation</vt:lpstr>
      <vt:lpstr>Loop Incrementailzation</vt:lpstr>
      <vt:lpstr>Registers with Long Life</vt:lpstr>
      <vt:lpstr>Application-Specific Behavior</vt:lpstr>
      <vt:lpstr>Methodology for Detectors</vt:lpstr>
      <vt:lpstr>Categorization of SDC-causing Sites</vt:lpstr>
      <vt:lpstr>SDC Reduction</vt:lpstr>
      <vt:lpstr>Execution Overhead</vt:lpstr>
      <vt:lpstr>Outline</vt:lpstr>
      <vt:lpstr>Tunable Reliability</vt:lpstr>
      <vt:lpstr>Tunable Reliability: Challenges</vt:lpstr>
      <vt:lpstr>Identifying Near Optimal Detectors: Our Approach</vt:lpstr>
      <vt:lpstr>SDC Reduction vs. Overhead Trade-off Curve</vt:lpstr>
      <vt:lpstr>SDC Reduction vs. Overhead Trade-off Curve</vt:lpstr>
      <vt:lpstr>Summary</vt:lpstr>
      <vt:lpstr>Future Directions</vt:lpstr>
      <vt:lpstr>PowerPoint Presentation</vt:lpstr>
      <vt:lpstr>Backup</vt:lpstr>
      <vt:lpstr>iSWAT vs. Our Work</vt:lpstr>
      <vt:lpstr>Pattabiraman et al. vs. Our Work</vt:lpstr>
      <vt:lpstr>SymPLFIED vs. Relyzer</vt:lpstr>
      <vt:lpstr>Shoestring vs. Relyzer</vt:lpstr>
      <vt:lpstr>Application-Specific Behavior</vt:lpstr>
      <vt:lpstr>SDC Examples</vt:lpstr>
      <vt:lpstr>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siva.hari@gmail.com</cp:lastModifiedBy>
  <cp:revision>2012</cp:revision>
  <cp:lastPrinted>2012-08-15T20:21:14Z</cp:lastPrinted>
  <dcterms:created xsi:type="dcterms:W3CDTF">2006-08-16T00:00:00Z</dcterms:created>
  <dcterms:modified xsi:type="dcterms:W3CDTF">2013-04-11T04:25:32Z</dcterms:modified>
</cp:coreProperties>
</file>