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notesSlides/notesSlide26.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27.xml" ContentType="application/vnd.openxmlformats-officedocument.presentationml.notesSlide+xml"/>
  <Override PartName="/ppt/charts/chart1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1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charts/chart17.xml" ContentType="application/vnd.openxmlformats-officedocument.drawingml.chart+xml"/>
  <Override PartName="/ppt/theme/themeOverride7.xml" ContentType="application/vnd.openxmlformats-officedocument.themeOverride+xml"/>
  <Override PartName="/ppt/charts/chart18.xml" ContentType="application/vnd.openxmlformats-officedocument.drawingml.chart+xml"/>
  <Override PartName="/ppt/charts/style7.xml" ContentType="application/vnd.ms-office.chartstyle+xml"/>
  <Override PartName="/ppt/charts/colors7.xml" ContentType="application/vnd.ms-office.chartcolorstyle+xml"/>
  <Override PartName="/ppt/charts/chart1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20.xml" ContentType="application/vnd.openxmlformats-officedocument.drawingml.chart+xml"/>
  <Override PartName="/ppt/charts/chart21.xml" ContentType="application/vnd.openxmlformats-officedocument.drawingml.chart+xml"/>
  <Override PartName="/ppt/notesSlides/notesSlide38.xml" ContentType="application/vnd.openxmlformats-officedocument.presentationml.notesSlide+xml"/>
  <Override PartName="/ppt/charts/chart22.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handoutMasterIdLst>
    <p:handoutMasterId r:id="rId80"/>
  </p:handoutMasterIdLst>
  <p:sldIdLst>
    <p:sldId id="256" r:id="rId2"/>
    <p:sldId id="479" r:id="rId3"/>
    <p:sldId id="511" r:id="rId4"/>
    <p:sldId id="465" r:id="rId5"/>
    <p:sldId id="513" r:id="rId6"/>
    <p:sldId id="466" r:id="rId7"/>
    <p:sldId id="373" r:id="rId8"/>
    <p:sldId id="376" r:id="rId9"/>
    <p:sldId id="476" r:id="rId10"/>
    <p:sldId id="527" r:id="rId11"/>
    <p:sldId id="385" r:id="rId12"/>
    <p:sldId id="529" r:id="rId13"/>
    <p:sldId id="415" r:id="rId14"/>
    <p:sldId id="446" r:id="rId15"/>
    <p:sldId id="536" r:id="rId16"/>
    <p:sldId id="485" r:id="rId17"/>
    <p:sldId id="583" r:id="rId18"/>
    <p:sldId id="286" r:id="rId19"/>
    <p:sldId id="539" r:id="rId20"/>
    <p:sldId id="551" r:id="rId21"/>
    <p:sldId id="553" r:id="rId22"/>
    <p:sldId id="557" r:id="rId23"/>
    <p:sldId id="556" r:id="rId24"/>
    <p:sldId id="558" r:id="rId25"/>
    <p:sldId id="559" r:id="rId26"/>
    <p:sldId id="561" r:id="rId27"/>
    <p:sldId id="562" r:id="rId28"/>
    <p:sldId id="563" r:id="rId29"/>
    <p:sldId id="540" r:id="rId30"/>
    <p:sldId id="486" r:id="rId31"/>
    <p:sldId id="569" r:id="rId32"/>
    <p:sldId id="422" r:id="rId33"/>
    <p:sldId id="533" r:id="rId34"/>
    <p:sldId id="521" r:id="rId35"/>
    <p:sldId id="584" r:id="rId36"/>
    <p:sldId id="488" r:id="rId37"/>
    <p:sldId id="429" r:id="rId38"/>
    <p:sldId id="525" r:id="rId39"/>
    <p:sldId id="542" r:id="rId40"/>
    <p:sldId id="565" r:id="rId41"/>
    <p:sldId id="566" r:id="rId42"/>
    <p:sldId id="567" r:id="rId43"/>
    <p:sldId id="578" r:id="rId44"/>
    <p:sldId id="288" r:id="rId45"/>
    <p:sldId id="517" r:id="rId46"/>
    <p:sldId id="475" r:id="rId47"/>
    <p:sldId id="480" r:id="rId48"/>
    <p:sldId id="547" r:id="rId49"/>
    <p:sldId id="481" r:id="rId50"/>
    <p:sldId id="482" r:id="rId51"/>
    <p:sldId id="483" r:id="rId52"/>
    <p:sldId id="497" r:id="rId53"/>
    <p:sldId id="545" r:id="rId54"/>
    <p:sldId id="544" r:id="rId55"/>
    <p:sldId id="530" r:id="rId56"/>
    <p:sldId id="579" r:id="rId57"/>
    <p:sldId id="580" r:id="rId58"/>
    <p:sldId id="531" r:id="rId59"/>
    <p:sldId id="532" r:id="rId60"/>
    <p:sldId id="537" r:id="rId61"/>
    <p:sldId id="585" r:id="rId62"/>
    <p:sldId id="564" r:id="rId63"/>
    <p:sldId id="586" r:id="rId64"/>
    <p:sldId id="546" r:id="rId65"/>
    <p:sldId id="570" r:id="rId66"/>
    <p:sldId id="571" r:id="rId67"/>
    <p:sldId id="543" r:id="rId68"/>
    <p:sldId id="548" r:id="rId69"/>
    <p:sldId id="509" r:id="rId70"/>
    <p:sldId id="572" r:id="rId71"/>
    <p:sldId id="534" r:id="rId72"/>
    <p:sldId id="535" r:id="rId73"/>
    <p:sldId id="550" r:id="rId74"/>
    <p:sldId id="573" r:id="rId75"/>
    <p:sldId id="574" r:id="rId76"/>
    <p:sldId id="512" r:id="rId77"/>
    <p:sldId id="568" r:id="rId78"/>
  </p:sldIdLst>
  <p:sldSz cx="9144000" cy="6858000" type="screen4x3"/>
  <p:notesSz cx="92329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4F81BD"/>
    <a:srgbClr val="C0504D"/>
    <a:srgbClr val="669900"/>
    <a:srgbClr val="C06000"/>
    <a:srgbClr val="008000"/>
    <a:srgbClr val="D15100"/>
    <a:srgbClr val="D25000"/>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9" autoAdjust="0"/>
    <p:restoredTop sz="93287" autoAdjust="0"/>
  </p:normalViewPr>
  <p:slideViewPr>
    <p:cSldViewPr>
      <p:cViewPr varScale="1">
        <p:scale>
          <a:sx n="69" d="100"/>
          <a:sy n="69"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iva\Documents\research\results\relyzer\fully%20optimized\reg%20only\sdc%20analysis.xlsx"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iva\Documents\research\results\relyzer\fully%20optimized\reg%20only\sdc%20analysis.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2.bin"/></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3.bin"/></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4.bin"/></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7.xml"/></Relationships>
</file>

<file path=ppt/charts/_rels/chart18.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7.xml"/><Relationship Id="rId1" Type="http://schemas.microsoft.com/office/2011/relationships/chartStyle" Target="style7.xml"/></Relationships>
</file>

<file path=ppt/charts/_rels/chart19.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5.bin"/></Relationships>
</file>

<file path=ppt/charts/_rels/chart3.xml.rels><?xml version="1.0" encoding="UTF-8" standalone="yes"?>
<Relationships xmlns="http://schemas.openxmlformats.org/package/2006/relationships"><Relationship Id="rId2" Type="http://schemas.openxmlformats.org/officeDocument/2006/relationships/oleObject" Target="file:///C:\Users\Siva\Documents\research\presentations\prelim\rate.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iva\Documents\research\results\relyzer\fully%20optimized\pruning%20summary%20speculative.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3" Type="http://schemas.openxmlformats.org/officeDocument/2006/relationships/oleObject" Target="file:///E:\documents\research\results\micro%202013\sim_savings.xlsx" TargetMode="External"/><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1" Type="http://schemas.openxmlformats.org/officeDocument/2006/relationships/oleObject" Target="file:///C:\Users\Siva\Documents\research\results\relyzer\fully%20optimized\reg%20only\sdc%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1200888136950043E-2"/>
          <c:y val="4.5498453318335207E-2"/>
          <c:w val="0.8997129015827402"/>
          <c:h val="0.7394272590926134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ymbol val="diamond"/>
            <c:size val="9"/>
            <c:spPr>
              <a:ln w="19050"/>
            </c:spPr>
          </c:marker>
          <c:dPt>
            <c:idx val="0"/>
            <c:bubble3D val="0"/>
          </c:dPt>
          <c:dPt>
            <c:idx val="1"/>
            <c:bubble3D val="0"/>
          </c:dPt>
          <c:dPt>
            <c:idx val="2"/>
            <c:bubble3D val="0"/>
          </c:dPt>
          <c:dPt>
            <c:idx val="3"/>
            <c:bubble3D val="0"/>
          </c:dPt>
          <c:dPt>
            <c:idx val="4"/>
            <c:bubble3D val="0"/>
          </c:dPt>
          <c:dPt>
            <c:idx val="5"/>
            <c:bubble3D val="0"/>
          </c:dPt>
          <c:dPt>
            <c:idx val="6"/>
            <c:bubble3D val="0"/>
          </c:dPt>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826841936"/>
        <c:axId val="1826834320"/>
      </c:scatterChart>
      <c:valAx>
        <c:axId val="1826841936"/>
        <c:scaling>
          <c:orientation val="minMax"/>
        </c:scaling>
        <c:delete val="0"/>
        <c:axPos val="b"/>
        <c:numFmt formatCode="General" sourceLinked="1"/>
        <c:majorTickMark val="out"/>
        <c:minorTickMark val="none"/>
        <c:tickLblPos val="nextTo"/>
        <c:spPr>
          <a:ln w="25400">
            <a:solidFill>
              <a:schemeClr val="tx1"/>
            </a:solidFill>
          </a:ln>
        </c:spPr>
        <c:crossAx val="1826834320"/>
        <c:crosses val="autoZero"/>
        <c:crossBetween val="midCat"/>
      </c:valAx>
      <c:valAx>
        <c:axId val="1826834320"/>
        <c:scaling>
          <c:orientation val="minMax"/>
        </c:scaling>
        <c:delete val="0"/>
        <c:axPos val="l"/>
        <c:majorGridlines>
          <c:spPr>
            <a:ln>
              <a:solidFill>
                <a:schemeClr val="tx1"/>
              </a:solidFill>
              <a:prstDash val="dash"/>
            </a:ln>
          </c:spPr>
        </c:majorGridlines>
        <c:numFmt formatCode="General" sourceLinked="1"/>
        <c:majorTickMark val="out"/>
        <c:minorTickMark val="none"/>
        <c:tickLblPos val="nextTo"/>
        <c:spPr>
          <a:ln w="25400">
            <a:solidFill>
              <a:schemeClr val="tx1"/>
            </a:solidFill>
          </a:ln>
        </c:spPr>
        <c:crossAx val="1826841936"/>
        <c:crosses val="autoZero"/>
        <c:crossBetween val="midCat"/>
      </c:valAx>
    </c:plotArea>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306794983960345"/>
          <c:y val="3.0285617387714178E-2"/>
          <c:w val="0.61607005264692793"/>
          <c:h val="0.67822429106150595"/>
        </c:manualLayout>
      </c:layout>
      <c:barChart>
        <c:barDir val="col"/>
        <c:grouping val="stacked"/>
        <c:varyColors val="0"/>
        <c:ser>
          <c:idx val="0"/>
          <c:order val="0"/>
          <c:tx>
            <c:strRef>
              <c:f>Sheet1!$F$7</c:f>
              <c:strCache>
                <c:ptCount val="1"/>
                <c:pt idx="0">
                  <c:v>SDC Reduction</c:v>
                </c:pt>
              </c:strCache>
            </c:strRef>
          </c:tx>
          <c:spPr>
            <a:solidFill>
              <a:srgbClr val="002060"/>
            </a:solidFill>
          </c:spPr>
          <c:invertIfNegative val="0"/>
          <c:cat>
            <c:strRef>
              <c:f>Sheet1!$E$8</c:f>
              <c:strCache>
                <c:ptCount val="1"/>
                <c:pt idx="0">
                  <c:v>Average</c:v>
                </c:pt>
              </c:strCache>
            </c:strRef>
          </c:cat>
          <c:val>
            <c:numRef>
              <c:f>Sheet1!$F$8</c:f>
              <c:numCache>
                <c:formatCode>0%</c:formatCode>
                <c:ptCount val="1"/>
                <c:pt idx="0">
                  <c:v>0.83</c:v>
                </c:pt>
              </c:numCache>
            </c:numRef>
          </c:val>
        </c:ser>
        <c:dLbls>
          <c:showLegendKey val="0"/>
          <c:showVal val="0"/>
          <c:showCatName val="0"/>
          <c:showSerName val="0"/>
          <c:showPercent val="0"/>
          <c:showBubbleSize val="0"/>
        </c:dLbls>
        <c:gapWidth val="100"/>
        <c:overlap val="100"/>
        <c:axId val="2053982368"/>
        <c:axId val="2053978560"/>
      </c:barChart>
      <c:catAx>
        <c:axId val="2053982368"/>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2053978560"/>
        <c:crosses val="autoZero"/>
        <c:auto val="1"/>
        <c:lblAlgn val="ctr"/>
        <c:lblOffset val="100"/>
        <c:noMultiLvlLbl val="0"/>
      </c:catAx>
      <c:valAx>
        <c:axId val="2053978560"/>
        <c:scaling>
          <c:orientation val="minMax"/>
          <c:max val="1"/>
        </c:scaling>
        <c:delete val="0"/>
        <c:axPos val="l"/>
        <c:majorGridlines>
          <c:spPr>
            <a:ln>
              <a:prstDash val="dash"/>
            </a:ln>
          </c:spPr>
        </c:majorGridlines>
        <c:title>
          <c:tx>
            <c:rich>
              <a:bodyPr rot="-5400000" vert="horz"/>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2053982368"/>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559617337859071"/>
          <c:y val="3.0285617387714178E-2"/>
          <c:w val="0.64354170826352297"/>
          <c:h val="0.69359903089036945"/>
        </c:manualLayout>
      </c:layout>
      <c:barChart>
        <c:barDir val="col"/>
        <c:grouping val="stacked"/>
        <c:varyColors val="0"/>
        <c:ser>
          <c:idx val="0"/>
          <c:order val="0"/>
          <c:tx>
            <c:strRef>
              <c:f>Sheet1!$C$7</c:f>
              <c:strCache>
                <c:ptCount val="1"/>
                <c:pt idx="0">
                  <c:v>Execution overhead</c:v>
                </c:pt>
              </c:strCache>
            </c:strRef>
          </c:tx>
          <c:spPr>
            <a:solidFill>
              <a:srgbClr val="002060"/>
            </a:solidFill>
          </c:spPr>
          <c:invertIfNegative val="0"/>
          <c:cat>
            <c:strRef>
              <c:f>Sheet1!$B$8</c:f>
              <c:strCache>
                <c:ptCount val="1"/>
                <c:pt idx="0">
                  <c:v>Average</c:v>
                </c:pt>
              </c:strCache>
            </c:strRef>
          </c:cat>
          <c:val>
            <c:numRef>
              <c:f>Sheet1!$C$8</c:f>
              <c:numCache>
                <c:formatCode>0%</c:formatCode>
                <c:ptCount val="1"/>
                <c:pt idx="0">
                  <c:v>0.10199999999999999</c:v>
                </c:pt>
              </c:numCache>
            </c:numRef>
          </c:val>
        </c:ser>
        <c:dLbls>
          <c:showLegendKey val="0"/>
          <c:showVal val="0"/>
          <c:showCatName val="0"/>
          <c:showSerName val="0"/>
          <c:showPercent val="0"/>
          <c:showBubbleSize val="0"/>
        </c:dLbls>
        <c:gapWidth val="100"/>
        <c:overlap val="100"/>
        <c:axId val="2053991072"/>
        <c:axId val="2053992160"/>
      </c:barChart>
      <c:catAx>
        <c:axId val="2053991072"/>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2053992160"/>
        <c:crosses val="autoZero"/>
        <c:auto val="1"/>
        <c:lblAlgn val="ctr"/>
        <c:lblOffset val="100"/>
        <c:noMultiLvlLbl val="0"/>
      </c:catAx>
      <c:valAx>
        <c:axId val="2053992160"/>
        <c:scaling>
          <c:orientation val="minMax"/>
          <c:max val="1"/>
        </c:scaling>
        <c:delete val="0"/>
        <c:axPos val="l"/>
        <c:majorGridlines>
          <c:spPr>
            <a:ln>
              <a:prstDash val="dash"/>
            </a:ln>
          </c:spPr>
        </c:majorGridlines>
        <c:title>
          <c:tx>
            <c:rich>
              <a:bodyPr rot="-5400000" vert="horz"/>
              <a:lstStyle/>
              <a:p>
                <a:pPr>
                  <a:defRPr/>
                </a:pPr>
                <a:r>
                  <a:rPr lang="en-US" dirty="0"/>
                  <a:t>Execution Overhead</a:t>
                </a:r>
              </a:p>
            </c:rich>
          </c:tx>
          <c:overlay val="0"/>
        </c:title>
        <c:numFmt formatCode="0%" sourceLinked="1"/>
        <c:majorTickMark val="out"/>
        <c:minorTickMark val="none"/>
        <c:tickLblPos val="nextTo"/>
        <c:spPr>
          <a:ln>
            <a:solidFill>
              <a:schemeClr val="tx1"/>
            </a:solidFill>
          </a:ln>
        </c:spPr>
        <c:crossAx val="2053991072"/>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dLbls>
          <c:showLegendKey val="0"/>
          <c:showVal val="0"/>
          <c:showCatName val="0"/>
          <c:showSerName val="0"/>
          <c:showPercent val="0"/>
          <c:showBubbleSize val="0"/>
        </c:dLbls>
        <c:smooth val="0"/>
        <c:axId val="2027016464"/>
        <c:axId val="2027005584"/>
      </c:lineChart>
      <c:catAx>
        <c:axId val="2027016464"/>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2027005584"/>
        <c:crosses val="autoZero"/>
        <c:auto val="1"/>
        <c:lblAlgn val="ctr"/>
        <c:lblOffset val="100"/>
        <c:tickLblSkip val="10"/>
        <c:noMultiLvlLbl val="0"/>
      </c:catAx>
      <c:valAx>
        <c:axId val="2027005584"/>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2027016464"/>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508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508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2027005040"/>
        <c:axId val="2027003408"/>
      </c:lineChart>
      <c:catAx>
        <c:axId val="2027005040"/>
        <c:scaling>
          <c:orientation val="minMax"/>
        </c:scaling>
        <c:delete val="0"/>
        <c:axPos val="b"/>
        <c:title>
          <c:tx>
            <c:rich>
              <a:bodyPr/>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2027003408"/>
        <c:crosses val="autoZero"/>
        <c:auto val="1"/>
        <c:lblAlgn val="ctr"/>
        <c:lblOffset val="100"/>
        <c:tickLblSkip val="10"/>
        <c:noMultiLvlLbl val="0"/>
      </c:catAx>
      <c:valAx>
        <c:axId val="2027003408"/>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2027005040"/>
        <c:crosses val="autoZero"/>
        <c:crossBetween val="between"/>
      </c:valAx>
    </c:plotArea>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2"/>
          <c:order val="0"/>
          <c:tx>
            <c:v>SDC</c:v>
          </c:tx>
          <c:spPr>
            <a:ln w="31750" cap="rnd">
              <a:solidFill>
                <a:schemeClr val="accent3"/>
              </a:solidFill>
              <a:round/>
            </a:ln>
            <a:effectLst/>
          </c:spPr>
          <c:marker>
            <c:symbol val="none"/>
          </c:marker>
          <c:xVal>
            <c:numRef>
              <c:f>Sheet3!$T$6:$T$105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Sheet3!$U$6:$U$105</c:f>
              <c:numCache>
                <c:formatCode>General</c:formatCode>
                <c:ptCount val="100"/>
                <c:pt idx="0">
                  <c:v>2.5303930000000001</c:v>
                </c:pt>
                <c:pt idx="1">
                  <c:v>3.3818640000000002</c:v>
                </c:pt>
                <c:pt idx="2">
                  <c:v>8.6603300000000001</c:v>
                </c:pt>
                <c:pt idx="3">
                  <c:v>11.736119</c:v>
                </c:pt>
                <c:pt idx="4">
                  <c:v>12.839124</c:v>
                </c:pt>
                <c:pt idx="5">
                  <c:v>13.584358999999999</c:v>
                </c:pt>
                <c:pt idx="6">
                  <c:v>20.874482</c:v>
                </c:pt>
                <c:pt idx="7">
                  <c:v>22.129231999999998</c:v>
                </c:pt>
                <c:pt idx="8">
                  <c:v>22.906098</c:v>
                </c:pt>
                <c:pt idx="9">
                  <c:v>29.515967</c:v>
                </c:pt>
                <c:pt idx="10">
                  <c:v>30.712875</c:v>
                </c:pt>
                <c:pt idx="11">
                  <c:v>31.480539</c:v>
                </c:pt>
                <c:pt idx="12">
                  <c:v>32.226100000000002</c:v>
                </c:pt>
                <c:pt idx="13">
                  <c:v>33.494492000000001</c:v>
                </c:pt>
                <c:pt idx="14">
                  <c:v>34.278374999999997</c:v>
                </c:pt>
                <c:pt idx="15">
                  <c:v>39.516981999999999</c:v>
                </c:pt>
                <c:pt idx="16">
                  <c:v>40.979157000000001</c:v>
                </c:pt>
                <c:pt idx="17">
                  <c:v>41.773749000000002</c:v>
                </c:pt>
                <c:pt idx="18">
                  <c:v>48.175035999999999</c:v>
                </c:pt>
                <c:pt idx="19">
                  <c:v>49.567799999999998</c:v>
                </c:pt>
                <c:pt idx="20">
                  <c:v>50.357332999999997</c:v>
                </c:pt>
                <c:pt idx="21">
                  <c:v>50.932729000000002</c:v>
                </c:pt>
                <c:pt idx="22">
                  <c:v>52.344417999999997</c:v>
                </c:pt>
                <c:pt idx="23">
                  <c:v>53.140376000000003</c:v>
                </c:pt>
                <c:pt idx="24">
                  <c:v>53.758415999999997</c:v>
                </c:pt>
                <c:pt idx="25">
                  <c:v>54.959305000000001</c:v>
                </c:pt>
                <c:pt idx="26">
                  <c:v>55.767831999999999</c:v>
                </c:pt>
                <c:pt idx="27">
                  <c:v>56.408329000000002</c:v>
                </c:pt>
                <c:pt idx="28">
                  <c:v>57.881822</c:v>
                </c:pt>
                <c:pt idx="29">
                  <c:v>58.681955000000002</c:v>
                </c:pt>
                <c:pt idx="30">
                  <c:v>59.323017</c:v>
                </c:pt>
                <c:pt idx="31">
                  <c:v>60.658600999999997</c:v>
                </c:pt>
                <c:pt idx="32">
                  <c:v>61.468366000000003</c:v>
                </c:pt>
                <c:pt idx="33">
                  <c:v>62.111817000000002</c:v>
                </c:pt>
                <c:pt idx="34">
                  <c:v>63.278492</c:v>
                </c:pt>
                <c:pt idx="35">
                  <c:v>64.093423999999999</c:v>
                </c:pt>
                <c:pt idx="36">
                  <c:v>64.782922999999997</c:v>
                </c:pt>
                <c:pt idx="37">
                  <c:v>65.941706999999994</c:v>
                </c:pt>
                <c:pt idx="38">
                  <c:v>66.754997000000003</c:v>
                </c:pt>
                <c:pt idx="39">
                  <c:v>67.426284999999993</c:v>
                </c:pt>
                <c:pt idx="40">
                  <c:v>68.717517000000001</c:v>
                </c:pt>
                <c:pt idx="41">
                  <c:v>69.540407000000002</c:v>
                </c:pt>
                <c:pt idx="42">
                  <c:v>70.244462999999996</c:v>
                </c:pt>
                <c:pt idx="43">
                  <c:v>71.277777</c:v>
                </c:pt>
                <c:pt idx="44">
                  <c:v>72.162079000000006</c:v>
                </c:pt>
                <c:pt idx="45">
                  <c:v>72.881376000000003</c:v>
                </c:pt>
                <c:pt idx="46">
                  <c:v>73.815261000000007</c:v>
                </c:pt>
                <c:pt idx="47">
                  <c:v>74.650909999999996</c:v>
                </c:pt>
                <c:pt idx="48">
                  <c:v>75.405001999999996</c:v>
                </c:pt>
                <c:pt idx="49">
                  <c:v>76.312006999999994</c:v>
                </c:pt>
                <c:pt idx="50">
                  <c:v>77.142565000000005</c:v>
                </c:pt>
                <c:pt idx="51">
                  <c:v>77.904758999999999</c:v>
                </c:pt>
                <c:pt idx="52">
                  <c:v>78.814155999999997</c:v>
                </c:pt>
                <c:pt idx="53">
                  <c:v>79.634786000000005</c:v>
                </c:pt>
                <c:pt idx="54">
                  <c:v>80.394164000000004</c:v>
                </c:pt>
                <c:pt idx="55">
                  <c:v>81.28313</c:v>
                </c:pt>
                <c:pt idx="56">
                  <c:v>82.118363000000002</c:v>
                </c:pt>
                <c:pt idx="57">
                  <c:v>82.877343999999994</c:v>
                </c:pt>
                <c:pt idx="58">
                  <c:v>83.731952000000007</c:v>
                </c:pt>
                <c:pt idx="59">
                  <c:v>84.596095000000005</c:v>
                </c:pt>
                <c:pt idx="60">
                  <c:v>85.367874999999998</c:v>
                </c:pt>
                <c:pt idx="61">
                  <c:v>86.055481999999998</c:v>
                </c:pt>
                <c:pt idx="62">
                  <c:v>87.072413999999995</c:v>
                </c:pt>
                <c:pt idx="63">
                  <c:v>87.848945999999998</c:v>
                </c:pt>
                <c:pt idx="64">
                  <c:v>88.447443000000007</c:v>
                </c:pt>
                <c:pt idx="65">
                  <c:v>89.534683999999999</c:v>
                </c:pt>
                <c:pt idx="66">
                  <c:v>90.318567000000002</c:v>
                </c:pt>
                <c:pt idx="67">
                  <c:v>90.928933999999998</c:v>
                </c:pt>
                <c:pt idx="68">
                  <c:v>91.992142000000001</c:v>
                </c:pt>
                <c:pt idx="69">
                  <c:v>92.782886000000005</c:v>
                </c:pt>
                <c:pt idx="70">
                  <c:v>93.398865999999998</c:v>
                </c:pt>
                <c:pt idx="71">
                  <c:v>94.438430999999994</c:v>
                </c:pt>
                <c:pt idx="72">
                  <c:v>95.241416000000001</c:v>
                </c:pt>
                <c:pt idx="73">
                  <c:v>95.870187000000001</c:v>
                </c:pt>
                <c:pt idx="74">
                  <c:v>96.642983999999998</c:v>
                </c:pt>
                <c:pt idx="75">
                  <c:v>97.437579999999997</c:v>
                </c:pt>
                <c:pt idx="76">
                  <c:v>98.057310999999999</c:v>
                </c:pt>
                <c:pt idx="77">
                  <c:v>98.349665000000002</c:v>
                </c:pt>
                <c:pt idx="78">
                  <c:v>99.154635999999996</c:v>
                </c:pt>
                <c:pt idx="79">
                  <c:v>99.796262999999996</c:v>
                </c:pt>
                <c:pt idx="80">
                  <c:v>99.894396999999998</c:v>
                </c:pt>
                <c:pt idx="81">
                  <c:v>99.894396999999998</c:v>
                </c:pt>
                <c:pt idx="82">
                  <c:v>99.894396999999998</c:v>
                </c:pt>
                <c:pt idx="83">
                  <c:v>100.000006</c:v>
                </c:pt>
                <c:pt idx="84">
                  <c:v>100.000006</c:v>
                </c:pt>
                <c:pt idx="85">
                  <c:v>100.000006</c:v>
                </c:pt>
                <c:pt idx="86">
                  <c:v>100.000006</c:v>
                </c:pt>
                <c:pt idx="87">
                  <c:v>100.000006</c:v>
                </c:pt>
                <c:pt idx="88">
                  <c:v>100.000006</c:v>
                </c:pt>
                <c:pt idx="89">
                  <c:v>100.000006</c:v>
                </c:pt>
                <c:pt idx="90">
                  <c:v>100.000006</c:v>
                </c:pt>
                <c:pt idx="91">
                  <c:v>100.000006</c:v>
                </c:pt>
                <c:pt idx="92">
                  <c:v>100.000006</c:v>
                </c:pt>
                <c:pt idx="93">
                  <c:v>100.000006</c:v>
                </c:pt>
                <c:pt idx="94">
                  <c:v>100.000006</c:v>
                </c:pt>
                <c:pt idx="95">
                  <c:v>100.000006</c:v>
                </c:pt>
                <c:pt idx="96">
                  <c:v>100.000006</c:v>
                </c:pt>
                <c:pt idx="97">
                  <c:v>100.000006</c:v>
                </c:pt>
                <c:pt idx="98">
                  <c:v>100.000006</c:v>
                </c:pt>
                <c:pt idx="99">
                  <c:v>100.000006</c:v>
                </c:pt>
              </c:numCache>
            </c:numRef>
          </c:yVal>
          <c:smooth val="1"/>
        </c:ser>
        <c:dLbls>
          <c:showLegendKey val="0"/>
          <c:showVal val="0"/>
          <c:showCatName val="0"/>
          <c:showSerName val="0"/>
          <c:showPercent val="0"/>
          <c:showBubbleSize val="0"/>
        </c:dLbls>
        <c:axId val="2056321024"/>
        <c:axId val="2056321568"/>
      </c:scatterChart>
      <c:valAx>
        <c:axId val="2056321024"/>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056321568"/>
        <c:crosses val="autoZero"/>
        <c:crossBetween val="midCat"/>
      </c:valAx>
      <c:valAx>
        <c:axId val="205632156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056321024"/>
        <c:crosses val="autoZero"/>
        <c:crossBetween val="midCat"/>
      </c:valAx>
      <c:spPr>
        <a:noFill/>
        <a:ln>
          <a:noFill/>
        </a:ln>
        <a:effectLst/>
      </c:spPr>
    </c:plotArea>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0"/>
          <c:order val="0"/>
          <c:tx>
            <c:v>DI vs PC</c:v>
          </c:tx>
          <c:spPr>
            <a:ln w="31750" cap="rnd">
              <a:solidFill>
                <a:schemeClr val="accent1"/>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Sheet3!$G$6:$G$105</c:f>
              <c:numCache>
                <c:formatCode>General</c:formatCode>
                <c:ptCount val="100"/>
                <c:pt idx="0">
                  <c:v>5.9783160000000004</c:v>
                </c:pt>
                <c:pt idx="1">
                  <c:v>6.6059640000000002</c:v>
                </c:pt>
                <c:pt idx="2">
                  <c:v>7.3523940000000003</c:v>
                </c:pt>
                <c:pt idx="3">
                  <c:v>10.575642</c:v>
                </c:pt>
                <c:pt idx="4">
                  <c:v>11.248414</c:v>
                </c:pt>
                <c:pt idx="5">
                  <c:v>11.779764</c:v>
                </c:pt>
                <c:pt idx="6">
                  <c:v>15.112441</c:v>
                </c:pt>
                <c:pt idx="7">
                  <c:v>15.862470999999999</c:v>
                </c:pt>
                <c:pt idx="8">
                  <c:v>16.416270000000001</c:v>
                </c:pt>
                <c:pt idx="9">
                  <c:v>32.584010999999997</c:v>
                </c:pt>
                <c:pt idx="10">
                  <c:v>33.261586000000001</c:v>
                </c:pt>
                <c:pt idx="11">
                  <c:v>33.797919999999998</c:v>
                </c:pt>
                <c:pt idx="12">
                  <c:v>37.139147999999999</c:v>
                </c:pt>
                <c:pt idx="13">
                  <c:v>37.902752</c:v>
                </c:pt>
                <c:pt idx="14">
                  <c:v>38.458981999999999</c:v>
                </c:pt>
                <c:pt idx="15">
                  <c:v>41.637301000000001</c:v>
                </c:pt>
                <c:pt idx="16">
                  <c:v>42.514823</c:v>
                </c:pt>
                <c:pt idx="17">
                  <c:v>43.078581</c:v>
                </c:pt>
                <c:pt idx="18">
                  <c:v>46.225209999999997</c:v>
                </c:pt>
                <c:pt idx="19">
                  <c:v>46.999938999999998</c:v>
                </c:pt>
                <c:pt idx="20">
                  <c:v>47.562593</c:v>
                </c:pt>
                <c:pt idx="21">
                  <c:v>50.729525000000002</c:v>
                </c:pt>
                <c:pt idx="22">
                  <c:v>51.6389</c:v>
                </c:pt>
                <c:pt idx="23">
                  <c:v>52.210450999999999</c:v>
                </c:pt>
                <c:pt idx="24">
                  <c:v>55.240769999999998</c:v>
                </c:pt>
                <c:pt idx="25">
                  <c:v>56.240434</c:v>
                </c:pt>
                <c:pt idx="26">
                  <c:v>56.837451000000001</c:v>
                </c:pt>
                <c:pt idx="27">
                  <c:v>59.713388999999999</c:v>
                </c:pt>
                <c:pt idx="28">
                  <c:v>60.726213000000001</c:v>
                </c:pt>
                <c:pt idx="29">
                  <c:v>61.320799000000001</c:v>
                </c:pt>
                <c:pt idx="30">
                  <c:v>63.089812000000002</c:v>
                </c:pt>
                <c:pt idx="31">
                  <c:v>64.452743999999996</c:v>
                </c:pt>
                <c:pt idx="32">
                  <c:v>65.055227000000002</c:v>
                </c:pt>
                <c:pt idx="33">
                  <c:v>65.511499000000001</c:v>
                </c:pt>
                <c:pt idx="34">
                  <c:v>67.196464000000006</c:v>
                </c:pt>
                <c:pt idx="35">
                  <c:v>67.801762999999994</c:v>
                </c:pt>
                <c:pt idx="36">
                  <c:v>68.284316000000004</c:v>
                </c:pt>
                <c:pt idx="37">
                  <c:v>69.930676000000005</c:v>
                </c:pt>
                <c:pt idx="38">
                  <c:v>70.546699000000004</c:v>
                </c:pt>
                <c:pt idx="39">
                  <c:v>71.043610999999999</c:v>
                </c:pt>
                <c:pt idx="40">
                  <c:v>72.606960999999998</c:v>
                </c:pt>
                <c:pt idx="41">
                  <c:v>73.258594000000002</c:v>
                </c:pt>
                <c:pt idx="42">
                  <c:v>73.761722000000006</c:v>
                </c:pt>
                <c:pt idx="43">
                  <c:v>74.463147000000006</c:v>
                </c:pt>
                <c:pt idx="44">
                  <c:v>75.144019999999998</c:v>
                </c:pt>
                <c:pt idx="45">
                  <c:v>75.682816000000003</c:v>
                </c:pt>
                <c:pt idx="46">
                  <c:v>76.226697999999999</c:v>
                </c:pt>
                <c:pt idx="47">
                  <c:v>76.954113000000007</c:v>
                </c:pt>
                <c:pt idx="48">
                  <c:v>77.510374999999996</c:v>
                </c:pt>
                <c:pt idx="49">
                  <c:v>78.001236000000006</c:v>
                </c:pt>
                <c:pt idx="50">
                  <c:v>78.762664000000001</c:v>
                </c:pt>
                <c:pt idx="51">
                  <c:v>79.326582999999999</c:v>
                </c:pt>
                <c:pt idx="52">
                  <c:v>79.805644000000001</c:v>
                </c:pt>
                <c:pt idx="53">
                  <c:v>80.586814000000004</c:v>
                </c:pt>
                <c:pt idx="54">
                  <c:v>81.15504</c:v>
                </c:pt>
                <c:pt idx="55">
                  <c:v>81.587711999999996</c:v>
                </c:pt>
                <c:pt idx="56">
                  <c:v>82.396752000000006</c:v>
                </c:pt>
                <c:pt idx="57">
                  <c:v>82.968592000000001</c:v>
                </c:pt>
                <c:pt idx="58">
                  <c:v>83.382953999999998</c:v>
                </c:pt>
                <c:pt idx="59">
                  <c:v>84.195087999999998</c:v>
                </c:pt>
                <c:pt idx="60">
                  <c:v>84.791826999999998</c:v>
                </c:pt>
                <c:pt idx="61">
                  <c:v>85.235151999999999</c:v>
                </c:pt>
                <c:pt idx="62">
                  <c:v>86.003574999999998</c:v>
                </c:pt>
                <c:pt idx="63">
                  <c:v>86.60812</c:v>
                </c:pt>
                <c:pt idx="64">
                  <c:v>87.087294</c:v>
                </c:pt>
                <c:pt idx="65">
                  <c:v>87.756058999999993</c:v>
                </c:pt>
                <c:pt idx="66">
                  <c:v>88.359499999999997</c:v>
                </c:pt>
                <c:pt idx="67">
                  <c:v>88.828311999999997</c:v>
                </c:pt>
                <c:pt idx="68">
                  <c:v>89.452608999999995</c:v>
                </c:pt>
                <c:pt idx="69">
                  <c:v>90.055424000000002</c:v>
                </c:pt>
                <c:pt idx="70">
                  <c:v>90.513356000000002</c:v>
                </c:pt>
                <c:pt idx="71">
                  <c:v>91.148988000000003</c:v>
                </c:pt>
                <c:pt idx="72">
                  <c:v>91.750377</c:v>
                </c:pt>
                <c:pt idx="73">
                  <c:v>92.198548000000002</c:v>
                </c:pt>
                <c:pt idx="74">
                  <c:v>92.491789999999995</c:v>
                </c:pt>
                <c:pt idx="75">
                  <c:v>92.663321999999994</c:v>
                </c:pt>
                <c:pt idx="76">
                  <c:v>93.102906000000004</c:v>
                </c:pt>
                <c:pt idx="77">
                  <c:v>93.399190000000004</c:v>
                </c:pt>
                <c:pt idx="78">
                  <c:v>93.575945000000004</c:v>
                </c:pt>
                <c:pt idx="79">
                  <c:v>94.007277999999999</c:v>
                </c:pt>
                <c:pt idx="80">
                  <c:v>94.306093000000004</c:v>
                </c:pt>
                <c:pt idx="81">
                  <c:v>94.458600000000004</c:v>
                </c:pt>
                <c:pt idx="82">
                  <c:v>94.911499000000006</c:v>
                </c:pt>
                <c:pt idx="83">
                  <c:v>95.211895999999996</c:v>
                </c:pt>
                <c:pt idx="84">
                  <c:v>95.385036999999997</c:v>
                </c:pt>
                <c:pt idx="85">
                  <c:v>95.814149</c:v>
                </c:pt>
                <c:pt idx="86">
                  <c:v>96.116995000000003</c:v>
                </c:pt>
                <c:pt idx="87">
                  <c:v>96.333017999999996</c:v>
                </c:pt>
                <c:pt idx="88">
                  <c:v>96.688062000000002</c:v>
                </c:pt>
                <c:pt idx="89">
                  <c:v>97.021303000000003</c:v>
                </c:pt>
                <c:pt idx="90">
                  <c:v>97.280998999999994</c:v>
                </c:pt>
                <c:pt idx="91">
                  <c:v>97.583371</c:v>
                </c:pt>
                <c:pt idx="92">
                  <c:v>97.925708</c:v>
                </c:pt>
                <c:pt idx="93">
                  <c:v>98.211073999999996</c:v>
                </c:pt>
                <c:pt idx="94">
                  <c:v>98.467496999999995</c:v>
                </c:pt>
                <c:pt idx="95">
                  <c:v>98.830008000000007</c:v>
                </c:pt>
                <c:pt idx="96">
                  <c:v>99.107721999999995</c:v>
                </c:pt>
                <c:pt idx="97">
                  <c:v>99.336157999999998</c:v>
                </c:pt>
                <c:pt idx="98">
                  <c:v>99.734392999999997</c:v>
                </c:pt>
                <c:pt idx="99">
                  <c:v>100.00001</c:v>
                </c:pt>
              </c:numCache>
            </c:numRef>
          </c:yVal>
          <c:smooth val="1"/>
        </c:ser>
        <c:dLbls>
          <c:showLegendKey val="0"/>
          <c:showVal val="0"/>
          <c:showCatName val="0"/>
          <c:showSerName val="0"/>
          <c:showPercent val="0"/>
          <c:showBubbleSize val="0"/>
        </c:dLbls>
        <c:axId val="2056325376"/>
        <c:axId val="2056331360"/>
      </c:scatterChart>
      <c:valAx>
        <c:axId val="2056325376"/>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056331360"/>
        <c:crosses val="autoZero"/>
        <c:crossBetween val="midCat"/>
      </c:valAx>
      <c:valAx>
        <c:axId val="205633136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056325376"/>
        <c:crosses val="autoZero"/>
        <c:crossBetween val="midCat"/>
      </c:valAx>
      <c:spPr>
        <a:noFill/>
        <a:ln>
          <a:noFill/>
        </a:ln>
        <a:effectLst/>
      </c:spPr>
    </c:plotArea>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75000"/>
                    <a:lumOff val="2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75000"/>
                  <a:lumOff val="2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1"/>
          <c:order val="0"/>
          <c:tx>
            <c:v>DI vs AC</c:v>
          </c:tx>
          <c:spPr>
            <a:ln w="31750" cap="rnd">
              <a:solidFill>
                <a:schemeClr val="accent2"/>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Sheet3!$H$6:$H$105</c:f>
              <c:numCache>
                <c:formatCode>General</c:formatCode>
                <c:ptCount val="100"/>
                <c:pt idx="0">
                  <c:v>0.62329040489521503</c:v>
                </c:pt>
                <c:pt idx="1">
                  <c:v>1.5652108531100599</c:v>
                </c:pt>
                <c:pt idx="2">
                  <c:v>2.4667978701646698</c:v>
                </c:pt>
                <c:pt idx="3">
                  <c:v>3.0818137924155899</c:v>
                </c:pt>
                <c:pt idx="4">
                  <c:v>3.67634081917865</c:v>
                </c:pt>
                <c:pt idx="5">
                  <c:v>5.5526257437912001</c:v>
                </c:pt>
                <c:pt idx="6">
                  <c:v>5.5692412117427903</c:v>
                </c:pt>
                <c:pt idx="7">
                  <c:v>6.1675264526194304</c:v>
                </c:pt>
                <c:pt idx="8">
                  <c:v>8.0843113362677403</c:v>
                </c:pt>
                <c:pt idx="9">
                  <c:v>8.9427999085049201</c:v>
                </c:pt>
                <c:pt idx="10">
                  <c:v>9.4903733430100807</c:v>
                </c:pt>
                <c:pt idx="11">
                  <c:v>11.413611859880501</c:v>
                </c:pt>
                <c:pt idx="12">
                  <c:v>11.446658042056001</c:v>
                </c:pt>
                <c:pt idx="13">
                  <c:v>12.0551142848318</c:v>
                </c:pt>
                <c:pt idx="14">
                  <c:v>13.9718991684801</c:v>
                </c:pt>
                <c:pt idx="15">
                  <c:v>13.9055451329658</c:v>
                </c:pt>
                <c:pt idx="16">
                  <c:v>14.487601934031501</c:v>
                </c:pt>
                <c:pt idx="17">
                  <c:v>16.299236018166901</c:v>
                </c:pt>
                <c:pt idx="18">
                  <c:v>17.050116338489399</c:v>
                </c:pt>
                <c:pt idx="19">
                  <c:v>16.982087531588299</c:v>
                </c:pt>
                <c:pt idx="20">
                  <c:v>18.790950309808</c:v>
                </c:pt>
                <c:pt idx="21">
                  <c:v>19.509892210910699</c:v>
                </c:pt>
                <c:pt idx="22">
                  <c:v>20.1185507280995</c:v>
                </c:pt>
                <c:pt idx="23">
                  <c:v>21.538179874773402</c:v>
                </c:pt>
                <c:pt idx="24">
                  <c:v>22.016332936866402</c:v>
                </c:pt>
                <c:pt idx="25">
                  <c:v>22.671091089197599</c:v>
                </c:pt>
                <c:pt idx="26">
                  <c:v>24.069865467250001</c:v>
                </c:pt>
                <c:pt idx="27">
                  <c:v>24.538547053008301</c:v>
                </c:pt>
                <c:pt idx="28">
                  <c:v>25.1299781801074</c:v>
                </c:pt>
                <c:pt idx="29">
                  <c:v>26.528752558159699</c:v>
                </c:pt>
                <c:pt idx="30">
                  <c:v>27.3719831087272</c:v>
                </c:pt>
                <c:pt idx="31">
                  <c:v>27.873019162176</c:v>
                </c:pt>
                <c:pt idx="32">
                  <c:v>29.3418502986456</c:v>
                </c:pt>
                <c:pt idx="33">
                  <c:v>30.3915787779822</c:v>
                </c:pt>
                <c:pt idx="34">
                  <c:v>30.3666864949112</c:v>
                </c:pt>
                <c:pt idx="35">
                  <c:v>31.6603100734505</c:v>
                </c:pt>
                <c:pt idx="36">
                  <c:v>32.884681055056298</c:v>
                </c:pt>
                <c:pt idx="37">
                  <c:v>32.905019424532803</c:v>
                </c:pt>
                <c:pt idx="38">
                  <c:v>34.172085387002198</c:v>
                </c:pt>
                <c:pt idx="39">
                  <c:v>35.422206785552198</c:v>
                </c:pt>
                <c:pt idx="40">
                  <c:v>34.684549049765401</c:v>
                </c:pt>
                <c:pt idx="41">
                  <c:v>35.453419154083299</c:v>
                </c:pt>
                <c:pt idx="42">
                  <c:v>37.115399192936898</c:v>
                </c:pt>
                <c:pt idx="43">
                  <c:v>37.279421501991798</c:v>
                </c:pt>
                <c:pt idx="44">
                  <c:v>37.835470771413</c:v>
                </c:pt>
                <c:pt idx="45">
                  <c:v>39.7502334533675</c:v>
                </c:pt>
                <c:pt idx="46">
                  <c:v>45.841430579509897</c:v>
                </c:pt>
                <c:pt idx="47">
                  <c:v>37.778965205306598</c:v>
                </c:pt>
                <c:pt idx="48">
                  <c:v>42.279269408340298</c:v>
                </c:pt>
                <c:pt idx="49">
                  <c:v>53.546662958805101</c:v>
                </c:pt>
                <c:pt idx="50">
                  <c:v>37.625283897617201</c:v>
                </c:pt>
                <c:pt idx="51">
                  <c:v>42.0532645018693</c:v>
                </c:pt>
                <c:pt idx="52">
                  <c:v>56.175810373651501</c:v>
                </c:pt>
                <c:pt idx="53">
                  <c:v>56.679503821439901</c:v>
                </c:pt>
                <c:pt idx="54">
                  <c:v>41.606776199995302</c:v>
                </c:pt>
                <c:pt idx="55">
                  <c:v>42.685317256416198</c:v>
                </c:pt>
                <c:pt idx="56">
                  <c:v>56.631474090249498</c:v>
                </c:pt>
                <c:pt idx="57">
                  <c:v>60.667449757040103</c:v>
                </c:pt>
                <c:pt idx="58">
                  <c:v>61.787073348843101</c:v>
                </c:pt>
                <c:pt idx="59">
                  <c:v>56.597845494458497</c:v>
                </c:pt>
                <c:pt idx="60">
                  <c:v>60.612966392627598</c:v>
                </c:pt>
                <c:pt idx="61">
                  <c:v>61.669555603461802</c:v>
                </c:pt>
                <c:pt idx="62">
                  <c:v>59.0605107068859</c:v>
                </c:pt>
                <c:pt idx="63">
                  <c:v>60.354134285425197</c:v>
                </c:pt>
                <c:pt idx="64">
                  <c:v>61.578505267030998</c:v>
                </c:pt>
                <c:pt idx="65">
                  <c:v>67.647947289151801</c:v>
                </c:pt>
                <c:pt idx="66">
                  <c:v>68.938799561775397</c:v>
                </c:pt>
                <c:pt idx="67">
                  <c:v>70.130343342649894</c:v>
                </c:pt>
                <c:pt idx="68">
                  <c:v>69.817553600080501</c:v>
                </c:pt>
                <c:pt idx="69">
                  <c:v>71.286384736550104</c:v>
                </c:pt>
                <c:pt idx="70">
                  <c:v>72.336113215886598</c:v>
                </c:pt>
                <c:pt idx="71">
                  <c:v>72.279267759334601</c:v>
                </c:pt>
                <c:pt idx="72">
                  <c:v>73.7271918363449</c:v>
                </c:pt>
                <c:pt idx="73">
                  <c:v>74.795643527496097</c:v>
                </c:pt>
                <c:pt idx="74">
                  <c:v>75.959169888331004</c:v>
                </c:pt>
                <c:pt idx="75">
                  <c:v>76.234104969879695</c:v>
                </c:pt>
                <c:pt idx="76">
                  <c:v>77.254530618405894</c:v>
                </c:pt>
                <c:pt idx="77">
                  <c:v>75.436541244709105</c:v>
                </c:pt>
                <c:pt idx="78">
                  <c:v>78.713841025345005</c:v>
                </c:pt>
                <c:pt idx="79">
                  <c:v>79.771533117210396</c:v>
                </c:pt>
                <c:pt idx="80">
                  <c:v>84.889443266273901</c:v>
                </c:pt>
                <c:pt idx="81">
                  <c:v>88.018127658227698</c:v>
                </c:pt>
                <c:pt idx="82">
                  <c:v>79.6585309351929</c:v>
                </c:pt>
                <c:pt idx="83">
                  <c:v>84.815986030335594</c:v>
                </c:pt>
                <c:pt idx="84">
                  <c:v>85.603455128606697</c:v>
                </c:pt>
                <c:pt idx="85">
                  <c:v>89.031692575256201</c:v>
                </c:pt>
                <c:pt idx="86">
                  <c:v>84.834576508042304</c:v>
                </c:pt>
                <c:pt idx="87">
                  <c:v>85.709064178117202</c:v>
                </c:pt>
                <c:pt idx="88">
                  <c:v>98.546342048197801</c:v>
                </c:pt>
                <c:pt idx="89">
                  <c:v>84.685410763716803</c:v>
                </c:pt>
                <c:pt idx="90">
                  <c:v>85.700588343201204</c:v>
                </c:pt>
                <c:pt idx="91">
                  <c:v>98.395090311695796</c:v>
                </c:pt>
                <c:pt idx="92">
                  <c:v>96.608509831120699</c:v>
                </c:pt>
                <c:pt idx="93">
                  <c:v>95.073184927603407</c:v>
                </c:pt>
                <c:pt idx="94">
                  <c:v>98.446215996793796</c:v>
                </c:pt>
                <c:pt idx="95">
                  <c:v>99.089348767617096</c:v>
                </c:pt>
                <c:pt idx="96">
                  <c:v>97.532072018513205</c:v>
                </c:pt>
                <c:pt idx="97">
                  <c:v>98.220211090322806</c:v>
                </c:pt>
                <c:pt idx="98">
                  <c:v>98.973117951827703</c:v>
                </c:pt>
                <c:pt idx="99">
                  <c:v>99.991524165084002</c:v>
                </c:pt>
              </c:numCache>
            </c:numRef>
          </c:yVal>
          <c:smooth val="1"/>
        </c:ser>
        <c:dLbls>
          <c:showLegendKey val="0"/>
          <c:showVal val="0"/>
          <c:showCatName val="0"/>
          <c:showSerName val="0"/>
          <c:showPercent val="0"/>
          <c:showBubbleSize val="0"/>
        </c:dLbls>
        <c:axId val="2104867088"/>
        <c:axId val="2104869808"/>
      </c:scatterChart>
      <c:valAx>
        <c:axId val="2104867088"/>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r>
                  <a:rPr lang="en-US" dirty="0"/>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crossAx val="2104869808"/>
        <c:crosses val="autoZero"/>
        <c:crossBetween val="midCat"/>
      </c:valAx>
      <c:valAx>
        <c:axId val="210486980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r>
                  <a:rPr lang="en-US" dirty="0"/>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crossAx val="2104867088"/>
        <c:crosses val="autoZero"/>
        <c:crossBetween val="midCat"/>
      </c:valAx>
      <c:spPr>
        <a:noFill/>
        <a:ln>
          <a:noFill/>
        </a:ln>
        <a:effectLst/>
      </c:spPr>
    </c:plotArea>
    <c:plotVisOnly val="1"/>
    <c:dispBlanksAs val="gap"/>
    <c:showDLblsOverMax val="0"/>
  </c:chart>
  <c:spPr>
    <a:noFill/>
    <a:ln>
      <a:noFill/>
    </a:ln>
    <a:effectLst/>
  </c:spPr>
  <c:txPr>
    <a:bodyPr/>
    <a:lstStyle/>
    <a:p>
      <a:pPr>
        <a:defRPr sz="1600" b="1">
          <a:solidFill>
            <a:schemeClr val="tx1">
              <a:lumMod val="75000"/>
              <a:lumOff val="25000"/>
            </a:schemeClr>
          </a:solidFill>
          <a:latin typeface="Arial Narrow" panose="020B060602020203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Average Prediction </a:t>
            </a:r>
            <a:r>
              <a:rPr lang="en-US" dirty="0"/>
              <a:t>Rate</a:t>
            </a:r>
          </a:p>
        </c:rich>
      </c:tx>
      <c:layout>
        <c:manualLayout>
          <c:xMode val="edge"/>
          <c:yMode val="edge"/>
          <c:x val="0.39594465562494335"/>
          <c:y val="2.0000005249345209E-2"/>
        </c:manualLayout>
      </c:layout>
      <c:overlay val="0"/>
    </c:title>
    <c:autoTitleDeleted val="0"/>
    <c:plotArea>
      <c:layout/>
      <c:barChart>
        <c:barDir val="col"/>
        <c:grouping val="clustered"/>
        <c:varyColors val="0"/>
        <c:ser>
          <c:idx val="0"/>
          <c:order val="0"/>
          <c:tx>
            <c:strRef>
              <c:f>Aggregate!$A$53</c:f>
              <c:strCache>
                <c:ptCount val="1"/>
                <c:pt idx="0">
                  <c:v>Average</c:v>
                </c:pt>
              </c:strCache>
            </c:strRef>
          </c:tx>
          <c:invertIfNegative val="0"/>
          <c:cat>
            <c:strRef>
              <c:f>Aggregate!$B$51:$F$52</c:f>
              <c:strCache>
                <c:ptCount val="5"/>
                <c:pt idx="0">
                  <c:v>Reg - Control</c:v>
                </c:pt>
                <c:pt idx="1">
                  <c:v>Reg - Store</c:v>
                </c:pt>
                <c:pt idx="2">
                  <c:v>Agen - Control</c:v>
                </c:pt>
                <c:pt idx="3">
                  <c:v>Agen - Store</c:v>
                </c:pt>
                <c:pt idx="4">
                  <c:v>Combined</c:v>
                </c:pt>
              </c:strCache>
            </c:strRef>
          </c:cat>
          <c:val>
            <c:numRef>
              <c:f>Aggregate!$B$53:$F$53</c:f>
              <c:numCache>
                <c:formatCode>0%</c:formatCode>
                <c:ptCount val="5"/>
                <c:pt idx="0">
                  <c:v>0.95681534841562221</c:v>
                </c:pt>
                <c:pt idx="1">
                  <c:v>0.95395396303071678</c:v>
                </c:pt>
                <c:pt idx="2">
                  <c:v>0.94523058674361071</c:v>
                </c:pt>
                <c:pt idx="3">
                  <c:v>0.92639631582287796</c:v>
                </c:pt>
                <c:pt idx="4">
                  <c:v>0.96025986887358883</c:v>
                </c:pt>
              </c:numCache>
            </c:numRef>
          </c:val>
        </c:ser>
        <c:dLbls>
          <c:showLegendKey val="0"/>
          <c:showVal val="0"/>
          <c:showCatName val="0"/>
          <c:showSerName val="0"/>
          <c:showPercent val="0"/>
          <c:showBubbleSize val="0"/>
        </c:dLbls>
        <c:gapWidth val="150"/>
        <c:axId val="2104873072"/>
        <c:axId val="2104871440"/>
      </c:barChart>
      <c:catAx>
        <c:axId val="2104873072"/>
        <c:scaling>
          <c:orientation val="minMax"/>
        </c:scaling>
        <c:delete val="0"/>
        <c:axPos val="b"/>
        <c:numFmt formatCode="General" sourceLinked="0"/>
        <c:majorTickMark val="out"/>
        <c:minorTickMark val="none"/>
        <c:tickLblPos val="nextTo"/>
        <c:crossAx val="2104871440"/>
        <c:crosses val="autoZero"/>
        <c:auto val="1"/>
        <c:lblAlgn val="ctr"/>
        <c:lblOffset val="100"/>
        <c:noMultiLvlLbl val="0"/>
      </c:catAx>
      <c:valAx>
        <c:axId val="2104871440"/>
        <c:scaling>
          <c:orientation val="minMax"/>
        </c:scaling>
        <c:delete val="0"/>
        <c:axPos val="l"/>
        <c:majorGridlines>
          <c:spPr>
            <a:ln>
              <a:solidFill>
                <a:schemeClr val="tx1">
                  <a:lumMod val="50000"/>
                  <a:lumOff val="50000"/>
                </a:schemeClr>
              </a:solidFill>
              <a:prstDash val="dash"/>
            </a:ln>
          </c:spPr>
        </c:majorGridlines>
        <c:numFmt formatCode="0%" sourceLinked="1"/>
        <c:majorTickMark val="out"/>
        <c:minorTickMark val="none"/>
        <c:tickLblPos val="nextTo"/>
        <c:crossAx val="2104873072"/>
        <c:crosses val="autoZero"/>
        <c:crossBetween val="between"/>
      </c:valAx>
    </c:plotArea>
    <c:plotVisOnly val="1"/>
    <c:dispBlanksAs val="gap"/>
    <c:showDLblsOverMax val="0"/>
  </c:chart>
  <c:txPr>
    <a:bodyPr/>
    <a:lstStyle/>
    <a:p>
      <a:pPr>
        <a:defRPr sz="1600" b="1" i="0">
          <a:latin typeface="Arial" pitchFamily="34" charset="0"/>
          <a:cs typeface="Arial" pitchFamily="34" charset="0"/>
        </a:defRPr>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'Sim savings'!$H$3</c:f>
              <c:strCache>
                <c:ptCount val="1"/>
                <c:pt idx="0">
                  <c:v>Detected</c:v>
                </c:pt>
              </c:strCache>
            </c:strRef>
          </c:tx>
          <c:spPr>
            <a:solidFill>
              <a:schemeClr val="accent1">
                <a:lumMod val="60000"/>
                <a:lumOff val="40000"/>
              </a:schemeClr>
            </a:solidFill>
            <a:ln>
              <a:solidFill>
                <a:schemeClr val="tx1"/>
              </a:solidFill>
            </a:ln>
            <a:effectLst/>
          </c:spPr>
          <c:invertIfNegative val="0"/>
          <c:cat>
            <c:strRef>
              <c:f>'Sim savings'!$G$44:$G$45</c:f>
              <c:strCache>
                <c:ptCount val="2"/>
                <c:pt idx="0">
                  <c:v>All registers</c:v>
                </c:pt>
                <c:pt idx="1">
                  <c:v>Live registers</c:v>
                </c:pt>
              </c:strCache>
            </c:strRef>
          </c:cat>
          <c:val>
            <c:numRef>
              <c:f>'Sim savings'!$H$44:$H$45</c:f>
              <c:numCache>
                <c:formatCode>#,##0</c:formatCode>
                <c:ptCount val="2"/>
                <c:pt idx="0">
                  <c:v>39093.125</c:v>
                </c:pt>
                <c:pt idx="1">
                  <c:v>38525.875</c:v>
                </c:pt>
              </c:numCache>
            </c:numRef>
          </c:val>
        </c:ser>
        <c:ser>
          <c:idx val="1"/>
          <c:order val="1"/>
          <c:tx>
            <c:strRef>
              <c:f>'Sim savings'!$I$3</c:f>
              <c:strCache>
                <c:ptCount val="1"/>
                <c:pt idx="0">
                  <c:v>Saved</c:v>
                </c:pt>
              </c:strCache>
            </c:strRef>
          </c:tx>
          <c:spPr>
            <a:solidFill>
              <a:srgbClr val="00B050"/>
            </a:solidFill>
            <a:ln>
              <a:solidFill>
                <a:schemeClr val="tx1"/>
              </a:solidFill>
            </a:ln>
            <a:effectLst/>
          </c:spPr>
          <c:invertIfNegative val="0"/>
          <c:cat>
            <c:strRef>
              <c:f>'Sim savings'!$G$44:$G$45</c:f>
              <c:strCache>
                <c:ptCount val="2"/>
                <c:pt idx="0">
                  <c:v>All registers</c:v>
                </c:pt>
                <c:pt idx="1">
                  <c:v>Live registers</c:v>
                </c:pt>
              </c:strCache>
            </c:strRef>
          </c:cat>
          <c:val>
            <c:numRef>
              <c:f>'Sim savings'!$I$44:$I$45</c:f>
              <c:numCache>
                <c:formatCode>#,##0</c:formatCode>
                <c:ptCount val="2"/>
                <c:pt idx="0">
                  <c:v>33309</c:v>
                </c:pt>
                <c:pt idx="1">
                  <c:v>45778.125</c:v>
                </c:pt>
              </c:numCache>
            </c:numRef>
          </c:val>
        </c:ser>
        <c:ser>
          <c:idx val="2"/>
          <c:order val="2"/>
          <c:tx>
            <c:strRef>
              <c:f>'Sim savings'!$J$3</c:f>
              <c:strCache>
                <c:ptCount val="1"/>
                <c:pt idx="0">
                  <c:v>Need Full</c:v>
                </c:pt>
              </c:strCache>
            </c:strRef>
          </c:tx>
          <c:spPr>
            <a:solidFill>
              <a:srgbClr val="C00000"/>
            </a:solidFill>
            <a:ln>
              <a:solidFill>
                <a:schemeClr val="tx1"/>
              </a:solidFill>
            </a:ln>
            <a:effectLst/>
          </c:spPr>
          <c:invertIfNegative val="0"/>
          <c:cat>
            <c:strRef>
              <c:f>'Sim savings'!$G$44:$G$45</c:f>
              <c:strCache>
                <c:ptCount val="2"/>
                <c:pt idx="0">
                  <c:v>All registers</c:v>
                </c:pt>
                <c:pt idx="1">
                  <c:v>Live registers</c:v>
                </c:pt>
              </c:strCache>
            </c:strRef>
          </c:cat>
          <c:val>
            <c:numRef>
              <c:f>'Sim savings'!$J$44:$J$45</c:f>
              <c:numCache>
                <c:formatCode>#,##0</c:formatCode>
                <c:ptCount val="2"/>
                <c:pt idx="0">
                  <c:v>60800.125</c:v>
                </c:pt>
                <c:pt idx="1">
                  <c:v>47817.375</c:v>
                </c:pt>
              </c:numCache>
            </c:numRef>
          </c:val>
        </c:ser>
        <c:dLbls>
          <c:showLegendKey val="0"/>
          <c:showVal val="0"/>
          <c:showCatName val="0"/>
          <c:showSerName val="0"/>
          <c:showPercent val="0"/>
          <c:showBubbleSize val="0"/>
        </c:dLbls>
        <c:gapWidth val="75"/>
        <c:overlap val="100"/>
        <c:axId val="2027007760"/>
        <c:axId val="2027015376"/>
      </c:barChart>
      <c:catAx>
        <c:axId val="20270077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27015376"/>
        <c:crosses val="autoZero"/>
        <c:auto val="1"/>
        <c:lblAlgn val="ctr"/>
        <c:lblOffset val="100"/>
        <c:noMultiLvlLbl val="0"/>
      </c:catAx>
      <c:valAx>
        <c:axId val="202701537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a:t>
                </a:r>
                <a:r>
                  <a:rPr lang="en-US" dirty="0" smtClean="0"/>
                  <a:t>error</a:t>
                </a:r>
                <a:r>
                  <a:rPr lang="en-US" baseline="0" dirty="0" smtClean="0"/>
                  <a:t> </a:t>
                </a:r>
                <a:r>
                  <a:rPr lang="en-US" dirty="0" smtClean="0"/>
                  <a:t>injection </a:t>
                </a:r>
                <a:r>
                  <a:rPr lang="en-US" dirty="0"/>
                  <a:t>simulations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27007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'Why remaining'!$B$17</c:f>
              <c:strCache>
                <c:ptCount val="1"/>
                <c:pt idx="0">
                  <c:v>Reg Only</c:v>
                </c:pt>
              </c:strCache>
            </c:strRef>
          </c:tx>
          <c:spPr>
            <a:solidFill>
              <a:schemeClr val="tx2">
                <a:lumMod val="20000"/>
                <a:lumOff val="80000"/>
              </a:schemeClr>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remaining'!$B$18:$B$26</c:f>
              <c:numCache>
                <c:formatCode>#,##0</c:formatCode>
                <c:ptCount val="9"/>
                <c:pt idx="0">
                  <c:v>3032</c:v>
                </c:pt>
                <c:pt idx="1">
                  <c:v>24052</c:v>
                </c:pt>
                <c:pt idx="2">
                  <c:v>4551</c:v>
                </c:pt>
                <c:pt idx="3">
                  <c:v>10544</c:v>
                </c:pt>
                <c:pt idx="4">
                  <c:v>3275</c:v>
                </c:pt>
                <c:pt idx="5">
                  <c:v>2443</c:v>
                </c:pt>
                <c:pt idx="6">
                  <c:v>32344</c:v>
                </c:pt>
                <c:pt idx="7">
                  <c:v>14716</c:v>
                </c:pt>
                <c:pt idx="8">
                  <c:v>11869.625</c:v>
                </c:pt>
              </c:numCache>
            </c:numRef>
          </c:val>
        </c:ser>
        <c:ser>
          <c:idx val="1"/>
          <c:order val="1"/>
          <c:tx>
            <c:strRef>
              <c:f>'Why remaining'!$C$17</c:f>
              <c:strCache>
                <c:ptCount val="1"/>
                <c:pt idx="0">
                  <c:v>Mem Only</c:v>
                </c:pt>
              </c:strCache>
            </c:strRef>
          </c:tx>
          <c:spPr>
            <a:solidFill>
              <a:schemeClr val="tx2">
                <a:lumMod val="40000"/>
                <a:lumOff val="60000"/>
              </a:schemeClr>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remaining'!$C$18:$C$26</c:f>
              <c:numCache>
                <c:formatCode>#,##0</c:formatCode>
                <c:ptCount val="9"/>
                <c:pt idx="0">
                  <c:v>47</c:v>
                </c:pt>
                <c:pt idx="1">
                  <c:v>529</c:v>
                </c:pt>
                <c:pt idx="2">
                  <c:v>184</c:v>
                </c:pt>
                <c:pt idx="3">
                  <c:v>1771</c:v>
                </c:pt>
                <c:pt idx="4">
                  <c:v>1623</c:v>
                </c:pt>
                <c:pt idx="5">
                  <c:v>678</c:v>
                </c:pt>
                <c:pt idx="6">
                  <c:v>21977</c:v>
                </c:pt>
                <c:pt idx="7">
                  <c:v>3099</c:v>
                </c:pt>
                <c:pt idx="8">
                  <c:v>3738.5</c:v>
                </c:pt>
              </c:numCache>
            </c:numRef>
          </c:val>
        </c:ser>
        <c:ser>
          <c:idx val="2"/>
          <c:order val="2"/>
          <c:tx>
            <c:strRef>
              <c:f>'Why remaining'!$D$17</c:f>
              <c:strCache>
                <c:ptCount val="1"/>
                <c:pt idx="0">
                  <c:v>Reg+Mem</c:v>
                </c:pt>
              </c:strCache>
            </c:strRef>
          </c:tx>
          <c:spPr>
            <a:solidFill>
              <a:srgbClr val="0070C0"/>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remaining'!$D$18:$D$26</c:f>
              <c:numCache>
                <c:formatCode>#,##0</c:formatCode>
                <c:ptCount val="9"/>
                <c:pt idx="0">
                  <c:v>1682</c:v>
                </c:pt>
                <c:pt idx="1">
                  <c:v>15636</c:v>
                </c:pt>
                <c:pt idx="2">
                  <c:v>2178</c:v>
                </c:pt>
                <c:pt idx="3">
                  <c:v>13533</c:v>
                </c:pt>
                <c:pt idx="4">
                  <c:v>7338</c:v>
                </c:pt>
                <c:pt idx="5">
                  <c:v>3284</c:v>
                </c:pt>
                <c:pt idx="6">
                  <c:v>70327</c:v>
                </c:pt>
                <c:pt idx="7">
                  <c:v>14265</c:v>
                </c:pt>
                <c:pt idx="8">
                  <c:v>16030.375</c:v>
                </c:pt>
              </c:numCache>
            </c:numRef>
          </c:val>
        </c:ser>
        <c:ser>
          <c:idx val="3"/>
          <c:order val="3"/>
          <c:tx>
            <c:strRef>
              <c:f>'Why remaining'!$E$17</c:f>
              <c:strCache>
                <c:ptCount val="1"/>
                <c:pt idx="0">
                  <c:v>Timeouts</c:v>
                </c:pt>
              </c:strCache>
            </c:strRef>
          </c:tx>
          <c:spPr>
            <a:solidFill>
              <a:srgbClr val="00B050"/>
            </a:solidFill>
            <a:ln>
              <a:solidFill>
                <a:schemeClr val="tx1"/>
              </a:solidFill>
            </a:ln>
            <a:effectLst/>
          </c:spPr>
          <c:invertIfNegative val="0"/>
          <c:cat>
            <c:strRef>
              <c:f>'Why remaining'!$A$18:$A$26</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'Why remaining'!$E$18:$E$26</c:f>
              <c:numCache>
                <c:formatCode>#,##0</c:formatCode>
                <c:ptCount val="9"/>
                <c:pt idx="0">
                  <c:v>1283</c:v>
                </c:pt>
                <c:pt idx="1">
                  <c:v>10626</c:v>
                </c:pt>
                <c:pt idx="2">
                  <c:v>3060</c:v>
                </c:pt>
                <c:pt idx="3">
                  <c:v>3613</c:v>
                </c:pt>
                <c:pt idx="4">
                  <c:v>2785</c:v>
                </c:pt>
                <c:pt idx="5">
                  <c:v>5380</c:v>
                </c:pt>
                <c:pt idx="6">
                  <c:v>89475</c:v>
                </c:pt>
                <c:pt idx="7">
                  <c:v>13371</c:v>
                </c:pt>
                <c:pt idx="8">
                  <c:v>16199.125</c:v>
                </c:pt>
              </c:numCache>
            </c:numRef>
          </c:val>
        </c:ser>
        <c:dLbls>
          <c:showLegendKey val="0"/>
          <c:showVal val="0"/>
          <c:showCatName val="0"/>
          <c:showSerName val="0"/>
          <c:showPercent val="0"/>
          <c:showBubbleSize val="0"/>
        </c:dLbls>
        <c:gapWidth val="150"/>
        <c:overlap val="100"/>
        <c:axId val="2027018640"/>
        <c:axId val="2027012112"/>
      </c:barChart>
      <c:catAx>
        <c:axId val="20270186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27012112"/>
        <c:crosses val="autoZero"/>
        <c:auto val="1"/>
        <c:lblAlgn val="ctr"/>
        <c:lblOffset val="100"/>
        <c:noMultiLvlLbl val="0"/>
      </c:catAx>
      <c:valAx>
        <c:axId val="2027012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2701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826832144"/>
        <c:axId val="1826835408"/>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dLbls>
          <c:showLegendKey val="0"/>
          <c:showVal val="0"/>
          <c:showCatName val="0"/>
          <c:showSerName val="0"/>
          <c:showPercent val="0"/>
          <c:showBubbleSize val="0"/>
        </c:dLbls>
        <c:axId val="1826835952"/>
        <c:axId val="1826838128"/>
      </c:scatterChart>
      <c:valAx>
        <c:axId val="1826832144"/>
        <c:scaling>
          <c:orientation val="minMax"/>
        </c:scaling>
        <c:delete val="0"/>
        <c:axPos val="b"/>
        <c:numFmt formatCode="General" sourceLinked="1"/>
        <c:majorTickMark val="out"/>
        <c:minorTickMark val="none"/>
        <c:tickLblPos val="nextTo"/>
        <c:spPr>
          <a:ln w="25400">
            <a:solidFill>
              <a:schemeClr val="tx1"/>
            </a:solidFill>
          </a:ln>
        </c:spPr>
        <c:crossAx val="1826835408"/>
        <c:crosses val="autoZero"/>
        <c:crossBetween val="midCat"/>
      </c:valAx>
      <c:valAx>
        <c:axId val="1826835408"/>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1826832144"/>
        <c:crosses val="autoZero"/>
        <c:crossBetween val="midCat"/>
      </c:valAx>
      <c:valAx>
        <c:axId val="1826838128"/>
        <c:scaling>
          <c:orientation val="minMax"/>
        </c:scaling>
        <c:delete val="0"/>
        <c:axPos val="r"/>
        <c:numFmt formatCode="General" sourceLinked="1"/>
        <c:majorTickMark val="out"/>
        <c:minorTickMark val="none"/>
        <c:tickLblPos val="nextTo"/>
        <c:spPr>
          <a:ln w="25400">
            <a:solidFill>
              <a:schemeClr val="tx1"/>
            </a:solidFill>
          </a:ln>
        </c:spPr>
        <c:crossAx val="1826835952"/>
        <c:crosses val="max"/>
        <c:crossBetween val="midCat"/>
      </c:valAx>
      <c:valAx>
        <c:axId val="1826835952"/>
        <c:scaling>
          <c:orientation val="minMax"/>
        </c:scaling>
        <c:delete val="1"/>
        <c:axPos val="b"/>
        <c:numFmt formatCode="General" sourceLinked="1"/>
        <c:majorTickMark val="out"/>
        <c:minorTickMark val="none"/>
        <c:tickLblPos val="nextTo"/>
        <c:crossAx val="1826838128"/>
        <c:crosses val="autoZero"/>
        <c:crossBetween val="midCat"/>
      </c:valAx>
    </c:plotArea>
    <c:legend>
      <c:legendPos val="b"/>
      <c:layout>
        <c:manualLayout>
          <c:xMode val="edge"/>
          <c:yMode val="edge"/>
          <c:x val="0.11586960152708183"/>
          <c:y val="0.88760690069991255"/>
          <c:w val="0.73543235504652826"/>
          <c:h val="9.155976596675415E-2"/>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88084434360959"/>
          <c:y val="3.0285617387714178E-2"/>
          <c:w val="0.82261521864851639"/>
          <c:h val="0.63927776783583867"/>
        </c:manualLayout>
      </c:layout>
      <c:barChart>
        <c:barDir val="col"/>
        <c:grouping val="stacked"/>
        <c:varyColors val="0"/>
        <c:ser>
          <c:idx val="0"/>
          <c:order val="0"/>
          <c:tx>
            <c:strRef>
              <c:f>Coverage!$BE$30</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Coverage!$BE$31:$BE$37</c:f>
              <c:numCache>
                <c:formatCode>0%</c:formatCode>
                <c:ptCount val="7"/>
                <c:pt idx="0">
                  <c:v>0.22458410768391304</c:v>
                </c:pt>
                <c:pt idx="1">
                  <c:v>0.53734741810857722</c:v>
                </c:pt>
                <c:pt idx="2">
                  <c:v>0.90798348066838841</c:v>
                </c:pt>
                <c:pt idx="3">
                  <c:v>0.92823757450457189</c:v>
                </c:pt>
                <c:pt idx="4">
                  <c:v>5.3102132167731894E-2</c:v>
                </c:pt>
                <c:pt idx="5">
                  <c:v>0.43027808673888418</c:v>
                </c:pt>
                <c:pt idx="6" formatCode="0.00%">
                  <c:v>0.51358879997867779</c:v>
                </c:pt>
              </c:numCache>
            </c:numRef>
          </c:val>
        </c:ser>
        <c:ser>
          <c:idx val="1"/>
          <c:order val="1"/>
          <c:tx>
            <c:strRef>
              <c:f>Coverage!$BF$30</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Coverage!$BD$31:$BD$37</c:f>
              <c:strCache>
                <c:ptCount val="7"/>
                <c:pt idx="0">
                  <c:v>Blackscholes</c:v>
                </c:pt>
                <c:pt idx="1">
                  <c:v>FFT</c:v>
                </c:pt>
                <c:pt idx="2">
                  <c:v>Libquantum</c:v>
                </c:pt>
                <c:pt idx="3">
                  <c:v>LU</c:v>
                </c:pt>
                <c:pt idx="4">
                  <c:v>Swaptions</c:v>
                </c:pt>
                <c:pt idx="5">
                  <c:v>Water</c:v>
                </c:pt>
                <c:pt idx="6">
                  <c:v>Average</c:v>
                </c:pt>
              </c:strCache>
            </c:strRef>
          </c:cat>
          <c:val>
            <c:numRef>
              <c:f>Coverage!$BF$31:$BF$37</c:f>
              <c:numCache>
                <c:formatCode>0%</c:formatCode>
                <c:ptCount val="7"/>
                <c:pt idx="0">
                  <c:v>0.64407817380452093</c:v>
                </c:pt>
                <c:pt idx="1">
                  <c:v>0.252206367165491</c:v>
                </c:pt>
                <c:pt idx="2">
                  <c:v>0</c:v>
                </c:pt>
                <c:pt idx="3">
                  <c:v>0</c:v>
                </c:pt>
                <c:pt idx="4">
                  <c:v>0.61652842912072503</c:v>
                </c:pt>
                <c:pt idx="5">
                  <c:v>0.42931184063764477</c:v>
                </c:pt>
                <c:pt idx="6" formatCode="0.00%">
                  <c:v>0.32368746845473029</c:v>
                </c:pt>
              </c:numCache>
            </c:numRef>
          </c:val>
        </c:ser>
        <c:dLbls>
          <c:showLegendKey val="0"/>
          <c:showVal val="0"/>
          <c:showCatName val="0"/>
          <c:showSerName val="0"/>
          <c:showPercent val="0"/>
          <c:showBubbleSize val="0"/>
        </c:dLbls>
        <c:gapWidth val="100"/>
        <c:overlap val="100"/>
        <c:axId val="2027014288"/>
        <c:axId val="2027006672"/>
      </c:barChart>
      <c:catAx>
        <c:axId val="2027014288"/>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2027006672"/>
        <c:crosses val="autoZero"/>
        <c:auto val="1"/>
        <c:lblAlgn val="ctr"/>
        <c:lblOffset val="100"/>
        <c:noMultiLvlLbl val="0"/>
      </c:catAx>
      <c:valAx>
        <c:axId val="2027006672"/>
        <c:scaling>
          <c:orientation val="minMax"/>
        </c:scaling>
        <c:delete val="0"/>
        <c:axPos val="l"/>
        <c:majorGridlines>
          <c:spPr>
            <a:ln>
              <a:prstDash val="dash"/>
            </a:ln>
          </c:spPr>
        </c:majorGridlines>
        <c:title>
          <c:tx>
            <c:rich>
              <a:bodyPr rot="-5400000" vert="horz"/>
              <a:lstStyle/>
              <a:p>
                <a:pPr>
                  <a:defRPr/>
                </a:pPr>
                <a:r>
                  <a:rPr lang="en-US" dirty="0"/>
                  <a:t>SDC </a:t>
                </a:r>
                <a:r>
                  <a:rPr lang="en-US" dirty="0" smtClean="0"/>
                  <a:t>Reduction</a:t>
                </a:r>
                <a:endParaRPr lang="en-US" dirty="0"/>
              </a:p>
            </c:rich>
          </c:tx>
          <c:overlay val="0"/>
        </c:title>
        <c:numFmt formatCode="0%" sourceLinked="1"/>
        <c:majorTickMark val="out"/>
        <c:minorTickMark val="none"/>
        <c:tickLblPos val="nextTo"/>
        <c:spPr>
          <a:ln>
            <a:solidFill>
              <a:schemeClr val="tx1"/>
            </a:solidFill>
          </a:ln>
        </c:spPr>
        <c:crossAx val="2027014288"/>
        <c:crosses val="autoZero"/>
        <c:crossBetween val="between"/>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2325150532654"/>
          <c:y val="3.0629772130756384E-2"/>
          <c:w val="0.82426365821919323"/>
          <c:h val="0.63166707046234605"/>
        </c:manualLayout>
      </c:layout>
      <c:barChart>
        <c:barDir val="col"/>
        <c:grouping val="stacked"/>
        <c:varyColors val="0"/>
        <c:ser>
          <c:idx val="0"/>
          <c:order val="0"/>
          <c:tx>
            <c:strRef>
              <c:f>Overhead!$C$34</c:f>
              <c:strCache>
                <c:ptCount val="1"/>
                <c:pt idx="0">
                  <c:v>Lossless</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Overhead!$C$35:$C$41</c:f>
              <c:numCache>
                <c:formatCode>0%</c:formatCode>
                <c:ptCount val="7"/>
                <c:pt idx="0">
                  <c:v>1.6585923105688103E-6</c:v>
                </c:pt>
                <c:pt idx="1">
                  <c:v>7.7647984189264732E-2</c:v>
                </c:pt>
                <c:pt idx="2" formatCode="0.0%">
                  <c:v>7.9088657989700138E-4</c:v>
                </c:pt>
                <c:pt idx="3">
                  <c:v>0.12571245952704729</c:v>
                </c:pt>
                <c:pt idx="4">
                  <c:v>4.4800293016210205E-2</c:v>
                </c:pt>
                <c:pt idx="5">
                  <c:v>5.3963097048943372E-2</c:v>
                </c:pt>
                <c:pt idx="6" formatCode="0.00%">
                  <c:v>5.0486063158945521E-2</c:v>
                </c:pt>
              </c:numCache>
            </c:numRef>
          </c:val>
        </c:ser>
        <c:ser>
          <c:idx val="1"/>
          <c:order val="1"/>
          <c:tx>
            <c:strRef>
              <c:f>Overhead!$D$34</c:f>
              <c:strCache>
                <c:ptCount val="1"/>
                <c:pt idx="0">
                  <c:v>Lossy</c:v>
                </c:pt>
              </c:strCache>
            </c:strRef>
          </c:tx>
          <c:spPr>
            <a:solidFill>
              <a:schemeClr val="tx1">
                <a:lumMod val="65000"/>
                <a:lumOff val="35000"/>
              </a:schemeClr>
            </a:solidFill>
            <a:ln>
              <a:solidFill>
                <a:schemeClr val="tx1">
                  <a:lumMod val="65000"/>
                  <a:lumOff val="35000"/>
                </a:schemeClr>
              </a:solidFill>
            </a:ln>
          </c:spPr>
          <c:invertIfNegative val="0"/>
          <c:cat>
            <c:strRef>
              <c:f>Overhead!$B$35:$B$41</c:f>
              <c:strCache>
                <c:ptCount val="7"/>
                <c:pt idx="0">
                  <c:v>Blackscholes</c:v>
                </c:pt>
                <c:pt idx="1">
                  <c:v>FFT</c:v>
                </c:pt>
                <c:pt idx="2">
                  <c:v>Libquantum</c:v>
                </c:pt>
                <c:pt idx="3">
                  <c:v>LU</c:v>
                </c:pt>
                <c:pt idx="4">
                  <c:v>Swaptions</c:v>
                </c:pt>
                <c:pt idx="5">
                  <c:v>Water</c:v>
                </c:pt>
                <c:pt idx="6">
                  <c:v>Average</c:v>
                </c:pt>
              </c:strCache>
            </c:strRef>
          </c:cat>
          <c:val>
            <c:numRef>
              <c:f>Overhead!$D$35:$D$41</c:f>
              <c:numCache>
                <c:formatCode>0%</c:formatCode>
                <c:ptCount val="7"/>
                <c:pt idx="0">
                  <c:v>0.17626622540341225</c:v>
                </c:pt>
                <c:pt idx="1">
                  <c:v>8.4191717825553389E-2</c:v>
                </c:pt>
                <c:pt idx="2">
                  <c:v>1E-8</c:v>
                </c:pt>
                <c:pt idx="3">
                  <c:v>1E-8</c:v>
                </c:pt>
                <c:pt idx="4">
                  <c:v>1.0426280372363043E-2</c:v>
                </c:pt>
                <c:pt idx="5">
                  <c:v>3.5132906314895476E-2</c:v>
                </c:pt>
                <c:pt idx="6" formatCode="0.00%">
                  <c:v>5.1002858319370688E-2</c:v>
                </c:pt>
              </c:numCache>
            </c:numRef>
          </c:val>
        </c:ser>
        <c:dLbls>
          <c:showLegendKey val="0"/>
          <c:showVal val="0"/>
          <c:showCatName val="0"/>
          <c:showSerName val="0"/>
          <c:showPercent val="0"/>
          <c:showBubbleSize val="0"/>
        </c:dLbls>
        <c:gapWidth val="100"/>
        <c:overlap val="100"/>
        <c:axId val="2027007216"/>
        <c:axId val="2027008304"/>
      </c:barChart>
      <c:catAx>
        <c:axId val="2027007216"/>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2027008304"/>
        <c:crosses val="autoZero"/>
        <c:auto val="1"/>
        <c:lblAlgn val="ctr"/>
        <c:lblOffset val="100"/>
        <c:noMultiLvlLbl val="0"/>
      </c:catAx>
      <c:valAx>
        <c:axId val="2027008304"/>
        <c:scaling>
          <c:orientation val="minMax"/>
        </c:scaling>
        <c:delete val="0"/>
        <c:axPos val="l"/>
        <c:majorGridlines>
          <c:spPr>
            <a:ln>
              <a:prstDash val="dash"/>
            </a:ln>
          </c:spPr>
        </c:majorGridlines>
        <c:title>
          <c:tx>
            <c:rich>
              <a:bodyPr rot="-5400000" vert="horz"/>
              <a:lstStyle/>
              <a:p>
                <a:pPr>
                  <a:defRPr/>
                </a:pPr>
                <a:r>
                  <a:rPr lang="en-US"/>
                  <a:t>Execution Overhead</a:t>
                </a:r>
              </a:p>
            </c:rich>
          </c:tx>
          <c:overlay val="0"/>
        </c:title>
        <c:numFmt formatCode="0%" sourceLinked="1"/>
        <c:majorTickMark val="out"/>
        <c:minorTickMark val="none"/>
        <c:tickLblPos val="nextTo"/>
        <c:spPr>
          <a:ln>
            <a:solidFill>
              <a:schemeClr val="tx1"/>
            </a:solidFill>
          </a:ln>
        </c:spPr>
        <c:crossAx val="2027007216"/>
        <c:crosses val="autoZero"/>
        <c:crossBetween val="between"/>
        <c:majorUnit val="5.000000000000001E-2"/>
      </c:valAx>
    </c:plotArea>
    <c:plotVisOnly val="1"/>
    <c:dispBlanksAs val="gap"/>
    <c:showDLblsOverMax val="0"/>
  </c:chart>
  <c:txPr>
    <a:bodyPr/>
    <a:lstStyle/>
    <a:p>
      <a:pPr>
        <a:defRPr sz="2000" b="1">
          <a:latin typeface="Arial Narrow" pitchFamily="34" charset="0"/>
          <a:cs typeface="Arial" pitchFamily="34"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r>
              <a:rPr lang="en-US"/>
              <a:t> LU: fanout</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Arial Narrow" panose="020B0606020202030204" pitchFamily="34" charset="0"/>
              <a:ea typeface="+mn-ea"/>
              <a:cs typeface="+mn-cs"/>
            </a:defRPr>
          </a:pPr>
          <a:endParaRPr lang="en-US"/>
        </a:p>
      </c:txPr>
    </c:title>
    <c:autoTitleDeleted val="0"/>
    <c:plotArea>
      <c:layout/>
      <c:scatterChart>
        <c:scatterStyle val="smoothMarker"/>
        <c:varyColors val="0"/>
        <c:ser>
          <c:idx val="0"/>
          <c:order val="0"/>
          <c:tx>
            <c:v>DI vs PC</c:v>
          </c:tx>
          <c:spPr>
            <a:ln w="31750" cap="rnd">
              <a:solidFill>
                <a:schemeClr val="accent1"/>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Sheet3!$G$6:$G$105</c:f>
              <c:numCache>
                <c:formatCode>General</c:formatCode>
                <c:ptCount val="100"/>
                <c:pt idx="0">
                  <c:v>5.9783160000000004</c:v>
                </c:pt>
                <c:pt idx="1">
                  <c:v>6.6059640000000002</c:v>
                </c:pt>
                <c:pt idx="2">
                  <c:v>7.3523940000000003</c:v>
                </c:pt>
                <c:pt idx="3">
                  <c:v>10.575642</c:v>
                </c:pt>
                <c:pt idx="4">
                  <c:v>11.248414</c:v>
                </c:pt>
                <c:pt idx="5">
                  <c:v>11.779764</c:v>
                </c:pt>
                <c:pt idx="6">
                  <c:v>15.112441</c:v>
                </c:pt>
                <c:pt idx="7">
                  <c:v>15.862470999999999</c:v>
                </c:pt>
                <c:pt idx="8">
                  <c:v>16.416270000000001</c:v>
                </c:pt>
                <c:pt idx="9">
                  <c:v>32.584010999999997</c:v>
                </c:pt>
                <c:pt idx="10">
                  <c:v>33.261586000000001</c:v>
                </c:pt>
                <c:pt idx="11">
                  <c:v>33.797919999999998</c:v>
                </c:pt>
                <c:pt idx="12">
                  <c:v>37.139147999999999</c:v>
                </c:pt>
                <c:pt idx="13">
                  <c:v>37.902752</c:v>
                </c:pt>
                <c:pt idx="14">
                  <c:v>38.458981999999999</c:v>
                </c:pt>
                <c:pt idx="15">
                  <c:v>41.637301000000001</c:v>
                </c:pt>
                <c:pt idx="16">
                  <c:v>42.514823</c:v>
                </c:pt>
                <c:pt idx="17">
                  <c:v>43.078581</c:v>
                </c:pt>
                <c:pt idx="18">
                  <c:v>46.225209999999997</c:v>
                </c:pt>
                <c:pt idx="19">
                  <c:v>46.999938999999998</c:v>
                </c:pt>
                <c:pt idx="20">
                  <c:v>47.562593</c:v>
                </c:pt>
                <c:pt idx="21">
                  <c:v>50.729525000000002</c:v>
                </c:pt>
                <c:pt idx="22">
                  <c:v>51.6389</c:v>
                </c:pt>
                <c:pt idx="23">
                  <c:v>52.210450999999999</c:v>
                </c:pt>
                <c:pt idx="24">
                  <c:v>55.240769999999998</c:v>
                </c:pt>
                <c:pt idx="25">
                  <c:v>56.240434</c:v>
                </c:pt>
                <c:pt idx="26">
                  <c:v>56.837451000000001</c:v>
                </c:pt>
                <c:pt idx="27">
                  <c:v>59.713388999999999</c:v>
                </c:pt>
                <c:pt idx="28">
                  <c:v>60.726213000000001</c:v>
                </c:pt>
                <c:pt idx="29">
                  <c:v>61.320799000000001</c:v>
                </c:pt>
                <c:pt idx="30">
                  <c:v>63.089812000000002</c:v>
                </c:pt>
                <c:pt idx="31">
                  <c:v>64.452743999999996</c:v>
                </c:pt>
                <c:pt idx="32">
                  <c:v>65.055227000000002</c:v>
                </c:pt>
                <c:pt idx="33">
                  <c:v>65.511499000000001</c:v>
                </c:pt>
                <c:pt idx="34">
                  <c:v>67.196464000000006</c:v>
                </c:pt>
                <c:pt idx="35">
                  <c:v>67.801762999999994</c:v>
                </c:pt>
                <c:pt idx="36">
                  <c:v>68.284316000000004</c:v>
                </c:pt>
                <c:pt idx="37">
                  <c:v>69.930676000000005</c:v>
                </c:pt>
                <c:pt idx="38">
                  <c:v>70.546699000000004</c:v>
                </c:pt>
                <c:pt idx="39">
                  <c:v>71.043610999999999</c:v>
                </c:pt>
                <c:pt idx="40">
                  <c:v>72.606960999999998</c:v>
                </c:pt>
                <c:pt idx="41">
                  <c:v>73.258594000000002</c:v>
                </c:pt>
                <c:pt idx="42">
                  <c:v>73.761722000000006</c:v>
                </c:pt>
                <c:pt idx="43">
                  <c:v>74.463147000000006</c:v>
                </c:pt>
                <c:pt idx="44">
                  <c:v>75.144019999999998</c:v>
                </c:pt>
                <c:pt idx="45">
                  <c:v>75.682816000000003</c:v>
                </c:pt>
                <c:pt idx="46">
                  <c:v>76.226697999999999</c:v>
                </c:pt>
                <c:pt idx="47">
                  <c:v>76.954113000000007</c:v>
                </c:pt>
                <c:pt idx="48">
                  <c:v>77.510374999999996</c:v>
                </c:pt>
                <c:pt idx="49">
                  <c:v>78.001236000000006</c:v>
                </c:pt>
                <c:pt idx="50">
                  <c:v>78.762664000000001</c:v>
                </c:pt>
                <c:pt idx="51">
                  <c:v>79.326582999999999</c:v>
                </c:pt>
                <c:pt idx="52">
                  <c:v>79.805644000000001</c:v>
                </c:pt>
                <c:pt idx="53">
                  <c:v>80.586814000000004</c:v>
                </c:pt>
                <c:pt idx="54">
                  <c:v>81.15504</c:v>
                </c:pt>
                <c:pt idx="55">
                  <c:v>81.587711999999996</c:v>
                </c:pt>
                <c:pt idx="56">
                  <c:v>82.396752000000006</c:v>
                </c:pt>
                <c:pt idx="57">
                  <c:v>82.968592000000001</c:v>
                </c:pt>
                <c:pt idx="58">
                  <c:v>83.382953999999998</c:v>
                </c:pt>
                <c:pt idx="59">
                  <c:v>84.195087999999998</c:v>
                </c:pt>
                <c:pt idx="60">
                  <c:v>84.791826999999998</c:v>
                </c:pt>
                <c:pt idx="61">
                  <c:v>85.235151999999999</c:v>
                </c:pt>
                <c:pt idx="62">
                  <c:v>86.003574999999998</c:v>
                </c:pt>
                <c:pt idx="63">
                  <c:v>86.60812</c:v>
                </c:pt>
                <c:pt idx="64">
                  <c:v>87.087294</c:v>
                </c:pt>
                <c:pt idx="65">
                  <c:v>87.756058999999993</c:v>
                </c:pt>
                <c:pt idx="66">
                  <c:v>88.359499999999997</c:v>
                </c:pt>
                <c:pt idx="67">
                  <c:v>88.828311999999997</c:v>
                </c:pt>
                <c:pt idx="68">
                  <c:v>89.452608999999995</c:v>
                </c:pt>
                <c:pt idx="69">
                  <c:v>90.055424000000002</c:v>
                </c:pt>
                <c:pt idx="70">
                  <c:v>90.513356000000002</c:v>
                </c:pt>
                <c:pt idx="71">
                  <c:v>91.148988000000003</c:v>
                </c:pt>
                <c:pt idx="72">
                  <c:v>91.750377</c:v>
                </c:pt>
                <c:pt idx="73">
                  <c:v>92.198548000000002</c:v>
                </c:pt>
                <c:pt idx="74">
                  <c:v>92.491789999999995</c:v>
                </c:pt>
                <c:pt idx="75">
                  <c:v>92.663321999999994</c:v>
                </c:pt>
                <c:pt idx="76">
                  <c:v>93.102906000000004</c:v>
                </c:pt>
                <c:pt idx="77">
                  <c:v>93.399190000000004</c:v>
                </c:pt>
                <c:pt idx="78">
                  <c:v>93.575945000000004</c:v>
                </c:pt>
                <c:pt idx="79">
                  <c:v>94.007277999999999</c:v>
                </c:pt>
                <c:pt idx="80">
                  <c:v>94.306093000000004</c:v>
                </c:pt>
                <c:pt idx="81">
                  <c:v>94.458600000000004</c:v>
                </c:pt>
                <c:pt idx="82">
                  <c:v>94.911499000000006</c:v>
                </c:pt>
                <c:pt idx="83">
                  <c:v>95.211895999999996</c:v>
                </c:pt>
                <c:pt idx="84">
                  <c:v>95.385036999999997</c:v>
                </c:pt>
                <c:pt idx="85">
                  <c:v>95.814149</c:v>
                </c:pt>
                <c:pt idx="86">
                  <c:v>96.116995000000003</c:v>
                </c:pt>
                <c:pt idx="87">
                  <c:v>96.333017999999996</c:v>
                </c:pt>
                <c:pt idx="88">
                  <c:v>96.688062000000002</c:v>
                </c:pt>
                <c:pt idx="89">
                  <c:v>97.021303000000003</c:v>
                </c:pt>
                <c:pt idx="90">
                  <c:v>97.280998999999994</c:v>
                </c:pt>
                <c:pt idx="91">
                  <c:v>97.583371</c:v>
                </c:pt>
                <c:pt idx="92">
                  <c:v>97.925708</c:v>
                </c:pt>
                <c:pt idx="93">
                  <c:v>98.211073999999996</c:v>
                </c:pt>
                <c:pt idx="94">
                  <c:v>98.467496999999995</c:v>
                </c:pt>
                <c:pt idx="95">
                  <c:v>98.830008000000007</c:v>
                </c:pt>
                <c:pt idx="96">
                  <c:v>99.107721999999995</c:v>
                </c:pt>
                <c:pt idx="97">
                  <c:v>99.336157999999998</c:v>
                </c:pt>
                <c:pt idx="98">
                  <c:v>99.734392999999997</c:v>
                </c:pt>
                <c:pt idx="99">
                  <c:v>100.00001</c:v>
                </c:pt>
              </c:numCache>
            </c:numRef>
          </c:yVal>
          <c:smooth val="1"/>
        </c:ser>
        <c:ser>
          <c:idx val="1"/>
          <c:order val="1"/>
          <c:tx>
            <c:v>DI vs AC</c:v>
          </c:tx>
          <c:spPr>
            <a:ln w="31750" cap="rnd">
              <a:solidFill>
                <a:schemeClr val="accent2"/>
              </a:solidFill>
              <a:round/>
            </a:ln>
            <a:effectLst/>
          </c:spPr>
          <c:marker>
            <c:symbol val="none"/>
          </c:marker>
          <c:xVal>
            <c:numRef>
              <c:f>Sheet3!$F$6:$F$105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Sheet3!$H$6:$H$105</c:f>
              <c:numCache>
                <c:formatCode>General</c:formatCode>
                <c:ptCount val="100"/>
                <c:pt idx="0">
                  <c:v>0.62329040489521503</c:v>
                </c:pt>
                <c:pt idx="1">
                  <c:v>1.5652108531100599</c:v>
                </c:pt>
                <c:pt idx="2">
                  <c:v>2.4667978701646698</c:v>
                </c:pt>
                <c:pt idx="3">
                  <c:v>3.0818137924155899</c:v>
                </c:pt>
                <c:pt idx="4">
                  <c:v>3.67634081917865</c:v>
                </c:pt>
                <c:pt idx="5">
                  <c:v>5.5526257437912001</c:v>
                </c:pt>
                <c:pt idx="6">
                  <c:v>5.5692412117427903</c:v>
                </c:pt>
                <c:pt idx="7">
                  <c:v>6.1675264526194304</c:v>
                </c:pt>
                <c:pt idx="8">
                  <c:v>8.0843113362677403</c:v>
                </c:pt>
                <c:pt idx="9">
                  <c:v>8.9427999085049201</c:v>
                </c:pt>
                <c:pt idx="10">
                  <c:v>9.4903733430100807</c:v>
                </c:pt>
                <c:pt idx="11">
                  <c:v>11.413611859880501</c:v>
                </c:pt>
                <c:pt idx="12">
                  <c:v>11.446658042056001</c:v>
                </c:pt>
                <c:pt idx="13">
                  <c:v>12.0551142848318</c:v>
                </c:pt>
                <c:pt idx="14">
                  <c:v>13.9718991684801</c:v>
                </c:pt>
                <c:pt idx="15">
                  <c:v>13.9055451329658</c:v>
                </c:pt>
                <c:pt idx="16">
                  <c:v>14.487601934031501</c:v>
                </c:pt>
                <c:pt idx="17">
                  <c:v>16.299236018166901</c:v>
                </c:pt>
                <c:pt idx="18">
                  <c:v>17.050116338489399</c:v>
                </c:pt>
                <c:pt idx="19">
                  <c:v>16.982087531588299</c:v>
                </c:pt>
                <c:pt idx="20">
                  <c:v>18.790950309808</c:v>
                </c:pt>
                <c:pt idx="21">
                  <c:v>19.509892210910699</c:v>
                </c:pt>
                <c:pt idx="22">
                  <c:v>20.1185507280995</c:v>
                </c:pt>
                <c:pt idx="23">
                  <c:v>21.538179874773402</c:v>
                </c:pt>
                <c:pt idx="24">
                  <c:v>22.016332936866402</c:v>
                </c:pt>
                <c:pt idx="25">
                  <c:v>22.671091089197599</c:v>
                </c:pt>
                <c:pt idx="26">
                  <c:v>24.069865467250001</c:v>
                </c:pt>
                <c:pt idx="27">
                  <c:v>24.538547053008301</c:v>
                </c:pt>
                <c:pt idx="28">
                  <c:v>25.1299781801074</c:v>
                </c:pt>
                <c:pt idx="29">
                  <c:v>26.528752558159699</c:v>
                </c:pt>
                <c:pt idx="30">
                  <c:v>27.3719831087272</c:v>
                </c:pt>
                <c:pt idx="31">
                  <c:v>27.873019162176</c:v>
                </c:pt>
                <c:pt idx="32">
                  <c:v>29.3418502986456</c:v>
                </c:pt>
                <c:pt idx="33">
                  <c:v>30.3915787779822</c:v>
                </c:pt>
                <c:pt idx="34">
                  <c:v>30.3666864949112</c:v>
                </c:pt>
                <c:pt idx="35">
                  <c:v>31.6603100734505</c:v>
                </c:pt>
                <c:pt idx="36">
                  <c:v>32.884681055056298</c:v>
                </c:pt>
                <c:pt idx="37">
                  <c:v>32.905019424532803</c:v>
                </c:pt>
                <c:pt idx="38">
                  <c:v>34.172085387002198</c:v>
                </c:pt>
                <c:pt idx="39">
                  <c:v>35.422206785552198</c:v>
                </c:pt>
                <c:pt idx="40">
                  <c:v>34.684549049765401</c:v>
                </c:pt>
                <c:pt idx="41">
                  <c:v>35.453419154083299</c:v>
                </c:pt>
                <c:pt idx="42">
                  <c:v>37.115399192936898</c:v>
                </c:pt>
                <c:pt idx="43">
                  <c:v>37.279421501991798</c:v>
                </c:pt>
                <c:pt idx="44">
                  <c:v>37.835470771413</c:v>
                </c:pt>
                <c:pt idx="45">
                  <c:v>39.7502334533675</c:v>
                </c:pt>
                <c:pt idx="46">
                  <c:v>45.841430579509897</c:v>
                </c:pt>
                <c:pt idx="47">
                  <c:v>37.778965205306598</c:v>
                </c:pt>
                <c:pt idx="48">
                  <c:v>42.279269408340298</c:v>
                </c:pt>
                <c:pt idx="49">
                  <c:v>53.546662958805101</c:v>
                </c:pt>
                <c:pt idx="50">
                  <c:v>37.625283897617201</c:v>
                </c:pt>
                <c:pt idx="51">
                  <c:v>42.0532645018693</c:v>
                </c:pt>
                <c:pt idx="52">
                  <c:v>56.175810373651501</c:v>
                </c:pt>
                <c:pt idx="53">
                  <c:v>56.679503821439901</c:v>
                </c:pt>
                <c:pt idx="54">
                  <c:v>41.606776199995302</c:v>
                </c:pt>
                <c:pt idx="55">
                  <c:v>42.685317256416198</c:v>
                </c:pt>
                <c:pt idx="56">
                  <c:v>56.631474090249498</c:v>
                </c:pt>
                <c:pt idx="57">
                  <c:v>60.667449757040103</c:v>
                </c:pt>
                <c:pt idx="58">
                  <c:v>61.787073348843101</c:v>
                </c:pt>
                <c:pt idx="59">
                  <c:v>56.597845494458497</c:v>
                </c:pt>
                <c:pt idx="60">
                  <c:v>60.612966392627598</c:v>
                </c:pt>
                <c:pt idx="61">
                  <c:v>61.669555603461802</c:v>
                </c:pt>
                <c:pt idx="62">
                  <c:v>59.0605107068859</c:v>
                </c:pt>
                <c:pt idx="63">
                  <c:v>60.354134285425197</c:v>
                </c:pt>
                <c:pt idx="64">
                  <c:v>61.578505267030998</c:v>
                </c:pt>
                <c:pt idx="65">
                  <c:v>67.647947289151801</c:v>
                </c:pt>
                <c:pt idx="66">
                  <c:v>68.938799561775397</c:v>
                </c:pt>
                <c:pt idx="67">
                  <c:v>70.130343342649894</c:v>
                </c:pt>
                <c:pt idx="68">
                  <c:v>69.817553600080501</c:v>
                </c:pt>
                <c:pt idx="69">
                  <c:v>71.286384736550104</c:v>
                </c:pt>
                <c:pt idx="70">
                  <c:v>72.336113215886598</c:v>
                </c:pt>
                <c:pt idx="71">
                  <c:v>72.279267759334601</c:v>
                </c:pt>
                <c:pt idx="72">
                  <c:v>73.7271918363449</c:v>
                </c:pt>
                <c:pt idx="73">
                  <c:v>74.795643527496097</c:v>
                </c:pt>
                <c:pt idx="74">
                  <c:v>75.959169888331004</c:v>
                </c:pt>
                <c:pt idx="75">
                  <c:v>76.234104969879695</c:v>
                </c:pt>
                <c:pt idx="76">
                  <c:v>77.254530618405894</c:v>
                </c:pt>
                <c:pt idx="77">
                  <c:v>75.436541244709105</c:v>
                </c:pt>
                <c:pt idx="78">
                  <c:v>78.713841025345005</c:v>
                </c:pt>
                <c:pt idx="79">
                  <c:v>79.771533117210396</c:v>
                </c:pt>
                <c:pt idx="80">
                  <c:v>84.889443266273901</c:v>
                </c:pt>
                <c:pt idx="81">
                  <c:v>88.018127658227698</c:v>
                </c:pt>
                <c:pt idx="82">
                  <c:v>79.6585309351929</c:v>
                </c:pt>
                <c:pt idx="83">
                  <c:v>84.815986030335594</c:v>
                </c:pt>
                <c:pt idx="84">
                  <c:v>85.603455128606697</c:v>
                </c:pt>
                <c:pt idx="85">
                  <c:v>89.031692575256201</c:v>
                </c:pt>
                <c:pt idx="86">
                  <c:v>84.834576508042304</c:v>
                </c:pt>
                <c:pt idx="87">
                  <c:v>85.709064178117202</c:v>
                </c:pt>
                <c:pt idx="88">
                  <c:v>98.546342048197801</c:v>
                </c:pt>
                <c:pt idx="89">
                  <c:v>84.685410763716803</c:v>
                </c:pt>
                <c:pt idx="90">
                  <c:v>85.700588343201204</c:v>
                </c:pt>
                <c:pt idx="91">
                  <c:v>98.395090311695796</c:v>
                </c:pt>
                <c:pt idx="92">
                  <c:v>96.608509831120699</c:v>
                </c:pt>
                <c:pt idx="93">
                  <c:v>95.073184927603407</c:v>
                </c:pt>
                <c:pt idx="94">
                  <c:v>98.446215996793796</c:v>
                </c:pt>
                <c:pt idx="95">
                  <c:v>99.089348767617096</c:v>
                </c:pt>
                <c:pt idx="96">
                  <c:v>97.532072018513205</c:v>
                </c:pt>
                <c:pt idx="97">
                  <c:v>98.220211090322806</c:v>
                </c:pt>
                <c:pt idx="98">
                  <c:v>98.973117951827703</c:v>
                </c:pt>
                <c:pt idx="99">
                  <c:v>99.991524165084002</c:v>
                </c:pt>
              </c:numCache>
            </c:numRef>
          </c:yVal>
          <c:smooth val="1"/>
        </c:ser>
        <c:ser>
          <c:idx val="2"/>
          <c:order val="2"/>
          <c:tx>
            <c:v>SDC</c:v>
          </c:tx>
          <c:spPr>
            <a:ln w="31750" cap="rnd">
              <a:solidFill>
                <a:schemeClr val="accent3"/>
              </a:solidFill>
              <a:round/>
            </a:ln>
            <a:effectLst/>
          </c:spPr>
          <c:marker>
            <c:symbol val="none"/>
          </c:marker>
          <c:xVal>
            <c:numRef>
              <c:f>Sheet3!$T$6:$T$105</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Sheet3!$U$6:$U$105</c:f>
              <c:numCache>
                <c:formatCode>General</c:formatCode>
                <c:ptCount val="100"/>
                <c:pt idx="0">
                  <c:v>2.5303930000000001</c:v>
                </c:pt>
                <c:pt idx="1">
                  <c:v>3.3818640000000002</c:v>
                </c:pt>
                <c:pt idx="2">
                  <c:v>8.6603300000000001</c:v>
                </c:pt>
                <c:pt idx="3">
                  <c:v>11.736119</c:v>
                </c:pt>
                <c:pt idx="4">
                  <c:v>12.839124</c:v>
                </c:pt>
                <c:pt idx="5">
                  <c:v>13.584358999999999</c:v>
                </c:pt>
                <c:pt idx="6">
                  <c:v>20.874482</c:v>
                </c:pt>
                <c:pt idx="7">
                  <c:v>22.129231999999998</c:v>
                </c:pt>
                <c:pt idx="8">
                  <c:v>22.906098</c:v>
                </c:pt>
                <c:pt idx="9">
                  <c:v>29.515967</c:v>
                </c:pt>
                <c:pt idx="10">
                  <c:v>30.712875</c:v>
                </c:pt>
                <c:pt idx="11">
                  <c:v>31.480539</c:v>
                </c:pt>
                <c:pt idx="12">
                  <c:v>32.226100000000002</c:v>
                </c:pt>
                <c:pt idx="13">
                  <c:v>33.494492000000001</c:v>
                </c:pt>
                <c:pt idx="14">
                  <c:v>34.278374999999997</c:v>
                </c:pt>
                <c:pt idx="15">
                  <c:v>39.516981999999999</c:v>
                </c:pt>
                <c:pt idx="16">
                  <c:v>40.979157000000001</c:v>
                </c:pt>
                <c:pt idx="17">
                  <c:v>41.773749000000002</c:v>
                </c:pt>
                <c:pt idx="18">
                  <c:v>48.175035999999999</c:v>
                </c:pt>
                <c:pt idx="19">
                  <c:v>49.567799999999998</c:v>
                </c:pt>
                <c:pt idx="20">
                  <c:v>50.357332999999997</c:v>
                </c:pt>
                <c:pt idx="21">
                  <c:v>50.932729000000002</c:v>
                </c:pt>
                <c:pt idx="22">
                  <c:v>52.344417999999997</c:v>
                </c:pt>
                <c:pt idx="23">
                  <c:v>53.140376000000003</c:v>
                </c:pt>
                <c:pt idx="24">
                  <c:v>53.758415999999997</c:v>
                </c:pt>
                <c:pt idx="25">
                  <c:v>54.959305000000001</c:v>
                </c:pt>
                <c:pt idx="26">
                  <c:v>55.767831999999999</c:v>
                </c:pt>
                <c:pt idx="27">
                  <c:v>56.408329000000002</c:v>
                </c:pt>
                <c:pt idx="28">
                  <c:v>57.881822</c:v>
                </c:pt>
                <c:pt idx="29">
                  <c:v>58.681955000000002</c:v>
                </c:pt>
                <c:pt idx="30">
                  <c:v>59.323017</c:v>
                </c:pt>
                <c:pt idx="31">
                  <c:v>60.658600999999997</c:v>
                </c:pt>
                <c:pt idx="32">
                  <c:v>61.468366000000003</c:v>
                </c:pt>
                <c:pt idx="33">
                  <c:v>62.111817000000002</c:v>
                </c:pt>
                <c:pt idx="34">
                  <c:v>63.278492</c:v>
                </c:pt>
                <c:pt idx="35">
                  <c:v>64.093423999999999</c:v>
                </c:pt>
                <c:pt idx="36">
                  <c:v>64.782922999999997</c:v>
                </c:pt>
                <c:pt idx="37">
                  <c:v>65.941706999999994</c:v>
                </c:pt>
                <c:pt idx="38">
                  <c:v>66.754997000000003</c:v>
                </c:pt>
                <c:pt idx="39">
                  <c:v>67.426284999999993</c:v>
                </c:pt>
                <c:pt idx="40">
                  <c:v>68.717517000000001</c:v>
                </c:pt>
                <c:pt idx="41">
                  <c:v>69.540407000000002</c:v>
                </c:pt>
                <c:pt idx="42">
                  <c:v>70.244462999999996</c:v>
                </c:pt>
                <c:pt idx="43">
                  <c:v>71.277777</c:v>
                </c:pt>
                <c:pt idx="44">
                  <c:v>72.162079000000006</c:v>
                </c:pt>
                <c:pt idx="45">
                  <c:v>72.881376000000003</c:v>
                </c:pt>
                <c:pt idx="46">
                  <c:v>73.815261000000007</c:v>
                </c:pt>
                <c:pt idx="47">
                  <c:v>74.650909999999996</c:v>
                </c:pt>
                <c:pt idx="48">
                  <c:v>75.405001999999996</c:v>
                </c:pt>
                <c:pt idx="49">
                  <c:v>76.312006999999994</c:v>
                </c:pt>
                <c:pt idx="50">
                  <c:v>77.142565000000005</c:v>
                </c:pt>
                <c:pt idx="51">
                  <c:v>77.904758999999999</c:v>
                </c:pt>
                <c:pt idx="52">
                  <c:v>78.814155999999997</c:v>
                </c:pt>
                <c:pt idx="53">
                  <c:v>79.634786000000005</c:v>
                </c:pt>
                <c:pt idx="54">
                  <c:v>80.394164000000004</c:v>
                </c:pt>
                <c:pt idx="55">
                  <c:v>81.28313</c:v>
                </c:pt>
                <c:pt idx="56">
                  <c:v>82.118363000000002</c:v>
                </c:pt>
                <c:pt idx="57">
                  <c:v>82.877343999999994</c:v>
                </c:pt>
                <c:pt idx="58">
                  <c:v>83.731952000000007</c:v>
                </c:pt>
                <c:pt idx="59">
                  <c:v>84.596095000000005</c:v>
                </c:pt>
                <c:pt idx="60">
                  <c:v>85.367874999999998</c:v>
                </c:pt>
                <c:pt idx="61">
                  <c:v>86.055481999999998</c:v>
                </c:pt>
                <c:pt idx="62">
                  <c:v>87.072413999999995</c:v>
                </c:pt>
                <c:pt idx="63">
                  <c:v>87.848945999999998</c:v>
                </c:pt>
                <c:pt idx="64">
                  <c:v>88.447443000000007</c:v>
                </c:pt>
                <c:pt idx="65">
                  <c:v>89.534683999999999</c:v>
                </c:pt>
                <c:pt idx="66">
                  <c:v>90.318567000000002</c:v>
                </c:pt>
                <c:pt idx="67">
                  <c:v>90.928933999999998</c:v>
                </c:pt>
                <c:pt idx="68">
                  <c:v>91.992142000000001</c:v>
                </c:pt>
                <c:pt idx="69">
                  <c:v>92.782886000000005</c:v>
                </c:pt>
                <c:pt idx="70">
                  <c:v>93.398865999999998</c:v>
                </c:pt>
                <c:pt idx="71">
                  <c:v>94.438430999999994</c:v>
                </c:pt>
                <c:pt idx="72">
                  <c:v>95.241416000000001</c:v>
                </c:pt>
                <c:pt idx="73">
                  <c:v>95.870187000000001</c:v>
                </c:pt>
                <c:pt idx="74">
                  <c:v>96.642983999999998</c:v>
                </c:pt>
                <c:pt idx="75">
                  <c:v>97.437579999999997</c:v>
                </c:pt>
                <c:pt idx="76">
                  <c:v>98.057310999999999</c:v>
                </c:pt>
                <c:pt idx="77">
                  <c:v>98.349665000000002</c:v>
                </c:pt>
                <c:pt idx="78">
                  <c:v>99.154635999999996</c:v>
                </c:pt>
                <c:pt idx="79">
                  <c:v>99.796262999999996</c:v>
                </c:pt>
                <c:pt idx="80">
                  <c:v>99.894396999999998</c:v>
                </c:pt>
                <c:pt idx="81">
                  <c:v>99.894396999999998</c:v>
                </c:pt>
                <c:pt idx="82">
                  <c:v>99.894396999999998</c:v>
                </c:pt>
                <c:pt idx="83">
                  <c:v>100.000006</c:v>
                </c:pt>
                <c:pt idx="84">
                  <c:v>100.000006</c:v>
                </c:pt>
                <c:pt idx="85">
                  <c:v>100.000006</c:v>
                </c:pt>
                <c:pt idx="86">
                  <c:v>100.000006</c:v>
                </c:pt>
                <c:pt idx="87">
                  <c:v>100.000006</c:v>
                </c:pt>
                <c:pt idx="88">
                  <c:v>100.000006</c:v>
                </c:pt>
                <c:pt idx="89">
                  <c:v>100.000006</c:v>
                </c:pt>
                <c:pt idx="90">
                  <c:v>100.000006</c:v>
                </c:pt>
                <c:pt idx="91">
                  <c:v>100.000006</c:v>
                </c:pt>
                <c:pt idx="92">
                  <c:v>100.000006</c:v>
                </c:pt>
                <c:pt idx="93">
                  <c:v>100.000006</c:v>
                </c:pt>
                <c:pt idx="94">
                  <c:v>100.000006</c:v>
                </c:pt>
                <c:pt idx="95">
                  <c:v>100.000006</c:v>
                </c:pt>
                <c:pt idx="96">
                  <c:v>100.000006</c:v>
                </c:pt>
                <c:pt idx="97">
                  <c:v>100.000006</c:v>
                </c:pt>
                <c:pt idx="98">
                  <c:v>100.000006</c:v>
                </c:pt>
                <c:pt idx="99">
                  <c:v>100.000006</c:v>
                </c:pt>
              </c:numCache>
            </c:numRef>
          </c:yVal>
          <c:smooth val="1"/>
        </c:ser>
        <c:dLbls>
          <c:showLegendKey val="0"/>
          <c:showVal val="0"/>
          <c:showCatName val="0"/>
          <c:showSerName val="0"/>
          <c:showPercent val="0"/>
          <c:showBubbleSize val="0"/>
        </c:dLbls>
        <c:axId val="2104877424"/>
        <c:axId val="2104879056"/>
      </c:scatterChart>
      <c:valAx>
        <c:axId val="2104877424"/>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dynamic instructions for duplication (cost)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104879056"/>
        <c:crosses val="autoZero"/>
        <c:crossBetween val="midCat"/>
      </c:valAx>
      <c:valAx>
        <c:axId val="210487905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r>
                  <a:rPr lang="en-US"/>
                  <a:t>% SDCs Covered</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out"/>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104877424"/>
        <c:crosses val="autoZero"/>
        <c:crossBetween val="midCat"/>
      </c:valAx>
      <c:spPr>
        <a:noFill/>
        <a:ln>
          <a:noFill/>
        </a:ln>
        <a:effectLst/>
      </c:spPr>
    </c:plotArea>
    <c:legend>
      <c:legendPos val="b"/>
      <c:layout>
        <c:manualLayout>
          <c:xMode val="edge"/>
          <c:yMode val="edge"/>
          <c:x val="0.15344576327371456"/>
          <c:y val="0.93383044045444474"/>
          <c:w val="0.66943664782861545"/>
          <c:h val="5.116735646612671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1600" b="1">
          <a:latin typeface="Arial Narrow" panose="020B060602020203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91577189214982E-2"/>
          <c:y val="3.9198667474258028E-2"/>
          <c:w val="0.87787139107611556"/>
          <c:h val="0.63899777912376332"/>
        </c:manualLayout>
      </c:layout>
      <c:scatterChart>
        <c:scatterStyle val="lineMarker"/>
        <c:varyColors val="0"/>
        <c:ser>
          <c:idx val="0"/>
          <c:order val="0"/>
          <c:tx>
            <c:strRef>
              <c:f>Sheet1!$C$3</c:f>
              <c:strCache>
                <c:ptCount val="1"/>
                <c:pt idx="0">
                  <c:v>Technology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Sheet1!$C$4:$C$10</c:f>
              <c:numCache>
                <c:formatCode>General</c:formatCode>
                <c:ptCount val="7"/>
                <c:pt idx="0">
                  <c:v>45</c:v>
                </c:pt>
                <c:pt idx="1">
                  <c:v>32</c:v>
                </c:pt>
                <c:pt idx="2">
                  <c:v>22</c:v>
                </c:pt>
                <c:pt idx="3">
                  <c:v>14</c:v>
                </c:pt>
                <c:pt idx="4">
                  <c:v>10</c:v>
                </c:pt>
                <c:pt idx="5">
                  <c:v>7</c:v>
                </c:pt>
                <c:pt idx="6">
                  <c:v>5</c:v>
                </c:pt>
              </c:numCache>
            </c:numRef>
          </c:yVal>
          <c:smooth val="0"/>
        </c:ser>
        <c:dLbls>
          <c:showLegendKey val="0"/>
          <c:showVal val="0"/>
          <c:showCatName val="0"/>
          <c:showSerName val="0"/>
          <c:showPercent val="0"/>
          <c:showBubbleSize val="0"/>
        </c:dLbls>
        <c:axId val="1826838672"/>
        <c:axId val="1826842480"/>
      </c:scatterChart>
      <c:scatterChart>
        <c:scatterStyle val="lineMarker"/>
        <c:varyColors val="0"/>
        <c:ser>
          <c:idx val="1"/>
          <c:order val="1"/>
          <c:tx>
            <c:strRef>
              <c:f>Sheet1!$D$3</c:f>
              <c:strCache>
                <c:ptCount val="1"/>
                <c:pt idx="0">
                  <c:v>Reliability challenges</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Sheet1!$D$4:$D$10</c:f>
              <c:numCache>
                <c:formatCode>General</c:formatCode>
                <c:ptCount val="7"/>
                <c:pt idx="0">
                  <c:v>0</c:v>
                </c:pt>
                <c:pt idx="1">
                  <c:v>4</c:v>
                </c:pt>
                <c:pt idx="2">
                  <c:v>6.3</c:v>
                </c:pt>
                <c:pt idx="3">
                  <c:v>9.6</c:v>
                </c:pt>
                <c:pt idx="4">
                  <c:v>14.9</c:v>
                </c:pt>
                <c:pt idx="5">
                  <c:v>24.6</c:v>
                </c:pt>
                <c:pt idx="6">
                  <c:v>42.9</c:v>
                </c:pt>
              </c:numCache>
            </c:numRef>
          </c:yVal>
          <c:smooth val="0"/>
        </c:ser>
        <c:ser>
          <c:idx val="2"/>
          <c:order val="2"/>
          <c:tx>
            <c:strRef>
              <c:f>Sheet1!$E$3</c:f>
              <c:strCache>
                <c:ptCount val="1"/>
                <c:pt idx="0">
                  <c:v>SER Mem</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Sheet1!$E$4:$E$10</c:f>
              <c:numCache>
                <c:formatCode>General</c:formatCode>
                <c:ptCount val="7"/>
                <c:pt idx="0">
                  <c:v>0</c:v>
                </c:pt>
                <c:pt idx="1">
                  <c:v>1</c:v>
                </c:pt>
                <c:pt idx="2">
                  <c:v>1</c:v>
                </c:pt>
                <c:pt idx="3">
                  <c:v>1</c:v>
                </c:pt>
                <c:pt idx="4">
                  <c:v>1</c:v>
                </c:pt>
                <c:pt idx="5">
                  <c:v>1</c:v>
                </c:pt>
                <c:pt idx="6">
                  <c:v>1</c:v>
                </c:pt>
              </c:numCache>
            </c:numRef>
          </c:yVal>
          <c:smooth val="0"/>
        </c:ser>
        <c:ser>
          <c:idx val="3"/>
          <c:order val="3"/>
          <c:tx>
            <c:strRef>
              <c:f>Sheet1!$F$3</c:f>
              <c:strCache>
                <c:ptCount val="1"/>
                <c:pt idx="0">
                  <c:v>SER Logic</c:v>
                </c:pt>
              </c:strCache>
            </c:strRef>
          </c:tx>
          <c:spPr>
            <a:ln w="50800"/>
            <a:effectLst>
              <a:outerShdw blurRad="50800" dist="38100" dir="10800000" algn="r" rotWithShape="0">
                <a:prstClr val="black">
                  <a:alpha val="40000"/>
                </a:prstClr>
              </a:outerShdw>
            </a:effectLst>
          </c:spPr>
          <c:marker>
            <c:spPr>
              <a:ln w="317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Sheet1!$F$4:$F$10</c:f>
              <c:numCache>
                <c:formatCode>General</c:formatCode>
                <c:ptCount val="7"/>
                <c:pt idx="0">
                  <c:v>0</c:v>
                </c:pt>
                <c:pt idx="1">
                  <c:v>1</c:v>
                </c:pt>
                <c:pt idx="2">
                  <c:v>2</c:v>
                </c:pt>
                <c:pt idx="3">
                  <c:v>4</c:v>
                </c:pt>
                <c:pt idx="4">
                  <c:v>8</c:v>
                </c:pt>
                <c:pt idx="5">
                  <c:v>16</c:v>
                </c:pt>
                <c:pt idx="6">
                  <c:v>32</c:v>
                </c:pt>
              </c:numCache>
            </c:numRef>
          </c:yVal>
          <c:smooth val="0"/>
        </c:ser>
        <c:ser>
          <c:idx val="4"/>
          <c:order val="4"/>
          <c:tx>
            <c:strRef>
              <c:f>Sheet1!$G$3</c:f>
              <c:strCache>
                <c:ptCount val="1"/>
                <c:pt idx="0">
                  <c:v>Variability</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Sheet1!$G$4:$G$10</c:f>
              <c:numCache>
                <c:formatCode>General</c:formatCode>
                <c:ptCount val="7"/>
                <c:pt idx="0">
                  <c:v>0</c:v>
                </c:pt>
                <c:pt idx="1">
                  <c:v>1</c:v>
                </c:pt>
                <c:pt idx="2">
                  <c:v>1.3</c:v>
                </c:pt>
                <c:pt idx="3">
                  <c:v>1.6</c:v>
                </c:pt>
                <c:pt idx="4">
                  <c:v>1.9</c:v>
                </c:pt>
                <c:pt idx="5">
                  <c:v>2.1</c:v>
                </c:pt>
                <c:pt idx="6">
                  <c:v>2.4</c:v>
                </c:pt>
              </c:numCache>
            </c:numRef>
          </c:yVal>
          <c:smooth val="0"/>
        </c:ser>
        <c:ser>
          <c:idx val="5"/>
          <c:order val="5"/>
          <c:tx>
            <c:strRef>
              <c:f>Sheet1!$H$3</c:f>
              <c:strCache>
                <c:ptCount val="1"/>
                <c:pt idx="0">
                  <c:v>Aging</c:v>
                </c:pt>
              </c:strCache>
            </c:strRef>
          </c:tx>
          <c:spPr>
            <a:ln w="38100"/>
            <a:effectLst>
              <a:outerShdw blurRad="50800" dist="38100" dir="10800000" algn="r" rotWithShape="0">
                <a:prstClr val="black">
                  <a:alpha val="40000"/>
                </a:prstClr>
              </a:outerShdw>
            </a:effectLst>
          </c:spPr>
          <c:marker>
            <c:spPr>
              <a:ln w="19050"/>
              <a:effectLst>
                <a:outerShdw blurRad="50800" dist="38100" dir="10800000" algn="r" rotWithShape="0">
                  <a:prstClr val="black">
                    <a:alpha val="40000"/>
                  </a:prstClr>
                </a:outerShdw>
              </a:effectLst>
            </c:spPr>
          </c:marker>
          <c:xVal>
            <c:numRef>
              <c:f>Sheet1!$B$4:$B$10</c:f>
              <c:numCache>
                <c:formatCode>General</c:formatCode>
                <c:ptCount val="7"/>
                <c:pt idx="0">
                  <c:v>2008</c:v>
                </c:pt>
                <c:pt idx="1">
                  <c:v>2010</c:v>
                </c:pt>
                <c:pt idx="2">
                  <c:v>2012</c:v>
                </c:pt>
                <c:pt idx="3">
                  <c:v>2014</c:v>
                </c:pt>
                <c:pt idx="4">
                  <c:v>2016</c:v>
                </c:pt>
                <c:pt idx="5">
                  <c:v>2018</c:v>
                </c:pt>
                <c:pt idx="6">
                  <c:v>2020</c:v>
                </c:pt>
              </c:numCache>
            </c:numRef>
          </c:xVal>
          <c:yVal>
            <c:numRef>
              <c:f>Sheet1!$H$4:$H$10</c:f>
              <c:numCache>
                <c:formatCode>General</c:formatCode>
                <c:ptCount val="7"/>
                <c:pt idx="0">
                  <c:v>0</c:v>
                </c:pt>
                <c:pt idx="1">
                  <c:v>1</c:v>
                </c:pt>
                <c:pt idx="2">
                  <c:v>2</c:v>
                </c:pt>
                <c:pt idx="3">
                  <c:v>3</c:v>
                </c:pt>
                <c:pt idx="4">
                  <c:v>4</c:v>
                </c:pt>
                <c:pt idx="5">
                  <c:v>5.5</c:v>
                </c:pt>
                <c:pt idx="6">
                  <c:v>7.5</c:v>
                </c:pt>
              </c:numCache>
            </c:numRef>
          </c:yVal>
          <c:smooth val="0"/>
        </c:ser>
        <c:dLbls>
          <c:showLegendKey val="0"/>
          <c:showVal val="0"/>
          <c:showCatName val="0"/>
          <c:showSerName val="0"/>
          <c:showPercent val="0"/>
          <c:showBubbleSize val="0"/>
        </c:dLbls>
        <c:axId val="1826843568"/>
        <c:axId val="1826843024"/>
      </c:scatterChart>
      <c:valAx>
        <c:axId val="1826838672"/>
        <c:scaling>
          <c:orientation val="minMax"/>
        </c:scaling>
        <c:delete val="0"/>
        <c:axPos val="b"/>
        <c:numFmt formatCode="General" sourceLinked="1"/>
        <c:majorTickMark val="out"/>
        <c:minorTickMark val="none"/>
        <c:tickLblPos val="nextTo"/>
        <c:spPr>
          <a:ln w="25400">
            <a:solidFill>
              <a:schemeClr val="tx1"/>
            </a:solidFill>
          </a:ln>
        </c:spPr>
        <c:crossAx val="1826842480"/>
        <c:crosses val="autoZero"/>
        <c:crossBetween val="midCat"/>
      </c:valAx>
      <c:valAx>
        <c:axId val="1826842480"/>
        <c:scaling>
          <c:orientation val="minMax"/>
        </c:scaling>
        <c:delete val="0"/>
        <c:axPos val="l"/>
        <c:majorGridlines>
          <c:spPr>
            <a:ln w="9525">
              <a:solidFill>
                <a:schemeClr val="tx1"/>
              </a:solidFill>
              <a:prstDash val="dash"/>
            </a:ln>
          </c:spPr>
        </c:majorGridlines>
        <c:numFmt formatCode="General" sourceLinked="1"/>
        <c:majorTickMark val="out"/>
        <c:minorTickMark val="none"/>
        <c:tickLblPos val="nextTo"/>
        <c:spPr>
          <a:ln w="25400">
            <a:solidFill>
              <a:schemeClr val="tx1"/>
            </a:solidFill>
          </a:ln>
        </c:spPr>
        <c:crossAx val="1826838672"/>
        <c:crosses val="autoZero"/>
        <c:crossBetween val="midCat"/>
      </c:valAx>
      <c:valAx>
        <c:axId val="1826843024"/>
        <c:scaling>
          <c:orientation val="minMax"/>
        </c:scaling>
        <c:delete val="0"/>
        <c:axPos val="r"/>
        <c:numFmt formatCode="General" sourceLinked="1"/>
        <c:majorTickMark val="out"/>
        <c:minorTickMark val="none"/>
        <c:tickLblPos val="nextTo"/>
        <c:spPr>
          <a:ln w="25400">
            <a:solidFill>
              <a:schemeClr val="tx1"/>
            </a:solidFill>
          </a:ln>
        </c:spPr>
        <c:crossAx val="1826843568"/>
        <c:crosses val="max"/>
        <c:crossBetween val="midCat"/>
      </c:valAx>
      <c:valAx>
        <c:axId val="1826843568"/>
        <c:scaling>
          <c:orientation val="minMax"/>
        </c:scaling>
        <c:delete val="1"/>
        <c:axPos val="b"/>
        <c:numFmt formatCode="General" sourceLinked="1"/>
        <c:majorTickMark val="out"/>
        <c:minorTickMark val="none"/>
        <c:tickLblPos val="nextTo"/>
        <c:crossAx val="1826843024"/>
        <c:crosses val="autoZero"/>
        <c:crossBetween val="midCat"/>
      </c:valAx>
    </c:plotArea>
    <c:legend>
      <c:legendPos val="b"/>
      <c:layout>
        <c:manualLayout>
          <c:xMode val="edge"/>
          <c:yMode val="edge"/>
          <c:x val="0.19908992354216593"/>
          <c:y val="0.75807975174978126"/>
          <c:w val="0.564561698809388"/>
          <c:h val="0.24192025035332121"/>
        </c:manualLayout>
      </c:layout>
      <c:overlay val="0"/>
    </c:legend>
    <c:plotVisOnly val="1"/>
    <c:dispBlanksAs val="gap"/>
    <c:showDLblsOverMax val="0"/>
  </c:chart>
  <c:txPr>
    <a:bodyPr/>
    <a:lstStyle/>
    <a:p>
      <a:pPr>
        <a:defRPr sz="1800" b="1">
          <a:latin typeface="Arial Narrow" pitchFamily="34" charset="0"/>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1860502929345"/>
          <c:y val="2.8513332140300645E-2"/>
          <c:w val="0.84768496733785226"/>
          <c:h val="0.7774082856120258"/>
        </c:manualLayout>
      </c:layout>
      <c:lineChart>
        <c:grouping val="standard"/>
        <c:varyColors val="0"/>
        <c:ser>
          <c:idx val="0"/>
          <c:order val="0"/>
          <c:tx>
            <c:strRef>
              <c:f>'curves_0.001'!$AZ$107</c:f>
              <c:strCache>
                <c:ptCount val="1"/>
                <c:pt idx="0">
                  <c:v>Redundancy</c:v>
                </c:pt>
              </c:strCache>
            </c:strRef>
          </c:tx>
          <c:spPr>
            <a:ln w="38100">
              <a:solidFill>
                <a:srgbClr val="C00000"/>
              </a:solidFill>
              <a:prstDash val="lgDash"/>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'curves_0.001'!$AZ$108:$AZ$208</c:f>
              <c:numCache>
                <c:formatCode>0%</c:formatCode>
                <c:ptCount val="101"/>
                <c:pt idx="0">
                  <c:v>0</c:v>
                </c:pt>
                <c:pt idx="1">
                  <c:v>1.718333333333333E-3</c:v>
                </c:pt>
                <c:pt idx="2">
                  <c:v>2.9149999999999996E-3</c:v>
                </c:pt>
                <c:pt idx="3">
                  <c:v>3.7950000000000002E-3</c:v>
                </c:pt>
                <c:pt idx="4">
                  <c:v>4.8083333333333329E-3</c:v>
                </c:pt>
                <c:pt idx="5">
                  <c:v>6.2016666666666661E-3</c:v>
                </c:pt>
                <c:pt idx="6">
                  <c:v>7.1333333333333327E-3</c:v>
                </c:pt>
                <c:pt idx="7">
                  <c:v>8.3933333333333325E-3</c:v>
                </c:pt>
                <c:pt idx="8">
                  <c:v>9.9983333333333348E-3</c:v>
                </c:pt>
                <c:pt idx="9">
                  <c:v>1.0758333333333335E-2</c:v>
                </c:pt>
                <c:pt idx="10">
                  <c:v>1.1865000000000001E-2</c:v>
                </c:pt>
                <c:pt idx="11">
                  <c:v>1.3554999999999999E-2</c:v>
                </c:pt>
                <c:pt idx="12">
                  <c:v>1.532E-2</c:v>
                </c:pt>
                <c:pt idx="13">
                  <c:v>1.644E-2</c:v>
                </c:pt>
                <c:pt idx="14">
                  <c:v>1.8084999999999997E-2</c:v>
                </c:pt>
                <c:pt idx="15">
                  <c:v>1.9735000000000003E-2</c:v>
                </c:pt>
                <c:pt idx="16">
                  <c:v>2.1174999999999996E-2</c:v>
                </c:pt>
                <c:pt idx="17">
                  <c:v>2.2721666666666668E-2</c:v>
                </c:pt>
                <c:pt idx="18">
                  <c:v>2.4511666666666668E-2</c:v>
                </c:pt>
                <c:pt idx="19">
                  <c:v>2.5755000000000004E-2</c:v>
                </c:pt>
                <c:pt idx="20">
                  <c:v>2.6981666666666668E-2</c:v>
                </c:pt>
                <c:pt idx="21">
                  <c:v>2.8743333333333339E-2</c:v>
                </c:pt>
                <c:pt idx="22">
                  <c:v>3.0628333333333334E-2</c:v>
                </c:pt>
                <c:pt idx="23">
                  <c:v>3.2136666666666668E-2</c:v>
                </c:pt>
                <c:pt idx="24">
                  <c:v>3.3791666666666671E-2</c:v>
                </c:pt>
                <c:pt idx="25">
                  <c:v>3.5906666666666663E-2</c:v>
                </c:pt>
                <c:pt idx="26">
                  <c:v>3.7633333333333331E-2</c:v>
                </c:pt>
                <c:pt idx="27">
                  <c:v>3.9488333333333334E-2</c:v>
                </c:pt>
                <c:pt idx="28">
                  <c:v>4.1411666666666659E-2</c:v>
                </c:pt>
                <c:pt idx="29">
                  <c:v>4.3585000000000006E-2</c:v>
                </c:pt>
                <c:pt idx="30">
                  <c:v>4.5261666666666665E-2</c:v>
                </c:pt>
                <c:pt idx="31">
                  <c:v>4.7254999999999991E-2</c:v>
                </c:pt>
                <c:pt idx="32">
                  <c:v>4.9483333333333331E-2</c:v>
                </c:pt>
                <c:pt idx="33">
                  <c:v>5.1514999999999998E-2</c:v>
                </c:pt>
                <c:pt idx="34">
                  <c:v>5.3515000000000007E-2</c:v>
                </c:pt>
                <c:pt idx="35">
                  <c:v>5.5706666666666654E-2</c:v>
                </c:pt>
                <c:pt idx="36">
                  <c:v>5.7806666666666659E-2</c:v>
                </c:pt>
                <c:pt idx="37">
                  <c:v>5.9881666666666673E-2</c:v>
                </c:pt>
                <c:pt idx="38">
                  <c:v>6.2220000000000004E-2</c:v>
                </c:pt>
                <c:pt idx="39">
                  <c:v>6.5051666666666674E-2</c:v>
                </c:pt>
                <c:pt idx="40">
                  <c:v>6.7391666666666669E-2</c:v>
                </c:pt>
                <c:pt idx="41">
                  <c:v>6.9330000000000003E-2</c:v>
                </c:pt>
                <c:pt idx="42">
                  <c:v>7.2036666666666666E-2</c:v>
                </c:pt>
                <c:pt idx="43">
                  <c:v>7.4431666666666674E-2</c:v>
                </c:pt>
                <c:pt idx="44">
                  <c:v>7.6693333333333336E-2</c:v>
                </c:pt>
                <c:pt idx="45">
                  <c:v>7.9524999999999998E-2</c:v>
                </c:pt>
                <c:pt idx="46">
                  <c:v>8.2335000000000005E-2</c:v>
                </c:pt>
                <c:pt idx="47">
                  <c:v>8.5103333333333336E-2</c:v>
                </c:pt>
                <c:pt idx="48">
                  <c:v>8.7943333333333318E-2</c:v>
                </c:pt>
                <c:pt idx="49">
                  <c:v>9.1024999999999995E-2</c:v>
                </c:pt>
                <c:pt idx="50">
                  <c:v>9.377333333333332E-2</c:v>
                </c:pt>
                <c:pt idx="51">
                  <c:v>9.6653333333333341E-2</c:v>
                </c:pt>
                <c:pt idx="52">
                  <c:v>9.9983333333333327E-2</c:v>
                </c:pt>
                <c:pt idx="53">
                  <c:v>0.10284166666666666</c:v>
                </c:pt>
                <c:pt idx="54">
                  <c:v>0.10578666666666667</c:v>
                </c:pt>
                <c:pt idx="55">
                  <c:v>0.10930666666666668</c:v>
                </c:pt>
                <c:pt idx="56">
                  <c:v>0.11222833333333332</c:v>
                </c:pt>
                <c:pt idx="57">
                  <c:v>0.11554666666666667</c:v>
                </c:pt>
                <c:pt idx="58">
                  <c:v>0.11908166666666667</c:v>
                </c:pt>
                <c:pt idx="59">
                  <c:v>0.12229166666666665</c:v>
                </c:pt>
                <c:pt idx="60">
                  <c:v>0.12568333333333334</c:v>
                </c:pt>
                <c:pt idx="61">
                  <c:v>0.12912999999999999</c:v>
                </c:pt>
                <c:pt idx="62">
                  <c:v>0.13338666666666665</c:v>
                </c:pt>
                <c:pt idx="63">
                  <c:v>0.13717833333333332</c:v>
                </c:pt>
                <c:pt idx="64">
                  <c:v>0.14160166666666663</c:v>
                </c:pt>
                <c:pt idx="65">
                  <c:v>0.14572333333333332</c:v>
                </c:pt>
                <c:pt idx="66">
                  <c:v>0.14996833333333334</c:v>
                </c:pt>
                <c:pt idx="67">
                  <c:v>0.15499333333333334</c:v>
                </c:pt>
                <c:pt idx="68">
                  <c:v>0.15967166666666666</c:v>
                </c:pt>
                <c:pt idx="69">
                  <c:v>0.16484166666666666</c:v>
                </c:pt>
                <c:pt idx="70">
                  <c:v>0.16958666666666669</c:v>
                </c:pt>
                <c:pt idx="71">
                  <c:v>0.17469000000000001</c:v>
                </c:pt>
                <c:pt idx="72">
                  <c:v>0.17948500000000001</c:v>
                </c:pt>
                <c:pt idx="73">
                  <c:v>0.18484166666666671</c:v>
                </c:pt>
                <c:pt idx="74">
                  <c:v>0.19018499999999999</c:v>
                </c:pt>
                <c:pt idx="75">
                  <c:v>0.19604166666666667</c:v>
                </c:pt>
                <c:pt idx="76">
                  <c:v>0.20180499999999998</c:v>
                </c:pt>
                <c:pt idx="77">
                  <c:v>0.20803999999999997</c:v>
                </c:pt>
                <c:pt idx="78">
                  <c:v>0.21480000000000005</c:v>
                </c:pt>
                <c:pt idx="79">
                  <c:v>0.22145333333333336</c:v>
                </c:pt>
                <c:pt idx="80">
                  <c:v>0.22837500000000002</c:v>
                </c:pt>
                <c:pt idx="81">
                  <c:v>0.23578999999999997</c:v>
                </c:pt>
                <c:pt idx="82">
                  <c:v>0.24287833333333336</c:v>
                </c:pt>
                <c:pt idx="83">
                  <c:v>0.24984833333333331</c:v>
                </c:pt>
                <c:pt idx="84">
                  <c:v>0.25634499999999999</c:v>
                </c:pt>
                <c:pt idx="85">
                  <c:v>0.2632799999999999</c:v>
                </c:pt>
                <c:pt idx="86">
                  <c:v>0.27057833333333331</c:v>
                </c:pt>
                <c:pt idx="87">
                  <c:v>0.2779416666666667</c:v>
                </c:pt>
                <c:pt idx="88">
                  <c:v>0.28563166666666662</c:v>
                </c:pt>
                <c:pt idx="89">
                  <c:v>0.29304333333333327</c:v>
                </c:pt>
                <c:pt idx="90">
                  <c:v>0.30074166666666668</c:v>
                </c:pt>
                <c:pt idx="91">
                  <c:v>0.30886333333333327</c:v>
                </c:pt>
                <c:pt idx="92">
                  <c:v>0.31712333333333331</c:v>
                </c:pt>
                <c:pt idx="93">
                  <c:v>0.32636499999999996</c:v>
                </c:pt>
                <c:pt idx="94">
                  <c:v>0.34054166666666669</c:v>
                </c:pt>
                <c:pt idx="95">
                  <c:v>0.35024666666666671</c:v>
                </c:pt>
                <c:pt idx="96">
                  <c:v>0.36171666666666674</c:v>
                </c:pt>
                <c:pt idx="97">
                  <c:v>0.38135333333333327</c:v>
                </c:pt>
                <c:pt idx="98">
                  <c:v>0.39876499999999998</c:v>
                </c:pt>
                <c:pt idx="99">
                  <c:v>0.43043333333333328</c:v>
                </c:pt>
                <c:pt idx="100">
                  <c:v>0.50566521672654896</c:v>
                </c:pt>
              </c:numCache>
            </c:numRef>
          </c:val>
          <c:smooth val="0"/>
        </c:ser>
        <c:ser>
          <c:idx val="1"/>
          <c:order val="1"/>
          <c:tx>
            <c:strRef>
              <c:f>'curves_0.001'!$BA$107</c:f>
              <c:strCache>
                <c:ptCount val="1"/>
                <c:pt idx="0">
                  <c:v>Optimal</c:v>
                </c:pt>
              </c:strCache>
            </c:strRef>
          </c:tx>
          <c:spPr>
            <a:ln w="38100" cmpd="sng">
              <a:solidFill>
                <a:srgbClr val="00B050"/>
              </a:solidFill>
            </a:ln>
          </c:spPr>
          <c:marker>
            <c:symbol val="none"/>
          </c:marker>
          <c:cat>
            <c:numRef>
              <c:f>'curves_0.001'!$AY$108:$AY$208</c:f>
              <c:numCache>
                <c:formatCode>0%</c:formatCode>
                <c:ptCount val="1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cat>
          <c:val>
            <c:numRef>
              <c:f>'curves_0.001'!$BA$108:$BA$208</c:f>
              <c:numCache>
                <c:formatCode>0%</c:formatCode>
                <c:ptCount val="101"/>
                <c:pt idx="0">
                  <c:v>0</c:v>
                </c:pt>
                <c:pt idx="1">
                  <c:v>2.1166666666666667E-4</c:v>
                </c:pt>
                <c:pt idx="2">
                  <c:v>5.5500000000000005E-4</c:v>
                </c:pt>
                <c:pt idx="3">
                  <c:v>6.0499999999999996E-4</c:v>
                </c:pt>
                <c:pt idx="4">
                  <c:v>6.9166666666666671E-4</c:v>
                </c:pt>
                <c:pt idx="5">
                  <c:v>1.1366666666666669E-3</c:v>
                </c:pt>
                <c:pt idx="6">
                  <c:v>1.2650000000000003E-3</c:v>
                </c:pt>
                <c:pt idx="7">
                  <c:v>1.3383333333333333E-3</c:v>
                </c:pt>
                <c:pt idx="8">
                  <c:v>1.7383333333333337E-3</c:v>
                </c:pt>
                <c:pt idx="9">
                  <c:v>2.0166666666666666E-3</c:v>
                </c:pt>
                <c:pt idx="10">
                  <c:v>2.5033333333333335E-3</c:v>
                </c:pt>
                <c:pt idx="11">
                  <c:v>2.6416666666666667E-3</c:v>
                </c:pt>
                <c:pt idx="12">
                  <c:v>3.0049999999999999E-3</c:v>
                </c:pt>
                <c:pt idx="13">
                  <c:v>3.0083333333333333E-3</c:v>
                </c:pt>
                <c:pt idx="14">
                  <c:v>3.0166666666666671E-3</c:v>
                </c:pt>
                <c:pt idx="15">
                  <c:v>3.0200000000000001E-3</c:v>
                </c:pt>
                <c:pt idx="16">
                  <c:v>3.0399999999999997E-3</c:v>
                </c:pt>
                <c:pt idx="17">
                  <c:v>3.0816666666666666E-3</c:v>
                </c:pt>
                <c:pt idx="18">
                  <c:v>3.2633333333333329E-3</c:v>
                </c:pt>
                <c:pt idx="19">
                  <c:v>3.3833333333333332E-3</c:v>
                </c:pt>
                <c:pt idx="20">
                  <c:v>3.6649999999999999E-3</c:v>
                </c:pt>
                <c:pt idx="21">
                  <c:v>5.3166666666666666E-3</c:v>
                </c:pt>
                <c:pt idx="22">
                  <c:v>6.7249999999999983E-3</c:v>
                </c:pt>
                <c:pt idx="23">
                  <c:v>7.7799999999999987E-3</c:v>
                </c:pt>
                <c:pt idx="24">
                  <c:v>9.0099999999999972E-3</c:v>
                </c:pt>
                <c:pt idx="25">
                  <c:v>1.0568333333333332E-2</c:v>
                </c:pt>
                <c:pt idx="26">
                  <c:v>1.1646666666666665E-2</c:v>
                </c:pt>
                <c:pt idx="27">
                  <c:v>1.2125000000000002E-2</c:v>
                </c:pt>
                <c:pt idx="28">
                  <c:v>1.2728333333333333E-2</c:v>
                </c:pt>
                <c:pt idx="29">
                  <c:v>1.3291666666666667E-2</c:v>
                </c:pt>
                <c:pt idx="30">
                  <c:v>1.3818333333333335E-2</c:v>
                </c:pt>
                <c:pt idx="31">
                  <c:v>1.3941666666666663E-2</c:v>
                </c:pt>
                <c:pt idx="32">
                  <c:v>1.4441666666666669E-2</c:v>
                </c:pt>
                <c:pt idx="33">
                  <c:v>1.4996666666666665E-2</c:v>
                </c:pt>
                <c:pt idx="34">
                  <c:v>1.5499999999999998E-2</c:v>
                </c:pt>
                <c:pt idx="35">
                  <c:v>1.5869999999999999E-2</c:v>
                </c:pt>
                <c:pt idx="36">
                  <c:v>1.6395E-2</c:v>
                </c:pt>
                <c:pt idx="37">
                  <c:v>1.6726666666666664E-2</c:v>
                </c:pt>
                <c:pt idx="38">
                  <c:v>1.7319999999999999E-2</c:v>
                </c:pt>
                <c:pt idx="39">
                  <c:v>1.7688333333333334E-2</c:v>
                </c:pt>
                <c:pt idx="40">
                  <c:v>1.8245000000000001E-2</c:v>
                </c:pt>
                <c:pt idx="41">
                  <c:v>1.9189999999999999E-2</c:v>
                </c:pt>
                <c:pt idx="42">
                  <c:v>2.0005000000000002E-2</c:v>
                </c:pt>
                <c:pt idx="43">
                  <c:v>2.0946666666666669E-2</c:v>
                </c:pt>
                <c:pt idx="44">
                  <c:v>2.1656666666666668E-2</c:v>
                </c:pt>
                <c:pt idx="45">
                  <c:v>2.2525E-2</c:v>
                </c:pt>
                <c:pt idx="46">
                  <c:v>2.3463333333333333E-2</c:v>
                </c:pt>
                <c:pt idx="47">
                  <c:v>2.4448333333333336E-2</c:v>
                </c:pt>
                <c:pt idx="48">
                  <c:v>2.6306666666666669E-2</c:v>
                </c:pt>
                <c:pt idx="49">
                  <c:v>2.7605000000000001E-2</c:v>
                </c:pt>
                <c:pt idx="50">
                  <c:v>2.8938333333333333E-2</c:v>
                </c:pt>
                <c:pt idx="51">
                  <c:v>2.9798333333333329E-2</c:v>
                </c:pt>
                <c:pt idx="52">
                  <c:v>3.1041666666666665E-2</c:v>
                </c:pt>
                <c:pt idx="53">
                  <c:v>3.2324999999999993E-2</c:v>
                </c:pt>
                <c:pt idx="54">
                  <c:v>3.3556666666666665E-2</c:v>
                </c:pt>
                <c:pt idx="55">
                  <c:v>3.5101666666666663E-2</c:v>
                </c:pt>
                <c:pt idx="56">
                  <c:v>3.6783333333333321E-2</c:v>
                </c:pt>
                <c:pt idx="57">
                  <c:v>3.8793333333333326E-2</c:v>
                </c:pt>
                <c:pt idx="58">
                  <c:v>4.117333333333334E-2</c:v>
                </c:pt>
                <c:pt idx="59">
                  <c:v>4.3806666666666667E-2</c:v>
                </c:pt>
                <c:pt idx="60">
                  <c:v>4.5644999999999998E-2</c:v>
                </c:pt>
                <c:pt idx="61">
                  <c:v>4.7584999999999988E-2</c:v>
                </c:pt>
                <c:pt idx="62">
                  <c:v>4.9954999999999999E-2</c:v>
                </c:pt>
                <c:pt idx="63">
                  <c:v>5.2703333333333345E-2</c:v>
                </c:pt>
                <c:pt idx="64">
                  <c:v>5.4961666666666673E-2</c:v>
                </c:pt>
                <c:pt idx="65">
                  <c:v>5.6913333333333337E-2</c:v>
                </c:pt>
                <c:pt idx="66">
                  <c:v>5.9453333333333337E-2</c:v>
                </c:pt>
                <c:pt idx="67">
                  <c:v>6.2131666666666668E-2</c:v>
                </c:pt>
                <c:pt idx="68">
                  <c:v>6.4596666666666677E-2</c:v>
                </c:pt>
                <c:pt idx="69">
                  <c:v>6.8020000000000011E-2</c:v>
                </c:pt>
                <c:pt idx="70">
                  <c:v>7.304833333333334E-2</c:v>
                </c:pt>
                <c:pt idx="71">
                  <c:v>7.5123333333333334E-2</c:v>
                </c:pt>
                <c:pt idx="72">
                  <c:v>7.6408333333333342E-2</c:v>
                </c:pt>
                <c:pt idx="73">
                  <c:v>7.7835000000000015E-2</c:v>
                </c:pt>
                <c:pt idx="74">
                  <c:v>7.9283333333333331E-2</c:v>
                </c:pt>
                <c:pt idx="75">
                  <c:v>8.0720000000000014E-2</c:v>
                </c:pt>
                <c:pt idx="76">
                  <c:v>8.2385E-2</c:v>
                </c:pt>
                <c:pt idx="77">
                  <c:v>8.4045000000000009E-2</c:v>
                </c:pt>
                <c:pt idx="78">
                  <c:v>8.6153333333333346E-2</c:v>
                </c:pt>
                <c:pt idx="79">
                  <c:v>8.7931666666666658E-2</c:v>
                </c:pt>
                <c:pt idx="80">
                  <c:v>8.9389999999999997E-2</c:v>
                </c:pt>
                <c:pt idx="81">
                  <c:v>9.0998333333333348E-2</c:v>
                </c:pt>
                <c:pt idx="82">
                  <c:v>9.2853333333333343E-2</c:v>
                </c:pt>
                <c:pt idx="83">
                  <c:v>9.5051666666666673E-2</c:v>
                </c:pt>
                <c:pt idx="84">
                  <c:v>9.7595000000000015E-2</c:v>
                </c:pt>
                <c:pt idx="85">
                  <c:v>9.9328333333333324E-2</c:v>
                </c:pt>
                <c:pt idx="86">
                  <c:v>0.10199333333333334</c:v>
                </c:pt>
                <c:pt idx="87">
                  <c:v>0.10565333333333335</c:v>
                </c:pt>
                <c:pt idx="88">
                  <c:v>0.10884666666666666</c:v>
                </c:pt>
                <c:pt idx="89">
                  <c:v>0.11192836427151884</c:v>
                </c:pt>
                <c:pt idx="90">
                  <c:v>0.12143333333333332</c:v>
                </c:pt>
                <c:pt idx="91">
                  <c:v>0.12519</c:v>
                </c:pt>
                <c:pt idx="92">
                  <c:v>0.13053666666666666</c:v>
                </c:pt>
                <c:pt idx="93">
                  <c:v>0.13644166666666666</c:v>
                </c:pt>
                <c:pt idx="94">
                  <c:v>0.14242333333333335</c:v>
                </c:pt>
                <c:pt idx="95">
                  <c:v>0.14869166666666667</c:v>
                </c:pt>
                <c:pt idx="96">
                  <c:v>0.156739878222247</c:v>
                </c:pt>
                <c:pt idx="97">
                  <c:v>0.16428000000000001</c:v>
                </c:pt>
                <c:pt idx="98">
                  <c:v>0.17475333333333334</c:v>
                </c:pt>
                <c:pt idx="99">
                  <c:v>0.18872499999999998</c:v>
                </c:pt>
                <c:pt idx="100">
                  <c:v>0.26965845713801645</c:v>
                </c:pt>
              </c:numCache>
            </c:numRef>
          </c:val>
          <c:smooth val="0"/>
        </c:ser>
        <c:dLbls>
          <c:showLegendKey val="0"/>
          <c:showVal val="0"/>
          <c:showCatName val="0"/>
          <c:showSerName val="0"/>
          <c:showPercent val="0"/>
          <c:showBubbleSize val="0"/>
        </c:dLbls>
        <c:smooth val="0"/>
        <c:axId val="2053989440"/>
        <c:axId val="2053983456"/>
      </c:lineChart>
      <c:catAx>
        <c:axId val="2053989440"/>
        <c:scaling>
          <c:orientation val="minMax"/>
        </c:scaling>
        <c:delete val="0"/>
        <c:axPos val="b"/>
        <c:title>
          <c:tx>
            <c:rich>
              <a:bodyPr/>
              <a:lstStyle/>
              <a:p>
                <a:pPr>
                  <a:defRPr/>
                </a:pPr>
                <a:r>
                  <a:rPr lang="en-US"/>
                  <a:t>SDC reduction</a:t>
                </a:r>
              </a:p>
            </c:rich>
          </c:tx>
          <c:overlay val="0"/>
        </c:title>
        <c:numFmt formatCode="0%" sourceLinked="1"/>
        <c:majorTickMark val="none"/>
        <c:minorTickMark val="none"/>
        <c:tickLblPos val="none"/>
        <c:spPr>
          <a:ln>
            <a:solidFill>
              <a:schemeClr val="tx1"/>
            </a:solidFill>
          </a:ln>
        </c:spPr>
        <c:crossAx val="2053983456"/>
        <c:crosses val="autoZero"/>
        <c:auto val="1"/>
        <c:lblAlgn val="ctr"/>
        <c:lblOffset val="100"/>
        <c:tickLblSkip val="100"/>
        <c:noMultiLvlLbl val="0"/>
      </c:catAx>
      <c:valAx>
        <c:axId val="2053983456"/>
        <c:scaling>
          <c:orientation val="minMax"/>
        </c:scaling>
        <c:delete val="0"/>
        <c:axPos val="l"/>
        <c:majorGridlines>
          <c:spPr>
            <a:ln>
              <a:prstDash val="dash"/>
            </a:ln>
          </c:spPr>
        </c:majorGridlines>
        <c:title>
          <c:tx>
            <c:rich>
              <a:bodyPr rot="-5400000" vert="horz"/>
              <a:lstStyle/>
              <a:p>
                <a:pPr>
                  <a:defRPr/>
                </a:pPr>
                <a:r>
                  <a:rPr lang="en-US"/>
                  <a:t>Overhead</a:t>
                </a:r>
              </a:p>
            </c:rich>
          </c:tx>
          <c:overlay val="0"/>
        </c:title>
        <c:numFmt formatCode="0%" sourceLinked="1"/>
        <c:majorTickMark val="none"/>
        <c:minorTickMark val="none"/>
        <c:tickLblPos val="none"/>
        <c:spPr>
          <a:ln>
            <a:solidFill>
              <a:schemeClr val="tx1"/>
            </a:solidFill>
          </a:ln>
        </c:spPr>
        <c:crossAx val="2053989440"/>
        <c:crosses val="autoZero"/>
        <c:crossBetween val="between"/>
        <c:majorUnit val="0.1"/>
      </c:valAx>
    </c:plotArea>
    <c:plotVisOnly val="1"/>
    <c:dispBlanksAs val="gap"/>
    <c:showDLblsOverMax val="0"/>
  </c:chart>
  <c:txPr>
    <a:bodyPr/>
    <a:lstStyle/>
    <a:p>
      <a:pPr>
        <a:defRPr sz="1400" b="0">
          <a:latin typeface="Arial Narrow" pitchFamily="34" charset="0"/>
          <a:cs typeface="Arial"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84220291429088"/>
          <c:y val="4.3929541134944336E-2"/>
          <c:w val="0.85521574350619955"/>
          <c:h val="0.46725105790347643"/>
        </c:manualLayout>
      </c:layout>
      <c:barChart>
        <c:barDir val="col"/>
        <c:grouping val="clustered"/>
        <c:varyColors val="0"/>
        <c:ser>
          <c:idx val="0"/>
          <c:order val="0"/>
          <c:tx>
            <c:strRef>
              <c:f>'int+agen cats'!$C$67</c:f>
              <c:strCache>
                <c:ptCount val="1"/>
                <c:pt idx="0">
                  <c:v>Remaining</c:v>
                </c:pt>
              </c:strCache>
            </c:strRef>
          </c:tx>
          <c:spPr>
            <a:solidFill>
              <a:srgbClr val="002060"/>
            </a:solidFill>
          </c:spPr>
          <c:invertIfNegative val="0"/>
          <c:dPt>
            <c:idx val="12"/>
            <c:invertIfNegative val="0"/>
            <c:bubble3D val="0"/>
            <c:spPr>
              <a:solidFill>
                <a:srgbClr val="008000"/>
              </a:solidFill>
            </c:spPr>
          </c:dPt>
          <c:cat>
            <c:multiLvlStrRef>
              <c:f>'int+agen cats'!$A$68:$B$80</c:f>
              <c:multiLvlStrCache>
                <c:ptCount val="13"/>
                <c:lvl>
                  <c:pt idx="0">
                    <c:v>Blackscholes</c:v>
                  </c:pt>
                  <c:pt idx="1">
                    <c:v>Fluidanimate</c:v>
                  </c:pt>
                  <c:pt idx="2">
                    <c:v>Streamcluster</c:v>
                  </c:pt>
                  <c:pt idx="3">
                    <c:v>Swaptions</c:v>
                  </c:pt>
                  <c:pt idx="4">
                    <c:v>FFT</c:v>
                  </c:pt>
                  <c:pt idx="5">
                    <c:v>LU</c:v>
                  </c:pt>
                  <c:pt idx="6">
                    <c:v>Ocean</c:v>
                  </c:pt>
                  <c:pt idx="7">
                    <c:v>Water</c:v>
                  </c:pt>
                  <c:pt idx="8">
                    <c:v>GCC</c:v>
                  </c:pt>
                  <c:pt idx="9">
                    <c:v>Libquantum</c:v>
                  </c:pt>
                  <c:pt idx="10">
                    <c:v>Mcf</c:v>
                  </c:pt>
                  <c:pt idx="11">
                    <c:v>Omnet++</c:v>
                  </c:pt>
                  <c:pt idx="12">
                    <c:v>Total</c:v>
                  </c:pt>
                </c:lvl>
                <c:lvl>
                  <c:pt idx="0">
                    <c:v>Parsec 2.1</c:v>
                  </c:pt>
                  <c:pt idx="4">
                    <c:v>Splash 2</c:v>
                  </c:pt>
                  <c:pt idx="8">
                    <c:v>SPEC 2006</c:v>
                  </c:pt>
                  <c:pt idx="12">
                    <c:v> </c:v>
                  </c:pt>
                </c:lvl>
              </c:multiLvlStrCache>
            </c:multiLvlStrRef>
          </c:cat>
          <c:val>
            <c:numRef>
              <c:f>'int+agen cats'!$C$68:$C$80</c:f>
              <c:numCache>
                <c:formatCode>0.0%</c:formatCode>
                <c:ptCount val="13"/>
                <c:pt idx="0">
                  <c:v>0.99996382138680184</c:v>
                </c:pt>
                <c:pt idx="1">
                  <c:v>0.99910259831827852</c:v>
                </c:pt>
                <c:pt idx="2">
                  <c:v>0.99991889778740417</c:v>
                </c:pt>
                <c:pt idx="3">
                  <c:v>0.99999362299803096</c:v>
                </c:pt>
                <c:pt idx="4">
                  <c:v>0.99999397044958294</c:v>
                </c:pt>
                <c:pt idx="5">
                  <c:v>0.99996829365761042</c:v>
                </c:pt>
                <c:pt idx="6">
                  <c:v>0.99986783687075209</c:v>
                </c:pt>
                <c:pt idx="7">
                  <c:v>0.99994188211202062</c:v>
                </c:pt>
                <c:pt idx="8">
                  <c:v>0.99874597565260104</c:v>
                </c:pt>
                <c:pt idx="9">
                  <c:v>0.99984885126655165</c:v>
                </c:pt>
                <c:pt idx="10">
                  <c:v>0.99427090792154471</c:v>
                </c:pt>
                <c:pt idx="11">
                  <c:v>0.99998497599117542</c:v>
                </c:pt>
                <c:pt idx="12">
                  <c:v>0.99780802204882713</c:v>
                </c:pt>
              </c:numCache>
            </c:numRef>
          </c:val>
        </c:ser>
        <c:dLbls>
          <c:showLegendKey val="0"/>
          <c:showVal val="0"/>
          <c:showCatName val="0"/>
          <c:showSerName val="0"/>
          <c:showPercent val="0"/>
          <c:showBubbleSize val="0"/>
        </c:dLbls>
        <c:gapWidth val="150"/>
        <c:axId val="2053980192"/>
        <c:axId val="2053988896"/>
      </c:barChart>
      <c:catAx>
        <c:axId val="2053980192"/>
        <c:scaling>
          <c:orientation val="minMax"/>
        </c:scaling>
        <c:delete val="0"/>
        <c:axPos val="b"/>
        <c:numFmt formatCode="General" sourceLinked="0"/>
        <c:majorTickMark val="out"/>
        <c:minorTickMark val="none"/>
        <c:tickLblPos val="nextTo"/>
        <c:crossAx val="2053988896"/>
        <c:crosses val="autoZero"/>
        <c:auto val="1"/>
        <c:lblAlgn val="ctr"/>
        <c:lblOffset val="100"/>
        <c:noMultiLvlLbl val="0"/>
      </c:catAx>
      <c:valAx>
        <c:axId val="2053988896"/>
        <c:scaling>
          <c:orientation val="minMax"/>
          <c:max val="1"/>
          <c:min val="0.99"/>
        </c:scaling>
        <c:delete val="0"/>
        <c:axPos val="l"/>
        <c:majorGridlines>
          <c:spPr>
            <a:ln>
              <a:solidFill>
                <a:schemeClr val="tx1">
                  <a:lumMod val="50000"/>
                  <a:lumOff val="50000"/>
                </a:schemeClr>
              </a:solidFill>
              <a:prstDash val="dash"/>
            </a:ln>
          </c:spPr>
        </c:majorGridlines>
        <c:title>
          <c:tx>
            <c:rich>
              <a:bodyPr rot="-5400000" vert="horz"/>
              <a:lstStyle/>
              <a:p>
                <a:pPr>
                  <a:defRPr/>
                </a:pPr>
                <a:r>
                  <a:rPr lang="en-US" dirty="0" smtClean="0"/>
                  <a:t>%</a:t>
                </a:r>
                <a:r>
                  <a:rPr lang="en-US" baseline="0" dirty="0" smtClean="0"/>
                  <a:t> of all error sites</a:t>
                </a:r>
                <a:endParaRPr lang="en-US" dirty="0"/>
              </a:p>
            </c:rich>
          </c:tx>
          <c:layout>
            <c:manualLayout>
              <c:xMode val="edge"/>
              <c:yMode val="edge"/>
              <c:x val="8.6956521739130436E-3"/>
              <c:y val="0.12452936917368088"/>
            </c:manualLayout>
          </c:layout>
          <c:overlay val="0"/>
        </c:title>
        <c:numFmt formatCode="0.0%" sourceLinked="1"/>
        <c:majorTickMark val="out"/>
        <c:minorTickMark val="none"/>
        <c:tickLblPos val="nextTo"/>
        <c:crossAx val="2053980192"/>
        <c:crosses val="autoZero"/>
        <c:crossBetween val="between"/>
      </c:valAx>
    </c:plotArea>
    <c:plotVisOnly val="1"/>
    <c:dispBlanksAs val="gap"/>
    <c:showDLblsOverMax val="0"/>
  </c:chart>
  <c:txPr>
    <a:bodyPr/>
    <a:lstStyle/>
    <a:p>
      <a:pPr>
        <a:defRPr sz="1800" b="1">
          <a:latin typeface="Arial Narrow"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'Sim savings'!$H$3</c:f>
              <c:strCache>
                <c:ptCount val="1"/>
                <c:pt idx="0">
                  <c:v>Detected</c:v>
                </c:pt>
              </c:strCache>
            </c:strRef>
          </c:tx>
          <c:spPr>
            <a:solidFill>
              <a:schemeClr val="accent1">
                <a:lumMod val="60000"/>
                <a:lumOff val="40000"/>
              </a:schemeClr>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savings'!$H$4:$H$12</c:f>
              <c:numCache>
                <c:formatCode>General</c:formatCode>
                <c:ptCount val="9"/>
                <c:pt idx="0">
                  <c:v>11754</c:v>
                </c:pt>
                <c:pt idx="1">
                  <c:v>48799</c:v>
                </c:pt>
                <c:pt idx="2">
                  <c:v>9369</c:v>
                </c:pt>
                <c:pt idx="3">
                  <c:v>38043</c:v>
                </c:pt>
                <c:pt idx="4">
                  <c:v>9717</c:v>
                </c:pt>
                <c:pt idx="5">
                  <c:v>8195</c:v>
                </c:pt>
                <c:pt idx="6">
                  <c:v>140281</c:v>
                </c:pt>
                <c:pt idx="7">
                  <c:v>42049</c:v>
                </c:pt>
                <c:pt idx="8" formatCode="#,##0">
                  <c:v>38525.875</c:v>
                </c:pt>
              </c:numCache>
            </c:numRef>
          </c:val>
        </c:ser>
        <c:ser>
          <c:idx val="1"/>
          <c:order val="1"/>
          <c:tx>
            <c:strRef>
              <c:f>'Sim savings'!$I$3</c:f>
              <c:strCache>
                <c:ptCount val="1"/>
                <c:pt idx="0">
                  <c:v>Saved</c:v>
                </c:pt>
              </c:strCache>
            </c:strRef>
          </c:tx>
          <c:spPr>
            <a:solidFill>
              <a:srgbClr val="00B050"/>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savings'!$I$4:$I$12</c:f>
              <c:numCache>
                <c:formatCode>General</c:formatCode>
                <c:ptCount val="9"/>
                <c:pt idx="0">
                  <c:v>21786</c:v>
                </c:pt>
                <c:pt idx="1">
                  <c:v>73186</c:v>
                </c:pt>
                <c:pt idx="2">
                  <c:v>11052</c:v>
                </c:pt>
                <c:pt idx="3">
                  <c:v>41935</c:v>
                </c:pt>
                <c:pt idx="4">
                  <c:v>10160</c:v>
                </c:pt>
                <c:pt idx="5">
                  <c:v>11950</c:v>
                </c:pt>
                <c:pt idx="6">
                  <c:v>127630</c:v>
                </c:pt>
                <c:pt idx="7">
                  <c:v>68526</c:v>
                </c:pt>
                <c:pt idx="8" formatCode="#,##0">
                  <c:v>45778.125</c:v>
                </c:pt>
              </c:numCache>
            </c:numRef>
          </c:val>
        </c:ser>
        <c:ser>
          <c:idx val="2"/>
          <c:order val="2"/>
          <c:tx>
            <c:strRef>
              <c:f>'Sim savings'!$J$3</c:f>
              <c:strCache>
                <c:ptCount val="1"/>
                <c:pt idx="0">
                  <c:v>Need Full</c:v>
                </c:pt>
              </c:strCache>
            </c:strRef>
          </c:tx>
          <c:spPr>
            <a:solidFill>
              <a:srgbClr val="C00000"/>
            </a:solidFill>
            <a:ln>
              <a:solidFill>
                <a:schemeClr val="tx1"/>
              </a:solidFill>
            </a:ln>
            <a:effectLst/>
          </c:spPr>
          <c:invertIfNegative val="0"/>
          <c:cat>
            <c:strRef>
              <c:f>'Sim savings'!$G$4:$G$12</c:f>
              <c:strCache>
                <c:ptCount val="9"/>
                <c:pt idx="0">
                  <c:v>Blackscholes</c:v>
                </c:pt>
                <c:pt idx="1">
                  <c:v>Fluidanimate</c:v>
                </c:pt>
                <c:pt idx="2">
                  <c:v>Streamcluster</c:v>
                </c:pt>
                <c:pt idx="3">
                  <c:v>Swaptions</c:v>
                </c:pt>
                <c:pt idx="4">
                  <c:v>FFT</c:v>
                </c:pt>
                <c:pt idx="5">
                  <c:v>LU</c:v>
                </c:pt>
                <c:pt idx="6">
                  <c:v>Ocean</c:v>
                </c:pt>
                <c:pt idx="7">
                  <c:v>Water</c:v>
                </c:pt>
                <c:pt idx="8">
                  <c:v>Average</c:v>
                </c:pt>
              </c:strCache>
            </c:strRef>
          </c:cat>
          <c:val>
            <c:numRef>
              <c:f>'Sim savings'!$J$4:$J$12</c:f>
              <c:numCache>
                <c:formatCode>General</c:formatCode>
                <c:ptCount val="9"/>
                <c:pt idx="0">
                  <c:v>6044</c:v>
                </c:pt>
                <c:pt idx="1">
                  <c:v>50840</c:v>
                </c:pt>
                <c:pt idx="2">
                  <c:v>9972</c:v>
                </c:pt>
                <c:pt idx="3">
                  <c:v>29461</c:v>
                </c:pt>
                <c:pt idx="4">
                  <c:v>15021</c:v>
                </c:pt>
                <c:pt idx="5">
                  <c:v>11722</c:v>
                </c:pt>
                <c:pt idx="6">
                  <c:v>214090</c:v>
                </c:pt>
                <c:pt idx="7">
                  <c:v>45389</c:v>
                </c:pt>
                <c:pt idx="8" formatCode="#,##0">
                  <c:v>47817.375</c:v>
                </c:pt>
              </c:numCache>
            </c:numRef>
          </c:val>
        </c:ser>
        <c:dLbls>
          <c:showLegendKey val="0"/>
          <c:showVal val="0"/>
          <c:showCatName val="0"/>
          <c:showSerName val="0"/>
          <c:showPercent val="0"/>
          <c:showBubbleSize val="0"/>
        </c:dLbls>
        <c:gapWidth val="75"/>
        <c:overlap val="100"/>
        <c:axId val="2056328096"/>
        <c:axId val="2056318848"/>
      </c:barChart>
      <c:catAx>
        <c:axId val="205632809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6318848"/>
        <c:crosses val="autoZero"/>
        <c:auto val="1"/>
        <c:lblAlgn val="ctr"/>
        <c:lblOffset val="100"/>
        <c:noMultiLvlLbl val="0"/>
      </c:catAx>
      <c:valAx>
        <c:axId val="205631884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a:t>
                </a:r>
                <a:r>
                  <a:rPr lang="en-US" dirty="0" smtClean="0"/>
                  <a:t>error </a:t>
                </a:r>
                <a:r>
                  <a:rPr lang="en-US" dirty="0"/>
                  <a:t>injection simulations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6328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Equalized!$K$3</c:f>
              <c:strCache>
                <c:ptCount val="1"/>
                <c:pt idx="0">
                  <c:v>1</c:v>
                </c:pt>
              </c:strCache>
            </c:strRef>
          </c:tx>
          <c:spPr>
            <a:solidFill>
              <a:schemeClr val="accent1">
                <a:lumMod val="60000"/>
                <a:lumOff val="40000"/>
              </a:schemeClr>
            </a:solidFill>
            <a:ln>
              <a:solidFill>
                <a:schemeClr val="tx1"/>
              </a:solidFill>
            </a:ln>
            <a:effectLst/>
          </c:spPr>
          <c:invertIfNegative val="0"/>
          <c:cat>
            <c:strRef>
              <c:f>Equalized!$J$12</c:f>
              <c:strCache>
                <c:ptCount val="1"/>
                <c:pt idx="0">
                  <c:v>Average</c:v>
                </c:pt>
              </c:strCache>
            </c:strRef>
          </c:cat>
          <c:val>
            <c:numRef>
              <c:f>Equalized!$K$12</c:f>
              <c:numCache>
                <c:formatCode>0%</c:formatCode>
                <c:ptCount val="1"/>
                <c:pt idx="0">
                  <c:v>0.93971365200037926</c:v>
                </c:pt>
              </c:numCache>
            </c:numRef>
          </c:val>
        </c:ser>
        <c:ser>
          <c:idx val="1"/>
          <c:order val="1"/>
          <c:tx>
            <c:strRef>
              <c:f>Equalized!$L$3</c:f>
              <c:strCache>
                <c:ptCount val="1"/>
                <c:pt idx="0">
                  <c:v>2</c:v>
                </c:pt>
              </c:strCache>
            </c:strRef>
          </c:tx>
          <c:spPr>
            <a:solidFill>
              <a:srgbClr val="00B050"/>
            </a:solidFill>
            <a:ln>
              <a:solidFill>
                <a:schemeClr val="tx1"/>
              </a:solidFill>
            </a:ln>
            <a:effectLst/>
          </c:spPr>
          <c:invertIfNegative val="0"/>
          <c:cat>
            <c:strRef>
              <c:f>Equalized!$J$12</c:f>
              <c:strCache>
                <c:ptCount val="1"/>
                <c:pt idx="0">
                  <c:v>Average</c:v>
                </c:pt>
              </c:strCache>
            </c:strRef>
          </c:cat>
          <c:val>
            <c:numRef>
              <c:f>Equalized!$L$12</c:f>
              <c:numCache>
                <c:formatCode>0%</c:formatCode>
                <c:ptCount val="1"/>
                <c:pt idx="0">
                  <c:v>5.4933524320331058E-2</c:v>
                </c:pt>
              </c:numCache>
            </c:numRef>
          </c:val>
        </c:ser>
        <c:ser>
          <c:idx val="2"/>
          <c:order val="2"/>
          <c:tx>
            <c:strRef>
              <c:f>Equalized!$M$3</c:f>
              <c:strCache>
                <c:ptCount val="1"/>
                <c:pt idx="0">
                  <c:v>3</c:v>
                </c:pt>
              </c:strCache>
            </c:strRef>
          </c:tx>
          <c:spPr>
            <a:solidFill>
              <a:srgbClr val="C00000"/>
            </a:solidFill>
            <a:ln>
              <a:solidFill>
                <a:schemeClr val="tx1"/>
              </a:solidFill>
            </a:ln>
            <a:effectLst/>
          </c:spPr>
          <c:invertIfNegative val="0"/>
          <c:cat>
            <c:strRef>
              <c:f>Equalized!$J$12</c:f>
              <c:strCache>
                <c:ptCount val="1"/>
                <c:pt idx="0">
                  <c:v>Average</c:v>
                </c:pt>
              </c:strCache>
            </c:strRef>
          </c:cat>
          <c:val>
            <c:numRef>
              <c:f>Equalized!$M$12</c:f>
              <c:numCache>
                <c:formatCode>0%</c:formatCode>
                <c:ptCount val="1"/>
                <c:pt idx="0">
                  <c:v>5.3528236792897846E-3</c:v>
                </c:pt>
              </c:numCache>
            </c:numRef>
          </c:val>
        </c:ser>
        <c:dLbls>
          <c:showLegendKey val="0"/>
          <c:showVal val="0"/>
          <c:showCatName val="0"/>
          <c:showSerName val="0"/>
          <c:showPercent val="0"/>
          <c:showBubbleSize val="0"/>
        </c:dLbls>
        <c:gapWidth val="75"/>
        <c:overlap val="100"/>
        <c:axId val="2053986176"/>
        <c:axId val="2053978016"/>
      </c:barChart>
      <c:catAx>
        <c:axId val="20539861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3978016"/>
        <c:crosses val="autoZero"/>
        <c:auto val="1"/>
        <c:lblAlgn val="ctr"/>
        <c:lblOffset val="100"/>
        <c:noMultiLvlLbl val="0"/>
      </c:catAx>
      <c:valAx>
        <c:axId val="2053978016"/>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Fraction of simulations equalized at</a:t>
                </a:r>
              </a:p>
              <a:p>
                <a:pPr>
                  <a:defRPr/>
                </a:pPr>
                <a:r>
                  <a:rPr lang="en-US" i="1" dirty="0"/>
                  <a:t> </a:t>
                </a:r>
                <a:r>
                  <a:rPr lang="en-US" i="1" dirty="0" smtClean="0"/>
                  <a:t>N</a:t>
                </a:r>
                <a:r>
                  <a:rPr lang="en-US" sz="2000" i="1" baseline="30000" dirty="0" smtClean="0"/>
                  <a:t>th</a:t>
                </a:r>
                <a:r>
                  <a:rPr lang="en-US" dirty="0" smtClean="0"/>
                  <a:t> </a:t>
                </a:r>
                <a:r>
                  <a:rPr lang="en-US" dirty="0"/>
                  <a:t>SESE exit</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3986176"/>
        <c:crosses val="autoZero"/>
        <c:crossBetween val="between"/>
      </c:valAx>
      <c:spPr>
        <a:noFill/>
        <a:ln>
          <a:noFill/>
        </a:ln>
        <a:effectLst/>
      </c:spPr>
    </c:plotArea>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Gaps!$K$3</c:f>
              <c:strCache>
                <c:ptCount val="1"/>
                <c:pt idx="0">
                  <c:v>1</c:v>
                </c:pt>
              </c:strCache>
            </c:strRef>
          </c:tx>
          <c:spPr>
            <a:solidFill>
              <a:schemeClr val="accent1">
                <a:lumMod val="60000"/>
                <a:lumOff val="40000"/>
              </a:schemeClr>
            </a:solidFill>
            <a:ln>
              <a:solidFill>
                <a:schemeClr val="tx1"/>
              </a:solidFill>
            </a:ln>
            <a:effectLst/>
          </c:spPr>
          <c:invertIfNegative val="0"/>
          <c:cat>
            <c:strRef>
              <c:f>Gaps!$J$12</c:f>
              <c:strCache>
                <c:ptCount val="1"/>
                <c:pt idx="0">
                  <c:v>Average</c:v>
                </c:pt>
              </c:strCache>
            </c:strRef>
          </c:cat>
          <c:val>
            <c:numRef>
              <c:f>Gaps!$K$12</c:f>
              <c:numCache>
                <c:formatCode>#,##0</c:formatCode>
                <c:ptCount val="1"/>
                <c:pt idx="0">
                  <c:v>2868.4510390801879</c:v>
                </c:pt>
              </c:numCache>
            </c:numRef>
          </c:val>
        </c:ser>
        <c:ser>
          <c:idx val="1"/>
          <c:order val="1"/>
          <c:tx>
            <c:strRef>
              <c:f>Gaps!$L$3</c:f>
              <c:strCache>
                <c:ptCount val="1"/>
                <c:pt idx="0">
                  <c:v>2</c:v>
                </c:pt>
              </c:strCache>
            </c:strRef>
          </c:tx>
          <c:spPr>
            <a:solidFill>
              <a:srgbClr val="00B050"/>
            </a:solidFill>
            <a:ln>
              <a:solidFill>
                <a:schemeClr val="tx1"/>
              </a:solidFill>
            </a:ln>
            <a:effectLst/>
          </c:spPr>
          <c:invertIfNegative val="0"/>
          <c:cat>
            <c:strRef>
              <c:f>Gaps!$J$12</c:f>
              <c:strCache>
                <c:ptCount val="1"/>
                <c:pt idx="0">
                  <c:v>Average</c:v>
                </c:pt>
              </c:strCache>
            </c:strRef>
          </c:cat>
          <c:val>
            <c:numRef>
              <c:f>Gaps!$L$12</c:f>
              <c:numCache>
                <c:formatCode>#,##0</c:formatCode>
                <c:ptCount val="1"/>
                <c:pt idx="0">
                  <c:v>18944.085681523411</c:v>
                </c:pt>
              </c:numCache>
            </c:numRef>
          </c:val>
        </c:ser>
        <c:ser>
          <c:idx val="2"/>
          <c:order val="2"/>
          <c:tx>
            <c:strRef>
              <c:f>Gaps!$M$3</c:f>
              <c:strCache>
                <c:ptCount val="1"/>
                <c:pt idx="0">
                  <c:v>3</c:v>
                </c:pt>
              </c:strCache>
            </c:strRef>
          </c:tx>
          <c:spPr>
            <a:solidFill>
              <a:srgbClr val="C00000"/>
            </a:solidFill>
            <a:ln>
              <a:solidFill>
                <a:schemeClr val="tx1"/>
              </a:solidFill>
            </a:ln>
            <a:effectLst/>
          </c:spPr>
          <c:invertIfNegative val="0"/>
          <c:cat>
            <c:strRef>
              <c:f>Gaps!$J$12</c:f>
              <c:strCache>
                <c:ptCount val="1"/>
                <c:pt idx="0">
                  <c:v>Average</c:v>
                </c:pt>
              </c:strCache>
            </c:strRef>
          </c:cat>
          <c:val>
            <c:numRef>
              <c:f>Gaps!$M$12</c:f>
              <c:numCache>
                <c:formatCode>#,##0</c:formatCode>
                <c:ptCount val="1"/>
                <c:pt idx="0">
                  <c:v>16245.557057201631</c:v>
                </c:pt>
              </c:numCache>
            </c:numRef>
          </c:val>
        </c:ser>
        <c:dLbls>
          <c:showLegendKey val="0"/>
          <c:showVal val="0"/>
          <c:showCatName val="0"/>
          <c:showSerName val="0"/>
          <c:showPercent val="0"/>
          <c:showBubbleSize val="0"/>
        </c:dLbls>
        <c:gapWidth val="300"/>
        <c:axId val="2053987264"/>
        <c:axId val="2053989984"/>
      </c:barChart>
      <c:catAx>
        <c:axId val="20539872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3989984"/>
        <c:crosses val="autoZero"/>
        <c:auto val="1"/>
        <c:lblAlgn val="ctr"/>
        <c:lblOffset val="100"/>
        <c:noMultiLvlLbl val="0"/>
      </c:catAx>
      <c:valAx>
        <c:axId val="20539899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r>
                  <a:rPr lang="en-US" dirty="0"/>
                  <a:t>Average distance to </a:t>
                </a:r>
                <a:r>
                  <a:rPr lang="en-US" i="1" dirty="0"/>
                  <a:t>N</a:t>
                </a:r>
                <a:r>
                  <a:rPr lang="en-US" i="1" baseline="30000" dirty="0"/>
                  <a:t>th</a:t>
                </a:r>
                <a:r>
                  <a:rPr lang="en-US" dirty="0"/>
                  <a:t> SESE exit</a:t>
                </a:r>
              </a:p>
              <a:p>
                <a:pPr>
                  <a:defRPr/>
                </a:pPr>
                <a:r>
                  <a:rPr lang="en-US" dirty="0"/>
                  <a:t>(only for saved simulations)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2053987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8740157480315"/>
          <c:y val="4.4700234839066169E-2"/>
          <c:w val="0.65578673989280756"/>
          <c:h val="0.67207224096987872"/>
        </c:manualLayout>
      </c:layout>
      <c:barChart>
        <c:barDir val="col"/>
        <c:grouping val="stacked"/>
        <c:varyColors val="0"/>
        <c:ser>
          <c:idx val="0"/>
          <c:order val="0"/>
          <c:tx>
            <c:strRef>
              <c:f>'Code pattern distr'!$F$31</c:f>
              <c:strCache>
                <c:ptCount val="1"/>
                <c:pt idx="0">
                  <c:v>Registers with long life</c:v>
                </c:pt>
              </c:strCache>
            </c:strRef>
          </c:tx>
          <c:spPr>
            <a:solidFill>
              <a:schemeClr val="accent6">
                <a:lumMod val="5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distr'!$F$32:$F$37</c:f>
              <c:numCache>
                <c:formatCode>General</c:formatCode>
                <c:ptCount val="6"/>
                <c:pt idx="0">
                  <c:v>10.5794753783644</c:v>
                </c:pt>
                <c:pt idx="1">
                  <c:v>6.9234345244266766</c:v>
                </c:pt>
                <c:pt idx="2">
                  <c:v>48.860810369606838</c:v>
                </c:pt>
                <c:pt idx="3">
                  <c:v>11.288141362632489</c:v>
                </c:pt>
                <c:pt idx="4">
                  <c:v>0.73992963440889803</c:v>
                </c:pt>
                <c:pt idx="5">
                  <c:v>14.3507253644107</c:v>
                </c:pt>
              </c:numCache>
            </c:numRef>
          </c:val>
        </c:ser>
        <c:ser>
          <c:idx val="1"/>
          <c:order val="1"/>
          <c:tx>
            <c:strRef>
              <c:f>'Code pattern distr'!$G$31</c:f>
              <c:strCache>
                <c:ptCount val="1"/>
                <c:pt idx="0">
                  <c:v>Incrementalized loops</c:v>
                </c:pt>
              </c:strCache>
            </c:strRef>
          </c:tx>
          <c:spPr>
            <a:solidFill>
              <a:schemeClr val="accent6">
                <a:lumMod val="60000"/>
                <a:lumOff val="40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distr'!$G$32:$G$37</c:f>
              <c:numCache>
                <c:formatCode>General</c:formatCode>
                <c:ptCount val="6"/>
                <c:pt idx="0">
                  <c:v>11.8789353900269</c:v>
                </c:pt>
                <c:pt idx="1">
                  <c:v>46.811307286431045</c:v>
                </c:pt>
                <c:pt idx="2">
                  <c:v>41.937537697232003</c:v>
                </c:pt>
                <c:pt idx="3">
                  <c:v>81.535616087824707</c:v>
                </c:pt>
                <c:pt idx="4">
                  <c:v>4.5702835823642918</c:v>
                </c:pt>
                <c:pt idx="5">
                  <c:v>28.67708330947772</c:v>
                </c:pt>
              </c:numCache>
            </c:numRef>
          </c:val>
        </c:ser>
        <c:ser>
          <c:idx val="2"/>
          <c:order val="2"/>
          <c:tx>
            <c:strRef>
              <c:f>'Code pattern distr'!$H$31</c:f>
              <c:strCache>
                <c:ptCount val="1"/>
                <c:pt idx="0">
                  <c:v>App specific</c:v>
                </c:pt>
              </c:strCache>
            </c:strRef>
          </c:tx>
          <c:spPr>
            <a:solidFill>
              <a:schemeClr val="bg1">
                <a:lumMod val="75000"/>
              </a:schemeClr>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distr'!$H$32:$H$37</c:f>
              <c:numCache>
                <c:formatCode>General</c:formatCode>
                <c:ptCount val="6"/>
                <c:pt idx="0">
                  <c:v>76.454838604173005</c:v>
                </c:pt>
                <c:pt idx="1">
                  <c:v>34.7807455315697</c:v>
                </c:pt>
                <c:pt idx="2">
                  <c:v>0</c:v>
                </c:pt>
                <c:pt idx="3">
                  <c:v>0</c:v>
                </c:pt>
                <c:pt idx="4">
                  <c:v>91.462420604801991</c:v>
                </c:pt>
                <c:pt idx="5">
                  <c:v>46.726419503849506</c:v>
                </c:pt>
              </c:numCache>
            </c:numRef>
          </c:val>
        </c:ser>
        <c:ser>
          <c:idx val="3"/>
          <c:order val="3"/>
          <c:tx>
            <c:strRef>
              <c:f>'Code pattern distr'!$I$31</c:f>
              <c:strCache>
                <c:ptCount val="1"/>
                <c:pt idx="0">
                  <c:v>Uncovered</c:v>
                </c:pt>
              </c:strCache>
            </c:strRef>
          </c:tx>
          <c:spPr>
            <a:solidFill>
              <a:schemeClr val="bg1"/>
            </a:solidFill>
            <a:ln>
              <a:solidFill>
                <a:schemeClr val="tx1"/>
              </a:solidFill>
            </a:ln>
          </c:spPr>
          <c:invertIfNegative val="0"/>
          <c:cat>
            <c:strRef>
              <c:f>'Code pattern distr'!$E$32:$E$37</c:f>
              <c:strCache>
                <c:ptCount val="6"/>
                <c:pt idx="0">
                  <c:v>Blackscholes</c:v>
                </c:pt>
                <c:pt idx="1">
                  <c:v>FFT</c:v>
                </c:pt>
                <c:pt idx="2">
                  <c:v>Libquantum</c:v>
                </c:pt>
                <c:pt idx="3">
                  <c:v>LU</c:v>
                </c:pt>
                <c:pt idx="4">
                  <c:v>Swaptions</c:v>
                </c:pt>
                <c:pt idx="5">
                  <c:v>Water</c:v>
                </c:pt>
              </c:strCache>
            </c:strRef>
          </c:cat>
          <c:val>
            <c:numRef>
              <c:f>'Code pattern distr'!$I$32:$I$37</c:f>
              <c:numCache>
                <c:formatCode>General</c:formatCode>
                <c:ptCount val="6"/>
                <c:pt idx="0">
                  <c:v>1.08675062743566</c:v>
                </c:pt>
                <c:pt idx="1">
                  <c:v>11.484512657572576</c:v>
                </c:pt>
                <c:pt idx="2">
                  <c:v>9.2016519331611608</c:v>
                </c:pt>
                <c:pt idx="3">
                  <c:v>7.1762425495428115</c:v>
                </c:pt>
                <c:pt idx="4">
                  <c:v>3.2273661784248135</c:v>
                </c:pt>
                <c:pt idx="5">
                  <c:v>10.24577182226207</c:v>
                </c:pt>
              </c:numCache>
            </c:numRef>
          </c:val>
        </c:ser>
        <c:dLbls>
          <c:showLegendKey val="0"/>
          <c:showVal val="0"/>
          <c:showCatName val="0"/>
          <c:showSerName val="0"/>
          <c:showPercent val="0"/>
          <c:showBubbleSize val="0"/>
        </c:dLbls>
        <c:gapWidth val="100"/>
        <c:overlap val="100"/>
        <c:axId val="2053991616"/>
        <c:axId val="2053980736"/>
      </c:barChart>
      <c:catAx>
        <c:axId val="2053991616"/>
        <c:scaling>
          <c:orientation val="minMax"/>
        </c:scaling>
        <c:delete val="0"/>
        <c:axPos val="b"/>
        <c:numFmt formatCode="General" sourceLinked="0"/>
        <c:majorTickMark val="out"/>
        <c:minorTickMark val="none"/>
        <c:tickLblPos val="nextTo"/>
        <c:spPr>
          <a:ln>
            <a:solidFill>
              <a:schemeClr val="tx1"/>
            </a:solidFill>
          </a:ln>
        </c:spPr>
        <c:txPr>
          <a:bodyPr rot="-5400000" vert="horz"/>
          <a:lstStyle/>
          <a:p>
            <a:pPr>
              <a:defRPr/>
            </a:pPr>
            <a:endParaRPr lang="en-US"/>
          </a:p>
        </c:txPr>
        <c:crossAx val="2053980736"/>
        <c:crosses val="autoZero"/>
        <c:auto val="1"/>
        <c:lblAlgn val="ctr"/>
        <c:lblOffset val="100"/>
        <c:noMultiLvlLbl val="0"/>
      </c:catAx>
      <c:valAx>
        <c:axId val="2053980736"/>
        <c:scaling>
          <c:orientation val="minMax"/>
          <c:max val="100"/>
        </c:scaling>
        <c:delete val="0"/>
        <c:axPos val="l"/>
        <c:majorGridlines>
          <c:spPr>
            <a:ln>
              <a:prstDash val="dash"/>
            </a:ln>
          </c:spPr>
        </c:majorGridlines>
        <c:title>
          <c:tx>
            <c:rich>
              <a:bodyPr rot="-5400000" vert="horz"/>
              <a:lstStyle/>
              <a:p>
                <a:pPr>
                  <a:defRPr/>
                </a:pPr>
                <a:r>
                  <a:rPr lang="en-US"/>
                  <a:t>% SDCs</a:t>
                </a:r>
              </a:p>
            </c:rich>
          </c:tx>
          <c:overlay val="0"/>
        </c:title>
        <c:numFmt formatCode="General" sourceLinked="1"/>
        <c:majorTickMark val="out"/>
        <c:minorTickMark val="none"/>
        <c:tickLblPos val="nextTo"/>
        <c:spPr>
          <a:ln>
            <a:solidFill>
              <a:schemeClr val="tx1"/>
            </a:solidFill>
          </a:ln>
        </c:spPr>
        <c:crossAx val="2053991616"/>
        <c:crosses val="autoZero"/>
        <c:crossBetween val="between"/>
      </c:valAx>
    </c:plotArea>
    <c:legend>
      <c:legendPos val="r"/>
      <c:layout>
        <c:manualLayout>
          <c:xMode val="edge"/>
          <c:yMode val="edge"/>
          <c:x val="0.7740204900857981"/>
          <c:y val="0.13874869807940673"/>
          <c:w val="0.19509597846879309"/>
          <c:h val="0.65817522809648799"/>
        </c:manualLayout>
      </c:layout>
      <c:overlay val="0"/>
    </c:legend>
    <c:plotVisOnly val="1"/>
    <c:dispBlanksAs val="gap"/>
    <c:showDLblsOverMax val="0"/>
  </c:chart>
  <c:txPr>
    <a:bodyPr/>
    <a:lstStyle/>
    <a:p>
      <a:pPr>
        <a:defRPr sz="1800" b="1">
          <a:latin typeface="Arial Narrow" pitchFamily="34" charset="0"/>
          <a:cs typeface="Arial"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userShapes>
</file>

<file path=ppt/drawings/drawing2.xml><?xml version="1.0" encoding="utf-8"?>
<c:userShapes xmlns:c="http://schemas.openxmlformats.org/drawingml/2006/chart">
  <cdr:relSizeAnchor xmlns:cdr="http://schemas.openxmlformats.org/drawingml/2006/chartDrawing">
    <cdr:from>
      <cdr:x>0.15966</cdr:x>
      <cdr:y>0.10229</cdr:y>
    </cdr:from>
    <cdr:to>
      <cdr:x>0.2437</cdr:x>
      <cdr:y>0.10229</cdr:y>
    </cdr:to>
    <cdr:cxnSp macro="">
      <cdr:nvCxnSpPr>
        <cdr:cNvPr id="3" name="Straight Connector 2"/>
        <cdr:cNvCxnSpPr/>
      </cdr:nvCxnSpPr>
      <cdr:spPr bwMode="auto">
        <a:xfrm xmlns:a="http://schemas.openxmlformats.org/drawingml/2006/main">
          <a:off x="1447800" y="420886"/>
          <a:ext cx="762000" cy="0"/>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C00000"/>
          </a:solidFill>
          <a:prstDash val="solid"/>
          <a:round/>
          <a:headEnd type="none" w="med" len="med"/>
          <a:tailEnd type="none" w="med" len="med"/>
        </a:ln>
        <a:effectLst xmlns:a="http://schemas.openxmlformats.org/drawingml/2006/main"/>
      </cdr:spPr>
    </cdr:cxnSp>
  </cdr:relSizeAnchor>
  <cdr:relSizeAnchor xmlns:cdr="http://schemas.openxmlformats.org/drawingml/2006/chartDrawing">
    <cdr:from>
      <cdr:x>0.5042</cdr:x>
      <cdr:y>0.10229</cdr:y>
    </cdr:from>
    <cdr:to>
      <cdr:x>0.57983</cdr:x>
      <cdr:y>0.10269</cdr:y>
    </cdr:to>
    <cdr:cxnSp macro="">
      <cdr:nvCxnSpPr>
        <cdr:cNvPr id="8" name="Straight Connector 7"/>
        <cdr:cNvCxnSpPr/>
      </cdr:nvCxnSpPr>
      <cdr:spPr bwMode="auto">
        <a:xfrm xmlns:a="http://schemas.openxmlformats.org/drawingml/2006/main" flipV="1">
          <a:off x="4571984" y="420886"/>
          <a:ext cx="685816" cy="1664"/>
        </a:xfrm>
        <a:prstGeom xmlns:a="http://schemas.openxmlformats.org/drawingml/2006/main" prst="line">
          <a:avLst/>
        </a:prstGeom>
        <a:solidFill xmlns:a="http://schemas.openxmlformats.org/drawingml/2006/main">
          <a:schemeClr val="accent1"/>
        </a:solidFill>
        <a:ln xmlns:a="http://schemas.openxmlformats.org/drawingml/2006/main" w="44450" cap="rnd" cmpd="sng" algn="ctr">
          <a:solidFill>
            <a:srgbClr val="00B050"/>
          </a:solidFill>
          <a:prstDash val="solid"/>
          <a:round/>
          <a:headEnd type="none" w="med" len="med"/>
          <a:tailEnd type="none" w="med" len="med"/>
        </a:ln>
        <a:effectLst xmlns:a="http://schemas.openxmlformats.org/drawingml/2006/main"/>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9840" y="0"/>
            <a:ext cx="4000923" cy="346710"/>
          </a:xfrm>
          <a:prstGeom prst="rect">
            <a:avLst/>
          </a:prstGeom>
        </p:spPr>
        <p:txBody>
          <a:bodyPr vert="horz" lIns="91440" tIns="45720" rIns="91440" bIns="45720" rtlCol="0"/>
          <a:lstStyle>
            <a:lvl1pPr algn="r">
              <a:defRPr sz="1200"/>
            </a:lvl1pPr>
          </a:lstStyle>
          <a:p>
            <a:fld id="{90A32574-75B6-40CB-B8E8-EBC331049395}" type="datetimeFigureOut">
              <a:rPr lang="en-US" smtClean="0"/>
              <a:pPr/>
              <a:t>7/15/2013</a:t>
            </a:fld>
            <a:endParaRPr lang="en-US"/>
          </a:p>
        </p:txBody>
      </p:sp>
      <p:sp>
        <p:nvSpPr>
          <p:cNvPr id="4" name="Footer Placeholder 3"/>
          <p:cNvSpPr>
            <a:spLocks noGrp="1"/>
          </p:cNvSpPr>
          <p:nvPr>
            <p:ph type="ftr" sz="quarter" idx="2"/>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9840" y="6586287"/>
            <a:ext cx="4000923" cy="346710"/>
          </a:xfrm>
          <a:prstGeom prst="rect">
            <a:avLst/>
          </a:prstGeom>
        </p:spPr>
        <p:txBody>
          <a:bodyPr vert="horz" lIns="91440" tIns="45720" rIns="91440" bIns="45720" rtlCol="0" anchor="b"/>
          <a:lstStyle>
            <a:lvl1pPr algn="r">
              <a:defRPr sz="1200"/>
            </a:lvl1pPr>
          </a:lstStyle>
          <a:p>
            <a:fld id="{DE51FD7B-E5C8-4BC7-ABC4-9FCF6130D88A}" type="slidenum">
              <a:rPr lang="en-US" smtClean="0"/>
              <a:pPr/>
              <a:t>‹#›</a:t>
            </a:fld>
            <a:endParaRPr lang="en-US"/>
          </a:p>
        </p:txBody>
      </p:sp>
    </p:spTree>
    <p:extLst>
      <p:ext uri="{BB962C8B-B14F-4D97-AF65-F5344CB8AC3E}">
        <p14:creationId xmlns:p14="http://schemas.microsoft.com/office/powerpoint/2010/main" val="2513626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0923" cy="3467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9840" y="0"/>
            <a:ext cx="4000923" cy="346710"/>
          </a:xfrm>
          <a:prstGeom prst="rect">
            <a:avLst/>
          </a:prstGeom>
        </p:spPr>
        <p:txBody>
          <a:bodyPr vert="horz" lIns="91440" tIns="45720" rIns="91440" bIns="45720" rtlCol="0"/>
          <a:lstStyle>
            <a:lvl1pPr algn="r">
              <a:defRPr sz="1200"/>
            </a:lvl1pPr>
          </a:lstStyle>
          <a:p>
            <a:fld id="{97D3502B-3FCD-4041-A4E6-0C79AB864F3A}" type="datetimeFigureOut">
              <a:rPr lang="en-US" smtClean="0"/>
              <a:pPr/>
              <a:t>7/15/2013</a:t>
            </a:fld>
            <a:endParaRPr lang="en-US"/>
          </a:p>
        </p:txBody>
      </p:sp>
      <p:sp>
        <p:nvSpPr>
          <p:cNvPr id="4" name="Slide Image Placeholder 3"/>
          <p:cNvSpPr>
            <a:spLocks noGrp="1" noRot="1" noChangeAspect="1"/>
          </p:cNvSpPr>
          <p:nvPr>
            <p:ph type="sldImg" idx="2"/>
          </p:nvPr>
        </p:nvSpPr>
        <p:spPr>
          <a:xfrm>
            <a:off x="2882900" y="519113"/>
            <a:ext cx="3467100" cy="2600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290" y="3293746"/>
            <a:ext cx="7386320" cy="31203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4000923" cy="3467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9840" y="6586287"/>
            <a:ext cx="4000923" cy="346710"/>
          </a:xfrm>
          <a:prstGeom prst="rect">
            <a:avLst/>
          </a:prstGeom>
        </p:spPr>
        <p:txBody>
          <a:bodyPr vert="horz" lIns="91440" tIns="45720" rIns="91440" bIns="45720" rtlCol="0" anchor="b"/>
          <a:lstStyle>
            <a:lvl1pPr algn="r">
              <a:defRPr sz="1200"/>
            </a:lvl1pPr>
          </a:lstStyle>
          <a:p>
            <a:fld id="{695FEA4E-1535-40D4-8EC1-56B7DE64443E}" type="slidenum">
              <a:rPr lang="en-US" smtClean="0"/>
              <a:pPr/>
              <a:t>‹#›</a:t>
            </a:fld>
            <a:endParaRPr lang="en-US"/>
          </a:p>
        </p:txBody>
      </p:sp>
    </p:spTree>
    <p:extLst>
      <p:ext uri="{BB962C8B-B14F-4D97-AF65-F5344CB8AC3E}">
        <p14:creationId xmlns:p14="http://schemas.microsoft.com/office/powerpoint/2010/main" val="192624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a:t>
            </a:fld>
            <a:endParaRPr lang="en-US"/>
          </a:p>
        </p:txBody>
      </p:sp>
    </p:spTree>
    <p:extLst>
      <p:ext uri="{BB962C8B-B14F-4D97-AF65-F5344CB8AC3E}">
        <p14:creationId xmlns:p14="http://schemas.microsoft.com/office/powerpoint/2010/main" val="162485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10</a:t>
            </a:fld>
            <a:endParaRPr lang="en-US"/>
          </a:p>
        </p:txBody>
      </p:sp>
    </p:spTree>
    <p:extLst>
      <p:ext uri="{BB962C8B-B14F-4D97-AF65-F5344CB8AC3E}">
        <p14:creationId xmlns:p14="http://schemas.microsoft.com/office/powerpoint/2010/main" val="650422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Identified &gt;99% SDCs for our apps, error models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Comprehensively analyze pin point SDCs in virtually all applications sites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11</a:t>
            </a:fld>
            <a:endParaRPr lang="en-US"/>
          </a:p>
        </p:txBody>
      </p:sp>
    </p:spTree>
    <p:extLst>
      <p:ext uri="{BB962C8B-B14F-4D97-AF65-F5344CB8AC3E}">
        <p14:creationId xmlns:p14="http://schemas.microsoft.com/office/powerpoint/2010/main" val="2038403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12</a:t>
            </a:fld>
            <a:endParaRPr lang="en-US"/>
          </a:p>
        </p:txBody>
      </p:sp>
    </p:spTree>
    <p:extLst>
      <p:ext uri="{BB962C8B-B14F-4D97-AF65-F5344CB8AC3E}">
        <p14:creationId xmlns:p14="http://schemas.microsoft.com/office/powerpoint/2010/main" val="302446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13</a:t>
            </a:fld>
            <a:endParaRPr lang="en-US"/>
          </a:p>
        </p:txBody>
      </p:sp>
    </p:spTree>
    <p:extLst>
      <p:ext uri="{BB962C8B-B14F-4D97-AF65-F5344CB8AC3E}">
        <p14:creationId xmlns:p14="http://schemas.microsoft.com/office/powerpoint/2010/main" val="995814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14</a:t>
            </a:fld>
            <a:endParaRPr lang="en-US"/>
          </a:p>
        </p:txBody>
      </p:sp>
    </p:spTree>
    <p:extLst>
      <p:ext uri="{BB962C8B-B14F-4D97-AF65-F5344CB8AC3E}">
        <p14:creationId xmlns:p14="http://schemas.microsoft.com/office/powerpoint/2010/main" val="77847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15</a:t>
            </a:fld>
            <a:endParaRPr lang="en-US"/>
          </a:p>
        </p:txBody>
      </p:sp>
    </p:spTree>
    <p:extLst>
      <p:ext uri="{BB962C8B-B14F-4D97-AF65-F5344CB8AC3E}">
        <p14:creationId xmlns:p14="http://schemas.microsoft.com/office/powerpoint/2010/main" val="380584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16</a:t>
            </a:fld>
            <a:endParaRPr lang="en-US"/>
          </a:p>
        </p:txBody>
      </p:sp>
    </p:spTree>
    <p:extLst>
      <p:ext uri="{BB962C8B-B14F-4D97-AF65-F5344CB8AC3E}">
        <p14:creationId xmlns:p14="http://schemas.microsoft.com/office/powerpoint/2010/main" val="2034619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the focus is on application level error analysis, we selected 2 hardware error sites in this study. In particular, we selected single bit flips in integer registers and output latch of the address generation unit. Faults in these hardware units are considered whenever that unit is unitized by the application. </a:t>
            </a:r>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17</a:t>
            </a:fld>
            <a:endParaRPr lang="en-US"/>
          </a:p>
        </p:txBody>
      </p:sp>
    </p:spTree>
    <p:extLst>
      <p:ext uri="{BB962C8B-B14F-4D97-AF65-F5344CB8AC3E}">
        <p14:creationId xmlns:p14="http://schemas.microsoft.com/office/powerpoint/2010/main" val="1192085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18</a:t>
            </a:fld>
            <a:endParaRPr lang="en-US"/>
          </a:p>
        </p:txBody>
      </p:sp>
    </p:spTree>
    <p:extLst>
      <p:ext uri="{BB962C8B-B14F-4D97-AF65-F5344CB8AC3E}">
        <p14:creationId xmlns:p14="http://schemas.microsoft.com/office/powerpoint/2010/main" val="2570558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19</a:t>
            </a:fld>
            <a:endParaRPr lang="en-US"/>
          </a:p>
        </p:txBody>
      </p:sp>
    </p:spTree>
    <p:extLst>
      <p:ext uri="{BB962C8B-B14F-4D97-AF65-F5344CB8AC3E}">
        <p14:creationId xmlns:p14="http://schemas.microsoft.com/office/powerpoint/2010/main" val="128110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26</a:t>
            </a:fld>
            <a:endParaRPr lang="en-US"/>
          </a:p>
        </p:txBody>
      </p:sp>
    </p:spTree>
    <p:extLst>
      <p:ext uri="{BB962C8B-B14F-4D97-AF65-F5344CB8AC3E}">
        <p14:creationId xmlns:p14="http://schemas.microsoft.com/office/powerpoint/2010/main" val="4186925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29</a:t>
            </a:fld>
            <a:endParaRPr lang="en-US"/>
          </a:p>
        </p:txBody>
      </p:sp>
    </p:spTree>
    <p:extLst>
      <p:ext uri="{BB962C8B-B14F-4D97-AF65-F5344CB8AC3E}">
        <p14:creationId xmlns:p14="http://schemas.microsoft.com/office/powerpoint/2010/main" val="371099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30</a:t>
            </a:fld>
            <a:endParaRPr lang="en-US"/>
          </a:p>
        </p:txBody>
      </p:sp>
    </p:spTree>
    <p:extLst>
      <p:ext uri="{BB962C8B-B14F-4D97-AF65-F5344CB8AC3E}">
        <p14:creationId xmlns:p14="http://schemas.microsoft.com/office/powerpoint/2010/main" val="3062496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35</a:t>
            </a:fld>
            <a:endParaRPr lang="en-US"/>
          </a:p>
        </p:txBody>
      </p:sp>
    </p:spTree>
    <p:extLst>
      <p:ext uri="{BB962C8B-B14F-4D97-AF65-F5344CB8AC3E}">
        <p14:creationId xmlns:p14="http://schemas.microsoft.com/office/powerpoint/2010/main" val="2757798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36</a:t>
            </a:fld>
            <a:endParaRPr lang="en-US"/>
          </a:p>
        </p:txBody>
      </p:sp>
    </p:spTree>
    <p:extLst>
      <p:ext uri="{BB962C8B-B14F-4D97-AF65-F5344CB8AC3E}">
        <p14:creationId xmlns:p14="http://schemas.microsoft.com/office/powerpoint/2010/main" val="310252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37</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38</a:t>
            </a:fld>
            <a:endParaRPr lang="en-US"/>
          </a:p>
        </p:txBody>
      </p:sp>
    </p:spTree>
    <p:extLst>
      <p:ext uri="{BB962C8B-B14F-4D97-AF65-F5344CB8AC3E}">
        <p14:creationId xmlns:p14="http://schemas.microsoft.com/office/powerpoint/2010/main" val="1759603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39</a:t>
            </a:fld>
            <a:endParaRPr lang="en-US"/>
          </a:p>
        </p:txBody>
      </p:sp>
    </p:spTree>
    <p:extLst>
      <p:ext uri="{BB962C8B-B14F-4D97-AF65-F5344CB8AC3E}">
        <p14:creationId xmlns:p14="http://schemas.microsoft.com/office/powerpoint/2010/main" val="110578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44</a:t>
            </a:fld>
            <a:endParaRPr lang="en-US"/>
          </a:p>
        </p:txBody>
      </p:sp>
    </p:spTree>
    <p:extLst>
      <p:ext uri="{BB962C8B-B14F-4D97-AF65-F5344CB8AC3E}">
        <p14:creationId xmlns:p14="http://schemas.microsoft.com/office/powerpoint/2010/main" val="341297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45</a:t>
            </a:fld>
            <a:endParaRPr lang="en-US"/>
          </a:p>
        </p:txBody>
      </p:sp>
    </p:spTree>
    <p:extLst>
      <p:ext uri="{BB962C8B-B14F-4D97-AF65-F5344CB8AC3E}">
        <p14:creationId xmlns:p14="http://schemas.microsoft.com/office/powerpoint/2010/main" val="187692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3</a:t>
            </a:fld>
            <a:endParaRPr lang="en-US"/>
          </a:p>
        </p:txBody>
      </p:sp>
    </p:spTree>
    <p:extLst>
      <p:ext uri="{BB962C8B-B14F-4D97-AF65-F5344CB8AC3E}">
        <p14:creationId xmlns:p14="http://schemas.microsoft.com/office/powerpoint/2010/main" val="2377576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54</a:t>
            </a:fld>
            <a:endParaRPr lang="en-US"/>
          </a:p>
        </p:txBody>
      </p:sp>
    </p:spTree>
    <p:extLst>
      <p:ext uri="{BB962C8B-B14F-4D97-AF65-F5344CB8AC3E}">
        <p14:creationId xmlns:p14="http://schemas.microsoft.com/office/powerpoint/2010/main" val="1225178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56</a:t>
            </a:fld>
            <a:endParaRPr lang="en-US"/>
          </a:p>
        </p:txBody>
      </p:sp>
    </p:spTree>
    <p:extLst>
      <p:ext uri="{BB962C8B-B14F-4D97-AF65-F5344CB8AC3E}">
        <p14:creationId xmlns:p14="http://schemas.microsoft.com/office/powerpoint/2010/main" val="63337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65</a:t>
            </a:fld>
            <a:endParaRPr lang="en-US"/>
          </a:p>
        </p:txBody>
      </p:sp>
    </p:spTree>
    <p:extLst>
      <p:ext uri="{BB962C8B-B14F-4D97-AF65-F5344CB8AC3E}">
        <p14:creationId xmlns:p14="http://schemas.microsoft.com/office/powerpoint/2010/main" val="501247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66</a:t>
            </a:fld>
            <a:endParaRPr lang="en-US"/>
          </a:p>
        </p:txBody>
      </p:sp>
    </p:spTree>
    <p:extLst>
      <p:ext uri="{BB962C8B-B14F-4D97-AF65-F5344CB8AC3E}">
        <p14:creationId xmlns:p14="http://schemas.microsoft.com/office/powerpoint/2010/main" val="533587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67</a:t>
            </a:fld>
            <a:endParaRPr lang="en-US"/>
          </a:p>
        </p:txBody>
      </p:sp>
    </p:spTree>
    <p:extLst>
      <p:ext uri="{BB962C8B-B14F-4D97-AF65-F5344CB8AC3E}">
        <p14:creationId xmlns:p14="http://schemas.microsoft.com/office/powerpoint/2010/main" val="4208037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68</a:t>
            </a:fld>
            <a:endParaRPr lang="en-US"/>
          </a:p>
        </p:txBody>
      </p:sp>
    </p:spTree>
    <p:extLst>
      <p:ext uri="{BB962C8B-B14F-4D97-AF65-F5344CB8AC3E}">
        <p14:creationId xmlns:p14="http://schemas.microsoft.com/office/powerpoint/2010/main" val="1633351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70</a:t>
            </a:fld>
            <a:endParaRPr lang="en-US"/>
          </a:p>
        </p:txBody>
      </p:sp>
    </p:spTree>
    <p:extLst>
      <p:ext uri="{BB962C8B-B14F-4D97-AF65-F5344CB8AC3E}">
        <p14:creationId xmlns:p14="http://schemas.microsoft.com/office/powerpoint/2010/main" val="56545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71</a:t>
            </a:fld>
            <a:endParaRPr lang="en-US"/>
          </a:p>
        </p:txBody>
      </p:sp>
    </p:spTree>
    <p:extLst>
      <p:ext uri="{BB962C8B-B14F-4D97-AF65-F5344CB8AC3E}">
        <p14:creationId xmlns:p14="http://schemas.microsoft.com/office/powerpoint/2010/main" val="924883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73</a:t>
            </a:fld>
            <a:endParaRPr lang="en-US"/>
          </a:p>
        </p:txBody>
      </p:sp>
    </p:spTree>
    <p:extLst>
      <p:ext uri="{BB962C8B-B14F-4D97-AF65-F5344CB8AC3E}">
        <p14:creationId xmlns:p14="http://schemas.microsoft.com/office/powerpoint/2010/main" val="294412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4</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5</a:t>
            </a:fld>
            <a:endParaRPr lang="en-US"/>
          </a:p>
        </p:txBody>
      </p:sp>
    </p:spTree>
    <p:extLst>
      <p:ext uri="{BB962C8B-B14F-4D97-AF65-F5344CB8AC3E}">
        <p14:creationId xmlns:p14="http://schemas.microsoft.com/office/powerpoint/2010/main" val="161506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Goals for transient faults</a:t>
            </a:r>
          </a:p>
        </p:txBody>
      </p:sp>
      <p:sp>
        <p:nvSpPr>
          <p:cNvPr id="4" name="Slide Number Placeholder 3"/>
          <p:cNvSpPr>
            <a:spLocks noGrp="1"/>
          </p:cNvSpPr>
          <p:nvPr>
            <p:ph type="sldNum" sz="quarter" idx="10"/>
          </p:nvPr>
        </p:nvSpPr>
        <p:spPr/>
        <p:txBody>
          <a:bodyPr/>
          <a:lstStyle/>
          <a:p>
            <a:fld id="{695FEA4E-1535-40D4-8EC1-56B7DE64443E}" type="slidenum">
              <a:rPr lang="en-US" smtClean="0"/>
              <a:pPr/>
              <a:t>6</a:t>
            </a:fld>
            <a:endParaRPr lang="en-US"/>
          </a:p>
        </p:txBody>
      </p:sp>
    </p:spTree>
    <p:extLst>
      <p:ext uri="{BB962C8B-B14F-4D97-AF65-F5344CB8AC3E}">
        <p14:creationId xmlns:p14="http://schemas.microsoft.com/office/powerpoint/2010/main" val="32868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5FEA4E-1535-40D4-8EC1-56B7DE64443E}" type="slidenum">
              <a:rPr lang="en-US" smtClean="0"/>
              <a:pPr/>
              <a:t>7</a:t>
            </a:fld>
            <a:endParaRPr lang="en-US"/>
          </a:p>
        </p:txBody>
      </p:sp>
    </p:spTree>
    <p:extLst>
      <p:ext uri="{BB962C8B-B14F-4D97-AF65-F5344CB8AC3E}">
        <p14:creationId xmlns:p14="http://schemas.microsoft.com/office/powerpoint/2010/main" val="173623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connection between recoverability</a:t>
            </a:r>
            <a:r>
              <a:rPr lang="en-US" baseline="0" dirty="0" smtClean="0"/>
              <a:t> and detection latency</a:t>
            </a:r>
          </a:p>
        </p:txBody>
      </p:sp>
      <p:sp>
        <p:nvSpPr>
          <p:cNvPr id="4" name="Slide Number Placeholder 3"/>
          <p:cNvSpPr>
            <a:spLocks noGrp="1"/>
          </p:cNvSpPr>
          <p:nvPr>
            <p:ph type="sldNum" sz="quarter" idx="10"/>
          </p:nvPr>
        </p:nvSpPr>
        <p:spPr/>
        <p:txBody>
          <a:bodyPr/>
          <a:lstStyle/>
          <a:p>
            <a:fld id="{695FEA4E-1535-40D4-8EC1-56B7DE64443E}" type="slidenum">
              <a:rPr lang="en-US" smtClean="0"/>
              <a:pPr/>
              <a:t>8</a:t>
            </a:fld>
            <a:endParaRPr lang="en-US"/>
          </a:p>
        </p:txBody>
      </p:sp>
    </p:spTree>
    <p:extLst>
      <p:ext uri="{BB962C8B-B14F-4D97-AF65-F5344CB8AC3E}">
        <p14:creationId xmlns:p14="http://schemas.microsoft.com/office/powerpoint/2010/main" val="113960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FEA4E-1535-40D4-8EC1-56B7DE64443E}" type="slidenum">
              <a:rPr lang="en-US" smtClean="0"/>
              <a:pPr/>
              <a:t>9</a:t>
            </a:fld>
            <a:endParaRPr lang="en-US"/>
          </a:p>
        </p:txBody>
      </p:sp>
    </p:spTree>
    <p:extLst>
      <p:ext uri="{BB962C8B-B14F-4D97-AF65-F5344CB8AC3E}">
        <p14:creationId xmlns:p14="http://schemas.microsoft.com/office/powerpoint/2010/main" val="306249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66E"/>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762002"/>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10243" name="Rectangle 3"/>
          <p:cNvSpPr>
            <a:spLocks noGrp="1" noChangeArrowheads="1"/>
          </p:cNvSpPr>
          <p:nvPr>
            <p:ph type="subTitle" idx="1"/>
          </p:nvPr>
        </p:nvSpPr>
        <p:spPr>
          <a:xfrm>
            <a:off x="1371600" y="2667000"/>
            <a:ext cx="6400800" cy="1752600"/>
          </a:xfrm>
        </p:spPr>
        <p:txBody>
          <a:bodyPr/>
          <a:lstStyle>
            <a:lvl1pPr marL="0" indent="0" algn="ctr">
              <a:buFontTx/>
              <a:buNone/>
              <a:defRPr>
                <a:solidFill>
                  <a:srgbClr val="FF6600"/>
                </a:solidFill>
              </a:defRPr>
            </a:lvl1pPr>
          </a:lstStyle>
          <a:p>
            <a:r>
              <a:rPr lang="en-US" smtClean="0"/>
              <a:t>Click to edit Master subtitle style</a:t>
            </a:r>
            <a:endParaRPr lang="en-US" dirty="0"/>
          </a:p>
        </p:txBody>
      </p:sp>
      <p:sp>
        <p:nvSpPr>
          <p:cNvPr id="10244" name="Text Box 4"/>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pic>
        <p:nvPicPr>
          <p:cNvPr id="14" name="Picture 13" descr="imark_bold.tif"/>
          <p:cNvPicPr>
            <a:picLocks noChangeAspect="1"/>
          </p:cNvPicPr>
          <p:nvPr/>
        </p:nvPicPr>
        <p:blipFill>
          <a:blip r:embed="rId2"/>
          <a:stretch>
            <a:fillRect/>
          </a:stretch>
        </p:blipFill>
        <p:spPr>
          <a:xfrm>
            <a:off x="1" y="6464894"/>
            <a:ext cx="304800" cy="393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9906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48100"/>
            <a:ext cx="86106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Narrow" pitchFamily="34" charset="0"/>
              </a:defRPr>
            </a:lvl1pPr>
            <a:lvl2pPr>
              <a:defRPr>
                <a:latin typeface="Arial Narrow" pitchFamily="34" charset="0"/>
              </a:defRPr>
            </a:lvl2pPr>
            <a:lvl3pPr>
              <a:defRPr>
                <a:latin typeface="Arial Narrow" pitchFamily="34" charset="0"/>
              </a:defRPr>
            </a:lvl3pPr>
            <a:lvl4pPr>
              <a:defRPr>
                <a:latin typeface="Arial Narrow" pitchFamily="34" charset="0"/>
              </a:defRPr>
            </a:lvl4pPr>
            <a:lvl5pPr>
              <a:defRPr>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092" indent="0">
              <a:buNone/>
              <a:defRPr sz="1800"/>
            </a:lvl2pPr>
            <a:lvl3pPr marL="914186" indent="0">
              <a:buNone/>
              <a:defRPr sz="1600"/>
            </a:lvl3pPr>
            <a:lvl4pPr marL="1371279" indent="0">
              <a:buNone/>
              <a:defRPr sz="1400"/>
            </a:lvl4pPr>
            <a:lvl5pPr marL="1828373" indent="0">
              <a:buNone/>
              <a:defRPr sz="1400"/>
            </a:lvl5pPr>
            <a:lvl6pPr marL="2285466" indent="0">
              <a:buNone/>
              <a:defRPr sz="1400"/>
            </a:lvl6pPr>
            <a:lvl7pPr marL="2742558" indent="0">
              <a:buNone/>
              <a:defRPr sz="1400"/>
            </a:lvl7pPr>
            <a:lvl8pPr marL="3199652" indent="0">
              <a:buNone/>
              <a:defRPr sz="1400"/>
            </a:lvl8pPr>
            <a:lvl9pPr marL="3656744"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auto">
          <a:xfrm>
            <a:off x="0" y="0"/>
            <a:ext cx="9144000" cy="762000"/>
          </a:xfrm>
          <a:prstGeom prst="rect">
            <a:avLst/>
          </a:prstGeom>
          <a:solidFill>
            <a:srgbClr val="00266E"/>
          </a:solidFill>
          <a:ln w="9525" cap="flat" cmpd="sng" algn="ctr">
            <a:noFill/>
            <a:prstDash val="solid"/>
            <a:round/>
            <a:headEnd type="none" w="med" len="med"/>
            <a:tailEnd type="none" w="med" len="med"/>
          </a:ln>
          <a:effectLst/>
        </p:spPr>
        <p:txBody>
          <a:bodyPr vert="horz" wrap="square" lIns="91418" tIns="45709" rIns="91418" bIns="45709" numCol="1" rtlCol="0" anchor="t" anchorCtr="0" compatLnSpc="1">
            <a:prstTxWarp prst="textNoShape">
              <a:avLst/>
            </a:prstTxWarp>
          </a:bodyPr>
          <a:lstStyle/>
          <a:p>
            <a:pPr marL="0" marR="0" indent="0" algn="l" defTabSz="914186"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218"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a:p>
        </p:txBody>
      </p:sp>
      <p:sp>
        <p:nvSpPr>
          <p:cNvPr id="9219" name="Rectangle 3"/>
          <p:cNvSpPr>
            <a:spLocks noGrp="1" noChangeArrowheads="1"/>
          </p:cNvSpPr>
          <p:nvPr>
            <p:ph type="body" idx="1"/>
          </p:nvPr>
        </p:nvSpPr>
        <p:spPr bwMode="auto">
          <a:xfrm>
            <a:off x="304800" y="914400"/>
            <a:ext cx="8610600" cy="5562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222" name="Text Box 6"/>
          <p:cNvSpPr txBox="1">
            <a:spLocks noChangeArrowheads="1"/>
          </p:cNvSpPr>
          <p:nvPr/>
        </p:nvSpPr>
        <p:spPr bwMode="auto">
          <a:xfrm>
            <a:off x="2209800" y="5638800"/>
            <a:ext cx="6477000" cy="457200"/>
          </a:xfrm>
          <a:prstGeom prst="rect">
            <a:avLst/>
          </a:prstGeom>
          <a:noFill/>
          <a:ln w="9525">
            <a:noFill/>
            <a:miter lim="800000"/>
            <a:headEnd/>
            <a:tailEnd/>
          </a:ln>
          <a:effectLst/>
        </p:spPr>
        <p:txBody>
          <a:bodyPr lIns="91418" tIns="45709" rIns="91418" bIns="45709">
            <a:prstTxWarp prst="textNoShape">
              <a:avLst/>
            </a:prstTxWarp>
            <a:spAutoFit/>
          </a:bodyPr>
          <a:lstStyle/>
          <a:p>
            <a:pPr>
              <a:spcBef>
                <a:spcPct val="50000"/>
              </a:spcBef>
            </a:pPr>
            <a:endParaRPr lang="en-US"/>
          </a:p>
        </p:txBody>
      </p:sp>
      <p:sp>
        <p:nvSpPr>
          <p:cNvPr id="7" name="Slide Number Placeholder 6"/>
          <p:cNvSpPr>
            <a:spLocks noGrp="1"/>
          </p:cNvSpPr>
          <p:nvPr>
            <p:ph type="sldNum" sz="quarter" idx="4"/>
          </p:nvPr>
        </p:nvSpPr>
        <p:spPr>
          <a:xfrm>
            <a:off x="6781800" y="6492875"/>
            <a:ext cx="2133600" cy="365125"/>
          </a:xfrm>
          <a:prstGeom prst="rect">
            <a:avLst/>
          </a:prstGeom>
        </p:spPr>
        <p:txBody>
          <a:bodyPr vert="horz" lIns="91418" tIns="45709" rIns="91418" bIns="45709"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p:titleStyle>
    <p:bodyStyle>
      <a:lvl1pPr marL="342820" indent="-342820" algn="l" rtl="0" eaLnBrk="1" fontAlgn="base" hangingPunct="1">
        <a:lnSpc>
          <a:spcPct val="120000"/>
        </a:lnSpc>
        <a:spcBef>
          <a:spcPts val="1224"/>
        </a:spcBef>
        <a:spcAft>
          <a:spcPct val="0"/>
        </a:spcAft>
        <a:buChar char="•"/>
        <a:defRPr sz="2200" b="1">
          <a:solidFill>
            <a:schemeClr val="tx1"/>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0.png"/><Relationship Id="rId4" Type="http://schemas.openxmlformats.org/officeDocument/2006/relationships/slide" Target="slide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1.png"/><Relationship Id="rId10" Type="http://schemas.openxmlformats.org/officeDocument/2006/relationships/image" Target="../media/image25.png"/><Relationship Id="rId4" Type="http://schemas.openxmlformats.org/officeDocument/2006/relationships/image" Target="../media/image191.png"/><Relationship Id="rId9"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wat_logo_picture.jpg"/>
          <p:cNvPicPr>
            <a:picLocks noChangeAspect="1"/>
          </p:cNvPicPr>
          <p:nvPr/>
        </p:nvPicPr>
        <p:blipFill>
          <a:blip r:embed="rId3"/>
          <a:stretch>
            <a:fillRect/>
          </a:stretch>
        </p:blipFill>
        <p:spPr>
          <a:xfrm>
            <a:off x="0" y="15512"/>
            <a:ext cx="5410200" cy="3261088"/>
          </a:xfrm>
          <a:prstGeom prst="rect">
            <a:avLst/>
          </a:prstGeom>
          <a:effectLst>
            <a:reflection blurRad="6350" stA="52000" endA="300" endPos="35000" dir="5400000" sy="-100000" algn="bl" rotWithShape="0"/>
          </a:effectLst>
        </p:spPr>
      </p:pic>
      <p:sp>
        <p:nvSpPr>
          <p:cNvPr id="8" name="Title 5"/>
          <p:cNvSpPr txBox="1">
            <a:spLocks/>
          </p:cNvSpPr>
          <p:nvPr/>
        </p:nvSpPr>
        <p:spPr bwMode="auto">
          <a:xfrm>
            <a:off x="1259114" y="838200"/>
            <a:ext cx="7772400" cy="2209800"/>
          </a:xfrm>
          <a:prstGeom prst="rect">
            <a:avLst/>
          </a:prstGeom>
          <a:noFill/>
          <a:ln w="9525">
            <a:noFill/>
            <a:miter lim="800000"/>
            <a:headEnd/>
            <a:tailEnd/>
          </a:ln>
          <a:effectLst/>
        </p:spPr>
        <p:txBody>
          <a:bodyPr vert="horz" wrap="square" lIns="91418" tIns="45709" rIns="91418" bIns="45709" numCol="1" anchor="ctr" anchorCtr="0" compatLnSpc="1">
            <a:prstTxWarp prst="textNoShape">
              <a:avLst/>
            </a:prstTxWarp>
          </a:bodyPr>
          <a:lstStyle>
            <a:lvl1pPr algn="ctr" rtl="0" eaLnBrk="1" fontAlgn="base" hangingPunct="1">
              <a:spcBef>
                <a:spcPct val="0"/>
              </a:spcBef>
              <a:spcAft>
                <a:spcPct val="0"/>
              </a:spcAft>
              <a:defRPr sz="2800" b="1">
                <a:solidFill>
                  <a:srgbClr val="FFFFFF"/>
                </a:solidFill>
                <a:latin typeface="+mj-lt"/>
                <a:ea typeface="+mj-ea"/>
                <a:cs typeface="+mj-cs"/>
              </a:defRPr>
            </a:lvl1pPr>
            <a:lvl2pPr algn="ctr" rtl="0" eaLnBrk="1" fontAlgn="base" hangingPunct="1">
              <a:spcBef>
                <a:spcPct val="0"/>
              </a:spcBef>
              <a:spcAft>
                <a:spcPct val="0"/>
              </a:spcAft>
              <a:defRPr sz="2800" b="1">
                <a:solidFill>
                  <a:srgbClr val="0000FF"/>
                </a:solidFill>
                <a:latin typeface="Helvetica" charset="0"/>
              </a:defRPr>
            </a:lvl2pPr>
            <a:lvl3pPr algn="ctr" rtl="0" eaLnBrk="1" fontAlgn="base" hangingPunct="1">
              <a:spcBef>
                <a:spcPct val="0"/>
              </a:spcBef>
              <a:spcAft>
                <a:spcPct val="0"/>
              </a:spcAft>
              <a:defRPr sz="2800" b="1">
                <a:solidFill>
                  <a:srgbClr val="0000FF"/>
                </a:solidFill>
                <a:latin typeface="Helvetica" charset="0"/>
              </a:defRPr>
            </a:lvl3pPr>
            <a:lvl4pPr algn="ctr" rtl="0" eaLnBrk="1" fontAlgn="base" hangingPunct="1">
              <a:spcBef>
                <a:spcPct val="0"/>
              </a:spcBef>
              <a:spcAft>
                <a:spcPct val="0"/>
              </a:spcAft>
              <a:defRPr sz="2800" b="1">
                <a:solidFill>
                  <a:srgbClr val="0000FF"/>
                </a:solidFill>
                <a:latin typeface="Helvetica" charset="0"/>
              </a:defRPr>
            </a:lvl4pPr>
            <a:lvl5pPr algn="ctr" rtl="0" eaLnBrk="1" fontAlgn="base" hangingPunct="1">
              <a:spcBef>
                <a:spcPct val="0"/>
              </a:spcBef>
              <a:spcAft>
                <a:spcPct val="0"/>
              </a:spcAft>
              <a:defRPr sz="2800" b="1">
                <a:solidFill>
                  <a:srgbClr val="0000FF"/>
                </a:solidFill>
                <a:latin typeface="Helvetica" charset="0"/>
              </a:defRPr>
            </a:lvl5pPr>
            <a:lvl6pPr marL="457092" algn="ctr" rtl="0" eaLnBrk="1" fontAlgn="base" hangingPunct="1">
              <a:spcBef>
                <a:spcPct val="0"/>
              </a:spcBef>
              <a:spcAft>
                <a:spcPct val="0"/>
              </a:spcAft>
              <a:defRPr sz="2800" b="1">
                <a:solidFill>
                  <a:srgbClr val="0000FF"/>
                </a:solidFill>
                <a:latin typeface="Helvetica" charset="0"/>
              </a:defRPr>
            </a:lvl6pPr>
            <a:lvl7pPr marL="914186" algn="ctr" rtl="0" eaLnBrk="1" fontAlgn="base" hangingPunct="1">
              <a:spcBef>
                <a:spcPct val="0"/>
              </a:spcBef>
              <a:spcAft>
                <a:spcPct val="0"/>
              </a:spcAft>
              <a:defRPr sz="2800" b="1">
                <a:solidFill>
                  <a:srgbClr val="0000FF"/>
                </a:solidFill>
                <a:latin typeface="Helvetica" charset="0"/>
              </a:defRPr>
            </a:lvl7pPr>
            <a:lvl8pPr marL="1371279" algn="ctr" rtl="0" eaLnBrk="1" fontAlgn="base" hangingPunct="1">
              <a:spcBef>
                <a:spcPct val="0"/>
              </a:spcBef>
              <a:spcAft>
                <a:spcPct val="0"/>
              </a:spcAft>
              <a:defRPr sz="2800" b="1">
                <a:solidFill>
                  <a:srgbClr val="0000FF"/>
                </a:solidFill>
                <a:latin typeface="Helvetica" charset="0"/>
              </a:defRPr>
            </a:lvl8pPr>
            <a:lvl9pPr marL="1828373" algn="ctr" rtl="0" eaLnBrk="1" fontAlgn="base" hangingPunct="1">
              <a:spcBef>
                <a:spcPct val="0"/>
              </a:spcBef>
              <a:spcAft>
                <a:spcPct val="0"/>
              </a:spcAft>
              <a:defRPr sz="2800" b="1">
                <a:solidFill>
                  <a:srgbClr val="0000FF"/>
                </a:solidFill>
                <a:latin typeface="Helvetica" charset="0"/>
              </a:defRPr>
            </a:lvl9pPr>
          </a:lstStyle>
          <a:p>
            <a:r>
              <a:rPr lang="en-US" sz="3200" dirty="0" smtClean="0">
                <a:latin typeface="+mn-lt"/>
              </a:rPr>
              <a:t>Preserving </a:t>
            </a:r>
            <a:r>
              <a:rPr lang="en-US" sz="3200" smtClean="0">
                <a:latin typeface="+mn-lt"/>
              </a:rPr>
              <a:t>Application Reliability </a:t>
            </a:r>
            <a:endParaRPr lang="en-US" sz="3200" dirty="0" smtClean="0">
              <a:latin typeface="+mn-lt"/>
            </a:endParaRPr>
          </a:p>
          <a:p>
            <a:r>
              <a:rPr lang="en-US" sz="3200" dirty="0" smtClean="0">
                <a:latin typeface="+mn-lt"/>
              </a:rPr>
              <a:t>on </a:t>
            </a:r>
            <a:r>
              <a:rPr lang="en-US" sz="3200" dirty="0">
                <a:latin typeface="+mn-lt"/>
              </a:rPr>
              <a:t>Unreliable </a:t>
            </a:r>
            <a:r>
              <a:rPr lang="en-US" sz="3200" dirty="0" smtClean="0">
                <a:latin typeface="+mn-lt"/>
              </a:rPr>
              <a:t>Hardware</a:t>
            </a:r>
            <a:endParaRPr lang="en-US" sz="3200" dirty="0">
              <a:latin typeface="+mn-lt"/>
            </a:endParaRPr>
          </a:p>
        </p:txBody>
      </p:sp>
      <p:sp>
        <p:nvSpPr>
          <p:cNvPr id="11" name="Subtitle 2"/>
          <p:cNvSpPr txBox="1">
            <a:spLocks/>
          </p:cNvSpPr>
          <p:nvPr/>
        </p:nvSpPr>
        <p:spPr bwMode="auto">
          <a:xfrm>
            <a:off x="-1" y="4419600"/>
            <a:ext cx="9114971" cy="22860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0" indent="0" algn="ctr" rtl="0" eaLnBrk="1" fontAlgn="base" hangingPunct="1">
              <a:lnSpc>
                <a:spcPct val="120000"/>
              </a:lnSpc>
              <a:spcBef>
                <a:spcPts val="1224"/>
              </a:spcBef>
              <a:spcAft>
                <a:spcPct val="0"/>
              </a:spcAft>
              <a:buFontTx/>
              <a:buNone/>
              <a:defRPr sz="2200" b="1">
                <a:solidFill>
                  <a:srgbClr val="FF6600"/>
                </a:solidFill>
                <a:latin typeface="+mn-lt"/>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mn-lt"/>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mn-lt"/>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mn-lt"/>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solidFill>
                  <a:srgbClr val="D25000"/>
                </a:solidFill>
                <a:latin typeface="Arial Narrow" pitchFamily="34" charset="0"/>
              </a:rPr>
              <a:t>Siva Hari</a:t>
            </a:r>
          </a:p>
          <a:p>
            <a:r>
              <a:rPr lang="en-US" dirty="0" smtClean="0">
                <a:solidFill>
                  <a:schemeClr val="bg1"/>
                </a:solidFill>
                <a:latin typeface="Arial Narrow" pitchFamily="34" charset="0"/>
              </a:rPr>
              <a:t>Adviser: Sarita Adve</a:t>
            </a:r>
          </a:p>
          <a:p>
            <a:r>
              <a:rPr lang="en-US" dirty="0" smtClean="0">
                <a:solidFill>
                  <a:schemeClr val="bg1"/>
                </a:solidFill>
                <a:latin typeface="Arial Narrow" pitchFamily="34" charset="0"/>
              </a:rPr>
              <a:t>Department of Computer Science</a:t>
            </a:r>
          </a:p>
          <a:p>
            <a:pPr>
              <a:lnSpc>
                <a:spcPct val="100000"/>
              </a:lnSpc>
            </a:pPr>
            <a:r>
              <a:rPr lang="en-US" dirty="0" smtClean="0">
                <a:solidFill>
                  <a:schemeClr val="bg1"/>
                </a:solidFill>
                <a:latin typeface="Arial Narrow" pitchFamily="34" charset="0"/>
              </a:rPr>
              <a:t>University of Illinois at Urbana-Champaign</a:t>
            </a:r>
          </a:p>
        </p:txBody>
      </p:sp>
    </p:spTree>
  </p:cSld>
  <p:clrMapOvr>
    <a:masterClrMapping/>
  </p:clrMapOvr>
  <mc:AlternateContent xmlns:mc="http://schemas.openxmlformats.org/markup-compatibility/2006" xmlns:p14="http://schemas.microsoft.com/office/powerpoint/2010/main">
    <mc:Choice Requires="p14">
      <p:transition spd="slow" p14:dur="2000" advTm="38917"/>
    </mc:Choice>
    <mc:Fallback xmlns="">
      <p:transition spd="slow" advTm="389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Finding SDC-causing Sites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rgbClr val="CC6600"/>
                </a:solidFill>
              </a:rPr>
              <a:t>Convert SDCs </a:t>
            </a:r>
            <a:r>
              <a:rPr lang="en-US" dirty="0">
                <a:solidFill>
                  <a:srgbClr val="CC6600"/>
                </a:solidFill>
              </a:rPr>
              <a:t>to </a:t>
            </a:r>
            <a:r>
              <a:rPr lang="en-US" dirty="0" smtClean="0">
                <a:solidFill>
                  <a:srgbClr val="CC6600"/>
                </a:solidFill>
              </a:rPr>
              <a:t>Detections at low cost</a:t>
            </a: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smtClean="0">
              <a:solidFill>
                <a:srgbClr val="CC6600"/>
              </a:solidFill>
            </a:endParaRPr>
          </a:p>
          <a:p>
            <a:pPr>
              <a:lnSpc>
                <a:spcPct val="100000"/>
              </a:lnSpc>
            </a:pPr>
            <a:endParaRPr lang="en-US" dirty="0" smtClean="0">
              <a:solidFill>
                <a:srgbClr val="CC6600"/>
              </a:solidFill>
            </a:endParaRPr>
          </a:p>
          <a:p>
            <a:pPr>
              <a:lnSpc>
                <a:spcPct val="100000"/>
              </a:lnSpc>
            </a:pPr>
            <a:r>
              <a:rPr lang="en-US" dirty="0" smtClean="0">
                <a:solidFill>
                  <a:srgbClr val="CC6600"/>
                </a:solidFill>
              </a:rPr>
              <a:t>Evaluate simple program metrics to find SDCs</a:t>
            </a:r>
          </a:p>
          <a:p>
            <a:pPr lvl="1"/>
            <a:r>
              <a:rPr lang="en-US" dirty="0" smtClean="0"/>
              <a:t>Can simple metrics find SDCs without error injections?</a:t>
            </a:r>
          </a:p>
          <a:p>
            <a:pPr lvl="2">
              <a:buFont typeface="Wingdings" panose="05000000000000000000" pitchFamily="2" charset="2"/>
              <a:buChar char="§"/>
            </a:pPr>
            <a:r>
              <a:rPr lang="en-US" dirty="0" smtClean="0"/>
              <a:t>Example: lifetime, fan-out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grpSp>
        <p:nvGrpSpPr>
          <p:cNvPr id="342" name="Group 341"/>
          <p:cNvGrpSpPr/>
          <p:nvPr/>
        </p:nvGrpSpPr>
        <p:grpSpPr>
          <a:xfrm>
            <a:off x="4146074" y="1676400"/>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4679474" y="20574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2743200" y="1334869"/>
            <a:ext cx="2482572" cy="721718"/>
            <a:chOff x="-869474" y="956845"/>
            <a:chExt cx="2482572" cy="721718"/>
          </a:xfrm>
        </p:grpSpPr>
        <p:sp>
          <p:nvSpPr>
            <p:cNvPr id="318" name="TextBox 317"/>
            <p:cNvSpPr txBox="1"/>
            <p:nvPr/>
          </p:nvSpPr>
          <p:spPr>
            <a:xfrm>
              <a:off x="-869474" y="956845"/>
              <a:ext cx="2482572" cy="369332"/>
            </a:xfrm>
            <a:prstGeom prst="rect">
              <a:avLst/>
            </a:prstGeom>
            <a:noFill/>
          </p:spPr>
          <p:txBody>
            <a:bodyPr wrap="square" rtlCol="0">
              <a:spAutoFit/>
            </a:bodyPr>
            <a:lstStyle/>
            <a:p>
              <a:pPr algn="ctr"/>
              <a:r>
                <a:rPr lang="en-US" b="1" dirty="0" smtClean="0">
                  <a:latin typeface="Arial Narrow" pitchFamily="34" charset="0"/>
                </a:rPr>
                <a:t>SDC-causing error</a:t>
              </a:r>
              <a:endParaRPr lang="en-US" b="1" dirty="0">
                <a:latin typeface="Arial Narrow" pitchFamily="34" charset="0"/>
              </a:endParaRPr>
            </a:p>
          </p:txBody>
        </p:sp>
        <p:cxnSp>
          <p:nvCxnSpPr>
            <p:cNvPr id="319" name="Straight Arrow Connector 318"/>
            <p:cNvCxnSpPr>
              <a:stCxn id="318" idx="2"/>
            </p:cNvCxnSpPr>
            <p:nvPr/>
          </p:nvCxnSpPr>
          <p:spPr bwMode="auto">
            <a:xfrm>
              <a:off x="371812" y="1326177"/>
              <a:ext cx="694327" cy="35238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5892506" y="1676401"/>
            <a:ext cx="3022894" cy="1904999"/>
            <a:chOff x="3758906" y="4267201"/>
            <a:chExt cx="3022894" cy="1904999"/>
          </a:xfrm>
        </p:grpSpPr>
        <p:grpSp>
          <p:nvGrpSpPr>
            <p:cNvPr id="340" name="Group 339"/>
            <p:cNvGrpSpPr/>
            <p:nvPr/>
          </p:nvGrpSpPr>
          <p:grpSpPr>
            <a:xfrm>
              <a:off x="4846487" y="4267201"/>
              <a:ext cx="1935313" cy="1904999"/>
              <a:chOff x="4846487" y="4267201"/>
              <a:chExt cx="1935313" cy="1904999"/>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7" name="Explosion 1 61"/>
              <p:cNvSpPr>
                <a:spLocks noChangeArrowheads="1"/>
              </p:cNvSpPr>
              <p:nvPr/>
            </p:nvSpPr>
            <p:spPr bwMode="auto">
              <a:xfrm>
                <a:off x="4846487" y="50292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7589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2492890" y="2646437"/>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sp>
        <p:nvSpPr>
          <p:cNvPr id="176" name="Rectangle 175"/>
          <p:cNvSpPr/>
          <p:nvPr/>
        </p:nvSpPr>
        <p:spPr>
          <a:xfrm>
            <a:off x="83026" y="1563738"/>
            <a:ext cx="2514599" cy="923330"/>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Naïve approach: </a:t>
            </a:r>
          </a:p>
          <a:p>
            <a:pPr algn="ctr" eaLnBrk="0" fontAlgn="base" hangingPunct="0">
              <a:spcBef>
                <a:spcPct val="0"/>
              </a:spcBef>
              <a:spcAft>
                <a:spcPct val="0"/>
              </a:spcAft>
            </a:pPr>
            <a:r>
              <a:rPr lang="en-US" b="1" dirty="0" smtClean="0">
                <a:latin typeface="Arial Narrow" pitchFamily="34" charset="0"/>
              </a:rPr>
              <a:t>Duplicate SDC-causing code locations</a:t>
            </a:r>
            <a:endParaRPr lang="en-US" b="1" dirty="0">
              <a:latin typeface="Arial Narrow" pitchFamily="34" charset="0"/>
            </a:endParaRPr>
          </a:p>
        </p:txBody>
      </p:sp>
      <p:sp>
        <p:nvSpPr>
          <p:cNvPr id="52" name="Rectangle 51"/>
          <p:cNvSpPr/>
          <p:nvPr/>
        </p:nvSpPr>
        <p:spPr>
          <a:xfrm>
            <a:off x="5410649" y="1198684"/>
            <a:ext cx="2039010" cy="400110"/>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Our approach</a:t>
            </a:r>
            <a:endParaRPr lang="en-US" sz="2000" b="1" dirty="0">
              <a:latin typeface="Arial Narrow" pitchFamily="34" charset="0"/>
            </a:endParaRPr>
          </a:p>
        </p:txBody>
      </p:sp>
      <p:sp>
        <p:nvSpPr>
          <p:cNvPr id="53" name="Rectangle 52"/>
          <p:cNvSpPr/>
          <p:nvPr/>
        </p:nvSpPr>
        <p:spPr>
          <a:xfrm>
            <a:off x="725098" y="5715000"/>
            <a:ext cx="5047441" cy="400110"/>
          </a:xfrm>
          <a:prstGeom prst="rect">
            <a:avLst/>
          </a:prstGeom>
        </p:spPr>
        <p:txBody>
          <a:bodyPr wrap="square">
            <a:spAutoFit/>
          </a:bodyPr>
          <a:lstStyle/>
          <a:p>
            <a:r>
              <a:rPr lang="en-US" sz="2000" b="1" dirty="0" smtClean="0">
                <a:latin typeface="Arial Narrow" panose="020B0606020202030204" pitchFamily="34" charset="0"/>
                <a:sym typeface="Symbol" charset="2"/>
              </a:rPr>
              <a:t> </a:t>
            </a:r>
            <a:r>
              <a:rPr lang="en-US" sz="2000" b="1" dirty="0" err="1" smtClean="0">
                <a:latin typeface="Arial Narrow" panose="020B0606020202030204" pitchFamily="34" charset="0"/>
                <a:sym typeface="Symbol" charset="2"/>
              </a:rPr>
              <a:t>Relyzer</a:t>
            </a:r>
            <a:r>
              <a:rPr lang="en-US" sz="2000" b="1" dirty="0" smtClean="0">
                <a:latin typeface="Arial Narrow" panose="020B0606020202030204" pitchFamily="34" charset="0"/>
                <a:sym typeface="Symbol" charset="2"/>
              </a:rPr>
              <a:t> enables such evaluations</a:t>
            </a:r>
            <a:endParaRPr lang="en-US" sz="2000" b="1" dirty="0">
              <a:latin typeface="Arial Narrow" panose="020B0606020202030204" pitchFamily="34" charset="0"/>
            </a:endParaRPr>
          </a:p>
        </p:txBody>
      </p:sp>
    </p:spTree>
    <p:extLst>
      <p:ext uri="{BB962C8B-B14F-4D97-AF65-F5344CB8AC3E}">
        <p14:creationId xmlns:p14="http://schemas.microsoft.com/office/powerpoint/2010/main" val="10127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1" nodeType="afterEffect">
                                  <p:stCondLst>
                                    <p:cond delay="0"/>
                                  </p:stCondLst>
                                  <p:childTnLst>
                                    <p:set>
                                      <p:cBhvr>
                                        <p:cTn id="16" dur="1" fill="hold">
                                          <p:stCondLst>
                                            <p:cond delay="0"/>
                                          </p:stCondLst>
                                        </p:cTn>
                                        <p:tgtEl>
                                          <p:spTgt spid="30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3.88889E-6 1.48148E-6 L -0.01145 0.02778 L 0.01563 0.06111 L 0.00209 0.10278 " pathEditMode="relative" rAng="0" ptsTypes="AAAA">
                                      <p:cBhvr>
                                        <p:cTn id="18" dur="2000" fill="hold"/>
                                        <p:tgtEl>
                                          <p:spTgt spid="309"/>
                                        </p:tgtEl>
                                        <p:attrNameLst>
                                          <p:attrName>ppt_x</p:attrName>
                                          <p:attrName>ppt_y</p:attrName>
                                        </p:attrNameLst>
                                      </p:cBhvr>
                                      <p:rCtr x="208" y="5139"/>
                                    </p:animMotion>
                                  </p:childTnLst>
                                </p:cTn>
                              </p:par>
                            </p:childTnLst>
                          </p:cTn>
                        </p:par>
                        <p:par>
                          <p:cTn id="19" fill="hold">
                            <p:stCondLst>
                              <p:cond delay="2000"/>
                            </p:stCondLst>
                            <p:childTnLst>
                              <p:par>
                                <p:cTn id="20" presetID="1" presetClass="exit" presetSubtype="0" fill="hold" grpId="2" nodeType="afterEffect">
                                  <p:stCondLst>
                                    <p:cond delay="0"/>
                                  </p:stCondLst>
                                  <p:childTnLst>
                                    <p:set>
                                      <p:cBhvr>
                                        <p:cTn id="21" dur="1" fill="hold">
                                          <p:stCondLst>
                                            <p:cond delay="0"/>
                                          </p:stCondLst>
                                        </p:cTn>
                                        <p:tgtEl>
                                          <p:spTgt spid="309"/>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3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09" grpId="1" animBg="1"/>
      <p:bldP spid="309" grpId="2" animBg="1"/>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 (1/3) [ASPLOS’12, Top Picks’13]</a:t>
            </a:r>
            <a:endParaRPr lang="en-US" dirty="0"/>
          </a:p>
        </p:txBody>
      </p:sp>
      <p:sp>
        <p:nvSpPr>
          <p:cNvPr id="3" name="Content Placeholder 2"/>
          <p:cNvSpPr>
            <a:spLocks noGrp="1"/>
          </p:cNvSpPr>
          <p:nvPr>
            <p:ph idx="1"/>
          </p:nvPr>
        </p:nvSpPr>
        <p:spPr>
          <a:xfrm>
            <a:off x="304800" y="914400"/>
            <a:ext cx="8686800" cy="5715000"/>
          </a:xfrm>
        </p:spPr>
        <p:txBody>
          <a:bodyPr>
            <a:noAutofit/>
          </a:bodyPr>
          <a:lstStyle/>
          <a:p>
            <a:r>
              <a:rPr lang="en-US" dirty="0" err="1" smtClean="0">
                <a:solidFill>
                  <a:srgbClr val="D25000"/>
                </a:solidFill>
              </a:rPr>
              <a:t>Relyzer</a:t>
            </a:r>
            <a:r>
              <a:rPr lang="en-US" dirty="0" smtClean="0">
                <a:solidFill>
                  <a:srgbClr val="D25000"/>
                </a:solidFill>
              </a:rPr>
              <a:t>: A complete </a:t>
            </a:r>
            <a:r>
              <a:rPr lang="en-US" dirty="0">
                <a:solidFill>
                  <a:srgbClr val="D25000"/>
                </a:solidFill>
              </a:rPr>
              <a:t>application </a:t>
            </a:r>
            <a:r>
              <a:rPr lang="en-US" dirty="0" smtClean="0">
                <a:solidFill>
                  <a:srgbClr val="D25000"/>
                </a:solidFill>
              </a:rPr>
              <a:t>reliability analyzer for transient errors</a:t>
            </a:r>
          </a:p>
          <a:p>
            <a:pPr lvl="1"/>
            <a:r>
              <a:rPr lang="en-US" dirty="0" smtClean="0"/>
              <a:t>Developed </a:t>
            </a:r>
            <a:r>
              <a:rPr lang="en-US" dirty="0" smtClean="0">
                <a:solidFill>
                  <a:srgbClr val="D25000"/>
                </a:solidFill>
              </a:rPr>
              <a:t>novel error pruning techniques</a:t>
            </a:r>
          </a:p>
          <a:p>
            <a:endParaRPr lang="en-US" sz="1600" dirty="0" smtClean="0"/>
          </a:p>
          <a:p>
            <a:r>
              <a:rPr lang="en-US" dirty="0" smtClean="0"/>
              <a:t>99.78</a:t>
            </a:r>
            <a:r>
              <a:rPr lang="en-US" dirty="0"/>
              <a:t>% </a:t>
            </a:r>
            <a:r>
              <a:rPr lang="en-US" dirty="0" smtClean="0"/>
              <a:t>error </a:t>
            </a:r>
            <a:r>
              <a:rPr lang="en-US" dirty="0"/>
              <a:t>sites </a:t>
            </a:r>
            <a:r>
              <a:rPr lang="en-US" dirty="0" smtClean="0"/>
              <a:t>pruned for our applications, error models</a:t>
            </a:r>
          </a:p>
          <a:p>
            <a:pPr lvl="1"/>
            <a:r>
              <a:rPr lang="en-US" dirty="0" smtClean="0"/>
              <a:t>Only 0.004% represent 99% of all application error sites</a:t>
            </a: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pPr lvl="2">
              <a:buFont typeface="Wingdings" pitchFamily="2" charset="2"/>
              <a:buChar char="§"/>
            </a:pPr>
            <a:endParaRPr lang="en-US" sz="1400" dirty="0" smtClean="0">
              <a:solidFill>
                <a:srgbClr val="D25000"/>
              </a:solidFill>
            </a:endParaRPr>
          </a:p>
          <a:p>
            <a:pPr lvl="2">
              <a:buFont typeface="Wingdings" pitchFamily="2" charset="2"/>
              <a:buChar char="§"/>
            </a:pPr>
            <a:endParaRPr lang="en-US" sz="2200" dirty="0" smtClean="0">
              <a:solidFill>
                <a:srgbClr val="D25000"/>
              </a:solidFill>
            </a:endParaRPr>
          </a:p>
          <a:p>
            <a:pPr lvl="2">
              <a:buFont typeface="Wingdings" pitchFamily="2" charset="2"/>
              <a:buChar char="§"/>
            </a:pPr>
            <a:endParaRPr lang="en-US" sz="2200" dirty="0">
              <a:solidFill>
                <a:srgbClr val="D25000"/>
              </a:solidFill>
            </a:endParaRPr>
          </a:p>
          <a:p>
            <a:r>
              <a:rPr lang="en-US" dirty="0" smtClean="0">
                <a:solidFill>
                  <a:srgbClr val="D25000"/>
                </a:solidFill>
              </a:rPr>
              <a:t>Injections only in remaining sites </a:t>
            </a:r>
            <a:r>
              <a:rPr lang="en-US" sz="2400" dirty="0">
                <a:sym typeface="Symbol" charset="2"/>
              </a:rPr>
              <a:t></a:t>
            </a:r>
            <a:r>
              <a:rPr lang="en-US" dirty="0" smtClean="0">
                <a:solidFill>
                  <a:srgbClr val="D25000"/>
                </a:solidFill>
              </a:rPr>
              <a:t> SDCs from virtually all app sites</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a:p>
        </p:txBody>
      </p:sp>
      <p:grpSp>
        <p:nvGrpSpPr>
          <p:cNvPr id="117" name="Group 116"/>
          <p:cNvGrpSpPr/>
          <p:nvPr/>
        </p:nvGrpSpPr>
        <p:grpSpPr>
          <a:xfrm>
            <a:off x="1855778" y="3429000"/>
            <a:ext cx="5078422" cy="1802915"/>
            <a:chOff x="1721509" y="3429000"/>
            <a:chExt cx="5472382" cy="2108552"/>
          </a:xfrm>
        </p:grpSpPr>
        <p:grpSp>
          <p:nvGrpSpPr>
            <p:cNvPr id="5" name="Group 4"/>
            <p:cNvGrpSpPr/>
            <p:nvPr/>
          </p:nvGrpSpPr>
          <p:grpSpPr>
            <a:xfrm>
              <a:off x="1721509" y="3429000"/>
              <a:ext cx="1577341" cy="2108552"/>
              <a:chOff x="1182745" y="3649874"/>
              <a:chExt cx="1903512" cy="2979526"/>
            </a:xfrm>
          </p:grpSpPr>
          <p:grpSp>
            <p:nvGrpSpPr>
              <p:cNvPr id="6" name="Group 5"/>
              <p:cNvGrpSpPr/>
              <p:nvPr/>
            </p:nvGrpSpPr>
            <p:grpSpPr>
              <a:xfrm>
                <a:off x="1182745" y="3649874"/>
                <a:ext cx="1903512" cy="2979526"/>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1632998" y="3757720"/>
                <a:ext cx="996863" cy="2054361"/>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84" name="Right Arrow 83"/>
            <p:cNvSpPr/>
            <p:nvPr/>
          </p:nvSpPr>
          <p:spPr bwMode="auto">
            <a:xfrm>
              <a:off x="3810000" y="3938760"/>
              <a:ext cx="1447800" cy="80739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latin typeface="Arial Narrow" pitchFamily="34" charset="0"/>
                </a:rPr>
                <a:t>Relyzer</a:t>
              </a:r>
              <a:endParaRPr kumimoji="0" lang="en-US" sz="2200" b="1" i="0" u="none" strike="noStrike" cap="none" normalizeH="0" baseline="0" dirty="0">
                <a:ln>
                  <a:noFill/>
                </a:ln>
                <a:solidFill>
                  <a:schemeClr val="bg1"/>
                </a:solidFill>
                <a:effectLst/>
                <a:latin typeface="Arial Narrow" pitchFamily="34" charset="0"/>
              </a:endParaRPr>
            </a:p>
          </p:txBody>
        </p:sp>
        <p:grpSp>
          <p:nvGrpSpPr>
            <p:cNvPr id="85" name="Group 84"/>
            <p:cNvGrpSpPr/>
            <p:nvPr/>
          </p:nvGrpSpPr>
          <p:grpSpPr>
            <a:xfrm>
              <a:off x="5562600" y="3429000"/>
              <a:ext cx="1631291" cy="2108552"/>
              <a:chOff x="5526145" y="3657600"/>
              <a:chExt cx="1903512" cy="2979526"/>
            </a:xfrm>
          </p:grpSpPr>
          <p:grpSp>
            <p:nvGrpSpPr>
              <p:cNvPr id="86" name="Group 85"/>
              <p:cNvGrpSpPr/>
              <p:nvPr/>
            </p:nvGrpSpPr>
            <p:grpSpPr>
              <a:xfrm>
                <a:off x="5526145" y="3657600"/>
                <a:ext cx="1903512" cy="2979526"/>
                <a:chOff x="304800" y="1678682"/>
                <a:chExt cx="1828801" cy="4188718"/>
              </a:xfrm>
            </p:grpSpPr>
            <p:grpSp>
              <p:nvGrpSpPr>
                <p:cNvPr id="104" name="Group 103"/>
                <p:cNvGrpSpPr/>
                <p:nvPr/>
              </p:nvGrpSpPr>
              <p:grpSpPr>
                <a:xfrm>
                  <a:off x="304800" y="1678682"/>
                  <a:ext cx="1828801" cy="3863574"/>
                  <a:chOff x="304800" y="1678682"/>
                  <a:chExt cx="1828801" cy="3863574"/>
                </a:xfrm>
              </p:grpSpPr>
              <p:sp>
                <p:nvSpPr>
                  <p:cNvPr id="107" name="Rounded Rectangle 10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8" name="Group 2047"/>
                  <p:cNvGrpSpPr>
                    <a:grpSpLocks/>
                  </p:cNvGrpSpPr>
                  <p:nvPr/>
                </p:nvGrpSpPr>
                <p:grpSpPr bwMode="auto">
                  <a:xfrm>
                    <a:off x="390464" y="1907290"/>
                    <a:ext cx="1693927" cy="3634966"/>
                    <a:chOff x="1661149" y="2214680"/>
                    <a:chExt cx="1808096" cy="3635142"/>
                  </a:xfrm>
                </p:grpSpPr>
                <p:sp>
                  <p:nvSpPr>
                    <p:cNvPr id="109" name="Rectangle 10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1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16" name="TextBox 11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05" name="Straight Arrow Connector 2054"/>
                <p:cNvCxnSpPr>
                  <a:cxnSpLocks noChangeShapeType="1"/>
                  <a:stCxn id="107" idx="2"/>
                  <a:endCxn id="10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 name="Rounded Rectangle 10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7" name="Group 86"/>
              <p:cNvGrpSpPr/>
              <p:nvPr/>
            </p:nvGrpSpPr>
            <p:grpSpPr>
              <a:xfrm>
                <a:off x="5976398" y="3765446"/>
                <a:ext cx="993558" cy="1839833"/>
                <a:chOff x="794798" y="3757720"/>
                <a:chExt cx="993558" cy="1839833"/>
              </a:xfrm>
            </p:grpSpPr>
            <p:grpSp>
              <p:nvGrpSpPr>
                <p:cNvPr id="88" name="Group 87"/>
                <p:cNvGrpSpPr>
                  <a:grpSpLocks/>
                </p:cNvGrpSpPr>
                <p:nvPr/>
              </p:nvGrpSpPr>
              <p:grpSpPr bwMode="auto">
                <a:xfrm>
                  <a:off x="794798" y="3757720"/>
                  <a:ext cx="313947" cy="109535"/>
                  <a:chOff x="1106488" y="2079625"/>
                  <a:chExt cx="301625" cy="153988"/>
                </a:xfrm>
              </p:grpSpPr>
              <p:sp>
                <p:nvSpPr>
                  <p:cNvPr id="10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9" name="Group 8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0" name="Group 89"/>
                  <p:cNvGrpSpPr>
                    <a:grpSpLocks/>
                  </p:cNvGrpSpPr>
                  <p:nvPr/>
                </p:nvGrpSpPr>
                <p:grpSpPr bwMode="auto">
                  <a:xfrm>
                    <a:off x="762000" y="4506913"/>
                    <a:ext cx="300773" cy="153987"/>
                    <a:chOff x="1106488" y="4506493"/>
                    <a:chExt cx="300833" cy="154013"/>
                  </a:xfrm>
                </p:grpSpPr>
                <p:sp>
                  <p:nvSpPr>
                    <p:cNvPr id="10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1" name="Group 7"/>
                  <p:cNvGrpSpPr>
                    <a:grpSpLocks/>
                  </p:cNvGrpSpPr>
                  <p:nvPr/>
                </p:nvGrpSpPr>
                <p:grpSpPr bwMode="auto">
                  <a:xfrm>
                    <a:off x="762000" y="2381254"/>
                    <a:ext cx="952974" cy="154053"/>
                    <a:chOff x="1106488" y="2381250"/>
                    <a:chExt cx="952974" cy="154013"/>
                  </a:xfrm>
                </p:grpSpPr>
                <p:sp>
                  <p:nvSpPr>
                    <p:cNvPr id="9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2" name="Group 91"/>
                  <p:cNvGrpSpPr>
                    <a:grpSpLocks/>
                  </p:cNvGrpSpPr>
                  <p:nvPr/>
                </p:nvGrpSpPr>
                <p:grpSpPr bwMode="auto">
                  <a:xfrm>
                    <a:off x="765175" y="3368675"/>
                    <a:ext cx="300833" cy="153987"/>
                    <a:chOff x="1106488" y="3367970"/>
                    <a:chExt cx="300833" cy="154012"/>
                  </a:xfrm>
                </p:grpSpPr>
                <p:sp>
                  <p:nvSpPr>
                    <p:cNvPr id="9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grpSp>
    </p:spTree>
    <p:custDataLst>
      <p:tags r:id="rId1"/>
    </p:custDataLst>
    <p:extLst>
      <p:ext uri="{BB962C8B-B14F-4D97-AF65-F5344CB8AC3E}">
        <p14:creationId xmlns:p14="http://schemas.microsoft.com/office/powerpoint/2010/main" val="1621879417"/>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 (</a:t>
            </a:r>
            <a:r>
              <a:rPr lang="en-US" dirty="0"/>
              <a:t>2</a:t>
            </a:r>
            <a:r>
              <a:rPr lang="en-US" dirty="0" smtClean="0"/>
              <a:t>/3) [In review]</a:t>
            </a:r>
            <a:endParaRPr lang="en-US" dirty="0"/>
          </a:p>
        </p:txBody>
      </p:sp>
      <p:sp>
        <p:nvSpPr>
          <p:cNvPr id="3" name="Content Placeholder 2"/>
          <p:cNvSpPr>
            <a:spLocks noGrp="1"/>
          </p:cNvSpPr>
          <p:nvPr>
            <p:ph idx="1"/>
          </p:nvPr>
        </p:nvSpPr>
        <p:spPr>
          <a:xfrm>
            <a:off x="304800" y="914400"/>
            <a:ext cx="8686800" cy="5715000"/>
          </a:xfrm>
        </p:spPr>
        <p:txBody>
          <a:bodyPr>
            <a:noAutofit/>
          </a:bodyPr>
          <a:lstStyle/>
          <a:p>
            <a:r>
              <a:rPr lang="en-US" dirty="0" err="1" smtClean="0">
                <a:solidFill>
                  <a:srgbClr val="D25000"/>
                </a:solidFill>
              </a:rPr>
              <a:t>mvEqualizer</a:t>
            </a:r>
            <a:r>
              <a:rPr lang="en-US" dirty="0" smtClean="0">
                <a:solidFill>
                  <a:srgbClr val="D25000"/>
                </a:solidFill>
              </a:rPr>
              <a:t>: Speed up </a:t>
            </a:r>
            <a:r>
              <a:rPr lang="en-US" dirty="0" err="1" smtClean="0">
                <a:solidFill>
                  <a:srgbClr val="D25000"/>
                </a:solidFill>
              </a:rPr>
              <a:t>Relyzer</a:t>
            </a:r>
            <a:r>
              <a:rPr lang="en-US" dirty="0" smtClean="0">
                <a:solidFill>
                  <a:srgbClr val="D25000"/>
                </a:solidFill>
              </a:rPr>
              <a:t> by shortening full error simulations</a:t>
            </a:r>
          </a:p>
          <a:p>
            <a:pPr lvl="1"/>
            <a:r>
              <a:rPr lang="en-US" dirty="0" smtClean="0"/>
              <a:t>Compare simulation states repeatedly to show equivalence</a:t>
            </a:r>
          </a:p>
          <a:p>
            <a:pPr lvl="1"/>
            <a:r>
              <a:rPr lang="en-US" dirty="0" smtClean="0"/>
              <a:t>Leveraged program structure to identify </a:t>
            </a:r>
            <a:r>
              <a:rPr lang="en-US" i="1" dirty="0" smtClean="0"/>
              <a:t>when</a:t>
            </a:r>
            <a:r>
              <a:rPr lang="en-US" dirty="0" smtClean="0"/>
              <a:t> </a:t>
            </a:r>
            <a:r>
              <a:rPr lang="en-US" dirty="0"/>
              <a:t>and </a:t>
            </a:r>
            <a:r>
              <a:rPr lang="en-US" i="1" dirty="0"/>
              <a:t>what </a:t>
            </a:r>
            <a:r>
              <a:rPr lang="en-US" dirty="0" smtClean="0"/>
              <a:t>to compare</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Only 36% require full application simulation for our workloads</a:t>
            </a:r>
            <a:endParaRPr lang="en-US" dirty="0"/>
          </a:p>
          <a:p>
            <a:pPr lvl="1"/>
            <a:r>
              <a:rPr lang="en-US" dirty="0"/>
              <a:t>94% of </a:t>
            </a:r>
            <a:r>
              <a:rPr lang="en-US" dirty="0" smtClean="0"/>
              <a:t>saved simulations required execution of only 2,850 instructions</a:t>
            </a:r>
            <a:endParaRPr lang="en-US" dirty="0">
              <a:solidFill>
                <a:srgbClr val="D25000"/>
              </a:solidFill>
            </a:endParaRPr>
          </a:p>
          <a:p>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a:p>
        </p:txBody>
      </p:sp>
      <p:grpSp>
        <p:nvGrpSpPr>
          <p:cNvPr id="91" name="Group 90"/>
          <p:cNvGrpSpPr/>
          <p:nvPr/>
        </p:nvGrpSpPr>
        <p:grpSpPr>
          <a:xfrm>
            <a:off x="762000" y="2734460"/>
            <a:ext cx="7296075" cy="2286000"/>
            <a:chOff x="685800" y="2057400"/>
            <a:chExt cx="7296075" cy="2286000"/>
          </a:xfrm>
        </p:grpSpPr>
        <p:grpSp>
          <p:nvGrpSpPr>
            <p:cNvPr id="89" name="Group 88"/>
            <p:cNvGrpSpPr/>
            <p:nvPr/>
          </p:nvGrpSpPr>
          <p:grpSpPr>
            <a:xfrm>
              <a:off x="685800" y="2057400"/>
              <a:ext cx="7296075" cy="2286000"/>
              <a:chOff x="685800" y="2057400"/>
              <a:chExt cx="7296075" cy="2286000"/>
            </a:xfrm>
          </p:grpSpPr>
          <p:grpSp>
            <p:nvGrpSpPr>
              <p:cNvPr id="88" name="Group 87"/>
              <p:cNvGrpSpPr/>
              <p:nvPr/>
            </p:nvGrpSpPr>
            <p:grpSpPr>
              <a:xfrm>
                <a:off x="685800" y="2057400"/>
                <a:ext cx="7296075" cy="2286000"/>
                <a:chOff x="685800" y="3124200"/>
                <a:chExt cx="7296075" cy="2286000"/>
              </a:xfrm>
            </p:grpSpPr>
            <p:grpSp>
              <p:nvGrpSpPr>
                <p:cNvPr id="5" name="Group 4"/>
                <p:cNvGrpSpPr/>
                <p:nvPr/>
              </p:nvGrpSpPr>
              <p:grpSpPr>
                <a:xfrm>
                  <a:off x="1698736" y="3124200"/>
                  <a:ext cx="1533065" cy="2286000"/>
                  <a:chOff x="304800" y="1678682"/>
                  <a:chExt cx="1828801" cy="4188718"/>
                </a:xfrm>
              </p:grpSpPr>
              <p:grpSp>
                <p:nvGrpSpPr>
                  <p:cNvPr id="6" name="Group 5"/>
                  <p:cNvGrpSpPr/>
                  <p:nvPr/>
                </p:nvGrpSpPr>
                <p:grpSpPr>
                  <a:xfrm>
                    <a:off x="304800" y="1678682"/>
                    <a:ext cx="1828801" cy="3222945"/>
                    <a:chOff x="304800" y="1678682"/>
                    <a:chExt cx="1828801" cy="3222945"/>
                  </a:xfrm>
                </p:grpSpPr>
                <p:sp>
                  <p:nvSpPr>
                    <p:cNvPr id="9" name="Rounded Rectangle 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 name="Group 2047"/>
                    <p:cNvGrpSpPr>
                      <a:grpSpLocks/>
                    </p:cNvGrpSpPr>
                    <p:nvPr/>
                  </p:nvGrpSpPr>
                  <p:grpSpPr bwMode="auto">
                    <a:xfrm>
                      <a:off x="370652" y="1907290"/>
                      <a:ext cx="1733551" cy="2732088"/>
                      <a:chOff x="1640001" y="2214680"/>
                      <a:chExt cx="1850390" cy="2732220"/>
                    </a:xfrm>
                  </p:grpSpPr>
                  <p:sp>
                    <p:nvSpPr>
                      <p:cNvPr id="11" name="Rectangle 10"/>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7" name="Straight Arrow Connector 2054"/>
                  <p:cNvCxnSpPr>
                    <a:cxnSpLocks noChangeShapeType="1"/>
                    <a:stCxn id="9" idx="2"/>
                    <a:endCxn id="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Rounded Rectangle 7"/>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22" name="Group 21"/>
                <p:cNvGrpSpPr/>
                <p:nvPr/>
              </p:nvGrpSpPr>
              <p:grpSpPr>
                <a:xfrm>
                  <a:off x="2343075" y="3126814"/>
                  <a:ext cx="2838525" cy="1855290"/>
                  <a:chOff x="6341594" y="4422214"/>
                  <a:chExt cx="2838525" cy="1855290"/>
                </a:xfrm>
              </p:grpSpPr>
              <p:grpSp>
                <p:nvGrpSpPr>
                  <p:cNvPr id="23" name="Group 22"/>
                  <p:cNvGrpSpPr/>
                  <p:nvPr/>
                </p:nvGrpSpPr>
                <p:grpSpPr>
                  <a:xfrm>
                    <a:off x="6341594" y="4422214"/>
                    <a:ext cx="2838525" cy="1855290"/>
                    <a:chOff x="6341594" y="4422214"/>
                    <a:chExt cx="2838525" cy="1855290"/>
                  </a:xfrm>
                </p:grpSpPr>
                <p:grpSp>
                  <p:nvGrpSpPr>
                    <p:cNvPr id="26" name="Group 25"/>
                    <p:cNvGrpSpPr/>
                    <p:nvPr/>
                  </p:nvGrpSpPr>
                  <p:grpSpPr>
                    <a:xfrm>
                      <a:off x="6341594" y="4422214"/>
                      <a:ext cx="2617679" cy="1758927"/>
                      <a:chOff x="7799024" y="4470302"/>
                      <a:chExt cx="2617679" cy="1758927"/>
                    </a:xfrm>
                  </p:grpSpPr>
                  <p:grpSp>
                    <p:nvGrpSpPr>
                      <p:cNvPr id="28" name="Group 27"/>
                      <p:cNvGrpSpPr/>
                      <p:nvPr/>
                    </p:nvGrpSpPr>
                    <p:grpSpPr>
                      <a:xfrm>
                        <a:off x="7799024" y="4470302"/>
                        <a:ext cx="2617679" cy="1758927"/>
                        <a:chOff x="6368590" y="4419600"/>
                        <a:chExt cx="2617679" cy="1758927"/>
                      </a:xfrm>
                    </p:grpSpPr>
                    <p:grpSp>
                      <p:nvGrpSpPr>
                        <p:cNvPr id="30" name="Group 29"/>
                        <p:cNvGrpSpPr/>
                        <p:nvPr/>
                      </p:nvGrpSpPr>
                      <p:grpSpPr>
                        <a:xfrm>
                          <a:off x="7453204" y="4419600"/>
                          <a:ext cx="1533065" cy="1758927"/>
                          <a:chOff x="304800" y="1678682"/>
                          <a:chExt cx="1828801" cy="3222945"/>
                        </a:xfrm>
                      </p:grpSpPr>
                      <p:sp>
                        <p:nvSpPr>
                          <p:cNvPr id="34" name="Rounded Rectangle 3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5" name="Group 2047"/>
                          <p:cNvGrpSpPr>
                            <a:grpSpLocks/>
                          </p:cNvGrpSpPr>
                          <p:nvPr/>
                        </p:nvGrpSpPr>
                        <p:grpSpPr bwMode="auto">
                          <a:xfrm>
                            <a:off x="370652" y="1907290"/>
                            <a:ext cx="1733551" cy="2732650"/>
                            <a:chOff x="1640001" y="2214680"/>
                            <a:chExt cx="1850390" cy="2732782"/>
                          </a:xfrm>
                        </p:grpSpPr>
                        <p:sp>
                          <p:nvSpPr>
                            <p:cNvPr id="36" name="Rectangle 35"/>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3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43" name="TextBox 42"/>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31" name="Freeform 30"/>
                        <p:cNvSpPr/>
                        <p:nvPr/>
                      </p:nvSpPr>
                      <p:spPr bwMode="auto">
                        <a:xfrm>
                          <a:off x="6494768" y="4932994"/>
                          <a:ext cx="169895" cy="489026"/>
                        </a:xfrm>
                        <a:custGeom>
                          <a:avLst/>
                          <a:gdLst>
                            <a:gd name="connsiteX0" fmla="*/ 109939 w 318950"/>
                            <a:gd name="connsiteY0" fmla="*/ 0 h 557348"/>
                            <a:gd name="connsiteX1" fmla="*/ 14145 w 318950"/>
                            <a:gd name="connsiteY1" fmla="*/ 148045 h 557348"/>
                            <a:gd name="connsiteX2" fmla="*/ 318945 w 318950"/>
                            <a:gd name="connsiteY2" fmla="*/ 217714 h 557348"/>
                            <a:gd name="connsiteX3" fmla="*/ 5436 w 318950"/>
                            <a:gd name="connsiteY3" fmla="*/ 357051 h 557348"/>
                            <a:gd name="connsiteX4" fmla="*/ 118648 w 318950"/>
                            <a:gd name="connsiteY4" fmla="*/ 435428 h 557348"/>
                            <a:gd name="connsiteX5" fmla="*/ 101231 w 318950"/>
                            <a:gd name="connsiteY5" fmla="*/ 557348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50" h="557348">
                              <a:moveTo>
                                <a:pt x="109939" y="0"/>
                              </a:moveTo>
                              <a:cubicBezTo>
                                <a:pt x="44625" y="55879"/>
                                <a:pt x="-20689" y="111759"/>
                                <a:pt x="14145" y="148045"/>
                              </a:cubicBezTo>
                              <a:cubicBezTo>
                                <a:pt x="48979" y="184331"/>
                                <a:pt x="320396" y="182880"/>
                                <a:pt x="318945" y="217714"/>
                              </a:cubicBezTo>
                              <a:cubicBezTo>
                                <a:pt x="317494" y="252548"/>
                                <a:pt x="38819" y="320765"/>
                                <a:pt x="5436" y="357051"/>
                              </a:cubicBezTo>
                              <a:cubicBezTo>
                                <a:pt x="-27947" y="393337"/>
                                <a:pt x="102682" y="402045"/>
                                <a:pt x="118648" y="435428"/>
                              </a:cubicBezTo>
                              <a:cubicBezTo>
                                <a:pt x="134614" y="468811"/>
                                <a:pt x="117922" y="513079"/>
                                <a:pt x="101231" y="557348"/>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p:cNvSpPr/>
                        <p:nvPr/>
                      </p:nvSpPr>
                      <p:spPr bwMode="auto">
                        <a:xfrm>
                          <a:off x="6368590" y="5412216"/>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Freeform 32"/>
                        <p:cNvSpPr/>
                        <p:nvPr/>
                      </p:nvSpPr>
                      <p:spPr bwMode="auto">
                        <a:xfrm>
                          <a:off x="7915906" y="4763589"/>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Explosion 1 61"/>
                      <p:cNvSpPr>
                        <a:spLocks noChangeArrowheads="1"/>
                      </p:cNvSpPr>
                      <p:nvPr/>
                    </p:nvSpPr>
                    <p:spPr bwMode="auto">
                      <a:xfrm>
                        <a:off x="9310969" y="46697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27" name="Rectangle 26"/>
                    <p:cNvSpPr/>
                    <p:nvPr/>
                  </p:nvSpPr>
                  <p:spPr>
                    <a:xfrm>
                      <a:off x="7374415"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Up-Down Arrow 23"/>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ectangle 24"/>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4" name="TextBox 43"/>
                <p:cNvSpPr txBox="1"/>
                <p:nvPr/>
              </p:nvSpPr>
              <p:spPr>
                <a:xfrm>
                  <a:off x="685800" y="4567188"/>
                  <a:ext cx="1026243" cy="707886"/>
                </a:xfrm>
                <a:prstGeom prst="rect">
                  <a:avLst/>
                </a:prstGeom>
                <a:noFill/>
              </p:spPr>
              <p:txBody>
                <a:bodyPr wrap="none" rtlCol="0">
                  <a:spAutoFit/>
                </a:bodyPr>
                <a:lstStyle/>
                <a:p>
                  <a:pPr algn="ctr"/>
                  <a:r>
                    <a:rPr lang="en-US" sz="2000" b="1" dirty="0" smtClean="0">
                      <a:latin typeface="Arial Narrow" pitchFamily="34" charset="0"/>
                    </a:rPr>
                    <a:t>Masked </a:t>
                  </a:r>
                </a:p>
                <a:p>
                  <a:pPr algn="ctr"/>
                  <a:r>
                    <a:rPr lang="en-US" sz="2000" b="1" dirty="0" smtClean="0">
                      <a:latin typeface="Arial Narrow" pitchFamily="34" charset="0"/>
                    </a:rPr>
                    <a:t>or SDC?</a:t>
                  </a:r>
                  <a:endParaRPr lang="en-US" sz="2000" b="1" dirty="0">
                    <a:latin typeface="Arial Narrow" pitchFamily="34" charset="0"/>
                  </a:endParaRPr>
                </a:p>
              </p:txBody>
            </p:sp>
            <p:grpSp>
              <p:nvGrpSpPr>
                <p:cNvPr id="45" name="Group 44"/>
                <p:cNvGrpSpPr/>
                <p:nvPr/>
              </p:nvGrpSpPr>
              <p:grpSpPr>
                <a:xfrm>
                  <a:off x="5803887" y="3144873"/>
                  <a:ext cx="2177988" cy="1855290"/>
                  <a:chOff x="6813846" y="4422214"/>
                  <a:chExt cx="2177988" cy="1855290"/>
                </a:xfrm>
              </p:grpSpPr>
              <p:grpSp>
                <p:nvGrpSpPr>
                  <p:cNvPr id="46" name="Group 45"/>
                  <p:cNvGrpSpPr/>
                  <p:nvPr/>
                </p:nvGrpSpPr>
                <p:grpSpPr>
                  <a:xfrm>
                    <a:off x="7186130" y="4422214"/>
                    <a:ext cx="1805704" cy="1855290"/>
                    <a:chOff x="7186130" y="4422214"/>
                    <a:chExt cx="1805704" cy="1855290"/>
                  </a:xfrm>
                </p:grpSpPr>
                <p:grpSp>
                  <p:nvGrpSpPr>
                    <p:cNvPr id="49" name="Group 48"/>
                    <p:cNvGrpSpPr/>
                    <p:nvPr/>
                  </p:nvGrpSpPr>
                  <p:grpSpPr>
                    <a:xfrm>
                      <a:off x="7426208" y="4422214"/>
                      <a:ext cx="1533065" cy="1758927"/>
                      <a:chOff x="8883638" y="4470302"/>
                      <a:chExt cx="1533065" cy="1758927"/>
                    </a:xfrm>
                  </p:grpSpPr>
                  <p:grpSp>
                    <p:nvGrpSpPr>
                      <p:cNvPr id="51" name="Group 50"/>
                      <p:cNvGrpSpPr/>
                      <p:nvPr/>
                    </p:nvGrpSpPr>
                    <p:grpSpPr>
                      <a:xfrm>
                        <a:off x="8883638" y="4470302"/>
                        <a:ext cx="1533065" cy="1758927"/>
                        <a:chOff x="7453204" y="4419600"/>
                        <a:chExt cx="1533065" cy="1758927"/>
                      </a:xfrm>
                    </p:grpSpPr>
                    <p:grpSp>
                      <p:nvGrpSpPr>
                        <p:cNvPr id="53" name="Group 52"/>
                        <p:cNvGrpSpPr/>
                        <p:nvPr/>
                      </p:nvGrpSpPr>
                      <p:grpSpPr>
                        <a:xfrm>
                          <a:off x="7453204" y="4419600"/>
                          <a:ext cx="1533065" cy="1758927"/>
                          <a:chOff x="304800" y="1678682"/>
                          <a:chExt cx="1828801" cy="3222945"/>
                        </a:xfrm>
                      </p:grpSpPr>
                      <p:sp>
                        <p:nvSpPr>
                          <p:cNvPr id="57" name="Rounded Rectangle 5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58" name="Group 2047"/>
                          <p:cNvGrpSpPr>
                            <a:grpSpLocks/>
                          </p:cNvGrpSpPr>
                          <p:nvPr/>
                        </p:nvGrpSpPr>
                        <p:grpSpPr bwMode="auto">
                          <a:xfrm>
                            <a:off x="370652" y="1907290"/>
                            <a:ext cx="1733551" cy="2732650"/>
                            <a:chOff x="1640001" y="2214680"/>
                            <a:chExt cx="1850390" cy="2732782"/>
                          </a:xfrm>
                        </p:grpSpPr>
                        <p:sp>
                          <p:nvSpPr>
                            <p:cNvPr id="59" name="Rectangle 58"/>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6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6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66" name="TextBox 65"/>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56" name="Freeform 55"/>
                        <p:cNvSpPr/>
                        <p:nvPr/>
                      </p:nvSpPr>
                      <p:spPr bwMode="auto">
                        <a:xfrm>
                          <a:off x="7897216" y="4875705"/>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52" name="Explosion 1 61"/>
                      <p:cNvSpPr>
                        <a:spLocks noChangeArrowheads="1"/>
                      </p:cNvSpPr>
                      <p:nvPr/>
                    </p:nvSpPr>
                    <p:spPr bwMode="auto">
                      <a:xfrm>
                        <a:off x="9267305" y="485189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50" name="Rectangle 49"/>
                    <p:cNvSpPr/>
                    <p:nvPr/>
                  </p:nvSpPr>
                  <p:spPr>
                    <a:xfrm>
                      <a:off x="7186130"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Up-Down Arrow 46"/>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Rectangle 47"/>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sp>
            <p:nvSpPr>
              <p:cNvPr id="87" name="TextBox 86"/>
              <p:cNvSpPr txBox="1"/>
              <p:nvPr/>
            </p:nvSpPr>
            <p:spPr>
              <a:xfrm>
                <a:off x="5116379" y="2111514"/>
                <a:ext cx="1183337" cy="707886"/>
              </a:xfrm>
              <a:prstGeom prst="rect">
                <a:avLst/>
              </a:prstGeom>
              <a:noFill/>
            </p:spPr>
            <p:txBody>
              <a:bodyPr wrap="none" rtlCol="0">
                <a:spAutoFit/>
              </a:bodyPr>
              <a:lstStyle/>
              <a:p>
                <a:r>
                  <a:rPr lang="en-US" sz="4000" b="1" dirty="0" smtClean="0"/>
                  <a:t>.  .  .</a:t>
                </a:r>
                <a:endParaRPr lang="en-US" sz="4000" b="1" dirty="0"/>
              </a:p>
            </p:txBody>
          </p:sp>
        </p:grpSp>
        <p:sp>
          <p:nvSpPr>
            <p:cNvPr id="90" name="Explosion 1 61"/>
            <p:cNvSpPr>
              <a:spLocks noChangeArrowheads="1"/>
            </p:cNvSpPr>
            <p:nvPr/>
          </p:nvSpPr>
          <p:spPr bwMode="auto">
            <a:xfrm>
              <a:off x="2468003" y="2467660"/>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9" name="TextBox 18"/>
          <p:cNvSpPr txBox="1"/>
          <p:nvPr/>
        </p:nvSpPr>
        <p:spPr>
          <a:xfrm>
            <a:off x="1885272" y="2374324"/>
            <a:ext cx="1236236" cy="369332"/>
          </a:xfrm>
          <a:prstGeom prst="rect">
            <a:avLst/>
          </a:prstGeom>
          <a:noFill/>
        </p:spPr>
        <p:txBody>
          <a:bodyPr wrap="none" rtlCol="0">
            <a:spAutoFit/>
          </a:bodyPr>
          <a:lstStyle/>
          <a:p>
            <a:r>
              <a:rPr lang="en-US" dirty="0" smtClean="0"/>
              <a:t>Injection 1</a:t>
            </a:r>
            <a:endParaRPr lang="en-US" dirty="0"/>
          </a:p>
        </p:txBody>
      </p:sp>
      <p:sp>
        <p:nvSpPr>
          <p:cNvPr id="68" name="TextBox 67"/>
          <p:cNvSpPr txBox="1"/>
          <p:nvPr/>
        </p:nvSpPr>
        <p:spPr>
          <a:xfrm>
            <a:off x="3564364" y="2365128"/>
            <a:ext cx="1236236" cy="369332"/>
          </a:xfrm>
          <a:prstGeom prst="rect">
            <a:avLst/>
          </a:prstGeom>
          <a:noFill/>
        </p:spPr>
        <p:txBody>
          <a:bodyPr wrap="none" rtlCol="0">
            <a:spAutoFit/>
          </a:bodyPr>
          <a:lstStyle/>
          <a:p>
            <a:r>
              <a:rPr lang="en-US" dirty="0" smtClean="0"/>
              <a:t>Injection 2</a:t>
            </a:r>
            <a:endParaRPr lang="en-US" dirty="0"/>
          </a:p>
        </p:txBody>
      </p:sp>
      <p:sp>
        <p:nvSpPr>
          <p:cNvPr id="69" name="TextBox 68"/>
          <p:cNvSpPr txBox="1"/>
          <p:nvPr/>
        </p:nvSpPr>
        <p:spPr>
          <a:xfrm>
            <a:off x="6553200" y="2365128"/>
            <a:ext cx="1236236" cy="369332"/>
          </a:xfrm>
          <a:prstGeom prst="rect">
            <a:avLst/>
          </a:prstGeom>
          <a:noFill/>
        </p:spPr>
        <p:txBody>
          <a:bodyPr wrap="none" rtlCol="0">
            <a:spAutoFit/>
          </a:bodyPr>
          <a:lstStyle/>
          <a:p>
            <a:r>
              <a:rPr lang="en-US" dirty="0" smtClean="0"/>
              <a:t>Injection n</a:t>
            </a:r>
            <a:endParaRPr lang="en-US" dirty="0"/>
          </a:p>
        </p:txBody>
      </p:sp>
    </p:spTree>
    <p:custDataLst>
      <p:tags r:id="rId1"/>
    </p:custDataLst>
    <p:extLst>
      <p:ext uri="{BB962C8B-B14F-4D97-AF65-F5344CB8AC3E}">
        <p14:creationId xmlns:p14="http://schemas.microsoft.com/office/powerpoint/2010/main" val="735817088"/>
      </p:ext>
    </p:extLst>
  </p:cSld>
  <p:clrMapOvr>
    <a:masterClrMapping/>
  </p:clrMapOvr>
  <mc:AlternateContent xmlns:mc="http://schemas.openxmlformats.org/markup-compatibility/2006" xmlns:p14="http://schemas.microsoft.com/office/powerpoint/2010/main">
    <mc:Choice Requires="p14">
      <p:transition spd="slow" p14:dur="2000" advTm="65826"/>
    </mc:Choice>
    <mc:Fallback xmlns="">
      <p:transition spd="slow" advTm="658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(3/3)</a:t>
            </a:r>
            <a:endParaRPr lang="en-US" dirty="0"/>
          </a:p>
        </p:txBody>
      </p:sp>
      <p:sp>
        <p:nvSpPr>
          <p:cNvPr id="3" name="Content Placeholder 2"/>
          <p:cNvSpPr>
            <a:spLocks noGrp="1"/>
          </p:cNvSpPr>
          <p:nvPr>
            <p:ph idx="1"/>
          </p:nvPr>
        </p:nvSpPr>
        <p:spPr>
          <a:xfrm>
            <a:off x="304800" y="914400"/>
            <a:ext cx="8628530" cy="5562600"/>
          </a:xfrm>
        </p:spPr>
        <p:txBody>
          <a:bodyPr/>
          <a:lstStyle/>
          <a:p>
            <a:r>
              <a:rPr lang="en-US" dirty="0" smtClean="0"/>
              <a:t>Convert identified SDCs to </a:t>
            </a:r>
            <a:r>
              <a:rPr lang="en-US" dirty="0"/>
              <a:t>detections [DSN’12]</a:t>
            </a:r>
            <a:endParaRPr lang="en-US" dirty="0" smtClean="0"/>
          </a:p>
          <a:p>
            <a:pPr lvl="1"/>
            <a:r>
              <a:rPr lang="en-US" dirty="0" smtClean="0">
                <a:solidFill>
                  <a:srgbClr val="D25000"/>
                </a:solidFill>
              </a:rPr>
              <a:t>Devised low cost </a:t>
            </a:r>
            <a:r>
              <a:rPr lang="en-US" dirty="0">
                <a:solidFill>
                  <a:srgbClr val="D25000"/>
                </a:solidFill>
              </a:rPr>
              <a:t>program-level </a:t>
            </a:r>
            <a:r>
              <a:rPr lang="en-US" dirty="0" smtClean="0">
                <a:solidFill>
                  <a:srgbClr val="D25000"/>
                </a:solidFill>
              </a:rPr>
              <a:t>detectors</a:t>
            </a:r>
          </a:p>
          <a:p>
            <a:pPr lvl="1"/>
            <a:r>
              <a:rPr lang="en-US" dirty="0" smtClean="0"/>
              <a:t>84% SDCs reduced on average at 10% average </a:t>
            </a:r>
            <a:r>
              <a:rPr lang="en-US" dirty="0"/>
              <a:t>execution </a:t>
            </a:r>
            <a:r>
              <a:rPr lang="en-US" dirty="0" smtClean="0"/>
              <a:t>overhead</a:t>
            </a:r>
          </a:p>
          <a:p>
            <a:pPr lvl="2">
              <a:buFont typeface="Wingdings" panose="05000000000000000000" pitchFamily="2" charset="2"/>
              <a:buChar char="§"/>
            </a:pPr>
            <a:r>
              <a:rPr lang="en-US" dirty="0" smtClean="0"/>
              <a:t>Selective duplication for rest</a:t>
            </a:r>
          </a:p>
          <a:p>
            <a:r>
              <a:rPr lang="en-US" dirty="0" smtClean="0">
                <a:solidFill>
                  <a:srgbClr val="D15100"/>
                </a:solidFill>
              </a:rPr>
              <a:t>Tunable reliability at low cost </a:t>
            </a:r>
            <a:r>
              <a:rPr lang="en-US" dirty="0"/>
              <a:t>[DSN’12]</a:t>
            </a:r>
            <a:endParaRPr lang="en-US" dirty="0">
              <a:solidFill>
                <a:srgbClr val="D15100"/>
              </a:solidFill>
            </a:endParaRPr>
          </a:p>
          <a:p>
            <a:pPr lvl="1"/>
            <a:r>
              <a:rPr lang="en-US" dirty="0"/>
              <a:t>Found near optimal detectors for any SDC target</a:t>
            </a:r>
          </a:p>
          <a:p>
            <a:pPr lvl="1"/>
            <a:r>
              <a:rPr lang="en-US" dirty="0"/>
              <a:t>Lower cost than pure </a:t>
            </a:r>
            <a:r>
              <a:rPr lang="en-US" dirty="0" smtClean="0"/>
              <a:t>duplication at </a:t>
            </a:r>
            <a:r>
              <a:rPr lang="en-US" dirty="0"/>
              <a:t>all SDC targets</a:t>
            </a:r>
          </a:p>
          <a:p>
            <a:pPr lvl="2">
              <a:buFont typeface="Wingdings" pitchFamily="2" charset="2"/>
              <a:buChar char="§"/>
            </a:pPr>
            <a:r>
              <a:rPr lang="en-US" dirty="0" smtClean="0"/>
              <a:t>E.g., 12% vs. 30% @ 90% SDC </a:t>
            </a:r>
            <a:r>
              <a:rPr lang="en-US" dirty="0"/>
              <a:t>reduction</a:t>
            </a:r>
          </a:p>
          <a:p>
            <a:r>
              <a:rPr lang="en-US" dirty="0" smtClean="0">
                <a:solidFill>
                  <a:srgbClr val="D25000"/>
                </a:solidFill>
              </a:rPr>
              <a:t>Evaluating simple metrics to find SDCs </a:t>
            </a:r>
            <a:r>
              <a:rPr lang="en-US" dirty="0" smtClean="0"/>
              <a:t>[in review, led by Venkatagiri]</a:t>
            </a:r>
            <a:endParaRPr lang="en-US" dirty="0" smtClean="0">
              <a:solidFill>
                <a:srgbClr val="D25000"/>
              </a:solidFill>
            </a:endParaRPr>
          </a:p>
          <a:p>
            <a:pPr lvl="1"/>
            <a:r>
              <a:rPr lang="en-US" dirty="0" smtClean="0"/>
              <a:t>Found little correlation with SDC-causing instruction</a:t>
            </a:r>
          </a:p>
          <a:p>
            <a:pPr marL="457092" lvl="1" indent="0">
              <a:buNone/>
            </a:pPr>
            <a:r>
              <a:rPr lang="en-US" sz="2400" dirty="0">
                <a:sym typeface="Symbol" charset="2"/>
              </a:rPr>
              <a:t> </a:t>
            </a:r>
            <a:r>
              <a:rPr lang="en-US" dirty="0" err="1" smtClean="0"/>
              <a:t>Relyzer</a:t>
            </a:r>
            <a:r>
              <a:rPr lang="en-US" dirty="0" smtClean="0"/>
              <a:t> + </a:t>
            </a:r>
            <a:r>
              <a:rPr lang="en-US" dirty="0" err="1" smtClean="0"/>
              <a:t>mvEqualizer</a:t>
            </a:r>
            <a:r>
              <a:rPr lang="en-US" dirty="0" smtClean="0"/>
              <a:t> is much needed</a:t>
            </a:r>
          </a:p>
          <a:p>
            <a:pPr lvl="1"/>
            <a:endParaRPr lang="en-US" dirty="0">
              <a:solidFill>
                <a:srgbClr val="D15100"/>
              </a:solidFill>
            </a:endParaRPr>
          </a:p>
        </p:txBody>
      </p:sp>
      <p:sp>
        <p:nvSpPr>
          <p:cNvPr id="4" name="Slide Number Placeholder 3"/>
          <p:cNvSpPr>
            <a:spLocks noGrp="1"/>
          </p:cNvSpPr>
          <p:nvPr>
            <p:ph type="sldNum" sz="quarter" idx="4"/>
          </p:nvPr>
        </p:nvSpPr>
        <p:spPr>
          <a:xfrm>
            <a:off x="6799730" y="6492875"/>
            <a:ext cx="2133600" cy="365125"/>
          </a:xfrm>
        </p:spPr>
        <p:txBody>
          <a:bodyPr/>
          <a:lstStyle/>
          <a:p>
            <a:fld id="{B6F15528-21DE-4FAA-801E-634DDDAF4B2B}" type="slidenum">
              <a:rPr lang="en-US" smtClean="0"/>
              <a:pPr/>
              <a:t>13</a:t>
            </a:fld>
            <a:endParaRPr lang="en-US"/>
          </a:p>
        </p:txBody>
      </p:sp>
      <p:grpSp>
        <p:nvGrpSpPr>
          <p:cNvPr id="11" name="Group 10"/>
          <p:cNvGrpSpPr/>
          <p:nvPr/>
        </p:nvGrpSpPr>
        <p:grpSpPr>
          <a:xfrm>
            <a:off x="6723530" y="2819400"/>
            <a:ext cx="2286000" cy="2072045"/>
            <a:chOff x="6781800" y="4343400"/>
            <a:chExt cx="2286000" cy="2072045"/>
          </a:xfrm>
        </p:grpSpPr>
        <p:graphicFrame>
          <p:nvGraphicFramePr>
            <p:cNvPr id="5" name="Chart 4"/>
            <p:cNvGraphicFramePr>
              <a:graphicFrameLocks/>
            </p:cNvGraphicFramePr>
            <p:nvPr>
              <p:extLst>
                <p:ext uri="{D42A27DB-BD31-4B8C-83A1-F6EECF244321}">
                  <p14:modId xmlns:p14="http://schemas.microsoft.com/office/powerpoint/2010/main" val="296324650"/>
                </p:ext>
              </p:extLst>
            </p:nvPr>
          </p:nvGraphicFramePr>
          <p:xfrm>
            <a:off x="6781800" y="4343400"/>
            <a:ext cx="2286000" cy="152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7194550" y="5892225"/>
              <a:ext cx="1523649" cy="523220"/>
              <a:chOff x="7194550" y="6019800"/>
              <a:chExt cx="1523649" cy="523220"/>
            </a:xfrm>
          </p:grpSpPr>
          <p:cxnSp>
            <p:nvCxnSpPr>
              <p:cNvPr id="7" name="Straight Connector 6"/>
              <p:cNvCxnSpPr/>
              <p:nvPr/>
            </p:nvCxnSpPr>
            <p:spPr bwMode="auto">
              <a:xfrm>
                <a:off x="7194550" y="6197600"/>
                <a:ext cx="22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a:off x="7194550" y="6445250"/>
                <a:ext cx="228600" cy="0"/>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9" name="TextBox 8"/>
              <p:cNvSpPr txBox="1"/>
              <p:nvPr/>
            </p:nvSpPr>
            <p:spPr>
              <a:xfrm>
                <a:off x="7467600" y="6019800"/>
                <a:ext cx="1250599" cy="523220"/>
              </a:xfrm>
              <a:prstGeom prst="rect">
                <a:avLst/>
              </a:prstGeom>
              <a:noFill/>
            </p:spPr>
            <p:txBody>
              <a:bodyPr wrap="none" rtlCol="0">
                <a:spAutoFit/>
              </a:bodyPr>
              <a:lstStyle/>
              <a:p>
                <a:r>
                  <a:rPr lang="en-US" sz="1400" dirty="0" smtClean="0">
                    <a:latin typeface="Arial Narrow" pitchFamily="34" charset="0"/>
                  </a:rPr>
                  <a:t>Instr. duplication</a:t>
                </a:r>
              </a:p>
              <a:p>
                <a:r>
                  <a:rPr lang="en-US" sz="1400" dirty="0" smtClean="0">
                    <a:latin typeface="Arial Narrow" pitchFamily="34" charset="0"/>
                  </a:rPr>
                  <a:t>Our approach</a:t>
                </a:r>
                <a:endParaRPr lang="en-US" sz="1400" dirty="0">
                  <a:latin typeface="Arial Narrow" pitchFamily="34" charset="0"/>
                </a:endParaRPr>
              </a:p>
            </p:txBody>
          </p:sp>
        </p:grpSp>
      </p:grpSp>
      <p:grpSp>
        <p:nvGrpSpPr>
          <p:cNvPr id="12" name="Group 11"/>
          <p:cNvGrpSpPr/>
          <p:nvPr/>
        </p:nvGrpSpPr>
        <p:grpSpPr>
          <a:xfrm>
            <a:off x="8539129" y="3469339"/>
            <a:ext cx="600386" cy="807386"/>
            <a:chOff x="7747000" y="2895600"/>
            <a:chExt cx="600386" cy="2820569"/>
          </a:xfrm>
        </p:grpSpPr>
        <p:grpSp>
          <p:nvGrpSpPr>
            <p:cNvPr id="13" name="Group 12"/>
            <p:cNvGrpSpPr/>
            <p:nvPr/>
          </p:nvGrpSpPr>
          <p:grpSpPr>
            <a:xfrm>
              <a:off x="7861298" y="2895600"/>
              <a:ext cx="486088" cy="1112527"/>
              <a:chOff x="7861298" y="2895600"/>
              <a:chExt cx="486088" cy="1112527"/>
            </a:xfrm>
          </p:grpSpPr>
          <p:sp>
            <p:nvSpPr>
              <p:cNvPr id="16" name="TextBox 15"/>
              <p:cNvSpPr txBox="1"/>
              <p:nvPr/>
            </p:nvSpPr>
            <p:spPr>
              <a:xfrm>
                <a:off x="7861298" y="2932921"/>
                <a:ext cx="486088" cy="1075206"/>
              </a:xfrm>
              <a:prstGeom prst="rect">
                <a:avLst/>
              </a:prstGeom>
              <a:solidFill>
                <a:schemeClr val="bg1">
                  <a:alpha val="50000"/>
                </a:schemeClr>
              </a:solidFill>
            </p:spPr>
            <p:txBody>
              <a:bodyPr wrap="square" rtlCol="0">
                <a:spAutoFit/>
              </a:bodyPr>
              <a:lstStyle/>
              <a:p>
                <a:r>
                  <a:rPr lang="en-US" sz="1400" dirty="0" smtClean="0">
                    <a:latin typeface="Arial Narrow" pitchFamily="34" charset="0"/>
                  </a:rPr>
                  <a:t>18%</a:t>
                </a:r>
                <a:endParaRPr lang="en-US" sz="1400" dirty="0">
                  <a:latin typeface="Arial Narrow" pitchFamily="34" charset="0"/>
                </a:endParaRPr>
              </a:p>
            </p:txBody>
          </p:sp>
          <p:cxnSp>
            <p:nvCxnSpPr>
              <p:cNvPr id="17" name="Straight Connector 16"/>
              <p:cNvCxnSpPr/>
              <p:nvPr/>
            </p:nvCxnSpPr>
            <p:spPr bwMode="auto">
              <a:xfrm>
                <a:off x="7928769" y="2895600"/>
                <a:ext cx="0" cy="1066800"/>
              </a:xfrm>
              <a:prstGeom prst="line">
                <a:avLst/>
              </a:prstGeom>
              <a:solidFill>
                <a:schemeClr val="accent1"/>
              </a:solidFill>
              <a:ln w="25400" cap="flat" cmpd="sng" algn="ctr">
                <a:solidFill>
                  <a:schemeClr val="tx1"/>
                </a:solidFill>
                <a:prstDash val="solid"/>
                <a:round/>
                <a:headEnd type="triangle" w="med" len="med"/>
                <a:tailEnd type="triangle" w="med" len="med"/>
              </a:ln>
              <a:effectLst/>
            </p:spPr>
          </p:cxnSp>
        </p:grpSp>
        <p:cxnSp>
          <p:nvCxnSpPr>
            <p:cNvPr id="14" name="Straight Connector 13"/>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5" name="TextBox 14"/>
            <p:cNvSpPr txBox="1"/>
            <p:nvPr/>
          </p:nvSpPr>
          <p:spPr>
            <a:xfrm>
              <a:off x="7747000" y="4640963"/>
              <a:ext cx="479618" cy="1075206"/>
            </a:xfrm>
            <a:prstGeom prst="rect">
              <a:avLst/>
            </a:prstGeom>
            <a:noFill/>
          </p:spPr>
          <p:txBody>
            <a:bodyPr wrap="none" rtlCol="0">
              <a:spAutoFit/>
            </a:bodyPr>
            <a:lstStyle/>
            <a:p>
              <a:r>
                <a:rPr lang="en-US" sz="1400" dirty="0" smtClean="0">
                  <a:latin typeface="Arial Narrow" pitchFamily="34" charset="0"/>
                </a:rPr>
                <a:t>90%</a:t>
              </a:r>
              <a:endParaRPr lang="en-US" sz="1400" dirty="0">
                <a:latin typeface="Arial Narrow" pitchFamily="34" charset="0"/>
              </a:endParaRPr>
            </a:p>
          </p:txBody>
        </p:sp>
      </p:grpSp>
    </p:spTree>
    <p:extLst>
      <p:ext uri="{BB962C8B-B14F-4D97-AF65-F5344CB8AC3E}">
        <p14:creationId xmlns:p14="http://schemas.microsoft.com/office/powerpoint/2010/main" val="42875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Contributions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a:p>
        </p:txBody>
      </p:sp>
      <p:grpSp>
        <p:nvGrpSpPr>
          <p:cNvPr id="74" name="Group 73"/>
          <p:cNvGrpSpPr/>
          <p:nvPr/>
        </p:nvGrpSpPr>
        <p:grpSpPr>
          <a:xfrm>
            <a:off x="768704" y="1409760"/>
            <a:ext cx="1846957" cy="5295840"/>
            <a:chOff x="667643" y="1143000"/>
            <a:chExt cx="1846957" cy="5162550"/>
          </a:xfrm>
        </p:grpSpPr>
        <p:grpSp>
          <p:nvGrpSpPr>
            <p:cNvPr id="25" name="Group 24"/>
            <p:cNvGrpSpPr/>
            <p:nvPr/>
          </p:nvGrpSpPr>
          <p:grpSpPr>
            <a:xfrm>
              <a:off x="667643" y="1143000"/>
              <a:ext cx="1828801" cy="4191000"/>
              <a:chOff x="667643" y="1143000"/>
              <a:chExt cx="1828801" cy="4191000"/>
            </a:xfrm>
          </p:grpSpPr>
          <p:grpSp>
            <p:nvGrpSpPr>
              <p:cNvPr id="6" name="Group 5"/>
              <p:cNvGrpSpPr/>
              <p:nvPr/>
            </p:nvGrpSpPr>
            <p:grpSpPr>
              <a:xfrm>
                <a:off x="667643" y="1143000"/>
                <a:ext cx="1828801" cy="4191000"/>
                <a:chOff x="304800" y="1678683"/>
                <a:chExt cx="1828801" cy="4191000"/>
              </a:xfrm>
            </p:grpSpPr>
            <p:sp>
              <p:nvSpPr>
                <p:cNvPr id="9" name="Rounded Rectangle 8"/>
                <p:cNvSpPr/>
                <p:nvPr/>
              </p:nvSpPr>
              <p:spPr bwMode="auto">
                <a:xfrm>
                  <a:off x="304800" y="1678683"/>
                  <a:ext cx="1828801" cy="4191000"/>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0" name="Group 2047"/>
                <p:cNvGrpSpPr>
                  <a:grpSpLocks/>
                </p:cNvGrpSpPr>
                <p:nvPr/>
              </p:nvGrpSpPr>
              <p:grpSpPr bwMode="auto">
                <a:xfrm>
                  <a:off x="371389" y="1907290"/>
                  <a:ext cx="1732076" cy="2732088"/>
                  <a:chOff x="1640788" y="2214680"/>
                  <a:chExt cx="1848816" cy="2732220"/>
                </a:xfrm>
              </p:grpSpPr>
              <p:sp>
                <p:nvSpPr>
                  <p:cNvPr id="11" name="Rectangle 10"/>
                  <p:cNvSpPr/>
                  <p:nvPr/>
                </p:nvSpPr>
                <p:spPr>
                  <a:xfrm>
                    <a:off x="1640788" y="2795726"/>
                    <a:ext cx="1848816" cy="360054"/>
                  </a:xfrm>
                  <a:prstGeom prst="rect">
                    <a:avLst/>
                  </a:prstGeom>
                </p:spPr>
                <p:txBody>
                  <a:bodyPr wrap="none">
                    <a:spAutoFit/>
                  </a:bodyPr>
                  <a:lstStyle/>
                  <a:p>
                    <a:pPr algn="ctr" eaLnBrk="0" hangingPunct="0">
                      <a:defRPr/>
                    </a:pPr>
                    <a:r>
                      <a:rPr lang="en-US" b="1" dirty="0">
                        <a:solidFill>
                          <a:schemeClr val="bg1">
                            <a:lumMod val="75000"/>
                          </a:schemeClr>
                        </a:solidFill>
                      </a:rPr>
                      <a:t>APPLICATION</a:t>
                    </a:r>
                  </a:p>
                </p:txBody>
              </p:sp>
              <p:cxnSp>
                <p:nvCxnSpPr>
                  <p:cNvPr id="1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8" name="TextBox 17"/>
                  <p:cNvSpPr txBox="1"/>
                  <p:nvPr/>
                </p:nvSpPr>
                <p:spPr>
                  <a:xfrm>
                    <a:off x="2446669" y="2973542"/>
                    <a:ext cx="46035" cy="584803"/>
                  </a:xfrm>
                  <a:prstGeom prst="rect">
                    <a:avLst/>
                  </a:prstGeom>
                  <a:noFill/>
                </p:spPr>
                <p:txBody>
                  <a:bodyPr>
                    <a:spAutoFit/>
                  </a:bodyPr>
                  <a:lstStyle/>
                  <a:p>
                    <a:pPr>
                      <a:defRPr/>
                    </a:pPr>
                    <a:endParaRPr lang="en-US" sz="3200" b="1" dirty="0">
                      <a:latin typeface="+mj-lt"/>
                    </a:endParaRPr>
                  </a:p>
                </p:txBody>
              </p:sp>
            </p:grpSp>
          </p:grpSp>
          <p:cxnSp>
            <p:nvCxnSpPr>
              <p:cNvPr id="23" name="Straight Connector 29"/>
              <p:cNvCxnSpPr>
                <a:cxnSpLocks noChangeShapeType="1"/>
              </p:cNvCxnSpPr>
              <p:nvPr/>
            </p:nvCxnSpPr>
            <p:spPr bwMode="auto">
              <a:xfrm>
                <a:off x="1001053" y="48006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30"/>
              <p:cNvCxnSpPr>
                <a:cxnSpLocks noChangeShapeType="1"/>
              </p:cNvCxnSpPr>
              <p:nvPr/>
            </p:nvCxnSpPr>
            <p:spPr bwMode="auto">
              <a:xfrm>
                <a:off x="1001053" y="5105400"/>
                <a:ext cx="1208747"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grpSp>
        <p:grpSp>
          <p:nvGrpSpPr>
            <p:cNvPr id="73" name="Group 72"/>
            <p:cNvGrpSpPr/>
            <p:nvPr/>
          </p:nvGrpSpPr>
          <p:grpSpPr>
            <a:xfrm>
              <a:off x="685799" y="5339777"/>
              <a:ext cx="1828801" cy="965773"/>
              <a:chOff x="685799" y="5339777"/>
              <a:chExt cx="1828801" cy="965773"/>
            </a:xfrm>
          </p:grpSpPr>
          <p:cxnSp>
            <p:nvCxnSpPr>
              <p:cNvPr id="71" name="Straight Arrow Connector 2054"/>
              <p:cNvCxnSpPr>
                <a:cxnSpLocks noChangeShapeType="1"/>
                <a:endCxn id="72" idx="0"/>
              </p:cNvCxnSpPr>
              <p:nvPr/>
            </p:nvCxnSpPr>
            <p:spPr bwMode="auto">
              <a:xfrm>
                <a:off x="1600200" y="533977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Rounded Rectangle 71"/>
              <p:cNvSpPr/>
              <p:nvPr/>
            </p:nvSpPr>
            <p:spPr bwMode="auto">
              <a:xfrm>
                <a:off x="685799" y="569839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sp>
        <p:nvSpPr>
          <p:cNvPr id="26" name="Rectangle 25"/>
          <p:cNvSpPr/>
          <p:nvPr/>
        </p:nvSpPr>
        <p:spPr bwMode="auto">
          <a:xfrm>
            <a:off x="568293" y="3000089"/>
            <a:ext cx="2266890" cy="22882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rot="5400000">
            <a:off x="-551266" y="2113426"/>
            <a:ext cx="1807442" cy="400110"/>
            <a:chOff x="1164359" y="5471012"/>
            <a:chExt cx="1807442" cy="400110"/>
          </a:xfrm>
        </p:grpSpPr>
        <p:sp>
          <p:nvSpPr>
            <p:cNvPr id="46" name="TextBox 45"/>
            <p:cNvSpPr txBox="1"/>
            <p:nvPr/>
          </p:nvSpPr>
          <p:spPr>
            <a:xfrm rot="10800000">
              <a:off x="1164359" y="5471012"/>
              <a:ext cx="816841" cy="400110"/>
            </a:xfrm>
            <a:prstGeom prst="rect">
              <a:avLst/>
            </a:prstGeom>
            <a:noFill/>
          </p:spPr>
          <p:txBody>
            <a:bodyPr wrap="square" rtlCol="0">
              <a:spAutoFit/>
            </a:bodyPr>
            <a:lstStyle/>
            <a:p>
              <a:r>
                <a:rPr lang="en-US" sz="2000" b="1" dirty="0" smtClean="0">
                  <a:latin typeface="Arial Narrow" pitchFamily="34" charset="0"/>
                </a:rPr>
                <a:t>Time</a:t>
              </a:r>
              <a:endParaRPr lang="en-US" sz="2000" b="1" dirty="0">
                <a:latin typeface="Arial Narrow" pitchFamily="34" charset="0"/>
              </a:endParaRPr>
            </a:p>
          </p:txBody>
        </p:sp>
        <p:cxnSp>
          <p:nvCxnSpPr>
            <p:cNvPr id="47" name="Straight Arrow Connector 46"/>
            <p:cNvCxnSpPr>
              <a:stCxn id="46" idx="1"/>
            </p:cNvCxnSpPr>
            <p:nvPr/>
          </p:nvCxnSpPr>
          <p:spPr bwMode="auto">
            <a:xfrm rot="16200000">
              <a:off x="2476499" y="5175765"/>
              <a:ext cx="3"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79" name="Explosion 1 61"/>
          <p:cNvSpPr>
            <a:spLocks noChangeArrowheads="1"/>
          </p:cNvSpPr>
          <p:nvPr/>
        </p:nvSpPr>
        <p:spPr bwMode="auto">
          <a:xfrm>
            <a:off x="1833859" y="182948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cxnSp>
        <p:nvCxnSpPr>
          <p:cNvPr id="49" name="Straight Arrow Connector 48"/>
          <p:cNvCxnSpPr/>
          <p:nvPr/>
        </p:nvCxnSpPr>
        <p:spPr bwMode="auto">
          <a:xfrm flipH="1">
            <a:off x="1682173" y="3314760"/>
            <a:ext cx="1" cy="43428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5" name="Straight Arrow Connector 54"/>
          <p:cNvCxnSpPr>
            <a:stCxn id="54" idx="2"/>
            <a:endCxn id="83" idx="0"/>
          </p:cNvCxnSpPr>
          <p:nvPr/>
        </p:nvCxnSpPr>
        <p:spPr bwMode="auto">
          <a:xfrm>
            <a:off x="1684889" y="4193715"/>
            <a:ext cx="72" cy="368385"/>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5" name="TextBox 4"/>
          <p:cNvSpPr txBox="1"/>
          <p:nvPr/>
        </p:nvSpPr>
        <p:spPr>
          <a:xfrm>
            <a:off x="634968" y="781050"/>
            <a:ext cx="2174907" cy="584775"/>
          </a:xfrm>
          <a:prstGeom prst="rect">
            <a:avLst/>
          </a:prstGeom>
          <a:noFill/>
        </p:spPr>
        <p:txBody>
          <a:bodyPr wrap="square" rtlCol="0">
            <a:spAutoFit/>
          </a:bodyPr>
          <a:lstStyle/>
          <a:p>
            <a:pPr algn="ctr">
              <a:lnSpc>
                <a:spcPct val="80000"/>
              </a:lnSpc>
            </a:pPr>
            <a:r>
              <a:rPr lang="en-US" sz="2000" b="1" dirty="0" smtClean="0">
                <a:latin typeface="Arial Narrow" pitchFamily="34" charset="0"/>
              </a:rPr>
              <a:t>Complete Reliability </a:t>
            </a:r>
          </a:p>
          <a:p>
            <a:pPr algn="ctr">
              <a:lnSpc>
                <a:spcPct val="80000"/>
              </a:lnSpc>
            </a:pPr>
            <a:r>
              <a:rPr lang="en-US" sz="2000" b="1" dirty="0" smtClean="0">
                <a:latin typeface="Arial Narrow" pitchFamily="34" charset="0"/>
              </a:rPr>
              <a:t>Solution</a:t>
            </a:r>
            <a:endParaRPr lang="en-US" sz="2000" b="1" dirty="0">
              <a:latin typeface="Arial Narrow" pitchFamily="34" charset="0"/>
            </a:endParaRPr>
          </a:p>
        </p:txBody>
      </p:sp>
      <p:grpSp>
        <p:nvGrpSpPr>
          <p:cNvPr id="30" name="Group 29"/>
          <p:cNvGrpSpPr/>
          <p:nvPr/>
        </p:nvGrpSpPr>
        <p:grpSpPr>
          <a:xfrm rot="16200000">
            <a:off x="2454437" y="1169782"/>
            <a:ext cx="369332" cy="1382570"/>
            <a:chOff x="1980171" y="2655843"/>
            <a:chExt cx="369332" cy="1382570"/>
          </a:xfrm>
        </p:grpSpPr>
        <p:sp>
          <p:nvSpPr>
            <p:cNvPr id="63" name="Line 20"/>
            <p:cNvSpPr>
              <a:spLocks noChangeShapeType="1"/>
            </p:cNvSpPr>
            <p:nvPr/>
          </p:nvSpPr>
          <p:spPr bwMode="auto">
            <a:xfrm rot="5400000">
              <a:off x="1823076" y="2998914"/>
              <a:ext cx="686141" cy="0"/>
            </a:xfrm>
            <a:prstGeom prst="line">
              <a:avLst/>
            </a:prstGeom>
            <a:noFill/>
            <a:ln w="38100">
              <a:solidFill>
                <a:srgbClr val="FF0000"/>
              </a:solidFill>
              <a:round/>
              <a:headEnd type="triangle" w="med" len="med"/>
              <a:tailEnd/>
            </a:ln>
          </p:spPr>
          <p:txBody>
            <a:bodyPr wrap="none" anchor="ctr"/>
            <a:lstStyle/>
            <a:p>
              <a:endParaRPr lang="en-US"/>
            </a:p>
          </p:txBody>
        </p:sp>
        <p:sp>
          <p:nvSpPr>
            <p:cNvPr id="64" name="Text Box 21"/>
            <p:cNvSpPr txBox="1">
              <a:spLocks noChangeArrowheads="1"/>
            </p:cNvSpPr>
            <p:nvPr/>
          </p:nvSpPr>
          <p:spPr bwMode="auto">
            <a:xfrm rot="5400000">
              <a:off x="1790375" y="3479286"/>
              <a:ext cx="748923" cy="369332"/>
            </a:xfrm>
            <a:prstGeom prst="rect">
              <a:avLst/>
            </a:prstGeom>
            <a:noFill/>
            <a:ln w="9525">
              <a:noFill/>
              <a:miter lim="800000"/>
              <a:headEnd/>
              <a:tailEnd/>
            </a:ln>
          </p:spPr>
          <p:txBody>
            <a:bodyPr wrap="none">
              <a:spAutoFit/>
            </a:bodyPr>
            <a:lstStyle/>
            <a:p>
              <a:pPr algn="ctr"/>
              <a:r>
                <a:rPr lang="en-US" sz="1800" b="1" dirty="0" smtClean="0">
                  <a:solidFill>
                    <a:srgbClr val="FF0000"/>
                  </a:solidFill>
                  <a:latin typeface="+mn-lt"/>
                </a:rPr>
                <a:t>Error</a:t>
              </a:r>
              <a:endParaRPr lang="en-US" sz="1800" b="1" dirty="0">
                <a:solidFill>
                  <a:srgbClr val="FF0000"/>
                </a:solidFill>
                <a:latin typeface="+mn-lt"/>
              </a:endParaRPr>
            </a:p>
          </p:txBody>
        </p:sp>
      </p:grpSp>
      <p:grpSp>
        <p:nvGrpSpPr>
          <p:cNvPr id="33" name="Group 32"/>
          <p:cNvGrpSpPr/>
          <p:nvPr/>
        </p:nvGrpSpPr>
        <p:grpSpPr>
          <a:xfrm>
            <a:off x="1590288" y="1170454"/>
            <a:ext cx="7401312" cy="1267946"/>
            <a:chOff x="1590288" y="1170454"/>
            <a:chExt cx="7401312" cy="1267946"/>
          </a:xfrm>
        </p:grpSpPr>
        <p:sp>
          <p:nvSpPr>
            <p:cNvPr id="62" name="Rounded Rectangle 61"/>
            <p:cNvSpPr/>
            <p:nvPr/>
          </p:nvSpPr>
          <p:spPr bwMode="auto">
            <a:xfrm>
              <a:off x="3810000" y="1170454"/>
              <a:ext cx="5181600" cy="126794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D15100"/>
                  </a:solidFill>
                  <a:latin typeface="Arial Narrow" pitchFamily="34" charset="0"/>
                </a:rPr>
                <a:t>Accurate </a:t>
              </a:r>
              <a:r>
                <a:rPr lang="en-US" sz="2200" b="1" dirty="0" smtClean="0">
                  <a:solidFill>
                    <a:srgbClr val="D15100"/>
                  </a:solidFill>
                  <a:latin typeface="Arial Narrow" pitchFamily="34" charset="0"/>
                </a:rPr>
                <a:t>error </a:t>
              </a:r>
              <a:r>
                <a:rPr lang="en-US" sz="2200" b="1" dirty="0">
                  <a:solidFill>
                    <a:srgbClr val="D15100"/>
                  </a:solidFill>
                  <a:latin typeface="Arial Narrow" pitchFamily="34" charset="0"/>
                </a:rPr>
                <a:t>modeling</a:t>
              </a:r>
            </a:p>
            <a:p>
              <a:r>
                <a:rPr lang="en-US" sz="2200" b="1" dirty="0" smtClean="0">
                  <a:latin typeface="Arial Narrow" pitchFamily="34" charset="0"/>
                </a:rPr>
                <a:t>FPGA-based </a:t>
              </a:r>
              <a:r>
                <a:rPr lang="en-US" sz="2200" b="1" dirty="0">
                  <a:latin typeface="Arial Narrow" pitchFamily="34" charset="0"/>
                </a:rPr>
                <a:t>[</a:t>
              </a:r>
              <a:r>
                <a:rPr lang="en-US" sz="2200" b="1" dirty="0" smtClean="0">
                  <a:latin typeface="Arial Narrow" pitchFamily="34" charset="0"/>
                </a:rPr>
                <a:t>DATE’12]</a:t>
              </a:r>
              <a:endParaRPr lang="en-US" sz="2200" b="1" dirty="0">
                <a:latin typeface="Arial Narrow" pitchFamily="34" charset="0"/>
              </a:endParaRPr>
            </a:p>
            <a:p>
              <a:r>
                <a:rPr lang="en-US" sz="2200" b="1" dirty="0">
                  <a:latin typeface="Arial Narrow" pitchFamily="34" charset="0"/>
                </a:rPr>
                <a:t>Gate-µarch-level simulator [HPCA’09]</a:t>
              </a:r>
            </a:p>
          </p:txBody>
        </p:sp>
        <p:sp>
          <p:nvSpPr>
            <p:cNvPr id="65" name="Rounded Rectangle 64"/>
            <p:cNvSpPr/>
            <p:nvPr/>
          </p:nvSpPr>
          <p:spPr bwMode="auto">
            <a:xfrm>
              <a:off x="1590288" y="1524000"/>
              <a:ext cx="1718712"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67" name="Line 39"/>
            <p:cNvSpPr>
              <a:spLocks noChangeShapeType="1"/>
            </p:cNvSpPr>
            <p:nvPr/>
          </p:nvSpPr>
          <p:spPr bwMode="auto">
            <a:xfrm>
              <a:off x="3309000" y="1818179"/>
              <a:ext cx="511678" cy="1"/>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76" name="Freeform 19"/>
          <p:cNvSpPr>
            <a:spLocks/>
          </p:cNvSpPr>
          <p:nvPr/>
        </p:nvSpPr>
        <p:spPr bwMode="auto">
          <a:xfrm rot="5400000">
            <a:off x="1354066" y="2362878"/>
            <a:ext cx="1144237" cy="381000"/>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sp>
        <p:nvSpPr>
          <p:cNvPr id="77" name="Explosion 1 61"/>
          <p:cNvSpPr>
            <a:spLocks noChangeArrowheads="1"/>
          </p:cNvSpPr>
          <p:nvPr/>
        </p:nvSpPr>
        <p:spPr bwMode="auto">
          <a:xfrm>
            <a:off x="614363" y="2693311"/>
            <a:ext cx="2190690" cy="769275"/>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sz="2200" b="1" dirty="0" smtClean="0">
                <a:solidFill>
                  <a:srgbClr val="002060"/>
                </a:solidFill>
                <a:latin typeface="Arial Narrow" pitchFamily="34" charset="0"/>
              </a:rPr>
              <a:t>Detection</a:t>
            </a:r>
            <a:endParaRPr lang="en-US" sz="2200" b="1" dirty="0">
              <a:solidFill>
                <a:srgbClr val="002060"/>
              </a:solidFill>
              <a:latin typeface="Arial Narrow" pitchFamily="34" charset="0"/>
            </a:endParaRPr>
          </a:p>
        </p:txBody>
      </p:sp>
      <p:grpSp>
        <p:nvGrpSpPr>
          <p:cNvPr id="3" name="Group 2"/>
          <p:cNvGrpSpPr/>
          <p:nvPr/>
        </p:nvGrpSpPr>
        <p:grpSpPr>
          <a:xfrm>
            <a:off x="462258" y="2634331"/>
            <a:ext cx="8529342" cy="1559384"/>
            <a:chOff x="462258" y="2634331"/>
            <a:chExt cx="8529342" cy="1559384"/>
          </a:xfrm>
        </p:grpSpPr>
        <p:sp>
          <p:nvSpPr>
            <p:cNvPr id="52" name="Rounded Rectangle 51"/>
            <p:cNvSpPr/>
            <p:nvPr/>
          </p:nvSpPr>
          <p:spPr bwMode="auto">
            <a:xfrm>
              <a:off x="462258" y="2634331"/>
              <a:ext cx="2509541" cy="89757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89" name="Group 88"/>
            <p:cNvGrpSpPr/>
            <p:nvPr/>
          </p:nvGrpSpPr>
          <p:grpSpPr>
            <a:xfrm>
              <a:off x="965398" y="3293402"/>
              <a:ext cx="8026202" cy="900313"/>
              <a:chOff x="965398" y="3217202"/>
              <a:chExt cx="8026202" cy="900313"/>
            </a:xfrm>
          </p:grpSpPr>
          <p:sp>
            <p:nvSpPr>
              <p:cNvPr id="54" name="Rounded Rectangle 53"/>
              <p:cNvSpPr/>
              <p:nvPr/>
            </p:nvSpPr>
            <p:spPr bwMode="auto">
              <a:xfrm>
                <a:off x="965398" y="3686628"/>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nvGrpSpPr>
              <p:cNvPr id="68" name="Group 67"/>
              <p:cNvGrpSpPr/>
              <p:nvPr/>
            </p:nvGrpSpPr>
            <p:grpSpPr>
              <a:xfrm>
                <a:off x="2404379" y="3217202"/>
                <a:ext cx="6587221" cy="714718"/>
                <a:chOff x="2404379" y="3217202"/>
                <a:chExt cx="6587221" cy="714718"/>
              </a:xfrm>
            </p:grpSpPr>
            <p:sp>
              <p:nvSpPr>
                <p:cNvPr id="29" name="Rounded Rectangle 28"/>
                <p:cNvSpPr/>
                <p:nvPr/>
              </p:nvSpPr>
              <p:spPr bwMode="auto">
                <a:xfrm>
                  <a:off x="3809998" y="3217202"/>
                  <a:ext cx="5181602" cy="58517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200" b="1" dirty="0" smtClean="0">
                      <a:solidFill>
                        <a:srgbClr val="D25000"/>
                      </a:solidFill>
                      <a:latin typeface="Arial Narrow" pitchFamily="34" charset="0"/>
                    </a:rPr>
                    <a:t>Multicore detection &amp; diagnosis </a:t>
                  </a:r>
                  <a:r>
                    <a:rPr lang="en-US" sz="2200" b="1" dirty="0" smtClean="0">
                      <a:latin typeface="Arial Narrow" pitchFamily="34" charset="0"/>
                    </a:rPr>
                    <a:t>[MICRO’09]</a:t>
                  </a:r>
                  <a:endParaRPr lang="en-US" sz="2200" b="1" dirty="0">
                    <a:latin typeface="Arial Narrow" pitchFamily="34" charset="0"/>
                  </a:endParaRPr>
                </a:p>
              </p:txBody>
            </p:sp>
            <p:sp>
              <p:nvSpPr>
                <p:cNvPr id="80" name="Line 39"/>
                <p:cNvSpPr>
                  <a:spLocks noChangeShapeType="1"/>
                </p:cNvSpPr>
                <p:nvPr/>
              </p:nvSpPr>
              <p:spPr bwMode="auto">
                <a:xfrm>
                  <a:off x="2971800" y="3217202"/>
                  <a:ext cx="838200" cy="169184"/>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sp>
              <p:nvSpPr>
                <p:cNvPr id="81" name="Line 39"/>
                <p:cNvSpPr>
                  <a:spLocks noChangeShapeType="1"/>
                </p:cNvSpPr>
                <p:nvPr/>
              </p:nvSpPr>
              <p:spPr bwMode="auto">
                <a:xfrm flipV="1">
                  <a:off x="2404379" y="3672840"/>
                  <a:ext cx="1405621" cy="25908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grpSp>
      </p:grpSp>
      <p:sp>
        <p:nvSpPr>
          <p:cNvPr id="69" name="Rectangle 68"/>
          <p:cNvSpPr/>
          <p:nvPr/>
        </p:nvSpPr>
        <p:spPr>
          <a:xfrm>
            <a:off x="1046653" y="3749040"/>
            <a:ext cx="1287532" cy="430887"/>
          </a:xfrm>
          <a:prstGeom prst="rect">
            <a:avLst/>
          </a:prstGeom>
        </p:spPr>
        <p:txBody>
          <a:bodyPr wrap="none">
            <a:spAutoFit/>
          </a:bodyPr>
          <a:lstStyle/>
          <a:p>
            <a:pPr algn="ctr" eaLnBrk="0" fontAlgn="base" hangingPunct="0">
              <a:spcBef>
                <a:spcPct val="0"/>
              </a:spcBef>
              <a:spcAft>
                <a:spcPct val="0"/>
              </a:spcAft>
            </a:pPr>
            <a:r>
              <a:rPr lang="en-US" sz="2200" b="1" dirty="0">
                <a:solidFill>
                  <a:srgbClr val="002060"/>
                </a:solidFill>
                <a:latin typeface="Arial Narrow" pitchFamily="34" charset="0"/>
              </a:rPr>
              <a:t>Diagnosis</a:t>
            </a:r>
          </a:p>
        </p:txBody>
      </p:sp>
      <p:grpSp>
        <p:nvGrpSpPr>
          <p:cNvPr id="88" name="Group 87"/>
          <p:cNvGrpSpPr/>
          <p:nvPr/>
        </p:nvGrpSpPr>
        <p:grpSpPr>
          <a:xfrm>
            <a:off x="903571" y="4562100"/>
            <a:ext cx="8077200" cy="501936"/>
            <a:chOff x="972260" y="4562100"/>
            <a:chExt cx="7437350" cy="501936"/>
          </a:xfrm>
        </p:grpSpPr>
        <p:grpSp>
          <p:nvGrpSpPr>
            <p:cNvPr id="32" name="Group 31"/>
            <p:cNvGrpSpPr/>
            <p:nvPr/>
          </p:nvGrpSpPr>
          <p:grpSpPr>
            <a:xfrm>
              <a:off x="2411242" y="4567926"/>
              <a:ext cx="5998368" cy="496110"/>
              <a:chOff x="2276948" y="4205032"/>
              <a:chExt cx="5998368" cy="496110"/>
            </a:xfrm>
          </p:grpSpPr>
          <p:sp>
            <p:nvSpPr>
              <p:cNvPr id="60" name="Rounded Rectangle 59"/>
              <p:cNvSpPr/>
              <p:nvPr/>
            </p:nvSpPr>
            <p:spPr bwMode="auto">
              <a:xfrm>
                <a:off x="3523988" y="4205032"/>
                <a:ext cx="4751328" cy="49611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err="1">
                    <a:solidFill>
                      <a:srgbClr val="D15100"/>
                    </a:solidFill>
                    <a:latin typeface="Arial Narrow" pitchFamily="34" charset="0"/>
                  </a:rPr>
                  <a:t>Checkpointing</a:t>
                </a:r>
                <a:r>
                  <a:rPr lang="en-US" sz="2200" b="1" dirty="0">
                    <a:solidFill>
                      <a:srgbClr val="D15100"/>
                    </a:solidFill>
                    <a:latin typeface="Arial Narrow" pitchFamily="34" charset="0"/>
                  </a:rPr>
                  <a:t> and </a:t>
                </a:r>
                <a:r>
                  <a:rPr lang="en-US" sz="2200" b="1" dirty="0" smtClean="0">
                    <a:solidFill>
                      <a:srgbClr val="D15100"/>
                    </a:solidFill>
                    <a:latin typeface="Arial Narrow" pitchFamily="34" charset="0"/>
                  </a:rPr>
                  <a:t>rollback </a:t>
                </a:r>
                <a:r>
                  <a:rPr lang="en-US" sz="2200" b="1" dirty="0" smtClean="0">
                    <a:latin typeface="Arial Narrow" pitchFamily="34" charset="0"/>
                  </a:rPr>
                  <a:t>Handling I/O</a:t>
                </a:r>
                <a:endParaRPr lang="en-US" sz="2200" b="1" dirty="0">
                  <a:latin typeface="Arial Narrow" pitchFamily="34" charset="0"/>
                </a:endParaRPr>
              </a:p>
            </p:txBody>
          </p:sp>
          <p:sp>
            <p:nvSpPr>
              <p:cNvPr id="61" name="Line 39"/>
              <p:cNvSpPr>
                <a:spLocks noChangeShapeType="1"/>
              </p:cNvSpPr>
              <p:nvPr/>
            </p:nvSpPr>
            <p:spPr bwMode="auto">
              <a:xfrm flipV="1">
                <a:off x="2276948" y="4450139"/>
                <a:ext cx="1247041" cy="0"/>
              </a:xfrm>
              <a:prstGeom prst="line">
                <a:avLst/>
              </a:prstGeom>
              <a:noFill/>
              <a:ln w="38100" cap="flat" cmpd="sng" algn="ctr">
                <a:solidFill>
                  <a:schemeClr val="tx1"/>
                </a:solidFill>
                <a:prstDash val="solid"/>
                <a:round/>
                <a:headEnd type="none" w="med" len="med"/>
                <a:tailEnd type="triangle" w="med" len="med"/>
              </a:ln>
            </p:spPr>
            <p:txBody>
              <a:bodyPr/>
              <a:lstStyle/>
              <a:p>
                <a:endParaRPr lang="en-US"/>
              </a:p>
            </p:txBody>
          </p:sp>
        </p:grpSp>
        <p:sp>
          <p:nvSpPr>
            <p:cNvPr id="83" name="Rounded Rectangle 82"/>
            <p:cNvSpPr/>
            <p:nvPr/>
          </p:nvSpPr>
          <p:spPr bwMode="auto">
            <a:xfrm>
              <a:off x="972260" y="4562100"/>
              <a:ext cx="1438981" cy="430887"/>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grpSp>
      <p:sp>
        <p:nvSpPr>
          <p:cNvPr id="84" name="Rectangle 83"/>
          <p:cNvSpPr/>
          <p:nvPr/>
        </p:nvSpPr>
        <p:spPr>
          <a:xfrm>
            <a:off x="1085578" y="4562101"/>
            <a:ext cx="1223413" cy="430887"/>
          </a:xfrm>
          <a:prstGeom prst="rect">
            <a:avLst/>
          </a:prstGeom>
        </p:spPr>
        <p:txBody>
          <a:bodyPr wrap="none">
            <a:spAutoFit/>
          </a:bodyPr>
          <a:lstStyle/>
          <a:p>
            <a:pPr algn="ctr" eaLnBrk="0" fontAlgn="base" hangingPunct="0">
              <a:spcBef>
                <a:spcPct val="0"/>
              </a:spcBef>
              <a:spcAft>
                <a:spcPct val="0"/>
              </a:spcAft>
            </a:pPr>
            <a:r>
              <a:rPr lang="en-US" sz="2200" b="1" dirty="0" smtClean="0">
                <a:solidFill>
                  <a:srgbClr val="002060"/>
                </a:solidFill>
                <a:latin typeface="Arial Narrow" pitchFamily="34" charset="0"/>
              </a:rPr>
              <a:t>Recovery</a:t>
            </a:r>
            <a:endParaRPr lang="en-US" sz="2200" b="1" dirty="0">
              <a:solidFill>
                <a:srgbClr val="002060"/>
              </a:solidFill>
              <a:latin typeface="Arial Narrow" pitchFamily="34" charset="0"/>
            </a:endParaRPr>
          </a:p>
        </p:txBody>
      </p:sp>
      <p:cxnSp>
        <p:nvCxnSpPr>
          <p:cNvPr id="66" name="Straight Arrow Connector 65"/>
          <p:cNvCxnSpPr>
            <a:stCxn id="83" idx="2"/>
          </p:cNvCxnSpPr>
          <p:nvPr/>
        </p:nvCxnSpPr>
        <p:spPr bwMode="auto">
          <a:xfrm flipH="1">
            <a:off x="1682173" y="4992987"/>
            <a:ext cx="2788" cy="30210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3643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p>
          <a:p>
            <a:pPr>
              <a:lnSpc>
                <a:spcPct val="100000"/>
              </a:lnSpc>
            </a:pPr>
            <a:r>
              <a:rPr lang="en-US" dirty="0" err="1" smtClean="0"/>
              <a:t>Relyzer</a:t>
            </a:r>
            <a:r>
              <a:rPr lang="en-US" dirty="0" smtClean="0"/>
              <a:t>: Application reliability analysis</a:t>
            </a:r>
          </a:p>
          <a:p>
            <a:pPr>
              <a:lnSpc>
                <a:spcPct val="100000"/>
              </a:lnSpc>
            </a:pPr>
            <a:endParaRPr lang="en-US" sz="1000" dirty="0" smtClean="0"/>
          </a:p>
          <a:p>
            <a:pPr>
              <a:lnSpc>
                <a:spcPct val="100000"/>
              </a:lnSpc>
            </a:pPr>
            <a:r>
              <a:rPr lang="en-US" dirty="0" err="1"/>
              <a:t>m</a:t>
            </a:r>
            <a:r>
              <a:rPr lang="en-US" dirty="0" err="1" smtClean="0"/>
              <a:t>vEqualizer</a:t>
            </a:r>
            <a:r>
              <a:rPr lang="en-US" dirty="0" smtClean="0"/>
              <a:t>: Speeding up </a:t>
            </a:r>
            <a:r>
              <a:rPr lang="en-US" dirty="0" err="1" smtClean="0"/>
              <a:t>Relyzer</a:t>
            </a:r>
            <a:endParaRPr lang="en-US" dirty="0" smtClean="0"/>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1">
              <a:lnSpc>
                <a:spcPct val="100000"/>
              </a:lnSpc>
            </a:pPr>
            <a:r>
              <a:rPr lang="en-US" dirty="0" smtClean="0"/>
              <a:t>Tunable Reliability</a:t>
            </a:r>
          </a:p>
          <a:p>
            <a:pPr lvl="1">
              <a:lnSpc>
                <a:spcPct val="100000"/>
              </a:lnSpc>
            </a:pPr>
            <a:r>
              <a:rPr lang="en-US" dirty="0" smtClean="0"/>
              <a:t>Evaluating simple metrics for finding SDCs</a:t>
            </a:r>
          </a:p>
          <a:p>
            <a:pPr>
              <a:lnSpc>
                <a:spcPct val="100000"/>
              </a:lnSpc>
            </a:pPr>
            <a:endParaRPr lang="en-US" sz="1000" dirty="0" smtClean="0"/>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a:p>
        </p:txBody>
      </p:sp>
      <p:sp>
        <p:nvSpPr>
          <p:cNvPr id="5" name="Left Arrow 4"/>
          <p:cNvSpPr/>
          <p:nvPr/>
        </p:nvSpPr>
        <p:spPr bwMode="auto">
          <a:xfrm>
            <a:off x="5638800" y="14478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79360752"/>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rgbClr val="000099"/>
                                        </p:clrVal>
                                      </p:to>
                                    </p:set>
                                    <p:set>
                                      <p:cBhvr>
                                        <p:cTn id="7" dur="500" fill="hold"/>
                                        <p:tgtEl>
                                          <p:spTgt spid="3">
                                            <p:txEl>
                                              <p:pRg st="4" end="4"/>
                                            </p:txEl>
                                          </p:spTgt>
                                        </p:tgtEl>
                                        <p:attrNameLst>
                                          <p:attrName>fillcolor</p:attrName>
                                        </p:attrNameLst>
                                      </p:cBhvr>
                                      <p:to>
                                        <p:clrVal>
                                          <a:srgbClr val="000099"/>
                                        </p:clrVal>
                                      </p:to>
                                    </p:set>
                                    <p:set>
                                      <p:cBhvr>
                                        <p:cTn id="8" dur="500" fill="hold"/>
                                        <p:tgtEl>
                                          <p:spTgt spid="3">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9" end="9"/>
                                            </p:txEl>
                                          </p:spTgt>
                                        </p:tgtEl>
                                        <p:attrNameLst>
                                          <p:attrName>style.color</p:attrName>
                                        </p:attrNameLst>
                                      </p:cBhvr>
                                      <p:to>
                                        <p:clrVal>
                                          <a:srgbClr val="000099"/>
                                        </p:clrVal>
                                      </p:to>
                                    </p:set>
                                    <p:set>
                                      <p:cBhvr>
                                        <p:cTn id="11" dur="500" fill="hold"/>
                                        <p:tgtEl>
                                          <p:spTgt spid="3">
                                            <p:txEl>
                                              <p:pRg st="9" end="9"/>
                                            </p:txEl>
                                          </p:spTgt>
                                        </p:tgtEl>
                                        <p:attrNameLst>
                                          <p:attrName>fillcolor</p:attrName>
                                        </p:attrNameLst>
                                      </p:cBhvr>
                                      <p:to>
                                        <p:clrVal>
                                          <a:srgbClr val="000099"/>
                                        </p:clrVal>
                                      </p:to>
                                    </p:set>
                                    <p:set>
                                      <p:cBhvr>
                                        <p:cTn id="12" dur="500" fill="hold"/>
                                        <p:tgtEl>
                                          <p:spTgt spid="3">
                                            <p:txEl>
                                              <p:pRg st="9" end="9"/>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Oval 245"/>
          <p:cNvSpPr/>
          <p:nvPr/>
        </p:nvSpPr>
        <p:spPr bwMode="auto">
          <a:xfrm>
            <a:off x="2292350" y="426948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5" name="Oval 244"/>
          <p:cNvSpPr/>
          <p:nvPr/>
        </p:nvSpPr>
        <p:spPr bwMode="auto">
          <a:xfrm>
            <a:off x="2317750" y="346242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4" name="Oval 243"/>
          <p:cNvSpPr/>
          <p:nvPr/>
        </p:nvSpPr>
        <p:spPr bwMode="auto">
          <a:xfrm>
            <a:off x="2336800" y="2666909"/>
            <a:ext cx="762000" cy="726114"/>
          </a:xfrm>
          <a:prstGeom prst="ellips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3" name="Oval 242"/>
          <p:cNvSpPr/>
          <p:nvPr/>
        </p:nvSpPr>
        <p:spPr bwMode="auto">
          <a:xfrm>
            <a:off x="2336800" y="184157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9" name="Group 228"/>
          <p:cNvGrpSpPr/>
          <p:nvPr/>
        </p:nvGrpSpPr>
        <p:grpSpPr>
          <a:xfrm>
            <a:off x="344545" y="1145282"/>
            <a:ext cx="1865255" cy="4188718"/>
            <a:chOff x="304800" y="1678682"/>
            <a:chExt cx="1865255" cy="4188718"/>
          </a:xfrm>
        </p:grpSpPr>
        <p:grpSp>
          <p:nvGrpSpPr>
            <p:cNvPr id="230" name="Group 229"/>
            <p:cNvGrpSpPr/>
            <p:nvPr/>
          </p:nvGrpSpPr>
          <p:grpSpPr>
            <a:xfrm>
              <a:off x="304800" y="1678682"/>
              <a:ext cx="1865255" cy="3222945"/>
              <a:chOff x="304800" y="1678682"/>
              <a:chExt cx="1865255" cy="3222945"/>
            </a:xfrm>
          </p:grpSpPr>
          <p:sp>
            <p:nvSpPr>
              <p:cNvPr id="233" name="Rounded Rectangle 23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34" name="Group 2047"/>
              <p:cNvGrpSpPr>
                <a:grpSpLocks/>
              </p:cNvGrpSpPr>
              <p:nvPr/>
            </p:nvGrpSpPr>
            <p:grpSpPr bwMode="auto">
              <a:xfrm>
                <a:off x="304800" y="1907290"/>
                <a:ext cx="1865255" cy="2732088"/>
                <a:chOff x="1569711" y="2214680"/>
                <a:chExt cx="1990971" cy="2732220"/>
              </a:xfrm>
            </p:grpSpPr>
            <p:sp>
              <p:nvSpPr>
                <p:cNvPr id="235" name="Rectangle 23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3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42" name="TextBox 24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31" name="Straight Arrow Connector 2054"/>
            <p:cNvCxnSpPr>
              <a:cxnSpLocks noChangeShapeType="1"/>
              <a:stCxn id="233" idx="2"/>
              <a:endCxn id="23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2" name="Rounded Rectangle 23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 name="Oval 2"/>
          <p:cNvSpPr/>
          <p:nvPr/>
        </p:nvSpPr>
        <p:spPr bwMode="auto">
          <a:xfrm>
            <a:off x="2362200" y="104466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smtClean="0"/>
              <a:t>Relyzer</a:t>
            </a:r>
            <a:r>
              <a:rPr lang="en-US" dirty="0" smtClean="0"/>
              <a:t>: Application Reliability Analyzer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a:p>
        </p:txBody>
      </p:sp>
      <p:sp>
        <p:nvSpPr>
          <p:cNvPr id="88" name="Explosion 1 37"/>
          <p:cNvSpPr>
            <a:spLocks noChangeArrowheads="1"/>
          </p:cNvSpPr>
          <p:nvPr/>
        </p:nvSpPr>
        <p:spPr bwMode="auto">
          <a:xfrm>
            <a:off x="1030287" y="13008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89" name="Group 88"/>
          <p:cNvGrpSpPr>
            <a:grpSpLocks/>
          </p:cNvGrpSpPr>
          <p:nvPr/>
        </p:nvGrpSpPr>
        <p:grpSpPr bwMode="auto">
          <a:xfrm>
            <a:off x="1217612" y="1300865"/>
            <a:ext cx="534988" cy="153988"/>
            <a:chOff x="1711257" y="2290575"/>
            <a:chExt cx="534381" cy="154000"/>
          </a:xfrm>
          <a:effectLst>
            <a:outerShdw blurRad="50800" dist="38100" dir="13500000" algn="br" rotWithShape="0">
              <a:prstClr val="black">
                <a:alpha val="40000"/>
              </a:prstClr>
            </a:outerShdw>
          </a:effectLst>
        </p:grpSpPr>
        <p:sp>
          <p:nvSpPr>
            <p:cNvPr id="90" name="Explosion 1 39"/>
            <p:cNvSpPr>
              <a:spLocks noChangeArrowheads="1"/>
            </p:cNvSpPr>
            <p:nvPr/>
          </p:nvSpPr>
          <p:spPr bwMode="auto">
            <a:xfrm>
              <a:off x="1711257" y="229278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1" name="Explosion 1 33"/>
            <p:cNvSpPr>
              <a:spLocks noChangeArrowheads="1"/>
            </p:cNvSpPr>
            <p:nvPr/>
          </p:nvSpPr>
          <p:spPr bwMode="auto">
            <a:xfrm>
              <a:off x="1945175" y="229057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92" name="Explosion 1 34"/>
            <p:cNvSpPr>
              <a:spLocks noChangeArrowheads="1"/>
            </p:cNvSpPr>
            <p:nvPr/>
          </p:nvSpPr>
          <p:spPr bwMode="auto">
            <a:xfrm>
              <a:off x="2131796" y="229278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94" name="Explosion 1 36"/>
          <p:cNvSpPr>
            <a:spLocks noChangeArrowheads="1"/>
          </p:cNvSpPr>
          <p:nvPr/>
        </p:nvSpPr>
        <p:spPr bwMode="auto">
          <a:xfrm>
            <a:off x="800100" y="13024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6" name="Explosion 1 38"/>
          <p:cNvSpPr>
            <a:spLocks noChangeArrowheads="1"/>
          </p:cNvSpPr>
          <p:nvPr/>
        </p:nvSpPr>
        <p:spPr bwMode="auto">
          <a:xfrm>
            <a:off x="1030711" y="160249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7" name="Explosion 1 43"/>
          <p:cNvSpPr>
            <a:spLocks noChangeArrowheads="1"/>
          </p:cNvSpPr>
          <p:nvPr/>
        </p:nvSpPr>
        <p:spPr bwMode="auto">
          <a:xfrm>
            <a:off x="1217562" y="1604701"/>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8" name="Explosion 1 44"/>
          <p:cNvSpPr>
            <a:spLocks noChangeArrowheads="1"/>
          </p:cNvSpPr>
          <p:nvPr/>
        </p:nvSpPr>
        <p:spPr bwMode="auto">
          <a:xfrm>
            <a:off x="1451767" y="160249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99" name="Explosion 1 45"/>
          <p:cNvSpPr>
            <a:spLocks noChangeArrowheads="1"/>
          </p:cNvSpPr>
          <p:nvPr/>
        </p:nvSpPr>
        <p:spPr bwMode="auto">
          <a:xfrm>
            <a:off x="1638618"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1" name="Explosion 1 48"/>
          <p:cNvSpPr>
            <a:spLocks noChangeArrowheads="1"/>
          </p:cNvSpPr>
          <p:nvPr/>
        </p:nvSpPr>
        <p:spPr bwMode="auto">
          <a:xfrm>
            <a:off x="799626" y="1604700"/>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03" name="Explosion 1 49"/>
          <p:cNvSpPr>
            <a:spLocks noChangeArrowheads="1"/>
          </p:cNvSpPr>
          <p:nvPr/>
        </p:nvSpPr>
        <p:spPr bwMode="auto">
          <a:xfrm>
            <a:off x="1030711" y="190570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4" name="Explosion 1 50"/>
          <p:cNvSpPr>
            <a:spLocks noChangeArrowheads="1"/>
          </p:cNvSpPr>
          <p:nvPr/>
        </p:nvSpPr>
        <p:spPr bwMode="auto">
          <a:xfrm>
            <a:off x="1217562" y="1907914"/>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5" name="Explosion 1 51"/>
          <p:cNvSpPr>
            <a:spLocks noChangeArrowheads="1"/>
          </p:cNvSpPr>
          <p:nvPr/>
        </p:nvSpPr>
        <p:spPr bwMode="auto">
          <a:xfrm>
            <a:off x="1451767" y="190570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6" name="Explosion 1 52"/>
          <p:cNvSpPr>
            <a:spLocks noChangeArrowheads="1"/>
          </p:cNvSpPr>
          <p:nvPr/>
        </p:nvSpPr>
        <p:spPr bwMode="auto">
          <a:xfrm>
            <a:off x="1638618"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8" name="Explosion 1 54"/>
          <p:cNvSpPr>
            <a:spLocks noChangeArrowheads="1"/>
          </p:cNvSpPr>
          <p:nvPr/>
        </p:nvSpPr>
        <p:spPr bwMode="auto">
          <a:xfrm>
            <a:off x="799626" y="190791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9" name="Explosion 1 55"/>
          <p:cNvSpPr>
            <a:spLocks noChangeArrowheads="1"/>
          </p:cNvSpPr>
          <p:nvPr/>
        </p:nvSpPr>
        <p:spPr bwMode="auto">
          <a:xfrm>
            <a:off x="1030287" y="220891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1" name="Explosion 1 60"/>
          <p:cNvSpPr>
            <a:spLocks noChangeArrowheads="1"/>
          </p:cNvSpPr>
          <p:nvPr/>
        </p:nvSpPr>
        <p:spPr bwMode="auto">
          <a:xfrm>
            <a:off x="800100" y="221209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2" name="Explosion 1 61"/>
          <p:cNvSpPr>
            <a:spLocks noChangeArrowheads="1"/>
          </p:cNvSpPr>
          <p:nvPr/>
        </p:nvSpPr>
        <p:spPr bwMode="auto">
          <a:xfrm>
            <a:off x="1030287" y="372656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3" name="Group 112"/>
          <p:cNvGrpSpPr>
            <a:grpSpLocks/>
          </p:cNvGrpSpPr>
          <p:nvPr/>
        </p:nvGrpSpPr>
        <p:grpSpPr bwMode="auto">
          <a:xfrm>
            <a:off x="1217612" y="3726565"/>
            <a:ext cx="534988" cy="153988"/>
            <a:chOff x="1711257" y="4717005"/>
            <a:chExt cx="534381" cy="154000"/>
          </a:xfrm>
          <a:effectLst>
            <a:outerShdw blurRad="50800" dist="38100" dir="13500000" algn="br" rotWithShape="0">
              <a:prstClr val="black">
                <a:alpha val="40000"/>
              </a:prstClr>
            </a:outerShdw>
          </a:effectLst>
        </p:grpSpPr>
        <p:sp>
          <p:nvSpPr>
            <p:cNvPr id="114" name="Explosion 1 62"/>
            <p:cNvSpPr>
              <a:spLocks noChangeArrowheads="1"/>
            </p:cNvSpPr>
            <p:nvPr/>
          </p:nvSpPr>
          <p:spPr bwMode="auto">
            <a:xfrm>
              <a:off x="1711257" y="47192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5" name="Explosion 1 63"/>
            <p:cNvSpPr>
              <a:spLocks noChangeArrowheads="1"/>
            </p:cNvSpPr>
            <p:nvPr/>
          </p:nvSpPr>
          <p:spPr bwMode="auto">
            <a:xfrm>
              <a:off x="1945175" y="47170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6" name="Explosion 1 64"/>
            <p:cNvSpPr>
              <a:spLocks noChangeArrowheads="1"/>
            </p:cNvSpPr>
            <p:nvPr/>
          </p:nvSpPr>
          <p:spPr bwMode="auto">
            <a:xfrm>
              <a:off x="2131796" y="47192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18" name="Explosion 1 66"/>
          <p:cNvSpPr>
            <a:spLocks noChangeArrowheads="1"/>
          </p:cNvSpPr>
          <p:nvPr/>
        </p:nvSpPr>
        <p:spPr bwMode="auto">
          <a:xfrm>
            <a:off x="800100" y="372974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19" name="Explosion 1 67"/>
          <p:cNvSpPr>
            <a:spLocks noChangeArrowheads="1"/>
          </p:cNvSpPr>
          <p:nvPr/>
        </p:nvSpPr>
        <p:spPr bwMode="auto">
          <a:xfrm>
            <a:off x="1030287"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0" name="Explosion 1 68"/>
          <p:cNvSpPr>
            <a:spLocks noChangeArrowheads="1"/>
          </p:cNvSpPr>
          <p:nvPr/>
        </p:nvSpPr>
        <p:spPr bwMode="auto">
          <a:xfrm>
            <a:off x="1217612"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1" name="Explosion 1 69"/>
          <p:cNvSpPr>
            <a:spLocks noChangeArrowheads="1"/>
          </p:cNvSpPr>
          <p:nvPr/>
        </p:nvSpPr>
        <p:spPr bwMode="auto">
          <a:xfrm>
            <a:off x="1450975" y="403136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2" name="Explosion 1 70"/>
          <p:cNvSpPr>
            <a:spLocks noChangeArrowheads="1"/>
          </p:cNvSpPr>
          <p:nvPr/>
        </p:nvSpPr>
        <p:spPr bwMode="auto">
          <a:xfrm>
            <a:off x="16383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4" name="Explosion 1 72"/>
          <p:cNvSpPr>
            <a:spLocks noChangeArrowheads="1"/>
          </p:cNvSpPr>
          <p:nvPr/>
        </p:nvSpPr>
        <p:spPr bwMode="auto">
          <a:xfrm>
            <a:off x="800100" y="403295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6" name="Group 5"/>
          <p:cNvGrpSpPr>
            <a:grpSpLocks/>
          </p:cNvGrpSpPr>
          <p:nvPr/>
        </p:nvGrpSpPr>
        <p:grpSpPr bwMode="auto">
          <a:xfrm>
            <a:off x="1217612" y="2208915"/>
            <a:ext cx="534988" cy="153976"/>
            <a:chOff x="1711257" y="3199105"/>
            <a:chExt cx="534381" cy="154000"/>
          </a:xfrm>
          <a:effectLst>
            <a:outerShdw blurRad="50800" dist="38100" dir="13500000" algn="br" rotWithShape="0">
              <a:prstClr val="black">
                <a:alpha val="40000"/>
              </a:prstClr>
            </a:outerShdw>
          </a:effectLst>
        </p:grpSpPr>
        <p:sp>
          <p:nvSpPr>
            <p:cNvPr id="130" name="Explosion 1 56"/>
            <p:cNvSpPr>
              <a:spLocks noChangeArrowheads="1"/>
            </p:cNvSpPr>
            <p:nvPr/>
          </p:nvSpPr>
          <p:spPr bwMode="auto">
            <a:xfrm>
              <a:off x="1711257" y="3201316"/>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1" name="Explosion 1 57"/>
            <p:cNvSpPr>
              <a:spLocks noChangeArrowheads="1"/>
            </p:cNvSpPr>
            <p:nvPr/>
          </p:nvSpPr>
          <p:spPr bwMode="auto">
            <a:xfrm>
              <a:off x="1945175" y="319910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2" name="Explosion 1 58"/>
            <p:cNvSpPr>
              <a:spLocks noChangeArrowheads="1"/>
            </p:cNvSpPr>
            <p:nvPr/>
          </p:nvSpPr>
          <p:spPr bwMode="auto">
            <a:xfrm>
              <a:off x="2131796" y="3201315"/>
              <a:ext cx="113842" cy="1517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127" name="Explosion 1 74"/>
          <p:cNvSpPr>
            <a:spLocks noChangeArrowheads="1"/>
          </p:cNvSpPr>
          <p:nvPr/>
        </p:nvSpPr>
        <p:spPr bwMode="auto">
          <a:xfrm>
            <a:off x="1217612" y="334937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8" name="Explosion 1 75"/>
          <p:cNvSpPr>
            <a:spLocks noChangeArrowheads="1"/>
          </p:cNvSpPr>
          <p:nvPr/>
        </p:nvSpPr>
        <p:spPr bwMode="auto">
          <a:xfrm>
            <a:off x="1451796" y="3347164"/>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29" name="Explosion 1 76"/>
          <p:cNvSpPr>
            <a:spLocks noChangeArrowheads="1"/>
          </p:cNvSpPr>
          <p:nvPr/>
        </p:nvSpPr>
        <p:spPr bwMode="auto">
          <a:xfrm>
            <a:off x="1638629" y="3349373"/>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4" name="Explosion 1 73"/>
          <p:cNvSpPr>
            <a:spLocks noChangeArrowheads="1"/>
          </p:cNvSpPr>
          <p:nvPr/>
        </p:nvSpPr>
        <p:spPr bwMode="auto">
          <a:xfrm>
            <a:off x="1030629" y="3347154"/>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8"/>
          <p:cNvSpPr>
            <a:spLocks noChangeArrowheads="1"/>
          </p:cNvSpPr>
          <p:nvPr/>
        </p:nvSpPr>
        <p:spPr bwMode="auto">
          <a:xfrm>
            <a:off x="799589" y="3349363"/>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9" name="Explosion 1 79"/>
          <p:cNvSpPr>
            <a:spLocks noChangeArrowheads="1"/>
          </p:cNvSpPr>
          <p:nvPr/>
        </p:nvSpPr>
        <p:spPr bwMode="auto">
          <a:xfrm>
            <a:off x="1030711" y="297091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0" name="Explosion 1 80"/>
          <p:cNvSpPr>
            <a:spLocks noChangeArrowheads="1"/>
          </p:cNvSpPr>
          <p:nvPr/>
        </p:nvSpPr>
        <p:spPr bwMode="auto">
          <a:xfrm>
            <a:off x="1217562" y="2973126"/>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1" name="Explosion 1 81"/>
          <p:cNvSpPr>
            <a:spLocks noChangeArrowheads="1"/>
          </p:cNvSpPr>
          <p:nvPr/>
        </p:nvSpPr>
        <p:spPr bwMode="auto">
          <a:xfrm>
            <a:off x="1451767" y="297091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2" name="Explosion 1 82"/>
          <p:cNvSpPr>
            <a:spLocks noChangeArrowheads="1"/>
          </p:cNvSpPr>
          <p:nvPr/>
        </p:nvSpPr>
        <p:spPr bwMode="auto">
          <a:xfrm>
            <a:off x="1638618"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4" name="Explosion 1 84"/>
          <p:cNvSpPr>
            <a:spLocks noChangeArrowheads="1"/>
          </p:cNvSpPr>
          <p:nvPr/>
        </p:nvSpPr>
        <p:spPr bwMode="auto">
          <a:xfrm>
            <a:off x="799626" y="2973125"/>
            <a:ext cx="113982" cy="151777"/>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5" name="Explosion 1 85"/>
          <p:cNvSpPr>
            <a:spLocks noChangeArrowheads="1"/>
          </p:cNvSpPr>
          <p:nvPr/>
        </p:nvSpPr>
        <p:spPr bwMode="auto">
          <a:xfrm>
            <a:off x="1030287"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6" name="Explosion 1 86"/>
          <p:cNvSpPr>
            <a:spLocks noChangeArrowheads="1"/>
          </p:cNvSpPr>
          <p:nvPr/>
        </p:nvSpPr>
        <p:spPr bwMode="auto">
          <a:xfrm>
            <a:off x="1217612"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7" name="Explosion 1 87"/>
          <p:cNvSpPr>
            <a:spLocks noChangeArrowheads="1"/>
          </p:cNvSpPr>
          <p:nvPr/>
        </p:nvSpPr>
        <p:spPr bwMode="auto">
          <a:xfrm>
            <a:off x="1450975" y="258832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48" name="Explosion 1 88"/>
          <p:cNvSpPr>
            <a:spLocks noChangeArrowheads="1"/>
          </p:cNvSpPr>
          <p:nvPr/>
        </p:nvSpPr>
        <p:spPr bwMode="auto">
          <a:xfrm>
            <a:off x="16383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0" name="Explosion 1 90"/>
          <p:cNvSpPr>
            <a:spLocks noChangeArrowheads="1"/>
          </p:cNvSpPr>
          <p:nvPr/>
        </p:nvSpPr>
        <p:spPr bwMode="auto">
          <a:xfrm>
            <a:off x="800100" y="259150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55" name="Rectangle 154"/>
          <p:cNvSpPr/>
          <p:nvPr/>
        </p:nvSpPr>
        <p:spPr>
          <a:xfrm>
            <a:off x="3054350" y="1972285"/>
            <a:ext cx="4066878" cy="3054682"/>
          </a:xfrm>
          <a:prstGeom prst="rect">
            <a:avLst/>
          </a:prstGeom>
        </p:spPr>
        <p:txBody>
          <a:bodyPr wrap="square">
            <a:spAutoFit/>
          </a:bodyPr>
          <a:lstStyle/>
          <a:p>
            <a:pPr algn="ctr">
              <a:lnSpc>
                <a:spcPct val="125000"/>
              </a:lnSpc>
            </a:pPr>
            <a:r>
              <a:rPr lang="en-US" sz="2200" b="1" dirty="0" smtClean="0">
                <a:latin typeface="Arial Narrow" pitchFamily="34" charset="0"/>
              </a:rPr>
              <a:t>Prune error sites </a:t>
            </a:r>
          </a:p>
          <a:p>
            <a:pPr algn="ct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Application-level error equivalence</a:t>
            </a:r>
          </a:p>
          <a:p>
            <a:pPr marL="342900" indent="-342900" algn="ctr">
              <a:lnSpc>
                <a:spcPct val="125000"/>
              </a:lnSpc>
              <a:buFont typeface="Arial" pitchFamily="34" charset="0"/>
              <a:buChar char="•"/>
            </a:pPr>
            <a:endParaRPr lang="en-US" sz="2200" b="1" dirty="0">
              <a:latin typeface="Arial Narrow" pitchFamily="34" charset="0"/>
            </a:endParaRPr>
          </a:p>
          <a:p>
            <a:pPr algn="ctr">
              <a:lnSpc>
                <a:spcPct val="125000"/>
              </a:lnSpc>
            </a:pPr>
            <a:r>
              <a:rPr lang="en-US" sz="2200" b="1" dirty="0">
                <a:latin typeface="Arial Narrow" pitchFamily="34" charset="0"/>
              </a:rPr>
              <a:t>Predict </a:t>
            </a:r>
            <a:r>
              <a:rPr lang="en-US" sz="2200" b="1" dirty="0" smtClean="0">
                <a:latin typeface="Arial Narrow" pitchFamily="34" charset="0"/>
              </a:rPr>
              <a:t>error outcomes</a:t>
            </a:r>
          </a:p>
          <a:p>
            <a:pPr>
              <a:lnSpc>
                <a:spcPct val="125000"/>
              </a:lnSpc>
            </a:pPr>
            <a:endParaRPr lang="en-US" sz="2200" b="1" dirty="0">
              <a:solidFill>
                <a:srgbClr val="D25000"/>
              </a:solidFill>
              <a:latin typeface="Arial Narrow" pitchFamily="34" charset="0"/>
            </a:endParaRPr>
          </a:p>
          <a:p>
            <a:pPr algn="ctr">
              <a:lnSpc>
                <a:spcPct val="125000"/>
              </a:lnSpc>
            </a:pPr>
            <a:r>
              <a:rPr lang="en-US" sz="2200" b="1" dirty="0" smtClean="0">
                <a:latin typeface="Arial Narrow" pitchFamily="34" charset="0"/>
              </a:rPr>
              <a:t>Injections for remaining sites</a:t>
            </a:r>
            <a:endParaRPr lang="en-US" sz="2200" b="1" dirty="0">
              <a:latin typeface="Arial Narrow" pitchFamily="34" charset="0"/>
            </a:endParaRPr>
          </a:p>
        </p:txBody>
      </p:sp>
      <p:grpSp>
        <p:nvGrpSpPr>
          <p:cNvPr id="10" name="Group 9"/>
          <p:cNvGrpSpPr/>
          <p:nvPr/>
        </p:nvGrpSpPr>
        <p:grpSpPr>
          <a:xfrm>
            <a:off x="799626" y="1602482"/>
            <a:ext cx="952974" cy="153988"/>
            <a:chOff x="799626" y="1828800"/>
            <a:chExt cx="952974" cy="153988"/>
          </a:xfrm>
        </p:grpSpPr>
        <p:sp>
          <p:nvSpPr>
            <p:cNvPr id="247"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8"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49"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0"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51"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78" name="TextBox 77"/>
          <p:cNvSpPr txBox="1"/>
          <p:nvPr/>
        </p:nvSpPr>
        <p:spPr>
          <a:xfrm>
            <a:off x="1638629" y="716945"/>
            <a:ext cx="2247571" cy="369332"/>
          </a:xfrm>
          <a:prstGeom prst="rect">
            <a:avLst/>
          </a:prstGeom>
          <a:noFill/>
        </p:spPr>
        <p:txBody>
          <a:bodyPr wrap="square" rtlCol="0">
            <a:spAutoFit/>
          </a:bodyPr>
          <a:lstStyle/>
          <a:p>
            <a:pPr algn="ctr"/>
            <a:r>
              <a:rPr lang="en-US" b="1" dirty="0" smtClean="0">
                <a:latin typeface="Arial Narrow" pitchFamily="34" charset="0"/>
              </a:rPr>
              <a:t>Equivalence Classes</a:t>
            </a:r>
            <a:endParaRPr lang="en-US" b="1" dirty="0">
              <a:latin typeface="Arial Narrow" pitchFamily="34" charset="0"/>
            </a:endParaRPr>
          </a:p>
        </p:txBody>
      </p:sp>
      <p:grpSp>
        <p:nvGrpSpPr>
          <p:cNvPr id="8" name="Group 7"/>
          <p:cNvGrpSpPr/>
          <p:nvPr/>
        </p:nvGrpSpPr>
        <p:grpSpPr>
          <a:xfrm>
            <a:off x="94945" y="762000"/>
            <a:ext cx="756937" cy="859592"/>
            <a:chOff x="138718" y="1200090"/>
            <a:chExt cx="756937" cy="859592"/>
          </a:xfrm>
        </p:grpSpPr>
        <p:sp>
          <p:nvSpPr>
            <p:cNvPr id="80" name="TextBox 79"/>
            <p:cNvSpPr txBox="1"/>
            <p:nvPr/>
          </p:nvSpPr>
          <p:spPr>
            <a:xfrm>
              <a:off x="138718" y="1200090"/>
              <a:ext cx="756937" cy="400110"/>
            </a:xfrm>
            <a:prstGeom prst="rect">
              <a:avLst/>
            </a:prstGeom>
            <a:noFill/>
          </p:spPr>
          <p:txBody>
            <a:bodyPr wrap="none" rtlCol="0">
              <a:spAutoFit/>
            </a:bodyPr>
            <a:lstStyle/>
            <a:p>
              <a:pPr algn="ctr"/>
              <a:r>
                <a:rPr lang="en-US" sz="2000" b="1" dirty="0" smtClean="0">
                  <a:latin typeface="Arial Narrow" pitchFamily="34" charset="0"/>
                </a:rPr>
                <a:t>Pilots</a:t>
              </a:r>
              <a:endParaRPr lang="en-US" sz="2000" b="1" dirty="0">
                <a:latin typeface="Arial Narrow" pitchFamily="34" charset="0"/>
              </a:endParaRPr>
            </a:p>
          </p:txBody>
        </p:sp>
        <p:cxnSp>
          <p:nvCxnSpPr>
            <p:cNvPr id="7" name="Straight Arrow Connector 6"/>
            <p:cNvCxnSpPr>
              <a:stCxn id="80" idx="2"/>
            </p:cNvCxnSpPr>
            <p:nvPr/>
          </p:nvCxnSpPr>
          <p:spPr bwMode="auto">
            <a:xfrm>
              <a:off x="517187" y="1600200"/>
              <a:ext cx="282439" cy="45948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
        <p:nvSpPr>
          <p:cNvPr id="82" name="Right Arrow 81"/>
          <p:cNvSpPr/>
          <p:nvPr/>
        </p:nvSpPr>
        <p:spPr bwMode="auto">
          <a:xfrm>
            <a:off x="4038599" y="1219200"/>
            <a:ext cx="2057401" cy="728906"/>
          </a:xfrm>
          <a:prstGeom prst="rightArrow">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bg1"/>
                </a:solidFill>
                <a:effectLst/>
              </a:rPr>
              <a:t>Relyzer</a:t>
            </a:r>
            <a:endParaRPr kumimoji="0" lang="en-US" sz="2200" b="1" i="0" u="none" strike="noStrike" cap="none" normalizeH="0" baseline="0" dirty="0">
              <a:ln>
                <a:noFill/>
              </a:ln>
              <a:solidFill>
                <a:schemeClr val="bg1"/>
              </a:solidFill>
              <a:effectLst/>
            </a:endParaRPr>
          </a:p>
        </p:txBody>
      </p:sp>
      <p:grpSp>
        <p:nvGrpSpPr>
          <p:cNvPr id="5" name="Group 4"/>
          <p:cNvGrpSpPr/>
          <p:nvPr/>
        </p:nvGrpSpPr>
        <p:grpSpPr>
          <a:xfrm>
            <a:off x="7121228" y="1145282"/>
            <a:ext cx="1870372" cy="4217452"/>
            <a:chOff x="7121228" y="1145282"/>
            <a:chExt cx="1870372" cy="4217452"/>
          </a:xfrm>
        </p:grpSpPr>
        <p:grpSp>
          <p:nvGrpSpPr>
            <p:cNvPr id="83" name="Group 82"/>
            <p:cNvGrpSpPr/>
            <p:nvPr/>
          </p:nvGrpSpPr>
          <p:grpSpPr>
            <a:xfrm>
              <a:off x="7121228" y="1145282"/>
              <a:ext cx="1870372" cy="4217452"/>
              <a:chOff x="5526145" y="3657600"/>
              <a:chExt cx="1903512" cy="2979526"/>
            </a:xfrm>
          </p:grpSpPr>
          <p:grpSp>
            <p:nvGrpSpPr>
              <p:cNvPr id="84" name="Group 83"/>
              <p:cNvGrpSpPr/>
              <p:nvPr/>
            </p:nvGrpSpPr>
            <p:grpSpPr>
              <a:xfrm>
                <a:off x="5526145" y="3657600"/>
                <a:ext cx="1903512" cy="2979526"/>
                <a:chOff x="304800" y="1678682"/>
                <a:chExt cx="1828801" cy="4188718"/>
              </a:xfrm>
            </p:grpSpPr>
            <p:grpSp>
              <p:nvGrpSpPr>
                <p:cNvPr id="149" name="Group 148"/>
                <p:cNvGrpSpPr/>
                <p:nvPr/>
              </p:nvGrpSpPr>
              <p:grpSpPr>
                <a:xfrm>
                  <a:off x="304800" y="1678682"/>
                  <a:ext cx="1828801" cy="3863574"/>
                  <a:chOff x="304800" y="1678682"/>
                  <a:chExt cx="1828801" cy="3863574"/>
                </a:xfrm>
              </p:grpSpPr>
              <p:sp>
                <p:nvSpPr>
                  <p:cNvPr id="153" name="Rounded Rectangle 15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54" name="Group 2047"/>
                  <p:cNvGrpSpPr>
                    <a:grpSpLocks/>
                  </p:cNvGrpSpPr>
                  <p:nvPr/>
                </p:nvGrpSpPr>
                <p:grpSpPr bwMode="auto">
                  <a:xfrm>
                    <a:off x="390464" y="1907290"/>
                    <a:ext cx="1693927" cy="3634966"/>
                    <a:chOff x="1661149" y="2214680"/>
                    <a:chExt cx="1808096" cy="3635142"/>
                  </a:xfrm>
                </p:grpSpPr>
                <p:sp>
                  <p:nvSpPr>
                    <p:cNvPr id="156" name="Rectangle 155"/>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15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63" name="TextBox 162"/>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151" name="Straight Arrow Connector 2054"/>
                <p:cNvCxnSpPr>
                  <a:cxnSpLocks noChangeShapeType="1"/>
                  <a:stCxn id="153" idx="2"/>
                  <a:endCxn id="152"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2" name="Rounded Rectangle 151"/>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85" name="Group 84"/>
              <p:cNvGrpSpPr/>
              <p:nvPr/>
            </p:nvGrpSpPr>
            <p:grpSpPr>
              <a:xfrm>
                <a:off x="5976398" y="3765446"/>
                <a:ext cx="993558" cy="1839833"/>
                <a:chOff x="794798" y="3757720"/>
                <a:chExt cx="993558" cy="1839833"/>
              </a:xfrm>
            </p:grpSpPr>
            <p:grpSp>
              <p:nvGrpSpPr>
                <p:cNvPr id="86" name="Group 85"/>
                <p:cNvGrpSpPr>
                  <a:grpSpLocks/>
                </p:cNvGrpSpPr>
                <p:nvPr/>
              </p:nvGrpSpPr>
              <p:grpSpPr bwMode="auto">
                <a:xfrm>
                  <a:off x="794798" y="3757720"/>
                  <a:ext cx="313947" cy="109535"/>
                  <a:chOff x="1106488" y="2079625"/>
                  <a:chExt cx="301625" cy="153988"/>
                </a:xfrm>
              </p:grpSpPr>
              <p:sp>
                <p:nvSpPr>
                  <p:cNvPr id="138"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4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87" name="Group 86"/>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93" name="Group 92"/>
                  <p:cNvGrpSpPr>
                    <a:grpSpLocks/>
                  </p:cNvGrpSpPr>
                  <p:nvPr/>
                </p:nvGrpSpPr>
                <p:grpSpPr bwMode="auto">
                  <a:xfrm>
                    <a:off x="762000" y="4506913"/>
                    <a:ext cx="300773" cy="153987"/>
                    <a:chOff x="1106488" y="4506493"/>
                    <a:chExt cx="300833" cy="154013"/>
                  </a:xfrm>
                </p:grpSpPr>
                <p:sp>
                  <p:nvSpPr>
                    <p:cNvPr id="135"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6"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95" name="Group 7"/>
                  <p:cNvGrpSpPr>
                    <a:grpSpLocks/>
                  </p:cNvGrpSpPr>
                  <p:nvPr/>
                </p:nvGrpSpPr>
                <p:grpSpPr bwMode="auto">
                  <a:xfrm>
                    <a:off x="762000" y="2381254"/>
                    <a:ext cx="952974" cy="154053"/>
                    <a:chOff x="1106488" y="2381250"/>
                    <a:chExt cx="952974" cy="154013"/>
                  </a:xfrm>
                </p:grpSpPr>
                <p:sp>
                  <p:nvSpPr>
                    <p:cNvPr id="110"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17"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3"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33"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00" name="Group 99"/>
                  <p:cNvGrpSpPr>
                    <a:grpSpLocks/>
                  </p:cNvGrpSpPr>
                  <p:nvPr/>
                </p:nvGrpSpPr>
                <p:grpSpPr bwMode="auto">
                  <a:xfrm>
                    <a:off x="765175" y="3368675"/>
                    <a:ext cx="300833" cy="153987"/>
                    <a:chOff x="1106488" y="3367970"/>
                    <a:chExt cx="300833" cy="154012"/>
                  </a:xfrm>
                </p:grpSpPr>
                <p:sp>
                  <p:nvSpPr>
                    <p:cNvPr id="102"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07"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64" name="Explosion 1 38"/>
            <p:cNvSpPr>
              <a:spLocks noChangeArrowheads="1"/>
            </p:cNvSpPr>
            <p:nvPr/>
          </p:nvSpPr>
          <p:spPr bwMode="auto">
            <a:xfrm>
              <a:off x="7999811" y="4036721"/>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5" name="Explosion 1 43"/>
            <p:cNvSpPr>
              <a:spLocks noChangeArrowheads="1"/>
            </p:cNvSpPr>
            <p:nvPr/>
          </p:nvSpPr>
          <p:spPr bwMode="auto">
            <a:xfrm>
              <a:off x="8190909" y="4038935"/>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6" name="Explosion 1 44"/>
            <p:cNvSpPr>
              <a:spLocks noChangeArrowheads="1"/>
            </p:cNvSpPr>
            <p:nvPr/>
          </p:nvSpPr>
          <p:spPr bwMode="auto">
            <a:xfrm>
              <a:off x="8430438"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7" name="Explosion 1 46"/>
            <p:cNvSpPr>
              <a:spLocks noChangeArrowheads="1"/>
            </p:cNvSpPr>
            <p:nvPr/>
          </p:nvSpPr>
          <p:spPr bwMode="auto">
            <a:xfrm>
              <a:off x="7572375" y="4036720"/>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8" name="Explosion 1 48"/>
            <p:cNvSpPr>
              <a:spLocks noChangeArrowheads="1"/>
            </p:cNvSpPr>
            <p:nvPr/>
          </p:nvSpPr>
          <p:spPr bwMode="auto">
            <a:xfrm>
              <a:off x="7763473" y="4038934"/>
              <a:ext cx="116573" cy="152065"/>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6" name="Rectangle 5"/>
          <p:cNvSpPr/>
          <p:nvPr/>
        </p:nvSpPr>
        <p:spPr>
          <a:xfrm>
            <a:off x="2209800" y="5512713"/>
            <a:ext cx="5506636" cy="430887"/>
          </a:xfrm>
          <a:prstGeom prst="rect">
            <a:avLst/>
          </a:prstGeom>
        </p:spPr>
        <p:txBody>
          <a:bodyPr wrap="none">
            <a:spAutoFit/>
          </a:bodyPr>
          <a:lstStyle/>
          <a:p>
            <a:r>
              <a:rPr lang="en-US" sz="2200" b="1" dirty="0" smtClean="0">
                <a:latin typeface="Arial Narrow" pitchFamily="34" charset="0"/>
              </a:rPr>
              <a:t>Can find SDCs from virtually all application sites</a:t>
            </a:r>
          </a:p>
        </p:txBody>
      </p:sp>
    </p:spTree>
    <p:custDataLst>
      <p:tags r:id="rId1"/>
    </p:custDataLst>
    <p:extLst>
      <p:ext uri="{BB962C8B-B14F-4D97-AF65-F5344CB8AC3E}">
        <p14:creationId xmlns:p14="http://schemas.microsoft.com/office/powerpoint/2010/main" val="2361763397"/>
      </p:ext>
    </p:extLst>
  </p:cSld>
  <p:clrMapOvr>
    <a:masterClrMapping/>
  </p:clrMapOvr>
  <mc:AlternateContent xmlns:mc="http://schemas.openxmlformats.org/markup-compatibility/2006" xmlns:p14="http://schemas.microsoft.com/office/powerpoint/2010/main">
    <mc:Choice Requires="p14">
      <p:transition spd="slow" p14:dur="2000" advTm="79053"/>
    </mc:Choice>
    <mc:Fallback xmlns="">
      <p:transition spd="slow" advTm="79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3.33333E-6 7.40741E-7 L 0.10625 -0.0669 " pathEditMode="relative" rAng="0" ptsTypes="AA">
                                      <p:cBhvr>
                                        <p:cTn id="22" dur="2000" fill="hold"/>
                                        <p:tgtEl>
                                          <p:spTgt spid="99"/>
                                        </p:tgtEl>
                                        <p:attrNameLst>
                                          <p:attrName>ppt_x</p:attrName>
                                          <p:attrName>ppt_y</p:attrName>
                                        </p:attrNameLst>
                                      </p:cBhvr>
                                      <p:rCtr x="5313" y="-3356"/>
                                    </p:animMotion>
                                  </p:childTnLst>
                                </p:cTn>
                              </p:par>
                              <p:par>
                                <p:cTn id="23" presetID="42" presetClass="path" presetSubtype="0" accel="50000" decel="50000" fill="hold" grpId="0" nodeType="withEffect">
                                  <p:stCondLst>
                                    <p:cond delay="0"/>
                                  </p:stCondLst>
                                  <p:childTnLst>
                                    <p:animMotion origin="layout" path="M 3.33333E-6 -2.22222E-6 L 0.08958 -0.08889 " pathEditMode="relative" rAng="0" ptsTypes="AA">
                                      <p:cBhvr>
                                        <p:cTn id="24" dur="2000" fill="hold"/>
                                        <p:tgtEl>
                                          <p:spTgt spid="106"/>
                                        </p:tgtEl>
                                        <p:attrNameLst>
                                          <p:attrName>ppt_x</p:attrName>
                                          <p:attrName>ppt_y</p:attrName>
                                        </p:attrNameLst>
                                      </p:cBhvr>
                                      <p:rCtr x="4479" y="-4444"/>
                                    </p:animMotion>
                                  </p:childTnLst>
                                </p:cTn>
                              </p:par>
                              <p:par>
                                <p:cTn id="25" presetID="42" presetClass="path" presetSubtype="0" accel="50000" decel="50000" fill="hold" grpId="0" nodeType="withEffect">
                                  <p:stCondLst>
                                    <p:cond delay="0"/>
                                  </p:stCondLst>
                                  <p:childTnLst>
                                    <p:animMotion origin="layout" path="M 3.33333E-6 7.40741E-7 L 0.13125 -0.21065 " pathEditMode="relative" rAng="0" ptsTypes="AA">
                                      <p:cBhvr>
                                        <p:cTn id="26" dur="2000" fill="hold"/>
                                        <p:tgtEl>
                                          <p:spTgt spid="148"/>
                                        </p:tgtEl>
                                        <p:attrNameLst>
                                          <p:attrName>ppt_x</p:attrName>
                                          <p:attrName>ppt_y</p:attrName>
                                        </p:attrNameLst>
                                      </p:cBhvr>
                                      <p:rCtr x="6562" y="-10532"/>
                                    </p:animMotion>
                                  </p:childTnLst>
                                </p:cTn>
                              </p:par>
                              <p:par>
                                <p:cTn id="27" presetID="42" presetClass="path" presetSubtype="0" accel="50000" decel="50000" fill="hold" grpId="0" nodeType="withEffect">
                                  <p:stCondLst>
                                    <p:cond delay="0"/>
                                  </p:stCondLst>
                                  <p:childTnLst>
                                    <p:animMotion origin="layout" path="M 3.33333E-6 3.7037E-6 L 0.13958 -0.23311 " pathEditMode="relative" rAng="0" ptsTypes="AA">
                                      <p:cBhvr>
                                        <p:cTn id="28" dur="2000" fill="hold"/>
                                        <p:tgtEl>
                                          <p:spTgt spid="142"/>
                                        </p:tgtEl>
                                        <p:attrNameLst>
                                          <p:attrName>ppt_x</p:attrName>
                                          <p:attrName>ppt_y</p:attrName>
                                        </p:attrNameLst>
                                      </p:cBhvr>
                                      <p:rCtr x="6979" y="-11667"/>
                                    </p:animMotion>
                                  </p:childTnLst>
                                </p:cTn>
                              </p:par>
                              <p:par>
                                <p:cTn id="29" presetID="42" presetClass="path" presetSubtype="0" accel="50000" decel="50000" fill="hold" grpId="0" nodeType="withEffect">
                                  <p:stCondLst>
                                    <p:cond delay="0"/>
                                  </p:stCondLst>
                                  <p:childTnLst>
                                    <p:animMotion origin="layout" path="M 3.33333E-6 2.59259E-6 L 0.10625 -0.26574 " pathEditMode="relative" rAng="0" ptsTypes="AA">
                                      <p:cBhvr>
                                        <p:cTn id="30" dur="2000" fill="hold"/>
                                        <p:tgtEl>
                                          <p:spTgt spid="129"/>
                                        </p:tgtEl>
                                        <p:attrNameLst>
                                          <p:attrName>ppt_x</p:attrName>
                                          <p:attrName>ppt_y</p:attrName>
                                        </p:attrNameLst>
                                      </p:cBhvr>
                                      <p:rCtr x="5313" y="-13287"/>
                                    </p:animMotion>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243"/>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5.55556E-7 2.22222E-6 L 0.15174 -0.0882 " pathEditMode="relative" rAng="0" ptsTypes="AA">
                                      <p:cBhvr>
                                        <p:cTn id="35" dur="2000" fill="hold"/>
                                        <p:tgtEl>
                                          <p:spTgt spid="147"/>
                                        </p:tgtEl>
                                        <p:attrNameLst>
                                          <p:attrName>ppt_x</p:attrName>
                                          <p:attrName>ppt_y</p:attrName>
                                        </p:attrNameLst>
                                      </p:cBhvr>
                                      <p:rCtr x="7587" y="-4421"/>
                                    </p:animMotion>
                                  </p:childTnLst>
                                </p:cTn>
                              </p:par>
                              <p:par>
                                <p:cTn id="36" presetID="42" presetClass="path" presetSubtype="0" accel="50000" decel="50000" fill="hold" grpId="0" nodeType="withEffect">
                                  <p:stCondLst>
                                    <p:cond delay="0"/>
                                  </p:stCondLst>
                                  <p:childTnLst>
                                    <p:animMotion origin="layout" path="M -5.55556E-7 -7.40741E-7 L 0.11007 0.02245 " pathEditMode="relative" rAng="0" ptsTypes="AA">
                                      <p:cBhvr>
                                        <p:cTn id="37" dur="2000" fill="hold"/>
                                        <p:tgtEl>
                                          <p:spTgt spid="105"/>
                                        </p:tgtEl>
                                        <p:attrNameLst>
                                          <p:attrName>ppt_x</p:attrName>
                                          <p:attrName>ppt_y</p:attrName>
                                        </p:attrNameLst>
                                      </p:cBhvr>
                                      <p:rCtr x="5503" y="1111"/>
                                    </p:animMotion>
                                  </p:childTnLst>
                                </p:cTn>
                              </p:par>
                              <p:par>
                                <p:cTn id="38" presetID="42" presetClass="path" presetSubtype="0" accel="50000" decel="50000" fill="hold" grpId="0" nodeType="withEffect">
                                  <p:stCondLst>
                                    <p:cond delay="0"/>
                                  </p:stCondLst>
                                  <p:childTnLst>
                                    <p:animMotion origin="layout" path="M -5.55556E-7 2.22222E-6 L 0.12674 0.04444 " pathEditMode="relative" rAng="0" ptsTypes="AA">
                                      <p:cBhvr>
                                        <p:cTn id="39" dur="2000" fill="hold"/>
                                        <p:tgtEl>
                                          <p:spTgt spid="98"/>
                                        </p:tgtEl>
                                        <p:attrNameLst>
                                          <p:attrName>ppt_x</p:attrName>
                                          <p:attrName>ppt_y</p:attrName>
                                        </p:attrNameLst>
                                      </p:cBhvr>
                                      <p:rCtr x="6337" y="2222"/>
                                    </p:animMotion>
                                  </p:childTnLst>
                                </p:cTn>
                              </p:par>
                              <p:par>
                                <p:cTn id="40" presetID="42" presetClass="path" presetSubtype="0" accel="50000" decel="50000" fill="hold" grpId="0" nodeType="withEffect">
                                  <p:stCondLst>
                                    <p:cond delay="0"/>
                                  </p:stCondLst>
                                  <p:childTnLst>
                                    <p:animMotion origin="layout" path="M -5.55556E-7 -4.81481E-6 L 0.15174 -0.09953 " pathEditMode="relative" rAng="0" ptsTypes="AA">
                                      <p:cBhvr>
                                        <p:cTn id="41" dur="2000" fill="hold"/>
                                        <p:tgtEl>
                                          <p:spTgt spid="141"/>
                                        </p:tgtEl>
                                        <p:attrNameLst>
                                          <p:attrName>ppt_x</p:attrName>
                                          <p:attrName>ppt_y</p:attrName>
                                        </p:attrNameLst>
                                      </p:cBhvr>
                                      <p:rCtr x="7587" y="-4977"/>
                                    </p:animMotion>
                                  </p:childTnLst>
                                </p:cTn>
                              </p:par>
                              <p:par>
                                <p:cTn id="42" presetID="42" presetClass="path" presetSubtype="0" accel="50000" decel="50000" fill="hold" grpId="0" nodeType="withEffect">
                                  <p:stCondLst>
                                    <p:cond delay="0"/>
                                  </p:stCondLst>
                                  <p:childTnLst>
                                    <p:animMotion origin="layout" path="M -5.55556E-7 4.07407E-6 L 0.12674 -0.16551 " pathEditMode="relative" rAng="0" ptsTypes="AA">
                                      <p:cBhvr>
                                        <p:cTn id="43" dur="2000" fill="hold"/>
                                        <p:tgtEl>
                                          <p:spTgt spid="128"/>
                                        </p:tgtEl>
                                        <p:attrNameLst>
                                          <p:attrName>ppt_x</p:attrName>
                                          <p:attrName>ppt_y</p:attrName>
                                        </p:attrNameLst>
                                      </p:cBhvr>
                                      <p:rCtr x="6337" y="-8287"/>
                                    </p:animMotion>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244"/>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2.77778E-7 7.40741E-7 L 0.18559 0.19977 " pathEditMode="relative" rAng="0" ptsTypes="AA">
                                      <p:cBhvr>
                                        <p:cTn id="48" dur="2000" fill="hold"/>
                                        <p:tgtEl>
                                          <p:spTgt spid="97"/>
                                        </p:tgtEl>
                                        <p:attrNameLst>
                                          <p:attrName>ppt_x</p:attrName>
                                          <p:attrName>ppt_y</p:attrName>
                                        </p:attrNameLst>
                                      </p:cBhvr>
                                      <p:rCtr x="9271" y="9977"/>
                                    </p:animMotion>
                                  </p:childTnLst>
                                </p:cTn>
                              </p:par>
                              <p:par>
                                <p:cTn id="49" presetID="42" presetClass="path" presetSubtype="0" accel="50000" decel="50000" fill="hold" grpId="0" nodeType="withEffect">
                                  <p:stCondLst>
                                    <p:cond delay="0"/>
                                  </p:stCondLst>
                                  <p:childTnLst>
                                    <p:animMotion origin="layout" path="M 2.77778E-7 -2.22222E-6 L 0.14392 0.12222 " pathEditMode="relative" rAng="0" ptsTypes="AA">
                                      <p:cBhvr>
                                        <p:cTn id="50" dur="2000" fill="hold"/>
                                        <p:tgtEl>
                                          <p:spTgt spid="104"/>
                                        </p:tgtEl>
                                        <p:attrNameLst>
                                          <p:attrName>ppt_x</p:attrName>
                                          <p:attrName>ppt_y</p:attrName>
                                        </p:attrNameLst>
                                      </p:cBhvr>
                                      <p:rCtr x="7187" y="6111"/>
                                    </p:animMotion>
                                  </p:childTnLst>
                                </p:cTn>
                              </p:par>
                              <p:par>
                                <p:cTn id="51" presetID="42" presetClass="path" presetSubtype="0" accel="50000" decel="50000" fill="hold" grpId="0" nodeType="withEffect">
                                  <p:stCondLst>
                                    <p:cond delay="0"/>
                                  </p:stCondLst>
                                  <p:childTnLst>
                                    <p:animMotion origin="layout" path="M 2.77778E-7 7.40741E-7 L 0.16059 0.05602 " pathEditMode="relative" rAng="0" ptsTypes="AA">
                                      <p:cBhvr>
                                        <p:cTn id="52" dur="2000" fill="hold"/>
                                        <p:tgtEl>
                                          <p:spTgt spid="146"/>
                                        </p:tgtEl>
                                        <p:attrNameLst>
                                          <p:attrName>ppt_x</p:attrName>
                                          <p:attrName>ppt_y</p:attrName>
                                        </p:attrNameLst>
                                      </p:cBhvr>
                                      <p:rCtr x="8021" y="2801"/>
                                    </p:animMotion>
                                  </p:childTnLst>
                                </p:cTn>
                              </p:par>
                              <p:par>
                                <p:cTn id="53" presetID="42" presetClass="path" presetSubtype="0" accel="50000" decel="50000" fill="hold" grpId="0" nodeType="withEffect">
                                  <p:stCondLst>
                                    <p:cond delay="0"/>
                                  </p:stCondLst>
                                  <p:childTnLst>
                                    <p:animMotion origin="layout" path="M 2.77778E-7 3.7037E-6 L 0.13559 0.00023 " pathEditMode="relative" rAng="0" ptsTypes="AA">
                                      <p:cBhvr>
                                        <p:cTn id="54" dur="2000" fill="hold"/>
                                        <p:tgtEl>
                                          <p:spTgt spid="140"/>
                                        </p:tgtEl>
                                        <p:attrNameLst>
                                          <p:attrName>ppt_x</p:attrName>
                                          <p:attrName>ppt_y</p:attrName>
                                        </p:attrNameLst>
                                      </p:cBhvr>
                                      <p:rCtr x="6771" y="0"/>
                                    </p:animMotion>
                                  </p:childTnLst>
                                </p:cTn>
                              </p:par>
                              <p:par>
                                <p:cTn id="55" presetID="42" presetClass="path" presetSubtype="0" accel="50000" decel="50000" fill="hold" grpId="0" nodeType="withEffect">
                                  <p:stCondLst>
                                    <p:cond delay="0"/>
                                  </p:stCondLst>
                                  <p:childTnLst>
                                    <p:animMotion origin="layout" path="M 2.77778E-7 2.59259E-6 L 0.16059 -0.0213 " pathEditMode="relative" rAng="0" ptsTypes="AA">
                                      <p:cBhvr>
                                        <p:cTn id="56" dur="2000" fill="hold"/>
                                        <p:tgtEl>
                                          <p:spTgt spid="127"/>
                                        </p:tgtEl>
                                        <p:attrNameLst>
                                          <p:attrName>ppt_x</p:attrName>
                                          <p:attrName>ppt_y</p:attrName>
                                        </p:attrNameLst>
                                      </p:cBhvr>
                                      <p:rCtr x="8021" y="-1065"/>
                                    </p:animMotion>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0"/>
                                          </p:stCondLst>
                                        </p:cTn>
                                        <p:tgtEl>
                                          <p:spTgt spid="245"/>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3.61111E-6 2.22222E-6 L 0.17275 0.31111 " pathEditMode="relative" rAng="0" ptsTypes="AA">
                                      <p:cBhvr>
                                        <p:cTn id="61" dur="2000" fill="hold"/>
                                        <p:tgtEl>
                                          <p:spTgt spid="96"/>
                                        </p:tgtEl>
                                        <p:attrNameLst>
                                          <p:attrName>ppt_x</p:attrName>
                                          <p:attrName>ppt_y</p:attrName>
                                        </p:attrNameLst>
                                      </p:cBhvr>
                                      <p:rCtr x="8628" y="15556"/>
                                    </p:animMotion>
                                  </p:childTnLst>
                                </p:cTn>
                              </p:par>
                              <p:par>
                                <p:cTn id="62" presetID="42" presetClass="path" presetSubtype="0" accel="50000" decel="50000" fill="hold" grpId="0" nodeType="withEffect">
                                  <p:stCondLst>
                                    <p:cond delay="0"/>
                                  </p:stCondLst>
                                  <p:childTnLst>
                                    <p:animMotion origin="layout" path="M -3.61111E-6 -7.40741E-7 L 0.16441 0.30023 " pathEditMode="relative" rAng="0" ptsTypes="AA">
                                      <p:cBhvr>
                                        <p:cTn id="63" dur="2000" fill="hold"/>
                                        <p:tgtEl>
                                          <p:spTgt spid="103"/>
                                        </p:tgtEl>
                                        <p:attrNameLst>
                                          <p:attrName>ppt_x</p:attrName>
                                          <p:attrName>ppt_y</p:attrName>
                                        </p:attrNameLst>
                                      </p:cBhvr>
                                      <p:rCtr x="8212" y="15000"/>
                                    </p:animMotion>
                                  </p:childTnLst>
                                </p:cTn>
                              </p:par>
                              <p:par>
                                <p:cTn id="64" presetID="42" presetClass="path" presetSubtype="0" accel="50000" decel="50000" fill="hold" grpId="0" nodeType="withEffect">
                                  <p:stCondLst>
                                    <p:cond delay="0"/>
                                  </p:stCondLst>
                                  <p:childTnLst>
                                    <p:animMotion origin="layout" path="M -3.61111E-6 2.22222E-6 L 0.18941 0.20069 " pathEditMode="relative" rAng="0" ptsTypes="AA">
                                      <p:cBhvr>
                                        <p:cTn id="65" dur="2000" fill="hold"/>
                                        <p:tgtEl>
                                          <p:spTgt spid="145"/>
                                        </p:tgtEl>
                                        <p:attrNameLst>
                                          <p:attrName>ppt_x</p:attrName>
                                          <p:attrName>ppt_y</p:attrName>
                                        </p:attrNameLst>
                                      </p:cBhvr>
                                      <p:rCtr x="9462" y="10023"/>
                                    </p:animMotion>
                                  </p:childTnLst>
                                </p:cTn>
                              </p:par>
                              <p:par>
                                <p:cTn id="66" presetID="42" presetClass="path" presetSubtype="0" accel="50000" decel="50000" fill="hold" grpId="0" nodeType="withEffect">
                                  <p:stCondLst>
                                    <p:cond delay="0"/>
                                  </p:stCondLst>
                                  <p:childTnLst>
                                    <p:animMotion origin="layout" path="M -3.61111E-6 -4.81481E-6 L 0.18941 0.08936 " pathEditMode="relative" rAng="0" ptsTypes="AA">
                                      <p:cBhvr>
                                        <p:cTn id="67" dur="2000" fill="hold"/>
                                        <p:tgtEl>
                                          <p:spTgt spid="139"/>
                                        </p:tgtEl>
                                        <p:attrNameLst>
                                          <p:attrName>ppt_x</p:attrName>
                                          <p:attrName>ppt_y</p:attrName>
                                        </p:attrNameLst>
                                      </p:cBhvr>
                                      <p:rCtr x="9462" y="4468"/>
                                    </p:animMotion>
                                  </p:childTnLst>
                                </p:cTn>
                              </p:par>
                              <p:par>
                                <p:cTn id="68" presetID="42" presetClass="path" presetSubtype="0" accel="50000" decel="50000" fill="hold" grpId="0" nodeType="withEffect">
                                  <p:stCondLst>
                                    <p:cond delay="0"/>
                                  </p:stCondLst>
                                  <p:childTnLst>
                                    <p:animMotion origin="layout" path="M -3.61111E-6 -0.00439 L 0.15608 0.0301 " pathEditMode="relative" rAng="0" ptsTypes="AA">
                                      <p:cBhvr>
                                        <p:cTn id="69" dur="2000" fill="hold"/>
                                        <p:tgtEl>
                                          <p:spTgt spid="134"/>
                                        </p:tgtEl>
                                        <p:attrNameLst>
                                          <p:attrName>ppt_x</p:attrName>
                                          <p:attrName>ppt_y</p:attrName>
                                        </p:attrNameLst>
                                      </p:cBhvr>
                                      <p:rCtr x="7795" y="1713"/>
                                    </p:animMotion>
                                  </p:childTnLst>
                                </p:cTn>
                              </p:par>
                            </p:childTnLst>
                          </p:cTn>
                        </p:par>
                        <p:par>
                          <p:cTn id="70" fill="hold">
                            <p:stCondLst>
                              <p:cond delay="8000"/>
                            </p:stCondLst>
                            <p:childTnLst>
                              <p:par>
                                <p:cTn id="71" presetID="1" presetClass="entr" presetSubtype="0" fill="hold" grpId="0" nodeType="afterEffect">
                                  <p:stCondLst>
                                    <p:cond delay="0"/>
                                  </p:stCondLst>
                                  <p:childTnLst>
                                    <p:set>
                                      <p:cBhvr>
                                        <p:cTn id="72" dur="1" fill="hold">
                                          <p:stCondLst>
                                            <p:cond delay="0"/>
                                          </p:stCondLst>
                                        </p:cTn>
                                        <p:tgtEl>
                                          <p:spTgt spid="246"/>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00018 -0.0044 L 0.17327 0.16319 " pathEditMode="relative" rAng="0" ptsTypes="AA">
                                      <p:cBhvr>
                                        <p:cTn id="74" dur="2000" fill="hold"/>
                                        <p:tgtEl>
                                          <p:spTgt spid="137"/>
                                        </p:tgtEl>
                                        <p:attrNameLst>
                                          <p:attrName>ppt_x</p:attrName>
                                          <p:attrName>ppt_y</p:attrName>
                                        </p:attrNameLst>
                                      </p:cBhvr>
                                      <p:rCtr x="8646" y="8380"/>
                                    </p:animMotion>
                                  </p:childTnLst>
                                </p:cTn>
                              </p:par>
                              <p:par>
                                <p:cTn id="75" presetID="42" presetClass="path" presetSubtype="0" accel="50000" decel="50000" fill="hold" grpId="0" nodeType="withEffect">
                                  <p:stCondLst>
                                    <p:cond delay="0"/>
                                  </p:stCondLst>
                                  <p:childTnLst>
                                    <p:animMotion origin="layout" path="M 2.77556E-17 3.7037E-6 L 0.19792 0.21134 " pathEditMode="relative" rAng="0" ptsTypes="AA">
                                      <p:cBhvr>
                                        <p:cTn id="76" dur="2000" fill="hold"/>
                                        <p:tgtEl>
                                          <p:spTgt spid="144"/>
                                        </p:tgtEl>
                                        <p:attrNameLst>
                                          <p:attrName>ppt_x</p:attrName>
                                          <p:attrName>ppt_y</p:attrName>
                                        </p:attrNameLst>
                                      </p:cBhvr>
                                      <p:rCtr x="9896" y="10556"/>
                                    </p:animMotion>
                                  </p:childTnLst>
                                </p:cTn>
                              </p:par>
                              <p:par>
                                <p:cTn id="77" presetID="42" presetClass="path" presetSubtype="0" accel="50000" decel="50000" fill="hold" grpId="0" nodeType="withEffect">
                                  <p:stCondLst>
                                    <p:cond delay="0"/>
                                  </p:stCondLst>
                                  <p:childTnLst>
                                    <p:animMotion origin="layout" path="M 2.77556E-17 7.40741E-7 L 0.17292 0.31157 " pathEditMode="relative" rAng="0" ptsTypes="AA">
                                      <p:cBhvr>
                                        <p:cTn id="78" dur="2000" fill="hold"/>
                                        <p:tgtEl>
                                          <p:spTgt spid="150"/>
                                        </p:tgtEl>
                                        <p:attrNameLst>
                                          <p:attrName>ppt_x</p:attrName>
                                          <p:attrName>ppt_y</p:attrName>
                                        </p:attrNameLst>
                                      </p:cBhvr>
                                      <p:rCtr x="8646" y="15579"/>
                                    </p:animMotion>
                                  </p:childTnLst>
                                </p:cTn>
                              </p:par>
                              <p:par>
                                <p:cTn id="79" presetID="42" presetClass="path" presetSubtype="0" accel="50000" decel="50000" fill="hold" grpId="0" nodeType="withEffect">
                                  <p:stCondLst>
                                    <p:cond delay="0"/>
                                  </p:stCondLst>
                                  <p:childTnLst>
                                    <p:animMotion origin="layout" path="M 2.77556E-17 -2.22222E-6 L 0.20625 0.41111 " pathEditMode="relative" rAng="0" ptsTypes="AA">
                                      <p:cBhvr>
                                        <p:cTn id="80" dur="2000" fill="hold"/>
                                        <p:tgtEl>
                                          <p:spTgt spid="108"/>
                                        </p:tgtEl>
                                        <p:attrNameLst>
                                          <p:attrName>ppt_x</p:attrName>
                                          <p:attrName>ppt_y</p:attrName>
                                        </p:attrNameLst>
                                      </p:cBhvr>
                                      <p:rCtr x="10312" y="20556"/>
                                    </p:animMotion>
                                  </p:childTnLst>
                                </p:cTn>
                              </p:par>
                              <p:par>
                                <p:cTn id="81" presetID="42" presetClass="path" presetSubtype="0" accel="50000" decel="50000" fill="hold" grpId="0" nodeType="withEffect">
                                  <p:stCondLst>
                                    <p:cond delay="0"/>
                                  </p:stCondLst>
                                  <p:childTnLst>
                                    <p:animMotion origin="layout" path="M 2.77556E-17 7.40741E-7 L 0.22292 0.42199 " pathEditMode="relative" rAng="0" ptsTypes="AA">
                                      <p:cBhvr>
                                        <p:cTn id="82" dur="2000" fill="hold"/>
                                        <p:tgtEl>
                                          <p:spTgt spid="101"/>
                                        </p:tgtEl>
                                        <p:attrNameLst>
                                          <p:attrName>ppt_x</p:attrName>
                                          <p:attrName>ppt_y</p:attrName>
                                        </p:attrNameLst>
                                      </p:cBhvr>
                                      <p:rCtr x="11146" y="21088"/>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89"/>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26"/>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1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animBg="1"/>
      <p:bldP spid="245" grpId="0" animBg="1"/>
      <p:bldP spid="244" grpId="0" animBg="1"/>
      <p:bldP spid="243" grpId="0" animBg="1"/>
      <p:bldP spid="3" grpId="0" animBg="1"/>
      <p:bldP spid="96" grpId="0" animBg="1"/>
      <p:bldP spid="97" grpId="0" animBg="1"/>
      <p:bldP spid="98" grpId="0" animBg="1"/>
      <p:bldP spid="99" grpId="0" animBg="1"/>
      <p:bldP spid="101" grpId="0" animBg="1"/>
      <p:bldP spid="103" grpId="0" animBg="1"/>
      <p:bldP spid="104" grpId="0" animBg="1"/>
      <p:bldP spid="105" grpId="0" animBg="1"/>
      <p:bldP spid="106" grpId="0" animBg="1"/>
      <p:bldP spid="108" grpId="0" animBg="1"/>
      <p:bldP spid="127" grpId="0" animBg="1"/>
      <p:bldP spid="128" grpId="0" animBg="1"/>
      <p:bldP spid="129" grpId="0" animBg="1"/>
      <p:bldP spid="134" grpId="0" animBg="1"/>
      <p:bldP spid="137" grpId="0" animBg="1"/>
      <p:bldP spid="139" grpId="0" animBg="1"/>
      <p:bldP spid="140" grpId="0" animBg="1"/>
      <p:bldP spid="141" grpId="0" animBg="1"/>
      <p:bldP spid="142" grpId="0" animBg="1"/>
      <p:bldP spid="144" grpId="0" animBg="1"/>
      <p:bldP spid="145" grpId="0" animBg="1"/>
      <p:bldP spid="146" grpId="0" animBg="1"/>
      <p:bldP spid="147" grpId="0" animBg="1"/>
      <p:bldP spid="148" grpId="0" animBg="1"/>
      <p:bldP spid="150" grpId="0" animBg="1"/>
      <p:bldP spid="78" grpId="0"/>
      <p:bldP spid="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a:t>
            </a:r>
            <a:r>
              <a:rPr lang="en-US" dirty="0" err="1" smtClean="0"/>
              <a:t>Relyzer</a:t>
            </a:r>
            <a:endParaRPr lang="en-US" dirty="0"/>
          </a:p>
        </p:txBody>
      </p:sp>
      <p:sp>
        <p:nvSpPr>
          <p:cNvPr id="3" name="Content Placeholder 2"/>
          <p:cNvSpPr>
            <a:spLocks noGrp="1"/>
          </p:cNvSpPr>
          <p:nvPr>
            <p:ph idx="1"/>
          </p:nvPr>
        </p:nvSpPr>
        <p:spPr>
          <a:xfrm>
            <a:off x="304800" y="914400"/>
            <a:ext cx="8458200" cy="4800600"/>
          </a:xfrm>
        </p:spPr>
        <p:txBody>
          <a:bodyPr/>
          <a:lstStyle/>
          <a:p>
            <a:r>
              <a:rPr lang="en-US" dirty="0" smtClean="0"/>
              <a:t>Pruning</a:t>
            </a:r>
          </a:p>
          <a:p>
            <a:pPr lvl="1"/>
            <a:r>
              <a:rPr lang="en-US" dirty="0" smtClean="0"/>
              <a:t>12 applications (from SPEC 2006, Parsec, and Splash 2)</a:t>
            </a:r>
          </a:p>
          <a:p>
            <a:r>
              <a:rPr lang="en-US" dirty="0" smtClean="0"/>
              <a:t>Error model</a:t>
            </a:r>
          </a:p>
          <a:p>
            <a:pPr lvl="1"/>
            <a:r>
              <a:rPr lang="en-US" dirty="0" smtClean="0"/>
              <a:t>When (application) and where (hardware) to inject transient errors</a:t>
            </a:r>
            <a:endParaRPr lang="en-US" dirty="0"/>
          </a:p>
          <a:p>
            <a:pPr lvl="1"/>
            <a:r>
              <a:rPr lang="en-US" dirty="0"/>
              <a:t>When: Every dynamic instruction that uses these units</a:t>
            </a:r>
          </a:p>
          <a:p>
            <a:pPr lvl="1"/>
            <a:r>
              <a:rPr lang="en-US" dirty="0" smtClean="0"/>
              <a:t>Where: Hardware error sites</a:t>
            </a:r>
          </a:p>
          <a:p>
            <a:pPr lvl="2">
              <a:buFont typeface="Wingdings" pitchFamily="2" charset="2"/>
              <a:buChar char="§"/>
            </a:pPr>
            <a:r>
              <a:rPr lang="en-US" sz="2200" dirty="0" smtClean="0"/>
              <a:t>Errors </a:t>
            </a:r>
            <a:r>
              <a:rPr lang="en-US" sz="2200" dirty="0"/>
              <a:t>in </a:t>
            </a:r>
            <a:r>
              <a:rPr lang="en-US" sz="2200" dirty="0">
                <a:solidFill>
                  <a:srgbClr val="D25000"/>
                </a:solidFill>
              </a:rPr>
              <a:t>integer </a:t>
            </a:r>
            <a:r>
              <a:rPr lang="en-US" sz="2200" dirty="0" smtClean="0">
                <a:solidFill>
                  <a:srgbClr val="D25000"/>
                </a:solidFill>
              </a:rPr>
              <a:t>architectural registers</a:t>
            </a:r>
          </a:p>
          <a:p>
            <a:pPr lvl="2">
              <a:buFont typeface="Wingdings" pitchFamily="2" charset="2"/>
              <a:buChar char="§"/>
            </a:pPr>
            <a:r>
              <a:rPr lang="en-US" sz="2200" dirty="0" smtClean="0"/>
              <a:t>Errors in </a:t>
            </a:r>
            <a:r>
              <a:rPr lang="en-US" sz="2200" dirty="0" smtClean="0">
                <a:solidFill>
                  <a:srgbClr val="D25000"/>
                </a:solidFill>
              </a:rPr>
              <a:t>output latch of address generation unit</a:t>
            </a:r>
          </a:p>
          <a:p>
            <a:pPr lvl="1"/>
            <a:r>
              <a:rPr lang="en-US" dirty="0" smtClean="0"/>
              <a:t>Single bit flip, one error at a time</a:t>
            </a: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3237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Results</a:t>
            </a:r>
            <a:endParaRPr lang="en-US" dirty="0"/>
          </a:p>
        </p:txBody>
      </p:sp>
      <p:sp>
        <p:nvSpPr>
          <p:cNvPr id="3" name="Content Placeholder 2"/>
          <p:cNvSpPr>
            <a:spLocks noGrp="1"/>
          </p:cNvSpPr>
          <p:nvPr>
            <p:ph idx="1"/>
          </p:nvPr>
        </p:nvSpPr>
        <p:spPr>
          <a:xfrm>
            <a:off x="304800" y="4724400"/>
            <a:ext cx="8610600" cy="2057400"/>
          </a:xfrm>
        </p:spPr>
        <p:txBody>
          <a:bodyPr>
            <a:noAutofit/>
          </a:bodyPr>
          <a:lstStyle/>
          <a:p>
            <a:r>
              <a:rPr lang="en-US" b="1" dirty="0" smtClean="0">
                <a:solidFill>
                  <a:srgbClr val="D25000"/>
                </a:solidFill>
              </a:rPr>
              <a:t>99.78% of error sites are pruned</a:t>
            </a:r>
            <a:endParaRPr lang="en-US" dirty="0" smtClean="0">
              <a:solidFill>
                <a:srgbClr val="D25000"/>
              </a:solidFill>
            </a:endParaRPr>
          </a:p>
          <a:p>
            <a:r>
              <a:rPr lang="en-US" dirty="0" smtClean="0"/>
              <a:t>3 to 6 orders of magnitude pruning for most applications</a:t>
            </a:r>
          </a:p>
          <a:p>
            <a:pPr lvl="1"/>
            <a:r>
              <a:rPr lang="en-US" sz="2000" dirty="0" smtClean="0"/>
              <a:t>For </a:t>
            </a:r>
            <a:r>
              <a:rPr lang="en-US" sz="2000" dirty="0" err="1" smtClean="0"/>
              <a:t>mcf</a:t>
            </a:r>
            <a:r>
              <a:rPr lang="en-US" sz="2000" dirty="0" smtClean="0"/>
              <a:t>, </a:t>
            </a:r>
            <a:r>
              <a:rPr lang="en-US" sz="2000" dirty="0"/>
              <a:t>t</a:t>
            </a:r>
            <a:r>
              <a:rPr lang="en-US" sz="2000" dirty="0" smtClean="0"/>
              <a:t>wo store instructions observed low pruning (of 20%)</a:t>
            </a:r>
          </a:p>
          <a:p>
            <a:r>
              <a:rPr lang="en-US" dirty="0"/>
              <a:t>Overall </a:t>
            </a:r>
            <a:r>
              <a:rPr lang="en-US" dirty="0" smtClean="0">
                <a:solidFill>
                  <a:srgbClr val="D25000"/>
                </a:solidFill>
              </a:rPr>
              <a:t>0.004</a:t>
            </a:r>
            <a:r>
              <a:rPr lang="en-US" dirty="0">
                <a:solidFill>
                  <a:srgbClr val="D25000"/>
                </a:solidFill>
              </a:rPr>
              <a:t>% </a:t>
            </a:r>
            <a:r>
              <a:rPr lang="en-US" dirty="0" smtClean="0">
                <a:solidFill>
                  <a:srgbClr val="D25000"/>
                </a:solidFill>
              </a:rPr>
              <a:t>error </a:t>
            </a:r>
            <a:r>
              <a:rPr lang="en-US" dirty="0">
                <a:solidFill>
                  <a:srgbClr val="D25000"/>
                </a:solidFill>
              </a:rPr>
              <a:t>sites represent 99% </a:t>
            </a:r>
            <a:r>
              <a:rPr lang="en-US" dirty="0"/>
              <a:t>of total </a:t>
            </a:r>
            <a:r>
              <a:rPr lang="en-US" dirty="0" smtClean="0"/>
              <a:t>error sites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512679830"/>
              </p:ext>
            </p:extLst>
          </p:nvPr>
        </p:nvGraphicFramePr>
        <p:xfrm>
          <a:off x="76200" y="838200"/>
          <a:ext cx="88392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rgbClr val="000099"/>
              </a:solidFill>
            </a:endParaRPr>
          </a:p>
          <a:p>
            <a:pPr>
              <a:lnSpc>
                <a:spcPct val="100000"/>
              </a:lnSpc>
            </a:pPr>
            <a:r>
              <a:rPr lang="en-US" dirty="0" err="1">
                <a:solidFill>
                  <a:srgbClr val="000099"/>
                </a:solidFill>
              </a:rPr>
              <a:t>m</a:t>
            </a:r>
            <a:r>
              <a:rPr lang="en-US" dirty="0" err="1" smtClean="0">
                <a:solidFill>
                  <a:srgbClr val="000099"/>
                </a:solidFill>
              </a:rPr>
              <a:t>vEqualizer</a:t>
            </a:r>
            <a:r>
              <a:rPr lang="en-US" dirty="0" smtClean="0">
                <a:solidFill>
                  <a:srgbClr val="000099"/>
                </a:solidFill>
              </a:rPr>
              <a:t>: Speeding up </a:t>
            </a:r>
            <a:r>
              <a:rPr lang="en-US" dirty="0" err="1" smtClean="0">
                <a:solidFill>
                  <a:srgbClr val="000099"/>
                </a:solidFill>
              </a:rPr>
              <a:t>Relyzer</a:t>
            </a:r>
            <a:endParaRPr lang="en-US" dirty="0" smtClean="0">
              <a:solidFill>
                <a:srgbClr val="000099"/>
              </a:solidFill>
            </a:endParaRPr>
          </a:p>
          <a:p>
            <a:pPr lvl="1">
              <a:lnSpc>
                <a:spcPct val="100000"/>
              </a:lnSpc>
            </a:pPr>
            <a:r>
              <a:rPr lang="en-US" dirty="0" smtClean="0"/>
              <a:t>Error simulation framework</a:t>
            </a:r>
            <a:endParaRPr lang="en-US" dirty="0"/>
          </a:p>
          <a:p>
            <a:pPr lvl="1">
              <a:lnSpc>
                <a:spcPct val="100000"/>
              </a:lnSpc>
            </a:pPr>
            <a:r>
              <a:rPr lang="en-US" dirty="0" smtClean="0"/>
              <a:t>Evaluation</a:t>
            </a:r>
          </a:p>
          <a:p>
            <a:pPr lvl="1">
              <a:lnSpc>
                <a:spcPct val="100000"/>
              </a:lnSpc>
            </a:pPr>
            <a:endParaRPr lang="en-US" sz="1000" dirty="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1">
              <a:lnSpc>
                <a:spcPct val="100000"/>
              </a:lnSpc>
            </a:pPr>
            <a:r>
              <a:rPr lang="en-US" dirty="0" smtClean="0"/>
              <a:t>Tunable Reliability</a:t>
            </a:r>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sp>
        <p:nvSpPr>
          <p:cNvPr id="5" name="Left Arrow 4"/>
          <p:cNvSpPr/>
          <p:nvPr/>
        </p:nvSpPr>
        <p:spPr bwMode="auto">
          <a:xfrm>
            <a:off x="5334000" y="25908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1564768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sp>
        <p:nvSpPr>
          <p:cNvPr id="22" name="TextBox 21"/>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aphicFrame>
        <p:nvGraphicFramePr>
          <p:cNvPr id="29" name="Chart 28"/>
          <p:cNvGraphicFramePr>
            <a:graphicFrameLocks/>
          </p:cNvGraphicFramePr>
          <p:nvPr>
            <p:extLst>
              <p:ext uri="{D42A27DB-BD31-4B8C-83A1-F6EECF244321}">
                <p14:modId xmlns:p14="http://schemas.microsoft.com/office/powerpoint/2010/main" val="3474344561"/>
              </p:ext>
            </p:extLst>
          </p:nvPr>
        </p:nvGraphicFramePr>
        <p:xfrm>
          <a:off x="381000" y="1219200"/>
          <a:ext cx="82296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p:cNvGraphicFramePr>
            <a:graphicFrameLocks/>
          </p:cNvGraphicFramePr>
          <p:nvPr>
            <p:extLst>
              <p:ext uri="{D42A27DB-BD31-4B8C-83A1-F6EECF244321}">
                <p14:modId xmlns:p14="http://schemas.microsoft.com/office/powerpoint/2010/main" val="2179259594"/>
              </p:ext>
            </p:extLst>
          </p:nvPr>
        </p:nvGraphicFramePr>
        <p:xfrm>
          <a:off x="393192" y="1228164"/>
          <a:ext cx="8382000" cy="4251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75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Graphic spid="29" grpId="0">
        <p:bldAsOne/>
      </p:bldGraphic>
      <p:bldGraphic spid="3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mvEqualizer</a:t>
            </a:r>
            <a:r>
              <a:rPr lang="en-US" dirty="0" smtClean="0"/>
              <a:t>: Motivation</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is practical with 72 </a:t>
            </a:r>
            <a:r>
              <a:rPr lang="en-US" dirty="0" err="1" smtClean="0"/>
              <a:t>hrs</a:t>
            </a:r>
            <a:r>
              <a:rPr lang="en-US" dirty="0" smtClean="0"/>
              <a:t> of running time for 8 applications</a:t>
            </a:r>
          </a:p>
          <a:p>
            <a:endParaRPr lang="en-US" dirty="0" smtClean="0"/>
          </a:p>
          <a:p>
            <a:endParaRPr lang="en-US" dirty="0"/>
          </a:p>
          <a:p>
            <a:pPr lvl="1"/>
            <a:endParaRPr lang="en-US" sz="1200" dirty="0" smtClean="0"/>
          </a:p>
          <a:p>
            <a:endParaRPr lang="en-US" sz="1200" dirty="0" smtClean="0"/>
          </a:p>
          <a:p>
            <a:r>
              <a:rPr lang="en-US" dirty="0" smtClean="0"/>
              <a:t>65</a:t>
            </a:r>
            <a:r>
              <a:rPr lang="en-US" dirty="0"/>
              <a:t>% </a:t>
            </a:r>
            <a:r>
              <a:rPr lang="en-US" dirty="0" smtClean="0"/>
              <a:t>of time </a:t>
            </a:r>
            <a:r>
              <a:rPr lang="en-US" dirty="0"/>
              <a:t>is spent in error </a:t>
            </a:r>
            <a:r>
              <a:rPr lang="en-US" dirty="0" smtClean="0"/>
              <a:t>injections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a:p>
        </p:txBody>
      </p:sp>
      <p:grpSp>
        <p:nvGrpSpPr>
          <p:cNvPr id="87" name="Group 86"/>
          <p:cNvGrpSpPr/>
          <p:nvPr/>
        </p:nvGrpSpPr>
        <p:grpSpPr>
          <a:xfrm>
            <a:off x="400617" y="1676400"/>
            <a:ext cx="8209983" cy="1437449"/>
            <a:chOff x="-7204" y="2057400"/>
            <a:chExt cx="8209983" cy="1437449"/>
          </a:xfrm>
        </p:grpSpPr>
        <p:sp>
          <p:nvSpPr>
            <p:cNvPr id="30" name="Right Arrow 29"/>
            <p:cNvSpPr/>
            <p:nvPr/>
          </p:nvSpPr>
          <p:spPr bwMode="auto">
            <a:xfrm>
              <a:off x="4318076" y="2224859"/>
              <a:ext cx="1221279" cy="62978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anose="020B0606020202030204" pitchFamily="34" charset="0"/>
                </a:rPr>
                <a:t>Relyzer</a:t>
              </a:r>
              <a:endParaRPr kumimoji="0" lang="en-US" sz="2000" b="1" i="0" u="none" strike="noStrike" cap="none" normalizeH="0" baseline="0" dirty="0">
                <a:ln>
                  <a:noFill/>
                </a:ln>
                <a:solidFill>
                  <a:schemeClr val="tx1"/>
                </a:solidFill>
                <a:effectLst/>
                <a:latin typeface="Arial Narrow" pitchFamily="34" charset="0"/>
              </a:endParaRPr>
            </a:p>
          </p:txBody>
        </p:sp>
        <p:grpSp>
          <p:nvGrpSpPr>
            <p:cNvPr id="85" name="Group 84"/>
            <p:cNvGrpSpPr/>
            <p:nvPr/>
          </p:nvGrpSpPr>
          <p:grpSpPr>
            <a:xfrm>
              <a:off x="5765073" y="2198949"/>
              <a:ext cx="1985448" cy="552677"/>
              <a:chOff x="5765073" y="2198949"/>
              <a:chExt cx="1985448" cy="552677"/>
            </a:xfrm>
          </p:grpSpPr>
          <p:cxnSp>
            <p:nvCxnSpPr>
              <p:cNvPr id="31" name="Straight Connector 30"/>
              <p:cNvCxnSpPr/>
              <p:nvPr/>
            </p:nvCxnSpPr>
            <p:spPr>
              <a:xfrm>
                <a:off x="5765876" y="2252202"/>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32" name="Explosion 1 106"/>
              <p:cNvSpPr>
                <a:spLocks noChangeArrowheads="1"/>
              </p:cNvSpPr>
              <p:nvPr/>
            </p:nvSpPr>
            <p:spPr bwMode="auto">
              <a:xfrm>
                <a:off x="6066058"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3" name="Explosion 1 106"/>
              <p:cNvSpPr>
                <a:spLocks noChangeArrowheads="1"/>
              </p:cNvSpPr>
              <p:nvPr/>
            </p:nvSpPr>
            <p:spPr bwMode="auto">
              <a:xfrm>
                <a:off x="6436826" y="2198949"/>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4" name="Explosion 1 106"/>
              <p:cNvSpPr>
                <a:spLocks noChangeArrowheads="1"/>
              </p:cNvSpPr>
              <p:nvPr/>
            </p:nvSpPr>
            <p:spPr bwMode="auto">
              <a:xfrm>
                <a:off x="6807593"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5" name="Explosion 1 106"/>
              <p:cNvSpPr>
                <a:spLocks noChangeArrowheads="1"/>
              </p:cNvSpPr>
              <p:nvPr/>
            </p:nvSpPr>
            <p:spPr bwMode="auto">
              <a:xfrm>
                <a:off x="7178361" y="220470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36" name="Straight Connector 35"/>
              <p:cNvCxnSpPr/>
              <p:nvPr/>
            </p:nvCxnSpPr>
            <p:spPr>
              <a:xfrm>
                <a:off x="5771116" y="2473848"/>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37" name="Explosion 1 106"/>
              <p:cNvSpPr>
                <a:spLocks noChangeArrowheads="1"/>
              </p:cNvSpPr>
              <p:nvPr/>
            </p:nvSpPr>
            <p:spPr bwMode="auto">
              <a:xfrm>
                <a:off x="6071299"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8" name="Explosion 1 106"/>
              <p:cNvSpPr>
                <a:spLocks noChangeArrowheads="1"/>
              </p:cNvSpPr>
              <p:nvPr/>
            </p:nvSpPr>
            <p:spPr bwMode="auto">
              <a:xfrm>
                <a:off x="6442066" y="242059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39" name="Explosion 1 106"/>
              <p:cNvSpPr>
                <a:spLocks noChangeArrowheads="1"/>
              </p:cNvSpPr>
              <p:nvPr/>
            </p:nvSpPr>
            <p:spPr bwMode="auto">
              <a:xfrm>
                <a:off x="6812834"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0" name="Explosion 1 106"/>
              <p:cNvSpPr>
                <a:spLocks noChangeArrowheads="1"/>
              </p:cNvSpPr>
              <p:nvPr/>
            </p:nvSpPr>
            <p:spPr bwMode="auto">
              <a:xfrm>
                <a:off x="7183601" y="242635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41" name="Straight Connector 40"/>
              <p:cNvCxnSpPr/>
              <p:nvPr/>
            </p:nvCxnSpPr>
            <p:spPr>
              <a:xfrm>
                <a:off x="5765073" y="2692616"/>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42" name="Explosion 1 106"/>
              <p:cNvSpPr>
                <a:spLocks noChangeArrowheads="1"/>
              </p:cNvSpPr>
              <p:nvPr/>
            </p:nvSpPr>
            <p:spPr bwMode="auto">
              <a:xfrm>
                <a:off x="6136586"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3" name="Explosion 1 106"/>
              <p:cNvSpPr>
                <a:spLocks noChangeArrowheads="1"/>
              </p:cNvSpPr>
              <p:nvPr/>
            </p:nvSpPr>
            <p:spPr bwMode="auto">
              <a:xfrm>
                <a:off x="6507354" y="263936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4" name="Explosion 1 106"/>
              <p:cNvSpPr>
                <a:spLocks noChangeArrowheads="1"/>
              </p:cNvSpPr>
              <p:nvPr/>
            </p:nvSpPr>
            <p:spPr bwMode="auto">
              <a:xfrm>
                <a:off x="6878121"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5" name="Explosion 1 106"/>
              <p:cNvSpPr>
                <a:spLocks noChangeArrowheads="1"/>
              </p:cNvSpPr>
              <p:nvPr/>
            </p:nvSpPr>
            <p:spPr bwMode="auto">
              <a:xfrm>
                <a:off x="7248889" y="264512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grpSp>
        <p:grpSp>
          <p:nvGrpSpPr>
            <p:cNvPr id="86" name="Group 85"/>
            <p:cNvGrpSpPr/>
            <p:nvPr/>
          </p:nvGrpSpPr>
          <p:grpSpPr>
            <a:xfrm>
              <a:off x="2135395" y="2057400"/>
              <a:ext cx="2020769" cy="1232927"/>
              <a:chOff x="2135395" y="2196073"/>
              <a:chExt cx="2020769" cy="1232927"/>
            </a:xfrm>
          </p:grpSpPr>
          <p:cxnSp>
            <p:nvCxnSpPr>
              <p:cNvPr id="5" name="Straight Connector 4"/>
              <p:cNvCxnSpPr/>
              <p:nvPr/>
            </p:nvCxnSpPr>
            <p:spPr>
              <a:xfrm>
                <a:off x="2135395" y="224932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6" name="Explosion 1 106"/>
              <p:cNvSpPr>
                <a:spLocks noChangeArrowheads="1"/>
              </p:cNvSpPr>
              <p:nvPr/>
            </p:nvSpPr>
            <p:spPr bwMode="auto">
              <a:xfrm>
                <a:off x="2435577"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 name="Explosion 1 106"/>
              <p:cNvSpPr>
                <a:spLocks noChangeArrowheads="1"/>
              </p:cNvSpPr>
              <p:nvPr/>
            </p:nvSpPr>
            <p:spPr bwMode="auto">
              <a:xfrm>
                <a:off x="2806345" y="219607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8" name="Explosion 1 106"/>
              <p:cNvSpPr>
                <a:spLocks noChangeArrowheads="1"/>
              </p:cNvSpPr>
              <p:nvPr/>
            </p:nvSpPr>
            <p:spPr bwMode="auto">
              <a:xfrm>
                <a:off x="3177112"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9" name="Explosion 1 106"/>
              <p:cNvSpPr>
                <a:spLocks noChangeArrowheads="1"/>
              </p:cNvSpPr>
              <p:nvPr/>
            </p:nvSpPr>
            <p:spPr bwMode="auto">
              <a:xfrm>
                <a:off x="3547880" y="220183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10" name="Straight Connector 9"/>
              <p:cNvCxnSpPr/>
              <p:nvPr/>
            </p:nvCxnSpPr>
            <p:spPr>
              <a:xfrm>
                <a:off x="2135395" y="2470972"/>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11" name="Explosion 1 106"/>
              <p:cNvSpPr>
                <a:spLocks noChangeArrowheads="1"/>
              </p:cNvSpPr>
              <p:nvPr/>
            </p:nvSpPr>
            <p:spPr bwMode="auto">
              <a:xfrm>
                <a:off x="2435578"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2" name="Explosion 1 106"/>
              <p:cNvSpPr>
                <a:spLocks noChangeArrowheads="1"/>
              </p:cNvSpPr>
              <p:nvPr/>
            </p:nvSpPr>
            <p:spPr bwMode="auto">
              <a:xfrm>
                <a:off x="2806345" y="2417719"/>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3" name="Explosion 1 106"/>
              <p:cNvSpPr>
                <a:spLocks noChangeArrowheads="1"/>
              </p:cNvSpPr>
              <p:nvPr/>
            </p:nvSpPr>
            <p:spPr bwMode="auto">
              <a:xfrm>
                <a:off x="3177113"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4" name="Explosion 1 106"/>
              <p:cNvSpPr>
                <a:spLocks noChangeArrowheads="1"/>
              </p:cNvSpPr>
              <p:nvPr/>
            </p:nvSpPr>
            <p:spPr bwMode="auto">
              <a:xfrm>
                <a:off x="3547880" y="2423476"/>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15" name="Straight Connector 14"/>
              <p:cNvCxnSpPr/>
              <p:nvPr/>
            </p:nvCxnSpPr>
            <p:spPr>
              <a:xfrm>
                <a:off x="2158346" y="2925779"/>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16" name="Explosion 1 106"/>
              <p:cNvSpPr>
                <a:spLocks noChangeArrowheads="1"/>
              </p:cNvSpPr>
              <p:nvPr/>
            </p:nvSpPr>
            <p:spPr bwMode="auto">
              <a:xfrm>
                <a:off x="2529860"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7" name="Explosion 1 106"/>
              <p:cNvSpPr>
                <a:spLocks noChangeArrowheads="1"/>
              </p:cNvSpPr>
              <p:nvPr/>
            </p:nvSpPr>
            <p:spPr bwMode="auto">
              <a:xfrm>
                <a:off x="2900627" y="28725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8" name="Explosion 1 106"/>
              <p:cNvSpPr>
                <a:spLocks noChangeArrowheads="1"/>
              </p:cNvSpPr>
              <p:nvPr/>
            </p:nvSpPr>
            <p:spPr bwMode="auto">
              <a:xfrm>
                <a:off x="3271395"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19" name="Explosion 1 106"/>
              <p:cNvSpPr>
                <a:spLocks noChangeArrowheads="1"/>
              </p:cNvSpPr>
              <p:nvPr/>
            </p:nvSpPr>
            <p:spPr bwMode="auto">
              <a:xfrm>
                <a:off x="3642162" y="2878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20" name="Straight Connector 19"/>
              <p:cNvCxnSpPr/>
              <p:nvPr/>
            </p:nvCxnSpPr>
            <p:spPr>
              <a:xfrm>
                <a:off x="2167629" y="3151222"/>
                <a:ext cx="1979405" cy="5757"/>
              </a:xfrm>
              <a:prstGeom prst="line">
                <a:avLst/>
              </a:prstGeom>
              <a:ln w="76200">
                <a:solidFill>
                  <a:srgbClr val="0070C0"/>
                </a:solidFill>
              </a:ln>
            </p:spPr>
            <p:style>
              <a:lnRef idx="3">
                <a:schemeClr val="dk1"/>
              </a:lnRef>
              <a:fillRef idx="0">
                <a:schemeClr val="dk1"/>
              </a:fillRef>
              <a:effectRef idx="2">
                <a:schemeClr val="dk1"/>
              </a:effectRef>
              <a:fontRef idx="minor">
                <a:schemeClr val="tx1"/>
              </a:fontRef>
            </p:style>
          </p:cxnSp>
          <p:sp>
            <p:nvSpPr>
              <p:cNvPr id="21" name="Explosion 1 106"/>
              <p:cNvSpPr>
                <a:spLocks noChangeArrowheads="1"/>
              </p:cNvSpPr>
              <p:nvPr/>
            </p:nvSpPr>
            <p:spPr bwMode="auto">
              <a:xfrm>
                <a:off x="2467811"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2" name="Explosion 1 106"/>
              <p:cNvSpPr>
                <a:spLocks noChangeArrowheads="1"/>
              </p:cNvSpPr>
              <p:nvPr/>
            </p:nvSpPr>
            <p:spPr bwMode="auto">
              <a:xfrm>
                <a:off x="2838578" y="309797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3" name="Explosion 1 106"/>
              <p:cNvSpPr>
                <a:spLocks noChangeArrowheads="1"/>
              </p:cNvSpPr>
              <p:nvPr/>
            </p:nvSpPr>
            <p:spPr bwMode="auto">
              <a:xfrm>
                <a:off x="3209346"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4" name="Explosion 1 106"/>
              <p:cNvSpPr>
                <a:spLocks noChangeArrowheads="1"/>
              </p:cNvSpPr>
              <p:nvPr/>
            </p:nvSpPr>
            <p:spPr bwMode="auto">
              <a:xfrm>
                <a:off x="3580114" y="310372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25" name="Straight Connector 24"/>
              <p:cNvCxnSpPr/>
              <p:nvPr/>
            </p:nvCxnSpPr>
            <p:spPr>
              <a:xfrm>
                <a:off x="2176759" y="3369990"/>
                <a:ext cx="1979405" cy="5757"/>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sp>
            <p:nvSpPr>
              <p:cNvPr id="26" name="Explosion 1 106"/>
              <p:cNvSpPr>
                <a:spLocks noChangeArrowheads="1"/>
              </p:cNvSpPr>
              <p:nvPr/>
            </p:nvSpPr>
            <p:spPr bwMode="auto">
              <a:xfrm>
                <a:off x="2476941"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7" name="Explosion 1 106"/>
              <p:cNvSpPr>
                <a:spLocks noChangeArrowheads="1"/>
              </p:cNvSpPr>
              <p:nvPr/>
            </p:nvSpPr>
            <p:spPr bwMode="auto">
              <a:xfrm>
                <a:off x="2847709" y="331673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8" name="Explosion 1 106"/>
              <p:cNvSpPr>
                <a:spLocks noChangeArrowheads="1"/>
              </p:cNvSpPr>
              <p:nvPr/>
            </p:nvSpPr>
            <p:spPr bwMode="auto">
              <a:xfrm>
                <a:off x="3218476"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29" name="Explosion 1 106"/>
              <p:cNvSpPr>
                <a:spLocks noChangeArrowheads="1"/>
              </p:cNvSpPr>
              <p:nvPr/>
            </p:nvSpPr>
            <p:spPr bwMode="auto">
              <a:xfrm>
                <a:off x="3589244" y="3322495"/>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46" name="TextBox 45"/>
              <p:cNvSpPr txBox="1"/>
              <p:nvPr/>
            </p:nvSpPr>
            <p:spPr>
              <a:xfrm>
                <a:off x="2632813" y="2540847"/>
                <a:ext cx="266420" cy="350865"/>
              </a:xfrm>
              <a:prstGeom prst="rect">
                <a:avLst/>
              </a:prstGeom>
              <a:noFill/>
            </p:spPr>
            <p:txBody>
              <a:bodyPr wrap="none" rtlCol="0" anchor="ctr">
                <a:spAutoFit/>
              </a:bodyPr>
              <a:lstStyle/>
              <a:p>
                <a:pPr algn="ctr">
                  <a:lnSpc>
                    <a:spcPct val="20000"/>
                  </a:lnSpc>
                </a:pPr>
                <a:r>
                  <a:rPr lang="en-US" sz="2800" dirty="0" smtClean="0">
                    <a:latin typeface="Arial Narrow" panose="020B0606020202030204" pitchFamily="34" charset="0"/>
                  </a:rPr>
                  <a:t>.</a:t>
                </a:r>
              </a:p>
              <a:p>
                <a:pPr algn="ctr">
                  <a:lnSpc>
                    <a:spcPct val="20000"/>
                  </a:lnSpc>
                </a:pPr>
                <a:r>
                  <a:rPr lang="en-US" sz="2800" dirty="0" smtClean="0">
                    <a:latin typeface="Arial Narrow" panose="020B0606020202030204" pitchFamily="34" charset="0"/>
                  </a:rPr>
                  <a:t>.</a:t>
                </a:r>
              </a:p>
              <a:p>
                <a:pPr algn="ctr">
                  <a:lnSpc>
                    <a:spcPct val="2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grpSp>
        <p:sp>
          <p:nvSpPr>
            <p:cNvPr id="76" name="TextBox 75"/>
            <p:cNvSpPr txBox="1"/>
            <p:nvPr/>
          </p:nvSpPr>
          <p:spPr>
            <a:xfrm>
              <a:off x="-7204" y="2209800"/>
              <a:ext cx="2154488" cy="923330"/>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in different dynamic instances of one static instruction</a:t>
              </a:r>
              <a:endParaRPr lang="en-US" b="1" dirty="0">
                <a:latin typeface="Arial Narrow" panose="020B0606020202030204" pitchFamily="34" charset="0"/>
              </a:endParaRPr>
            </a:p>
          </p:txBody>
        </p:sp>
        <p:sp>
          <p:nvSpPr>
            <p:cNvPr id="77" name="TextBox 76"/>
            <p:cNvSpPr txBox="1"/>
            <p:nvPr/>
          </p:nvSpPr>
          <p:spPr>
            <a:xfrm>
              <a:off x="5607197" y="2848518"/>
              <a:ext cx="2595582" cy="646331"/>
            </a:xfrm>
            <a:prstGeom prst="rect">
              <a:avLst/>
            </a:prstGeom>
            <a:noFill/>
          </p:spPr>
          <p:txBody>
            <a:bodyPr wrap="none" rtlCol="0" anchor="ctr">
              <a:spAutoFit/>
            </a:bodyPr>
            <a:lstStyle/>
            <a:p>
              <a:pPr algn="ctr"/>
              <a:r>
                <a:rPr lang="en-US" b="1" dirty="0" smtClean="0">
                  <a:latin typeface="Arial Narrow" panose="020B0606020202030204" pitchFamily="34" charset="0"/>
                </a:rPr>
                <a:t>Error sites from pruned </a:t>
              </a:r>
            </a:p>
            <a:p>
              <a:pPr algn="ctr"/>
              <a:r>
                <a:rPr lang="en-US" b="1" dirty="0" smtClean="0">
                  <a:latin typeface="Arial Narrow" panose="020B0606020202030204" pitchFamily="34" charset="0"/>
                </a:rPr>
                <a:t>instances of an instruction</a:t>
              </a:r>
              <a:endParaRPr lang="en-US" b="1" dirty="0">
                <a:latin typeface="Arial Narrow" panose="020B0606020202030204" pitchFamily="34" charset="0"/>
              </a:endParaRPr>
            </a:p>
          </p:txBody>
        </p:sp>
      </p:grpSp>
      <p:grpSp>
        <p:nvGrpSpPr>
          <p:cNvPr id="80" name="Group 79"/>
          <p:cNvGrpSpPr/>
          <p:nvPr/>
        </p:nvGrpSpPr>
        <p:grpSpPr>
          <a:xfrm>
            <a:off x="1066800" y="4038600"/>
            <a:ext cx="7208399" cy="2301775"/>
            <a:chOff x="1066800" y="4038600"/>
            <a:chExt cx="7208399" cy="2301775"/>
          </a:xfrm>
        </p:grpSpPr>
        <p:grpSp>
          <p:nvGrpSpPr>
            <p:cNvPr id="82" name="Group 81"/>
            <p:cNvGrpSpPr/>
            <p:nvPr/>
          </p:nvGrpSpPr>
          <p:grpSpPr>
            <a:xfrm>
              <a:off x="1066800" y="4038600"/>
              <a:ext cx="7208399" cy="2301775"/>
              <a:chOff x="864487" y="4297033"/>
              <a:chExt cx="7208399" cy="2301775"/>
            </a:xfrm>
          </p:grpSpPr>
          <p:sp>
            <p:nvSpPr>
              <p:cNvPr id="47" name="Rounded Rectangle 46"/>
              <p:cNvSpPr/>
              <p:nvPr/>
            </p:nvSpPr>
            <p:spPr>
              <a:xfrm>
                <a:off x="864487" y="4297033"/>
                <a:ext cx="2604290" cy="1646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Narrow" panose="020B0606020202030204" pitchFamily="34" charset="0"/>
                </a:endParaRPr>
              </a:p>
            </p:txBody>
          </p:sp>
          <p:cxnSp>
            <p:nvCxnSpPr>
              <p:cNvPr id="48" name="Straight Connector 47"/>
              <p:cNvCxnSpPr/>
              <p:nvPr/>
            </p:nvCxnSpPr>
            <p:spPr>
              <a:xfrm>
                <a:off x="1160952" y="455897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49" name="Explosion 1 106"/>
              <p:cNvSpPr>
                <a:spLocks noChangeArrowheads="1"/>
              </p:cNvSpPr>
              <p:nvPr/>
            </p:nvSpPr>
            <p:spPr bwMode="auto">
              <a:xfrm>
                <a:off x="1461135"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0" name="Explosion 1 106"/>
              <p:cNvSpPr>
                <a:spLocks noChangeArrowheads="1"/>
              </p:cNvSpPr>
              <p:nvPr/>
            </p:nvSpPr>
            <p:spPr bwMode="auto">
              <a:xfrm>
                <a:off x="1831902" y="450572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1" name="Explosion 1 106"/>
              <p:cNvSpPr>
                <a:spLocks noChangeArrowheads="1"/>
              </p:cNvSpPr>
              <p:nvPr/>
            </p:nvSpPr>
            <p:spPr bwMode="auto">
              <a:xfrm>
                <a:off x="2202670"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2" name="Explosion 1 106"/>
              <p:cNvSpPr>
                <a:spLocks noChangeArrowheads="1"/>
              </p:cNvSpPr>
              <p:nvPr/>
            </p:nvSpPr>
            <p:spPr bwMode="auto">
              <a:xfrm>
                <a:off x="2573437"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53" name="Straight Connector 52"/>
              <p:cNvCxnSpPr/>
              <p:nvPr/>
            </p:nvCxnSpPr>
            <p:spPr>
              <a:xfrm>
                <a:off x="1149062" y="5019537"/>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54" name="Explosion 1 106"/>
              <p:cNvSpPr>
                <a:spLocks noChangeArrowheads="1"/>
              </p:cNvSpPr>
              <p:nvPr/>
            </p:nvSpPr>
            <p:spPr bwMode="auto">
              <a:xfrm>
                <a:off x="1449245"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5" name="Explosion 1 106"/>
              <p:cNvSpPr>
                <a:spLocks noChangeArrowheads="1"/>
              </p:cNvSpPr>
              <p:nvPr/>
            </p:nvSpPr>
            <p:spPr bwMode="auto">
              <a:xfrm>
                <a:off x="1820012" y="4966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6" name="Explosion 1 55"/>
              <p:cNvSpPr>
                <a:spLocks noChangeArrowheads="1"/>
              </p:cNvSpPr>
              <p:nvPr/>
            </p:nvSpPr>
            <p:spPr bwMode="auto">
              <a:xfrm>
                <a:off x="2190780"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57" name="Explosion 1 106"/>
              <p:cNvSpPr>
                <a:spLocks noChangeArrowheads="1"/>
              </p:cNvSpPr>
              <p:nvPr/>
            </p:nvSpPr>
            <p:spPr bwMode="auto">
              <a:xfrm>
                <a:off x="2561547" y="4972041"/>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58" name="Straight Connector 57"/>
              <p:cNvCxnSpPr/>
              <p:nvPr/>
            </p:nvCxnSpPr>
            <p:spPr>
              <a:xfrm>
                <a:off x="1144795" y="5615853"/>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59" name="Explosion 1 106"/>
              <p:cNvSpPr>
                <a:spLocks noChangeArrowheads="1"/>
              </p:cNvSpPr>
              <p:nvPr/>
            </p:nvSpPr>
            <p:spPr bwMode="auto">
              <a:xfrm>
                <a:off x="1444977"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0" name="Explosion 1 106"/>
              <p:cNvSpPr>
                <a:spLocks noChangeArrowheads="1"/>
              </p:cNvSpPr>
              <p:nvPr/>
            </p:nvSpPr>
            <p:spPr bwMode="auto">
              <a:xfrm>
                <a:off x="1815745" y="556260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1" name="Explosion 1 106"/>
              <p:cNvSpPr>
                <a:spLocks noChangeArrowheads="1"/>
              </p:cNvSpPr>
              <p:nvPr/>
            </p:nvSpPr>
            <p:spPr bwMode="auto">
              <a:xfrm>
                <a:off x="2186512"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2" name="Explosion 1 106"/>
              <p:cNvSpPr>
                <a:spLocks noChangeArrowheads="1"/>
              </p:cNvSpPr>
              <p:nvPr/>
            </p:nvSpPr>
            <p:spPr bwMode="auto">
              <a:xfrm>
                <a:off x="2557280" y="5568357"/>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3" name="TextBox 62"/>
              <p:cNvSpPr txBox="1"/>
              <p:nvPr/>
            </p:nvSpPr>
            <p:spPr>
              <a:xfrm>
                <a:off x="1982376" y="5029200"/>
                <a:ext cx="266420" cy="523220"/>
              </a:xfrm>
              <a:prstGeom prst="rect">
                <a:avLst/>
              </a:prstGeom>
              <a:noFill/>
            </p:spPr>
            <p:txBody>
              <a:bodyPr wrap="none" rtlCol="0" anchor="ctr">
                <a:spAutoFit/>
              </a:bodyPr>
              <a:lstStyle/>
              <a:p>
                <a:pPr algn="ctr">
                  <a:lnSpc>
                    <a:spcPct val="50000"/>
                  </a:lnSpc>
                </a:pPr>
                <a:r>
                  <a:rPr lang="en-US" sz="2800" dirty="0" smtClean="0">
                    <a:latin typeface="Arial Narrow" panose="020B0606020202030204" pitchFamily="34" charset="0"/>
                  </a:rPr>
                  <a:t>.</a:t>
                </a:r>
              </a:p>
              <a:p>
                <a:pPr algn="ctr">
                  <a:lnSpc>
                    <a:spcPct val="5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64" name="Right Arrow 63"/>
              <p:cNvSpPr/>
              <p:nvPr/>
            </p:nvSpPr>
            <p:spPr bwMode="auto">
              <a:xfrm>
                <a:off x="3599548" y="4706607"/>
                <a:ext cx="1710334" cy="629782"/>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Arial Narrow" panose="020B0606020202030204" pitchFamily="34" charset="0"/>
                  </a:rPr>
                  <a:t>mvEqualizer</a:t>
                </a:r>
                <a:endParaRPr kumimoji="0" lang="en-US" sz="2200" b="1" i="0" u="none" strike="noStrike" cap="none" normalizeH="0" baseline="0" dirty="0">
                  <a:ln>
                    <a:noFill/>
                  </a:ln>
                  <a:solidFill>
                    <a:schemeClr val="tx1"/>
                  </a:solidFill>
                  <a:effectLst/>
                  <a:latin typeface="Arial Narrow" pitchFamily="34" charset="0"/>
                </a:endParaRPr>
              </a:p>
            </p:txBody>
          </p:sp>
          <p:sp>
            <p:nvSpPr>
              <p:cNvPr id="65" name="Rounded Rectangle 64"/>
              <p:cNvSpPr/>
              <p:nvPr/>
            </p:nvSpPr>
            <p:spPr>
              <a:xfrm>
                <a:off x="5468595" y="4297033"/>
                <a:ext cx="2604290" cy="1646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Narrow" panose="020B0606020202030204" pitchFamily="34" charset="0"/>
                </a:endParaRPr>
              </a:p>
            </p:txBody>
          </p:sp>
          <p:cxnSp>
            <p:nvCxnSpPr>
              <p:cNvPr id="66" name="Straight Connector 65"/>
              <p:cNvCxnSpPr/>
              <p:nvPr/>
            </p:nvCxnSpPr>
            <p:spPr>
              <a:xfrm>
                <a:off x="5765061" y="455897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67" name="Explosion 1 106"/>
              <p:cNvSpPr>
                <a:spLocks noChangeArrowheads="1"/>
              </p:cNvSpPr>
              <p:nvPr/>
            </p:nvSpPr>
            <p:spPr bwMode="auto">
              <a:xfrm>
                <a:off x="6065243"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8" name="Explosion 1 106"/>
              <p:cNvSpPr>
                <a:spLocks noChangeArrowheads="1"/>
              </p:cNvSpPr>
              <p:nvPr/>
            </p:nvSpPr>
            <p:spPr bwMode="auto">
              <a:xfrm>
                <a:off x="6436010" y="4505723"/>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69" name="Explosion 1 106"/>
              <p:cNvSpPr>
                <a:spLocks noChangeArrowheads="1"/>
              </p:cNvSpPr>
              <p:nvPr/>
            </p:nvSpPr>
            <p:spPr bwMode="auto">
              <a:xfrm>
                <a:off x="6806778"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0" name="Explosion 1 106"/>
              <p:cNvSpPr>
                <a:spLocks noChangeArrowheads="1"/>
              </p:cNvSpPr>
              <p:nvPr/>
            </p:nvSpPr>
            <p:spPr bwMode="auto">
              <a:xfrm>
                <a:off x="7177546" y="451148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71" name="Straight Connector 70"/>
              <p:cNvCxnSpPr/>
              <p:nvPr/>
            </p:nvCxnSpPr>
            <p:spPr>
              <a:xfrm>
                <a:off x="5753171" y="5019537"/>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72" name="Explosion 1 106"/>
              <p:cNvSpPr>
                <a:spLocks noChangeArrowheads="1"/>
              </p:cNvSpPr>
              <p:nvPr/>
            </p:nvSpPr>
            <p:spPr bwMode="auto">
              <a:xfrm>
                <a:off x="6424120" y="4966284"/>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cxnSp>
            <p:nvCxnSpPr>
              <p:cNvPr id="73" name="Straight Connector 72"/>
              <p:cNvCxnSpPr/>
              <p:nvPr/>
            </p:nvCxnSpPr>
            <p:spPr>
              <a:xfrm>
                <a:off x="5792995" y="5610096"/>
                <a:ext cx="1979405" cy="5757"/>
              </a:xfrm>
              <a:prstGeom prst="line">
                <a:avLst/>
              </a:prstGeom>
              <a:ln w="76200"/>
            </p:spPr>
            <p:style>
              <a:lnRef idx="3">
                <a:schemeClr val="dk1"/>
              </a:lnRef>
              <a:fillRef idx="0">
                <a:schemeClr val="dk1"/>
              </a:fillRef>
              <a:effectRef idx="2">
                <a:schemeClr val="dk1"/>
              </a:effectRef>
              <a:fontRef idx="minor">
                <a:schemeClr val="tx1"/>
              </a:fontRef>
            </p:style>
          </p:cxnSp>
          <p:sp>
            <p:nvSpPr>
              <p:cNvPr id="74" name="Explosion 1 106"/>
              <p:cNvSpPr>
                <a:spLocks noChangeArrowheads="1"/>
              </p:cNvSpPr>
              <p:nvPr/>
            </p:nvSpPr>
            <p:spPr bwMode="auto">
              <a:xfrm>
                <a:off x="6093177" y="5562600"/>
                <a:ext cx="82475" cy="106505"/>
              </a:xfrm>
              <a:prstGeom prst="irregularSeal1">
                <a:avLst/>
              </a:prstGeom>
              <a:solidFill>
                <a:srgbClr val="FF0000"/>
              </a:solidFill>
              <a:ln w="54864" algn="ctr">
                <a:solidFill>
                  <a:srgbClr val="FF0000"/>
                </a:solidFill>
                <a:round/>
                <a:headEnd/>
                <a:tailEnd/>
              </a:ln>
            </p:spPr>
            <p:txBody>
              <a:bodyPr anchor="ctr"/>
              <a:lstStyle/>
              <a:p>
                <a:pPr algn="ctr" eaLnBrk="0" hangingPunct="0"/>
                <a:endParaRPr lang="en-US" sz="2400">
                  <a:latin typeface="Arial Narrow" panose="020B0606020202030204" pitchFamily="34" charset="0"/>
                </a:endParaRPr>
              </a:p>
            </p:txBody>
          </p:sp>
          <p:sp>
            <p:nvSpPr>
              <p:cNvPr id="75" name="TextBox 74"/>
              <p:cNvSpPr txBox="1"/>
              <p:nvPr/>
            </p:nvSpPr>
            <p:spPr>
              <a:xfrm>
                <a:off x="6586485" y="5029200"/>
                <a:ext cx="266420" cy="523220"/>
              </a:xfrm>
              <a:prstGeom prst="rect">
                <a:avLst/>
              </a:prstGeom>
              <a:noFill/>
            </p:spPr>
            <p:txBody>
              <a:bodyPr wrap="none" rtlCol="0" anchor="ctr">
                <a:spAutoFit/>
              </a:bodyPr>
              <a:lstStyle/>
              <a:p>
                <a:pPr algn="ctr">
                  <a:lnSpc>
                    <a:spcPct val="50000"/>
                  </a:lnSpc>
                </a:pPr>
                <a:r>
                  <a:rPr lang="en-US" sz="2800" dirty="0" smtClean="0">
                    <a:latin typeface="Arial Narrow" panose="020B0606020202030204" pitchFamily="34" charset="0"/>
                  </a:rPr>
                  <a:t>.</a:t>
                </a:r>
              </a:p>
              <a:p>
                <a:pPr algn="ctr">
                  <a:lnSpc>
                    <a:spcPct val="50000"/>
                  </a:lnSpc>
                </a:pP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78" name="TextBox 77"/>
              <p:cNvSpPr txBox="1"/>
              <p:nvPr/>
            </p:nvSpPr>
            <p:spPr>
              <a:xfrm>
                <a:off x="864487" y="5952477"/>
                <a:ext cx="2604290" cy="646331"/>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in different instructions in a block</a:t>
                </a:r>
                <a:endParaRPr lang="en-US" b="1" dirty="0">
                  <a:latin typeface="Arial Narrow" panose="020B0606020202030204" pitchFamily="34" charset="0"/>
                </a:endParaRPr>
              </a:p>
            </p:txBody>
          </p:sp>
          <p:sp>
            <p:nvSpPr>
              <p:cNvPr id="79" name="TextBox 78"/>
              <p:cNvSpPr txBox="1"/>
              <p:nvPr/>
            </p:nvSpPr>
            <p:spPr>
              <a:xfrm>
                <a:off x="5468595" y="5952477"/>
                <a:ext cx="2604291" cy="646331"/>
              </a:xfrm>
              <a:prstGeom prst="rect">
                <a:avLst/>
              </a:prstGeom>
              <a:noFill/>
            </p:spPr>
            <p:txBody>
              <a:bodyPr wrap="square" rtlCol="0" anchor="ctr">
                <a:spAutoFit/>
              </a:bodyPr>
              <a:lstStyle/>
              <a:p>
                <a:pPr algn="ctr"/>
                <a:r>
                  <a:rPr lang="en-US" b="1" dirty="0" smtClean="0">
                    <a:latin typeface="Arial Narrow" panose="020B0606020202030204" pitchFamily="34" charset="0"/>
                  </a:rPr>
                  <a:t>Error sites that need </a:t>
                </a:r>
                <a:r>
                  <a:rPr lang="en-US" b="1" dirty="0">
                    <a:latin typeface="Arial Narrow" panose="020B0606020202030204" pitchFamily="34" charset="0"/>
                  </a:rPr>
                  <a:t> </a:t>
                </a:r>
                <a:r>
                  <a:rPr lang="en-US" b="1" dirty="0" smtClean="0">
                    <a:latin typeface="Arial Narrow" panose="020B0606020202030204" pitchFamily="34" charset="0"/>
                  </a:rPr>
                  <a:t>full application execution</a:t>
                </a:r>
                <a:endParaRPr lang="en-US" b="1" dirty="0">
                  <a:latin typeface="Arial Narrow" panose="020B0606020202030204" pitchFamily="34" charset="0"/>
                </a:endParaRPr>
              </a:p>
            </p:txBody>
          </p:sp>
        </p:grpSp>
        <p:sp>
          <p:nvSpPr>
            <p:cNvPr id="84" name="TextBox 83"/>
            <p:cNvSpPr txBox="1"/>
            <p:nvPr/>
          </p:nvSpPr>
          <p:spPr>
            <a:xfrm>
              <a:off x="3308174" y="5037132"/>
              <a:ext cx="2604291" cy="646331"/>
            </a:xfrm>
            <a:prstGeom prst="rect">
              <a:avLst/>
            </a:prstGeom>
            <a:noFill/>
          </p:spPr>
          <p:txBody>
            <a:bodyPr wrap="square" rtlCol="0" anchor="ctr">
              <a:spAutoFit/>
            </a:bodyPr>
            <a:lstStyle/>
            <a:p>
              <a:pPr algn="ctr"/>
              <a:r>
                <a:rPr lang="en-US" b="1" dirty="0" smtClean="0">
                  <a:latin typeface="Arial Narrow" panose="020B0606020202030204" pitchFamily="34" charset="0"/>
                </a:rPr>
                <a:t>Reducing full</a:t>
              </a:r>
            </a:p>
            <a:p>
              <a:pPr algn="ctr"/>
              <a:r>
                <a:rPr lang="en-US" b="1" dirty="0" smtClean="0">
                  <a:latin typeface="Arial Narrow" panose="020B0606020202030204" pitchFamily="34" charset="0"/>
                </a:rPr>
                <a:t>app executions</a:t>
              </a:r>
              <a:endParaRPr lang="en-US" b="1" dirty="0">
                <a:latin typeface="Arial Narrow" panose="020B0606020202030204" pitchFamily="34" charset="0"/>
              </a:endParaRPr>
            </a:p>
          </p:txBody>
        </p:sp>
      </p:grpSp>
    </p:spTree>
    <p:extLst>
      <p:ext uri="{BB962C8B-B14F-4D97-AF65-F5344CB8AC3E}">
        <p14:creationId xmlns:p14="http://schemas.microsoft.com/office/powerpoint/2010/main" val="39367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Reducing Full Executions</a:t>
            </a:r>
            <a:endParaRPr lang="en-US" dirty="0"/>
          </a:p>
        </p:txBody>
      </p:sp>
      <p:sp>
        <p:nvSpPr>
          <p:cNvPr id="3" name="Content Placeholder 2"/>
          <p:cNvSpPr>
            <a:spLocks noGrp="1"/>
          </p:cNvSpPr>
          <p:nvPr>
            <p:ph idx="1"/>
          </p:nvPr>
        </p:nvSpPr>
        <p:spPr/>
        <p:txBody>
          <a:bodyPr/>
          <a:lstStyle/>
          <a:p>
            <a:r>
              <a:rPr lang="en-US" dirty="0" smtClean="0"/>
              <a:t>Error simulations are time-consuming</a:t>
            </a:r>
          </a:p>
          <a:p>
            <a:pPr lvl="1"/>
            <a:r>
              <a:rPr lang="en-US" dirty="0" smtClean="0"/>
              <a:t>Run until output is produced</a:t>
            </a:r>
          </a:p>
          <a:p>
            <a:r>
              <a:rPr lang="en-US" dirty="0" smtClean="0"/>
              <a:t>Aim: Shorten simulations</a:t>
            </a:r>
          </a:p>
          <a:p>
            <a:pPr lvl="1"/>
            <a:r>
              <a:rPr lang="en-US" dirty="0" smtClean="0"/>
              <a:t>Compare state for masking &amp; similar corruptions</a:t>
            </a:r>
          </a:p>
          <a:p>
            <a:endParaRPr lang="en-US" dirty="0" smtClean="0"/>
          </a:p>
          <a:p>
            <a:r>
              <a:rPr lang="en-US" dirty="0" smtClean="0"/>
              <a:t>What to compare?</a:t>
            </a:r>
            <a:endParaRPr lang="en-US" dirty="0"/>
          </a:p>
          <a:p>
            <a:pPr lvl="1"/>
            <a:r>
              <a:rPr lang="en-US" dirty="0"/>
              <a:t>Complete full system state (registers + memory)?</a:t>
            </a:r>
          </a:p>
          <a:p>
            <a:r>
              <a:rPr lang="en-US" dirty="0" smtClean="0"/>
              <a:t>How frequently?</a:t>
            </a:r>
          </a:p>
          <a:p>
            <a:pPr lvl="1"/>
            <a:r>
              <a:rPr lang="en-US" dirty="0" smtClean="0"/>
              <a:t>Comparisons can be expensive</a:t>
            </a:r>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a:p>
        </p:txBody>
      </p:sp>
      <p:grpSp>
        <p:nvGrpSpPr>
          <p:cNvPr id="35" name="Group 34"/>
          <p:cNvGrpSpPr/>
          <p:nvPr/>
        </p:nvGrpSpPr>
        <p:grpSpPr>
          <a:xfrm>
            <a:off x="6784638" y="1325079"/>
            <a:ext cx="1865255" cy="4188718"/>
            <a:chOff x="304800" y="1678682"/>
            <a:chExt cx="1865255" cy="4188718"/>
          </a:xfrm>
        </p:grpSpPr>
        <p:grpSp>
          <p:nvGrpSpPr>
            <p:cNvPr id="36" name="Group 35"/>
            <p:cNvGrpSpPr/>
            <p:nvPr/>
          </p:nvGrpSpPr>
          <p:grpSpPr>
            <a:xfrm>
              <a:off x="304800" y="1678682"/>
              <a:ext cx="1865255" cy="3222945"/>
              <a:chOff x="304800" y="1678682"/>
              <a:chExt cx="1865255" cy="3222945"/>
            </a:xfrm>
          </p:grpSpPr>
          <p:sp>
            <p:nvSpPr>
              <p:cNvPr id="39" name="Rounded Rectangle 3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0" name="Group 2047"/>
              <p:cNvGrpSpPr>
                <a:grpSpLocks/>
              </p:cNvGrpSpPr>
              <p:nvPr/>
            </p:nvGrpSpPr>
            <p:grpSpPr bwMode="auto">
              <a:xfrm>
                <a:off x="304800" y="1907290"/>
                <a:ext cx="1865255" cy="2732088"/>
                <a:chOff x="1569711" y="2214680"/>
                <a:chExt cx="1990971" cy="2732220"/>
              </a:xfrm>
            </p:grpSpPr>
            <p:sp>
              <p:nvSpPr>
                <p:cNvPr id="41" name="Rectangle 40"/>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4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48" name="TextBox 47"/>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37" name="Straight Arrow Connector 2054"/>
            <p:cNvCxnSpPr>
              <a:cxnSpLocks noChangeShapeType="1"/>
              <a:stCxn id="39" idx="2"/>
              <a:endCxn id="3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 name="Rounded Rectangle 37"/>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49" name="Explosion 1 61"/>
          <p:cNvSpPr>
            <a:spLocks noChangeArrowheads="1"/>
          </p:cNvSpPr>
          <p:nvPr/>
        </p:nvSpPr>
        <p:spPr bwMode="auto">
          <a:xfrm>
            <a:off x="7793446" y="1756887"/>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53" name="Rectangle 52"/>
          <p:cNvSpPr/>
          <p:nvPr/>
        </p:nvSpPr>
        <p:spPr>
          <a:xfrm>
            <a:off x="6726646" y="2044749"/>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xplosion 1 61"/>
          <p:cNvSpPr>
            <a:spLocks noChangeArrowheads="1"/>
          </p:cNvSpPr>
          <p:nvPr/>
        </p:nvSpPr>
        <p:spPr bwMode="auto">
          <a:xfrm>
            <a:off x="7795363" y="1756712"/>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22" name="TextBox 21"/>
          <p:cNvSpPr txBox="1"/>
          <p:nvPr/>
        </p:nvSpPr>
        <p:spPr>
          <a:xfrm>
            <a:off x="6744499" y="5893713"/>
            <a:ext cx="2018501" cy="430887"/>
          </a:xfrm>
          <a:prstGeom prst="rect">
            <a:avLst/>
          </a:prstGeom>
          <a:noFill/>
        </p:spPr>
        <p:txBody>
          <a:bodyPr wrap="none" rtlCol="0">
            <a:spAutoFit/>
          </a:bodyPr>
          <a:lstStyle/>
          <a:p>
            <a:pPr algn="ctr"/>
            <a:r>
              <a:rPr lang="en-US" sz="2200" b="1" dirty="0" smtClean="0">
                <a:latin typeface="Arial Narrow" pitchFamily="34" charset="0"/>
              </a:rPr>
              <a:t>Masked or SDC?</a:t>
            </a:r>
            <a:endParaRPr lang="en-US" sz="2200" b="1" dirty="0">
              <a:latin typeface="Arial Narrow" pitchFamily="34" charset="0"/>
            </a:endParaRPr>
          </a:p>
        </p:txBody>
      </p:sp>
    </p:spTree>
    <p:extLst>
      <p:ext uri="{BB962C8B-B14F-4D97-AF65-F5344CB8AC3E}">
        <p14:creationId xmlns:p14="http://schemas.microsoft.com/office/powerpoint/2010/main" val="15526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2.5E-6 1.50821E-6 C -0.0007 0.02012 -0.00017 0.05736 -0.00573 0.07726 C -0.00729 0.09137 -0.00833 0.10548 -0.00938 0.11959 C -0.00885 0.1677 -0.0066 0.21698 -0.0066 0.26532 " pathEditMode="relative" ptsTypes="fffA">
                                      <p:cBhvr>
                                        <p:cTn id="10" dur="3000" fill="hold"/>
                                        <p:tgtEl>
                                          <p:spTgt spid="49"/>
                                        </p:tgtEl>
                                        <p:attrNameLst>
                                          <p:attrName>ppt_x</p:attrName>
                                          <p:attrName>ppt_y</p:attrName>
                                        </p:attrNameLst>
                                      </p:cBhvr>
                                    </p:animMotion>
                                  </p:childTnLst>
                                </p:cTn>
                              </p:par>
                              <p:par>
                                <p:cTn id="11" presetID="42" presetClass="path" presetSubtype="0" accel="50000" decel="50000" fill="hold" grpId="1" nodeType="withEffect">
                                  <p:stCondLst>
                                    <p:cond delay="0"/>
                                  </p:stCondLst>
                                  <p:childTnLst>
                                    <p:animMotion origin="layout" path="M -3.33333E-6 -4.07407E-6 L -3.33333E-6 0.28149 " pathEditMode="relative" rAng="0" ptsTypes="AA">
                                      <p:cBhvr>
                                        <p:cTn id="12" dur="3000" fill="hold"/>
                                        <p:tgtEl>
                                          <p:spTgt spid="53"/>
                                        </p:tgtEl>
                                        <p:attrNameLst>
                                          <p:attrName>ppt_x</p:attrName>
                                          <p:attrName>ppt_y</p:attrName>
                                        </p:attrNameLst>
                                      </p:cBhvr>
                                      <p:rCtr x="0" y="14074"/>
                                    </p:animMotion>
                                  </p:childTnLst>
                                </p:cTn>
                              </p:par>
                            </p:childTnLst>
                          </p:cTn>
                        </p:par>
                        <p:par>
                          <p:cTn id="13" fill="hold">
                            <p:stCondLst>
                              <p:cond delay="3000"/>
                            </p:stCondLst>
                            <p:childTnLst>
                              <p:par>
                                <p:cTn id="14" presetID="1" presetClass="exit" presetSubtype="0" fill="hold" grpId="2" nodeType="afterEffect">
                                  <p:stCondLst>
                                    <p:cond delay="0"/>
                                  </p:stCondLst>
                                  <p:childTnLst>
                                    <p:set>
                                      <p:cBhvr>
                                        <p:cTn id="15" dur="1" fill="hold">
                                          <p:stCondLst>
                                            <p:cond delay="0"/>
                                          </p:stCondLst>
                                        </p:cTn>
                                        <p:tgtEl>
                                          <p:spTgt spid="49"/>
                                        </p:tgtEl>
                                        <p:attrNameLst>
                                          <p:attrName>style.visibility</p:attrName>
                                        </p:attrNameLst>
                                      </p:cBhvr>
                                      <p:to>
                                        <p:strVal val="hidden"/>
                                      </p:to>
                                    </p:set>
                                  </p:childTnLst>
                                </p:cTn>
                              </p:par>
                            </p:childTnLst>
                          </p:cTn>
                        </p:par>
                        <p:par>
                          <p:cTn id="16" fill="hold">
                            <p:stCondLst>
                              <p:cond delay="3000"/>
                            </p:stCondLst>
                            <p:childTnLst>
                              <p:par>
                                <p:cTn id="17" presetID="42" presetClass="path" presetSubtype="0" accel="50000" decel="50000" fill="hold" grpId="0" nodeType="afterEffect">
                                  <p:stCondLst>
                                    <p:cond delay="0"/>
                                  </p:stCondLst>
                                  <p:childTnLst>
                                    <p:animMotion origin="layout" path="M -3.33333E-6 0.28122 L -3.33333E-6 0.54671 " pathEditMode="relative" rAng="0" ptsTypes="AA">
                                      <p:cBhvr>
                                        <p:cTn id="18" dur="3000" fill="hold"/>
                                        <p:tgtEl>
                                          <p:spTgt spid="53"/>
                                        </p:tgtEl>
                                        <p:attrNameLst>
                                          <p:attrName>ppt_x</p:attrName>
                                          <p:attrName>ppt_y</p:attrName>
                                        </p:attrNameLst>
                                      </p:cBhvr>
                                      <p:rCtr x="0" y="13275"/>
                                    </p:animMotion>
                                  </p:childTnLst>
                                </p:cTn>
                              </p:par>
                            </p:childTnLst>
                          </p:cTn>
                        </p:par>
                        <p:par>
                          <p:cTn id="19" fill="hold">
                            <p:stCondLst>
                              <p:cond delay="6000"/>
                            </p:stCondLst>
                            <p:childTnLst>
                              <p:par>
                                <p:cTn id="20" presetID="1"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3" grpId="0" animBg="1"/>
      <p:bldP spid="53" grpId="1" animBg="1"/>
      <p:bldP spid="55"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Fast Simulation Framework</a:t>
            </a:r>
            <a:endParaRPr lang="en-US" dirty="0"/>
          </a:p>
        </p:txBody>
      </p:sp>
      <p:sp>
        <p:nvSpPr>
          <p:cNvPr id="3" name="Content Placeholder 2"/>
          <p:cNvSpPr>
            <a:spLocks noGrp="1"/>
          </p:cNvSpPr>
          <p:nvPr>
            <p:ph idx="1"/>
          </p:nvPr>
        </p:nvSpPr>
        <p:spPr>
          <a:xfrm>
            <a:off x="304800" y="914400"/>
            <a:ext cx="8610600" cy="1586084"/>
          </a:xfrm>
        </p:spPr>
        <p:txBody>
          <a:bodyPr/>
          <a:lstStyle/>
          <a:p>
            <a:r>
              <a:rPr lang="en-US" dirty="0" smtClean="0"/>
              <a:t>Leverage program structure: SESE (single-entry-single-exit) regions*</a:t>
            </a:r>
          </a:p>
          <a:p>
            <a:pPr lvl="1"/>
            <a:r>
              <a:rPr lang="en-US" dirty="0" smtClean="0"/>
              <a:t>All data will flow through the </a:t>
            </a:r>
            <a:r>
              <a:rPr lang="en-US" i="1" dirty="0" smtClean="0"/>
              <a:t>exit point</a:t>
            </a:r>
          </a:p>
          <a:p>
            <a:endParaRPr lang="en-US" i="1"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grpSp>
        <p:nvGrpSpPr>
          <p:cNvPr id="60" name="Group 59"/>
          <p:cNvGrpSpPr/>
          <p:nvPr/>
        </p:nvGrpSpPr>
        <p:grpSpPr>
          <a:xfrm>
            <a:off x="6985446" y="3255867"/>
            <a:ext cx="1777554" cy="369332"/>
            <a:chOff x="6858000" y="2710545"/>
            <a:chExt cx="1777554" cy="369332"/>
          </a:xfrm>
        </p:grpSpPr>
        <p:cxnSp>
          <p:nvCxnSpPr>
            <p:cNvPr id="55" name="Straight Connector 54"/>
            <p:cNvCxnSpPr/>
            <p:nvPr/>
          </p:nvCxnSpPr>
          <p:spPr bwMode="auto">
            <a:xfrm>
              <a:off x="6858000" y="2895600"/>
              <a:ext cx="38100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6" name="TextBox 55"/>
            <p:cNvSpPr txBox="1"/>
            <p:nvPr/>
          </p:nvSpPr>
          <p:spPr>
            <a:xfrm>
              <a:off x="7269474" y="2710545"/>
              <a:ext cx="1366080" cy="369332"/>
            </a:xfrm>
            <a:prstGeom prst="rect">
              <a:avLst/>
            </a:prstGeom>
            <a:noFill/>
          </p:spPr>
          <p:txBody>
            <a:bodyPr wrap="none" rtlCol="0">
              <a:spAutoFit/>
            </a:bodyPr>
            <a:lstStyle/>
            <a:p>
              <a:r>
                <a:rPr lang="en-US" dirty="0" smtClean="0">
                  <a:latin typeface="Arial Narrow" pitchFamily="34" charset="0"/>
                </a:rPr>
                <a:t>SESE regions</a:t>
              </a:r>
              <a:endParaRPr lang="en-US" dirty="0">
                <a:latin typeface="Arial Narrow" pitchFamily="34" charset="0"/>
              </a:endParaRPr>
            </a:p>
          </p:txBody>
        </p:sp>
      </p:grpSp>
      <p:grpSp>
        <p:nvGrpSpPr>
          <p:cNvPr id="61" name="Group 60"/>
          <p:cNvGrpSpPr/>
          <p:nvPr/>
        </p:nvGrpSpPr>
        <p:grpSpPr>
          <a:xfrm>
            <a:off x="6985446" y="2710799"/>
            <a:ext cx="2176701" cy="369332"/>
            <a:chOff x="6858000" y="3048000"/>
            <a:chExt cx="2176701" cy="369332"/>
          </a:xfrm>
        </p:grpSpPr>
        <p:cxnSp>
          <p:nvCxnSpPr>
            <p:cNvPr id="57" name="Straight Connector 56"/>
            <p:cNvCxnSpPr/>
            <p:nvPr/>
          </p:nvCxnSpPr>
          <p:spPr bwMode="auto">
            <a:xfrm>
              <a:off x="6858000" y="3233055"/>
              <a:ext cx="381000" cy="0"/>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58" name="TextBox 57"/>
            <p:cNvSpPr txBox="1"/>
            <p:nvPr/>
          </p:nvSpPr>
          <p:spPr>
            <a:xfrm>
              <a:off x="7269474" y="3048000"/>
              <a:ext cx="1765227" cy="369332"/>
            </a:xfrm>
            <a:prstGeom prst="rect">
              <a:avLst/>
            </a:prstGeom>
            <a:noFill/>
          </p:spPr>
          <p:txBody>
            <a:bodyPr wrap="none" rtlCol="0">
              <a:spAutoFit/>
            </a:bodyPr>
            <a:lstStyle/>
            <a:p>
              <a:r>
                <a:rPr lang="en-US" dirty="0" smtClean="0">
                  <a:latin typeface="Arial Narrow" pitchFamily="34" charset="0"/>
                </a:rPr>
                <a:t>Control-flow edges</a:t>
              </a:r>
              <a:endParaRPr lang="en-US" dirty="0">
                <a:latin typeface="Arial Narrow" pitchFamily="34" charset="0"/>
              </a:endParaRPr>
            </a:p>
          </p:txBody>
        </p:sp>
      </p:grpSp>
      <p:sp>
        <p:nvSpPr>
          <p:cNvPr id="80" name="Rounded Rectangle 79"/>
          <p:cNvSpPr/>
          <p:nvPr/>
        </p:nvSpPr>
        <p:spPr>
          <a:xfrm>
            <a:off x="4462139" y="2895854"/>
            <a:ext cx="1633861" cy="2184893"/>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f</a:t>
            </a:r>
            <a:endParaRPr lang="en-US" sz="1600" b="1" dirty="0">
              <a:solidFill>
                <a:schemeClr val="tx1"/>
              </a:solidFill>
              <a:latin typeface="Arial Narrow" pitchFamily="34" charset="0"/>
            </a:endParaRPr>
          </a:p>
        </p:txBody>
      </p:sp>
      <p:sp>
        <p:nvSpPr>
          <p:cNvPr id="81" name="Rounded Rectangle 80"/>
          <p:cNvSpPr/>
          <p:nvPr/>
        </p:nvSpPr>
        <p:spPr>
          <a:xfrm>
            <a:off x="4114800" y="2727512"/>
            <a:ext cx="2133600" cy="2753285"/>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Arial Narrow" pitchFamily="34" charset="0"/>
              </a:rPr>
              <a:t>e</a:t>
            </a:r>
          </a:p>
        </p:txBody>
      </p:sp>
      <p:sp>
        <p:nvSpPr>
          <p:cNvPr id="82" name="Rounded Rectangle 81"/>
          <p:cNvSpPr/>
          <p:nvPr/>
        </p:nvSpPr>
        <p:spPr>
          <a:xfrm>
            <a:off x="1219200" y="2727512"/>
            <a:ext cx="2285999" cy="2918012"/>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b</a:t>
            </a:r>
            <a:endParaRPr lang="en-US" sz="1600" b="1" dirty="0">
              <a:solidFill>
                <a:schemeClr val="tx1"/>
              </a:solidFill>
              <a:latin typeface="Arial Narrow" pitchFamily="34" charset="0"/>
            </a:endParaRPr>
          </a:p>
        </p:txBody>
      </p:sp>
      <p:sp>
        <p:nvSpPr>
          <p:cNvPr id="83" name="Rounded Rectangle 82"/>
          <p:cNvSpPr/>
          <p:nvPr/>
        </p:nvSpPr>
        <p:spPr>
          <a:xfrm>
            <a:off x="533400" y="2350994"/>
            <a:ext cx="6324600" cy="3765176"/>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a</a:t>
            </a:r>
            <a:endParaRPr lang="en-US" sz="1600" b="1" dirty="0">
              <a:solidFill>
                <a:schemeClr val="tx1"/>
              </a:solidFill>
              <a:latin typeface="Arial Narrow" pitchFamily="34" charset="0"/>
            </a:endParaRPr>
          </a:p>
        </p:txBody>
      </p:sp>
      <p:sp>
        <p:nvSpPr>
          <p:cNvPr id="88" name="Rectangle 87"/>
          <p:cNvSpPr/>
          <p:nvPr/>
        </p:nvSpPr>
        <p:spPr bwMode="auto">
          <a:xfrm>
            <a:off x="2209800" y="3400185"/>
            <a:ext cx="411480" cy="26055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2" name="Group 21"/>
          <p:cNvGrpSpPr/>
          <p:nvPr/>
        </p:nvGrpSpPr>
        <p:grpSpPr>
          <a:xfrm>
            <a:off x="1858762" y="2209800"/>
            <a:ext cx="3882649" cy="4082399"/>
            <a:chOff x="2239762" y="2547001"/>
            <a:chExt cx="3882649" cy="4082399"/>
          </a:xfrm>
        </p:grpSpPr>
        <p:sp>
          <p:nvSpPr>
            <p:cNvPr id="33" name="Rectangle 32"/>
            <p:cNvSpPr/>
            <p:nvPr/>
          </p:nvSpPr>
          <p:spPr>
            <a:xfrm>
              <a:off x="3975346" y="2782325"/>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a:t>
              </a:r>
              <a:endParaRPr lang="en-US" sz="1600" b="1" dirty="0">
                <a:solidFill>
                  <a:schemeClr val="tx1"/>
                </a:solidFill>
                <a:latin typeface="Arial Narrow" pitchFamily="34" charset="0"/>
              </a:endParaRPr>
            </a:p>
          </p:txBody>
        </p:sp>
        <p:sp>
          <p:nvSpPr>
            <p:cNvPr id="34" name="Rectangle 33"/>
            <p:cNvSpPr/>
            <p:nvPr/>
          </p:nvSpPr>
          <p:spPr>
            <a:xfrm>
              <a:off x="2597088" y="3300036"/>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2</a:t>
              </a:r>
            </a:p>
          </p:txBody>
        </p:sp>
        <p:sp>
          <p:nvSpPr>
            <p:cNvPr id="35" name="Rectangle 34"/>
            <p:cNvSpPr/>
            <p:nvPr/>
          </p:nvSpPr>
          <p:spPr>
            <a:xfrm>
              <a:off x="2597088" y="372361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3</a:t>
              </a:r>
              <a:endParaRPr lang="en-US" sz="1600" b="1" dirty="0">
                <a:solidFill>
                  <a:schemeClr val="tx1"/>
                </a:solidFill>
                <a:latin typeface="Arial Narrow" pitchFamily="34" charset="0"/>
              </a:endParaRPr>
            </a:p>
          </p:txBody>
        </p:sp>
        <p:sp>
          <p:nvSpPr>
            <p:cNvPr id="36" name="Rectangle 35"/>
            <p:cNvSpPr/>
            <p:nvPr/>
          </p:nvSpPr>
          <p:spPr>
            <a:xfrm>
              <a:off x="2597088" y="4147201"/>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4</a:t>
              </a:r>
            </a:p>
          </p:txBody>
        </p:sp>
        <p:sp>
          <p:nvSpPr>
            <p:cNvPr id="37" name="Rectangle 36"/>
            <p:cNvSpPr/>
            <p:nvPr/>
          </p:nvSpPr>
          <p:spPr>
            <a:xfrm>
              <a:off x="2954414" y="457078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6</a:t>
              </a:r>
              <a:endParaRPr lang="en-US" sz="1600" b="1" dirty="0">
                <a:solidFill>
                  <a:schemeClr val="tx1"/>
                </a:solidFill>
                <a:latin typeface="Arial Narrow" pitchFamily="34" charset="0"/>
              </a:endParaRPr>
            </a:p>
          </p:txBody>
        </p:sp>
        <p:sp>
          <p:nvSpPr>
            <p:cNvPr id="38" name="Rectangle 37"/>
            <p:cNvSpPr/>
            <p:nvPr/>
          </p:nvSpPr>
          <p:spPr>
            <a:xfrm>
              <a:off x="2239762" y="457078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5</a:t>
              </a:r>
              <a:endParaRPr lang="en-US" sz="1600" b="1" dirty="0">
                <a:solidFill>
                  <a:schemeClr val="tx1"/>
                </a:solidFill>
                <a:latin typeface="Arial Narrow" pitchFamily="34" charset="0"/>
              </a:endParaRPr>
            </a:p>
          </p:txBody>
        </p:sp>
        <p:sp>
          <p:nvSpPr>
            <p:cNvPr id="39" name="Rectangle 38"/>
            <p:cNvSpPr/>
            <p:nvPr/>
          </p:nvSpPr>
          <p:spPr>
            <a:xfrm>
              <a:off x="2597088" y="5041430"/>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7</a:t>
              </a:r>
            </a:p>
          </p:txBody>
        </p:sp>
        <p:sp>
          <p:nvSpPr>
            <p:cNvPr id="40" name="Rectangle 39"/>
            <p:cNvSpPr/>
            <p:nvPr/>
          </p:nvSpPr>
          <p:spPr>
            <a:xfrm>
              <a:off x="2597088" y="546501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8</a:t>
              </a:r>
            </a:p>
          </p:txBody>
        </p:sp>
        <p:sp>
          <p:nvSpPr>
            <p:cNvPr id="41" name="Rectangle 40"/>
            <p:cNvSpPr/>
            <p:nvPr/>
          </p:nvSpPr>
          <p:spPr>
            <a:xfrm>
              <a:off x="5353605" y="332356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9</a:t>
              </a:r>
              <a:endParaRPr lang="en-US" sz="1600" b="1" dirty="0">
                <a:solidFill>
                  <a:schemeClr val="tx1"/>
                </a:solidFill>
                <a:latin typeface="Arial Narrow" pitchFamily="34" charset="0"/>
              </a:endParaRPr>
            </a:p>
          </p:txBody>
        </p:sp>
        <p:sp>
          <p:nvSpPr>
            <p:cNvPr id="42" name="Rectangle 41"/>
            <p:cNvSpPr/>
            <p:nvPr/>
          </p:nvSpPr>
          <p:spPr>
            <a:xfrm>
              <a:off x="5353605" y="3747151"/>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10</a:t>
              </a:r>
              <a:endParaRPr lang="en-US" sz="1600" b="1" dirty="0">
                <a:solidFill>
                  <a:schemeClr val="tx1"/>
                </a:solidFill>
                <a:latin typeface="Arial Narrow" pitchFamily="34" charset="0"/>
              </a:endParaRPr>
            </a:p>
          </p:txBody>
        </p:sp>
        <p:sp>
          <p:nvSpPr>
            <p:cNvPr id="44" name="Rectangle 43"/>
            <p:cNvSpPr/>
            <p:nvPr/>
          </p:nvSpPr>
          <p:spPr>
            <a:xfrm>
              <a:off x="5710931" y="417073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12</a:t>
              </a:r>
              <a:endParaRPr lang="en-US" sz="1600" b="1" dirty="0">
                <a:solidFill>
                  <a:schemeClr val="tx1"/>
                </a:solidFill>
                <a:latin typeface="Arial Narrow" pitchFamily="34" charset="0"/>
              </a:endParaRPr>
            </a:p>
          </p:txBody>
        </p:sp>
        <p:sp>
          <p:nvSpPr>
            <p:cNvPr id="45" name="Rectangle 44"/>
            <p:cNvSpPr/>
            <p:nvPr/>
          </p:nvSpPr>
          <p:spPr>
            <a:xfrm>
              <a:off x="4996279" y="4170733"/>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11</a:t>
              </a:r>
              <a:endParaRPr lang="en-US" sz="1600" b="1" dirty="0">
                <a:solidFill>
                  <a:schemeClr val="tx1"/>
                </a:solidFill>
                <a:latin typeface="Arial Narrow" pitchFamily="34" charset="0"/>
              </a:endParaRPr>
            </a:p>
          </p:txBody>
        </p:sp>
        <p:sp>
          <p:nvSpPr>
            <p:cNvPr id="46" name="Rectangle 45"/>
            <p:cNvSpPr/>
            <p:nvPr/>
          </p:nvSpPr>
          <p:spPr>
            <a:xfrm>
              <a:off x="5353605" y="4641380"/>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13</a:t>
              </a:r>
              <a:endParaRPr lang="en-US" sz="1600" b="1" dirty="0">
                <a:solidFill>
                  <a:schemeClr val="tx1"/>
                </a:solidFill>
                <a:latin typeface="Arial Narrow" pitchFamily="34" charset="0"/>
              </a:endParaRPr>
            </a:p>
          </p:txBody>
        </p:sp>
        <p:sp>
          <p:nvSpPr>
            <p:cNvPr id="49" name="Rectangle 48"/>
            <p:cNvSpPr/>
            <p:nvPr/>
          </p:nvSpPr>
          <p:spPr>
            <a:xfrm>
              <a:off x="5353605" y="5064963"/>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14</a:t>
              </a:r>
              <a:endParaRPr lang="en-US" sz="1600" b="1" dirty="0">
                <a:solidFill>
                  <a:schemeClr val="tx1"/>
                </a:solidFill>
                <a:latin typeface="Arial Narrow" pitchFamily="34" charset="0"/>
              </a:endParaRPr>
            </a:p>
          </p:txBody>
        </p:sp>
        <p:sp>
          <p:nvSpPr>
            <p:cNvPr id="50" name="Rectangle 49"/>
            <p:cNvSpPr/>
            <p:nvPr/>
          </p:nvSpPr>
          <p:spPr>
            <a:xfrm>
              <a:off x="5353605" y="5488545"/>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15</a:t>
              </a:r>
              <a:endParaRPr lang="en-US" sz="1600" b="1" dirty="0">
                <a:solidFill>
                  <a:schemeClr val="tx1"/>
                </a:solidFill>
                <a:latin typeface="Arial Narrow" pitchFamily="34" charset="0"/>
              </a:endParaRPr>
            </a:p>
          </p:txBody>
        </p:sp>
        <p:sp>
          <p:nvSpPr>
            <p:cNvPr id="51" name="Rectangle 50"/>
            <p:cNvSpPr/>
            <p:nvPr/>
          </p:nvSpPr>
          <p:spPr>
            <a:xfrm>
              <a:off x="3975346" y="6076854"/>
              <a:ext cx="411480" cy="274320"/>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16</a:t>
              </a:r>
              <a:endParaRPr lang="en-US" sz="1600" b="1" dirty="0">
                <a:solidFill>
                  <a:schemeClr val="tx1"/>
                </a:solidFill>
                <a:latin typeface="Arial Narrow" pitchFamily="34" charset="0"/>
              </a:endParaRPr>
            </a:p>
          </p:txBody>
        </p:sp>
        <p:cxnSp>
          <p:nvCxnSpPr>
            <p:cNvPr id="52" name="Straight Arrow Connector 51"/>
            <p:cNvCxnSpPr>
              <a:stCxn id="33" idx="2"/>
              <a:endCxn id="34" idx="0"/>
            </p:cNvCxnSpPr>
            <p:nvPr/>
          </p:nvCxnSpPr>
          <p:spPr>
            <a:xfrm flipH="1">
              <a:off x="2802828" y="3056645"/>
              <a:ext cx="1378258" cy="24339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3" idx="2"/>
              <a:endCxn id="41" idx="0"/>
            </p:cNvCxnSpPr>
            <p:nvPr/>
          </p:nvCxnSpPr>
          <p:spPr>
            <a:xfrm>
              <a:off x="4181086" y="3056645"/>
              <a:ext cx="1378259" cy="2669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a:endCxn id="35" idx="0"/>
            </p:cNvCxnSpPr>
            <p:nvPr/>
          </p:nvCxnSpPr>
          <p:spPr>
            <a:xfrm>
              <a:off x="2802828" y="3574356"/>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2"/>
              <a:endCxn id="36" idx="0"/>
            </p:cNvCxnSpPr>
            <p:nvPr/>
          </p:nvCxnSpPr>
          <p:spPr>
            <a:xfrm>
              <a:off x="2802828" y="3997939"/>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2"/>
              <a:endCxn id="40" idx="0"/>
            </p:cNvCxnSpPr>
            <p:nvPr/>
          </p:nvCxnSpPr>
          <p:spPr>
            <a:xfrm>
              <a:off x="2802828" y="531575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38" idx="0"/>
            </p:cNvCxnSpPr>
            <p:nvPr/>
          </p:nvCxnSpPr>
          <p:spPr>
            <a:xfrm flipH="1">
              <a:off x="2445502" y="442152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37" idx="0"/>
            </p:cNvCxnSpPr>
            <p:nvPr/>
          </p:nvCxnSpPr>
          <p:spPr>
            <a:xfrm>
              <a:off x="2802828" y="442152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8" idx="2"/>
              <a:endCxn id="39" idx="0"/>
            </p:cNvCxnSpPr>
            <p:nvPr/>
          </p:nvCxnSpPr>
          <p:spPr>
            <a:xfrm>
              <a:off x="2445502" y="484510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2"/>
              <a:endCxn id="39" idx="0"/>
            </p:cNvCxnSpPr>
            <p:nvPr/>
          </p:nvCxnSpPr>
          <p:spPr>
            <a:xfrm flipH="1">
              <a:off x="2802828" y="484510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40" idx="2"/>
              <a:endCxn id="34" idx="0"/>
            </p:cNvCxnSpPr>
            <p:nvPr/>
          </p:nvCxnSpPr>
          <p:spPr>
            <a:xfrm rot="5400000" flipH="1">
              <a:off x="1583179" y="4519685"/>
              <a:ext cx="2439297" cy="12700"/>
            </a:xfrm>
            <a:prstGeom prst="curvedConnector5">
              <a:avLst>
                <a:gd name="adj1" fmla="val -6516"/>
                <a:gd name="adj2" fmla="val 8425701"/>
                <a:gd name="adj3" fmla="val 106159"/>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0" idx="2"/>
              <a:endCxn id="51" idx="0"/>
            </p:cNvCxnSpPr>
            <p:nvPr/>
          </p:nvCxnSpPr>
          <p:spPr>
            <a:xfrm>
              <a:off x="2802828" y="5739333"/>
              <a:ext cx="1378258" cy="33752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2"/>
              <a:endCxn id="42" idx="0"/>
            </p:cNvCxnSpPr>
            <p:nvPr/>
          </p:nvCxnSpPr>
          <p:spPr>
            <a:xfrm>
              <a:off x="5559345" y="3597889"/>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2"/>
              <a:endCxn id="45" idx="0"/>
            </p:cNvCxnSpPr>
            <p:nvPr/>
          </p:nvCxnSpPr>
          <p:spPr>
            <a:xfrm flipH="1">
              <a:off x="5202019" y="402147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2" idx="2"/>
              <a:endCxn id="44" idx="0"/>
            </p:cNvCxnSpPr>
            <p:nvPr/>
          </p:nvCxnSpPr>
          <p:spPr>
            <a:xfrm>
              <a:off x="5559345" y="4021471"/>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5" idx="2"/>
              <a:endCxn id="46" idx="0"/>
            </p:cNvCxnSpPr>
            <p:nvPr/>
          </p:nvCxnSpPr>
          <p:spPr>
            <a:xfrm>
              <a:off x="5202019" y="444505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2"/>
              <a:endCxn id="46" idx="0"/>
            </p:cNvCxnSpPr>
            <p:nvPr/>
          </p:nvCxnSpPr>
          <p:spPr>
            <a:xfrm flipH="1">
              <a:off x="5559345" y="4445053"/>
              <a:ext cx="357326" cy="196327"/>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2"/>
              <a:endCxn id="49" idx="0"/>
            </p:cNvCxnSpPr>
            <p:nvPr/>
          </p:nvCxnSpPr>
          <p:spPr>
            <a:xfrm>
              <a:off x="5559345" y="491570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2"/>
              <a:endCxn id="50" idx="0"/>
            </p:cNvCxnSpPr>
            <p:nvPr/>
          </p:nvCxnSpPr>
          <p:spPr>
            <a:xfrm>
              <a:off x="5559345" y="5339283"/>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0" idx="2"/>
              <a:endCxn id="51" idx="0"/>
            </p:cNvCxnSpPr>
            <p:nvPr/>
          </p:nvCxnSpPr>
          <p:spPr>
            <a:xfrm flipH="1">
              <a:off x="4181086" y="5762865"/>
              <a:ext cx="1378259" cy="313989"/>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49" idx="2"/>
              <a:endCxn id="44" idx="0"/>
            </p:cNvCxnSpPr>
            <p:nvPr/>
          </p:nvCxnSpPr>
          <p:spPr>
            <a:xfrm rot="5400000" flipH="1" flipV="1">
              <a:off x="5153733" y="4576345"/>
              <a:ext cx="1168550" cy="357326"/>
            </a:xfrm>
            <a:prstGeom prst="curvedConnector5">
              <a:avLst>
                <a:gd name="adj1" fmla="val -4658"/>
                <a:gd name="adj2" fmla="val 221553"/>
                <a:gd name="adj3" fmla="val 119563"/>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3" idx="0"/>
            </p:cNvCxnSpPr>
            <p:nvPr/>
          </p:nvCxnSpPr>
          <p:spPr>
            <a:xfrm>
              <a:off x="4181086" y="2547001"/>
              <a:ext cx="0" cy="2353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1" idx="2"/>
            </p:cNvCxnSpPr>
            <p:nvPr/>
          </p:nvCxnSpPr>
          <p:spPr>
            <a:xfrm>
              <a:off x="4181086" y="6351174"/>
              <a:ext cx="0" cy="2782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86" name="Rounded Rectangle 85"/>
          <p:cNvSpPr/>
          <p:nvPr/>
        </p:nvSpPr>
        <p:spPr>
          <a:xfrm>
            <a:off x="1752600" y="3311786"/>
            <a:ext cx="1358357" cy="1768961"/>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c</a:t>
            </a:r>
            <a:endParaRPr lang="en-US" sz="1600" b="1" dirty="0">
              <a:solidFill>
                <a:schemeClr val="tx1"/>
              </a:solidFill>
              <a:latin typeface="Arial Narrow" pitchFamily="34" charset="0"/>
            </a:endParaRPr>
          </a:p>
        </p:txBody>
      </p:sp>
      <p:sp>
        <p:nvSpPr>
          <p:cNvPr id="62" name="Rectangle 61"/>
          <p:cNvSpPr/>
          <p:nvPr/>
        </p:nvSpPr>
        <p:spPr>
          <a:xfrm>
            <a:off x="304801" y="6519446"/>
            <a:ext cx="9067799" cy="338554"/>
          </a:xfrm>
          <a:prstGeom prst="rect">
            <a:avLst/>
          </a:prstGeom>
        </p:spPr>
        <p:txBody>
          <a:bodyPr wrap="square">
            <a:spAutoFit/>
          </a:bodyPr>
          <a:lstStyle/>
          <a:p>
            <a:r>
              <a:rPr lang="en-US" sz="1600" dirty="0" smtClean="0">
                <a:latin typeface="Arial Narrow" panose="020B0606020202030204" pitchFamily="34" charset="0"/>
              </a:rPr>
              <a:t>*R. Johnson et al. The </a:t>
            </a:r>
            <a:r>
              <a:rPr lang="en-US" sz="1600" dirty="0">
                <a:latin typeface="Arial Narrow" panose="020B0606020202030204" pitchFamily="34" charset="0"/>
              </a:rPr>
              <a:t>program structure tree: </a:t>
            </a:r>
            <a:r>
              <a:rPr lang="en-US" sz="1600" dirty="0" smtClean="0">
                <a:latin typeface="Arial Narrow" panose="020B0606020202030204" pitchFamily="34" charset="0"/>
              </a:rPr>
              <a:t>computing control </a:t>
            </a:r>
            <a:r>
              <a:rPr lang="en-US" sz="1600" dirty="0">
                <a:latin typeface="Arial Narrow" panose="020B0606020202030204" pitchFamily="34" charset="0"/>
              </a:rPr>
              <a:t>regions </a:t>
            </a:r>
            <a:r>
              <a:rPr lang="en-US" sz="1600" dirty="0" smtClean="0">
                <a:latin typeface="Arial Narrow" panose="020B0606020202030204" pitchFamily="34" charset="0"/>
              </a:rPr>
              <a:t>in linear </a:t>
            </a:r>
            <a:r>
              <a:rPr lang="en-US" sz="1600" dirty="0">
                <a:latin typeface="Arial Narrow" panose="020B0606020202030204" pitchFamily="34" charset="0"/>
              </a:rPr>
              <a:t>time. SIGPLAN Not., </a:t>
            </a:r>
            <a:r>
              <a:rPr lang="en-US" sz="1600" dirty="0" smtClean="0">
                <a:latin typeface="Arial Narrow" panose="020B0606020202030204" pitchFamily="34" charset="0"/>
              </a:rPr>
              <a:t>1994</a:t>
            </a:r>
            <a:endParaRPr lang="en-US" sz="1600" dirty="0">
              <a:latin typeface="Arial Narrow" panose="020B0606020202030204" pitchFamily="34" charset="0"/>
            </a:endParaRPr>
          </a:p>
        </p:txBody>
      </p:sp>
    </p:spTree>
    <p:extLst>
      <p:ext uri="{BB962C8B-B14F-4D97-AF65-F5344CB8AC3E}">
        <p14:creationId xmlns:p14="http://schemas.microsoft.com/office/powerpoint/2010/main" val="11825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8" grpId="0" animBg="1"/>
      <p:bldP spid="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Fast Simulation </a:t>
            </a:r>
            <a:r>
              <a:rPr lang="en-US" dirty="0"/>
              <a:t>F</a:t>
            </a:r>
            <a:r>
              <a:rPr lang="en-US" dirty="0" smtClean="0"/>
              <a:t>ramework</a:t>
            </a:r>
            <a:endParaRPr lang="en-US" dirty="0"/>
          </a:p>
        </p:txBody>
      </p:sp>
      <p:sp>
        <p:nvSpPr>
          <p:cNvPr id="3" name="Content Placeholder 2"/>
          <p:cNvSpPr>
            <a:spLocks noGrp="1"/>
          </p:cNvSpPr>
          <p:nvPr>
            <p:ph idx="1"/>
          </p:nvPr>
        </p:nvSpPr>
        <p:spPr>
          <a:xfrm>
            <a:off x="304800" y="914400"/>
            <a:ext cx="8610600" cy="1586084"/>
          </a:xfrm>
        </p:spPr>
        <p:txBody>
          <a:bodyPr/>
          <a:lstStyle/>
          <a:p>
            <a:r>
              <a:rPr lang="en-US" dirty="0" smtClean="0"/>
              <a:t>Leverage </a:t>
            </a:r>
            <a:r>
              <a:rPr lang="en-US" dirty="0"/>
              <a:t>program structure: SESE (single-entry-single-exit) </a:t>
            </a:r>
            <a:r>
              <a:rPr lang="en-US" dirty="0" smtClean="0"/>
              <a:t>regions*</a:t>
            </a:r>
          </a:p>
          <a:p>
            <a:pPr lvl="1"/>
            <a:r>
              <a:rPr lang="en-US" dirty="0" smtClean="0"/>
              <a:t>All data will flow through the </a:t>
            </a:r>
            <a:r>
              <a:rPr lang="en-US" i="1" dirty="0" smtClean="0"/>
              <a:t>exit point</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Check for corruption in limited state (live registers + touched memory)</a:t>
            </a:r>
          </a:p>
          <a:p>
            <a:endParaRPr lang="en-US" i="1"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a:p>
        </p:txBody>
      </p:sp>
      <p:grpSp>
        <p:nvGrpSpPr>
          <p:cNvPr id="29" name="Group 28"/>
          <p:cNvGrpSpPr/>
          <p:nvPr/>
        </p:nvGrpSpPr>
        <p:grpSpPr>
          <a:xfrm>
            <a:off x="381000" y="1905000"/>
            <a:ext cx="4572000" cy="4158599"/>
            <a:chOff x="533400" y="2547001"/>
            <a:chExt cx="4572000" cy="4158599"/>
          </a:xfrm>
        </p:grpSpPr>
        <p:sp>
          <p:nvSpPr>
            <p:cNvPr id="88" name="Rectangle 87"/>
            <p:cNvSpPr/>
            <p:nvPr/>
          </p:nvSpPr>
          <p:spPr bwMode="auto">
            <a:xfrm>
              <a:off x="1741109" y="3648302"/>
              <a:ext cx="313946" cy="24105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2" name="Group 11"/>
            <p:cNvGrpSpPr/>
            <p:nvPr/>
          </p:nvGrpSpPr>
          <p:grpSpPr>
            <a:xfrm>
              <a:off x="656544" y="6323888"/>
              <a:ext cx="4220256" cy="381712"/>
              <a:chOff x="238986" y="6111163"/>
              <a:chExt cx="4220256" cy="381712"/>
            </a:xfrm>
          </p:grpSpPr>
          <p:grpSp>
            <p:nvGrpSpPr>
              <p:cNvPr id="60" name="Group 59"/>
              <p:cNvGrpSpPr/>
              <p:nvPr/>
            </p:nvGrpSpPr>
            <p:grpSpPr>
              <a:xfrm>
                <a:off x="2681688" y="6123543"/>
                <a:ext cx="1777554" cy="369332"/>
                <a:chOff x="6858000" y="2710545"/>
                <a:chExt cx="1777554" cy="369332"/>
              </a:xfrm>
            </p:grpSpPr>
            <p:cxnSp>
              <p:nvCxnSpPr>
                <p:cNvPr id="55" name="Straight Connector 54"/>
                <p:cNvCxnSpPr/>
                <p:nvPr/>
              </p:nvCxnSpPr>
              <p:spPr bwMode="auto">
                <a:xfrm>
                  <a:off x="6858000" y="2895600"/>
                  <a:ext cx="38100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6" name="TextBox 55"/>
                <p:cNvSpPr txBox="1"/>
                <p:nvPr/>
              </p:nvSpPr>
              <p:spPr>
                <a:xfrm>
                  <a:off x="7269474" y="2710545"/>
                  <a:ext cx="1366080" cy="369332"/>
                </a:xfrm>
                <a:prstGeom prst="rect">
                  <a:avLst/>
                </a:prstGeom>
                <a:noFill/>
              </p:spPr>
              <p:txBody>
                <a:bodyPr wrap="none" rtlCol="0">
                  <a:spAutoFit/>
                </a:bodyPr>
                <a:lstStyle/>
                <a:p>
                  <a:r>
                    <a:rPr lang="en-US" dirty="0" smtClean="0">
                      <a:latin typeface="Arial Narrow" pitchFamily="34" charset="0"/>
                    </a:rPr>
                    <a:t>SESE regions</a:t>
                  </a:r>
                  <a:endParaRPr lang="en-US" dirty="0">
                    <a:latin typeface="Arial Narrow" pitchFamily="34" charset="0"/>
                  </a:endParaRPr>
                </a:p>
              </p:txBody>
            </p:sp>
          </p:grpSp>
          <p:grpSp>
            <p:nvGrpSpPr>
              <p:cNvPr id="61" name="Group 60"/>
              <p:cNvGrpSpPr/>
              <p:nvPr/>
            </p:nvGrpSpPr>
            <p:grpSpPr>
              <a:xfrm>
                <a:off x="238986" y="6111163"/>
                <a:ext cx="2176701" cy="369332"/>
                <a:chOff x="6858000" y="3048000"/>
                <a:chExt cx="2176701" cy="369332"/>
              </a:xfrm>
            </p:grpSpPr>
            <p:cxnSp>
              <p:nvCxnSpPr>
                <p:cNvPr id="57" name="Straight Connector 56"/>
                <p:cNvCxnSpPr/>
                <p:nvPr/>
              </p:nvCxnSpPr>
              <p:spPr bwMode="auto">
                <a:xfrm>
                  <a:off x="6858000" y="3233055"/>
                  <a:ext cx="381000" cy="0"/>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
              <p:nvSpPr>
                <p:cNvPr id="58" name="TextBox 57"/>
                <p:cNvSpPr txBox="1"/>
                <p:nvPr/>
              </p:nvSpPr>
              <p:spPr>
                <a:xfrm>
                  <a:off x="7269474" y="3048000"/>
                  <a:ext cx="1765227" cy="369332"/>
                </a:xfrm>
                <a:prstGeom prst="rect">
                  <a:avLst/>
                </a:prstGeom>
                <a:noFill/>
              </p:spPr>
              <p:txBody>
                <a:bodyPr wrap="none" rtlCol="0">
                  <a:spAutoFit/>
                </a:bodyPr>
                <a:lstStyle/>
                <a:p>
                  <a:r>
                    <a:rPr lang="en-US" dirty="0" smtClean="0">
                      <a:latin typeface="Arial Narrow" pitchFamily="34" charset="0"/>
                    </a:rPr>
                    <a:t>Control-flow edges</a:t>
                  </a:r>
                  <a:endParaRPr lang="en-US" dirty="0">
                    <a:latin typeface="Arial Narrow" pitchFamily="34" charset="0"/>
                  </a:endParaRPr>
                </a:p>
              </p:txBody>
            </p:sp>
          </p:grpSp>
        </p:grpSp>
        <p:grpSp>
          <p:nvGrpSpPr>
            <p:cNvPr id="22" name="Group 21"/>
            <p:cNvGrpSpPr/>
            <p:nvPr/>
          </p:nvGrpSpPr>
          <p:grpSpPr>
            <a:xfrm>
              <a:off x="1442265" y="2547001"/>
              <a:ext cx="2905191" cy="3776887"/>
              <a:chOff x="2171663" y="2547001"/>
              <a:chExt cx="4018848" cy="4082399"/>
            </a:xfrm>
          </p:grpSpPr>
          <p:sp>
            <p:nvSpPr>
              <p:cNvPr id="33" name="Rectangle 32"/>
              <p:cNvSpPr/>
              <p:nvPr/>
            </p:nvSpPr>
            <p:spPr>
              <a:xfrm>
                <a:off x="3907247" y="2782325"/>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a:t>
                </a:r>
                <a:endParaRPr lang="en-US" sz="1600" b="1" dirty="0">
                  <a:solidFill>
                    <a:schemeClr val="tx1"/>
                  </a:solidFill>
                  <a:latin typeface="Arial Narrow" pitchFamily="34" charset="0"/>
                </a:endParaRPr>
              </a:p>
            </p:txBody>
          </p:sp>
          <p:sp>
            <p:nvSpPr>
              <p:cNvPr id="34" name="Rectangle 33"/>
              <p:cNvSpPr/>
              <p:nvPr/>
            </p:nvSpPr>
            <p:spPr>
              <a:xfrm>
                <a:off x="2528989" y="3300036"/>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2</a:t>
                </a:r>
              </a:p>
            </p:txBody>
          </p:sp>
          <p:sp>
            <p:nvSpPr>
              <p:cNvPr id="35" name="Rectangle 34"/>
              <p:cNvSpPr/>
              <p:nvPr/>
            </p:nvSpPr>
            <p:spPr>
              <a:xfrm>
                <a:off x="2597088" y="3723619"/>
                <a:ext cx="411480" cy="27432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3</a:t>
                </a:r>
                <a:endParaRPr lang="en-US" sz="1600" b="1" dirty="0">
                  <a:solidFill>
                    <a:schemeClr val="tx1"/>
                  </a:solidFill>
                  <a:latin typeface="Arial Narrow" pitchFamily="34" charset="0"/>
                </a:endParaRPr>
              </a:p>
            </p:txBody>
          </p:sp>
          <p:sp>
            <p:nvSpPr>
              <p:cNvPr id="36" name="Rectangle 35"/>
              <p:cNvSpPr/>
              <p:nvPr/>
            </p:nvSpPr>
            <p:spPr>
              <a:xfrm>
                <a:off x="2528989" y="4147201"/>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4</a:t>
                </a:r>
              </a:p>
            </p:txBody>
          </p:sp>
          <p:sp>
            <p:nvSpPr>
              <p:cNvPr id="37" name="Rectangle 36"/>
              <p:cNvSpPr/>
              <p:nvPr/>
            </p:nvSpPr>
            <p:spPr>
              <a:xfrm>
                <a:off x="2886315" y="457078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6</a:t>
                </a:r>
                <a:endParaRPr lang="en-US" sz="1600" b="1" dirty="0">
                  <a:solidFill>
                    <a:schemeClr val="tx1"/>
                  </a:solidFill>
                  <a:latin typeface="Arial Narrow" pitchFamily="34" charset="0"/>
                </a:endParaRPr>
              </a:p>
            </p:txBody>
          </p:sp>
          <p:sp>
            <p:nvSpPr>
              <p:cNvPr id="38" name="Rectangle 37"/>
              <p:cNvSpPr/>
              <p:nvPr/>
            </p:nvSpPr>
            <p:spPr>
              <a:xfrm>
                <a:off x="2171663" y="457078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5</a:t>
                </a:r>
                <a:endParaRPr lang="en-US" sz="1600" b="1" dirty="0">
                  <a:solidFill>
                    <a:schemeClr val="tx1"/>
                  </a:solidFill>
                  <a:latin typeface="Arial Narrow" pitchFamily="34" charset="0"/>
                </a:endParaRPr>
              </a:p>
            </p:txBody>
          </p:sp>
          <p:sp>
            <p:nvSpPr>
              <p:cNvPr id="39" name="Rectangle 38"/>
              <p:cNvSpPr/>
              <p:nvPr/>
            </p:nvSpPr>
            <p:spPr>
              <a:xfrm>
                <a:off x="2528989" y="5041430"/>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7</a:t>
                </a:r>
              </a:p>
            </p:txBody>
          </p:sp>
          <p:sp>
            <p:nvSpPr>
              <p:cNvPr id="40" name="Rectangle 39"/>
              <p:cNvSpPr/>
              <p:nvPr/>
            </p:nvSpPr>
            <p:spPr>
              <a:xfrm>
                <a:off x="2528989" y="546501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Narrow" pitchFamily="34" charset="0"/>
                  </a:rPr>
                  <a:t>8</a:t>
                </a:r>
              </a:p>
            </p:txBody>
          </p:sp>
          <p:sp>
            <p:nvSpPr>
              <p:cNvPr id="41" name="Rectangle 40"/>
              <p:cNvSpPr/>
              <p:nvPr/>
            </p:nvSpPr>
            <p:spPr>
              <a:xfrm>
                <a:off x="5285505" y="3323569"/>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9</a:t>
                </a:r>
                <a:endParaRPr lang="en-US" sz="1600" b="1" dirty="0">
                  <a:solidFill>
                    <a:schemeClr val="tx1"/>
                  </a:solidFill>
                  <a:latin typeface="Arial Narrow" pitchFamily="34" charset="0"/>
                </a:endParaRPr>
              </a:p>
            </p:txBody>
          </p:sp>
          <p:sp>
            <p:nvSpPr>
              <p:cNvPr id="42" name="Rectangle 41"/>
              <p:cNvSpPr/>
              <p:nvPr/>
            </p:nvSpPr>
            <p:spPr>
              <a:xfrm>
                <a:off x="5285505" y="3747151"/>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10</a:t>
                </a:r>
                <a:endParaRPr lang="en-US" sz="1600" b="1" dirty="0">
                  <a:solidFill>
                    <a:schemeClr val="tx1"/>
                  </a:solidFill>
                  <a:latin typeface="Arial Narrow" pitchFamily="34" charset="0"/>
                </a:endParaRPr>
              </a:p>
            </p:txBody>
          </p:sp>
          <p:sp>
            <p:nvSpPr>
              <p:cNvPr id="44" name="Rectangle 43"/>
              <p:cNvSpPr/>
              <p:nvPr/>
            </p:nvSpPr>
            <p:spPr>
              <a:xfrm>
                <a:off x="5642831" y="417073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12</a:t>
                </a:r>
                <a:endParaRPr lang="en-US" sz="1600" b="1" dirty="0">
                  <a:solidFill>
                    <a:schemeClr val="tx1"/>
                  </a:solidFill>
                  <a:latin typeface="Arial Narrow" pitchFamily="34" charset="0"/>
                </a:endParaRPr>
              </a:p>
            </p:txBody>
          </p:sp>
          <p:sp>
            <p:nvSpPr>
              <p:cNvPr id="45" name="Rectangle 44"/>
              <p:cNvSpPr/>
              <p:nvPr/>
            </p:nvSpPr>
            <p:spPr>
              <a:xfrm>
                <a:off x="4928179" y="4170733"/>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11</a:t>
                </a:r>
                <a:endParaRPr lang="en-US" sz="1600" b="1" dirty="0">
                  <a:solidFill>
                    <a:schemeClr val="tx1"/>
                  </a:solidFill>
                  <a:latin typeface="Arial Narrow" pitchFamily="34" charset="0"/>
                </a:endParaRPr>
              </a:p>
            </p:txBody>
          </p:sp>
          <p:sp>
            <p:nvSpPr>
              <p:cNvPr id="46" name="Rectangle 45"/>
              <p:cNvSpPr/>
              <p:nvPr/>
            </p:nvSpPr>
            <p:spPr>
              <a:xfrm>
                <a:off x="5285505" y="4641380"/>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13</a:t>
                </a:r>
                <a:endParaRPr lang="en-US" sz="1600" b="1" dirty="0">
                  <a:solidFill>
                    <a:schemeClr val="tx1"/>
                  </a:solidFill>
                  <a:latin typeface="Arial Narrow" pitchFamily="34" charset="0"/>
                </a:endParaRPr>
              </a:p>
            </p:txBody>
          </p:sp>
          <p:sp>
            <p:nvSpPr>
              <p:cNvPr id="49" name="Rectangle 48"/>
              <p:cNvSpPr/>
              <p:nvPr/>
            </p:nvSpPr>
            <p:spPr>
              <a:xfrm>
                <a:off x="5285505" y="5064963"/>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14</a:t>
                </a:r>
                <a:endParaRPr lang="en-US" sz="1600" b="1" dirty="0">
                  <a:solidFill>
                    <a:schemeClr val="tx1"/>
                  </a:solidFill>
                  <a:latin typeface="Arial Narrow" pitchFamily="34" charset="0"/>
                </a:endParaRPr>
              </a:p>
            </p:txBody>
          </p:sp>
          <p:sp>
            <p:nvSpPr>
              <p:cNvPr id="50" name="Rectangle 49"/>
              <p:cNvSpPr/>
              <p:nvPr/>
            </p:nvSpPr>
            <p:spPr>
              <a:xfrm>
                <a:off x="5285505" y="5488545"/>
                <a:ext cx="547680" cy="274321"/>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15</a:t>
                </a:r>
                <a:endParaRPr lang="en-US" sz="1600" b="1" dirty="0">
                  <a:solidFill>
                    <a:schemeClr val="tx1"/>
                  </a:solidFill>
                  <a:latin typeface="Arial Narrow" pitchFamily="34" charset="0"/>
                </a:endParaRPr>
              </a:p>
            </p:txBody>
          </p:sp>
          <p:sp>
            <p:nvSpPr>
              <p:cNvPr id="51" name="Rectangle 50"/>
              <p:cNvSpPr/>
              <p:nvPr/>
            </p:nvSpPr>
            <p:spPr>
              <a:xfrm>
                <a:off x="3907247" y="6076854"/>
                <a:ext cx="547680" cy="274321"/>
              </a:xfrm>
              <a:prstGeom prst="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16</a:t>
                </a:r>
                <a:endParaRPr lang="en-US" sz="1600" b="1" dirty="0">
                  <a:solidFill>
                    <a:schemeClr val="tx1"/>
                  </a:solidFill>
                  <a:latin typeface="Arial Narrow" pitchFamily="34" charset="0"/>
                </a:endParaRPr>
              </a:p>
            </p:txBody>
          </p:sp>
          <p:cxnSp>
            <p:nvCxnSpPr>
              <p:cNvPr id="52" name="Straight Arrow Connector 51"/>
              <p:cNvCxnSpPr>
                <a:stCxn id="33" idx="2"/>
                <a:endCxn id="34" idx="0"/>
              </p:cNvCxnSpPr>
              <p:nvPr/>
            </p:nvCxnSpPr>
            <p:spPr>
              <a:xfrm flipH="1">
                <a:off x="2802830" y="3056645"/>
                <a:ext cx="1378258" cy="24339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3" idx="2"/>
                <a:endCxn id="41" idx="0"/>
              </p:cNvCxnSpPr>
              <p:nvPr/>
            </p:nvCxnSpPr>
            <p:spPr>
              <a:xfrm>
                <a:off x="4181088" y="3056645"/>
                <a:ext cx="1378258" cy="2669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4" idx="2"/>
                <a:endCxn id="35" idx="0"/>
              </p:cNvCxnSpPr>
              <p:nvPr/>
            </p:nvCxnSpPr>
            <p:spPr>
              <a:xfrm flipH="1">
                <a:off x="2802828" y="3574356"/>
                <a:ext cx="1"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2"/>
                <a:endCxn id="36" idx="0"/>
              </p:cNvCxnSpPr>
              <p:nvPr/>
            </p:nvCxnSpPr>
            <p:spPr>
              <a:xfrm>
                <a:off x="2802828" y="3997940"/>
                <a:ext cx="1"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2"/>
                <a:endCxn id="40" idx="0"/>
              </p:cNvCxnSpPr>
              <p:nvPr/>
            </p:nvCxnSpPr>
            <p:spPr>
              <a:xfrm>
                <a:off x="2802830" y="5315750"/>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38" idx="0"/>
              </p:cNvCxnSpPr>
              <p:nvPr/>
            </p:nvCxnSpPr>
            <p:spPr>
              <a:xfrm flipH="1">
                <a:off x="2445504" y="442152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37" idx="0"/>
              </p:cNvCxnSpPr>
              <p:nvPr/>
            </p:nvCxnSpPr>
            <p:spPr>
              <a:xfrm>
                <a:off x="2802829" y="442152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8" idx="2"/>
                <a:endCxn id="39" idx="0"/>
              </p:cNvCxnSpPr>
              <p:nvPr/>
            </p:nvCxnSpPr>
            <p:spPr>
              <a:xfrm>
                <a:off x="2445504" y="484510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2"/>
                <a:endCxn id="39" idx="0"/>
              </p:cNvCxnSpPr>
              <p:nvPr/>
            </p:nvCxnSpPr>
            <p:spPr>
              <a:xfrm flipH="1">
                <a:off x="2802829" y="484510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40" idx="2"/>
                <a:endCxn id="34" idx="0"/>
              </p:cNvCxnSpPr>
              <p:nvPr/>
            </p:nvCxnSpPr>
            <p:spPr>
              <a:xfrm rot="5400000" flipH="1">
                <a:off x="1583180" y="4518474"/>
                <a:ext cx="2439298" cy="17568"/>
              </a:xfrm>
              <a:prstGeom prst="curvedConnector5">
                <a:avLst>
                  <a:gd name="adj1" fmla="val -5364"/>
                  <a:gd name="adj2" fmla="val 5014709"/>
                  <a:gd name="adj3" fmla="val 104917"/>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0" idx="2"/>
                <a:endCxn id="51" idx="0"/>
              </p:cNvCxnSpPr>
              <p:nvPr/>
            </p:nvCxnSpPr>
            <p:spPr>
              <a:xfrm>
                <a:off x="2802830" y="5739334"/>
                <a:ext cx="1378258" cy="337521"/>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2"/>
                <a:endCxn id="42" idx="0"/>
              </p:cNvCxnSpPr>
              <p:nvPr/>
            </p:nvCxnSpPr>
            <p:spPr>
              <a:xfrm>
                <a:off x="5559346" y="3597890"/>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2"/>
                <a:endCxn id="45" idx="0"/>
              </p:cNvCxnSpPr>
              <p:nvPr/>
            </p:nvCxnSpPr>
            <p:spPr>
              <a:xfrm flipH="1">
                <a:off x="5202020" y="402147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2" idx="2"/>
                <a:endCxn id="44" idx="0"/>
              </p:cNvCxnSpPr>
              <p:nvPr/>
            </p:nvCxnSpPr>
            <p:spPr>
              <a:xfrm>
                <a:off x="5559346" y="4021472"/>
                <a:ext cx="357326"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5" idx="2"/>
                <a:endCxn id="46" idx="0"/>
              </p:cNvCxnSpPr>
              <p:nvPr/>
            </p:nvCxnSpPr>
            <p:spPr>
              <a:xfrm>
                <a:off x="5202020" y="444505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2"/>
                <a:endCxn id="46" idx="0"/>
              </p:cNvCxnSpPr>
              <p:nvPr/>
            </p:nvCxnSpPr>
            <p:spPr>
              <a:xfrm flipH="1">
                <a:off x="5559346" y="4445054"/>
                <a:ext cx="357326" cy="196326"/>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2"/>
                <a:endCxn id="49" idx="0"/>
              </p:cNvCxnSpPr>
              <p:nvPr/>
            </p:nvCxnSpPr>
            <p:spPr>
              <a:xfrm>
                <a:off x="5559345" y="4915701"/>
                <a:ext cx="0" cy="149263"/>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2"/>
                <a:endCxn id="50" idx="0"/>
              </p:cNvCxnSpPr>
              <p:nvPr/>
            </p:nvCxnSpPr>
            <p:spPr>
              <a:xfrm>
                <a:off x="5559345" y="5339284"/>
                <a:ext cx="0" cy="149262"/>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0" idx="2"/>
                <a:endCxn id="51" idx="0"/>
              </p:cNvCxnSpPr>
              <p:nvPr/>
            </p:nvCxnSpPr>
            <p:spPr>
              <a:xfrm flipH="1">
                <a:off x="4181087" y="5762866"/>
                <a:ext cx="1378258" cy="313989"/>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49" idx="2"/>
                <a:endCxn id="44" idx="0"/>
              </p:cNvCxnSpPr>
              <p:nvPr/>
            </p:nvCxnSpPr>
            <p:spPr>
              <a:xfrm rot="5400000" flipH="1" flipV="1">
                <a:off x="5153733" y="4576346"/>
                <a:ext cx="1168550" cy="357326"/>
              </a:xfrm>
              <a:prstGeom prst="curvedConnector5">
                <a:avLst>
                  <a:gd name="adj1" fmla="val -3732"/>
                  <a:gd name="adj2" fmla="val 229735"/>
                  <a:gd name="adj3" fmla="val 123330"/>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3" idx="0"/>
              </p:cNvCxnSpPr>
              <p:nvPr/>
            </p:nvCxnSpPr>
            <p:spPr>
              <a:xfrm>
                <a:off x="4181088" y="2547001"/>
                <a:ext cx="0" cy="235324"/>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1" idx="2"/>
              </p:cNvCxnSpPr>
              <p:nvPr/>
            </p:nvCxnSpPr>
            <p:spPr>
              <a:xfrm>
                <a:off x="4181087" y="6351175"/>
                <a:ext cx="0" cy="278225"/>
              </a:xfrm>
              <a:prstGeom prst="straightConnector1">
                <a:avLst/>
              </a:prstGeom>
              <a:ln w="2540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3373452" y="3181714"/>
              <a:ext cx="1181104" cy="202138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f</a:t>
              </a:r>
              <a:endParaRPr lang="en-US" sz="1600" b="1" dirty="0">
                <a:solidFill>
                  <a:schemeClr val="tx1"/>
                </a:solidFill>
                <a:latin typeface="Arial Narrow" pitchFamily="34" charset="0"/>
              </a:endParaRPr>
            </a:p>
          </p:txBody>
        </p:sp>
        <p:sp>
          <p:nvSpPr>
            <p:cNvPr id="81" name="Rounded Rectangle 80"/>
            <p:cNvSpPr/>
            <p:nvPr/>
          </p:nvSpPr>
          <p:spPr>
            <a:xfrm>
              <a:off x="3122364" y="3025970"/>
              <a:ext cx="1542361" cy="254723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Arial Narrow" pitchFamily="34" charset="0"/>
                </a:rPr>
                <a:t>e</a:t>
              </a:r>
            </a:p>
          </p:txBody>
        </p:sp>
        <p:sp>
          <p:nvSpPr>
            <p:cNvPr id="82" name="Rounded Rectangle 81"/>
            <p:cNvSpPr/>
            <p:nvPr/>
          </p:nvSpPr>
          <p:spPr>
            <a:xfrm>
              <a:off x="1029159" y="3025970"/>
              <a:ext cx="1652529" cy="2699639"/>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b</a:t>
              </a:r>
              <a:endParaRPr lang="en-US" sz="1600" b="1" dirty="0">
                <a:solidFill>
                  <a:schemeClr val="tx1"/>
                </a:solidFill>
                <a:latin typeface="Arial Narrow" pitchFamily="34" charset="0"/>
              </a:endParaRPr>
            </a:p>
          </p:txBody>
        </p:sp>
        <p:sp>
          <p:nvSpPr>
            <p:cNvPr id="83" name="Rounded Rectangle 82"/>
            <p:cNvSpPr/>
            <p:nvPr/>
          </p:nvSpPr>
          <p:spPr>
            <a:xfrm>
              <a:off x="533400" y="2677629"/>
              <a:ext cx="4572000" cy="348340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a</a:t>
              </a:r>
              <a:endParaRPr lang="en-US" sz="1600" b="1" dirty="0">
                <a:solidFill>
                  <a:schemeClr val="tx1"/>
                </a:solidFill>
                <a:latin typeface="Arial Narrow" pitchFamily="34" charset="0"/>
              </a:endParaRPr>
            </a:p>
          </p:txBody>
        </p:sp>
        <p:sp>
          <p:nvSpPr>
            <p:cNvPr id="86" name="Rounded Rectangle 85"/>
            <p:cNvSpPr/>
            <p:nvPr/>
          </p:nvSpPr>
          <p:spPr>
            <a:xfrm>
              <a:off x="1414749" y="3566519"/>
              <a:ext cx="981945" cy="1636578"/>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Arial Narrow" pitchFamily="34" charset="0"/>
                </a:rPr>
                <a:t>c</a:t>
              </a:r>
              <a:endParaRPr lang="en-US" sz="1600" b="1" dirty="0">
                <a:solidFill>
                  <a:schemeClr val="tx1"/>
                </a:solidFill>
                <a:latin typeface="Arial Narrow" pitchFamily="34" charset="0"/>
              </a:endParaRPr>
            </a:p>
          </p:txBody>
        </p:sp>
      </p:grpSp>
      <p:cxnSp>
        <p:nvCxnSpPr>
          <p:cNvPr id="142" name="Straight Arrow Connector 141"/>
          <p:cNvCxnSpPr/>
          <p:nvPr/>
        </p:nvCxnSpPr>
        <p:spPr bwMode="auto">
          <a:xfrm>
            <a:off x="1958881" y="3233788"/>
            <a:ext cx="779386" cy="0"/>
          </a:xfrm>
          <a:prstGeom prst="straightConnector1">
            <a:avLst/>
          </a:prstGeom>
          <a:solidFill>
            <a:schemeClr val="accent1"/>
          </a:solidFill>
          <a:ln w="50800" cap="flat" cmpd="sng" algn="ctr">
            <a:solidFill>
              <a:srgbClr val="0070C0"/>
            </a:solidFill>
            <a:prstDash val="solid"/>
            <a:round/>
            <a:headEnd type="triangle" w="med" len="lg"/>
            <a:tailEnd type="none"/>
          </a:ln>
          <a:effectLst/>
        </p:spPr>
      </p:cxnSp>
      <p:cxnSp>
        <p:nvCxnSpPr>
          <p:cNvPr id="147" name="Straight Arrow Connector 146"/>
          <p:cNvCxnSpPr/>
          <p:nvPr/>
        </p:nvCxnSpPr>
        <p:spPr bwMode="auto">
          <a:xfrm flipH="1">
            <a:off x="4953000" y="4600456"/>
            <a:ext cx="523379" cy="0"/>
          </a:xfrm>
          <a:prstGeom prst="straightConnector1">
            <a:avLst/>
          </a:prstGeom>
          <a:solidFill>
            <a:schemeClr val="accent1"/>
          </a:solidFill>
          <a:ln w="50800" cap="flat" cmpd="sng" algn="ctr">
            <a:solidFill>
              <a:srgbClr val="0070C0"/>
            </a:solidFill>
            <a:prstDash val="solid"/>
            <a:round/>
            <a:headEnd type="triangle" w="med" len="lg"/>
            <a:tailEnd type="none"/>
          </a:ln>
          <a:effectLst/>
        </p:spPr>
      </p:cxnSp>
      <p:grpSp>
        <p:nvGrpSpPr>
          <p:cNvPr id="187" name="Group 186"/>
          <p:cNvGrpSpPr/>
          <p:nvPr/>
        </p:nvGrpSpPr>
        <p:grpSpPr>
          <a:xfrm>
            <a:off x="5326418" y="1906182"/>
            <a:ext cx="3665182" cy="4147190"/>
            <a:chOff x="5326418" y="2548183"/>
            <a:chExt cx="3665182" cy="4147190"/>
          </a:xfrm>
        </p:grpSpPr>
        <p:grpSp>
          <p:nvGrpSpPr>
            <p:cNvPr id="31" name="Group 30"/>
            <p:cNvGrpSpPr/>
            <p:nvPr/>
          </p:nvGrpSpPr>
          <p:grpSpPr>
            <a:xfrm>
              <a:off x="5326418" y="6297320"/>
              <a:ext cx="3417021" cy="398053"/>
              <a:chOff x="5326418" y="6297320"/>
              <a:chExt cx="3417021" cy="398053"/>
            </a:xfrm>
          </p:grpSpPr>
          <p:grpSp>
            <p:nvGrpSpPr>
              <p:cNvPr id="14" name="Group 13"/>
              <p:cNvGrpSpPr/>
              <p:nvPr/>
            </p:nvGrpSpPr>
            <p:grpSpPr>
              <a:xfrm>
                <a:off x="5326418" y="6312392"/>
                <a:ext cx="1343989" cy="382981"/>
                <a:chOff x="5462897" y="6240835"/>
                <a:chExt cx="1343989" cy="382981"/>
              </a:xfrm>
            </p:grpSpPr>
            <p:sp>
              <p:nvSpPr>
                <p:cNvPr id="138" name="Rectangle 137"/>
                <p:cNvSpPr/>
                <p:nvPr/>
              </p:nvSpPr>
              <p:spPr>
                <a:xfrm>
                  <a:off x="5462897" y="6297245"/>
                  <a:ext cx="345432"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Narrow" pitchFamily="34" charset="0"/>
                  </a:endParaRPr>
                </a:p>
              </p:txBody>
            </p:sp>
            <p:sp>
              <p:nvSpPr>
                <p:cNvPr id="139" name="TextBox 138"/>
                <p:cNvSpPr txBox="1"/>
                <p:nvPr/>
              </p:nvSpPr>
              <p:spPr>
                <a:xfrm>
                  <a:off x="5845745" y="6240835"/>
                  <a:ext cx="961141" cy="369332"/>
                </a:xfrm>
                <a:prstGeom prst="rect">
                  <a:avLst/>
                </a:prstGeom>
                <a:noFill/>
              </p:spPr>
              <p:txBody>
                <a:bodyPr wrap="none" rtlCol="0">
                  <a:spAutoFit/>
                </a:bodyPr>
                <a:lstStyle/>
                <a:p>
                  <a:r>
                    <a:rPr lang="en-US" dirty="0" smtClean="0">
                      <a:latin typeface="Arial Narrow" pitchFamily="34" charset="0"/>
                    </a:rPr>
                    <a:t>SESE Region</a:t>
                  </a:r>
                  <a:endParaRPr lang="en-US" dirty="0">
                    <a:latin typeface="Arial Narrow" pitchFamily="34" charset="0"/>
                  </a:endParaRPr>
                </a:p>
              </p:txBody>
            </p:sp>
          </p:grpSp>
          <p:grpSp>
            <p:nvGrpSpPr>
              <p:cNvPr id="15" name="Group 14"/>
              <p:cNvGrpSpPr/>
              <p:nvPr/>
            </p:nvGrpSpPr>
            <p:grpSpPr>
              <a:xfrm>
                <a:off x="7106346" y="6297320"/>
                <a:ext cx="1637093" cy="369332"/>
                <a:chOff x="5410201" y="6641068"/>
                <a:chExt cx="1637093" cy="369332"/>
              </a:xfrm>
            </p:grpSpPr>
            <p:sp>
              <p:nvSpPr>
                <p:cNvPr id="140" name="TextBox 139"/>
                <p:cNvSpPr txBox="1"/>
                <p:nvPr/>
              </p:nvSpPr>
              <p:spPr>
                <a:xfrm>
                  <a:off x="5853655" y="6641068"/>
                  <a:ext cx="1193639" cy="369332"/>
                </a:xfrm>
                <a:prstGeom prst="rect">
                  <a:avLst/>
                </a:prstGeom>
                <a:noFill/>
              </p:spPr>
              <p:txBody>
                <a:bodyPr wrap="none" rtlCol="0">
                  <a:spAutoFit/>
                </a:bodyPr>
                <a:lstStyle/>
                <a:p>
                  <a:r>
                    <a:rPr lang="en-US" dirty="0" smtClean="0">
                      <a:latin typeface="Arial Narrow" pitchFamily="34" charset="0"/>
                    </a:rPr>
                    <a:t>Other instructions</a:t>
                  </a:r>
                  <a:endParaRPr lang="en-US" dirty="0">
                    <a:latin typeface="Arial Narrow" pitchFamily="34" charset="0"/>
                  </a:endParaRPr>
                </a:p>
              </p:txBody>
            </p:sp>
            <p:sp>
              <p:nvSpPr>
                <p:cNvPr id="141" name="Oval 140"/>
                <p:cNvSpPr/>
                <p:nvPr/>
              </p:nvSpPr>
              <p:spPr bwMode="auto">
                <a:xfrm>
                  <a:off x="5410201" y="6678246"/>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grpSp>
          <p:nvGrpSpPr>
            <p:cNvPr id="186" name="Group 185"/>
            <p:cNvGrpSpPr/>
            <p:nvPr/>
          </p:nvGrpSpPr>
          <p:grpSpPr>
            <a:xfrm>
              <a:off x="5451936" y="2548183"/>
              <a:ext cx="3539664" cy="2862017"/>
              <a:chOff x="5451936" y="2548183"/>
              <a:chExt cx="3539664" cy="2862017"/>
            </a:xfrm>
          </p:grpSpPr>
          <p:grpSp>
            <p:nvGrpSpPr>
              <p:cNvPr id="184" name="Group 183"/>
              <p:cNvGrpSpPr/>
              <p:nvPr/>
            </p:nvGrpSpPr>
            <p:grpSpPr>
              <a:xfrm>
                <a:off x="5451936" y="3309259"/>
                <a:ext cx="3539664" cy="2100941"/>
                <a:chOff x="5451936" y="2739924"/>
                <a:chExt cx="3539664" cy="2100941"/>
              </a:xfrm>
            </p:grpSpPr>
            <p:sp>
              <p:nvSpPr>
                <p:cNvPr id="87" name="Rectangle 86"/>
                <p:cNvSpPr/>
                <p:nvPr/>
              </p:nvSpPr>
              <p:spPr bwMode="auto">
                <a:xfrm>
                  <a:off x="5451936" y="4525180"/>
                  <a:ext cx="417973" cy="30479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3" name="Rectangle 92"/>
                <p:cNvSpPr/>
                <p:nvPr/>
              </p:nvSpPr>
              <p:spPr>
                <a:xfrm>
                  <a:off x="7623085" y="273992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a</a:t>
                  </a:r>
                  <a:endParaRPr lang="en-US" b="1" dirty="0">
                    <a:solidFill>
                      <a:schemeClr val="tx1"/>
                    </a:solidFill>
                    <a:latin typeface="Arial Narrow" pitchFamily="34" charset="0"/>
                  </a:endParaRPr>
                </a:p>
              </p:txBody>
            </p:sp>
            <p:cxnSp>
              <p:nvCxnSpPr>
                <p:cNvPr id="94" name="Straight Arrow Connector 93"/>
                <p:cNvCxnSpPr>
                  <a:stCxn id="93" idx="2"/>
                  <a:endCxn id="95" idx="0"/>
                </p:cNvCxnSpPr>
                <p:nvPr/>
              </p:nvCxnSpPr>
              <p:spPr>
                <a:xfrm flipH="1">
                  <a:off x="6610297" y="3066495"/>
                  <a:ext cx="1221775" cy="272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01310" y="3338638"/>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b</a:t>
                  </a:r>
                  <a:endParaRPr lang="en-US" b="1" dirty="0">
                    <a:solidFill>
                      <a:schemeClr val="tx1"/>
                    </a:solidFill>
                    <a:latin typeface="Arial Narrow" pitchFamily="34" charset="0"/>
                  </a:endParaRPr>
                </a:p>
              </p:txBody>
            </p:sp>
            <p:sp>
              <p:nvSpPr>
                <p:cNvPr id="96" name="Rectangle 95"/>
                <p:cNvSpPr/>
                <p:nvPr/>
              </p:nvSpPr>
              <p:spPr>
                <a:xfrm>
                  <a:off x="7623085" y="3338637"/>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e</a:t>
                  </a:r>
                </a:p>
              </p:txBody>
            </p:sp>
            <p:sp>
              <p:nvSpPr>
                <p:cNvPr id="97" name="Rectangle 96"/>
                <p:cNvSpPr/>
                <p:nvPr/>
              </p:nvSpPr>
              <p:spPr>
                <a:xfrm>
                  <a:off x="6093425" y="388292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c</a:t>
                  </a:r>
                  <a:endParaRPr lang="en-US" b="1" dirty="0">
                    <a:solidFill>
                      <a:schemeClr val="tx1"/>
                    </a:solidFill>
                    <a:latin typeface="Arial Narrow" pitchFamily="34" charset="0"/>
                  </a:endParaRPr>
                </a:p>
              </p:txBody>
            </p:sp>
            <p:cxnSp>
              <p:nvCxnSpPr>
                <p:cNvPr id="98" name="Straight Arrow Connector 97"/>
                <p:cNvCxnSpPr>
                  <a:stCxn id="95" idx="2"/>
                  <a:endCxn id="97" idx="0"/>
                </p:cNvCxnSpPr>
                <p:nvPr/>
              </p:nvCxnSpPr>
              <p:spPr>
                <a:xfrm flipH="1">
                  <a:off x="6302412" y="3665209"/>
                  <a:ext cx="307885" cy="217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283257" y="4503407"/>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6</a:t>
                  </a:r>
                </a:p>
              </p:txBody>
            </p:sp>
            <p:cxnSp>
              <p:nvCxnSpPr>
                <p:cNvPr id="100" name="Straight Arrow Connector 99"/>
                <p:cNvCxnSpPr>
                  <a:stCxn id="97" idx="2"/>
                  <a:endCxn id="102" idx="0"/>
                </p:cNvCxnSpPr>
                <p:nvPr/>
              </p:nvCxnSpPr>
              <p:spPr>
                <a:xfrm flipH="1">
                  <a:off x="5649095" y="4209495"/>
                  <a:ext cx="653317" cy="300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7" idx="2"/>
                  <a:endCxn id="99" idx="0"/>
                </p:cNvCxnSpPr>
                <p:nvPr/>
              </p:nvCxnSpPr>
              <p:spPr>
                <a:xfrm>
                  <a:off x="6302412" y="4209495"/>
                  <a:ext cx="189832"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476379" y="4509742"/>
                  <a:ext cx="345432"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3</a:t>
                  </a:r>
                  <a:endParaRPr lang="en-US" b="1" dirty="0">
                    <a:solidFill>
                      <a:schemeClr val="tx1"/>
                    </a:solidFill>
                    <a:latin typeface="Arial Narrow" pitchFamily="34" charset="0"/>
                  </a:endParaRPr>
                </a:p>
              </p:txBody>
            </p:sp>
            <p:sp>
              <p:nvSpPr>
                <p:cNvPr id="103" name="Rectangle 102"/>
                <p:cNvSpPr/>
                <p:nvPr/>
              </p:nvSpPr>
              <p:spPr>
                <a:xfrm>
                  <a:off x="5861827" y="4503408"/>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5</a:t>
                  </a:r>
                </a:p>
              </p:txBody>
            </p:sp>
            <p:cxnSp>
              <p:nvCxnSpPr>
                <p:cNvPr id="104" name="Straight Arrow Connector 103"/>
                <p:cNvCxnSpPr>
                  <a:stCxn id="97" idx="2"/>
                  <a:endCxn id="103" idx="0"/>
                </p:cNvCxnSpPr>
                <p:nvPr/>
              </p:nvCxnSpPr>
              <p:spPr>
                <a:xfrm flipH="1">
                  <a:off x="6070814" y="4209495"/>
                  <a:ext cx="231598" cy="2939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3" idx="2"/>
                  <a:endCxn id="96" idx="0"/>
                </p:cNvCxnSpPr>
                <p:nvPr/>
              </p:nvCxnSpPr>
              <p:spPr>
                <a:xfrm>
                  <a:off x="7832072" y="3066495"/>
                  <a:ext cx="0" cy="272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008861" y="3882923"/>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arrow" pitchFamily="34" charset="0"/>
                    </a:rPr>
                    <a:t>f</a:t>
                  </a:r>
                </a:p>
              </p:txBody>
            </p:sp>
            <p:cxnSp>
              <p:nvCxnSpPr>
                <p:cNvPr id="107" name="Straight Arrow Connector 106"/>
                <p:cNvCxnSpPr>
                  <a:stCxn id="96" idx="2"/>
                  <a:endCxn id="106" idx="0"/>
                </p:cNvCxnSpPr>
                <p:nvPr/>
              </p:nvCxnSpPr>
              <p:spPr>
                <a:xfrm>
                  <a:off x="7832072" y="3665208"/>
                  <a:ext cx="385776" cy="217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15200" y="3882922"/>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15</a:t>
                  </a:r>
                  <a:endParaRPr lang="en-US" b="1" dirty="0">
                    <a:solidFill>
                      <a:schemeClr val="tx1"/>
                    </a:solidFill>
                    <a:latin typeface="Arial Narrow" pitchFamily="34" charset="0"/>
                  </a:endParaRPr>
                </a:p>
              </p:txBody>
            </p:sp>
            <p:cxnSp>
              <p:nvCxnSpPr>
                <p:cNvPr id="109" name="Straight Arrow Connector 108"/>
                <p:cNvCxnSpPr>
                  <a:stCxn id="96" idx="2"/>
                </p:cNvCxnSpPr>
                <p:nvPr/>
              </p:nvCxnSpPr>
              <p:spPr>
                <a:xfrm flipH="1">
                  <a:off x="7524188" y="3665208"/>
                  <a:ext cx="307884" cy="2177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8004942" y="4503406"/>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11</a:t>
                  </a:r>
                  <a:endParaRPr lang="en-US" b="1" dirty="0">
                    <a:solidFill>
                      <a:schemeClr val="tx1"/>
                    </a:solidFill>
                    <a:latin typeface="Arial Narrow" pitchFamily="34" charset="0"/>
                  </a:endParaRPr>
                </a:p>
              </p:txBody>
            </p:sp>
            <p:cxnSp>
              <p:nvCxnSpPr>
                <p:cNvPr id="111" name="Straight Arrow Connector 110"/>
                <p:cNvCxnSpPr>
                  <a:stCxn id="106" idx="2"/>
                  <a:endCxn id="110" idx="0"/>
                </p:cNvCxnSpPr>
                <p:nvPr/>
              </p:nvCxnSpPr>
              <p:spPr>
                <a:xfrm flipH="1">
                  <a:off x="8213929" y="4209494"/>
                  <a:ext cx="3919"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587415" y="4514294"/>
                  <a:ext cx="417973" cy="3265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Narrow" pitchFamily="34" charset="0"/>
                    </a:rPr>
                    <a:t>9</a:t>
                  </a:r>
                  <a:endParaRPr lang="en-US" b="1" dirty="0">
                    <a:solidFill>
                      <a:schemeClr val="tx1"/>
                    </a:solidFill>
                    <a:latin typeface="Arial Narrow" pitchFamily="34" charset="0"/>
                  </a:endParaRPr>
                </a:p>
              </p:txBody>
            </p:sp>
            <p:cxnSp>
              <p:nvCxnSpPr>
                <p:cNvPr id="113" name="Straight Arrow Connector 112"/>
                <p:cNvCxnSpPr>
                  <a:stCxn id="106" idx="2"/>
                  <a:endCxn id="112" idx="0"/>
                </p:cNvCxnSpPr>
                <p:nvPr/>
              </p:nvCxnSpPr>
              <p:spPr>
                <a:xfrm flipH="1">
                  <a:off x="7796402" y="4209494"/>
                  <a:ext cx="421446"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2"/>
                  <a:endCxn id="115" idx="0"/>
                </p:cNvCxnSpPr>
                <p:nvPr/>
              </p:nvCxnSpPr>
              <p:spPr>
                <a:xfrm>
                  <a:off x="7832072" y="3066495"/>
                  <a:ext cx="941756" cy="2720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Oval 114"/>
                <p:cNvSpPr/>
                <p:nvPr/>
              </p:nvSpPr>
              <p:spPr bwMode="auto">
                <a:xfrm>
                  <a:off x="8556056" y="3338563"/>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6" name="Straight Arrow Connector 115"/>
                <p:cNvCxnSpPr>
                  <a:stCxn id="95" idx="2"/>
                  <a:endCxn id="117" idx="0"/>
                </p:cNvCxnSpPr>
                <p:nvPr/>
              </p:nvCxnSpPr>
              <p:spPr>
                <a:xfrm>
                  <a:off x="6610297" y="3665209"/>
                  <a:ext cx="318670" cy="217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Oval 116"/>
                <p:cNvSpPr/>
                <p:nvPr/>
              </p:nvSpPr>
              <p:spPr bwMode="auto">
                <a:xfrm>
                  <a:off x="6711195" y="3882922"/>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8" name="Straight Arrow Connector 117"/>
                <p:cNvCxnSpPr>
                  <a:stCxn id="97" idx="2"/>
                  <a:endCxn id="119" idx="0"/>
                </p:cNvCxnSpPr>
                <p:nvPr/>
              </p:nvCxnSpPr>
              <p:spPr>
                <a:xfrm>
                  <a:off x="6302412" y="4209495"/>
                  <a:ext cx="667929"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p:cNvSpPr/>
                <p:nvPr/>
              </p:nvSpPr>
              <p:spPr bwMode="auto">
                <a:xfrm>
                  <a:off x="6752569" y="4514295"/>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20" name="Straight Arrow Connector 119"/>
                <p:cNvCxnSpPr>
                  <a:stCxn id="106" idx="2"/>
                  <a:endCxn id="121" idx="0"/>
                </p:cNvCxnSpPr>
                <p:nvPr/>
              </p:nvCxnSpPr>
              <p:spPr>
                <a:xfrm>
                  <a:off x="8217848" y="4209494"/>
                  <a:ext cx="476258" cy="29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8476334" y="4503406"/>
                  <a:ext cx="435544" cy="32657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85" name="TextBox 184"/>
              <p:cNvSpPr txBox="1"/>
              <p:nvPr/>
            </p:nvSpPr>
            <p:spPr>
              <a:xfrm>
                <a:off x="5709266" y="2548183"/>
                <a:ext cx="3143489" cy="400110"/>
              </a:xfrm>
              <a:prstGeom prst="rect">
                <a:avLst/>
              </a:prstGeom>
              <a:noFill/>
            </p:spPr>
            <p:txBody>
              <a:bodyPr wrap="none" rtlCol="0">
                <a:spAutoFit/>
              </a:bodyPr>
              <a:lstStyle/>
              <a:p>
                <a:r>
                  <a:rPr lang="en-US" sz="2000" b="1" dirty="0" smtClean="0">
                    <a:latin typeface="Arial Narrow" panose="020B0606020202030204" pitchFamily="34" charset="0"/>
                  </a:rPr>
                  <a:t>Program Structure Tree (PST)</a:t>
                </a:r>
                <a:endParaRPr lang="en-US" sz="2000" b="1" dirty="0">
                  <a:latin typeface="Arial Narrow" panose="020B0606020202030204" pitchFamily="34" charset="0"/>
                </a:endParaRPr>
              </a:p>
            </p:txBody>
          </p:sp>
        </p:grpSp>
      </p:grpSp>
      <p:sp>
        <p:nvSpPr>
          <p:cNvPr id="122" name="Rectangle 121"/>
          <p:cNvSpPr/>
          <p:nvPr/>
        </p:nvSpPr>
        <p:spPr>
          <a:xfrm>
            <a:off x="304801" y="6519446"/>
            <a:ext cx="9067799" cy="338554"/>
          </a:xfrm>
          <a:prstGeom prst="rect">
            <a:avLst/>
          </a:prstGeom>
        </p:spPr>
        <p:txBody>
          <a:bodyPr wrap="square">
            <a:spAutoFit/>
          </a:bodyPr>
          <a:lstStyle/>
          <a:p>
            <a:r>
              <a:rPr lang="en-US" sz="1600" dirty="0" smtClean="0">
                <a:latin typeface="Arial Narrow" panose="020B0606020202030204" pitchFamily="34" charset="0"/>
              </a:rPr>
              <a:t>*R. Johnson et al. The </a:t>
            </a:r>
            <a:r>
              <a:rPr lang="en-US" sz="1600" dirty="0">
                <a:latin typeface="Arial Narrow" panose="020B0606020202030204" pitchFamily="34" charset="0"/>
              </a:rPr>
              <a:t>program structure tree: </a:t>
            </a:r>
            <a:r>
              <a:rPr lang="en-US" sz="1600" dirty="0" smtClean="0">
                <a:latin typeface="Arial Narrow" panose="020B0606020202030204" pitchFamily="34" charset="0"/>
              </a:rPr>
              <a:t>computing control </a:t>
            </a:r>
            <a:r>
              <a:rPr lang="en-US" sz="1600" dirty="0">
                <a:latin typeface="Arial Narrow" panose="020B0606020202030204" pitchFamily="34" charset="0"/>
              </a:rPr>
              <a:t>regions </a:t>
            </a:r>
            <a:r>
              <a:rPr lang="en-US" sz="1600" dirty="0" smtClean="0">
                <a:latin typeface="Arial Narrow" panose="020B0606020202030204" pitchFamily="34" charset="0"/>
              </a:rPr>
              <a:t>in linear </a:t>
            </a:r>
            <a:r>
              <a:rPr lang="en-US" sz="1600" dirty="0">
                <a:latin typeface="Arial Narrow" panose="020B0606020202030204" pitchFamily="34" charset="0"/>
              </a:rPr>
              <a:t>time. SIGPLAN Not., </a:t>
            </a:r>
            <a:r>
              <a:rPr lang="en-US" sz="1600" dirty="0" smtClean="0">
                <a:latin typeface="Arial Narrow" panose="020B0606020202030204" pitchFamily="34" charset="0"/>
              </a:rPr>
              <a:t>1994</a:t>
            </a:r>
            <a:endParaRPr lang="en-US" sz="1600" dirty="0">
              <a:latin typeface="Arial Narrow" panose="020B0606020202030204" pitchFamily="34" charset="0"/>
            </a:endParaRPr>
          </a:p>
        </p:txBody>
      </p:sp>
    </p:spTree>
    <p:extLst>
      <p:ext uri="{BB962C8B-B14F-4D97-AF65-F5344CB8AC3E}">
        <p14:creationId xmlns:p14="http://schemas.microsoft.com/office/powerpoint/2010/main" val="935986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3.33333E-6 L 0.05538 -0.0868 " pathEditMode="relative" rAng="0" ptsTypes="AA">
                                      <p:cBhvr>
                                        <p:cTn id="16" dur="2000" fill="hold"/>
                                        <p:tgtEl>
                                          <p:spTgt spid="147"/>
                                        </p:tgtEl>
                                        <p:attrNameLst>
                                          <p:attrName>ppt_x</p:attrName>
                                          <p:attrName>ppt_y</p:attrName>
                                        </p:attrNameLst>
                                      </p:cBhvr>
                                      <p:rCtr x="2760" y="-4352"/>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8.33333E-7 2.22222E-6 L -8.33333E-7 0.19977 " pathEditMode="relative" rAng="0" ptsTypes="AA">
                                      <p:cBhvr>
                                        <p:cTn id="19" dur="2000" fill="hold"/>
                                        <p:tgtEl>
                                          <p:spTgt spid="142"/>
                                        </p:tgtEl>
                                        <p:attrNameLst>
                                          <p:attrName>ppt_x</p:attrName>
                                          <p:attrName>ppt_y</p:attrName>
                                        </p:attrNameLst>
                                      </p:cBhvr>
                                      <p:rCtr x="0" y="9977"/>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5538 -0.0868 L 0.09636 -0.17662 " pathEditMode="relative" rAng="0" ptsTypes="AA">
                                      <p:cBhvr>
                                        <p:cTn id="23" dur="2000" fill="hold"/>
                                        <p:tgtEl>
                                          <p:spTgt spid="147"/>
                                        </p:tgtEl>
                                        <p:attrNameLst>
                                          <p:attrName>ppt_x</p:attrName>
                                          <p:attrName>ppt_y</p:attrName>
                                        </p:attrNameLst>
                                      </p:cBhvr>
                                      <p:rCtr x="2049" y="-4491"/>
                                    </p:animMotion>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8.33333E-7 0.19977 L 0.00538 0.26991 " pathEditMode="relative" rAng="0" ptsTypes="AA">
                                      <p:cBhvr>
                                        <p:cTn id="26" dur="2000" fill="hold"/>
                                        <p:tgtEl>
                                          <p:spTgt spid="142"/>
                                        </p:tgtEl>
                                        <p:attrNameLst>
                                          <p:attrName>ppt_x</p:attrName>
                                          <p:attrName>ppt_y</p:attrName>
                                        </p:attrNameLst>
                                      </p:cBhvr>
                                      <p:rCtr x="260" y="349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9636 -0.17662 L 0.24045 -0.26041 " pathEditMode="relative" rAng="0" ptsTypes="AA">
                                      <p:cBhvr>
                                        <p:cTn id="30" dur="2000" fill="hold"/>
                                        <p:tgtEl>
                                          <p:spTgt spid="147"/>
                                        </p:tgtEl>
                                        <p:attrNameLst>
                                          <p:attrName>ppt_x</p:attrName>
                                          <p:attrName>ppt_y</p:attrName>
                                        </p:attrNameLst>
                                      </p:cBhvr>
                                      <p:rCtr x="7205" y="-4190"/>
                                    </p:animMotion>
                                  </p:childTnLst>
                                </p:cTn>
                              </p:par>
                            </p:childTnLst>
                          </p:cTn>
                        </p:par>
                        <p:par>
                          <p:cTn id="31" fill="hold">
                            <p:stCondLst>
                              <p:cond delay="2000"/>
                            </p:stCondLst>
                            <p:childTnLst>
                              <p:par>
                                <p:cTn id="32" presetID="42" presetClass="path" presetSubtype="0" accel="50000" decel="50000" fill="hold" nodeType="afterEffect">
                                  <p:stCondLst>
                                    <p:cond delay="0"/>
                                  </p:stCondLst>
                                  <p:childTnLst>
                                    <p:animMotion origin="layout" path="M 0.00538 0.26991 L 0.10313 0.33333 " pathEditMode="relative" rAng="0" ptsTypes="AA">
                                      <p:cBhvr>
                                        <p:cTn id="33" dur="2000" fill="hold"/>
                                        <p:tgtEl>
                                          <p:spTgt spid="142"/>
                                        </p:tgtEl>
                                        <p:attrNameLst>
                                          <p:attrName>ppt_x</p:attrName>
                                          <p:attrName>ppt_y</p:attrName>
                                        </p:attrNameLst>
                                      </p:cBhvr>
                                      <p:rCtr x="4878" y="3171"/>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Simulation Algorithm</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a:p>
        </p:txBody>
      </p:sp>
      <p:grpSp>
        <p:nvGrpSpPr>
          <p:cNvPr id="256" name="Group 255"/>
          <p:cNvGrpSpPr/>
          <p:nvPr/>
        </p:nvGrpSpPr>
        <p:grpSpPr>
          <a:xfrm>
            <a:off x="656699" y="3052148"/>
            <a:ext cx="1824225" cy="1177652"/>
            <a:chOff x="656699" y="2990225"/>
            <a:chExt cx="1824225" cy="1177652"/>
          </a:xfrm>
        </p:grpSpPr>
        <p:sp>
          <p:nvSpPr>
            <p:cNvPr id="181" name="Freeform 180"/>
            <p:cNvSpPr/>
            <p:nvPr/>
          </p:nvSpPr>
          <p:spPr>
            <a:xfrm>
              <a:off x="2317664" y="2990225"/>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5" name="Group 254"/>
            <p:cNvGrpSpPr/>
            <p:nvPr/>
          </p:nvGrpSpPr>
          <p:grpSpPr>
            <a:xfrm>
              <a:off x="656699" y="3798545"/>
              <a:ext cx="1696781" cy="369332"/>
              <a:chOff x="656699" y="3798545"/>
              <a:chExt cx="1696781" cy="369332"/>
            </a:xfrm>
          </p:grpSpPr>
          <p:cxnSp>
            <p:nvCxnSpPr>
              <p:cNvPr id="182" name="Straight Arrow Connector 181"/>
              <p:cNvCxnSpPr/>
              <p:nvPr/>
            </p:nvCxnSpPr>
            <p:spPr>
              <a:xfrm>
                <a:off x="1756418" y="3996127"/>
                <a:ext cx="597062" cy="0"/>
              </a:xfrm>
              <a:prstGeom prst="straightConnector1">
                <a:avLst/>
              </a:prstGeom>
              <a:noFill/>
              <a:ln w="6350" cap="flat" cmpd="sng" algn="ctr">
                <a:solidFill>
                  <a:srgbClr val="5B9BD5"/>
                </a:solidFill>
                <a:prstDash val="solid"/>
                <a:miter lim="800000"/>
                <a:tailEnd type="triangle"/>
              </a:ln>
              <a:effectLst/>
            </p:spPr>
          </p:cxnSp>
          <p:sp>
            <p:nvSpPr>
              <p:cNvPr id="183" name="TextBox 182"/>
              <p:cNvSpPr txBox="1"/>
              <p:nvPr/>
            </p:nvSpPr>
            <p:spPr>
              <a:xfrm>
                <a:off x="656699" y="3798545"/>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1</a:t>
                </a:r>
                <a:endParaRPr lang="en-US" b="1" dirty="0">
                  <a:solidFill>
                    <a:prstClr val="black"/>
                  </a:solidFill>
                  <a:latin typeface="Arial Narrow" panose="020B0606020202030204" pitchFamily="34" charset="0"/>
                </a:endParaRPr>
              </a:p>
            </p:txBody>
          </p:sp>
        </p:grpSp>
      </p:grpSp>
      <p:grpSp>
        <p:nvGrpSpPr>
          <p:cNvPr id="257" name="Group 256"/>
          <p:cNvGrpSpPr/>
          <p:nvPr/>
        </p:nvGrpSpPr>
        <p:grpSpPr>
          <a:xfrm>
            <a:off x="2398131" y="4058050"/>
            <a:ext cx="568203" cy="727445"/>
            <a:chOff x="2398131" y="3996127"/>
            <a:chExt cx="568203" cy="723384"/>
          </a:xfrm>
        </p:grpSpPr>
        <p:cxnSp>
          <p:nvCxnSpPr>
            <p:cNvPr id="184" name="Straight Connector 183"/>
            <p:cNvCxnSpPr/>
            <p:nvPr/>
          </p:nvCxnSpPr>
          <p:spPr>
            <a:xfrm>
              <a:off x="2398131" y="3996127"/>
              <a:ext cx="321379" cy="0"/>
            </a:xfrm>
            <a:prstGeom prst="line">
              <a:avLst/>
            </a:prstGeom>
            <a:noFill/>
            <a:ln w="6350" cap="flat" cmpd="sng" algn="ctr">
              <a:solidFill>
                <a:schemeClr val="bg1">
                  <a:lumMod val="50000"/>
                </a:schemeClr>
              </a:solidFill>
              <a:prstDash val="dash"/>
              <a:miter lim="800000"/>
              <a:tailEnd type="triangle"/>
            </a:ln>
            <a:effectLst/>
          </p:spPr>
        </p:cxnSp>
        <p:sp>
          <p:nvSpPr>
            <p:cNvPr id="185" name="Freeform 184"/>
            <p:cNvSpPr/>
            <p:nvPr/>
          </p:nvSpPr>
          <p:spPr>
            <a:xfrm>
              <a:off x="2614594" y="399612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6" name="Freeform 185"/>
            <p:cNvSpPr/>
            <p:nvPr/>
          </p:nvSpPr>
          <p:spPr>
            <a:xfrm>
              <a:off x="2719511" y="400531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9" name="Group 258"/>
          <p:cNvGrpSpPr/>
          <p:nvPr/>
        </p:nvGrpSpPr>
        <p:grpSpPr>
          <a:xfrm>
            <a:off x="2418593" y="5139605"/>
            <a:ext cx="568203" cy="637153"/>
            <a:chOff x="2418593" y="5077682"/>
            <a:chExt cx="568203" cy="723384"/>
          </a:xfrm>
        </p:grpSpPr>
        <p:cxnSp>
          <p:nvCxnSpPr>
            <p:cNvPr id="189" name="Straight Connector 188"/>
            <p:cNvCxnSpPr/>
            <p:nvPr/>
          </p:nvCxnSpPr>
          <p:spPr>
            <a:xfrm>
              <a:off x="2418593" y="5077682"/>
              <a:ext cx="321379" cy="0"/>
            </a:xfrm>
            <a:prstGeom prst="line">
              <a:avLst/>
            </a:prstGeom>
            <a:noFill/>
            <a:ln w="6350" cap="flat" cmpd="sng" algn="ctr">
              <a:solidFill>
                <a:schemeClr val="bg1">
                  <a:lumMod val="50000"/>
                </a:schemeClr>
              </a:solidFill>
              <a:prstDash val="dash"/>
              <a:miter lim="800000"/>
              <a:tailEnd type="triangle"/>
            </a:ln>
            <a:effectLst/>
          </p:spPr>
        </p:cxnSp>
        <p:sp>
          <p:nvSpPr>
            <p:cNvPr id="190" name="Freeform 189"/>
            <p:cNvSpPr/>
            <p:nvPr/>
          </p:nvSpPr>
          <p:spPr>
            <a:xfrm>
              <a:off x="2635057" y="507768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91" name="Freeform 190"/>
            <p:cNvSpPr/>
            <p:nvPr/>
          </p:nvSpPr>
          <p:spPr>
            <a:xfrm>
              <a:off x="2739973" y="508687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8" name="Group 257"/>
          <p:cNvGrpSpPr/>
          <p:nvPr/>
        </p:nvGrpSpPr>
        <p:grpSpPr>
          <a:xfrm>
            <a:off x="604102" y="4109073"/>
            <a:ext cx="1874960" cy="1176100"/>
            <a:chOff x="604102" y="4047150"/>
            <a:chExt cx="1874960" cy="1176100"/>
          </a:xfrm>
        </p:grpSpPr>
        <p:sp>
          <p:nvSpPr>
            <p:cNvPr id="187" name="Freeform 186"/>
            <p:cNvSpPr/>
            <p:nvPr/>
          </p:nvSpPr>
          <p:spPr>
            <a:xfrm>
              <a:off x="2315802" y="4047150"/>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2" name="Straight Arrow Connector 191"/>
            <p:cNvCxnSpPr/>
            <p:nvPr/>
          </p:nvCxnSpPr>
          <p:spPr>
            <a:xfrm>
              <a:off x="1721073" y="5077678"/>
              <a:ext cx="597062" cy="0"/>
            </a:xfrm>
            <a:prstGeom prst="straightConnector1">
              <a:avLst/>
            </a:prstGeom>
            <a:noFill/>
            <a:ln w="6350" cap="flat" cmpd="sng" algn="ctr">
              <a:solidFill>
                <a:srgbClr val="5B9BD5"/>
              </a:solidFill>
              <a:prstDash val="solid"/>
              <a:miter lim="800000"/>
              <a:tailEnd type="triangle"/>
            </a:ln>
            <a:effectLst/>
          </p:spPr>
        </p:cxnSp>
        <p:sp>
          <p:nvSpPr>
            <p:cNvPr id="193" name="TextBox 192"/>
            <p:cNvSpPr txBox="1"/>
            <p:nvPr/>
          </p:nvSpPr>
          <p:spPr>
            <a:xfrm>
              <a:off x="604102" y="4853918"/>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2</a:t>
              </a:r>
              <a:endParaRPr lang="en-US" b="1" dirty="0">
                <a:solidFill>
                  <a:prstClr val="black"/>
                </a:solidFill>
                <a:latin typeface="Arial Narrow" panose="020B0606020202030204" pitchFamily="34" charset="0"/>
              </a:endParaRPr>
            </a:p>
          </p:txBody>
        </p:sp>
      </p:grpSp>
      <p:grpSp>
        <p:nvGrpSpPr>
          <p:cNvPr id="261" name="Group 260"/>
          <p:cNvGrpSpPr/>
          <p:nvPr/>
        </p:nvGrpSpPr>
        <p:grpSpPr>
          <a:xfrm>
            <a:off x="2439055" y="6196539"/>
            <a:ext cx="568203" cy="585261"/>
            <a:chOff x="2439055" y="6134616"/>
            <a:chExt cx="568203" cy="723384"/>
          </a:xfrm>
        </p:grpSpPr>
        <p:cxnSp>
          <p:nvCxnSpPr>
            <p:cNvPr id="194" name="Straight Connector 193"/>
            <p:cNvCxnSpPr/>
            <p:nvPr/>
          </p:nvCxnSpPr>
          <p:spPr>
            <a:xfrm>
              <a:off x="2439055" y="6134616"/>
              <a:ext cx="321379" cy="0"/>
            </a:xfrm>
            <a:prstGeom prst="line">
              <a:avLst/>
            </a:prstGeom>
            <a:noFill/>
            <a:ln w="6350" cap="flat" cmpd="sng" algn="ctr">
              <a:solidFill>
                <a:schemeClr val="bg1">
                  <a:lumMod val="50000"/>
                </a:schemeClr>
              </a:solidFill>
              <a:prstDash val="dash"/>
              <a:miter lim="800000"/>
              <a:tailEnd type="triangle"/>
            </a:ln>
            <a:effectLst/>
          </p:spPr>
        </p:cxnSp>
        <p:sp>
          <p:nvSpPr>
            <p:cNvPr id="195" name="Freeform 194"/>
            <p:cNvSpPr/>
            <p:nvPr/>
          </p:nvSpPr>
          <p:spPr>
            <a:xfrm>
              <a:off x="2655519" y="6134616"/>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96" name="Freeform 195"/>
            <p:cNvSpPr/>
            <p:nvPr/>
          </p:nvSpPr>
          <p:spPr>
            <a:xfrm>
              <a:off x="2760435" y="6143804"/>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grpSp>
        <p:nvGrpSpPr>
          <p:cNvPr id="260" name="Group 259"/>
          <p:cNvGrpSpPr/>
          <p:nvPr/>
        </p:nvGrpSpPr>
        <p:grpSpPr>
          <a:xfrm>
            <a:off x="615917" y="5180367"/>
            <a:ext cx="1851981" cy="1179735"/>
            <a:chOff x="615917" y="5118444"/>
            <a:chExt cx="1851981" cy="1179735"/>
          </a:xfrm>
        </p:grpSpPr>
        <p:sp>
          <p:nvSpPr>
            <p:cNvPr id="188" name="Freeform 187"/>
            <p:cNvSpPr/>
            <p:nvPr/>
          </p:nvSpPr>
          <p:spPr>
            <a:xfrm>
              <a:off x="2304638" y="5118444"/>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7" name="Straight Arrow Connector 196"/>
            <p:cNvCxnSpPr/>
            <p:nvPr/>
          </p:nvCxnSpPr>
          <p:spPr>
            <a:xfrm>
              <a:off x="1741535" y="6134612"/>
              <a:ext cx="597062" cy="0"/>
            </a:xfrm>
            <a:prstGeom prst="straightConnector1">
              <a:avLst/>
            </a:prstGeom>
            <a:noFill/>
            <a:ln w="6350" cap="flat" cmpd="sng" algn="ctr">
              <a:solidFill>
                <a:srgbClr val="5B9BD5"/>
              </a:solidFill>
              <a:prstDash val="solid"/>
              <a:miter lim="800000"/>
              <a:tailEnd type="triangle"/>
            </a:ln>
            <a:effectLst/>
          </p:spPr>
        </p:cxnSp>
        <p:sp>
          <p:nvSpPr>
            <p:cNvPr id="198" name="TextBox 197"/>
            <p:cNvSpPr txBox="1"/>
            <p:nvPr/>
          </p:nvSpPr>
          <p:spPr>
            <a:xfrm>
              <a:off x="615917" y="5928847"/>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3</a:t>
              </a:r>
              <a:endParaRPr lang="en-US" b="1" dirty="0">
                <a:solidFill>
                  <a:prstClr val="black"/>
                </a:solidFill>
                <a:latin typeface="Arial Narrow" panose="020B0606020202030204" pitchFamily="34" charset="0"/>
              </a:endParaRPr>
            </a:p>
          </p:txBody>
        </p:sp>
      </p:grpSp>
      <p:grpSp>
        <p:nvGrpSpPr>
          <p:cNvPr id="5" name="Group 4"/>
          <p:cNvGrpSpPr/>
          <p:nvPr/>
        </p:nvGrpSpPr>
        <p:grpSpPr>
          <a:xfrm>
            <a:off x="391558" y="1550987"/>
            <a:ext cx="4117781" cy="1481897"/>
            <a:chOff x="391558" y="1550987"/>
            <a:chExt cx="4117781" cy="1481897"/>
          </a:xfrm>
        </p:grpSpPr>
        <p:grpSp>
          <p:nvGrpSpPr>
            <p:cNvPr id="3" name="Group 2"/>
            <p:cNvGrpSpPr/>
            <p:nvPr/>
          </p:nvGrpSpPr>
          <p:grpSpPr>
            <a:xfrm>
              <a:off x="391558" y="1550987"/>
              <a:ext cx="4117781" cy="1009299"/>
              <a:chOff x="391558" y="1550987"/>
              <a:chExt cx="4117781" cy="1009299"/>
            </a:xfrm>
          </p:grpSpPr>
          <p:sp>
            <p:nvSpPr>
              <p:cNvPr id="171" name="Freeform 170"/>
              <p:cNvSpPr/>
              <p:nvPr/>
            </p:nvSpPr>
            <p:spPr>
              <a:xfrm>
                <a:off x="2316978" y="1872625"/>
                <a:ext cx="140610"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black"/>
                  </a:solidFill>
                  <a:effectLst/>
                  <a:uLnTx/>
                  <a:uFillTx/>
                  <a:latin typeface="Arial Narrow" panose="020B0606020202030204" pitchFamily="34" charset="0"/>
                </a:endParaRPr>
              </a:p>
            </p:txBody>
          </p:sp>
          <p:sp>
            <p:nvSpPr>
              <p:cNvPr id="172" name="TextBox 171"/>
              <p:cNvSpPr txBox="1"/>
              <p:nvPr/>
            </p:nvSpPr>
            <p:spPr>
              <a:xfrm>
                <a:off x="391558" y="1550987"/>
                <a:ext cx="4117781" cy="369332"/>
              </a:xfrm>
              <a:prstGeom prst="rect">
                <a:avLst/>
              </a:prstGeom>
              <a:noFill/>
            </p:spPr>
            <p:txBody>
              <a:bodyPr wrap="square" rtlCol="0">
                <a:spAutoFit/>
              </a:bodyPr>
              <a:lstStyle/>
              <a:p>
                <a:pPr algn="ctr"/>
                <a:r>
                  <a:rPr lang="en-US" b="1" dirty="0" smtClean="0">
                    <a:solidFill>
                      <a:prstClr val="black"/>
                    </a:solidFill>
                    <a:latin typeface="Arial Narrow" panose="020B0606020202030204" pitchFamily="34" charset="0"/>
                  </a:rPr>
                  <a:t>Start from a system checkpoint</a:t>
                </a:r>
                <a:endParaRPr lang="en-US" b="1" dirty="0">
                  <a:solidFill>
                    <a:prstClr val="black"/>
                  </a:solidFill>
                  <a:latin typeface="Arial Narrow" panose="020B0606020202030204" pitchFamily="34" charset="0"/>
                </a:endParaRPr>
              </a:p>
            </p:txBody>
          </p:sp>
        </p:grpSp>
        <p:sp>
          <p:nvSpPr>
            <p:cNvPr id="175" name="Rounded Rectangle 174"/>
            <p:cNvSpPr/>
            <p:nvPr/>
          </p:nvSpPr>
          <p:spPr>
            <a:xfrm>
              <a:off x="2288451" y="2560287"/>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6" name="Group 5"/>
          <p:cNvGrpSpPr/>
          <p:nvPr/>
        </p:nvGrpSpPr>
        <p:grpSpPr>
          <a:xfrm>
            <a:off x="2316978" y="2615809"/>
            <a:ext cx="1396245" cy="369332"/>
            <a:chOff x="2316978" y="2615809"/>
            <a:chExt cx="1396245" cy="369332"/>
          </a:xfrm>
        </p:grpSpPr>
        <p:sp>
          <p:nvSpPr>
            <p:cNvPr id="180" name="Explosion 1 179"/>
            <p:cNvSpPr/>
            <p:nvPr/>
          </p:nvSpPr>
          <p:spPr>
            <a:xfrm>
              <a:off x="2316978" y="274733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5" name="TextBox 204"/>
            <p:cNvSpPr txBox="1"/>
            <p:nvPr/>
          </p:nvSpPr>
          <p:spPr>
            <a:xfrm>
              <a:off x="2590800" y="2615809"/>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1</a:t>
              </a:r>
            </a:p>
          </p:txBody>
        </p:sp>
      </p:grpSp>
      <p:grpSp>
        <p:nvGrpSpPr>
          <p:cNvPr id="262" name="Group 261"/>
          <p:cNvGrpSpPr/>
          <p:nvPr/>
        </p:nvGrpSpPr>
        <p:grpSpPr>
          <a:xfrm>
            <a:off x="2451610" y="2539738"/>
            <a:ext cx="3471850" cy="3657774"/>
            <a:chOff x="2451610" y="2477815"/>
            <a:chExt cx="3471850" cy="3657774"/>
          </a:xfrm>
        </p:grpSpPr>
        <p:sp>
          <p:nvSpPr>
            <p:cNvPr id="199" name="Freeform 198"/>
            <p:cNvSpPr/>
            <p:nvPr/>
          </p:nvSpPr>
          <p:spPr>
            <a:xfrm>
              <a:off x="2451610" y="2477815"/>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0" name="Straight Arrow Connector 199"/>
            <p:cNvCxnSpPr/>
            <p:nvPr/>
          </p:nvCxnSpPr>
          <p:spPr>
            <a:xfrm>
              <a:off x="2613862" y="2477815"/>
              <a:ext cx="1880467" cy="0"/>
            </a:xfrm>
            <a:prstGeom prst="straightConnector1">
              <a:avLst/>
            </a:prstGeom>
            <a:noFill/>
            <a:ln w="6350" cap="flat" cmpd="sng" algn="ctr">
              <a:solidFill>
                <a:srgbClr val="5B9BD5"/>
              </a:solidFill>
              <a:prstDash val="solid"/>
              <a:miter lim="800000"/>
              <a:tailEnd type="triangle" w="lg" len="lg"/>
            </a:ln>
            <a:effectLst/>
          </p:spPr>
        </p:cxnSp>
        <p:sp>
          <p:nvSpPr>
            <p:cNvPr id="201" name="Rounded Rectangle 200"/>
            <p:cNvSpPr/>
            <p:nvPr/>
          </p:nvSpPr>
          <p:spPr>
            <a:xfrm>
              <a:off x="4519058" y="2508623"/>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6" name="TextBox 205"/>
            <p:cNvSpPr txBox="1"/>
            <p:nvPr/>
          </p:nvSpPr>
          <p:spPr>
            <a:xfrm>
              <a:off x="4801037" y="2591848"/>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2</a:t>
              </a:r>
            </a:p>
          </p:txBody>
        </p:sp>
      </p:grpSp>
      <p:sp>
        <p:nvSpPr>
          <p:cNvPr id="279" name="Content Placeholder 2"/>
          <p:cNvSpPr>
            <a:spLocks noGrp="1"/>
          </p:cNvSpPr>
          <p:nvPr>
            <p:ph idx="1"/>
          </p:nvPr>
        </p:nvSpPr>
        <p:spPr>
          <a:xfrm>
            <a:off x="304800" y="914400"/>
            <a:ext cx="8610600" cy="741440"/>
          </a:xfrm>
        </p:spPr>
        <p:txBody>
          <a:bodyPr/>
          <a:lstStyle/>
          <a:p>
            <a:r>
              <a:rPr lang="en-US" dirty="0" smtClean="0"/>
              <a:t>Group error sites to check for equivalence</a:t>
            </a:r>
            <a:endParaRPr lang="en-US" i="1" dirty="0" smtClean="0"/>
          </a:p>
        </p:txBody>
      </p:sp>
      <p:sp>
        <p:nvSpPr>
          <p:cNvPr id="280" name="TextBox 279"/>
          <p:cNvSpPr txBox="1"/>
          <p:nvPr/>
        </p:nvSpPr>
        <p:spPr>
          <a:xfrm>
            <a:off x="39733" y="3674376"/>
            <a:ext cx="2692332" cy="707886"/>
          </a:xfrm>
          <a:prstGeom prst="rect">
            <a:avLst/>
          </a:prstGeom>
          <a:noFill/>
        </p:spPr>
        <p:txBody>
          <a:bodyPr wrap="square" rtlCol="0">
            <a:spAutoFit/>
          </a:bodyPr>
          <a:lstStyle/>
          <a:p>
            <a:r>
              <a:rPr lang="en-US" sz="2000" b="1" dirty="0" smtClean="0">
                <a:latin typeface="Arial Narrow" panose="020B0606020202030204" pitchFamily="34" charset="0"/>
              </a:rPr>
              <a:t>Typical group size in our framework was 100-1000</a:t>
            </a:r>
            <a:endParaRPr lang="en-US" sz="2000" b="1" dirty="0">
              <a:latin typeface="Arial Narrow" panose="020B0606020202030204" pitchFamily="34" charset="0"/>
            </a:endParaRPr>
          </a:p>
        </p:txBody>
      </p:sp>
      <p:sp>
        <p:nvSpPr>
          <p:cNvPr id="282" name="Explosion 1 281"/>
          <p:cNvSpPr/>
          <p:nvPr/>
        </p:nvSpPr>
        <p:spPr>
          <a:xfrm>
            <a:off x="4547585" y="279453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83" name="TextBox 282"/>
          <p:cNvSpPr txBox="1"/>
          <p:nvPr/>
        </p:nvSpPr>
        <p:spPr>
          <a:xfrm>
            <a:off x="3678054" y="3738169"/>
            <a:ext cx="3267241" cy="1938992"/>
          </a:xfrm>
          <a:prstGeom prst="rect">
            <a:avLst/>
          </a:prstGeom>
          <a:noFill/>
        </p:spPr>
        <p:txBody>
          <a:bodyPr wrap="none" rtlCol="0">
            <a:spAutoFit/>
          </a:bodyPr>
          <a:lstStyle/>
          <a:p>
            <a:pPr algn="ctr"/>
            <a:r>
              <a:rPr lang="en-US" sz="2000" b="1" dirty="0" smtClean="0">
                <a:latin typeface="Arial Narrow" panose="020B0606020202030204" pitchFamily="34" charset="0"/>
              </a:rPr>
              <a:t>State for comparison:</a:t>
            </a:r>
          </a:p>
          <a:p>
            <a:pPr algn="ctr"/>
            <a:r>
              <a:rPr lang="en-US" sz="2000" b="1" dirty="0" smtClean="0">
                <a:latin typeface="Arial Narrow" panose="020B0606020202030204" pitchFamily="34" charset="0"/>
              </a:rPr>
              <a:t>(live) processor registers </a:t>
            </a:r>
          </a:p>
          <a:p>
            <a:pPr algn="ctr"/>
            <a:r>
              <a:rPr lang="en-US" sz="2000" b="1" dirty="0" smtClean="0">
                <a:latin typeface="Arial Narrow" panose="020B0606020202030204" pitchFamily="34" charset="0"/>
              </a:rPr>
              <a:t>+</a:t>
            </a:r>
          </a:p>
          <a:p>
            <a:pPr algn="ctr"/>
            <a:r>
              <a:rPr lang="en-US" sz="2000" b="1" dirty="0" smtClean="0">
                <a:latin typeface="Arial Narrow" panose="020B0606020202030204" pitchFamily="34" charset="0"/>
              </a:rPr>
              <a:t>touched memory locations</a:t>
            </a:r>
          </a:p>
          <a:p>
            <a:pPr algn="ctr"/>
            <a:r>
              <a:rPr lang="en-US" sz="2000" b="1" dirty="0" smtClean="0">
                <a:latin typeface="Arial Narrow" panose="020B0606020202030204" pitchFamily="34" charset="0"/>
              </a:rPr>
              <a:t>(stored incrementally from the </a:t>
            </a:r>
          </a:p>
          <a:p>
            <a:pPr algn="ctr"/>
            <a:r>
              <a:rPr lang="en-US" sz="2000" b="1" dirty="0" smtClean="0">
                <a:latin typeface="Arial Narrow" panose="020B0606020202030204" pitchFamily="34" charset="0"/>
              </a:rPr>
              <a:t>starting point of the group)</a:t>
            </a:r>
            <a:endParaRPr lang="en-US" sz="2000" b="1" dirty="0">
              <a:latin typeface="Arial Narrow" panose="020B0606020202030204" pitchFamily="34" charset="0"/>
            </a:endParaRPr>
          </a:p>
        </p:txBody>
      </p:sp>
      <p:sp>
        <p:nvSpPr>
          <p:cNvPr id="7" name="Rectangle 6"/>
          <p:cNvSpPr/>
          <p:nvPr/>
        </p:nvSpPr>
        <p:spPr bwMode="auto">
          <a:xfrm>
            <a:off x="2057400" y="2539736"/>
            <a:ext cx="733395" cy="1505999"/>
          </a:xfrm>
          <a:prstGeom prst="rect">
            <a:avLst/>
          </a:prstGeom>
          <a:solidFill>
            <a:srgbClr val="D25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9" name="Group 8"/>
          <p:cNvGrpSpPr/>
          <p:nvPr/>
        </p:nvGrpSpPr>
        <p:grpSpPr>
          <a:xfrm>
            <a:off x="87207" y="2216455"/>
            <a:ext cx="2313720" cy="1471144"/>
            <a:chOff x="87207" y="2216455"/>
            <a:chExt cx="2313720" cy="1471144"/>
          </a:xfrm>
        </p:grpSpPr>
        <p:grpSp>
          <p:nvGrpSpPr>
            <p:cNvPr id="263" name="Group 262"/>
            <p:cNvGrpSpPr/>
            <p:nvPr/>
          </p:nvGrpSpPr>
          <p:grpSpPr>
            <a:xfrm>
              <a:off x="87207" y="2216455"/>
              <a:ext cx="2313720" cy="1471144"/>
              <a:chOff x="87207" y="2154532"/>
              <a:chExt cx="2313720" cy="1471144"/>
            </a:xfrm>
          </p:grpSpPr>
          <p:grpSp>
            <p:nvGrpSpPr>
              <p:cNvPr id="254" name="Group 253"/>
              <p:cNvGrpSpPr/>
              <p:nvPr/>
            </p:nvGrpSpPr>
            <p:grpSpPr>
              <a:xfrm>
                <a:off x="87207" y="2154532"/>
                <a:ext cx="2313720" cy="1471144"/>
                <a:chOff x="87207" y="2154532"/>
                <a:chExt cx="2313720" cy="1471144"/>
              </a:xfrm>
            </p:grpSpPr>
            <p:sp>
              <p:nvSpPr>
                <p:cNvPr id="170" name="Rounded Rectangle 169"/>
                <p:cNvSpPr/>
                <p:nvPr/>
              </p:nvSpPr>
              <p:spPr>
                <a:xfrm>
                  <a:off x="228600" y="2498363"/>
                  <a:ext cx="1308043" cy="1127313"/>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73" name="Straight Arrow Connector 172"/>
                <p:cNvCxnSpPr/>
                <p:nvPr/>
              </p:nvCxnSpPr>
              <p:spPr>
                <a:xfrm flipH="1">
                  <a:off x="1402350" y="2498363"/>
                  <a:ext cx="993923" cy="0"/>
                </a:xfrm>
                <a:prstGeom prst="straightConnector1">
                  <a:avLst/>
                </a:prstGeom>
                <a:noFill/>
                <a:ln w="12700" cap="flat" cmpd="sng" algn="ctr">
                  <a:solidFill>
                    <a:srgbClr val="5B9BD5"/>
                  </a:solidFill>
                  <a:prstDash val="sysDash"/>
                  <a:miter lim="800000"/>
                  <a:tailEnd type="none"/>
                </a:ln>
                <a:effectLst/>
              </p:spPr>
            </p:cxnSp>
            <p:sp>
              <p:nvSpPr>
                <p:cNvPr id="174" name="TextBox 173"/>
                <p:cNvSpPr txBox="1"/>
                <p:nvPr/>
              </p:nvSpPr>
              <p:spPr>
                <a:xfrm>
                  <a:off x="87207" y="2154532"/>
                  <a:ext cx="1593706" cy="369332"/>
                </a:xfrm>
                <a:prstGeom prst="rect">
                  <a:avLst/>
                </a:prstGeom>
                <a:noFill/>
              </p:spPr>
              <p:txBody>
                <a:bodyPr wrap="none" rtlCol="0">
                  <a:spAutoFit/>
                </a:bodyPr>
                <a:lstStyle/>
                <a:p>
                  <a:pPr algn="ctr"/>
                  <a:r>
                    <a:rPr lang="en-US" b="1" dirty="0" smtClean="0">
                      <a:solidFill>
                        <a:prstClr val="black"/>
                      </a:solidFill>
                      <a:latin typeface="Arial Narrow" panose="020B0606020202030204" pitchFamily="34" charset="0"/>
                    </a:rPr>
                    <a:t>Start of a group</a:t>
                  </a:r>
                  <a:endParaRPr lang="en-US" b="1" dirty="0">
                    <a:solidFill>
                      <a:prstClr val="black"/>
                    </a:solidFill>
                    <a:latin typeface="Arial Narrow" panose="020B0606020202030204" pitchFamily="34" charset="0"/>
                  </a:endParaRPr>
                </a:p>
              </p:txBody>
            </p:sp>
            <p:cxnSp>
              <p:nvCxnSpPr>
                <p:cNvPr id="176" name="Straight Arrow Connector 175"/>
                <p:cNvCxnSpPr>
                  <a:stCxn id="175" idx="2"/>
                </p:cNvCxnSpPr>
                <p:nvPr/>
              </p:nvCxnSpPr>
              <p:spPr>
                <a:xfrm flipH="1">
                  <a:off x="1536643" y="3032885"/>
                  <a:ext cx="864284" cy="584335"/>
                </a:xfrm>
                <a:prstGeom prst="straightConnector1">
                  <a:avLst/>
                </a:prstGeom>
                <a:noFill/>
                <a:ln w="12700" cap="flat" cmpd="sng" algn="ctr">
                  <a:solidFill>
                    <a:srgbClr val="5B9BD5"/>
                  </a:solidFill>
                  <a:prstDash val="sysDash"/>
                  <a:miter lim="800000"/>
                  <a:tailEnd type="none"/>
                </a:ln>
                <a:effectLst/>
              </p:spPr>
            </p:cxnSp>
          </p:grpSp>
          <p:cxnSp>
            <p:nvCxnSpPr>
              <p:cNvPr id="177" name="Straight Arrow Connector 176"/>
              <p:cNvCxnSpPr/>
              <p:nvPr/>
            </p:nvCxnSpPr>
            <p:spPr>
              <a:xfrm flipH="1">
                <a:off x="451692" y="2691398"/>
                <a:ext cx="872522" cy="7925"/>
              </a:xfrm>
              <a:prstGeom prst="straightConnector1">
                <a:avLst/>
              </a:prstGeom>
              <a:noFill/>
              <a:ln w="25400" cap="flat" cmpd="sng" algn="ctr">
                <a:solidFill>
                  <a:srgbClr val="5B9BD5"/>
                </a:solidFill>
                <a:prstDash val="solid"/>
                <a:miter lim="800000"/>
                <a:tailEnd type="none"/>
              </a:ln>
              <a:effectLst/>
            </p:spPr>
          </p:cxnSp>
          <p:cxnSp>
            <p:nvCxnSpPr>
              <p:cNvPr id="178" name="Straight Arrow Connector 177"/>
              <p:cNvCxnSpPr/>
              <p:nvPr/>
            </p:nvCxnSpPr>
            <p:spPr>
              <a:xfrm flipH="1">
                <a:off x="449829" y="2935622"/>
                <a:ext cx="872522" cy="7925"/>
              </a:xfrm>
              <a:prstGeom prst="straightConnector1">
                <a:avLst/>
              </a:prstGeom>
              <a:noFill/>
              <a:ln w="25400" cap="flat" cmpd="sng" algn="ctr">
                <a:solidFill>
                  <a:srgbClr val="5B9BD5"/>
                </a:solidFill>
                <a:prstDash val="solid"/>
                <a:miter lim="800000"/>
                <a:tailEnd type="none"/>
              </a:ln>
              <a:effectLst/>
            </p:spPr>
          </p:cxnSp>
          <p:cxnSp>
            <p:nvCxnSpPr>
              <p:cNvPr id="179" name="Straight Arrow Connector 178"/>
              <p:cNvCxnSpPr/>
              <p:nvPr/>
            </p:nvCxnSpPr>
            <p:spPr>
              <a:xfrm flipH="1">
                <a:off x="436803" y="3387743"/>
                <a:ext cx="872522" cy="7925"/>
              </a:xfrm>
              <a:prstGeom prst="straightConnector1">
                <a:avLst/>
              </a:prstGeom>
              <a:noFill/>
              <a:ln w="25400" cap="flat" cmpd="sng" algn="ctr">
                <a:solidFill>
                  <a:srgbClr val="5B9BD5"/>
                </a:solidFill>
                <a:prstDash val="solid"/>
                <a:miter lim="800000"/>
                <a:tailEnd type="none"/>
              </a:ln>
              <a:effectLst/>
            </p:spPr>
          </p:cxnSp>
          <p:sp>
            <p:nvSpPr>
              <p:cNvPr id="251" name="TextBox 250"/>
              <p:cNvSpPr txBox="1"/>
              <p:nvPr/>
            </p:nvSpPr>
            <p:spPr>
              <a:xfrm>
                <a:off x="803718" y="2944576"/>
                <a:ext cx="165369" cy="507831"/>
              </a:xfrm>
              <a:prstGeom prst="rect">
                <a:avLst/>
              </a:prstGeom>
              <a:noFill/>
            </p:spPr>
            <p:txBody>
              <a:bodyPr wrap="square" rtlCol="0">
                <a:spAutoFit/>
              </a:bodyPr>
              <a:lstStyle/>
              <a:p>
                <a:pPr>
                  <a:lnSpc>
                    <a:spcPct val="50000"/>
                  </a:lnSpc>
                </a:pPr>
                <a:r>
                  <a:rPr lang="en-US" b="1" dirty="0" smtClean="0">
                    <a:solidFill>
                      <a:prstClr val="black"/>
                    </a:solidFill>
                    <a:latin typeface="Arial Narrow" panose="020B0606020202030204" pitchFamily="34" charset="0"/>
                  </a:rPr>
                  <a:t>. </a:t>
                </a:r>
              </a:p>
              <a:p>
                <a:pPr>
                  <a:lnSpc>
                    <a:spcPct val="50000"/>
                  </a:lnSpc>
                </a:pPr>
                <a:r>
                  <a:rPr lang="en-US" b="1" dirty="0" smtClean="0">
                    <a:solidFill>
                      <a:prstClr val="black"/>
                    </a:solidFill>
                    <a:latin typeface="Arial Narrow" panose="020B0606020202030204" pitchFamily="34" charset="0"/>
                  </a:rPr>
                  <a:t>.</a:t>
                </a:r>
              </a:p>
              <a:p>
                <a:pPr>
                  <a:lnSpc>
                    <a:spcPct val="50000"/>
                  </a:lnSpc>
                </a:pPr>
                <a:r>
                  <a:rPr lang="en-US" b="1" dirty="0">
                    <a:solidFill>
                      <a:prstClr val="black"/>
                    </a:solidFill>
                    <a:latin typeface="Arial Narrow" panose="020B0606020202030204" pitchFamily="34" charset="0"/>
                  </a:rPr>
                  <a:t>.</a:t>
                </a:r>
              </a:p>
            </p:txBody>
          </p:sp>
        </p:grpSp>
        <p:grpSp>
          <p:nvGrpSpPr>
            <p:cNvPr id="8" name="Group 7"/>
            <p:cNvGrpSpPr/>
            <p:nvPr/>
          </p:nvGrpSpPr>
          <p:grpSpPr>
            <a:xfrm>
              <a:off x="493847" y="2673871"/>
              <a:ext cx="735618" cy="863449"/>
              <a:chOff x="493847" y="2673871"/>
              <a:chExt cx="735618" cy="863449"/>
            </a:xfrm>
          </p:grpSpPr>
          <p:sp>
            <p:nvSpPr>
              <p:cNvPr id="57" name="Explosion 1 56"/>
              <p:cNvSpPr/>
              <p:nvPr/>
            </p:nvSpPr>
            <p:spPr>
              <a:xfrm>
                <a:off x="505890"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58" name="Explosion 1 57"/>
              <p:cNvSpPr/>
              <p:nvPr/>
            </p:nvSpPr>
            <p:spPr>
              <a:xfrm>
                <a:off x="648477"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59" name="Explosion 1 58"/>
              <p:cNvSpPr/>
              <p:nvPr/>
            </p:nvSpPr>
            <p:spPr>
              <a:xfrm>
                <a:off x="1033042"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0" name="Explosion 1 59"/>
              <p:cNvSpPr/>
              <p:nvPr/>
            </p:nvSpPr>
            <p:spPr>
              <a:xfrm>
                <a:off x="493847" y="3192089"/>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1" name="Explosion 1 60"/>
              <p:cNvSpPr/>
              <p:nvPr/>
            </p:nvSpPr>
            <p:spPr>
              <a:xfrm>
                <a:off x="823913"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62" name="Explosion 1 61"/>
              <p:cNvSpPr/>
              <p:nvPr/>
            </p:nvSpPr>
            <p:spPr>
              <a:xfrm>
                <a:off x="958230" y="3387218"/>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grpSp>
        <p:nvGrpSpPr>
          <p:cNvPr id="15" name="Group 14"/>
          <p:cNvGrpSpPr/>
          <p:nvPr/>
        </p:nvGrpSpPr>
        <p:grpSpPr>
          <a:xfrm>
            <a:off x="2635057" y="2057400"/>
            <a:ext cx="5848593" cy="443084"/>
            <a:chOff x="2635057" y="2057400"/>
            <a:chExt cx="5848593" cy="443084"/>
          </a:xfrm>
        </p:grpSpPr>
        <p:sp>
          <p:nvSpPr>
            <p:cNvPr id="12" name="TextBox 11"/>
            <p:cNvSpPr txBox="1"/>
            <p:nvPr/>
          </p:nvSpPr>
          <p:spPr>
            <a:xfrm>
              <a:off x="3554095" y="2057400"/>
              <a:ext cx="4929555" cy="369332"/>
            </a:xfrm>
            <a:prstGeom prst="rect">
              <a:avLst/>
            </a:prstGeom>
            <a:noFill/>
          </p:spPr>
          <p:txBody>
            <a:bodyPr wrap="none" rtlCol="0">
              <a:spAutoFit/>
            </a:bodyPr>
            <a:lstStyle/>
            <a:p>
              <a:r>
                <a:rPr lang="en-US" b="1" dirty="0" smtClean="0">
                  <a:latin typeface="Arial Narrow" panose="020B0606020202030204" pitchFamily="34" charset="0"/>
                </a:rPr>
                <a:t>All injection runs start from the beginning of a group</a:t>
              </a:r>
              <a:endParaRPr lang="en-US" b="1" dirty="0">
                <a:latin typeface="Arial Narrow" panose="020B0606020202030204" pitchFamily="34" charset="0"/>
              </a:endParaRPr>
            </a:p>
          </p:txBody>
        </p:sp>
        <p:cxnSp>
          <p:nvCxnSpPr>
            <p:cNvPr id="14" name="Straight Arrow Connector 13"/>
            <p:cNvCxnSpPr>
              <a:stCxn id="12" idx="1"/>
            </p:cNvCxnSpPr>
            <p:nvPr/>
          </p:nvCxnSpPr>
          <p:spPr bwMode="auto">
            <a:xfrm flipH="1">
              <a:off x="2635057" y="2242066"/>
              <a:ext cx="919038" cy="25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1946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8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6"/>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28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8"/>
                                        </p:tgtEl>
                                        <p:attrNameLst>
                                          <p:attrName>style.visibility</p:attrName>
                                        </p:attrNameLst>
                                      </p:cBhvr>
                                      <p:to>
                                        <p:strVal val="visible"/>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nodeType="after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280" grpId="1"/>
      <p:bldP spid="282" grpId="0" animBg="1"/>
      <p:bldP spid="283" grpId="0"/>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Simulation Algorithm</a:t>
            </a:r>
          </a:p>
        </p:txBody>
      </p:sp>
      <p:sp>
        <p:nvSpPr>
          <p:cNvPr id="4" name="Slide Number Placeholder 3"/>
          <p:cNvSpPr>
            <a:spLocks noGrp="1"/>
          </p:cNvSpPr>
          <p:nvPr>
            <p:ph type="sldNum" sz="quarter" idx="4"/>
          </p:nvPr>
        </p:nvSpPr>
        <p:spPr>
          <a:xfrm>
            <a:off x="6781800" y="6492875"/>
            <a:ext cx="2133600" cy="365125"/>
          </a:xfrm>
        </p:spPr>
        <p:txBody>
          <a:bodyPr/>
          <a:lstStyle/>
          <a:p>
            <a:fld id="{B6F15528-21DE-4FAA-801E-634DDDAF4B2B}" type="slidenum">
              <a:rPr lang="en-US" smtClean="0"/>
              <a:pPr/>
              <a:t>25</a:t>
            </a:fld>
            <a:endParaRPr lang="en-US"/>
          </a:p>
        </p:txBody>
      </p:sp>
      <p:grpSp>
        <p:nvGrpSpPr>
          <p:cNvPr id="256" name="Group 255"/>
          <p:cNvGrpSpPr/>
          <p:nvPr/>
        </p:nvGrpSpPr>
        <p:grpSpPr>
          <a:xfrm>
            <a:off x="638804" y="3052148"/>
            <a:ext cx="1824225" cy="1177652"/>
            <a:chOff x="656699" y="2990225"/>
            <a:chExt cx="1824225" cy="1177652"/>
          </a:xfrm>
        </p:grpSpPr>
        <p:sp>
          <p:nvSpPr>
            <p:cNvPr id="181" name="Freeform 180"/>
            <p:cNvSpPr/>
            <p:nvPr/>
          </p:nvSpPr>
          <p:spPr>
            <a:xfrm>
              <a:off x="2317664" y="2990225"/>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5" name="Group 254"/>
            <p:cNvGrpSpPr/>
            <p:nvPr/>
          </p:nvGrpSpPr>
          <p:grpSpPr>
            <a:xfrm>
              <a:off x="656699" y="3798545"/>
              <a:ext cx="1696781" cy="369332"/>
              <a:chOff x="656699" y="3798545"/>
              <a:chExt cx="1696781" cy="369332"/>
            </a:xfrm>
          </p:grpSpPr>
          <p:cxnSp>
            <p:nvCxnSpPr>
              <p:cNvPr id="182" name="Straight Arrow Connector 181"/>
              <p:cNvCxnSpPr/>
              <p:nvPr/>
            </p:nvCxnSpPr>
            <p:spPr>
              <a:xfrm>
                <a:off x="1756418" y="3996127"/>
                <a:ext cx="597062" cy="0"/>
              </a:xfrm>
              <a:prstGeom prst="straightConnector1">
                <a:avLst/>
              </a:prstGeom>
              <a:noFill/>
              <a:ln w="6350" cap="flat" cmpd="sng" algn="ctr">
                <a:solidFill>
                  <a:srgbClr val="5B9BD5"/>
                </a:solidFill>
                <a:prstDash val="solid"/>
                <a:miter lim="800000"/>
                <a:tailEnd type="triangle"/>
              </a:ln>
              <a:effectLst/>
            </p:spPr>
          </p:cxnSp>
          <p:sp>
            <p:nvSpPr>
              <p:cNvPr id="183" name="TextBox 182"/>
              <p:cNvSpPr txBox="1"/>
              <p:nvPr/>
            </p:nvSpPr>
            <p:spPr>
              <a:xfrm>
                <a:off x="656699" y="3798545"/>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1</a:t>
                </a:r>
                <a:endParaRPr lang="en-US" b="1" dirty="0">
                  <a:solidFill>
                    <a:prstClr val="black"/>
                  </a:solidFill>
                  <a:latin typeface="Arial Narrow" panose="020B0606020202030204" pitchFamily="34" charset="0"/>
                </a:endParaRPr>
              </a:p>
            </p:txBody>
          </p:sp>
        </p:grpSp>
      </p:grpSp>
      <p:grpSp>
        <p:nvGrpSpPr>
          <p:cNvPr id="257" name="Group 256"/>
          <p:cNvGrpSpPr/>
          <p:nvPr/>
        </p:nvGrpSpPr>
        <p:grpSpPr>
          <a:xfrm>
            <a:off x="2380236" y="4058050"/>
            <a:ext cx="568203" cy="727445"/>
            <a:chOff x="2398131" y="3996127"/>
            <a:chExt cx="568203" cy="723384"/>
          </a:xfrm>
        </p:grpSpPr>
        <p:cxnSp>
          <p:nvCxnSpPr>
            <p:cNvPr id="184" name="Straight Connector 183"/>
            <p:cNvCxnSpPr/>
            <p:nvPr/>
          </p:nvCxnSpPr>
          <p:spPr>
            <a:xfrm>
              <a:off x="2398131" y="3996127"/>
              <a:ext cx="321379" cy="0"/>
            </a:xfrm>
            <a:prstGeom prst="line">
              <a:avLst/>
            </a:prstGeom>
            <a:noFill/>
            <a:ln w="6350" cap="flat" cmpd="sng" algn="ctr">
              <a:solidFill>
                <a:schemeClr val="bg1">
                  <a:lumMod val="50000"/>
                </a:schemeClr>
              </a:solidFill>
              <a:prstDash val="dash"/>
              <a:miter lim="800000"/>
              <a:tailEnd type="triangle"/>
            </a:ln>
            <a:effectLst/>
          </p:spPr>
        </p:cxnSp>
        <p:sp>
          <p:nvSpPr>
            <p:cNvPr id="185" name="Freeform 184"/>
            <p:cNvSpPr/>
            <p:nvPr/>
          </p:nvSpPr>
          <p:spPr>
            <a:xfrm>
              <a:off x="2614594" y="399612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6" name="Freeform 185"/>
            <p:cNvSpPr/>
            <p:nvPr/>
          </p:nvSpPr>
          <p:spPr>
            <a:xfrm>
              <a:off x="2719511" y="400531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9" name="Group 258"/>
          <p:cNvGrpSpPr/>
          <p:nvPr/>
        </p:nvGrpSpPr>
        <p:grpSpPr>
          <a:xfrm>
            <a:off x="2400698" y="5139605"/>
            <a:ext cx="568203" cy="637153"/>
            <a:chOff x="2418593" y="5077682"/>
            <a:chExt cx="568203" cy="723384"/>
          </a:xfrm>
        </p:grpSpPr>
        <p:cxnSp>
          <p:nvCxnSpPr>
            <p:cNvPr id="189" name="Straight Connector 188"/>
            <p:cNvCxnSpPr/>
            <p:nvPr/>
          </p:nvCxnSpPr>
          <p:spPr>
            <a:xfrm>
              <a:off x="2418593" y="5077682"/>
              <a:ext cx="321379" cy="0"/>
            </a:xfrm>
            <a:prstGeom prst="line">
              <a:avLst/>
            </a:prstGeom>
            <a:noFill/>
            <a:ln w="6350" cap="flat" cmpd="sng" algn="ctr">
              <a:solidFill>
                <a:schemeClr val="bg1">
                  <a:lumMod val="50000"/>
                </a:schemeClr>
              </a:solidFill>
              <a:prstDash val="dash"/>
              <a:miter lim="800000"/>
              <a:tailEnd type="triangle"/>
            </a:ln>
            <a:effectLst/>
          </p:spPr>
        </p:cxnSp>
        <p:sp>
          <p:nvSpPr>
            <p:cNvPr id="190" name="Freeform 189"/>
            <p:cNvSpPr/>
            <p:nvPr/>
          </p:nvSpPr>
          <p:spPr>
            <a:xfrm>
              <a:off x="2635057" y="507768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91" name="Freeform 190"/>
            <p:cNvSpPr/>
            <p:nvPr/>
          </p:nvSpPr>
          <p:spPr>
            <a:xfrm>
              <a:off x="2739973" y="508687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58" name="Group 257"/>
          <p:cNvGrpSpPr/>
          <p:nvPr/>
        </p:nvGrpSpPr>
        <p:grpSpPr>
          <a:xfrm>
            <a:off x="586207" y="4109073"/>
            <a:ext cx="1874960" cy="1176100"/>
            <a:chOff x="604102" y="4047150"/>
            <a:chExt cx="1874960" cy="1176100"/>
          </a:xfrm>
        </p:grpSpPr>
        <p:sp>
          <p:nvSpPr>
            <p:cNvPr id="187" name="Freeform 186"/>
            <p:cNvSpPr/>
            <p:nvPr/>
          </p:nvSpPr>
          <p:spPr>
            <a:xfrm>
              <a:off x="2315802" y="4047150"/>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2" name="Straight Arrow Connector 191"/>
            <p:cNvCxnSpPr/>
            <p:nvPr/>
          </p:nvCxnSpPr>
          <p:spPr>
            <a:xfrm>
              <a:off x="1721073" y="5077678"/>
              <a:ext cx="597062" cy="0"/>
            </a:xfrm>
            <a:prstGeom prst="straightConnector1">
              <a:avLst/>
            </a:prstGeom>
            <a:noFill/>
            <a:ln w="6350" cap="flat" cmpd="sng" algn="ctr">
              <a:solidFill>
                <a:srgbClr val="5B9BD5"/>
              </a:solidFill>
              <a:prstDash val="solid"/>
              <a:miter lim="800000"/>
              <a:tailEnd type="triangle"/>
            </a:ln>
            <a:effectLst/>
          </p:spPr>
        </p:cxnSp>
        <p:sp>
          <p:nvSpPr>
            <p:cNvPr id="193" name="TextBox 192"/>
            <p:cNvSpPr txBox="1"/>
            <p:nvPr/>
          </p:nvSpPr>
          <p:spPr>
            <a:xfrm>
              <a:off x="604102" y="4853918"/>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2</a:t>
              </a:r>
              <a:endParaRPr lang="en-US" b="1" dirty="0">
                <a:solidFill>
                  <a:prstClr val="black"/>
                </a:solidFill>
                <a:latin typeface="Arial Narrow" panose="020B0606020202030204" pitchFamily="34" charset="0"/>
              </a:endParaRPr>
            </a:p>
          </p:txBody>
        </p:sp>
      </p:grpSp>
      <p:grpSp>
        <p:nvGrpSpPr>
          <p:cNvPr id="261" name="Group 260"/>
          <p:cNvGrpSpPr/>
          <p:nvPr/>
        </p:nvGrpSpPr>
        <p:grpSpPr>
          <a:xfrm>
            <a:off x="2421160" y="6196539"/>
            <a:ext cx="568203" cy="585261"/>
            <a:chOff x="2439055" y="6134616"/>
            <a:chExt cx="568203" cy="723384"/>
          </a:xfrm>
        </p:grpSpPr>
        <p:cxnSp>
          <p:nvCxnSpPr>
            <p:cNvPr id="194" name="Straight Connector 193"/>
            <p:cNvCxnSpPr/>
            <p:nvPr/>
          </p:nvCxnSpPr>
          <p:spPr>
            <a:xfrm>
              <a:off x="2439055" y="6134616"/>
              <a:ext cx="321379" cy="0"/>
            </a:xfrm>
            <a:prstGeom prst="line">
              <a:avLst/>
            </a:prstGeom>
            <a:noFill/>
            <a:ln w="6350" cap="flat" cmpd="sng" algn="ctr">
              <a:solidFill>
                <a:schemeClr val="bg1">
                  <a:lumMod val="50000"/>
                </a:schemeClr>
              </a:solidFill>
              <a:prstDash val="dash"/>
              <a:miter lim="800000"/>
              <a:tailEnd type="triangle"/>
            </a:ln>
            <a:effectLst/>
          </p:spPr>
        </p:cxnSp>
        <p:sp>
          <p:nvSpPr>
            <p:cNvPr id="195" name="Freeform 194"/>
            <p:cNvSpPr/>
            <p:nvPr/>
          </p:nvSpPr>
          <p:spPr>
            <a:xfrm>
              <a:off x="2655519" y="6134616"/>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196" name="Freeform 195"/>
            <p:cNvSpPr/>
            <p:nvPr/>
          </p:nvSpPr>
          <p:spPr>
            <a:xfrm>
              <a:off x="2760435" y="6143804"/>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grpSp>
        <p:nvGrpSpPr>
          <p:cNvPr id="260" name="Group 259"/>
          <p:cNvGrpSpPr/>
          <p:nvPr/>
        </p:nvGrpSpPr>
        <p:grpSpPr>
          <a:xfrm>
            <a:off x="598022" y="5180367"/>
            <a:ext cx="1851981" cy="1179735"/>
            <a:chOff x="615917" y="5118444"/>
            <a:chExt cx="1851981" cy="1179735"/>
          </a:xfrm>
        </p:grpSpPr>
        <p:sp>
          <p:nvSpPr>
            <p:cNvPr id="188" name="Freeform 187"/>
            <p:cNvSpPr/>
            <p:nvPr/>
          </p:nvSpPr>
          <p:spPr>
            <a:xfrm>
              <a:off x="2304638" y="5118444"/>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97" name="Straight Arrow Connector 196"/>
            <p:cNvCxnSpPr/>
            <p:nvPr/>
          </p:nvCxnSpPr>
          <p:spPr>
            <a:xfrm>
              <a:off x="1741535" y="6134612"/>
              <a:ext cx="597062" cy="0"/>
            </a:xfrm>
            <a:prstGeom prst="straightConnector1">
              <a:avLst/>
            </a:prstGeom>
            <a:noFill/>
            <a:ln w="6350" cap="flat" cmpd="sng" algn="ctr">
              <a:solidFill>
                <a:srgbClr val="5B9BD5"/>
              </a:solidFill>
              <a:prstDash val="solid"/>
              <a:miter lim="800000"/>
              <a:tailEnd type="triangle"/>
            </a:ln>
            <a:effectLst/>
          </p:spPr>
        </p:cxnSp>
        <p:sp>
          <p:nvSpPr>
            <p:cNvPr id="198" name="TextBox 197"/>
            <p:cNvSpPr txBox="1"/>
            <p:nvPr/>
          </p:nvSpPr>
          <p:spPr>
            <a:xfrm>
              <a:off x="615917" y="5928847"/>
              <a:ext cx="1229824" cy="369332"/>
            </a:xfrm>
            <a:prstGeom prst="rect">
              <a:avLst/>
            </a:prstGeom>
            <a:noFill/>
          </p:spPr>
          <p:txBody>
            <a:bodyPr wrap="none" rtlCol="0">
              <a:spAutoFit/>
            </a:bodyPr>
            <a:lstStyle/>
            <a:p>
              <a:r>
                <a:rPr lang="en-US" b="1" dirty="0" smtClean="0">
                  <a:solidFill>
                    <a:prstClr val="black"/>
                  </a:solidFill>
                  <a:latin typeface="Arial Narrow" panose="020B0606020202030204" pitchFamily="34" charset="0"/>
                </a:rPr>
                <a:t>SESE exit 3</a:t>
              </a:r>
              <a:endParaRPr lang="en-US" b="1" dirty="0">
                <a:solidFill>
                  <a:prstClr val="black"/>
                </a:solidFill>
                <a:latin typeface="Arial Narrow" panose="020B0606020202030204" pitchFamily="34" charset="0"/>
              </a:endParaRPr>
            </a:p>
          </p:txBody>
        </p:sp>
      </p:grpSp>
      <p:sp>
        <p:nvSpPr>
          <p:cNvPr id="202" name="Explosion 1 201"/>
          <p:cNvSpPr/>
          <p:nvPr/>
        </p:nvSpPr>
        <p:spPr>
          <a:xfrm>
            <a:off x="4529690" y="279453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53" name="Group 252"/>
          <p:cNvGrpSpPr/>
          <p:nvPr/>
        </p:nvGrpSpPr>
        <p:grpSpPr>
          <a:xfrm>
            <a:off x="373663" y="1550987"/>
            <a:ext cx="4117781" cy="1481897"/>
            <a:chOff x="391558" y="1489064"/>
            <a:chExt cx="4117781" cy="1481897"/>
          </a:xfrm>
        </p:grpSpPr>
        <p:sp>
          <p:nvSpPr>
            <p:cNvPr id="171" name="Freeform 170"/>
            <p:cNvSpPr/>
            <p:nvPr/>
          </p:nvSpPr>
          <p:spPr>
            <a:xfrm>
              <a:off x="2316978" y="1810702"/>
              <a:ext cx="140610"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black"/>
                </a:solidFill>
                <a:effectLst/>
                <a:uLnTx/>
                <a:uFillTx/>
                <a:latin typeface="Arial Narrow" panose="020B0606020202030204" pitchFamily="34" charset="0"/>
              </a:endParaRPr>
            </a:p>
          </p:txBody>
        </p:sp>
        <p:sp>
          <p:nvSpPr>
            <p:cNvPr id="172" name="TextBox 171"/>
            <p:cNvSpPr txBox="1"/>
            <p:nvPr/>
          </p:nvSpPr>
          <p:spPr>
            <a:xfrm>
              <a:off x="391558" y="1489064"/>
              <a:ext cx="4117781" cy="369332"/>
            </a:xfrm>
            <a:prstGeom prst="rect">
              <a:avLst/>
            </a:prstGeom>
            <a:noFill/>
          </p:spPr>
          <p:txBody>
            <a:bodyPr wrap="square" rtlCol="0">
              <a:spAutoFit/>
            </a:bodyPr>
            <a:lstStyle/>
            <a:p>
              <a:pPr algn="ctr"/>
              <a:r>
                <a:rPr lang="en-US" b="1" dirty="0">
                  <a:solidFill>
                    <a:prstClr val="black"/>
                  </a:solidFill>
                  <a:latin typeface="Arial Narrow" panose="020B0606020202030204" pitchFamily="34" charset="0"/>
                </a:rPr>
                <a:t>Start from a system checkpoint</a:t>
              </a:r>
            </a:p>
          </p:txBody>
        </p:sp>
        <p:sp>
          <p:nvSpPr>
            <p:cNvPr id="175" name="Rounded Rectangle 174"/>
            <p:cNvSpPr/>
            <p:nvPr/>
          </p:nvSpPr>
          <p:spPr>
            <a:xfrm>
              <a:off x="2288451" y="2498364"/>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80" name="Explosion 1 179"/>
            <p:cNvSpPr/>
            <p:nvPr/>
          </p:nvSpPr>
          <p:spPr>
            <a:xfrm>
              <a:off x="2316978" y="2685407"/>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5" name="TextBox 204"/>
            <p:cNvSpPr txBox="1"/>
            <p:nvPr/>
          </p:nvSpPr>
          <p:spPr>
            <a:xfrm>
              <a:off x="2590800" y="2553886"/>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1</a:t>
              </a:r>
            </a:p>
          </p:txBody>
        </p:sp>
      </p:grpSp>
      <p:grpSp>
        <p:nvGrpSpPr>
          <p:cNvPr id="262" name="Group 261"/>
          <p:cNvGrpSpPr/>
          <p:nvPr/>
        </p:nvGrpSpPr>
        <p:grpSpPr>
          <a:xfrm>
            <a:off x="2433715" y="2539738"/>
            <a:ext cx="3471850" cy="3657774"/>
            <a:chOff x="2451610" y="2477815"/>
            <a:chExt cx="3471850" cy="3657774"/>
          </a:xfrm>
        </p:grpSpPr>
        <p:sp>
          <p:nvSpPr>
            <p:cNvPr id="199" name="Freeform 198"/>
            <p:cNvSpPr/>
            <p:nvPr/>
          </p:nvSpPr>
          <p:spPr>
            <a:xfrm>
              <a:off x="2451610" y="2477815"/>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0" name="Straight Arrow Connector 199"/>
            <p:cNvCxnSpPr/>
            <p:nvPr/>
          </p:nvCxnSpPr>
          <p:spPr>
            <a:xfrm>
              <a:off x="2613862" y="2477815"/>
              <a:ext cx="1880467" cy="0"/>
            </a:xfrm>
            <a:prstGeom prst="straightConnector1">
              <a:avLst/>
            </a:prstGeom>
            <a:noFill/>
            <a:ln w="6350" cap="flat" cmpd="sng" algn="ctr">
              <a:solidFill>
                <a:srgbClr val="5B9BD5"/>
              </a:solidFill>
              <a:prstDash val="solid"/>
              <a:miter lim="800000"/>
              <a:tailEnd type="triangle" w="lg" len="lg"/>
            </a:ln>
            <a:effectLst/>
          </p:spPr>
        </p:cxnSp>
        <p:sp>
          <p:nvSpPr>
            <p:cNvPr id="201" name="Rounded Rectangle 200"/>
            <p:cNvSpPr/>
            <p:nvPr/>
          </p:nvSpPr>
          <p:spPr>
            <a:xfrm>
              <a:off x="4519058" y="2508623"/>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06" name="TextBox 205"/>
            <p:cNvSpPr txBox="1"/>
            <p:nvPr/>
          </p:nvSpPr>
          <p:spPr>
            <a:xfrm>
              <a:off x="4801037" y="2591848"/>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2</a:t>
              </a:r>
            </a:p>
          </p:txBody>
        </p:sp>
      </p:grpSp>
      <p:sp>
        <p:nvSpPr>
          <p:cNvPr id="210" name="Freeform 209"/>
          <p:cNvSpPr/>
          <p:nvPr/>
        </p:nvSpPr>
        <p:spPr>
          <a:xfrm>
            <a:off x="6729375" y="3074723"/>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67" name="Group 266"/>
          <p:cNvGrpSpPr/>
          <p:nvPr/>
        </p:nvGrpSpPr>
        <p:grpSpPr>
          <a:xfrm>
            <a:off x="6809842" y="4080625"/>
            <a:ext cx="568203" cy="679467"/>
            <a:chOff x="6827737" y="4018702"/>
            <a:chExt cx="568203" cy="723384"/>
          </a:xfrm>
        </p:grpSpPr>
        <p:cxnSp>
          <p:nvCxnSpPr>
            <p:cNvPr id="211" name="Straight Connector 210"/>
            <p:cNvCxnSpPr/>
            <p:nvPr/>
          </p:nvCxnSpPr>
          <p:spPr>
            <a:xfrm>
              <a:off x="6827737" y="4018702"/>
              <a:ext cx="321379" cy="0"/>
            </a:xfrm>
            <a:prstGeom prst="line">
              <a:avLst/>
            </a:prstGeom>
            <a:noFill/>
            <a:ln w="6350" cap="flat" cmpd="sng" algn="ctr">
              <a:solidFill>
                <a:schemeClr val="bg1">
                  <a:lumMod val="50000"/>
                </a:schemeClr>
              </a:solidFill>
              <a:prstDash val="dash"/>
              <a:miter lim="800000"/>
              <a:tailEnd type="triangle"/>
            </a:ln>
            <a:effectLst/>
          </p:spPr>
        </p:cxnSp>
        <p:sp>
          <p:nvSpPr>
            <p:cNvPr id="212" name="Freeform 211"/>
            <p:cNvSpPr/>
            <p:nvPr/>
          </p:nvSpPr>
          <p:spPr>
            <a:xfrm>
              <a:off x="7044200" y="4018702"/>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3" name="Freeform 212"/>
            <p:cNvSpPr/>
            <p:nvPr/>
          </p:nvSpPr>
          <p:spPr>
            <a:xfrm>
              <a:off x="7149117" y="4027890"/>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sp>
        <p:nvSpPr>
          <p:cNvPr id="214" name="Freeform 213"/>
          <p:cNvSpPr/>
          <p:nvPr/>
        </p:nvSpPr>
        <p:spPr>
          <a:xfrm>
            <a:off x="6727513" y="4131648"/>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5" name="Freeform 214"/>
          <p:cNvSpPr/>
          <p:nvPr/>
        </p:nvSpPr>
        <p:spPr>
          <a:xfrm>
            <a:off x="6716349" y="5202943"/>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0" name="Group 269"/>
          <p:cNvGrpSpPr/>
          <p:nvPr/>
        </p:nvGrpSpPr>
        <p:grpSpPr>
          <a:xfrm>
            <a:off x="6830304" y="5162181"/>
            <a:ext cx="568203" cy="614578"/>
            <a:chOff x="6848199" y="5100257"/>
            <a:chExt cx="568203" cy="723384"/>
          </a:xfrm>
        </p:grpSpPr>
        <p:cxnSp>
          <p:nvCxnSpPr>
            <p:cNvPr id="216" name="Straight Connector 215"/>
            <p:cNvCxnSpPr/>
            <p:nvPr/>
          </p:nvCxnSpPr>
          <p:spPr>
            <a:xfrm>
              <a:off x="6848199" y="5100257"/>
              <a:ext cx="321379" cy="0"/>
            </a:xfrm>
            <a:prstGeom prst="line">
              <a:avLst/>
            </a:prstGeom>
            <a:noFill/>
            <a:ln w="6350" cap="flat" cmpd="sng" algn="ctr">
              <a:solidFill>
                <a:schemeClr val="bg1">
                  <a:lumMod val="50000"/>
                </a:schemeClr>
              </a:solidFill>
              <a:prstDash val="dash"/>
              <a:miter lim="800000"/>
              <a:tailEnd type="triangle"/>
            </a:ln>
            <a:effectLst/>
          </p:spPr>
        </p:cxnSp>
        <p:sp>
          <p:nvSpPr>
            <p:cNvPr id="217" name="Freeform 216"/>
            <p:cNvSpPr/>
            <p:nvPr/>
          </p:nvSpPr>
          <p:spPr>
            <a:xfrm>
              <a:off x="7064663" y="5100257"/>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18" name="Freeform 217"/>
            <p:cNvSpPr/>
            <p:nvPr/>
          </p:nvSpPr>
          <p:spPr>
            <a:xfrm>
              <a:off x="7169579" y="5109445"/>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nvGrpSpPr>
          <p:cNvPr id="273" name="Group 272"/>
          <p:cNvGrpSpPr/>
          <p:nvPr/>
        </p:nvGrpSpPr>
        <p:grpSpPr>
          <a:xfrm>
            <a:off x="4664322" y="2537695"/>
            <a:ext cx="3471183" cy="2642672"/>
            <a:chOff x="4682217" y="2475772"/>
            <a:chExt cx="3471183" cy="2642672"/>
          </a:xfrm>
        </p:grpSpPr>
        <p:sp>
          <p:nvSpPr>
            <p:cNvPr id="209" name="Explosion 1 208"/>
            <p:cNvSpPr/>
            <p:nvPr/>
          </p:nvSpPr>
          <p:spPr>
            <a:xfrm>
              <a:off x="6746584" y="27941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1" name="Group 270"/>
            <p:cNvGrpSpPr/>
            <p:nvPr/>
          </p:nvGrpSpPr>
          <p:grpSpPr>
            <a:xfrm>
              <a:off x="4682217" y="2475772"/>
              <a:ext cx="3471183" cy="2642672"/>
              <a:chOff x="4682217" y="2475772"/>
              <a:chExt cx="3471183" cy="2642672"/>
            </a:xfrm>
          </p:grpSpPr>
          <p:sp>
            <p:nvSpPr>
              <p:cNvPr id="204" name="Freeform 203"/>
              <p:cNvSpPr/>
              <p:nvPr/>
            </p:nvSpPr>
            <p:spPr>
              <a:xfrm>
                <a:off x="4682217" y="2488074"/>
                <a:ext cx="870277" cy="2630370"/>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07" name="Straight Arrow Connector 206"/>
              <p:cNvCxnSpPr/>
              <p:nvPr/>
            </p:nvCxnSpPr>
            <p:spPr>
              <a:xfrm>
                <a:off x="4855645" y="2475772"/>
                <a:ext cx="1880467" cy="0"/>
              </a:xfrm>
              <a:prstGeom prst="straightConnector1">
                <a:avLst/>
              </a:prstGeom>
              <a:noFill/>
              <a:ln w="6350" cap="flat" cmpd="sng" algn="ctr">
                <a:solidFill>
                  <a:srgbClr val="5B9BD5"/>
                </a:solidFill>
                <a:prstDash val="solid"/>
                <a:miter lim="800000"/>
                <a:tailEnd type="triangle" w="lg" len="lg"/>
              </a:ln>
              <a:effectLst/>
            </p:spPr>
          </p:cxnSp>
          <p:sp>
            <p:nvSpPr>
              <p:cNvPr id="208" name="Rounded Rectangle 207"/>
              <p:cNvSpPr/>
              <p:nvPr/>
            </p:nvSpPr>
            <p:spPr>
              <a:xfrm>
                <a:off x="6718057" y="2520940"/>
                <a:ext cx="224950" cy="472597"/>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20" name="TextBox 219"/>
              <p:cNvSpPr txBox="1"/>
              <p:nvPr/>
            </p:nvSpPr>
            <p:spPr>
              <a:xfrm>
                <a:off x="7030977" y="2587095"/>
                <a:ext cx="1122423" cy="369332"/>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Arial Narrow" panose="020B0606020202030204" pitchFamily="34" charset="0"/>
                  </a:rPr>
                  <a:t>Injection 3</a:t>
                </a:r>
              </a:p>
            </p:txBody>
          </p:sp>
        </p:grpSp>
      </p:grpSp>
      <p:sp>
        <p:nvSpPr>
          <p:cNvPr id="203" name="Freeform 202"/>
          <p:cNvSpPr/>
          <p:nvPr/>
        </p:nvSpPr>
        <p:spPr>
          <a:xfrm>
            <a:off x="4530376" y="3062407"/>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66" name="Group 265"/>
          <p:cNvGrpSpPr/>
          <p:nvPr/>
        </p:nvGrpSpPr>
        <p:grpSpPr>
          <a:xfrm>
            <a:off x="4620159" y="4100072"/>
            <a:ext cx="557041" cy="653973"/>
            <a:chOff x="4638054" y="4038149"/>
            <a:chExt cx="557041" cy="714196"/>
          </a:xfrm>
        </p:grpSpPr>
        <p:cxnSp>
          <p:nvCxnSpPr>
            <p:cNvPr id="221" name="Straight Connector 220"/>
            <p:cNvCxnSpPr/>
            <p:nvPr/>
          </p:nvCxnSpPr>
          <p:spPr>
            <a:xfrm>
              <a:off x="4638054" y="4041275"/>
              <a:ext cx="321379" cy="0"/>
            </a:xfrm>
            <a:prstGeom prst="line">
              <a:avLst/>
            </a:prstGeom>
            <a:noFill/>
            <a:ln w="6350" cap="flat" cmpd="sng" algn="ctr">
              <a:solidFill>
                <a:schemeClr val="bg1">
                  <a:lumMod val="50000"/>
                </a:schemeClr>
              </a:solidFill>
              <a:prstDash val="dash"/>
              <a:miter lim="800000"/>
              <a:tailEnd type="triangle"/>
            </a:ln>
            <a:effectLst/>
          </p:spPr>
        </p:cxnSp>
        <p:sp>
          <p:nvSpPr>
            <p:cNvPr id="222" name="Freeform 221"/>
            <p:cNvSpPr/>
            <p:nvPr/>
          </p:nvSpPr>
          <p:spPr>
            <a:xfrm>
              <a:off x="4854518" y="4041275"/>
              <a:ext cx="135276" cy="687661"/>
            </a:xfrm>
            <a:custGeom>
              <a:avLst/>
              <a:gdLst>
                <a:gd name="connsiteX0" fmla="*/ 261099 w 429960"/>
                <a:gd name="connsiteY0" fmla="*/ 0 h 1210614"/>
                <a:gd name="connsiteX1" fmla="*/ 3521 w 429960"/>
                <a:gd name="connsiteY1" fmla="*/ 399245 h 1210614"/>
                <a:gd name="connsiteX2" fmla="*/ 428524 w 429960"/>
                <a:gd name="connsiteY2" fmla="*/ 631065 h 1210614"/>
                <a:gd name="connsiteX3" fmla="*/ 145189 w 429960"/>
                <a:gd name="connsiteY3" fmla="*/ 1030310 h 1210614"/>
                <a:gd name="connsiteX4" fmla="*/ 235341 w 429960"/>
                <a:gd name="connsiteY4" fmla="*/ 1210614 h 1210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60" h="1210614">
                  <a:moveTo>
                    <a:pt x="261099" y="0"/>
                  </a:moveTo>
                  <a:cubicBezTo>
                    <a:pt x="118358" y="147034"/>
                    <a:pt x="-24383" y="294068"/>
                    <a:pt x="3521" y="399245"/>
                  </a:cubicBezTo>
                  <a:cubicBezTo>
                    <a:pt x="31425" y="504423"/>
                    <a:pt x="404913" y="525888"/>
                    <a:pt x="428524" y="631065"/>
                  </a:cubicBezTo>
                  <a:cubicBezTo>
                    <a:pt x="452135" y="736242"/>
                    <a:pt x="177386" y="933719"/>
                    <a:pt x="145189" y="1030310"/>
                  </a:cubicBezTo>
                  <a:cubicBezTo>
                    <a:pt x="112992" y="1126901"/>
                    <a:pt x="174166" y="1168757"/>
                    <a:pt x="235341" y="1210614"/>
                  </a:cubicBezTo>
                </a:path>
              </a:pathLst>
            </a:custGeom>
            <a:noFill/>
            <a:ln w="381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23" name="Freeform 222"/>
            <p:cNvSpPr/>
            <p:nvPr/>
          </p:nvSpPr>
          <p:spPr>
            <a:xfrm>
              <a:off x="4948272" y="4038149"/>
              <a:ext cx="246823" cy="714196"/>
            </a:xfrm>
            <a:custGeom>
              <a:avLst/>
              <a:gdLst>
                <a:gd name="connsiteX0" fmla="*/ 0 w 410993"/>
                <a:gd name="connsiteY0" fmla="*/ 815926 h 815926"/>
                <a:gd name="connsiteX1" fmla="*/ 323557 w 410993"/>
                <a:gd name="connsiteY1" fmla="*/ 604911 h 815926"/>
                <a:gd name="connsiteX2" fmla="*/ 393896 w 410993"/>
                <a:gd name="connsiteY2" fmla="*/ 168812 h 815926"/>
                <a:gd name="connsiteX3" fmla="*/ 56271 w 410993"/>
                <a:gd name="connsiteY3" fmla="*/ 0 h 815926"/>
              </a:gdLst>
              <a:ahLst/>
              <a:cxnLst>
                <a:cxn ang="0">
                  <a:pos x="connsiteX0" y="connsiteY0"/>
                </a:cxn>
                <a:cxn ang="0">
                  <a:pos x="connsiteX1" y="connsiteY1"/>
                </a:cxn>
                <a:cxn ang="0">
                  <a:pos x="connsiteX2" y="connsiteY2"/>
                </a:cxn>
                <a:cxn ang="0">
                  <a:pos x="connsiteX3" y="connsiteY3"/>
                </a:cxn>
              </a:cxnLst>
              <a:rect l="l" t="t" r="r" b="b"/>
              <a:pathLst>
                <a:path w="410993" h="815926">
                  <a:moveTo>
                    <a:pt x="0" y="815926"/>
                  </a:moveTo>
                  <a:cubicBezTo>
                    <a:pt x="128954" y="764344"/>
                    <a:pt x="257908" y="712763"/>
                    <a:pt x="323557" y="604911"/>
                  </a:cubicBezTo>
                  <a:cubicBezTo>
                    <a:pt x="389206" y="497059"/>
                    <a:pt x="438444" y="269630"/>
                    <a:pt x="393896" y="168812"/>
                  </a:cubicBezTo>
                  <a:cubicBezTo>
                    <a:pt x="349348" y="67994"/>
                    <a:pt x="202809" y="33997"/>
                    <a:pt x="56271" y="0"/>
                  </a:cubicBezTo>
                </a:path>
              </a:pathLst>
            </a:custGeom>
            <a:noFill/>
            <a:ln w="12700" cap="flat" cmpd="sng" algn="ctr">
              <a:solidFill>
                <a:schemeClr val="bg1">
                  <a:lumMod val="50000"/>
                </a:schemeClr>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sp>
        <p:nvSpPr>
          <p:cNvPr id="224" name="Freeform 223"/>
          <p:cNvSpPr/>
          <p:nvPr/>
        </p:nvSpPr>
        <p:spPr>
          <a:xfrm>
            <a:off x="4537830" y="4154221"/>
            <a:ext cx="163260" cy="993588"/>
          </a:xfrm>
          <a:custGeom>
            <a:avLst/>
            <a:gdLst>
              <a:gd name="connsiteX0" fmla="*/ 84406 w 171252"/>
              <a:gd name="connsiteY0" fmla="*/ 0 h 773723"/>
              <a:gd name="connsiteX1" fmla="*/ 70339 w 171252"/>
              <a:gd name="connsiteY1" fmla="*/ 140677 h 773723"/>
              <a:gd name="connsiteX2" fmla="*/ 168813 w 171252"/>
              <a:gd name="connsiteY2" fmla="*/ 281354 h 773723"/>
              <a:gd name="connsiteX3" fmla="*/ 0 w 171252"/>
              <a:gd name="connsiteY3" fmla="*/ 450166 h 773723"/>
              <a:gd name="connsiteX4" fmla="*/ 168813 w 171252"/>
              <a:gd name="connsiteY4" fmla="*/ 647114 h 773723"/>
              <a:gd name="connsiteX5" fmla="*/ 84406 w 171252"/>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52" h="773723">
                <a:moveTo>
                  <a:pt x="84406" y="0"/>
                </a:moveTo>
                <a:cubicBezTo>
                  <a:pt x="70338" y="46892"/>
                  <a:pt x="56271" y="93785"/>
                  <a:pt x="70339" y="140677"/>
                </a:cubicBezTo>
                <a:cubicBezTo>
                  <a:pt x="84407" y="187569"/>
                  <a:pt x="180536" y="229773"/>
                  <a:pt x="168813" y="281354"/>
                </a:cubicBezTo>
                <a:cubicBezTo>
                  <a:pt x="157090" y="332935"/>
                  <a:pt x="0" y="389206"/>
                  <a:pt x="0" y="450166"/>
                </a:cubicBezTo>
                <a:cubicBezTo>
                  <a:pt x="0" y="511126"/>
                  <a:pt x="154745" y="593188"/>
                  <a:pt x="168813" y="647114"/>
                </a:cubicBezTo>
                <a:cubicBezTo>
                  <a:pt x="182881" y="701040"/>
                  <a:pt x="133643" y="737381"/>
                  <a:pt x="84406" y="773723"/>
                </a:cubicBezTo>
              </a:path>
            </a:pathLst>
          </a:custGeom>
          <a:noFill/>
          <a:ln w="381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nvGrpSpPr>
          <p:cNvPr id="272" name="Group 271"/>
          <p:cNvGrpSpPr/>
          <p:nvPr/>
        </p:nvGrpSpPr>
        <p:grpSpPr>
          <a:xfrm>
            <a:off x="6863321" y="2562314"/>
            <a:ext cx="2074346" cy="3657774"/>
            <a:chOff x="6881216" y="2500391"/>
            <a:chExt cx="2074346" cy="3657774"/>
          </a:xfrm>
        </p:grpSpPr>
        <p:sp>
          <p:nvSpPr>
            <p:cNvPr id="219" name="Freeform 218"/>
            <p:cNvSpPr/>
            <p:nvPr/>
          </p:nvSpPr>
          <p:spPr>
            <a:xfrm>
              <a:off x="6881216" y="2500391"/>
              <a:ext cx="870277" cy="3657774"/>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12700" cap="flat" cmpd="sng" algn="ctr">
              <a:solidFill>
                <a:srgbClr val="5B9BD5">
                  <a:shade val="50000"/>
                </a:srgbClr>
              </a:solidFill>
              <a:prstDash val="solid"/>
              <a:miter lim="800000"/>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232" name="Straight Arrow Connector 231"/>
            <p:cNvCxnSpPr/>
            <p:nvPr/>
          </p:nvCxnSpPr>
          <p:spPr>
            <a:xfrm>
              <a:off x="7075095" y="2510659"/>
              <a:ext cx="1880467" cy="0"/>
            </a:xfrm>
            <a:prstGeom prst="straightConnector1">
              <a:avLst/>
            </a:prstGeom>
            <a:noFill/>
            <a:ln w="6350" cap="flat" cmpd="sng" algn="ctr">
              <a:solidFill>
                <a:srgbClr val="5B9BD5"/>
              </a:solidFill>
              <a:prstDash val="solid"/>
              <a:miter lim="800000"/>
              <a:tailEnd type="triangle" w="lg" len="lg"/>
            </a:ln>
            <a:effectLst/>
          </p:spPr>
        </p:cxnSp>
      </p:grpSp>
      <p:grpSp>
        <p:nvGrpSpPr>
          <p:cNvPr id="265" name="Group 264"/>
          <p:cNvGrpSpPr/>
          <p:nvPr/>
        </p:nvGrpSpPr>
        <p:grpSpPr>
          <a:xfrm>
            <a:off x="2872893" y="3829821"/>
            <a:ext cx="1662012" cy="523220"/>
            <a:chOff x="2890788" y="3767898"/>
            <a:chExt cx="1662012" cy="523220"/>
          </a:xfrm>
        </p:grpSpPr>
        <p:cxnSp>
          <p:nvCxnSpPr>
            <p:cNvPr id="225" name="Straight Arrow Connector 224"/>
            <p:cNvCxnSpPr/>
            <p:nvPr/>
          </p:nvCxnSpPr>
          <p:spPr>
            <a:xfrm>
              <a:off x="2890788" y="3994071"/>
              <a:ext cx="1662012" cy="10870"/>
            </a:xfrm>
            <a:prstGeom prst="straightConnector1">
              <a:avLst/>
            </a:prstGeom>
            <a:noFill/>
            <a:ln w="63500" cap="flat" cmpd="sng" algn="ctr">
              <a:solidFill>
                <a:srgbClr val="FF0000"/>
              </a:solidFill>
              <a:prstDash val="solid"/>
              <a:miter lim="800000"/>
              <a:headEnd type="triangle" w="sm" len="med"/>
              <a:tailEnd type="triangle" w="sm" len="med"/>
            </a:ln>
            <a:effectLst/>
          </p:spPr>
        </p:cxnSp>
        <p:sp>
          <p:nvSpPr>
            <p:cNvPr id="233" name="TextBox 232"/>
            <p:cNvSpPr txBox="1"/>
            <p:nvPr/>
          </p:nvSpPr>
          <p:spPr>
            <a:xfrm>
              <a:off x="3590176" y="3767898"/>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5" name="Group 274"/>
          <p:cNvGrpSpPr/>
          <p:nvPr/>
        </p:nvGrpSpPr>
        <p:grpSpPr>
          <a:xfrm>
            <a:off x="2955876" y="3482982"/>
            <a:ext cx="3744286" cy="523220"/>
            <a:chOff x="2973771" y="3421059"/>
            <a:chExt cx="3744286" cy="523220"/>
          </a:xfrm>
        </p:grpSpPr>
        <p:sp>
          <p:nvSpPr>
            <p:cNvPr id="228" name="Freeform 227"/>
            <p:cNvSpPr/>
            <p:nvPr/>
          </p:nvSpPr>
          <p:spPr>
            <a:xfrm rot="5400000" flipH="1">
              <a:off x="4714947" y="1909128"/>
              <a:ext cx="261933" cy="3744286"/>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63500" cap="flat" cmpd="sng" algn="ctr">
              <a:solidFill>
                <a:srgbClr val="FF0000"/>
              </a:solidFill>
              <a:prstDash val="solid"/>
              <a:miter lim="800000"/>
              <a:headEnd type="triangle" w="sm" len="med"/>
              <a:tailEnd type="triangle" w="sm"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34" name="TextBox 233"/>
            <p:cNvSpPr txBox="1"/>
            <p:nvPr/>
          </p:nvSpPr>
          <p:spPr>
            <a:xfrm>
              <a:off x="4860825" y="3421059"/>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6" name="Group 275"/>
          <p:cNvGrpSpPr/>
          <p:nvPr/>
        </p:nvGrpSpPr>
        <p:grpSpPr>
          <a:xfrm>
            <a:off x="5081182" y="3801091"/>
            <a:ext cx="1662012" cy="523220"/>
            <a:chOff x="5099077" y="3739168"/>
            <a:chExt cx="1662012" cy="523220"/>
          </a:xfrm>
        </p:grpSpPr>
        <p:cxnSp>
          <p:nvCxnSpPr>
            <p:cNvPr id="226" name="Straight Arrow Connector 225"/>
            <p:cNvCxnSpPr/>
            <p:nvPr/>
          </p:nvCxnSpPr>
          <p:spPr>
            <a:xfrm>
              <a:off x="5099077" y="3979702"/>
              <a:ext cx="1662012" cy="10870"/>
            </a:xfrm>
            <a:prstGeom prst="straightConnector1">
              <a:avLst/>
            </a:prstGeom>
            <a:noFill/>
            <a:ln w="63500" cap="flat" cmpd="sng" algn="ctr">
              <a:solidFill>
                <a:srgbClr val="FF0000"/>
              </a:solidFill>
              <a:prstDash val="solid"/>
              <a:miter lim="800000"/>
              <a:headEnd type="triangle" w="sm" len="med"/>
              <a:tailEnd type="triangle" w="sm" len="med"/>
            </a:ln>
            <a:effectLst/>
          </p:spPr>
        </p:cxnSp>
        <p:sp>
          <p:nvSpPr>
            <p:cNvPr id="235" name="TextBox 234"/>
            <p:cNvSpPr txBox="1"/>
            <p:nvPr/>
          </p:nvSpPr>
          <p:spPr>
            <a:xfrm>
              <a:off x="5774279" y="3739168"/>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7" name="Group 276"/>
          <p:cNvGrpSpPr/>
          <p:nvPr/>
        </p:nvGrpSpPr>
        <p:grpSpPr>
          <a:xfrm>
            <a:off x="2942851" y="4636376"/>
            <a:ext cx="3744286" cy="523220"/>
            <a:chOff x="2960746" y="4574453"/>
            <a:chExt cx="3744286" cy="523220"/>
          </a:xfrm>
        </p:grpSpPr>
        <p:sp>
          <p:nvSpPr>
            <p:cNvPr id="229" name="Freeform 228"/>
            <p:cNvSpPr/>
            <p:nvPr/>
          </p:nvSpPr>
          <p:spPr>
            <a:xfrm rot="5400000" flipH="1">
              <a:off x="4743978" y="3020418"/>
              <a:ext cx="177821" cy="3744286"/>
            </a:xfrm>
            <a:custGeom>
              <a:avLst/>
              <a:gdLst>
                <a:gd name="connsiteX0" fmla="*/ 0 w 1096790"/>
                <a:gd name="connsiteY0" fmla="*/ 4389120 h 4389120"/>
                <a:gd name="connsiteX1" fmla="*/ 942535 w 1096790"/>
                <a:gd name="connsiteY1" fmla="*/ 3657600 h 4389120"/>
                <a:gd name="connsiteX2" fmla="*/ 1055077 w 1096790"/>
                <a:gd name="connsiteY2" fmla="*/ 2489981 h 4389120"/>
                <a:gd name="connsiteX3" fmla="*/ 1069145 w 1096790"/>
                <a:gd name="connsiteY3" fmla="*/ 1519310 h 4389120"/>
                <a:gd name="connsiteX4" fmla="*/ 1012874 w 1096790"/>
                <a:gd name="connsiteY4" fmla="*/ 506437 h 4389120"/>
                <a:gd name="connsiteX5" fmla="*/ 154745 w 1096790"/>
                <a:gd name="connsiteY5"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790" h="4389120">
                  <a:moveTo>
                    <a:pt x="0" y="4389120"/>
                  </a:moveTo>
                  <a:cubicBezTo>
                    <a:pt x="383344" y="4181621"/>
                    <a:pt x="766689" y="3974123"/>
                    <a:pt x="942535" y="3657600"/>
                  </a:cubicBezTo>
                  <a:cubicBezTo>
                    <a:pt x="1118381" y="3341077"/>
                    <a:pt x="1033975" y="2846363"/>
                    <a:pt x="1055077" y="2489981"/>
                  </a:cubicBezTo>
                  <a:cubicBezTo>
                    <a:pt x="1076179" y="2133599"/>
                    <a:pt x="1076179" y="1849901"/>
                    <a:pt x="1069145" y="1519310"/>
                  </a:cubicBezTo>
                  <a:cubicBezTo>
                    <a:pt x="1062111" y="1188719"/>
                    <a:pt x="1165274" y="759655"/>
                    <a:pt x="1012874" y="506437"/>
                  </a:cubicBezTo>
                  <a:cubicBezTo>
                    <a:pt x="860474" y="253219"/>
                    <a:pt x="507609" y="126609"/>
                    <a:pt x="154745" y="0"/>
                  </a:cubicBezTo>
                </a:path>
              </a:pathLst>
            </a:custGeom>
            <a:noFill/>
            <a:ln w="63500" cap="flat" cmpd="sng" algn="ctr">
              <a:solidFill>
                <a:srgbClr val="FF0000"/>
              </a:solidFill>
              <a:prstDash val="solid"/>
              <a:miter lim="800000"/>
              <a:headEnd type="triangle" w="sm" len="med"/>
              <a:tailEnd type="triangle" w="sm"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36" name="TextBox 235"/>
            <p:cNvSpPr txBox="1"/>
            <p:nvPr/>
          </p:nvSpPr>
          <p:spPr>
            <a:xfrm>
              <a:off x="5638470" y="4574453"/>
              <a:ext cx="381836" cy="523220"/>
            </a:xfrm>
            <a:prstGeom prst="rect">
              <a:avLst/>
            </a:prstGeom>
            <a:noFill/>
          </p:spPr>
          <p:txBody>
            <a:bodyPr wrap="none" rtlCol="0">
              <a:spAutoFit/>
            </a:bodyPr>
            <a:lstStyle/>
            <a:p>
              <a:r>
                <a:rPr lang="en-US" sz="2800" b="1" dirty="0" smtClean="0">
                  <a:solidFill>
                    <a:prstClr val="black"/>
                  </a:solidFill>
                  <a:latin typeface="Arial Narrow" panose="020B0606020202030204" pitchFamily="34" charset="0"/>
                </a:rPr>
                <a:t>X</a:t>
              </a:r>
              <a:endParaRPr lang="en-US" sz="2800" b="1" dirty="0">
                <a:solidFill>
                  <a:prstClr val="black"/>
                </a:solidFill>
                <a:latin typeface="Arial Narrow" panose="020B0606020202030204" pitchFamily="34" charset="0"/>
              </a:endParaRPr>
            </a:p>
          </p:txBody>
        </p:sp>
      </p:grpSp>
      <p:grpSp>
        <p:nvGrpSpPr>
          <p:cNvPr id="274" name="Group 273"/>
          <p:cNvGrpSpPr/>
          <p:nvPr/>
        </p:nvGrpSpPr>
        <p:grpSpPr>
          <a:xfrm>
            <a:off x="2880332" y="4710123"/>
            <a:ext cx="1662012" cy="769441"/>
            <a:chOff x="2898227" y="4648200"/>
            <a:chExt cx="1662012" cy="769441"/>
          </a:xfrm>
        </p:grpSpPr>
        <p:cxnSp>
          <p:nvCxnSpPr>
            <p:cNvPr id="227" name="Straight Arrow Connector 226"/>
            <p:cNvCxnSpPr/>
            <p:nvPr/>
          </p:nvCxnSpPr>
          <p:spPr>
            <a:xfrm>
              <a:off x="2898227" y="5048950"/>
              <a:ext cx="1662012" cy="10870"/>
            </a:xfrm>
            <a:prstGeom prst="straightConnector1">
              <a:avLst/>
            </a:prstGeom>
            <a:noFill/>
            <a:ln w="63500" cap="flat" cmpd="sng" algn="ctr">
              <a:solidFill>
                <a:srgbClr val="00B050"/>
              </a:solidFill>
              <a:prstDash val="solid"/>
              <a:miter lim="800000"/>
              <a:headEnd type="triangle" w="sm" len="med"/>
              <a:tailEnd type="triangle" w="sm" len="med"/>
            </a:ln>
            <a:effectLst/>
          </p:spPr>
        </p:cxnSp>
        <p:sp>
          <p:nvSpPr>
            <p:cNvPr id="237" name="TextBox 236"/>
            <p:cNvSpPr txBox="1"/>
            <p:nvPr/>
          </p:nvSpPr>
          <p:spPr>
            <a:xfrm>
              <a:off x="3581400" y="4648200"/>
              <a:ext cx="455574" cy="769441"/>
            </a:xfrm>
            <a:prstGeom prst="rect">
              <a:avLst/>
            </a:prstGeom>
            <a:noFill/>
          </p:spPr>
          <p:txBody>
            <a:bodyPr wrap="none" rtlCol="0">
              <a:spAutoFit/>
            </a:bodyPr>
            <a:lstStyle/>
            <a:p>
              <a:r>
                <a:rPr lang="en-US" sz="4400" b="1" dirty="0" smtClean="0">
                  <a:solidFill>
                    <a:prstClr val="black"/>
                  </a:solidFill>
                  <a:latin typeface="Arial Narrow" panose="020B0606020202030204" pitchFamily="34" charset="0"/>
                </a:rPr>
                <a:t>=</a:t>
              </a:r>
              <a:endParaRPr lang="en-US" sz="4400" b="1" dirty="0">
                <a:solidFill>
                  <a:prstClr val="black"/>
                </a:solidFill>
                <a:latin typeface="Arial Narrow" panose="020B0606020202030204" pitchFamily="34" charset="0"/>
              </a:endParaRPr>
            </a:p>
          </p:txBody>
        </p:sp>
      </p:grpSp>
      <p:grpSp>
        <p:nvGrpSpPr>
          <p:cNvPr id="278" name="Group 277"/>
          <p:cNvGrpSpPr/>
          <p:nvPr/>
        </p:nvGrpSpPr>
        <p:grpSpPr>
          <a:xfrm>
            <a:off x="2889632" y="5763089"/>
            <a:ext cx="3826717" cy="769441"/>
            <a:chOff x="2907527" y="5701166"/>
            <a:chExt cx="3826717" cy="769441"/>
          </a:xfrm>
        </p:grpSpPr>
        <p:cxnSp>
          <p:nvCxnSpPr>
            <p:cNvPr id="231" name="Straight Arrow Connector 230"/>
            <p:cNvCxnSpPr/>
            <p:nvPr/>
          </p:nvCxnSpPr>
          <p:spPr>
            <a:xfrm>
              <a:off x="2907527" y="6068945"/>
              <a:ext cx="3826717" cy="43088"/>
            </a:xfrm>
            <a:prstGeom prst="straightConnector1">
              <a:avLst/>
            </a:prstGeom>
            <a:noFill/>
            <a:ln w="63500" cap="flat" cmpd="sng" algn="ctr">
              <a:solidFill>
                <a:srgbClr val="00B050"/>
              </a:solidFill>
              <a:prstDash val="solid"/>
              <a:miter lim="800000"/>
              <a:headEnd type="triangle" w="sm" len="med"/>
              <a:tailEnd type="triangle" w="sm" len="med"/>
            </a:ln>
            <a:effectLst/>
          </p:spPr>
        </p:cxnSp>
        <p:sp>
          <p:nvSpPr>
            <p:cNvPr id="238" name="TextBox 237"/>
            <p:cNvSpPr txBox="1"/>
            <p:nvPr/>
          </p:nvSpPr>
          <p:spPr>
            <a:xfrm>
              <a:off x="4509339" y="5701166"/>
              <a:ext cx="455574" cy="769441"/>
            </a:xfrm>
            <a:prstGeom prst="rect">
              <a:avLst/>
            </a:prstGeom>
            <a:noFill/>
          </p:spPr>
          <p:txBody>
            <a:bodyPr wrap="none" rtlCol="0">
              <a:spAutoFit/>
            </a:bodyPr>
            <a:lstStyle/>
            <a:p>
              <a:r>
                <a:rPr lang="en-US" sz="4400" b="1" dirty="0" smtClean="0">
                  <a:solidFill>
                    <a:prstClr val="black"/>
                  </a:solidFill>
                  <a:latin typeface="Arial Narrow" panose="020B0606020202030204" pitchFamily="34" charset="0"/>
                </a:rPr>
                <a:t>=</a:t>
              </a:r>
              <a:endParaRPr lang="en-US" sz="4400" b="1" dirty="0">
                <a:solidFill>
                  <a:prstClr val="black"/>
                </a:solidFill>
                <a:latin typeface="Arial Narrow" panose="020B0606020202030204" pitchFamily="34" charset="0"/>
              </a:endParaRPr>
            </a:p>
          </p:txBody>
        </p:sp>
      </p:grpSp>
      <p:sp>
        <p:nvSpPr>
          <p:cNvPr id="279" name="Content Placeholder 2"/>
          <p:cNvSpPr>
            <a:spLocks noGrp="1"/>
          </p:cNvSpPr>
          <p:nvPr>
            <p:ph idx="1"/>
          </p:nvPr>
        </p:nvSpPr>
        <p:spPr>
          <a:xfrm>
            <a:off x="304800" y="914400"/>
            <a:ext cx="8610600" cy="595554"/>
          </a:xfrm>
        </p:spPr>
        <p:txBody>
          <a:bodyPr/>
          <a:lstStyle/>
          <a:p>
            <a:r>
              <a:rPr lang="en-US" dirty="0" smtClean="0"/>
              <a:t>Group error sites to check for equivalence</a:t>
            </a:r>
            <a:endParaRPr lang="en-US" i="1" dirty="0" smtClean="0"/>
          </a:p>
        </p:txBody>
      </p:sp>
      <p:sp>
        <p:nvSpPr>
          <p:cNvPr id="3" name="TextBox 2"/>
          <p:cNvSpPr txBox="1"/>
          <p:nvPr/>
        </p:nvSpPr>
        <p:spPr>
          <a:xfrm>
            <a:off x="1529489" y="6435621"/>
            <a:ext cx="6269665" cy="400110"/>
          </a:xfrm>
          <a:prstGeom prst="rect">
            <a:avLst/>
          </a:prstGeom>
          <a:solidFill>
            <a:schemeClr val="bg1">
              <a:alpha val="75000"/>
            </a:schemeClr>
          </a:solidFill>
        </p:spPr>
        <p:txBody>
          <a:bodyPr wrap="none" rtlCol="0">
            <a:spAutoFit/>
          </a:bodyPr>
          <a:lstStyle/>
          <a:p>
            <a:r>
              <a:rPr lang="en-US" sz="2000" b="1" dirty="0" smtClean="0">
                <a:latin typeface="Arial Narrow" panose="020B0606020202030204" pitchFamily="34" charset="0"/>
              </a:rPr>
              <a:t>Only one error injection needs full simulation in this example</a:t>
            </a:r>
            <a:endParaRPr lang="en-US" sz="2000" b="1" dirty="0">
              <a:latin typeface="Arial Narrow" panose="020B0606020202030204" pitchFamily="34" charset="0"/>
            </a:endParaRPr>
          </a:p>
        </p:txBody>
      </p:sp>
      <p:grpSp>
        <p:nvGrpSpPr>
          <p:cNvPr id="98" name="Group 97"/>
          <p:cNvGrpSpPr/>
          <p:nvPr/>
        </p:nvGrpSpPr>
        <p:grpSpPr>
          <a:xfrm>
            <a:off x="87207" y="2216455"/>
            <a:ext cx="2313720" cy="1471144"/>
            <a:chOff x="87207" y="2216455"/>
            <a:chExt cx="2313720" cy="1471144"/>
          </a:xfrm>
        </p:grpSpPr>
        <p:grpSp>
          <p:nvGrpSpPr>
            <p:cNvPr id="99" name="Group 98"/>
            <p:cNvGrpSpPr/>
            <p:nvPr/>
          </p:nvGrpSpPr>
          <p:grpSpPr>
            <a:xfrm>
              <a:off x="87207" y="2216455"/>
              <a:ext cx="2313720" cy="1471144"/>
              <a:chOff x="87207" y="2154532"/>
              <a:chExt cx="2313720" cy="1471144"/>
            </a:xfrm>
          </p:grpSpPr>
          <p:grpSp>
            <p:nvGrpSpPr>
              <p:cNvPr id="107" name="Group 106"/>
              <p:cNvGrpSpPr/>
              <p:nvPr/>
            </p:nvGrpSpPr>
            <p:grpSpPr>
              <a:xfrm>
                <a:off x="87207" y="2154532"/>
                <a:ext cx="2313720" cy="1471144"/>
                <a:chOff x="87207" y="2154532"/>
                <a:chExt cx="2313720" cy="1471144"/>
              </a:xfrm>
            </p:grpSpPr>
            <p:sp>
              <p:nvSpPr>
                <p:cNvPr id="112" name="Rounded Rectangle 111"/>
                <p:cNvSpPr/>
                <p:nvPr/>
              </p:nvSpPr>
              <p:spPr>
                <a:xfrm>
                  <a:off x="228600" y="2498363"/>
                  <a:ext cx="1308043" cy="1127313"/>
                </a:xfrm>
                <a:prstGeom prst="round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cxnSp>
              <p:nvCxnSpPr>
                <p:cNvPr id="113" name="Straight Arrow Connector 112"/>
                <p:cNvCxnSpPr/>
                <p:nvPr/>
              </p:nvCxnSpPr>
              <p:spPr>
                <a:xfrm flipH="1">
                  <a:off x="1402350" y="2498363"/>
                  <a:ext cx="993923" cy="0"/>
                </a:xfrm>
                <a:prstGeom prst="straightConnector1">
                  <a:avLst/>
                </a:prstGeom>
                <a:noFill/>
                <a:ln w="12700" cap="flat" cmpd="sng" algn="ctr">
                  <a:solidFill>
                    <a:srgbClr val="5B9BD5"/>
                  </a:solidFill>
                  <a:prstDash val="sysDash"/>
                  <a:miter lim="800000"/>
                  <a:tailEnd type="none"/>
                </a:ln>
                <a:effectLst/>
              </p:spPr>
            </p:cxnSp>
            <p:sp>
              <p:nvSpPr>
                <p:cNvPr id="114" name="TextBox 113"/>
                <p:cNvSpPr txBox="1"/>
                <p:nvPr/>
              </p:nvSpPr>
              <p:spPr>
                <a:xfrm>
                  <a:off x="87207" y="2154532"/>
                  <a:ext cx="1593706" cy="369332"/>
                </a:xfrm>
                <a:prstGeom prst="rect">
                  <a:avLst/>
                </a:prstGeom>
                <a:noFill/>
              </p:spPr>
              <p:txBody>
                <a:bodyPr wrap="none" rtlCol="0">
                  <a:spAutoFit/>
                </a:bodyPr>
                <a:lstStyle/>
                <a:p>
                  <a:pPr algn="ctr"/>
                  <a:r>
                    <a:rPr lang="en-US" b="1" dirty="0" smtClean="0">
                      <a:solidFill>
                        <a:prstClr val="black"/>
                      </a:solidFill>
                      <a:latin typeface="Arial Narrow" panose="020B0606020202030204" pitchFamily="34" charset="0"/>
                    </a:rPr>
                    <a:t>Start of a group</a:t>
                  </a:r>
                  <a:endParaRPr lang="en-US" b="1" dirty="0">
                    <a:solidFill>
                      <a:prstClr val="black"/>
                    </a:solidFill>
                    <a:latin typeface="Arial Narrow" panose="020B0606020202030204" pitchFamily="34" charset="0"/>
                  </a:endParaRPr>
                </a:p>
              </p:txBody>
            </p:sp>
            <p:cxnSp>
              <p:nvCxnSpPr>
                <p:cNvPr id="115" name="Straight Arrow Connector 114"/>
                <p:cNvCxnSpPr/>
                <p:nvPr/>
              </p:nvCxnSpPr>
              <p:spPr>
                <a:xfrm flipH="1">
                  <a:off x="1536643" y="3032885"/>
                  <a:ext cx="864284" cy="584335"/>
                </a:xfrm>
                <a:prstGeom prst="straightConnector1">
                  <a:avLst/>
                </a:prstGeom>
                <a:noFill/>
                <a:ln w="12700" cap="flat" cmpd="sng" algn="ctr">
                  <a:solidFill>
                    <a:srgbClr val="5B9BD5"/>
                  </a:solidFill>
                  <a:prstDash val="sysDash"/>
                  <a:miter lim="800000"/>
                  <a:tailEnd type="none"/>
                </a:ln>
                <a:effectLst/>
              </p:spPr>
            </p:cxnSp>
          </p:grpSp>
          <p:cxnSp>
            <p:nvCxnSpPr>
              <p:cNvPr id="108" name="Straight Arrow Connector 107"/>
              <p:cNvCxnSpPr/>
              <p:nvPr/>
            </p:nvCxnSpPr>
            <p:spPr>
              <a:xfrm flipH="1">
                <a:off x="451692" y="2691398"/>
                <a:ext cx="872522" cy="7925"/>
              </a:xfrm>
              <a:prstGeom prst="straightConnector1">
                <a:avLst/>
              </a:prstGeom>
              <a:noFill/>
              <a:ln w="25400" cap="flat" cmpd="sng" algn="ctr">
                <a:solidFill>
                  <a:srgbClr val="5B9BD5"/>
                </a:solidFill>
                <a:prstDash val="solid"/>
                <a:miter lim="800000"/>
                <a:tailEnd type="none"/>
              </a:ln>
              <a:effectLst/>
            </p:spPr>
          </p:cxnSp>
          <p:cxnSp>
            <p:nvCxnSpPr>
              <p:cNvPr id="109" name="Straight Arrow Connector 108"/>
              <p:cNvCxnSpPr/>
              <p:nvPr/>
            </p:nvCxnSpPr>
            <p:spPr>
              <a:xfrm flipH="1">
                <a:off x="449829" y="2935622"/>
                <a:ext cx="872522" cy="7925"/>
              </a:xfrm>
              <a:prstGeom prst="straightConnector1">
                <a:avLst/>
              </a:prstGeom>
              <a:noFill/>
              <a:ln w="25400" cap="flat" cmpd="sng" algn="ctr">
                <a:solidFill>
                  <a:srgbClr val="5B9BD5"/>
                </a:solidFill>
                <a:prstDash val="solid"/>
                <a:miter lim="800000"/>
                <a:tailEnd type="none"/>
              </a:ln>
              <a:effectLst/>
            </p:spPr>
          </p:cxnSp>
          <p:cxnSp>
            <p:nvCxnSpPr>
              <p:cNvPr id="110" name="Straight Arrow Connector 109"/>
              <p:cNvCxnSpPr/>
              <p:nvPr/>
            </p:nvCxnSpPr>
            <p:spPr>
              <a:xfrm flipH="1">
                <a:off x="436803" y="3387743"/>
                <a:ext cx="872522" cy="7925"/>
              </a:xfrm>
              <a:prstGeom prst="straightConnector1">
                <a:avLst/>
              </a:prstGeom>
              <a:noFill/>
              <a:ln w="25400" cap="flat" cmpd="sng" algn="ctr">
                <a:solidFill>
                  <a:srgbClr val="5B9BD5"/>
                </a:solidFill>
                <a:prstDash val="solid"/>
                <a:miter lim="800000"/>
                <a:tailEnd type="none"/>
              </a:ln>
              <a:effectLst/>
            </p:spPr>
          </p:cxnSp>
          <p:sp>
            <p:nvSpPr>
              <p:cNvPr id="111" name="TextBox 110"/>
              <p:cNvSpPr txBox="1"/>
              <p:nvPr/>
            </p:nvSpPr>
            <p:spPr>
              <a:xfrm>
                <a:off x="803718" y="2944576"/>
                <a:ext cx="165369" cy="507831"/>
              </a:xfrm>
              <a:prstGeom prst="rect">
                <a:avLst/>
              </a:prstGeom>
              <a:noFill/>
            </p:spPr>
            <p:txBody>
              <a:bodyPr wrap="square" rtlCol="0">
                <a:spAutoFit/>
              </a:bodyPr>
              <a:lstStyle/>
              <a:p>
                <a:pPr>
                  <a:lnSpc>
                    <a:spcPct val="50000"/>
                  </a:lnSpc>
                </a:pPr>
                <a:r>
                  <a:rPr lang="en-US" b="1" dirty="0" smtClean="0">
                    <a:solidFill>
                      <a:prstClr val="black"/>
                    </a:solidFill>
                    <a:latin typeface="Arial Narrow" panose="020B0606020202030204" pitchFamily="34" charset="0"/>
                  </a:rPr>
                  <a:t>. </a:t>
                </a:r>
              </a:p>
              <a:p>
                <a:pPr>
                  <a:lnSpc>
                    <a:spcPct val="50000"/>
                  </a:lnSpc>
                </a:pPr>
                <a:r>
                  <a:rPr lang="en-US" b="1" dirty="0" smtClean="0">
                    <a:solidFill>
                      <a:prstClr val="black"/>
                    </a:solidFill>
                    <a:latin typeface="Arial Narrow" panose="020B0606020202030204" pitchFamily="34" charset="0"/>
                  </a:rPr>
                  <a:t>.</a:t>
                </a:r>
              </a:p>
              <a:p>
                <a:pPr>
                  <a:lnSpc>
                    <a:spcPct val="50000"/>
                  </a:lnSpc>
                </a:pPr>
                <a:r>
                  <a:rPr lang="en-US" b="1" dirty="0">
                    <a:solidFill>
                      <a:prstClr val="black"/>
                    </a:solidFill>
                    <a:latin typeface="Arial Narrow" panose="020B0606020202030204" pitchFamily="34" charset="0"/>
                  </a:rPr>
                  <a:t>.</a:t>
                </a:r>
              </a:p>
            </p:txBody>
          </p:sp>
        </p:grpSp>
        <p:grpSp>
          <p:nvGrpSpPr>
            <p:cNvPr id="100" name="Group 99"/>
            <p:cNvGrpSpPr/>
            <p:nvPr/>
          </p:nvGrpSpPr>
          <p:grpSpPr>
            <a:xfrm>
              <a:off x="493847" y="2673871"/>
              <a:ext cx="735618" cy="863449"/>
              <a:chOff x="493847" y="2673871"/>
              <a:chExt cx="735618" cy="863449"/>
            </a:xfrm>
          </p:grpSpPr>
          <p:sp>
            <p:nvSpPr>
              <p:cNvPr id="101" name="Explosion 1 100"/>
              <p:cNvSpPr/>
              <p:nvPr/>
            </p:nvSpPr>
            <p:spPr>
              <a:xfrm>
                <a:off x="505890"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2" name="Explosion 1 101"/>
              <p:cNvSpPr/>
              <p:nvPr/>
            </p:nvSpPr>
            <p:spPr>
              <a:xfrm>
                <a:off x="648477"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3" name="Explosion 1 102"/>
              <p:cNvSpPr/>
              <p:nvPr/>
            </p:nvSpPr>
            <p:spPr>
              <a:xfrm>
                <a:off x="1033042" y="2929080"/>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4" name="Explosion 1 103"/>
              <p:cNvSpPr/>
              <p:nvPr/>
            </p:nvSpPr>
            <p:spPr>
              <a:xfrm>
                <a:off x="493847" y="3192089"/>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5" name="Explosion 1 104"/>
              <p:cNvSpPr/>
              <p:nvPr/>
            </p:nvSpPr>
            <p:spPr>
              <a:xfrm>
                <a:off x="823913" y="2673871"/>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106" name="Explosion 1 105"/>
              <p:cNvSpPr/>
              <p:nvPr/>
            </p:nvSpPr>
            <p:spPr>
              <a:xfrm>
                <a:off x="958230" y="3387218"/>
                <a:ext cx="196423" cy="150102"/>
              </a:xfrm>
              <a:prstGeom prst="irregularSeal1">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smtClean="0">
                  <a:ln>
                    <a:noFill/>
                  </a:ln>
                  <a:solidFill>
                    <a:prstClr val="white"/>
                  </a:solidFill>
                  <a:effectLst/>
                  <a:uLnTx/>
                  <a:uFillTx/>
                  <a:latin typeface="Arial Narrow" panose="020B0606020202030204" pitchFamily="34" charset="0"/>
                </a:endParaRPr>
              </a:p>
            </p:txBody>
          </p:sp>
        </p:grpSp>
      </p:grpSp>
    </p:spTree>
    <p:extLst>
      <p:ext uri="{BB962C8B-B14F-4D97-AF65-F5344CB8AC3E}">
        <p14:creationId xmlns:p14="http://schemas.microsoft.com/office/powerpoint/2010/main" val="10575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7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7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1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2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4" grpId="0" animBg="1"/>
      <p:bldP spid="215" grpId="0" animBg="1"/>
      <p:bldP spid="203" grpId="0" animBg="1"/>
      <p:bldP spid="22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a:t>
            </a:r>
            <a:r>
              <a:rPr lang="en-US" dirty="0" err="1" smtClean="0"/>
              <a:t>mvEqualizer</a:t>
            </a:r>
            <a:endParaRPr lang="en-US" dirty="0"/>
          </a:p>
        </p:txBody>
      </p:sp>
      <p:sp>
        <p:nvSpPr>
          <p:cNvPr id="3" name="Content Placeholder 2"/>
          <p:cNvSpPr>
            <a:spLocks noGrp="1"/>
          </p:cNvSpPr>
          <p:nvPr>
            <p:ph idx="1"/>
          </p:nvPr>
        </p:nvSpPr>
        <p:spPr>
          <a:xfrm>
            <a:off x="304800" y="914400"/>
            <a:ext cx="8458200" cy="5334000"/>
          </a:xfrm>
        </p:spPr>
        <p:txBody>
          <a:bodyPr/>
          <a:lstStyle/>
          <a:p>
            <a:r>
              <a:rPr lang="en-US" dirty="0" smtClean="0"/>
              <a:t>Eight applications from Parsec and SPLASH2</a:t>
            </a:r>
          </a:p>
          <a:p>
            <a:r>
              <a:rPr lang="en-US" dirty="0" smtClean="0"/>
              <a:t>Error model: single bit flips in </a:t>
            </a:r>
            <a:r>
              <a:rPr lang="en-US" dirty="0" smtClean="0">
                <a:solidFill>
                  <a:srgbClr val="CC6600"/>
                </a:solidFill>
              </a:rPr>
              <a:t>integer architectural registers </a:t>
            </a:r>
            <a:r>
              <a:rPr lang="en-US" dirty="0" smtClean="0"/>
              <a:t>at</a:t>
            </a:r>
            <a:r>
              <a:rPr lang="en-US" dirty="0" smtClean="0">
                <a:solidFill>
                  <a:srgbClr val="D15100"/>
                </a:solidFill>
              </a:rPr>
              <a:t> </a:t>
            </a:r>
            <a:r>
              <a:rPr lang="en-US" dirty="0" smtClean="0">
                <a:solidFill>
                  <a:srgbClr val="CC6600"/>
                </a:solidFill>
              </a:rPr>
              <a:t>every </a:t>
            </a:r>
            <a:r>
              <a:rPr lang="en-US" dirty="0">
                <a:solidFill>
                  <a:srgbClr val="CC6600"/>
                </a:solidFill>
              </a:rPr>
              <a:t>dynamic </a:t>
            </a:r>
            <a:r>
              <a:rPr lang="en-US" dirty="0" smtClean="0">
                <a:solidFill>
                  <a:srgbClr val="CC6600"/>
                </a:solidFill>
              </a:rPr>
              <a:t>instruction</a:t>
            </a:r>
          </a:p>
          <a:p>
            <a:r>
              <a:rPr lang="en-US" dirty="0" smtClean="0"/>
              <a:t>Employed after </a:t>
            </a:r>
            <a:r>
              <a:rPr lang="en-US" dirty="0" err="1" smtClean="0"/>
              <a:t>Relyzer</a:t>
            </a:r>
            <a:endParaRPr lang="en-US" dirty="0" smtClean="0"/>
          </a:p>
          <a:p>
            <a:r>
              <a:rPr lang="en-US" dirty="0" smtClean="0"/>
              <a:t>Implemented in architecture simulator (</a:t>
            </a:r>
            <a:r>
              <a:rPr lang="en-US" dirty="0" err="1" smtClean="0"/>
              <a:t>Simics</a:t>
            </a:r>
            <a:r>
              <a:rPr lang="en-US" dirty="0" smtClean="0"/>
              <a:t>)</a:t>
            </a:r>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854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of </a:t>
            </a:r>
            <a:r>
              <a:rPr lang="en-US" dirty="0" err="1" smtClean="0"/>
              <a:t>mvEqualizer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5102184"/>
              </p:ext>
            </p:extLst>
          </p:nvPr>
        </p:nvGraphicFramePr>
        <p:xfrm>
          <a:off x="304800" y="914400"/>
          <a:ext cx="86868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Only 36% of error sites need full simulations </a:t>
            </a:r>
          </a:p>
        </p:txBody>
      </p:sp>
      <p:sp>
        <p:nvSpPr>
          <p:cNvPr id="8" name="TextBox 7"/>
          <p:cNvSpPr txBox="1"/>
          <p:nvPr/>
        </p:nvSpPr>
        <p:spPr>
          <a:xfrm>
            <a:off x="6928837" y="1431750"/>
            <a:ext cx="519694" cy="338554"/>
          </a:xfrm>
          <a:prstGeom prst="rect">
            <a:avLst/>
          </a:prstGeom>
          <a:noFill/>
        </p:spPr>
        <p:txBody>
          <a:bodyPr wrap="none" rtlCol="0">
            <a:spAutoFit/>
          </a:bodyPr>
          <a:lstStyle/>
          <a:p>
            <a:r>
              <a:rPr lang="en-US" sz="1600" b="1" dirty="0" smtClean="0">
                <a:latin typeface="Arial Narrow" panose="020B0606020202030204" pitchFamily="34" charset="0"/>
              </a:rPr>
              <a:t>36%</a:t>
            </a:r>
            <a:endParaRPr lang="en-US" sz="1600" b="1" dirty="0">
              <a:latin typeface="Arial Narrow" panose="020B0606020202030204" pitchFamily="34" charset="0"/>
            </a:endParaRPr>
          </a:p>
        </p:txBody>
      </p:sp>
      <p:sp>
        <p:nvSpPr>
          <p:cNvPr id="9" name="TextBox 8"/>
          <p:cNvSpPr txBox="1"/>
          <p:nvPr/>
        </p:nvSpPr>
        <p:spPr>
          <a:xfrm>
            <a:off x="6928837" y="2391696"/>
            <a:ext cx="519694" cy="338554"/>
          </a:xfrm>
          <a:prstGeom prst="rect">
            <a:avLst/>
          </a:prstGeom>
          <a:noFill/>
        </p:spPr>
        <p:txBody>
          <a:bodyPr wrap="none" rtlCol="0">
            <a:spAutoFit/>
          </a:bodyPr>
          <a:lstStyle/>
          <a:p>
            <a:r>
              <a:rPr lang="en-US" sz="1600" b="1" dirty="0" smtClean="0">
                <a:latin typeface="Arial Narrow" panose="020B0606020202030204" pitchFamily="34" charset="0"/>
              </a:rPr>
              <a:t>35%</a:t>
            </a:r>
            <a:endParaRPr lang="en-US" sz="1600" b="1" dirty="0">
              <a:latin typeface="Arial Narrow" panose="020B0606020202030204" pitchFamily="34" charset="0"/>
            </a:endParaRPr>
          </a:p>
        </p:txBody>
      </p:sp>
      <p:sp>
        <p:nvSpPr>
          <p:cNvPr id="10" name="TextBox 9"/>
          <p:cNvSpPr txBox="1"/>
          <p:nvPr/>
        </p:nvSpPr>
        <p:spPr>
          <a:xfrm>
            <a:off x="6934200" y="3319046"/>
            <a:ext cx="519694" cy="338554"/>
          </a:xfrm>
          <a:prstGeom prst="rect">
            <a:avLst/>
          </a:prstGeom>
          <a:noFill/>
        </p:spPr>
        <p:txBody>
          <a:bodyPr wrap="none" rtlCol="0">
            <a:spAutoFit/>
          </a:bodyPr>
          <a:lstStyle/>
          <a:p>
            <a:r>
              <a:rPr lang="en-US" sz="1600" b="1" dirty="0" smtClean="0">
                <a:latin typeface="Arial Narrow" panose="020B0606020202030204" pitchFamily="34" charset="0"/>
              </a:rPr>
              <a:t>29%</a:t>
            </a:r>
            <a:endParaRPr lang="en-US" sz="1600" b="1" dirty="0">
              <a:latin typeface="Arial Narrow" panose="020B0606020202030204" pitchFamily="34" charset="0"/>
            </a:endParaRPr>
          </a:p>
        </p:txBody>
      </p:sp>
    </p:spTree>
    <p:extLst>
      <p:ext uri="{BB962C8B-B14F-4D97-AF65-F5344CB8AC3E}">
        <p14:creationId xmlns:p14="http://schemas.microsoft.com/office/powerpoint/2010/main" val="1874101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Savings from Equalized Simulations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28</a:t>
            </a:fld>
            <a:endParaRPr lang="en-US"/>
          </a:p>
        </p:txBody>
      </p:sp>
      <p:graphicFrame>
        <p:nvGraphicFramePr>
          <p:cNvPr id="5" name="Chart 4"/>
          <p:cNvGraphicFramePr>
            <a:graphicFrameLocks/>
          </p:cNvGraphicFramePr>
          <p:nvPr>
            <p:extLst>
              <p:ext uri="{D42A27DB-BD31-4B8C-83A1-F6EECF244321}">
                <p14:modId xmlns:p14="http://schemas.microsoft.com/office/powerpoint/2010/main" val="875396567"/>
              </p:ext>
            </p:extLst>
          </p:nvPr>
        </p:nvGraphicFramePr>
        <p:xfrm>
          <a:off x="0" y="914400"/>
          <a:ext cx="3733800" cy="4724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584195172"/>
              </p:ext>
            </p:extLst>
          </p:nvPr>
        </p:nvGraphicFramePr>
        <p:xfrm>
          <a:off x="4038600" y="914400"/>
          <a:ext cx="51054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94% of equalized simulations require 2,850 instructions to be executed</a:t>
            </a:r>
          </a:p>
        </p:txBody>
      </p:sp>
    </p:spTree>
    <p:extLst>
      <p:ext uri="{BB962C8B-B14F-4D97-AF65-F5344CB8AC3E}">
        <p14:creationId xmlns:p14="http://schemas.microsoft.com/office/powerpoint/2010/main" val="1990057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chemeClr val="bg1">
                  <a:lumMod val="65000"/>
                </a:schemeClr>
              </a:solidFill>
            </a:endParaRPr>
          </a:p>
          <a:p>
            <a:pPr>
              <a:lnSpc>
                <a:spcPct val="100000"/>
              </a:lnSpc>
            </a:pPr>
            <a:r>
              <a:rPr lang="en-US" dirty="0" err="1">
                <a:solidFill>
                  <a:schemeClr val="bg1">
                    <a:lumMod val="65000"/>
                  </a:schemeClr>
                </a:solidFill>
              </a:rPr>
              <a:t>m</a:t>
            </a:r>
            <a:r>
              <a:rPr lang="en-US" dirty="0" err="1" smtClean="0">
                <a:solidFill>
                  <a:schemeClr val="bg1">
                    <a:lumMod val="65000"/>
                  </a:schemeClr>
                </a:solidFill>
              </a:rPr>
              <a:t>vEqualizer</a:t>
            </a:r>
            <a:r>
              <a:rPr lang="en-US" dirty="0" smtClean="0">
                <a:solidFill>
                  <a:schemeClr val="bg1">
                    <a:lumMod val="65000"/>
                  </a:schemeClr>
                </a:solidFill>
              </a:rPr>
              <a:t>: Speeding up </a:t>
            </a:r>
            <a:r>
              <a:rPr lang="en-US" dirty="0" err="1" smtClean="0">
                <a:solidFill>
                  <a:schemeClr val="bg1">
                    <a:lumMod val="65000"/>
                  </a:schemeClr>
                </a:solidFill>
              </a:rPr>
              <a:t>Relyzer</a:t>
            </a:r>
            <a:endParaRPr lang="en-US" dirty="0" smtClean="0">
              <a:solidFill>
                <a:schemeClr val="bg1">
                  <a:lumMod val="65000"/>
                </a:schemeClr>
              </a:solidFill>
            </a:endParaRPr>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t>Converting SDCs to detections</a:t>
            </a:r>
          </a:p>
          <a:p>
            <a:pPr lvl="2">
              <a:lnSpc>
                <a:spcPct val="100000"/>
              </a:lnSpc>
              <a:buFont typeface="Wingdings" panose="05000000000000000000" pitchFamily="2" charset="2"/>
              <a:buChar char="§"/>
            </a:pPr>
            <a:r>
              <a:rPr lang="en-US" dirty="0"/>
              <a:t>Program-level detectors</a:t>
            </a:r>
          </a:p>
          <a:p>
            <a:pPr lvl="2">
              <a:lnSpc>
                <a:spcPct val="100000"/>
              </a:lnSpc>
              <a:buFont typeface="Wingdings" panose="05000000000000000000" pitchFamily="2" charset="2"/>
              <a:buChar char="§"/>
            </a:pPr>
            <a:r>
              <a:rPr lang="en-US" dirty="0" smtClean="0"/>
              <a:t>Evaluation</a:t>
            </a:r>
          </a:p>
          <a:p>
            <a:pPr lvl="1">
              <a:lnSpc>
                <a:spcPct val="100000"/>
              </a:lnSpc>
            </a:pPr>
            <a:r>
              <a:rPr lang="en-US" dirty="0" smtClean="0"/>
              <a:t>Tunable Reliability</a:t>
            </a:r>
          </a:p>
          <a:p>
            <a:pPr lvl="1">
              <a:lnSpc>
                <a:spcPct val="100000"/>
              </a:lnSpc>
            </a:pPr>
            <a:endParaRPr lang="en-US" sz="1000" dirty="0" smtClean="0"/>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29</a:t>
            </a:fld>
            <a:endParaRPr lang="en-US"/>
          </a:p>
        </p:txBody>
      </p:sp>
      <p:sp>
        <p:nvSpPr>
          <p:cNvPr id="5" name="Left Arrow 4"/>
          <p:cNvSpPr/>
          <p:nvPr/>
        </p:nvSpPr>
        <p:spPr bwMode="auto">
          <a:xfrm>
            <a:off x="4876800" y="3810000"/>
            <a:ext cx="1752600" cy="9144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3051912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Scaling and Reliability Challenges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a:p>
        </p:txBody>
      </p:sp>
      <p:grpSp>
        <p:nvGrpSpPr>
          <p:cNvPr id="6" name="Group 5"/>
          <p:cNvGrpSpPr/>
          <p:nvPr/>
        </p:nvGrpSpPr>
        <p:grpSpPr>
          <a:xfrm rot="5400000">
            <a:off x="-961389" y="2800270"/>
            <a:ext cx="2467846" cy="369332"/>
            <a:chOff x="503954" y="5486400"/>
            <a:chExt cx="2467846" cy="369332"/>
          </a:xfrm>
        </p:grpSpPr>
        <p:sp>
          <p:nvSpPr>
            <p:cNvPr id="7" name="TextBox 6"/>
            <p:cNvSpPr txBox="1"/>
            <p:nvPr/>
          </p:nvSpPr>
          <p:spPr>
            <a:xfrm>
              <a:off x="503954" y="5486400"/>
              <a:ext cx="1477246" cy="369332"/>
            </a:xfrm>
            <a:prstGeom prst="rect">
              <a:avLst/>
            </a:prstGeom>
            <a:noFill/>
          </p:spPr>
          <p:txBody>
            <a:bodyPr wrap="square" rtlCol="0">
              <a:spAutoFit/>
            </a:bodyPr>
            <a:lstStyle/>
            <a:p>
              <a:r>
                <a:rPr lang="en-US" b="1" dirty="0" smtClean="0">
                  <a:latin typeface="Arial Narrow" pitchFamily="34" charset="0"/>
                </a:rPr>
                <a:t>Nanometers  </a:t>
              </a:r>
              <a:endParaRPr lang="en-US" b="1" dirty="0">
                <a:latin typeface="Arial Narrow" pitchFamily="34" charset="0"/>
              </a:endParaRPr>
            </a:p>
          </p:txBody>
        </p:sp>
        <p:cxnSp>
          <p:nvCxnSpPr>
            <p:cNvPr id="8" name="Straight Arrow Connector 7"/>
            <p:cNvCxnSpPr>
              <a:stCxn id="7" idx="3"/>
            </p:cNvCxnSpPr>
            <p:nvPr/>
          </p:nvCxnSpPr>
          <p:spPr bwMode="auto">
            <a:xfrm>
              <a:off x="1981200" y="5671066"/>
              <a:ext cx="99060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pSp>
        <p:nvGrpSpPr>
          <p:cNvPr id="19" name="Group 18"/>
          <p:cNvGrpSpPr/>
          <p:nvPr/>
        </p:nvGrpSpPr>
        <p:grpSpPr>
          <a:xfrm rot="16200000">
            <a:off x="7668261" y="2709347"/>
            <a:ext cx="2467846" cy="369332"/>
            <a:chOff x="503954" y="5486400"/>
            <a:chExt cx="2467846" cy="369332"/>
          </a:xfrm>
        </p:grpSpPr>
        <p:sp>
          <p:nvSpPr>
            <p:cNvPr id="20" name="TextBox 19"/>
            <p:cNvSpPr txBox="1"/>
            <p:nvPr/>
          </p:nvSpPr>
          <p:spPr>
            <a:xfrm rot="10800000">
              <a:off x="503954" y="5486400"/>
              <a:ext cx="1477246" cy="369332"/>
            </a:xfrm>
            <a:prstGeom prst="rect">
              <a:avLst/>
            </a:prstGeom>
            <a:noFill/>
          </p:spPr>
          <p:txBody>
            <a:bodyPr wrap="square" rtlCol="0">
              <a:spAutoFit/>
            </a:bodyPr>
            <a:lstStyle/>
            <a:p>
              <a:r>
                <a:rPr lang="en-US" b="1" dirty="0" smtClean="0">
                  <a:latin typeface="Arial Narrow" pitchFamily="34" charset="0"/>
                </a:rPr>
                <a:t>Increase (X)</a:t>
              </a:r>
              <a:endParaRPr lang="en-US" b="1" dirty="0">
                <a:latin typeface="Arial Narrow" pitchFamily="34" charset="0"/>
              </a:endParaRPr>
            </a:p>
          </p:txBody>
        </p:sp>
        <p:cxnSp>
          <p:nvCxnSpPr>
            <p:cNvPr id="21" name="Straight Arrow Connector 20"/>
            <p:cNvCxnSpPr>
              <a:stCxn id="20" idx="1"/>
            </p:cNvCxnSpPr>
            <p:nvPr/>
          </p:nvCxnSpPr>
          <p:spPr bwMode="auto">
            <a:xfrm rot="5400000" flipV="1">
              <a:off x="2476500" y="5175766"/>
              <a:ext cx="0" cy="99060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grpSp>
      <p:graphicFrame>
        <p:nvGraphicFramePr>
          <p:cNvPr id="31" name="Chart 30"/>
          <p:cNvGraphicFramePr>
            <a:graphicFrameLocks/>
          </p:cNvGraphicFramePr>
          <p:nvPr>
            <p:extLst>
              <p:ext uri="{D42A27DB-BD31-4B8C-83A1-F6EECF244321}">
                <p14:modId xmlns:p14="http://schemas.microsoft.com/office/powerpoint/2010/main" val="2076824109"/>
              </p:ext>
            </p:extLst>
          </p:nvPr>
        </p:nvGraphicFramePr>
        <p:xfrm>
          <a:off x="368433" y="1219200"/>
          <a:ext cx="841248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55" name="TextBox 54"/>
          <p:cNvSpPr txBox="1"/>
          <p:nvPr/>
        </p:nvSpPr>
        <p:spPr>
          <a:xfrm>
            <a:off x="1371600" y="6360309"/>
            <a:ext cx="6497412" cy="486287"/>
          </a:xfrm>
          <a:prstGeom prst="rect">
            <a:avLst/>
          </a:prstGeom>
          <a:noFill/>
        </p:spPr>
        <p:txBody>
          <a:bodyPr wrap="square" rtlCol="0">
            <a:spAutoFit/>
          </a:bodyPr>
          <a:lstStyle/>
          <a:p>
            <a:pPr>
              <a:lnSpc>
                <a:spcPct val="80000"/>
              </a:lnSpc>
            </a:pPr>
            <a:r>
              <a:rPr lang="en-US" sz="1600" dirty="0">
                <a:latin typeface="Arial Narrow" pitchFamily="34" charset="0"/>
              </a:rPr>
              <a:t>*</a:t>
            </a:r>
            <a:r>
              <a:rPr lang="en-US" sz="1600" dirty="0" smtClean="0">
                <a:latin typeface="Arial Narrow" pitchFamily="34" charset="0"/>
              </a:rPr>
              <a:t>Source: </a:t>
            </a:r>
            <a:r>
              <a:rPr lang="en-US" sz="1600" dirty="0">
                <a:latin typeface="Arial Narrow" pitchFamily="34" charset="0"/>
              </a:rPr>
              <a:t>Inter-Agency Workshop </a:t>
            </a:r>
            <a:r>
              <a:rPr lang="en-US" sz="1600" dirty="0" smtClean="0">
                <a:latin typeface="Arial Narrow" pitchFamily="34" charset="0"/>
              </a:rPr>
              <a:t>on HPC Resilience </a:t>
            </a:r>
            <a:r>
              <a:rPr lang="en-US" sz="1600" dirty="0">
                <a:latin typeface="Arial Narrow" pitchFamily="34" charset="0"/>
              </a:rPr>
              <a:t>at Extreme Scale </a:t>
            </a:r>
            <a:endParaRPr lang="en-US" sz="1600" dirty="0" smtClean="0">
              <a:latin typeface="Arial Narrow" pitchFamily="34" charset="0"/>
            </a:endParaRPr>
          </a:p>
          <a:p>
            <a:pPr>
              <a:lnSpc>
                <a:spcPct val="80000"/>
              </a:lnSpc>
            </a:pPr>
            <a:r>
              <a:rPr lang="en-US" sz="1600" dirty="0" smtClean="0">
                <a:latin typeface="Arial Narrow" pitchFamily="34" charset="0"/>
              </a:rPr>
              <a:t>  hosted </a:t>
            </a:r>
            <a:r>
              <a:rPr lang="en-US" sz="1600" dirty="0">
                <a:latin typeface="Arial Narrow" pitchFamily="34" charset="0"/>
              </a:rPr>
              <a:t>by </a:t>
            </a:r>
            <a:r>
              <a:rPr lang="en-US" sz="1600" dirty="0" smtClean="0">
                <a:latin typeface="Arial Narrow" pitchFamily="34" charset="0"/>
              </a:rPr>
              <a:t>NSA </a:t>
            </a:r>
            <a:r>
              <a:rPr lang="en-US" sz="1600" dirty="0">
                <a:latin typeface="Arial Narrow" pitchFamily="34" charset="0"/>
              </a:rPr>
              <a:t>Advanced Computing Systems, </a:t>
            </a:r>
            <a:r>
              <a:rPr lang="en-US" sz="1600" dirty="0" smtClean="0">
                <a:latin typeface="Arial Narrow" pitchFamily="34" charset="0"/>
              </a:rPr>
              <a:t>DOE/SC, and DOE/NNSA</a:t>
            </a:r>
            <a:r>
              <a:rPr lang="en-US" sz="1600" dirty="0">
                <a:latin typeface="Arial Narrow" pitchFamily="34" charset="0"/>
              </a:rPr>
              <a:t>, </a:t>
            </a:r>
            <a:r>
              <a:rPr lang="en-US" sz="1600" dirty="0" smtClean="0">
                <a:latin typeface="Arial Narrow" pitchFamily="34" charset="0"/>
              </a:rPr>
              <a:t>Feb 2012 </a:t>
            </a:r>
            <a:endParaRPr lang="en-US" sz="1600" dirty="0">
              <a:latin typeface="Arial Narrow" pitchFamily="34" charset="0"/>
            </a:endParaRPr>
          </a:p>
        </p:txBody>
      </p:sp>
      <p:grpSp>
        <p:nvGrpSpPr>
          <p:cNvPr id="10" name="Group 9"/>
          <p:cNvGrpSpPr/>
          <p:nvPr/>
        </p:nvGrpSpPr>
        <p:grpSpPr>
          <a:xfrm>
            <a:off x="87868" y="1066800"/>
            <a:ext cx="8952170" cy="4285047"/>
            <a:chOff x="87868" y="1066800"/>
            <a:chExt cx="8952170" cy="4285047"/>
          </a:xfrm>
        </p:grpSpPr>
        <p:grpSp>
          <p:nvGrpSpPr>
            <p:cNvPr id="9" name="Group 8"/>
            <p:cNvGrpSpPr/>
            <p:nvPr/>
          </p:nvGrpSpPr>
          <p:grpSpPr>
            <a:xfrm>
              <a:off x="87868" y="1066800"/>
              <a:ext cx="8952170" cy="4285047"/>
              <a:chOff x="87868" y="1066800"/>
              <a:chExt cx="8952170" cy="4285047"/>
            </a:xfrm>
            <a:solidFill>
              <a:schemeClr val="bg1">
                <a:alpha val="90000"/>
              </a:schemeClr>
            </a:solidFill>
          </p:grpSpPr>
          <p:sp>
            <p:nvSpPr>
              <p:cNvPr id="5" name="Rectangle 4"/>
              <p:cNvSpPr/>
              <p:nvPr/>
            </p:nvSpPr>
            <p:spPr bwMode="auto">
              <a:xfrm>
                <a:off x="87868" y="1066800"/>
                <a:ext cx="8952170" cy="4038600"/>
              </a:xfrm>
              <a:prstGeom prst="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6"/>
              <p:cNvSpPr/>
              <p:nvPr/>
            </p:nvSpPr>
            <p:spPr bwMode="auto">
              <a:xfrm>
                <a:off x="2057399" y="1142999"/>
                <a:ext cx="4701123" cy="4208848"/>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3" name="Rounded Rectangle 2"/>
            <p:cNvSpPr/>
            <p:nvPr/>
          </p:nvSpPr>
          <p:spPr bwMode="auto">
            <a:xfrm>
              <a:off x="328657" y="1066800"/>
              <a:ext cx="8573527" cy="3886200"/>
            </a:xfrm>
            <a:prstGeom prst="round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grpSp>
      <p:sp>
        <p:nvSpPr>
          <p:cNvPr id="12" name="Rectangle 11"/>
          <p:cNvSpPr/>
          <p:nvPr/>
        </p:nvSpPr>
        <p:spPr>
          <a:xfrm>
            <a:off x="609600" y="1339602"/>
            <a:ext cx="8292584" cy="3240887"/>
          </a:xfrm>
          <a:prstGeom prst="rect">
            <a:avLst/>
          </a:prstGeom>
        </p:spPr>
        <p:txBody>
          <a:bodyPr wrap="square">
            <a:spAutoFit/>
          </a:bodyPr>
          <a:lstStyle/>
          <a:p>
            <a:pPr algn="ctr"/>
            <a:r>
              <a:rPr lang="en-US" sz="2200" b="1" dirty="0" smtClean="0">
                <a:solidFill>
                  <a:srgbClr val="FF0000"/>
                </a:solidFill>
                <a:latin typeface="Arial Narrow" pitchFamily="34" charset="0"/>
              </a:rPr>
              <a:t>Hardware Reliability </a:t>
            </a:r>
            <a:r>
              <a:rPr lang="en-US" sz="2200" b="1" dirty="0">
                <a:solidFill>
                  <a:srgbClr val="FF0000"/>
                </a:solidFill>
                <a:latin typeface="Arial Narrow" pitchFamily="34" charset="0"/>
              </a:rPr>
              <a:t>Challenges are for Real!</a:t>
            </a:r>
          </a:p>
          <a:p>
            <a:pPr algn="ctr"/>
            <a:endParaRPr lang="en-US" sz="2200" b="1" dirty="0">
              <a:solidFill>
                <a:srgbClr val="FF0000"/>
              </a:solidFill>
              <a:latin typeface="Arial Narrow" pitchFamily="34" charset="0"/>
            </a:endParaRPr>
          </a:p>
          <a:p>
            <a:pPr marL="342900" indent="-342900">
              <a:buFont typeface="Arial" pitchFamily="34" charset="0"/>
              <a:buChar char="•"/>
            </a:pPr>
            <a:r>
              <a:rPr lang="en-US" sz="2200" b="1" dirty="0">
                <a:latin typeface="Arial Narrow" pitchFamily="34" charset="0"/>
              </a:rPr>
              <a:t>Sun experienced </a:t>
            </a:r>
            <a:r>
              <a:rPr lang="en-US" sz="2200" b="1" dirty="0" smtClean="0">
                <a:latin typeface="Arial Narrow" pitchFamily="34" charset="0"/>
              </a:rPr>
              <a:t>soft-errors </a:t>
            </a:r>
            <a:r>
              <a:rPr lang="en-US" sz="2200" b="1" dirty="0">
                <a:latin typeface="Arial Narrow" pitchFamily="34" charset="0"/>
              </a:rPr>
              <a:t>in flagship enterprise server line, 2000</a:t>
            </a:r>
          </a:p>
          <a:p>
            <a:pPr marL="800100" lvl="1" indent="-342900">
              <a:lnSpc>
                <a:spcPct val="110000"/>
              </a:lnSpc>
              <a:buFont typeface="Arial Narrow" pitchFamily="34" charset="0"/>
              <a:buChar char="–"/>
            </a:pPr>
            <a:r>
              <a:rPr lang="en-US" sz="2200" b="1" dirty="0">
                <a:latin typeface="Arial Narrow" pitchFamily="34" charset="0"/>
              </a:rPr>
              <a:t>America Online, </a:t>
            </a:r>
            <a:r>
              <a:rPr lang="en-US" sz="2200" b="1" dirty="0" smtClean="0">
                <a:latin typeface="Arial Narrow" pitchFamily="34" charset="0"/>
              </a:rPr>
              <a:t>eBay</a:t>
            </a:r>
            <a:r>
              <a:rPr lang="en-US" sz="2200" b="1" dirty="0">
                <a:latin typeface="Arial Narrow" pitchFamily="34" charset="0"/>
              </a:rPr>
              <a:t>, and others were affected</a:t>
            </a:r>
          </a:p>
          <a:p>
            <a:pPr marL="342900" indent="-342900">
              <a:lnSpc>
                <a:spcPct val="150000"/>
              </a:lnSpc>
              <a:buFont typeface="Arial" pitchFamily="34" charset="0"/>
              <a:buChar char="•"/>
            </a:pPr>
            <a:r>
              <a:rPr lang="en-US" sz="2200" b="1" dirty="0">
                <a:latin typeface="Arial Narrow" pitchFamily="34" charset="0"/>
              </a:rPr>
              <a:t>Several documented in-field errors</a:t>
            </a:r>
          </a:p>
          <a:p>
            <a:pPr marL="800100" lvl="1" indent="-342900">
              <a:lnSpc>
                <a:spcPct val="110000"/>
              </a:lnSpc>
              <a:buFont typeface="Arial Narrow" pitchFamily="34" charset="0"/>
              <a:buChar char="–"/>
            </a:pPr>
            <a:r>
              <a:rPr lang="en-US" sz="2200" b="1" dirty="0" smtClean="0">
                <a:latin typeface="Arial Narrow" pitchFamily="34" charset="0"/>
              </a:rPr>
              <a:t>LANL </a:t>
            </a:r>
            <a:r>
              <a:rPr lang="en-US" sz="2200" b="1" dirty="0">
                <a:latin typeface="Arial Narrow" pitchFamily="34" charset="0"/>
              </a:rPr>
              <a:t>Q Supercomputer: 27.7 </a:t>
            </a:r>
            <a:r>
              <a:rPr lang="en-US" sz="2200" b="1" dirty="0" smtClean="0">
                <a:latin typeface="Arial Narrow" pitchFamily="34" charset="0"/>
              </a:rPr>
              <a:t>failures/week </a:t>
            </a:r>
            <a:r>
              <a:rPr lang="en-US" sz="2200" b="1" dirty="0">
                <a:latin typeface="Arial Narrow" pitchFamily="34" charset="0"/>
              </a:rPr>
              <a:t>from soft errors, </a:t>
            </a:r>
            <a:r>
              <a:rPr lang="en-US" sz="2200" b="1" dirty="0" smtClean="0">
                <a:latin typeface="Arial Narrow" pitchFamily="34" charset="0"/>
              </a:rPr>
              <a:t>2005</a:t>
            </a:r>
          </a:p>
          <a:p>
            <a:pPr marL="800100" lvl="1" indent="-342900">
              <a:lnSpc>
                <a:spcPct val="110000"/>
              </a:lnSpc>
              <a:buFont typeface="Arial Narrow" pitchFamily="34" charset="0"/>
              <a:buChar char="–"/>
            </a:pPr>
            <a:r>
              <a:rPr lang="en-US" sz="2200" b="1" dirty="0">
                <a:latin typeface="Arial Narrow" pitchFamily="34" charset="0"/>
              </a:rPr>
              <a:t>LLNL </a:t>
            </a:r>
            <a:r>
              <a:rPr lang="en-US" sz="2200" b="1" dirty="0" err="1">
                <a:latin typeface="Arial Narrow" pitchFamily="34" charset="0"/>
              </a:rPr>
              <a:t>BlueGene</a:t>
            </a:r>
            <a:r>
              <a:rPr lang="en-US" sz="2200" b="1" dirty="0">
                <a:latin typeface="Arial Narrow" pitchFamily="34" charset="0"/>
              </a:rPr>
              <a:t>/L experienced parity errors every 8 hours, </a:t>
            </a:r>
            <a:r>
              <a:rPr lang="en-US" sz="2200" b="1" dirty="0" smtClean="0">
                <a:latin typeface="Arial Narrow" pitchFamily="34" charset="0"/>
              </a:rPr>
              <a:t>2007</a:t>
            </a:r>
            <a:endParaRPr lang="en-US" sz="2200" b="1" dirty="0">
              <a:latin typeface="Arial Narrow" pitchFamily="34" charset="0"/>
            </a:endParaRPr>
          </a:p>
          <a:p>
            <a:pPr marL="342900" indent="-342900">
              <a:lnSpc>
                <a:spcPct val="150000"/>
              </a:lnSpc>
              <a:buFont typeface="Arial" pitchFamily="34" charset="0"/>
              <a:buChar char="•"/>
            </a:pPr>
            <a:r>
              <a:rPr lang="en-US" sz="2200" b="1" dirty="0" err="1">
                <a:latin typeface="Arial Narrow" pitchFamily="34" charset="0"/>
              </a:rPr>
              <a:t>Exascale</a:t>
            </a:r>
            <a:r>
              <a:rPr lang="en-US" sz="2200" b="1" dirty="0">
                <a:latin typeface="Arial Narrow" pitchFamily="34" charset="0"/>
              </a:rPr>
              <a:t> systems are expected to </a:t>
            </a:r>
            <a:r>
              <a:rPr lang="en-US" sz="2200" b="1" dirty="0" smtClean="0">
                <a:latin typeface="Arial Narrow" pitchFamily="34" charset="0"/>
              </a:rPr>
              <a:t>fail </a:t>
            </a:r>
            <a:r>
              <a:rPr lang="en-US" sz="2200" b="1" dirty="0">
                <a:latin typeface="Arial Narrow" pitchFamily="34" charset="0"/>
              </a:rPr>
              <a:t>every 35-40 minutes</a:t>
            </a:r>
          </a:p>
        </p:txBody>
      </p:sp>
      <p:grpSp>
        <p:nvGrpSpPr>
          <p:cNvPr id="11" name="Group 10"/>
          <p:cNvGrpSpPr/>
          <p:nvPr/>
        </p:nvGrpSpPr>
        <p:grpSpPr>
          <a:xfrm>
            <a:off x="152400" y="5148140"/>
            <a:ext cx="8923498" cy="1234682"/>
            <a:chOff x="152400" y="5148140"/>
            <a:chExt cx="8923498" cy="1234682"/>
          </a:xfrm>
        </p:grpSpPr>
        <p:grpSp>
          <p:nvGrpSpPr>
            <p:cNvPr id="43" name="Group 42"/>
            <p:cNvGrpSpPr/>
            <p:nvPr/>
          </p:nvGrpSpPr>
          <p:grpSpPr>
            <a:xfrm>
              <a:off x="152400" y="5148140"/>
              <a:ext cx="8923498" cy="1234682"/>
              <a:chOff x="0" y="5148140"/>
              <a:chExt cx="8923498" cy="1234682"/>
            </a:xfrm>
          </p:grpSpPr>
          <p:sp>
            <p:nvSpPr>
              <p:cNvPr id="44" name="Rounded Rectangle 43"/>
              <p:cNvSpPr/>
              <p:nvPr/>
            </p:nvSpPr>
            <p:spPr bwMode="auto">
              <a:xfrm>
                <a:off x="891990" y="5360895"/>
                <a:ext cx="6804210" cy="838200"/>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45" name="Group 44"/>
              <p:cNvGrpSpPr/>
              <p:nvPr/>
            </p:nvGrpSpPr>
            <p:grpSpPr>
              <a:xfrm>
                <a:off x="0" y="5212978"/>
                <a:ext cx="1708666" cy="1134034"/>
                <a:chOff x="43934" y="5118851"/>
                <a:chExt cx="1708666" cy="1134034"/>
              </a:xfrm>
            </p:grpSpPr>
            <p:sp>
              <p:nvSpPr>
                <p:cNvPr id="50" name="Rounded Rectangle 49"/>
                <p:cNvSpPr/>
                <p:nvPr/>
              </p:nvSpPr>
              <p:spPr bwMode="auto">
                <a:xfrm>
                  <a:off x="43934" y="5118851"/>
                  <a:ext cx="1708666" cy="1134034"/>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1" name="Group 11"/>
                <p:cNvGrpSpPr>
                  <a:grpSpLocks/>
                </p:cNvGrpSpPr>
                <p:nvPr/>
              </p:nvGrpSpPr>
              <p:grpSpPr bwMode="auto">
                <a:xfrm>
                  <a:off x="220191" y="5257720"/>
                  <a:ext cx="1477903" cy="857810"/>
                  <a:chOff x="4794" y="1626"/>
                  <a:chExt cx="1200" cy="586"/>
                </a:xfrm>
                <a:solidFill>
                  <a:schemeClr val="bg1"/>
                </a:solidFill>
              </p:grpSpPr>
              <p:pic>
                <p:nvPicPr>
                  <p:cNvPr id="52" name="Picture 12"/>
                  <p:cNvPicPr>
                    <a:picLocks noChangeAspect="1" noChangeArrowheads="1"/>
                  </p:cNvPicPr>
                  <p:nvPr/>
                </p:nvPicPr>
                <p:blipFill>
                  <a:blip r:embed="rId4" cstate="print"/>
                  <a:srcRect/>
                  <a:stretch>
                    <a:fillRect/>
                  </a:stretch>
                </p:blipFill>
                <p:spPr bwMode="auto">
                  <a:xfrm>
                    <a:off x="4794" y="1634"/>
                    <a:ext cx="912" cy="578"/>
                  </a:xfrm>
                  <a:prstGeom prst="rect">
                    <a:avLst/>
                  </a:prstGeom>
                  <a:grpFill/>
                  <a:ln w="9525">
                    <a:noFill/>
                    <a:miter lim="800000"/>
                    <a:headEnd/>
                    <a:tailEnd/>
                  </a:ln>
                  <a:effectLst/>
                </p:spPr>
              </p:pic>
              <p:pic>
                <p:nvPicPr>
                  <p:cNvPr id="53" name="Picture 13" descr="MCED00214_0000[1]"/>
                  <p:cNvPicPr>
                    <a:picLocks noChangeAspect="1" noChangeArrowheads="1"/>
                  </p:cNvPicPr>
                  <p:nvPr/>
                </p:nvPicPr>
                <p:blipFill>
                  <a:blip r:embed="rId5" cstate="print"/>
                  <a:srcRect/>
                  <a:stretch>
                    <a:fillRect/>
                  </a:stretch>
                </p:blipFill>
                <p:spPr bwMode="auto">
                  <a:xfrm>
                    <a:off x="5802" y="1626"/>
                    <a:ext cx="192" cy="192"/>
                  </a:xfrm>
                  <a:prstGeom prst="rect">
                    <a:avLst/>
                  </a:prstGeom>
                  <a:grpFill/>
                </p:spPr>
              </p:pic>
              <p:sp>
                <p:nvSpPr>
                  <p:cNvPr id="54" name="Line 14"/>
                  <p:cNvSpPr>
                    <a:spLocks noChangeShapeType="1"/>
                  </p:cNvSpPr>
                  <p:nvPr/>
                </p:nvSpPr>
                <p:spPr bwMode="auto">
                  <a:xfrm flipH="1">
                    <a:off x="5418" y="1770"/>
                    <a:ext cx="384" cy="240"/>
                  </a:xfrm>
                  <a:prstGeom prst="line">
                    <a:avLst/>
                  </a:prstGeom>
                  <a:grpFill/>
                  <a:ln w="38100">
                    <a:solidFill>
                      <a:srgbClr val="FF0000"/>
                    </a:solidFill>
                    <a:round/>
                    <a:headEnd/>
                    <a:tailEnd type="stealth" w="lg" len="lg"/>
                  </a:ln>
                  <a:effectLst/>
                </p:spPr>
                <p:txBody>
                  <a:bodyPr>
                    <a:prstTxWarp prst="textNoShape">
                      <a:avLst/>
                    </a:prstTxWarp>
                  </a:bodyPr>
                  <a:lstStyle/>
                  <a:p>
                    <a:endParaRPr lang="en-US"/>
                  </a:p>
                </p:txBody>
              </p:sp>
            </p:grpSp>
          </p:grpSp>
          <p:grpSp>
            <p:nvGrpSpPr>
              <p:cNvPr id="46" name="Group 45"/>
              <p:cNvGrpSpPr/>
              <p:nvPr/>
            </p:nvGrpSpPr>
            <p:grpSpPr>
              <a:xfrm>
                <a:off x="6606123" y="5148140"/>
                <a:ext cx="2317375" cy="1234682"/>
                <a:chOff x="6759390" y="5141309"/>
                <a:chExt cx="2317375" cy="1234682"/>
              </a:xfrm>
            </p:grpSpPr>
            <p:sp>
              <p:nvSpPr>
                <p:cNvPr id="47" name="Rounded Rectangle 46"/>
                <p:cNvSpPr/>
                <p:nvPr/>
              </p:nvSpPr>
              <p:spPr bwMode="auto">
                <a:xfrm>
                  <a:off x="6759390" y="5141309"/>
                  <a:ext cx="2317375" cy="1234682"/>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9" name="Picture 7" descr="C:\Users\Siva\Documents\research\presentations\sarita's talk\vari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12" y="5257720"/>
                  <a:ext cx="994634" cy="10421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50" name="Picture 2" descr="E:\documents\research\presentations\job talk\academia\electromigration-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7210" y="5346764"/>
              <a:ext cx="1062203" cy="7830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33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SDCs to Detections: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30</a:t>
            </a:fld>
            <a:endParaRPr lang="en-US"/>
          </a:p>
        </p:txBody>
      </p:sp>
      <p:grpSp>
        <p:nvGrpSpPr>
          <p:cNvPr id="192" name="Group 191"/>
          <p:cNvGrpSpPr/>
          <p:nvPr/>
        </p:nvGrpSpPr>
        <p:grpSpPr>
          <a:xfrm>
            <a:off x="304800" y="4115216"/>
            <a:ext cx="2533423" cy="2437982"/>
            <a:chOff x="142874" y="5285600"/>
            <a:chExt cx="1857375" cy="1239329"/>
          </a:xfrm>
          <a:solidFill>
            <a:schemeClr val="bg1">
              <a:lumMod val="85000"/>
            </a:schemeClr>
          </a:solidFill>
        </p:grpSpPr>
        <p:sp>
          <p:nvSpPr>
            <p:cNvPr id="193" name="Rectangle 192"/>
            <p:cNvSpPr/>
            <p:nvPr/>
          </p:nvSpPr>
          <p:spPr bwMode="auto">
            <a:xfrm>
              <a:off x="142874" y="5285600"/>
              <a:ext cx="1857375" cy="1239329"/>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4" name="Rectangle 193"/>
            <p:cNvSpPr/>
            <p:nvPr/>
          </p:nvSpPr>
          <p:spPr>
            <a:xfrm>
              <a:off x="152400" y="5308937"/>
              <a:ext cx="1828800" cy="1173418"/>
            </a:xfrm>
            <a:prstGeom prst="rect">
              <a:avLst/>
            </a:prstGeom>
            <a:grpFill/>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Challenges:</a:t>
              </a:r>
            </a:p>
            <a:p>
              <a:pPr algn="r" eaLnBrk="0" fontAlgn="base" hangingPunct="0">
                <a:lnSpc>
                  <a:spcPct val="120000"/>
                </a:lnSpc>
                <a:spcBef>
                  <a:spcPct val="0"/>
                </a:spcBef>
                <a:spcAft>
                  <a:spcPct val="0"/>
                </a:spcAft>
              </a:pPr>
              <a:r>
                <a:rPr lang="en-US" sz="2000" b="1" i="1" dirty="0" smtClean="0">
                  <a:latin typeface="Arial Narrow" pitchFamily="34" charset="0"/>
                </a:rPr>
                <a:t>Where to place?</a:t>
              </a:r>
            </a:p>
            <a:p>
              <a:pPr algn="r" eaLnBrk="0" fontAlgn="base" hangingPunct="0">
                <a:lnSpc>
                  <a:spcPct val="120000"/>
                </a:lnSpc>
                <a:spcBef>
                  <a:spcPct val="0"/>
                </a:spcBef>
                <a:spcAft>
                  <a:spcPct val="0"/>
                </a:spcAft>
              </a:pPr>
              <a:endParaRPr lang="en-US" sz="2000" b="1" i="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What to use</a:t>
              </a:r>
              <a:r>
                <a:rPr lang="en-US" sz="2000" b="1" dirty="0" smtClean="0">
                  <a:latin typeface="Arial Narrow" pitchFamily="34" charset="0"/>
                </a:rPr>
                <a:t>?</a:t>
              </a:r>
            </a:p>
            <a:p>
              <a:pPr algn="r" eaLnBrk="0" fontAlgn="base" hangingPunct="0">
                <a:lnSpc>
                  <a:spcPct val="120000"/>
                </a:lnSpc>
                <a:spcBef>
                  <a:spcPct val="0"/>
                </a:spcBef>
                <a:spcAft>
                  <a:spcPct val="0"/>
                </a:spcAft>
              </a:pPr>
              <a:endParaRPr lang="en-US" sz="2000" b="1" dirty="0" smtClean="0">
                <a:latin typeface="Arial Narrow" pitchFamily="34" charset="0"/>
              </a:endParaRPr>
            </a:p>
            <a:p>
              <a:pPr algn="r" eaLnBrk="0" fontAlgn="base" hangingPunct="0">
                <a:lnSpc>
                  <a:spcPct val="120000"/>
                </a:lnSpc>
                <a:spcBef>
                  <a:spcPct val="0"/>
                </a:spcBef>
                <a:spcAft>
                  <a:spcPct val="0"/>
                </a:spcAft>
              </a:pPr>
              <a:r>
                <a:rPr lang="en-US" sz="2000" b="1" i="1" dirty="0" smtClean="0">
                  <a:latin typeface="Arial Narrow" pitchFamily="34" charset="0"/>
                </a:rPr>
                <a:t>Uncovered error-sites?</a:t>
              </a:r>
              <a:endParaRPr lang="en-US" sz="2000" b="1" i="1" dirty="0">
                <a:latin typeface="Arial Narrow" pitchFamily="34" charset="0"/>
              </a:endParaRPr>
            </a:p>
          </p:txBody>
        </p:sp>
      </p:grpSp>
      <p:sp>
        <p:nvSpPr>
          <p:cNvPr id="196" name="Rectangle 195"/>
          <p:cNvSpPr/>
          <p:nvPr/>
        </p:nvSpPr>
        <p:spPr bwMode="auto">
          <a:xfrm>
            <a:off x="2848100" y="4115220"/>
            <a:ext cx="6002318" cy="243797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97" name="Rectangle 196"/>
          <p:cNvSpPr/>
          <p:nvPr/>
        </p:nvSpPr>
        <p:spPr>
          <a:xfrm>
            <a:off x="2667000" y="4156914"/>
            <a:ext cx="6230982" cy="2308324"/>
          </a:xfrm>
          <a:prstGeom prst="rect">
            <a:avLst/>
          </a:prstGeom>
        </p:spPr>
        <p:txBody>
          <a:bodyPr wrap="square">
            <a:spAutoFit/>
          </a:bodyPr>
          <a:lstStyle/>
          <a:p>
            <a:pPr eaLnBrk="0" fontAlgn="base" hangingPunct="0">
              <a:lnSpc>
                <a:spcPct val="120000"/>
              </a:lnSpc>
              <a:spcBef>
                <a:spcPct val="0"/>
              </a:spcBef>
              <a:spcAft>
                <a:spcPct val="0"/>
              </a:spcAft>
            </a:pPr>
            <a:r>
              <a:rPr lang="en-US" sz="2000" b="1" dirty="0" smtClean="0">
                <a:latin typeface="Arial Narrow" pitchFamily="34" charset="0"/>
              </a:rPr>
              <a:t>   Approach:</a:t>
            </a:r>
          </a:p>
          <a:p>
            <a:pPr eaLnBrk="0" fontAlgn="base" hangingPunct="0">
              <a:lnSpc>
                <a:spcPct val="120000"/>
              </a:lnSpc>
              <a:spcBef>
                <a:spcPct val="0"/>
              </a:spcBef>
              <a:spcAft>
                <a:spcPct val="0"/>
              </a:spcAft>
            </a:pPr>
            <a:r>
              <a:rPr lang="en-US" sz="2000" b="1" dirty="0">
                <a:solidFill>
                  <a:srgbClr val="000000"/>
                </a:solidFill>
                <a:latin typeface="Arial Narrow" pitchFamily="34" charset="0"/>
                <a:cs typeface="Arial" pitchFamily="34" charset="0"/>
              </a:rPr>
              <a:t>:</a:t>
            </a:r>
            <a:r>
              <a:rPr lang="en-US" sz="2000" b="1" dirty="0" smtClean="0">
                <a:solidFill>
                  <a:srgbClr val="000000"/>
                </a:solidFill>
                <a:latin typeface="Arial Narrow" pitchFamily="34" charset="0"/>
                <a:cs typeface="Arial" pitchFamily="34" charset="0"/>
              </a:rPr>
              <a:t>   </a:t>
            </a:r>
            <a:r>
              <a:rPr lang="en-US" sz="2000" b="1" dirty="0" smtClean="0">
                <a:solidFill>
                  <a:srgbClr val="D25000"/>
                </a:solidFill>
                <a:latin typeface="Arial Narrow" pitchFamily="34" charset="0"/>
              </a:rPr>
              <a:t>Many </a:t>
            </a:r>
            <a:r>
              <a:rPr lang="en-US" sz="2000" b="1" dirty="0">
                <a:solidFill>
                  <a:srgbClr val="D25000"/>
                </a:solidFill>
                <a:latin typeface="Arial Narrow" pitchFamily="34" charset="0"/>
              </a:rPr>
              <a:t>errors </a:t>
            </a:r>
            <a:r>
              <a:rPr lang="en-US" sz="2000" b="1" dirty="0">
                <a:solidFill>
                  <a:srgbClr val="D15100"/>
                </a:solidFill>
                <a:latin typeface="Arial Narrow" pitchFamily="34" charset="0"/>
              </a:rPr>
              <a:t>propagate to few </a:t>
            </a:r>
            <a:r>
              <a:rPr lang="en-US" sz="2000" b="1" dirty="0">
                <a:solidFill>
                  <a:srgbClr val="D25000"/>
                </a:solidFill>
                <a:latin typeface="Arial Narrow" pitchFamily="34" charset="0"/>
              </a:rPr>
              <a:t>program </a:t>
            </a:r>
            <a:r>
              <a:rPr lang="en-US" sz="2000" b="1" dirty="0" smtClean="0">
                <a:solidFill>
                  <a:srgbClr val="D25000"/>
                </a:solidFill>
                <a:latin typeface="Arial Narrow" pitchFamily="34" charset="0"/>
              </a:rPr>
              <a:t>values</a:t>
            </a:r>
          </a:p>
          <a:p>
            <a:pPr marL="800100" lvl="1" indent="-342900" eaLnBrk="0" fontAlgn="base" hangingPunct="0">
              <a:lnSpc>
                <a:spcPct val="120000"/>
              </a:lnSpc>
              <a:spcBef>
                <a:spcPct val="0"/>
              </a:spcBef>
              <a:spcAft>
                <a:spcPct val="0"/>
              </a:spcAft>
              <a:buFont typeface="Arial" pitchFamily="34" charset="0"/>
              <a:buChar char="•"/>
            </a:pPr>
            <a:r>
              <a:rPr lang="en-US" sz="2000" b="1" dirty="0" smtClean="0">
                <a:latin typeface="Arial Narrow" pitchFamily="34" charset="0"/>
              </a:rPr>
              <a:t>End </a:t>
            </a:r>
            <a:r>
              <a:rPr lang="en-US" sz="2000" b="1" dirty="0">
                <a:latin typeface="Arial Narrow" pitchFamily="34" charset="0"/>
              </a:rPr>
              <a:t>of loops and function </a:t>
            </a:r>
            <a:r>
              <a:rPr lang="en-US" sz="2000" b="1" dirty="0" smtClean="0">
                <a:latin typeface="Arial Narrow" pitchFamily="34" charset="0"/>
              </a:rPr>
              <a:t>calls</a:t>
            </a:r>
          </a:p>
          <a:p>
            <a:pPr>
              <a:lnSpc>
                <a:spcPct val="120000"/>
              </a:lnSpc>
            </a:pPr>
            <a:r>
              <a:rPr lang="en-US" sz="2000" b="1" dirty="0" smtClean="0">
                <a:latin typeface="Arial Narrow" pitchFamily="34" charset="0"/>
                <a:cs typeface="Arial" pitchFamily="34" charset="0"/>
              </a:rPr>
              <a:t>: </a:t>
            </a:r>
            <a:r>
              <a:rPr lang="en-US" sz="2000" b="1" dirty="0" smtClean="0">
                <a:solidFill>
                  <a:srgbClr val="000000"/>
                </a:solidFill>
                <a:latin typeface="Arial Narrow" pitchFamily="34" charset="0"/>
                <a:cs typeface="Arial" pitchFamily="34" charset="0"/>
              </a:rPr>
              <a:t>  </a:t>
            </a:r>
            <a:r>
              <a:rPr lang="en-US" sz="2000" b="1" dirty="0">
                <a:solidFill>
                  <a:srgbClr val="D25000"/>
                </a:solidFill>
                <a:latin typeface="Arial Narrow" pitchFamily="34" charset="0"/>
              </a:rPr>
              <a:t>T</a:t>
            </a:r>
            <a:r>
              <a:rPr lang="en-US" sz="2000" b="1" dirty="0" smtClean="0">
                <a:solidFill>
                  <a:srgbClr val="D25000"/>
                </a:solidFill>
                <a:latin typeface="Arial Narrow" pitchFamily="34" charset="0"/>
              </a:rPr>
              <a:t>est program-level properties</a:t>
            </a:r>
          </a:p>
          <a:p>
            <a:pPr marL="800100" lvl="1" indent="-342900">
              <a:lnSpc>
                <a:spcPct val="120000"/>
              </a:lnSpc>
              <a:buFont typeface="Arial" pitchFamily="34" charset="0"/>
              <a:buChar char="•"/>
            </a:pPr>
            <a:r>
              <a:rPr lang="en-US" sz="2000" b="1" dirty="0" smtClean="0">
                <a:latin typeface="Arial Narrow" pitchFamily="34" charset="0"/>
              </a:rPr>
              <a:t>E.g</a:t>
            </a:r>
            <a:r>
              <a:rPr lang="en-US" sz="2000" b="1" dirty="0">
                <a:latin typeface="Arial Narrow" pitchFamily="34" charset="0"/>
              </a:rPr>
              <a:t>., comparing similar </a:t>
            </a:r>
            <a:r>
              <a:rPr lang="en-US" sz="2000" b="1" dirty="0" smtClean="0">
                <a:latin typeface="Arial Narrow" pitchFamily="34" charset="0"/>
              </a:rPr>
              <a:t>computations, value </a:t>
            </a:r>
            <a:r>
              <a:rPr lang="en-US" sz="2000" b="1" dirty="0">
                <a:latin typeface="Arial Narrow" pitchFamily="34" charset="0"/>
              </a:rPr>
              <a:t>equality</a:t>
            </a:r>
          </a:p>
          <a:p>
            <a:pPr lvl="0" fontAlgn="base">
              <a:lnSpc>
                <a:spcPct val="120000"/>
              </a:lnSpc>
              <a:spcBef>
                <a:spcPct val="0"/>
              </a:spcBef>
              <a:spcAft>
                <a:spcPct val="0"/>
              </a:spcAft>
            </a:pPr>
            <a:r>
              <a:rPr lang="en-US" sz="2000" b="1" dirty="0" smtClean="0">
                <a:solidFill>
                  <a:srgbClr val="000000"/>
                </a:solidFill>
                <a:latin typeface="Arial Narrow" pitchFamily="34" charset="0"/>
                <a:cs typeface="Arial" pitchFamily="34" charset="0"/>
              </a:rPr>
              <a:t>:   Selective instruction-level duplication</a:t>
            </a:r>
          </a:p>
        </p:txBody>
      </p:sp>
      <p:grpSp>
        <p:nvGrpSpPr>
          <p:cNvPr id="6" name="Group 5"/>
          <p:cNvGrpSpPr/>
          <p:nvPr/>
        </p:nvGrpSpPr>
        <p:grpSpPr>
          <a:xfrm>
            <a:off x="1197490" y="1066800"/>
            <a:ext cx="6651110" cy="2398931"/>
            <a:chOff x="1197490" y="1066800"/>
            <a:chExt cx="6651110" cy="2398931"/>
          </a:xfrm>
        </p:grpSpPr>
        <p:grpSp>
          <p:nvGrpSpPr>
            <p:cNvPr id="5" name="Group 4"/>
            <p:cNvGrpSpPr/>
            <p:nvPr/>
          </p:nvGrpSpPr>
          <p:grpSpPr>
            <a:xfrm>
              <a:off x="1197490" y="1066800"/>
              <a:ext cx="6422510" cy="2398931"/>
              <a:chOff x="1197490" y="1066800"/>
              <a:chExt cx="6422510" cy="2398931"/>
            </a:xfrm>
          </p:grpSpPr>
          <p:grpSp>
            <p:nvGrpSpPr>
              <p:cNvPr id="3" name="Group 2"/>
              <p:cNvGrpSpPr/>
              <p:nvPr/>
            </p:nvGrpSpPr>
            <p:grpSpPr>
              <a:xfrm>
                <a:off x="1197490" y="1066800"/>
                <a:ext cx="6422510" cy="2398931"/>
                <a:chOff x="1197490" y="1066800"/>
                <a:chExt cx="6422510" cy="2398931"/>
              </a:xfrm>
            </p:grpSpPr>
            <p:grpSp>
              <p:nvGrpSpPr>
                <p:cNvPr id="342" name="Group 341"/>
                <p:cNvGrpSpPr/>
                <p:nvPr/>
              </p:nvGrpSpPr>
              <p:grpSpPr>
                <a:xfrm>
                  <a:off x="2850674" y="1179731"/>
                  <a:ext cx="1568926" cy="2286000"/>
                  <a:chOff x="1905000" y="4267200"/>
                  <a:chExt cx="1568926" cy="2286000"/>
                </a:xfrm>
              </p:grpSpPr>
              <p:grpSp>
                <p:nvGrpSpPr>
                  <p:cNvPr id="238" name="Group 237"/>
                  <p:cNvGrpSpPr/>
                  <p:nvPr/>
                </p:nvGrpSpPr>
                <p:grpSpPr>
                  <a:xfrm>
                    <a:off x="1905000" y="4267200"/>
                    <a:ext cx="1568926" cy="2286000"/>
                    <a:chOff x="304800" y="1678682"/>
                    <a:chExt cx="1828801" cy="4188718"/>
                  </a:xfrm>
                </p:grpSpPr>
                <p:grpSp>
                  <p:nvGrpSpPr>
                    <p:cNvPr id="256" name="Group 255"/>
                    <p:cNvGrpSpPr/>
                    <p:nvPr/>
                  </p:nvGrpSpPr>
                  <p:grpSpPr>
                    <a:xfrm>
                      <a:off x="304800" y="1678682"/>
                      <a:ext cx="1828801" cy="3863574"/>
                      <a:chOff x="304800" y="1678682"/>
                      <a:chExt cx="1828801" cy="3863574"/>
                    </a:xfrm>
                  </p:grpSpPr>
                  <p:sp>
                    <p:nvSpPr>
                      <p:cNvPr id="259" name="Rounded Rectangle 2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0" name="Group 2047"/>
                      <p:cNvGrpSpPr>
                        <a:grpSpLocks/>
                      </p:cNvGrpSpPr>
                      <p:nvPr/>
                    </p:nvGrpSpPr>
                    <p:grpSpPr bwMode="auto">
                      <a:xfrm>
                        <a:off x="390464" y="1907290"/>
                        <a:ext cx="1693927" cy="3634966"/>
                        <a:chOff x="1661149" y="2214680"/>
                        <a:chExt cx="1808096" cy="3635142"/>
                      </a:xfrm>
                    </p:grpSpPr>
                    <p:sp>
                      <p:nvSpPr>
                        <p:cNvPr id="261" name="Rectangle 260"/>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62"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3"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4"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5"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6"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67"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68" name="TextBox 267"/>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57" name="Straight Arrow Connector 2054"/>
                    <p:cNvCxnSpPr>
                      <a:cxnSpLocks noChangeShapeType="1"/>
                      <a:stCxn id="259" idx="2"/>
                      <a:endCxn id="258"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 name="Rounded Rectangle 257"/>
                    <p:cNvSpPr/>
                    <p:nvPr/>
                  </p:nvSpPr>
                  <p:spPr bwMode="auto">
                    <a:xfrm>
                      <a:off x="304800"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08" name="Explosion 1 66"/>
                  <p:cNvSpPr>
                    <a:spLocks noChangeArrowheads="1"/>
                  </p:cNvSpPr>
                  <p:nvPr/>
                </p:nvSpPr>
                <p:spPr bwMode="auto">
                  <a:xfrm>
                    <a:off x="2437739"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09" name="Explosion 1 66"/>
                <p:cNvSpPr>
                  <a:spLocks noChangeArrowheads="1"/>
                </p:cNvSpPr>
                <p:nvPr/>
              </p:nvSpPr>
              <p:spPr bwMode="auto">
                <a:xfrm>
                  <a:off x="3384074" y="1560731"/>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nvGrpSpPr>
                <p:cNvPr id="317" name="Group 316"/>
                <p:cNvGrpSpPr/>
                <p:nvPr/>
              </p:nvGrpSpPr>
              <p:grpSpPr>
                <a:xfrm>
                  <a:off x="1385126" y="1066800"/>
                  <a:ext cx="1998287" cy="646331"/>
                  <a:chOff x="-932148" y="1185445"/>
                  <a:chExt cx="1998287" cy="646331"/>
                </a:xfrm>
              </p:grpSpPr>
              <p:sp>
                <p:nvSpPr>
                  <p:cNvPr id="318" name="TextBox 317"/>
                  <p:cNvSpPr txBox="1"/>
                  <p:nvPr/>
                </p:nvSpPr>
                <p:spPr>
                  <a:xfrm>
                    <a:off x="-932148" y="1185445"/>
                    <a:ext cx="1415772" cy="646331"/>
                  </a:xfrm>
                  <a:prstGeom prst="rect">
                    <a:avLst/>
                  </a:prstGeom>
                  <a:noFill/>
                </p:spPr>
                <p:txBody>
                  <a:bodyPr wrap="none" rtlCol="0">
                    <a:spAutoFit/>
                  </a:bodyPr>
                  <a:lstStyle/>
                  <a:p>
                    <a:pPr algn="ctr"/>
                    <a:r>
                      <a:rPr lang="en-US" b="1" dirty="0" smtClean="0">
                        <a:latin typeface="Arial Narrow" pitchFamily="34" charset="0"/>
                      </a:rPr>
                      <a:t>SDC-causing </a:t>
                    </a:r>
                  </a:p>
                  <a:p>
                    <a:pPr algn="ctr"/>
                    <a:r>
                      <a:rPr lang="en-US" b="1" dirty="0" smtClean="0">
                        <a:latin typeface="Arial Narrow" pitchFamily="34" charset="0"/>
                      </a:rPr>
                      <a:t>error</a:t>
                    </a:r>
                    <a:endParaRPr lang="en-US" b="1" dirty="0">
                      <a:latin typeface="Arial Narrow" pitchFamily="34" charset="0"/>
                    </a:endParaRPr>
                  </a:p>
                </p:txBody>
              </p:sp>
              <p:cxnSp>
                <p:nvCxnSpPr>
                  <p:cNvPr id="319" name="Straight Arrow Connector 318"/>
                  <p:cNvCxnSpPr/>
                  <p:nvPr/>
                </p:nvCxnSpPr>
                <p:spPr bwMode="auto">
                  <a:xfrm>
                    <a:off x="424773" y="1567899"/>
                    <a:ext cx="641366" cy="1106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341" name="Group 340"/>
                <p:cNvGrpSpPr/>
                <p:nvPr/>
              </p:nvGrpSpPr>
              <p:grpSpPr>
                <a:xfrm>
                  <a:off x="4673306" y="1179732"/>
                  <a:ext cx="2946694" cy="1354580"/>
                  <a:chOff x="3606506" y="4267201"/>
                  <a:chExt cx="2946694" cy="1354580"/>
                </a:xfrm>
              </p:grpSpPr>
              <p:grpSp>
                <p:nvGrpSpPr>
                  <p:cNvPr id="340" name="Group 339"/>
                  <p:cNvGrpSpPr/>
                  <p:nvPr/>
                </p:nvGrpSpPr>
                <p:grpSpPr>
                  <a:xfrm>
                    <a:off x="4984274" y="4267201"/>
                    <a:ext cx="1568926" cy="1354580"/>
                    <a:chOff x="4984274" y="4267201"/>
                    <a:chExt cx="1568926" cy="1354580"/>
                  </a:xfrm>
                </p:grpSpPr>
                <p:grpSp>
                  <p:nvGrpSpPr>
                    <p:cNvPr id="324" name="Group 323"/>
                    <p:cNvGrpSpPr/>
                    <p:nvPr/>
                  </p:nvGrpSpPr>
                  <p:grpSpPr>
                    <a:xfrm>
                      <a:off x="4984274" y="4267201"/>
                      <a:ext cx="1568926" cy="1354580"/>
                      <a:chOff x="304800" y="1678684"/>
                      <a:chExt cx="1828801" cy="2482045"/>
                    </a:xfrm>
                  </p:grpSpPr>
                  <p:sp>
                    <p:nvSpPr>
                      <p:cNvPr id="327" name="Rounded Rectangle 326"/>
                      <p:cNvSpPr/>
                      <p:nvPr/>
                    </p:nvSpPr>
                    <p:spPr bwMode="auto">
                      <a:xfrm>
                        <a:off x="304800" y="1678684"/>
                        <a:ext cx="1828801" cy="24820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328" name="Group 2047"/>
                      <p:cNvGrpSpPr>
                        <a:grpSpLocks/>
                      </p:cNvGrpSpPr>
                      <p:nvPr/>
                    </p:nvGrpSpPr>
                    <p:grpSpPr bwMode="auto">
                      <a:xfrm>
                        <a:off x="390464" y="1907291"/>
                        <a:ext cx="1693927" cy="1830330"/>
                        <a:chOff x="1661149" y="2214680"/>
                        <a:chExt cx="1808096" cy="1830418"/>
                      </a:xfrm>
                    </p:grpSpPr>
                    <p:sp>
                      <p:nvSpPr>
                        <p:cNvPr id="329" name="Rectangle 3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3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36" name="TextBox 335"/>
                        <p:cNvSpPr txBox="1"/>
                        <p:nvPr/>
                      </p:nvSpPr>
                      <p:spPr>
                        <a:xfrm>
                          <a:off x="2446669" y="2973542"/>
                          <a:ext cx="46035" cy="1071556"/>
                        </a:xfrm>
                        <a:prstGeom prst="rect">
                          <a:avLst/>
                        </a:prstGeom>
                        <a:noFill/>
                      </p:spPr>
                      <p:txBody>
                        <a:bodyPr>
                          <a:spAutoFit/>
                        </a:bodyPr>
                        <a:lstStyle/>
                        <a:p>
                          <a:pPr>
                            <a:defRPr/>
                          </a:pPr>
                          <a:r>
                            <a:rPr lang="en-US" sz="3200" b="1" dirty="0" smtClean="0">
                              <a:latin typeface="+mj-lt"/>
                            </a:rPr>
                            <a:t>.</a:t>
                          </a:r>
                          <a:endParaRPr lang="en-US" sz="3200" b="1" dirty="0">
                            <a:latin typeface="+mj-lt"/>
                          </a:endParaRPr>
                        </a:p>
                      </p:txBody>
                    </p:sp>
                  </p:grpSp>
                </p:grpSp>
                <p:sp>
                  <p:nvSpPr>
                    <p:cNvPr id="338" name="Explosion 1 66"/>
                    <p:cNvSpPr>
                      <a:spLocks noChangeArrowheads="1"/>
                    </p:cNvSpPr>
                    <p:nvPr/>
                  </p:nvSpPr>
                  <p:spPr bwMode="auto">
                    <a:xfrm>
                      <a:off x="5486400" y="4648200"/>
                      <a:ext cx="97766"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339" name="Right Arrow 338"/>
                  <p:cNvSpPr/>
                  <p:nvPr/>
                </p:nvSpPr>
                <p:spPr bwMode="auto">
                  <a:xfrm>
                    <a:off x="3606506" y="4739453"/>
                    <a:ext cx="1041694" cy="807396"/>
                  </a:xfrm>
                  <a:prstGeom prst="rightArrow">
                    <a:avLst/>
                  </a:prstGeom>
                  <a:solidFill>
                    <a:srgbClr val="00206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17" name="Group 416"/>
                <p:cNvGrpSpPr/>
                <p:nvPr/>
              </p:nvGrpSpPr>
              <p:grpSpPr>
                <a:xfrm>
                  <a:off x="1197490" y="2149768"/>
                  <a:ext cx="3110509" cy="745832"/>
                  <a:chOff x="2080616" y="5237237"/>
                  <a:chExt cx="3110509" cy="745832"/>
                </a:xfrm>
              </p:grpSpPr>
              <p:grpSp>
                <p:nvGrpSpPr>
                  <p:cNvPr id="310" name="Group 309"/>
                  <p:cNvGrpSpPr/>
                  <p:nvPr/>
                </p:nvGrpSpPr>
                <p:grpSpPr>
                  <a:xfrm>
                    <a:off x="2080616" y="5237237"/>
                    <a:ext cx="3110509" cy="745832"/>
                    <a:chOff x="5032323" y="2617862"/>
                    <a:chExt cx="3110509" cy="745832"/>
                  </a:xfrm>
                </p:grpSpPr>
                <p:sp>
                  <p:nvSpPr>
                    <p:cNvPr id="311" name="Rectangle 310"/>
                    <p:cNvSpPr/>
                    <p:nvPr/>
                  </p:nvSpPr>
                  <p:spPr bwMode="auto">
                    <a:xfrm flipV="1">
                      <a:off x="6772275" y="3124200"/>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2" name="Rectangle 311"/>
                    <p:cNvSpPr/>
                    <p:nvPr/>
                  </p:nvSpPr>
                  <p:spPr bwMode="auto">
                    <a:xfrm flipV="1">
                      <a:off x="6772276" y="2773681"/>
                      <a:ext cx="1370556" cy="45719"/>
                    </a:xfrm>
                    <a:prstGeom prst="rect">
                      <a:avLst/>
                    </a:prstGeom>
                    <a:solidFill>
                      <a:srgbClr val="00B0F0"/>
                    </a:solidFill>
                    <a:ln w="9525" cap="flat" cmpd="sng" algn="ctr">
                      <a:no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13" name="Group 312"/>
                    <p:cNvGrpSpPr/>
                    <p:nvPr/>
                  </p:nvGrpSpPr>
                  <p:grpSpPr>
                    <a:xfrm>
                      <a:off x="5032323" y="2617862"/>
                      <a:ext cx="1739953" cy="745832"/>
                      <a:chOff x="5108523" y="2335922"/>
                      <a:chExt cx="1739953" cy="745832"/>
                    </a:xfrm>
                  </p:grpSpPr>
                  <p:cxnSp>
                    <p:nvCxnSpPr>
                      <p:cNvPr id="314" name="Straight Arrow Connector 313"/>
                      <p:cNvCxnSpPr>
                        <a:stCxn id="312" idx="1"/>
                        <a:endCxn id="316" idx="6"/>
                      </p:cNvCxnSpPr>
                      <p:nvPr/>
                    </p:nvCxnSpPr>
                    <p:spPr bwMode="auto">
                      <a:xfrm flipH="1">
                        <a:off x="6578033" y="2514600"/>
                        <a:ext cx="270443" cy="194238"/>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cxnSp>
                    <p:nvCxnSpPr>
                      <p:cNvPr id="315" name="Straight Arrow Connector 314"/>
                      <p:cNvCxnSpPr>
                        <a:stCxn id="311" idx="1"/>
                        <a:endCxn id="397" idx="3"/>
                      </p:cNvCxnSpPr>
                      <p:nvPr/>
                    </p:nvCxnSpPr>
                    <p:spPr bwMode="auto">
                      <a:xfrm flipH="1" flipV="1">
                        <a:off x="6514057" y="2682389"/>
                        <a:ext cx="334418" cy="18273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16" name="Oval 315"/>
                      <p:cNvSpPr/>
                      <p:nvPr/>
                    </p:nvSpPr>
                    <p:spPr bwMode="auto">
                      <a:xfrm>
                        <a:off x="5108523" y="2335922"/>
                        <a:ext cx="1469510" cy="745832"/>
                      </a:xfrm>
                      <a:prstGeom prst="ellipse">
                        <a:avLst/>
                      </a:prstGeom>
                      <a:solidFill>
                        <a:srgbClr val="00B0F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Arial Narrow" pitchFamily="34" charset="0"/>
                        </a:endParaRPr>
                      </a:p>
                    </p:txBody>
                  </p:sp>
                </p:grpSp>
              </p:grpSp>
              <p:sp>
                <p:nvSpPr>
                  <p:cNvPr id="397" name="Rectangle 396"/>
                  <p:cNvSpPr/>
                  <p:nvPr/>
                </p:nvSpPr>
                <p:spPr>
                  <a:xfrm>
                    <a:off x="2186941" y="5260538"/>
                    <a:ext cx="1299209" cy="646331"/>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Error </a:t>
                    </a:r>
                    <a:r>
                      <a:rPr lang="en-US" b="1" dirty="0">
                        <a:latin typeface="Arial Narrow" pitchFamily="34" charset="0"/>
                      </a:rPr>
                      <a:t>Detectors</a:t>
                    </a:r>
                  </a:p>
                </p:txBody>
              </p:sp>
            </p:grpSp>
            <p:sp>
              <p:nvSpPr>
                <p:cNvPr id="52" name="Freeform 19"/>
                <p:cNvSpPr>
                  <a:spLocks/>
                </p:cNvSpPr>
                <p:nvPr/>
              </p:nvSpPr>
              <p:spPr bwMode="auto">
                <a:xfrm rot="5400000">
                  <a:off x="3161938" y="1897874"/>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4" name="Freeform 19"/>
              <p:cNvSpPr>
                <a:spLocks/>
              </p:cNvSpPr>
              <p:nvPr/>
            </p:nvSpPr>
            <p:spPr bwMode="auto">
              <a:xfrm rot="5400000">
                <a:off x="6331726" y="1855428"/>
                <a:ext cx="652046" cy="209097"/>
              </a:xfrm>
              <a:custGeom>
                <a:avLst/>
                <a:gdLst>
                  <a:gd name="T0" fmla="*/ 0 w 891"/>
                  <a:gd name="T1" fmla="*/ 135 h 190"/>
                  <a:gd name="T2" fmla="*/ 36 w 891"/>
                  <a:gd name="T3" fmla="*/ 54 h 190"/>
                  <a:gd name="T4" fmla="*/ 72 w 891"/>
                  <a:gd name="T5" fmla="*/ 63 h 190"/>
                  <a:gd name="T6" fmla="*/ 126 w 891"/>
                  <a:gd name="T7" fmla="*/ 99 h 190"/>
                  <a:gd name="T8" fmla="*/ 135 w 891"/>
                  <a:gd name="T9" fmla="*/ 180 h 190"/>
                  <a:gd name="T10" fmla="*/ 171 w 891"/>
                  <a:gd name="T11" fmla="*/ 171 h 190"/>
                  <a:gd name="T12" fmla="*/ 189 w 891"/>
                  <a:gd name="T13" fmla="*/ 108 h 190"/>
                  <a:gd name="T14" fmla="*/ 243 w 891"/>
                  <a:gd name="T15" fmla="*/ 36 h 190"/>
                  <a:gd name="T16" fmla="*/ 261 w 891"/>
                  <a:gd name="T17" fmla="*/ 72 h 190"/>
                  <a:gd name="T18" fmla="*/ 288 w 891"/>
                  <a:gd name="T19" fmla="*/ 99 h 190"/>
                  <a:gd name="T20" fmla="*/ 342 w 891"/>
                  <a:gd name="T21" fmla="*/ 180 h 190"/>
                  <a:gd name="T22" fmla="*/ 423 w 891"/>
                  <a:gd name="T23" fmla="*/ 63 h 190"/>
                  <a:gd name="T24" fmla="*/ 432 w 891"/>
                  <a:gd name="T25" fmla="*/ 36 h 190"/>
                  <a:gd name="T26" fmla="*/ 486 w 891"/>
                  <a:gd name="T27" fmla="*/ 0 h 190"/>
                  <a:gd name="T28" fmla="*/ 522 w 891"/>
                  <a:gd name="T29" fmla="*/ 9 h 190"/>
                  <a:gd name="T30" fmla="*/ 540 w 891"/>
                  <a:gd name="T31" fmla="*/ 36 h 190"/>
                  <a:gd name="T32" fmla="*/ 612 w 891"/>
                  <a:gd name="T33" fmla="*/ 99 h 190"/>
                  <a:gd name="T34" fmla="*/ 639 w 891"/>
                  <a:gd name="T35" fmla="*/ 90 h 190"/>
                  <a:gd name="T36" fmla="*/ 657 w 891"/>
                  <a:gd name="T37" fmla="*/ 63 h 190"/>
                  <a:gd name="T38" fmla="*/ 738 w 891"/>
                  <a:gd name="T39" fmla="*/ 72 h 190"/>
                  <a:gd name="T40" fmla="*/ 828 w 891"/>
                  <a:gd name="T41" fmla="*/ 99 h 190"/>
                  <a:gd name="T42" fmla="*/ 891 w 891"/>
                  <a:gd name="T43" fmla="*/ 45 h 1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1"/>
                  <a:gd name="T67" fmla="*/ 0 h 190"/>
                  <a:gd name="T68" fmla="*/ 891 w 891"/>
                  <a:gd name="T69" fmla="*/ 190 h 1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1" h="190">
                    <a:moveTo>
                      <a:pt x="0" y="135"/>
                    </a:moveTo>
                    <a:cubicBezTo>
                      <a:pt x="21" y="71"/>
                      <a:pt x="7" y="97"/>
                      <a:pt x="36" y="54"/>
                    </a:cubicBezTo>
                    <a:cubicBezTo>
                      <a:pt x="48" y="57"/>
                      <a:pt x="61" y="57"/>
                      <a:pt x="72" y="63"/>
                    </a:cubicBezTo>
                    <a:cubicBezTo>
                      <a:pt x="91" y="73"/>
                      <a:pt x="126" y="99"/>
                      <a:pt x="126" y="99"/>
                    </a:cubicBezTo>
                    <a:cubicBezTo>
                      <a:pt x="129" y="126"/>
                      <a:pt x="121" y="157"/>
                      <a:pt x="135" y="180"/>
                    </a:cubicBezTo>
                    <a:cubicBezTo>
                      <a:pt x="142" y="190"/>
                      <a:pt x="161" y="179"/>
                      <a:pt x="171" y="171"/>
                    </a:cubicBezTo>
                    <a:cubicBezTo>
                      <a:pt x="188" y="157"/>
                      <a:pt x="183" y="129"/>
                      <a:pt x="189" y="108"/>
                    </a:cubicBezTo>
                    <a:cubicBezTo>
                      <a:pt x="199" y="72"/>
                      <a:pt x="212" y="56"/>
                      <a:pt x="243" y="36"/>
                    </a:cubicBezTo>
                    <a:cubicBezTo>
                      <a:pt x="249" y="48"/>
                      <a:pt x="253" y="61"/>
                      <a:pt x="261" y="72"/>
                    </a:cubicBezTo>
                    <a:cubicBezTo>
                      <a:pt x="268" y="82"/>
                      <a:pt x="282" y="88"/>
                      <a:pt x="288" y="99"/>
                    </a:cubicBezTo>
                    <a:cubicBezTo>
                      <a:pt x="314" y="144"/>
                      <a:pt x="288" y="144"/>
                      <a:pt x="342" y="180"/>
                    </a:cubicBezTo>
                    <a:cubicBezTo>
                      <a:pt x="385" y="152"/>
                      <a:pt x="401" y="108"/>
                      <a:pt x="423" y="63"/>
                    </a:cubicBezTo>
                    <a:cubicBezTo>
                      <a:pt x="427" y="55"/>
                      <a:pt x="425" y="43"/>
                      <a:pt x="432" y="36"/>
                    </a:cubicBezTo>
                    <a:cubicBezTo>
                      <a:pt x="447" y="21"/>
                      <a:pt x="486" y="0"/>
                      <a:pt x="486" y="0"/>
                    </a:cubicBezTo>
                    <a:cubicBezTo>
                      <a:pt x="498" y="3"/>
                      <a:pt x="512" y="2"/>
                      <a:pt x="522" y="9"/>
                    </a:cubicBezTo>
                    <a:cubicBezTo>
                      <a:pt x="531" y="15"/>
                      <a:pt x="533" y="28"/>
                      <a:pt x="540" y="36"/>
                    </a:cubicBezTo>
                    <a:cubicBezTo>
                      <a:pt x="563" y="63"/>
                      <a:pt x="579" y="88"/>
                      <a:pt x="612" y="99"/>
                    </a:cubicBezTo>
                    <a:cubicBezTo>
                      <a:pt x="621" y="96"/>
                      <a:pt x="632" y="96"/>
                      <a:pt x="639" y="90"/>
                    </a:cubicBezTo>
                    <a:cubicBezTo>
                      <a:pt x="647" y="83"/>
                      <a:pt x="646" y="65"/>
                      <a:pt x="657" y="63"/>
                    </a:cubicBezTo>
                    <a:cubicBezTo>
                      <a:pt x="684" y="58"/>
                      <a:pt x="711" y="69"/>
                      <a:pt x="738" y="72"/>
                    </a:cubicBezTo>
                    <a:cubicBezTo>
                      <a:pt x="756" y="125"/>
                      <a:pt x="783" y="110"/>
                      <a:pt x="828" y="99"/>
                    </a:cubicBezTo>
                    <a:cubicBezTo>
                      <a:pt x="852" y="63"/>
                      <a:pt x="863" y="73"/>
                      <a:pt x="891" y="45"/>
                    </a:cubicBezTo>
                  </a:path>
                </a:pathLst>
              </a:custGeom>
              <a:noFill/>
              <a:ln w="38100">
                <a:solidFill>
                  <a:srgbClr val="FF0000"/>
                </a:solidFill>
                <a:prstDash val="sysDot"/>
                <a:round/>
                <a:headEnd/>
                <a:tailEnd/>
              </a:ln>
              <a:effectLst>
                <a:outerShdw blurRad="50800" dist="38100" dir="8100000" algn="bl">
                  <a:srgbClr val="000000">
                    <a:alpha val="43000"/>
                  </a:srgbClr>
                </a:outerShdw>
              </a:effectLst>
            </p:spPr>
            <p:txBody>
              <a:bodyPr/>
              <a:lstStyle/>
              <a:p>
                <a:endParaRPr lang="en-US"/>
              </a:p>
            </p:txBody>
          </p:sp>
        </p:grpSp>
        <p:sp>
          <p:nvSpPr>
            <p:cNvPr id="56" name="Explosion 1 61"/>
            <p:cNvSpPr>
              <a:spLocks noChangeArrowheads="1"/>
            </p:cNvSpPr>
            <p:nvPr/>
          </p:nvSpPr>
          <p:spPr bwMode="auto">
            <a:xfrm>
              <a:off x="5913287" y="1941731"/>
              <a:ext cx="1935313" cy="1143000"/>
            </a:xfrm>
            <a:prstGeom prst="irregularSeal1">
              <a:avLst/>
            </a:prstGeom>
            <a:solidFill>
              <a:srgbClr val="FFC000"/>
            </a:solidFill>
            <a:ln w="54864" algn="ctr">
              <a:solidFill>
                <a:srgbClr val="FFC000"/>
              </a:solidFill>
              <a:round/>
              <a:headEnd/>
              <a:tailEnd/>
            </a:ln>
            <a:effectLst>
              <a:outerShdw blurRad="50800" dist="38100" dir="13500000" algn="br" rotWithShape="0">
                <a:prstClr val="black">
                  <a:alpha val="40000"/>
                </a:prstClr>
              </a:outerShdw>
            </a:effectLst>
          </p:spPr>
          <p:txBody>
            <a:bodyPr anchor="ctr"/>
            <a:lstStyle/>
            <a:p>
              <a:pPr algn="ctr" eaLnBrk="0" hangingPunct="0"/>
              <a:r>
                <a:rPr lang="en-US" b="1" dirty="0" smtClean="0">
                  <a:latin typeface="Arial Narrow" pitchFamily="34" charset="0"/>
                </a:rPr>
                <a:t>Error Detection</a:t>
              </a:r>
              <a:endParaRPr lang="en-US" b="1" dirty="0">
                <a:latin typeface="Arial Narrow" pitchFamily="34" charset="0"/>
              </a:endParaRPr>
            </a:p>
          </p:txBody>
        </p:sp>
      </p:grpSp>
    </p:spTree>
    <p:extLst>
      <p:ext uri="{BB962C8B-B14F-4D97-AF65-F5344CB8AC3E}">
        <p14:creationId xmlns:p14="http://schemas.microsoft.com/office/powerpoint/2010/main" val="5109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SDC-Causing Code Properties</a:t>
            </a:r>
            <a:endParaRPr lang="en-US" dirty="0"/>
          </a:p>
        </p:txBody>
      </p:sp>
      <p:sp>
        <p:nvSpPr>
          <p:cNvPr id="3" name="Content Placeholder 2"/>
          <p:cNvSpPr>
            <a:spLocks noGrp="1"/>
          </p:cNvSpPr>
          <p:nvPr>
            <p:ph idx="1"/>
          </p:nvPr>
        </p:nvSpPr>
        <p:spPr/>
        <p:txBody>
          <a:bodyPr/>
          <a:lstStyle/>
          <a:p>
            <a:r>
              <a:rPr lang="en-US" dirty="0" smtClean="0"/>
              <a:t>Loop </a:t>
            </a:r>
            <a:r>
              <a:rPr lang="en-US" dirty="0" err="1" smtClean="0"/>
              <a:t>incrementalization</a:t>
            </a:r>
            <a:endParaRPr lang="en-US" dirty="0" smtClean="0"/>
          </a:p>
          <a:p>
            <a:r>
              <a:rPr lang="en-US" dirty="0" smtClean="0"/>
              <a:t>Registers with long life</a:t>
            </a:r>
          </a:p>
          <a:p>
            <a:r>
              <a:rPr lang="en-US" dirty="0" smtClean="0"/>
              <a:t>Application-specific behavior</a:t>
            </a:r>
          </a:p>
        </p:txBody>
      </p:sp>
      <p:sp>
        <p:nvSpPr>
          <p:cNvPr id="4" name="Slide Number Placeholder 3"/>
          <p:cNvSpPr>
            <a:spLocks noGrp="1"/>
          </p:cNvSpPr>
          <p:nvPr>
            <p:ph type="sldNum" sz="quarter" idx="4"/>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37732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SDC-causing </a:t>
            </a:r>
            <a:r>
              <a:rPr lang="en-US" dirty="0" smtClean="0"/>
              <a:t>Sites</a:t>
            </a:r>
            <a:endParaRPr lang="en-US" dirty="0"/>
          </a:p>
        </p:txBody>
      </p:sp>
      <p:sp>
        <p:nvSpPr>
          <p:cNvPr id="3" name="Content Placeholder 2"/>
          <p:cNvSpPr>
            <a:spLocks noGrp="1"/>
          </p:cNvSpPr>
          <p:nvPr>
            <p:ph idx="1"/>
          </p:nvPr>
        </p:nvSpPr>
        <p:spPr>
          <a:xfrm>
            <a:off x="304800" y="5867400"/>
            <a:ext cx="8610600" cy="609600"/>
          </a:xfrm>
        </p:spPr>
        <p:txBody>
          <a:bodyPr/>
          <a:lstStyle/>
          <a:p>
            <a:r>
              <a:rPr lang="en-US" dirty="0">
                <a:solidFill>
                  <a:srgbClr val="CC6600"/>
                </a:solidFill>
              </a:rPr>
              <a:t>Categorized &gt;88% SDC-causing </a:t>
            </a:r>
            <a:r>
              <a:rPr lang="en-US" dirty="0" smtClean="0">
                <a:solidFill>
                  <a:srgbClr val="CC6600"/>
                </a:solidFill>
              </a:rPr>
              <a:t>sites</a:t>
            </a:r>
            <a:endParaRPr lang="en-US" dirty="0">
              <a:solidFill>
                <a:srgbClr val="CC66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32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532624860"/>
              </p:ext>
            </p:extLst>
          </p:nvPr>
        </p:nvGraphicFramePr>
        <p:xfrm>
          <a:off x="76200" y="914400"/>
          <a:ext cx="9067800" cy="4800600"/>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6934200" y="3124200"/>
            <a:ext cx="2057400" cy="2819400"/>
            <a:chOff x="6934200" y="3124200"/>
            <a:chExt cx="2057400" cy="2819400"/>
          </a:xfrm>
        </p:grpSpPr>
        <p:sp>
          <p:nvSpPr>
            <p:cNvPr id="7" name="Rounded Rectangle 6"/>
            <p:cNvSpPr/>
            <p:nvPr/>
          </p:nvSpPr>
          <p:spPr bwMode="auto">
            <a:xfrm>
              <a:off x="7086600" y="3124200"/>
              <a:ext cx="1905000" cy="1600200"/>
            </a:xfrm>
            <a:prstGeom prst="roundRect">
              <a:avLst>
                <a:gd name="adj" fmla="val 10853"/>
              </a:avLst>
            </a:prstGeom>
            <a:no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bg1"/>
                </a:solidFill>
                <a:effectLst/>
                <a:latin typeface="Arial Narrow" pitchFamily="34" charset="0"/>
              </a:endParaRPr>
            </a:p>
          </p:txBody>
        </p:sp>
        <p:sp>
          <p:nvSpPr>
            <p:cNvPr id="8" name="Rectangle 7"/>
            <p:cNvSpPr/>
            <p:nvPr/>
          </p:nvSpPr>
          <p:spPr>
            <a:xfrm>
              <a:off x="6934200" y="5020270"/>
              <a:ext cx="1066800" cy="923330"/>
            </a:xfrm>
            <a:prstGeom prst="rect">
              <a:avLst/>
            </a:prstGeom>
            <a:solidFill>
              <a:schemeClr val="tx1">
                <a:lumMod val="75000"/>
                <a:lumOff val="25000"/>
              </a:schemeClr>
            </a:solidFill>
          </p:spPr>
          <p:txBody>
            <a:bodyPr wrap="square">
              <a:spAutoFit/>
            </a:bodyPr>
            <a:lstStyle/>
            <a:p>
              <a:pPr algn="ctr" eaLnBrk="0" fontAlgn="base" hangingPunct="0">
                <a:spcBef>
                  <a:spcPct val="0"/>
                </a:spcBef>
                <a:spcAft>
                  <a:spcPct val="0"/>
                </a:spcAft>
              </a:pPr>
              <a:r>
                <a:rPr lang="en-US" b="1" dirty="0">
                  <a:solidFill>
                    <a:schemeClr val="bg1"/>
                  </a:solidFill>
                  <a:latin typeface="Arial Narrow" pitchFamily="34" charset="0"/>
                </a:rPr>
                <a:t>Added Lossless Detectors</a:t>
              </a:r>
            </a:p>
          </p:txBody>
        </p:sp>
        <p:cxnSp>
          <p:nvCxnSpPr>
            <p:cNvPr id="9" name="Straight Arrow Connector 8"/>
            <p:cNvCxnSpPr/>
            <p:nvPr/>
          </p:nvCxnSpPr>
          <p:spPr bwMode="auto">
            <a:xfrm flipH="1" flipV="1">
              <a:off x="7581899" y="4715470"/>
              <a:ext cx="1" cy="30480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p:spPr>
        </p:cxnSp>
      </p:grpSp>
      <p:grpSp>
        <p:nvGrpSpPr>
          <p:cNvPr id="10" name="Group 9"/>
          <p:cNvGrpSpPr/>
          <p:nvPr/>
        </p:nvGrpSpPr>
        <p:grpSpPr>
          <a:xfrm>
            <a:off x="7086600" y="2458045"/>
            <a:ext cx="2016456" cy="3485555"/>
            <a:chOff x="7162800" y="2771775"/>
            <a:chExt cx="2016456" cy="3485555"/>
          </a:xfrm>
        </p:grpSpPr>
        <p:sp>
          <p:nvSpPr>
            <p:cNvPr id="11" name="Rounded Rectangle 10"/>
            <p:cNvSpPr/>
            <p:nvPr/>
          </p:nvSpPr>
          <p:spPr bwMode="auto">
            <a:xfrm>
              <a:off x="7162800" y="2771775"/>
              <a:ext cx="1905000" cy="352425"/>
            </a:xfrm>
            <a:prstGeom prst="roundRect">
              <a:avLst/>
            </a:prstGeom>
            <a:no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p:nvSpPr>
          <p:spPr>
            <a:xfrm>
              <a:off x="8112456" y="5334000"/>
              <a:ext cx="1066800" cy="923330"/>
            </a:xfrm>
            <a:prstGeom prst="rect">
              <a:avLst/>
            </a:prstGeom>
            <a:solidFill>
              <a:schemeClr val="bg1">
                <a:lumMod val="75000"/>
              </a:schemeClr>
            </a:solidFill>
          </p:spPr>
          <p:txBody>
            <a:bodyPr wrap="square">
              <a:spAutoFit/>
            </a:bodyPr>
            <a:lstStyle/>
            <a:p>
              <a:pPr algn="ctr" eaLnBrk="0" fontAlgn="base" hangingPunct="0">
                <a:spcBef>
                  <a:spcPct val="0"/>
                </a:spcBef>
                <a:spcAft>
                  <a:spcPct val="0"/>
                </a:spcAft>
              </a:pPr>
              <a:r>
                <a:rPr lang="en-US" b="1" dirty="0">
                  <a:latin typeface="Arial Narrow" pitchFamily="34" charset="0"/>
                </a:rPr>
                <a:t>Added </a:t>
              </a:r>
              <a:r>
                <a:rPr lang="en-US" b="1" dirty="0" err="1" smtClean="0">
                  <a:latin typeface="Arial Narrow" pitchFamily="34" charset="0"/>
                </a:rPr>
                <a:t>Lossy</a:t>
              </a:r>
              <a:endParaRPr lang="en-US" b="1" dirty="0" smtClean="0">
                <a:latin typeface="Arial Narrow" pitchFamily="34" charset="0"/>
              </a:endParaRPr>
            </a:p>
            <a:p>
              <a:pPr algn="ctr" eaLnBrk="0" fontAlgn="base" hangingPunct="0">
                <a:spcBef>
                  <a:spcPct val="0"/>
                </a:spcBef>
                <a:spcAft>
                  <a:spcPct val="0"/>
                </a:spcAft>
              </a:pPr>
              <a:r>
                <a:rPr lang="en-US" b="1" dirty="0" smtClean="0">
                  <a:latin typeface="Arial Narrow" pitchFamily="34" charset="0"/>
                </a:rPr>
                <a:t>Detectors</a:t>
              </a:r>
              <a:endParaRPr lang="en-US" b="1" dirty="0">
                <a:latin typeface="Arial Narrow" pitchFamily="34" charset="0"/>
              </a:endParaRPr>
            </a:p>
          </p:txBody>
        </p:sp>
        <p:cxnSp>
          <p:nvCxnSpPr>
            <p:cNvPr id="13" name="Straight Arrow Connector 12"/>
            <p:cNvCxnSpPr/>
            <p:nvPr/>
          </p:nvCxnSpPr>
          <p:spPr bwMode="auto">
            <a:xfrm flipH="1" flipV="1">
              <a:off x="8943975" y="3124200"/>
              <a:ext cx="2" cy="2209800"/>
            </a:xfrm>
            <a:prstGeom prst="straightConnector1">
              <a:avLst/>
            </a:prstGeom>
            <a:solidFill>
              <a:schemeClr val="accent1"/>
            </a:solidFill>
            <a:ln w="38100" cap="flat" cmpd="sng" algn="ctr">
              <a:solidFill>
                <a:schemeClr val="bg1">
                  <a:lumMod val="75000"/>
                </a:schemeClr>
              </a:solidFill>
              <a:prstDash val="solid"/>
              <a:round/>
              <a:headEnd type="none" w="med" len="med"/>
              <a:tailEnd type="triangle"/>
            </a:ln>
            <a:effectLst/>
          </p:spPr>
        </p:cxnSp>
      </p:grpSp>
    </p:spTree>
    <p:extLst>
      <p:ext uri="{BB962C8B-B14F-4D97-AF65-F5344CB8AC3E}">
        <p14:creationId xmlns:p14="http://schemas.microsoft.com/office/powerpoint/2010/main" val="39861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of Detectors</a:t>
            </a:r>
            <a:endParaRPr lang="en-US" dirty="0"/>
          </a:p>
        </p:txBody>
      </p:sp>
      <p:sp>
        <p:nvSpPr>
          <p:cNvPr id="3" name="Content Placeholder 2"/>
          <p:cNvSpPr>
            <a:spLocks noGrp="1"/>
          </p:cNvSpPr>
          <p:nvPr>
            <p:ph idx="1"/>
          </p:nvPr>
        </p:nvSpPr>
        <p:spPr>
          <a:xfrm>
            <a:off x="304800" y="5638800"/>
            <a:ext cx="8610600" cy="838200"/>
          </a:xfrm>
        </p:spPr>
        <p:txBody>
          <a:bodyPr/>
          <a:lstStyle/>
          <a:p>
            <a:r>
              <a:rPr lang="en-US" dirty="0"/>
              <a:t>84% average SDC </a:t>
            </a:r>
            <a:r>
              <a:rPr lang="en-US" dirty="0" smtClean="0"/>
              <a:t>reduction at </a:t>
            </a:r>
            <a:r>
              <a:rPr lang="en-US" dirty="0"/>
              <a:t>10% average overhead </a:t>
            </a:r>
          </a:p>
        </p:txBody>
      </p:sp>
      <p:sp>
        <p:nvSpPr>
          <p:cNvPr id="4" name="Slide Number Placeholder 3"/>
          <p:cNvSpPr>
            <a:spLocks noGrp="1"/>
          </p:cNvSpPr>
          <p:nvPr>
            <p:ph type="sldNum" sz="quarter" idx="4"/>
          </p:nvPr>
        </p:nvSpPr>
        <p:spPr/>
        <p:txBody>
          <a:bodyPr/>
          <a:lstStyle/>
          <a:p>
            <a:fld id="{B6F15528-21DE-4FAA-801E-634DDDAF4B2B}" type="slidenum">
              <a:rPr lang="en-US" smtClean="0"/>
              <a:pPr/>
              <a:t>33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990147105"/>
              </p:ext>
            </p:extLst>
          </p:nvPr>
        </p:nvGraphicFramePr>
        <p:xfrm>
          <a:off x="685800" y="916577"/>
          <a:ext cx="3657600" cy="49508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944661871"/>
              </p:ext>
            </p:extLst>
          </p:nvPr>
        </p:nvGraphicFramePr>
        <p:xfrm>
          <a:off x="5153024" y="990601"/>
          <a:ext cx="3686176"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9920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t>
            </a:r>
            <a:r>
              <a:rPr lang="en-US" dirty="0" smtClean="0"/>
              <a:t>Reliability</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34</a:t>
            </a:fld>
            <a:endParaRPr lang="en-US"/>
          </a:p>
        </p:txBody>
      </p:sp>
      <p:sp>
        <p:nvSpPr>
          <p:cNvPr id="5" name="Content Placeholder 2"/>
          <p:cNvSpPr>
            <a:spLocks noGrp="1"/>
          </p:cNvSpPr>
          <p:nvPr>
            <p:ph idx="1"/>
          </p:nvPr>
        </p:nvSpPr>
        <p:spPr/>
        <p:txBody>
          <a:bodyPr/>
          <a:lstStyle/>
          <a:p>
            <a:r>
              <a:rPr lang="en-US" dirty="0" smtClean="0"/>
              <a:t>What if our low-overhead is still not tolerable but lower reliability is?</a:t>
            </a:r>
          </a:p>
          <a:p>
            <a:pPr lvl="1"/>
            <a:r>
              <a:rPr lang="en-US" dirty="0" smtClean="0"/>
              <a:t>Tunable reliability vs. overhead</a:t>
            </a:r>
          </a:p>
          <a:p>
            <a:endParaRPr lang="en-US" dirty="0" smtClean="0"/>
          </a:p>
          <a:p>
            <a:r>
              <a:rPr lang="en-US" dirty="0" smtClean="0"/>
              <a:t>Need to find a set of optimal-cost detectors at any given SDC target</a:t>
            </a:r>
          </a:p>
        </p:txBody>
      </p:sp>
    </p:spTree>
    <p:extLst>
      <p:ext uri="{BB962C8B-B14F-4D97-AF65-F5344CB8AC3E}">
        <p14:creationId xmlns:p14="http://schemas.microsoft.com/office/powerpoint/2010/main" val="405928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Reliability: Challenges</a:t>
            </a:r>
            <a:endParaRPr lang="en-US" dirty="0"/>
          </a:p>
        </p:txBody>
      </p:sp>
      <p:sp>
        <p:nvSpPr>
          <p:cNvPr id="3" name="Content Placeholder 2"/>
          <p:cNvSpPr>
            <a:spLocks noGrp="1"/>
          </p:cNvSpPr>
          <p:nvPr>
            <p:ph idx="1"/>
          </p:nvPr>
        </p:nvSpPr>
        <p:spPr/>
        <p:txBody>
          <a:bodyPr/>
          <a:lstStyle/>
          <a:p>
            <a:r>
              <a:rPr lang="en-US" dirty="0" smtClean="0"/>
              <a:t>Naïve approach</a:t>
            </a:r>
          </a:p>
        </p:txBody>
      </p:sp>
      <p:sp>
        <p:nvSpPr>
          <p:cNvPr id="4" name="Slide Number Placeholder 3"/>
          <p:cNvSpPr>
            <a:spLocks noGrp="1"/>
          </p:cNvSpPr>
          <p:nvPr>
            <p:ph type="sldNum" sz="quarter" idx="4"/>
          </p:nvPr>
        </p:nvSpPr>
        <p:spPr/>
        <p:txBody>
          <a:bodyPr/>
          <a:lstStyle/>
          <a:p>
            <a:fld id="{B6F15528-21DE-4FAA-801E-634DDDAF4B2B}" type="slidenum">
              <a:rPr lang="en-US" smtClean="0"/>
              <a:pPr/>
              <a:t>35</a:t>
            </a:fld>
            <a:endParaRPr lang="en-US"/>
          </a:p>
        </p:txBody>
      </p:sp>
      <p:grpSp>
        <p:nvGrpSpPr>
          <p:cNvPr id="5" name="Group 4"/>
          <p:cNvGrpSpPr/>
          <p:nvPr/>
        </p:nvGrpSpPr>
        <p:grpSpPr>
          <a:xfrm>
            <a:off x="264759" y="2014657"/>
            <a:ext cx="1634377" cy="2026920"/>
            <a:chOff x="2318035" y="1752600"/>
            <a:chExt cx="2025365"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1"/>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318035" y="3962400"/>
              <a:ext cx="1843773"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53" name="Group 52"/>
          <p:cNvGrpSpPr/>
          <p:nvPr/>
        </p:nvGrpSpPr>
        <p:grpSpPr>
          <a:xfrm>
            <a:off x="5715000" y="1981200"/>
            <a:ext cx="3066377" cy="769441"/>
            <a:chOff x="5715000" y="2847531"/>
            <a:chExt cx="3066377" cy="769441"/>
          </a:xfrm>
        </p:grpSpPr>
        <p:sp>
          <p:nvSpPr>
            <p:cNvPr id="54" name="TextBox 53"/>
            <p:cNvSpPr txBox="1"/>
            <p:nvPr/>
          </p:nvSpPr>
          <p:spPr>
            <a:xfrm>
              <a:off x="7519493" y="2847531"/>
              <a:ext cx="1261884" cy="769441"/>
            </a:xfrm>
            <a:prstGeom prst="rect">
              <a:avLst/>
            </a:prstGeom>
            <a:noFill/>
          </p:spPr>
          <p:txBody>
            <a:bodyPr wrap="none" rtlCol="0">
              <a:spAutoFit/>
            </a:bodyPr>
            <a:lstStyle/>
            <a:p>
              <a:r>
                <a:rPr lang="en-US" sz="2200" b="1" dirty="0">
                  <a:solidFill>
                    <a:srgbClr val="FF0000"/>
                  </a:solidFill>
                  <a:latin typeface="Arial Narrow" pitchFamily="34" charset="0"/>
                </a:rPr>
                <a:t>50%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sp>
          <p:nvSpPr>
            <p:cNvPr id="55" name="Right Arrow 54"/>
            <p:cNvSpPr/>
            <p:nvPr/>
          </p:nvSpPr>
          <p:spPr bwMode="auto">
            <a:xfrm>
              <a:off x="5715000" y="2861984"/>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grpSp>
      <p:sp>
        <p:nvSpPr>
          <p:cNvPr id="57" name="TextBox 56"/>
          <p:cNvSpPr txBox="1"/>
          <p:nvPr/>
        </p:nvSpPr>
        <p:spPr>
          <a:xfrm>
            <a:off x="2590800" y="1295400"/>
            <a:ext cx="4354782" cy="430887"/>
          </a:xfrm>
          <a:prstGeom prst="rect">
            <a:avLst/>
          </a:prstGeom>
          <a:noFill/>
        </p:spPr>
        <p:txBody>
          <a:bodyPr wrap="none" rtlCol="0">
            <a:spAutoFit/>
          </a:bodyPr>
          <a:lstStyle/>
          <a:p>
            <a:pPr algn="ctr"/>
            <a:r>
              <a:rPr lang="en-US" sz="2200" b="1" dirty="0" smtClean="0">
                <a:latin typeface="Arial Narrow" pitchFamily="34" charset="0"/>
              </a:rPr>
              <a:t>Example: Target SDC reduction = 60%</a:t>
            </a:r>
          </a:p>
        </p:txBody>
      </p:sp>
      <p:grpSp>
        <p:nvGrpSpPr>
          <p:cNvPr id="58" name="Group 57"/>
          <p:cNvGrpSpPr/>
          <p:nvPr/>
        </p:nvGrpSpPr>
        <p:grpSpPr>
          <a:xfrm>
            <a:off x="2743200" y="1818761"/>
            <a:ext cx="2468880" cy="1237817"/>
            <a:chOff x="2743200" y="2614591"/>
            <a:chExt cx="2552700" cy="1667277"/>
          </a:xfrm>
        </p:grpSpPr>
        <p:sp>
          <p:nvSpPr>
            <p:cNvPr id="59" name="Rounded Rectangle 58"/>
            <p:cNvSpPr/>
            <p:nvPr/>
          </p:nvSpPr>
          <p:spPr bwMode="auto">
            <a:xfrm>
              <a:off x="2743200" y="26145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1</a:t>
              </a:r>
            </a:p>
          </p:txBody>
        </p:sp>
        <p:sp>
          <p:nvSpPr>
            <p:cNvPr id="60" name="TextBox 59"/>
            <p:cNvSpPr txBox="1"/>
            <p:nvPr/>
          </p:nvSpPr>
          <p:spPr>
            <a:xfrm>
              <a:off x="3137135" y="3881758"/>
              <a:ext cx="1814920" cy="400110"/>
            </a:xfrm>
            <a:prstGeom prst="rect">
              <a:avLst/>
            </a:prstGeom>
            <a:noFill/>
          </p:spPr>
          <p:txBody>
            <a:bodyPr wrap="none" rtlCol="0">
              <a:spAutoFit/>
            </a:bodyPr>
            <a:lstStyle/>
            <a:p>
              <a:r>
                <a:rPr lang="en-US" sz="2000" b="1" dirty="0" smtClean="0">
                  <a:latin typeface="Arial Narrow" pitchFamily="34" charset="0"/>
                </a:rPr>
                <a:t>Overhead = 10%</a:t>
              </a:r>
              <a:endParaRPr lang="en-US" sz="2000" b="1" dirty="0">
                <a:latin typeface="Arial Narrow" pitchFamily="34" charset="0"/>
              </a:endParaRPr>
            </a:p>
          </p:txBody>
        </p:sp>
      </p:grpSp>
      <p:grpSp>
        <p:nvGrpSpPr>
          <p:cNvPr id="61" name="Group 60"/>
          <p:cNvGrpSpPr/>
          <p:nvPr/>
        </p:nvGrpSpPr>
        <p:grpSpPr>
          <a:xfrm>
            <a:off x="2771502" y="3260740"/>
            <a:ext cx="2468880" cy="1311261"/>
            <a:chOff x="2743200" y="4595791"/>
            <a:chExt cx="2552700" cy="1671023"/>
          </a:xfrm>
        </p:grpSpPr>
        <p:sp>
          <p:nvSpPr>
            <p:cNvPr id="62" name="Rounded Rectangle 61"/>
            <p:cNvSpPr/>
            <p:nvPr/>
          </p:nvSpPr>
          <p:spPr bwMode="auto">
            <a:xfrm>
              <a:off x="2743200" y="45957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2</a:t>
              </a:r>
            </a:p>
          </p:txBody>
        </p:sp>
        <p:sp>
          <p:nvSpPr>
            <p:cNvPr id="63" name="TextBox 62"/>
            <p:cNvSpPr txBox="1"/>
            <p:nvPr/>
          </p:nvSpPr>
          <p:spPr>
            <a:xfrm>
              <a:off x="3200400" y="5866705"/>
              <a:ext cx="1814920" cy="400109"/>
            </a:xfrm>
            <a:prstGeom prst="rect">
              <a:avLst/>
            </a:prstGeom>
            <a:noFill/>
          </p:spPr>
          <p:txBody>
            <a:bodyPr wrap="none" rtlCol="0">
              <a:spAutoFit/>
            </a:bodyPr>
            <a:lstStyle/>
            <a:p>
              <a:r>
                <a:rPr lang="en-US" sz="2000" b="1" dirty="0" smtClean="0">
                  <a:latin typeface="Arial Narrow" pitchFamily="34" charset="0"/>
                </a:rPr>
                <a:t>Overhead = 20%</a:t>
              </a:r>
              <a:endParaRPr lang="en-US" sz="2000" b="1" dirty="0">
                <a:latin typeface="Arial Narrow" pitchFamily="34" charset="0"/>
              </a:endParaRPr>
            </a:p>
          </p:txBody>
        </p:sp>
      </p:grpSp>
      <p:sp>
        <p:nvSpPr>
          <p:cNvPr id="67" name="Oval 66"/>
          <p:cNvSpPr>
            <a:spLocks/>
          </p:cNvSpPr>
          <p:nvPr/>
        </p:nvSpPr>
        <p:spPr bwMode="auto">
          <a:xfrm>
            <a:off x="889486" y="3354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8" name="Oval 67"/>
          <p:cNvSpPr>
            <a:spLocks/>
          </p:cNvSpPr>
          <p:nvPr/>
        </p:nvSpPr>
        <p:spPr bwMode="auto">
          <a:xfrm>
            <a:off x="451336"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Oval 68"/>
          <p:cNvSpPr>
            <a:spLocks/>
          </p:cNvSpPr>
          <p:nvPr/>
        </p:nvSpPr>
        <p:spPr bwMode="auto">
          <a:xfrm>
            <a:off x="1041886" y="28970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0" name="Oval 69"/>
          <p:cNvSpPr>
            <a:spLocks/>
          </p:cNvSpPr>
          <p:nvPr/>
        </p:nvSpPr>
        <p:spPr bwMode="auto">
          <a:xfrm>
            <a:off x="1594336" y="3081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p:cNvSpPr>
            <a:spLocks/>
          </p:cNvSpPr>
          <p:nvPr/>
        </p:nvSpPr>
        <p:spPr bwMode="auto">
          <a:xfrm>
            <a:off x="679936" y="27446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2" name="Oval 71"/>
          <p:cNvSpPr>
            <a:spLocks/>
          </p:cNvSpPr>
          <p:nvPr/>
        </p:nvSpPr>
        <p:spPr bwMode="auto">
          <a:xfrm>
            <a:off x="1518136" y="2973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Oval 72"/>
          <p:cNvSpPr>
            <a:spLocks/>
          </p:cNvSpPr>
          <p:nvPr/>
        </p:nvSpPr>
        <p:spPr bwMode="auto">
          <a:xfrm>
            <a:off x="897040" y="33100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Oval 73"/>
          <p:cNvSpPr/>
          <p:nvPr/>
        </p:nvSpPr>
        <p:spPr bwMode="auto">
          <a:xfrm>
            <a:off x="685800" y="30460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p:cNvSpPr>
            <a:spLocks/>
          </p:cNvSpPr>
          <p:nvPr/>
        </p:nvSpPr>
        <p:spPr bwMode="auto">
          <a:xfrm>
            <a:off x="990600"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Oval 75"/>
          <p:cNvSpPr>
            <a:spLocks/>
          </p:cNvSpPr>
          <p:nvPr/>
        </p:nvSpPr>
        <p:spPr bwMode="auto">
          <a:xfrm>
            <a:off x="1295400" y="33862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Oval 76"/>
          <p:cNvSpPr>
            <a:spLocks/>
          </p:cNvSpPr>
          <p:nvPr/>
        </p:nvSpPr>
        <p:spPr bwMode="auto">
          <a:xfrm>
            <a:off x="1295400" y="31984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Oval 77"/>
          <p:cNvSpPr>
            <a:spLocks/>
          </p:cNvSpPr>
          <p:nvPr/>
        </p:nvSpPr>
        <p:spPr bwMode="auto">
          <a:xfrm>
            <a:off x="762000" y="3462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p:cNvSpPr txBox="1"/>
          <p:nvPr/>
        </p:nvSpPr>
        <p:spPr>
          <a:xfrm>
            <a:off x="381000" y="5043882"/>
            <a:ext cx="8621738" cy="1686616"/>
          </a:xfrm>
          <a:prstGeom prst="rect">
            <a:avLst/>
          </a:prstGeom>
          <a:noFill/>
        </p:spPr>
        <p:txBody>
          <a:bodyPr wrap="square" rtlCol="0">
            <a:spAutoFit/>
          </a:bodyPr>
          <a:lstStyle/>
          <a:p>
            <a:pPr>
              <a:lnSpc>
                <a:spcPct val="120000"/>
              </a:lnSpc>
            </a:pPr>
            <a:r>
              <a:rPr lang="en-US" sz="2200" b="1" dirty="0" smtClean="0">
                <a:latin typeface="Arial Narrow" pitchFamily="34" charset="0"/>
              </a:rPr>
              <a:t>Challenges:</a:t>
            </a:r>
          </a:p>
          <a:p>
            <a:pPr marL="800100" lvl="1" indent="-342900">
              <a:lnSpc>
                <a:spcPct val="120000"/>
              </a:lnSpc>
              <a:buFont typeface="Arial" pitchFamily="34" charset="0"/>
              <a:buChar char="•"/>
            </a:pPr>
            <a:r>
              <a:rPr lang="en-US" sz="2200" b="1" dirty="0" smtClean="0">
                <a:latin typeface="Arial Narrow" pitchFamily="34" charset="0"/>
              </a:rPr>
              <a:t>Repeated statistical error injections </a:t>
            </a:r>
            <a:r>
              <a:rPr lang="en-US" sz="2200" b="1" dirty="0" smtClean="0">
                <a:latin typeface="Arial Narrow" pitchFamily="34" charset="0"/>
                <a:sym typeface="Symbol" charset="2"/>
              </a:rPr>
              <a:t> </a:t>
            </a:r>
            <a:r>
              <a:rPr lang="en-US" sz="2200" b="1" dirty="0" smtClean="0">
                <a:latin typeface="Arial Narrow" pitchFamily="34" charset="0"/>
              </a:rPr>
              <a:t>time consuming</a:t>
            </a:r>
          </a:p>
          <a:p>
            <a:pPr marL="800100" lvl="1" indent="-342900">
              <a:lnSpc>
                <a:spcPct val="120000"/>
              </a:lnSpc>
              <a:buFont typeface="Arial" pitchFamily="34" charset="0"/>
              <a:buChar char="•"/>
            </a:pPr>
            <a:r>
              <a:rPr lang="en-US" sz="2200" b="1" dirty="0" smtClean="0">
                <a:latin typeface="Arial Narrow" pitchFamily="34" charset="0"/>
              </a:rPr>
              <a:t>Do not know detectors’ contribution in reducing SDCs a priori</a:t>
            </a:r>
          </a:p>
          <a:p>
            <a:pPr marL="800100" lvl="1" indent="-342900">
              <a:buFont typeface="Arial" pitchFamily="34" charset="0"/>
              <a:buChar char="•"/>
            </a:pPr>
            <a:endParaRPr lang="en-US" sz="2200" b="1" dirty="0">
              <a:latin typeface="Arial Narrow" pitchFamily="34" charset="0"/>
            </a:endParaRPr>
          </a:p>
        </p:txBody>
      </p:sp>
      <p:sp>
        <p:nvSpPr>
          <p:cNvPr id="80" name="TextBox 79"/>
          <p:cNvSpPr txBox="1"/>
          <p:nvPr/>
        </p:nvSpPr>
        <p:spPr>
          <a:xfrm>
            <a:off x="196852" y="4092714"/>
            <a:ext cx="1867819" cy="646331"/>
          </a:xfrm>
          <a:prstGeom prst="rect">
            <a:avLst/>
          </a:prstGeom>
          <a:noFill/>
        </p:spPr>
        <p:txBody>
          <a:bodyPr wrap="none" rtlCol="0">
            <a:spAutoFit/>
          </a:bodyPr>
          <a:lstStyle/>
          <a:p>
            <a:pPr algn="ctr"/>
            <a:r>
              <a:rPr lang="en-US" b="1" dirty="0" smtClean="0">
                <a:latin typeface="Arial Narrow" pitchFamily="34" charset="0"/>
              </a:rPr>
              <a:t>(program-level + </a:t>
            </a:r>
          </a:p>
          <a:p>
            <a:pPr algn="ctr"/>
            <a:r>
              <a:rPr lang="en-US" b="1" dirty="0" smtClean="0">
                <a:latin typeface="Arial Narrow" pitchFamily="34" charset="0"/>
              </a:rPr>
              <a:t>duplication-based)</a:t>
            </a:r>
          </a:p>
        </p:txBody>
      </p:sp>
      <p:grpSp>
        <p:nvGrpSpPr>
          <p:cNvPr id="82" name="Group 81"/>
          <p:cNvGrpSpPr/>
          <p:nvPr/>
        </p:nvGrpSpPr>
        <p:grpSpPr>
          <a:xfrm>
            <a:off x="5715000" y="3352800"/>
            <a:ext cx="3048000" cy="769441"/>
            <a:chOff x="5715000" y="3352800"/>
            <a:chExt cx="3048000" cy="769441"/>
          </a:xfrm>
        </p:grpSpPr>
        <p:sp>
          <p:nvSpPr>
            <p:cNvPr id="65" name="Right Arrow 64"/>
            <p:cNvSpPr/>
            <p:nvPr/>
          </p:nvSpPr>
          <p:spPr bwMode="auto">
            <a:xfrm>
              <a:off x="5715000" y="3429000"/>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sp>
          <p:nvSpPr>
            <p:cNvPr id="81" name="TextBox 80"/>
            <p:cNvSpPr txBox="1"/>
            <p:nvPr/>
          </p:nvSpPr>
          <p:spPr>
            <a:xfrm>
              <a:off x="7501116" y="3352800"/>
              <a:ext cx="1261884" cy="769441"/>
            </a:xfrm>
            <a:prstGeom prst="rect">
              <a:avLst/>
            </a:prstGeom>
            <a:noFill/>
          </p:spPr>
          <p:txBody>
            <a:bodyPr wrap="none" rtlCol="0">
              <a:spAutoFit/>
            </a:bodyPr>
            <a:lstStyle/>
            <a:p>
              <a:r>
                <a:rPr lang="en-US" sz="2200" b="1" dirty="0" smtClean="0">
                  <a:solidFill>
                    <a:srgbClr val="008000"/>
                  </a:solidFill>
                  <a:latin typeface="Arial Narrow" pitchFamily="34" charset="0"/>
                </a:rPr>
                <a:t>65%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grpSp>
    </p:spTree>
    <p:extLst>
      <p:ext uri="{BB962C8B-B14F-4D97-AF65-F5344CB8AC3E}">
        <p14:creationId xmlns:p14="http://schemas.microsoft.com/office/powerpoint/2010/main" val="2194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7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33333E-6 -2.59431E-6 L 0.175 -0.18097 " pathEditMode="relative" rAng="0" ptsTypes="AA">
                                      <p:cBhvr>
                                        <p:cTn id="25" dur="2000" fill="hold"/>
                                        <p:tgtEl>
                                          <p:spTgt spid="77"/>
                                        </p:tgtEl>
                                        <p:attrNameLst>
                                          <p:attrName>ppt_x</p:attrName>
                                          <p:attrName>ppt_y</p:attrName>
                                        </p:attrNameLst>
                                      </p:cBhvr>
                                      <p:rCtr x="8750" y="-9049"/>
                                    </p:animMotion>
                                  </p:childTnLst>
                                </p:cTn>
                              </p:par>
                              <p:par>
                                <p:cTn id="26" presetID="42" presetClass="path" presetSubtype="0" accel="50000" decel="50000" fill="hold" grpId="0" nodeType="withEffect">
                                  <p:stCondLst>
                                    <p:cond delay="0"/>
                                  </p:stCondLst>
                                  <p:childTnLst>
                                    <p:animMotion origin="layout" path="M -4.72222E-6 4.22854E-6 L 0.1783 -0.12816 " pathEditMode="relative" rAng="0" ptsTypes="AA">
                                      <p:cBhvr>
                                        <p:cTn id="27" dur="2000" fill="hold"/>
                                        <p:tgtEl>
                                          <p:spTgt spid="76"/>
                                        </p:tgtEl>
                                        <p:attrNameLst>
                                          <p:attrName>ppt_x</p:attrName>
                                          <p:attrName>ppt_y</p:attrName>
                                        </p:attrNameLst>
                                      </p:cBhvr>
                                      <p:rCtr x="8906" y="-6408"/>
                                    </p:animMotion>
                                  </p:childTnLst>
                                </p:cTn>
                              </p:par>
                              <p:par>
                                <p:cTn id="28" presetID="42" presetClass="path" presetSubtype="0" accel="50000" decel="50000" fill="hold" grpId="0" nodeType="withEffect">
                                  <p:stCondLst>
                                    <p:cond delay="0"/>
                                  </p:stCondLst>
                                  <p:childTnLst>
                                    <p:animMotion origin="layout" path="M -1.38889E-6 8.28129E-7 L 0.34497 -0.13926 " pathEditMode="relative" rAng="0" ptsTypes="AA">
                                      <p:cBhvr>
                                        <p:cTn id="29" dur="2000" fill="hold"/>
                                        <p:tgtEl>
                                          <p:spTgt spid="78"/>
                                        </p:tgtEl>
                                        <p:attrNameLst>
                                          <p:attrName>ppt_x</p:attrName>
                                          <p:attrName>ppt_y</p:attrName>
                                        </p:attrNameLst>
                                      </p:cBhvr>
                                      <p:rCtr x="17240" y="-6963"/>
                                    </p:animMotion>
                                  </p:childTnLst>
                                </p:cTn>
                              </p:par>
                              <p:par>
                                <p:cTn id="30" presetID="42" presetClass="path" presetSubtype="0" accel="50000" decel="50000" fill="hold" grpId="0" nodeType="withEffect">
                                  <p:stCondLst>
                                    <p:cond delay="0"/>
                                  </p:stCondLst>
                                  <p:childTnLst>
                                    <p:animMotion origin="layout" path="M -1.38889E-6 1.02938E-6 L 0.33663 -0.20588 " pathEditMode="relative" rAng="0" ptsTypes="AA">
                                      <p:cBhvr>
                                        <p:cTn id="31" dur="2000" fill="hold"/>
                                        <p:tgtEl>
                                          <p:spTgt spid="75"/>
                                        </p:tgtEl>
                                        <p:attrNameLst>
                                          <p:attrName>ppt_x</p:attrName>
                                          <p:attrName>ppt_y</p:attrName>
                                        </p:attrNameLst>
                                      </p:cBhvr>
                                      <p:rCtr x="16823" y="-10294"/>
                                    </p:animMotion>
                                  </p:childTnLst>
                                </p:cTn>
                              </p:par>
                              <p:par>
                                <p:cTn id="32" presetID="42" presetClass="path" presetSubtype="0" accel="50000" decel="50000" fill="hold" grpId="0" nodeType="withEffect">
                                  <p:stCondLst>
                                    <p:cond delay="0"/>
                                  </p:stCondLst>
                                  <p:childTnLst>
                                    <p:animMotion origin="layout" path="M 3.33333E-6 4.48507E-6 L 0.45833 -0.10322 " pathEditMode="relative" rAng="0" ptsTypes="AA">
                                      <p:cBhvr>
                                        <p:cTn id="33" dur="2000" fill="hold"/>
                                        <p:tgtEl>
                                          <p:spTgt spid="74"/>
                                        </p:tgtEl>
                                        <p:attrNameLst>
                                          <p:attrName>ppt_x</p:attrName>
                                          <p:attrName>ppt_y</p:attrName>
                                        </p:attrNameLst>
                                      </p:cBhvr>
                                      <p:rCtr x="22917" y="-5161"/>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7"/>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9"/>
                                        </p:tgtEl>
                                        <p:attrNameLst>
                                          <p:attrName>style.visibility</p:attrName>
                                        </p:attrNameLst>
                                      </p:cBhvr>
                                      <p:to>
                                        <p:strVal val="visible"/>
                                      </p:to>
                                    </p:set>
                                  </p:childTnLst>
                                </p:cTn>
                              </p:par>
                              <p:par>
                                <p:cTn id="56" presetID="42" presetClass="path" presetSubtype="0" accel="50000" decel="50000" fill="hold" grpId="0" nodeType="withEffect">
                                  <p:stCondLst>
                                    <p:cond delay="0"/>
                                  </p:stCondLst>
                                  <p:childTnLst>
                                    <p:animMotion origin="layout" path="M -2.22222E-6 -2.09625E-6 L 0.4257 0.08515 " pathEditMode="relative" rAng="0" ptsTypes="AA">
                                      <p:cBhvr>
                                        <p:cTn id="57" dur="2000" fill="hold"/>
                                        <p:tgtEl>
                                          <p:spTgt spid="73"/>
                                        </p:tgtEl>
                                        <p:attrNameLst>
                                          <p:attrName>ppt_x</p:attrName>
                                          <p:attrName>ppt_y</p:attrName>
                                        </p:attrNameLst>
                                      </p:cBhvr>
                                      <p:rCtr x="21285" y="4257"/>
                                    </p:animMotion>
                                  </p:childTnLst>
                                </p:cTn>
                              </p:par>
                              <p:par>
                                <p:cTn id="58" presetID="42" presetClass="path" presetSubtype="0" accel="50000" decel="50000" fill="hold" grpId="0" nodeType="withEffect">
                                  <p:stCondLst>
                                    <p:cond delay="0"/>
                                  </p:stCondLst>
                                  <p:childTnLst>
                                    <p:animMotion origin="layout" path="M -3.61111E-6 -2.16979E-6 L 0.354 0.07171 " pathEditMode="relative" rAng="0" ptsTypes="AA">
                                      <p:cBhvr>
                                        <p:cTn id="59" dur="2000" fill="hold"/>
                                        <p:tgtEl>
                                          <p:spTgt spid="70"/>
                                        </p:tgtEl>
                                        <p:attrNameLst>
                                          <p:attrName>ppt_x</p:attrName>
                                          <p:attrName>ppt_y</p:attrName>
                                        </p:attrNameLst>
                                      </p:cBhvr>
                                      <p:rCtr x="17691" y="3585"/>
                                    </p:animMotion>
                                  </p:childTnLst>
                                </p:cTn>
                              </p:par>
                              <p:par>
                                <p:cTn id="60" presetID="42" presetClass="path" presetSubtype="0" accel="50000" decel="50000" fill="hold" grpId="0" nodeType="withEffect">
                                  <p:stCondLst>
                                    <p:cond delay="0"/>
                                  </p:stCondLst>
                                  <p:childTnLst>
                                    <p:animMotion origin="layout" path="M -2.77778E-7 -2.35253E-6 L 0.15399 0.13186 " pathEditMode="relative" rAng="0" ptsTypes="AA">
                                      <p:cBhvr>
                                        <p:cTn id="61" dur="2000" fill="hold"/>
                                        <p:tgtEl>
                                          <p:spTgt spid="72"/>
                                        </p:tgtEl>
                                        <p:attrNameLst>
                                          <p:attrName>ppt_x</p:attrName>
                                          <p:attrName>ppt_y</p:attrName>
                                        </p:attrNameLst>
                                      </p:cBhvr>
                                      <p:rCtr x="7691" y="6593"/>
                                    </p:animMotion>
                                  </p:childTnLst>
                                </p:cTn>
                              </p:par>
                              <p:par>
                                <p:cTn id="62" presetID="42" presetClass="path" presetSubtype="0" accel="50000" decel="50000" fill="hold" grpId="0" nodeType="withEffect">
                                  <p:stCondLst>
                                    <p:cond delay="0"/>
                                  </p:stCondLst>
                                  <p:childTnLst>
                                    <p:animMotion origin="layout" path="M -2.77778E-7 6.45385E-7 L 0.21441 -0.00139 " pathEditMode="relative" rAng="0" ptsTypes="AA">
                                      <p:cBhvr>
                                        <p:cTn id="63" dur="2000" fill="hold"/>
                                        <p:tgtEl>
                                          <p:spTgt spid="67"/>
                                        </p:tgtEl>
                                        <p:attrNameLst>
                                          <p:attrName>ppt_x</p:attrName>
                                          <p:attrName>ppt_y</p:attrName>
                                        </p:attrNameLst>
                                      </p:cBhvr>
                                      <p:rCtr x="10712" y="-69"/>
                                    </p:animMotion>
                                  </p:childTnLst>
                                </p:cTn>
                              </p:par>
                              <p:par>
                                <p:cTn id="64" presetID="42" presetClass="path" presetSubtype="0" accel="50000" decel="50000" fill="hold" grpId="0" nodeType="withEffect">
                                  <p:stCondLst>
                                    <p:cond delay="0"/>
                                  </p:stCondLst>
                                  <p:childTnLst>
                                    <p:animMotion origin="layout" path="M -3.61111E-6 1.02938E-6 L 0.41233 0.10502 " pathEditMode="relative" rAng="0" ptsTypes="AA">
                                      <p:cBhvr>
                                        <p:cTn id="65" dur="2000" fill="hold"/>
                                        <p:tgtEl>
                                          <p:spTgt spid="68"/>
                                        </p:tgtEl>
                                        <p:attrNameLst>
                                          <p:attrName>ppt_x</p:attrName>
                                          <p:attrName>ppt_y</p:attrName>
                                        </p:attrNameLst>
                                      </p:cBhvr>
                                      <p:rCtr x="20608" y="5251"/>
                                    </p:animMotion>
                                  </p:childTnLst>
                                </p:cTn>
                              </p:par>
                              <p:par>
                                <p:cTn id="66" presetID="42" presetClass="path" presetSubtype="0" accel="50000" decel="50000" fill="hold" grpId="0" nodeType="withEffect">
                                  <p:stCondLst>
                                    <p:cond delay="0"/>
                                  </p:stCondLst>
                                  <p:childTnLst>
                                    <p:animMotion origin="layout" path="M -3.61111E-6 -2.15128E-6 L 0.36233 0.08744 " pathEditMode="relative" rAng="0" ptsTypes="AA">
                                      <p:cBhvr>
                                        <p:cTn id="67" dur="2000" fill="hold"/>
                                        <p:tgtEl>
                                          <p:spTgt spid="71"/>
                                        </p:tgtEl>
                                        <p:attrNameLst>
                                          <p:attrName>ppt_x</p:attrName>
                                          <p:attrName>ppt_y</p:attrName>
                                        </p:attrNameLst>
                                      </p:cBhvr>
                                      <p:rCtr x="18108" y="4372"/>
                                    </p:animMotion>
                                  </p:childTnLst>
                                </p:cTn>
                              </p:par>
                              <p:par>
                                <p:cTn id="68" presetID="42" presetClass="path" presetSubtype="0" accel="50000" decel="50000" fill="hold" grpId="0" nodeType="withEffect">
                                  <p:stCondLst>
                                    <p:cond delay="0"/>
                                  </p:stCondLst>
                                  <p:childTnLst>
                                    <p:animMotion origin="layout" path="M 3.05556E-6 1.04788E-6 L 0.26441 0.14296 " pathEditMode="relative" rAng="0" ptsTypes="AA">
                                      <p:cBhvr>
                                        <p:cTn id="69" dur="2000" fill="hold"/>
                                        <p:tgtEl>
                                          <p:spTgt spid="69"/>
                                        </p:tgtEl>
                                        <p:attrNameLst>
                                          <p:attrName>ppt_x</p:attrName>
                                          <p:attrName>ppt_y</p:attrName>
                                        </p:attrNameLst>
                                      </p:cBhvr>
                                      <p:rCtr x="13212" y="714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p:bldP spid="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Near Optimal Detectors: Our Approach</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36</a:t>
            </a:fld>
            <a:endParaRPr lang="en-US"/>
          </a:p>
        </p:txBody>
      </p:sp>
      <p:grpSp>
        <p:nvGrpSpPr>
          <p:cNvPr id="5" name="Group 4"/>
          <p:cNvGrpSpPr/>
          <p:nvPr/>
        </p:nvGrpSpPr>
        <p:grpSpPr>
          <a:xfrm>
            <a:off x="2447110" y="2743200"/>
            <a:ext cx="1896290" cy="2609910"/>
            <a:chOff x="2462084" y="1752600"/>
            <a:chExt cx="1896290"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0"/>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514600" y="3962400"/>
              <a:ext cx="1843774"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68" name="Rounded Rectangle 67"/>
          <p:cNvSpPr/>
          <p:nvPr/>
        </p:nvSpPr>
        <p:spPr bwMode="auto">
          <a:xfrm>
            <a:off x="5486400" y="4092168"/>
            <a:ext cx="2552700" cy="1470432"/>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Selected Detectors</a:t>
            </a:r>
          </a:p>
        </p:txBody>
      </p:sp>
      <p:grpSp>
        <p:nvGrpSpPr>
          <p:cNvPr id="60" name="Group 59"/>
          <p:cNvGrpSpPr/>
          <p:nvPr/>
        </p:nvGrpSpPr>
        <p:grpSpPr>
          <a:xfrm>
            <a:off x="450376" y="2007513"/>
            <a:ext cx="4205409" cy="2490267"/>
            <a:chOff x="450376" y="635913"/>
            <a:chExt cx="4205409" cy="2490267"/>
          </a:xfrm>
        </p:grpSpPr>
        <p:grpSp>
          <p:nvGrpSpPr>
            <p:cNvPr id="53" name="Group 52"/>
            <p:cNvGrpSpPr/>
            <p:nvPr/>
          </p:nvGrpSpPr>
          <p:grpSpPr>
            <a:xfrm>
              <a:off x="450376" y="1385248"/>
              <a:ext cx="2341247" cy="1740932"/>
              <a:chOff x="457200" y="1764268"/>
              <a:chExt cx="2341247" cy="1740932"/>
            </a:xfrm>
          </p:grpSpPr>
          <p:sp>
            <p:nvSpPr>
              <p:cNvPr id="54" name="Oval 53"/>
              <p:cNvSpPr>
                <a:spLocks/>
              </p:cNvSpPr>
              <p:nvPr/>
            </p:nvSpPr>
            <p:spPr bwMode="auto">
              <a:xfrm>
                <a:off x="457200" y="1764268"/>
                <a:ext cx="1828800" cy="1740932"/>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Narrow" pitchFamily="34" charset="0"/>
                </a:endParaRPr>
              </a:p>
            </p:txBody>
          </p:sp>
          <p:sp>
            <p:nvSpPr>
              <p:cNvPr id="55" name="Rectangle 54"/>
              <p:cNvSpPr/>
              <p:nvPr/>
            </p:nvSpPr>
            <p:spPr>
              <a:xfrm>
                <a:off x="533400" y="2431590"/>
                <a:ext cx="1828800" cy="707886"/>
              </a:xfrm>
              <a:prstGeom prst="rect">
                <a:avLst/>
              </a:prstGeom>
            </p:spPr>
            <p:txBody>
              <a:bodyPr wrap="square">
                <a:spAutoFit/>
              </a:bodyPr>
              <a:lstStyle/>
              <a:p>
                <a:pPr eaLnBrk="0" fontAlgn="base" hangingPunct="0">
                  <a:spcBef>
                    <a:spcPct val="0"/>
                  </a:spcBef>
                  <a:spcAft>
                    <a:spcPct val="0"/>
                  </a:spcAft>
                </a:pPr>
                <a:r>
                  <a:rPr lang="en-US" sz="2000" b="1" dirty="0">
                    <a:latin typeface="Arial Narrow" pitchFamily="34" charset="0"/>
                  </a:rPr>
                  <a:t>SDC </a:t>
                </a:r>
                <a:r>
                  <a:rPr lang="en-US" sz="2000" b="1" dirty="0" smtClean="0">
                    <a:latin typeface="Arial Narrow" pitchFamily="34" charset="0"/>
                  </a:rPr>
                  <a:t>Red.= X%</a:t>
                </a:r>
                <a:endParaRPr lang="en-US" sz="2000" b="1" dirty="0">
                  <a:latin typeface="Arial Narrow" pitchFamily="34" charset="0"/>
                </a:endParaRPr>
              </a:p>
              <a:p>
                <a:pPr eaLnBrk="0" fontAlgn="base" hangingPunct="0">
                  <a:spcBef>
                    <a:spcPct val="0"/>
                  </a:spcBef>
                  <a:spcAft>
                    <a:spcPct val="0"/>
                  </a:spcAft>
                </a:pPr>
                <a:r>
                  <a:rPr lang="en-US" sz="2000" b="1" dirty="0" smtClean="0">
                    <a:latin typeface="Arial Narrow" pitchFamily="34" charset="0"/>
                  </a:rPr>
                  <a:t>Overhead = </a:t>
                </a:r>
                <a:r>
                  <a:rPr lang="en-US" sz="2000" b="1" dirty="0">
                    <a:latin typeface="Arial Narrow" pitchFamily="34" charset="0"/>
                  </a:rPr>
                  <a:t>Y%</a:t>
                </a:r>
              </a:p>
            </p:txBody>
          </p:sp>
          <p:cxnSp>
            <p:nvCxnSpPr>
              <p:cNvPr id="56" name="Straight Connector 55"/>
              <p:cNvCxnSpPr>
                <a:endCxn id="54" idx="7"/>
              </p:cNvCxnSpPr>
              <p:nvPr/>
            </p:nvCxnSpPr>
            <p:spPr bwMode="auto">
              <a:xfrm flipH="1" flipV="1">
                <a:off x="2018178" y="2019222"/>
                <a:ext cx="780269" cy="79853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57" name="Straight Connector 56"/>
              <p:cNvCxnSpPr/>
              <p:nvPr/>
            </p:nvCxnSpPr>
            <p:spPr bwMode="auto">
              <a:xfrm flipH="1">
                <a:off x="1676400" y="3077921"/>
                <a:ext cx="1014284" cy="381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58" name="TextBox 57"/>
              <p:cNvSpPr txBox="1"/>
              <p:nvPr/>
            </p:nvSpPr>
            <p:spPr>
              <a:xfrm>
                <a:off x="876295" y="1981200"/>
                <a:ext cx="1039067" cy="400110"/>
              </a:xfrm>
              <a:prstGeom prst="rect">
                <a:avLst/>
              </a:prstGeom>
              <a:noFill/>
            </p:spPr>
            <p:txBody>
              <a:bodyPr wrap="none" rtlCol="0">
                <a:spAutoFit/>
              </a:bodyPr>
              <a:lstStyle/>
              <a:p>
                <a:r>
                  <a:rPr lang="en-US" sz="2000" b="1" dirty="0" smtClean="0">
                    <a:latin typeface="Arial Narrow" pitchFamily="34" charset="0"/>
                  </a:rPr>
                  <a:t>Detector</a:t>
                </a:r>
                <a:endParaRPr lang="en-US" sz="2000" b="1" dirty="0">
                  <a:latin typeface="Arial Narrow" pitchFamily="34" charset="0"/>
                </a:endParaRPr>
              </a:p>
            </p:txBody>
          </p:sp>
        </p:grpSp>
        <p:sp>
          <p:nvSpPr>
            <p:cNvPr id="59" name="TextBox 58"/>
            <p:cNvSpPr txBox="1"/>
            <p:nvPr/>
          </p:nvSpPr>
          <p:spPr>
            <a:xfrm>
              <a:off x="457200" y="635913"/>
              <a:ext cx="4198585" cy="430887"/>
            </a:xfrm>
            <a:prstGeom prst="rect">
              <a:avLst/>
            </a:prstGeom>
            <a:noFill/>
          </p:spPr>
          <p:txBody>
            <a:bodyPr wrap="none" rtlCol="0">
              <a:spAutoFit/>
            </a:bodyPr>
            <a:lstStyle/>
            <a:p>
              <a:r>
                <a:rPr lang="en-US" sz="2200" b="1" dirty="0" smtClean="0">
                  <a:latin typeface="Arial Narrow" pitchFamily="34" charset="0"/>
                </a:rPr>
                <a:t>1. Set attributes, enabled by </a:t>
              </a:r>
              <a:r>
                <a:rPr lang="en-US" sz="2200" b="1" dirty="0" err="1" smtClean="0">
                  <a:latin typeface="Arial Narrow" pitchFamily="34" charset="0"/>
                </a:rPr>
                <a:t>Relyzer</a:t>
              </a:r>
              <a:endParaRPr lang="en-US" sz="2200" b="1" dirty="0">
                <a:latin typeface="Arial Narrow" pitchFamily="34" charset="0"/>
              </a:endParaRPr>
            </a:p>
          </p:txBody>
        </p:sp>
      </p:grpSp>
      <p:sp>
        <p:nvSpPr>
          <p:cNvPr id="61" name="TextBox 60"/>
          <p:cNvSpPr txBox="1"/>
          <p:nvPr/>
        </p:nvSpPr>
        <p:spPr>
          <a:xfrm>
            <a:off x="4648200" y="2575072"/>
            <a:ext cx="4419600" cy="1311128"/>
          </a:xfrm>
          <a:prstGeom prst="rect">
            <a:avLst/>
          </a:prstGeom>
          <a:noFill/>
        </p:spPr>
        <p:txBody>
          <a:bodyPr wrap="square" rtlCol="0">
            <a:spAutoFit/>
          </a:bodyPr>
          <a:lstStyle/>
          <a:p>
            <a:pPr>
              <a:lnSpc>
                <a:spcPct val="120000"/>
              </a:lnSpc>
            </a:pPr>
            <a:r>
              <a:rPr lang="en-US" sz="2200" b="1" dirty="0" smtClean="0">
                <a:latin typeface="Arial Narrow" pitchFamily="34" charset="0"/>
              </a:rPr>
              <a:t>2. Dynamic programming</a:t>
            </a:r>
          </a:p>
          <a:p>
            <a:pPr>
              <a:lnSpc>
                <a:spcPct val="120000"/>
              </a:lnSpc>
            </a:pPr>
            <a:r>
              <a:rPr lang="en-US" sz="2200" b="1" dirty="0">
                <a:latin typeface="Arial Narrow" pitchFamily="34" charset="0"/>
              </a:rPr>
              <a:t> </a:t>
            </a:r>
            <a:r>
              <a:rPr lang="en-US" sz="2200" b="1" dirty="0" smtClean="0">
                <a:latin typeface="Arial Narrow" pitchFamily="34" charset="0"/>
              </a:rPr>
              <a:t>     Constraint: Total SDC red. ≥ 60%</a:t>
            </a:r>
          </a:p>
          <a:p>
            <a:pPr>
              <a:lnSpc>
                <a:spcPct val="120000"/>
              </a:lnSpc>
            </a:pPr>
            <a:r>
              <a:rPr lang="en-US" sz="2200" b="1" dirty="0" smtClean="0">
                <a:latin typeface="Arial Narrow" pitchFamily="34" charset="0"/>
              </a:rPr>
              <a:t>      Objective: Minimize overhead</a:t>
            </a:r>
          </a:p>
        </p:txBody>
      </p:sp>
      <p:sp>
        <p:nvSpPr>
          <p:cNvPr id="62" name="Oval 61"/>
          <p:cNvSpPr/>
          <p:nvPr/>
        </p:nvSpPr>
        <p:spPr bwMode="auto">
          <a:xfrm>
            <a:off x="2748810" y="37781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p:cNvSpPr>
            <a:spLocks/>
          </p:cNvSpPr>
          <p:nvPr/>
        </p:nvSpPr>
        <p:spPr bwMode="auto">
          <a:xfrm>
            <a:off x="3053610" y="44639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4" name="Oval 63"/>
          <p:cNvSpPr>
            <a:spLocks/>
          </p:cNvSpPr>
          <p:nvPr/>
        </p:nvSpPr>
        <p:spPr bwMode="auto">
          <a:xfrm>
            <a:off x="33584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 name="Oval 64"/>
          <p:cNvSpPr>
            <a:spLocks/>
          </p:cNvSpPr>
          <p:nvPr/>
        </p:nvSpPr>
        <p:spPr bwMode="auto">
          <a:xfrm>
            <a:off x="3358410" y="39305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6" name="Oval 65"/>
          <p:cNvSpPr>
            <a:spLocks/>
          </p:cNvSpPr>
          <p:nvPr/>
        </p:nvSpPr>
        <p:spPr bwMode="auto">
          <a:xfrm>
            <a:off x="2825010" y="4235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p:cNvSpPr>
            <a:spLocks/>
          </p:cNvSpPr>
          <p:nvPr/>
        </p:nvSpPr>
        <p:spPr bwMode="auto">
          <a:xfrm>
            <a:off x="2977410" y="347330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TextBox 68"/>
          <p:cNvSpPr txBox="1"/>
          <p:nvPr/>
        </p:nvSpPr>
        <p:spPr>
          <a:xfrm>
            <a:off x="5850823" y="5665113"/>
            <a:ext cx="1845377" cy="430887"/>
          </a:xfrm>
          <a:prstGeom prst="rect">
            <a:avLst/>
          </a:prstGeom>
          <a:noFill/>
        </p:spPr>
        <p:txBody>
          <a:bodyPr wrap="none" rtlCol="0">
            <a:spAutoFit/>
          </a:bodyPr>
          <a:lstStyle/>
          <a:p>
            <a:r>
              <a:rPr lang="en-US" sz="2200" b="1" dirty="0" smtClean="0">
                <a:latin typeface="Arial Narrow" pitchFamily="34" charset="0"/>
              </a:rPr>
              <a:t>Overhead = 9%</a:t>
            </a:r>
            <a:endParaRPr lang="en-US" sz="2200" b="1" dirty="0">
              <a:latin typeface="Arial Narrow" pitchFamily="34" charset="0"/>
            </a:endParaRPr>
          </a:p>
        </p:txBody>
      </p:sp>
      <p:sp>
        <p:nvSpPr>
          <p:cNvPr id="70" name="Content Placeholder 2"/>
          <p:cNvSpPr>
            <a:spLocks noGrp="1"/>
          </p:cNvSpPr>
          <p:nvPr>
            <p:ph idx="1"/>
          </p:nvPr>
        </p:nvSpPr>
        <p:spPr>
          <a:xfrm>
            <a:off x="152400" y="6096000"/>
            <a:ext cx="8839200" cy="838200"/>
          </a:xfrm>
        </p:spPr>
        <p:txBody>
          <a:bodyPr/>
          <a:lstStyle/>
          <a:p>
            <a:pPr marL="0" indent="0" algn="ctr">
              <a:lnSpc>
                <a:spcPct val="100000"/>
              </a:lnSpc>
              <a:buNone/>
            </a:pPr>
            <a:r>
              <a:rPr lang="en-US" dirty="0" smtClean="0"/>
              <a:t>Obtained SDC reduction vs. Performance trade-off curves</a:t>
            </a:r>
          </a:p>
        </p:txBody>
      </p:sp>
      <p:sp>
        <p:nvSpPr>
          <p:cNvPr id="71" name="Content Placeholder 2"/>
          <p:cNvSpPr txBox="1">
            <a:spLocks/>
          </p:cNvSpPr>
          <p:nvPr/>
        </p:nvSpPr>
        <p:spPr bwMode="auto">
          <a:xfrm>
            <a:off x="304800" y="914400"/>
            <a:ext cx="8610600" cy="825043"/>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a:lnSpc>
                <a:spcPct val="100000"/>
              </a:lnSpc>
            </a:pPr>
            <a:r>
              <a:rPr lang="en-US" dirty="0" err="1"/>
              <a:t>Relyzer</a:t>
            </a:r>
            <a:r>
              <a:rPr lang="en-US" dirty="0"/>
              <a:t> </a:t>
            </a:r>
            <a:r>
              <a:rPr lang="en-US" dirty="0" smtClean="0"/>
              <a:t>lists SDC-causing sites, number </a:t>
            </a:r>
            <a:r>
              <a:rPr lang="en-US" dirty="0"/>
              <a:t>of SDCs these sites produce</a:t>
            </a:r>
          </a:p>
          <a:p>
            <a:pPr marL="0" indent="0">
              <a:lnSpc>
                <a:spcPct val="100000"/>
              </a:lnSpc>
              <a:buNone/>
            </a:pPr>
            <a:r>
              <a:rPr lang="en-US" dirty="0" smtClean="0">
                <a:sym typeface="Symbol" charset="2"/>
              </a:rPr>
              <a:t>	</a:t>
            </a:r>
            <a:r>
              <a:rPr lang="en-US" sz="2400" dirty="0" smtClean="0">
                <a:sym typeface="Symbol" charset="2"/>
              </a:rPr>
              <a:t> </a:t>
            </a:r>
            <a:r>
              <a:rPr lang="en-US" dirty="0" smtClean="0">
                <a:solidFill>
                  <a:srgbClr val="D25000"/>
                </a:solidFill>
              </a:rPr>
              <a:t>Knowledge </a:t>
            </a:r>
            <a:r>
              <a:rPr lang="en-US" dirty="0">
                <a:solidFill>
                  <a:srgbClr val="D25000"/>
                </a:solidFill>
              </a:rPr>
              <a:t>of SDCs covered by each </a:t>
            </a:r>
            <a:r>
              <a:rPr lang="en-US" dirty="0" smtClean="0">
                <a:solidFill>
                  <a:srgbClr val="D25000"/>
                </a:solidFill>
              </a:rPr>
              <a:t>detector</a:t>
            </a:r>
            <a:endParaRPr lang="en-US" kern="0" dirty="0" smtClean="0">
              <a:solidFill>
                <a:srgbClr val="D25000"/>
              </a:solidFill>
            </a:endParaRPr>
          </a:p>
        </p:txBody>
      </p:sp>
      <p:sp>
        <p:nvSpPr>
          <p:cNvPr id="72" name="TextBox 71"/>
          <p:cNvSpPr txBox="1"/>
          <p:nvPr/>
        </p:nvSpPr>
        <p:spPr>
          <a:xfrm>
            <a:off x="1752600" y="5224021"/>
            <a:ext cx="3429000" cy="369332"/>
          </a:xfrm>
          <a:prstGeom prst="rect">
            <a:avLst/>
          </a:prstGeom>
          <a:noFill/>
        </p:spPr>
        <p:txBody>
          <a:bodyPr wrap="square" rtlCol="0">
            <a:spAutoFit/>
          </a:bodyPr>
          <a:lstStyle/>
          <a:p>
            <a:pPr algn="ctr"/>
            <a:r>
              <a:rPr lang="en-US" b="1" dirty="0" smtClean="0">
                <a:latin typeface="Arial Narrow" pitchFamily="34" charset="0"/>
              </a:rPr>
              <a:t>(program-level + duplication-based)</a:t>
            </a:r>
          </a:p>
        </p:txBody>
      </p:sp>
    </p:spTree>
    <p:extLst>
      <p:ext uri="{BB962C8B-B14F-4D97-AF65-F5344CB8AC3E}">
        <p14:creationId xmlns:p14="http://schemas.microsoft.com/office/powerpoint/2010/main" val="15211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22222E-6 2.0444E-6 L 0.3493 0.18224 " pathEditMode="relative" rAng="0" ptsTypes="AA">
                                      <p:cBhvr>
                                        <p:cTn id="26" dur="2000" fill="hold"/>
                                        <p:tgtEl>
                                          <p:spTgt spid="65"/>
                                        </p:tgtEl>
                                        <p:attrNameLst>
                                          <p:attrName>ppt_x</p:attrName>
                                          <p:attrName>ppt_y</p:attrName>
                                        </p:attrNameLst>
                                      </p:cBhvr>
                                      <p:rCtr x="17465" y="9112"/>
                                    </p:animMotion>
                                  </p:childTnLst>
                                </p:cTn>
                              </p:par>
                              <p:par>
                                <p:cTn id="27" presetID="42" presetClass="path" presetSubtype="0" accel="50000" decel="50000" fill="hold" grpId="0" nodeType="withEffect">
                                  <p:stCondLst>
                                    <p:cond delay="0"/>
                                  </p:stCondLst>
                                  <p:childTnLst>
                                    <p:animMotion origin="layout" path="M -3.05556E-6 -3.7037E-7 L 0.28976 0.00463 " pathEditMode="relative" rAng="0" ptsTypes="AA">
                                      <p:cBhvr>
                                        <p:cTn id="28" dur="2000" fill="hold"/>
                                        <p:tgtEl>
                                          <p:spTgt spid="64"/>
                                        </p:tgtEl>
                                        <p:attrNameLst>
                                          <p:attrName>ppt_x</p:attrName>
                                          <p:attrName>ppt_y</p:attrName>
                                        </p:attrNameLst>
                                      </p:cBhvr>
                                      <p:rCtr x="14479" y="231"/>
                                    </p:animMotion>
                                  </p:childTnLst>
                                </p:cTn>
                              </p:par>
                              <p:par>
                                <p:cTn id="29" presetID="42" presetClass="path" presetSubtype="0" accel="50000" decel="50000" fill="hold" grpId="0" nodeType="withEffect">
                                  <p:stCondLst>
                                    <p:cond delay="0"/>
                                  </p:stCondLst>
                                  <p:childTnLst>
                                    <p:animMotion origin="layout" path="M 2.77778E-7 -3.7037E-7 L 0.46476 0.00463 " pathEditMode="relative" rAng="0" ptsTypes="AA">
                                      <p:cBhvr>
                                        <p:cTn id="30" dur="2000" fill="hold"/>
                                        <p:tgtEl>
                                          <p:spTgt spid="66"/>
                                        </p:tgtEl>
                                        <p:attrNameLst>
                                          <p:attrName>ppt_x</p:attrName>
                                          <p:attrName>ppt_y</p:attrName>
                                        </p:attrNameLst>
                                      </p:cBhvr>
                                      <p:rCtr x="23229" y="231"/>
                                    </p:animMotion>
                                  </p:childTnLst>
                                </p:cTn>
                              </p:par>
                              <p:par>
                                <p:cTn id="31" presetID="42" presetClass="path" presetSubtype="0" accel="50000" decel="50000" fill="hold" grpId="0" nodeType="withEffect">
                                  <p:stCondLst>
                                    <p:cond delay="0"/>
                                  </p:stCondLst>
                                  <p:childTnLst>
                                    <p:animMotion origin="layout" path="M -1.11111E-6 -2.96022E-6 L 0.29931 0.17114 " pathEditMode="relative" rAng="0" ptsTypes="AA">
                                      <p:cBhvr>
                                        <p:cTn id="32" dur="2000" fill="hold"/>
                                        <p:tgtEl>
                                          <p:spTgt spid="67"/>
                                        </p:tgtEl>
                                        <p:attrNameLst>
                                          <p:attrName>ppt_x</p:attrName>
                                          <p:attrName>ppt_y</p:attrName>
                                        </p:attrNameLst>
                                      </p:cBhvr>
                                      <p:rCtr x="14965" y="8557"/>
                                    </p:animMotion>
                                  </p:childTnLst>
                                </p:cTn>
                              </p:par>
                              <p:par>
                                <p:cTn id="33" presetID="42" presetClass="path" presetSubtype="0" accel="50000" decel="50000" fill="hold" grpId="0" nodeType="withEffect">
                                  <p:stCondLst>
                                    <p:cond delay="0"/>
                                  </p:stCondLst>
                                  <p:childTnLst>
                                    <p:animMotion origin="layout" path="M -4.44444E-6 -3.78353E-6 L 0.47431 0.09344 " pathEditMode="relative" rAng="0" ptsTypes="AA">
                                      <p:cBhvr>
                                        <p:cTn id="34" dur="2000" fill="hold"/>
                                        <p:tgtEl>
                                          <p:spTgt spid="63"/>
                                        </p:tgtEl>
                                        <p:attrNameLst>
                                          <p:attrName>ppt_x</p:attrName>
                                          <p:attrName>ppt_y</p:attrName>
                                        </p:attrNameLst>
                                      </p:cBhvr>
                                      <p:rCtr x="23715" y="4672"/>
                                    </p:animMotion>
                                  </p:childTnLst>
                                </p:cTn>
                              </p:par>
                              <p:par>
                                <p:cTn id="35" presetID="42" presetClass="path" presetSubtype="0" accel="50000" decel="50000" fill="hold" grpId="0" nodeType="withEffect">
                                  <p:stCondLst>
                                    <p:cond delay="0"/>
                                  </p:stCondLst>
                                  <p:childTnLst>
                                    <p:animMotion origin="layout" path="M -1.11111E-6 3.70953E-6 L 0.52431 0.10453 " pathEditMode="relative" rAng="0" ptsTypes="AA">
                                      <p:cBhvr>
                                        <p:cTn id="36" dur="2000" fill="hold"/>
                                        <p:tgtEl>
                                          <p:spTgt spid="62"/>
                                        </p:tgtEl>
                                        <p:attrNameLst>
                                          <p:attrName>ppt_x</p:attrName>
                                          <p:attrName>ppt_y</p:attrName>
                                        </p:attrNameLst>
                                      </p:cBhvr>
                                      <p:rCtr x="26215" y="5227"/>
                                    </p:animMotion>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1" grpId="0"/>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9" grpId="0"/>
      <p:bldP spid="7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37</a:t>
            </a:fld>
            <a:endParaRPr lang="en-US"/>
          </a:p>
        </p:txBody>
      </p:sp>
      <p:sp>
        <p:nvSpPr>
          <p:cNvPr id="16" name="TextBox 15"/>
          <p:cNvSpPr txBox="1"/>
          <p:nvPr/>
        </p:nvSpPr>
        <p:spPr>
          <a:xfrm>
            <a:off x="2249299" y="1105036"/>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873433885"/>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6762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SDC Reduction vs. Overhead Trade-off Curve</a:t>
            </a:r>
            <a:endParaRPr lang="en-US" dirty="0"/>
          </a:p>
        </p:txBody>
      </p:sp>
      <p:sp>
        <p:nvSpPr>
          <p:cNvPr id="3" name="Content Placeholder 2"/>
          <p:cNvSpPr>
            <a:spLocks noGrp="1"/>
          </p:cNvSpPr>
          <p:nvPr>
            <p:ph idx="1"/>
          </p:nvPr>
        </p:nvSpPr>
        <p:spPr>
          <a:xfrm>
            <a:off x="304800" y="5791200"/>
            <a:ext cx="8991600" cy="914400"/>
          </a:xfrm>
        </p:spPr>
        <p:txBody>
          <a:bodyPr/>
          <a:lstStyle/>
          <a:p>
            <a:pPr>
              <a:lnSpc>
                <a:spcPct val="100000"/>
              </a:lnSpc>
            </a:pPr>
            <a:r>
              <a:rPr lang="en-US" dirty="0" smtClean="0">
                <a:solidFill>
                  <a:srgbClr val="CC6600"/>
                </a:solidFill>
              </a:rPr>
              <a:t>Program-level detectors provide lower cost solutions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38</a:t>
            </a:fld>
            <a:endParaRPr lang="en-US"/>
          </a:p>
        </p:txBody>
      </p:sp>
      <p:grpSp>
        <p:nvGrpSpPr>
          <p:cNvPr id="18" name="Group 17"/>
          <p:cNvGrpSpPr/>
          <p:nvPr/>
        </p:nvGrpSpPr>
        <p:grpSpPr>
          <a:xfrm>
            <a:off x="2249299" y="953274"/>
            <a:ext cx="5294501" cy="707886"/>
            <a:chOff x="2133600" y="3158728"/>
            <a:chExt cx="5294501" cy="707886"/>
          </a:xfrm>
        </p:grpSpPr>
        <p:sp>
          <p:nvSpPr>
            <p:cNvPr id="15" name="TextBox 14"/>
            <p:cNvSpPr txBox="1"/>
            <p:nvPr/>
          </p:nvSpPr>
          <p:spPr>
            <a:xfrm>
              <a:off x="5178767" y="3158728"/>
              <a:ext cx="2249334" cy="707886"/>
            </a:xfrm>
            <a:prstGeom prst="rect">
              <a:avLst/>
            </a:prstGeom>
            <a:solidFill>
              <a:schemeClr val="bg1"/>
            </a:solidFill>
          </p:spPr>
          <p:txBody>
            <a:bodyPr wrap="none" rtlCol="0">
              <a:spAutoFit/>
            </a:bodyPr>
            <a:lstStyle/>
            <a:p>
              <a:r>
                <a:rPr lang="en-US" sz="2000" b="1" dirty="0" smtClean="0">
                  <a:latin typeface="Arial Narrow" pitchFamily="34" charset="0"/>
                </a:rPr>
                <a:t>Our detectors + </a:t>
              </a:r>
            </a:p>
            <a:p>
              <a:r>
                <a:rPr lang="en-US" sz="2000" b="1" dirty="0" smtClean="0">
                  <a:latin typeface="Arial Narrow" pitchFamily="34" charset="0"/>
                </a:rPr>
                <a:t>selective duplication</a:t>
              </a:r>
              <a:endParaRPr lang="en-US" sz="2000" b="1" dirty="0">
                <a:latin typeface="Arial Narrow" pitchFamily="34" charset="0"/>
              </a:endParaRPr>
            </a:p>
          </p:txBody>
        </p:sp>
        <p:sp>
          <p:nvSpPr>
            <p:cNvPr id="16" name="TextBox 15"/>
            <p:cNvSpPr txBox="1"/>
            <p:nvPr/>
          </p:nvSpPr>
          <p:spPr>
            <a:xfrm>
              <a:off x="2133600" y="3311128"/>
              <a:ext cx="2273379" cy="400110"/>
            </a:xfrm>
            <a:prstGeom prst="rect">
              <a:avLst/>
            </a:prstGeom>
            <a:solidFill>
              <a:schemeClr val="bg1"/>
            </a:solidFill>
          </p:spPr>
          <p:txBody>
            <a:bodyPr wrap="none" rtlCol="0">
              <a:spAutoFit/>
            </a:bodyPr>
            <a:lstStyle/>
            <a:p>
              <a:r>
                <a:rPr lang="en-US" sz="2000" b="1" dirty="0" smtClean="0">
                  <a:latin typeface="Arial Narrow" pitchFamily="34" charset="0"/>
                </a:rPr>
                <a:t>Selective duplication</a:t>
              </a:r>
              <a:endParaRPr lang="en-US" sz="2000" b="1" dirty="0">
                <a:latin typeface="Arial Narrow" pitchFamily="34" charset="0"/>
              </a:endParaRPr>
            </a:p>
          </p:txBody>
        </p:sp>
      </p:grpSp>
      <p:graphicFrame>
        <p:nvGraphicFramePr>
          <p:cNvPr id="5" name="Chart 4"/>
          <p:cNvGraphicFramePr>
            <a:graphicFrameLocks/>
          </p:cNvGraphicFramePr>
          <p:nvPr>
            <p:extLst>
              <p:ext uri="{D42A27DB-BD31-4B8C-83A1-F6EECF244321}">
                <p14:modId xmlns:p14="http://schemas.microsoft.com/office/powerpoint/2010/main" val="1547287119"/>
              </p:ext>
            </p:extLst>
          </p:nvPr>
        </p:nvGraphicFramePr>
        <p:xfrm>
          <a:off x="0" y="838200"/>
          <a:ext cx="9067800" cy="4876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8" name="Group 27"/>
          <p:cNvGrpSpPr/>
          <p:nvPr/>
        </p:nvGrpSpPr>
        <p:grpSpPr>
          <a:xfrm>
            <a:off x="7696200" y="2895600"/>
            <a:ext cx="798125" cy="1905000"/>
            <a:chOff x="7696200" y="2895600"/>
            <a:chExt cx="798125" cy="1905000"/>
          </a:xfrm>
        </p:grpSpPr>
        <p:grpSp>
          <p:nvGrpSpPr>
            <p:cNvPr id="9" name="Group 8"/>
            <p:cNvGrpSpPr/>
            <p:nvPr/>
          </p:nvGrpSpPr>
          <p:grpSpPr>
            <a:xfrm>
              <a:off x="7888069" y="2895600"/>
              <a:ext cx="606256" cy="1066800"/>
              <a:chOff x="7888069" y="2895600"/>
              <a:chExt cx="606256" cy="1066800"/>
            </a:xfrm>
          </p:grpSpPr>
          <p:sp>
            <p:nvSpPr>
              <p:cNvPr id="6" name="TextBox 5"/>
              <p:cNvSpPr txBox="1"/>
              <p:nvPr/>
            </p:nvSpPr>
            <p:spPr>
              <a:xfrm>
                <a:off x="7888069" y="322326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18%</a:t>
                </a:r>
                <a:endParaRPr lang="en-US" sz="2000" b="1" dirty="0">
                  <a:latin typeface="Arial Narrow" pitchFamily="34" charset="0"/>
                </a:endParaRPr>
              </a:p>
            </p:txBody>
          </p:sp>
          <p:cxnSp>
            <p:nvCxnSpPr>
              <p:cNvPr id="10" name="Straight Connector 9"/>
              <p:cNvCxnSpPr/>
              <p:nvPr/>
            </p:nvCxnSpPr>
            <p:spPr bwMode="auto">
              <a:xfrm>
                <a:off x="7928769" y="2895600"/>
                <a:ext cx="0"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3" name="Straight Connector 12"/>
            <p:cNvCxnSpPr/>
            <p:nvPr/>
          </p:nvCxnSpPr>
          <p:spPr bwMode="auto">
            <a:xfrm>
              <a:off x="7928769" y="3962400"/>
              <a:ext cx="0" cy="838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5" name="TextBox 24"/>
            <p:cNvSpPr txBox="1"/>
            <p:nvPr/>
          </p:nvSpPr>
          <p:spPr>
            <a:xfrm>
              <a:off x="7696200"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90%</a:t>
              </a:r>
              <a:endParaRPr lang="en-US" sz="2000" b="1" dirty="0">
                <a:latin typeface="Arial Narrow" pitchFamily="34" charset="0"/>
              </a:endParaRPr>
            </a:p>
          </p:txBody>
        </p:sp>
      </p:grpSp>
      <p:grpSp>
        <p:nvGrpSpPr>
          <p:cNvPr id="29" name="Group 28"/>
          <p:cNvGrpSpPr/>
          <p:nvPr/>
        </p:nvGrpSpPr>
        <p:grpSpPr>
          <a:xfrm>
            <a:off x="8345269" y="2057400"/>
            <a:ext cx="843009" cy="2743200"/>
            <a:chOff x="8345269" y="2057400"/>
            <a:chExt cx="843009" cy="2743200"/>
          </a:xfrm>
        </p:grpSpPr>
        <p:grpSp>
          <p:nvGrpSpPr>
            <p:cNvPr id="8" name="Group 7"/>
            <p:cNvGrpSpPr/>
            <p:nvPr/>
          </p:nvGrpSpPr>
          <p:grpSpPr>
            <a:xfrm>
              <a:off x="8582022" y="2057400"/>
              <a:ext cx="606256" cy="1066800"/>
              <a:chOff x="8586785" y="1676400"/>
              <a:chExt cx="606256" cy="1066800"/>
            </a:xfrm>
          </p:grpSpPr>
          <p:sp>
            <p:nvSpPr>
              <p:cNvPr id="12" name="TextBox 11"/>
              <p:cNvSpPr txBox="1"/>
              <p:nvPr/>
            </p:nvSpPr>
            <p:spPr>
              <a:xfrm>
                <a:off x="8586785" y="2057400"/>
                <a:ext cx="606256" cy="400110"/>
              </a:xfrm>
              <a:prstGeom prst="rect">
                <a:avLst/>
              </a:prstGeom>
              <a:solidFill>
                <a:schemeClr val="bg1"/>
              </a:solidFill>
            </p:spPr>
            <p:txBody>
              <a:bodyPr wrap="none" rtlCol="0">
                <a:spAutoFit/>
              </a:bodyPr>
              <a:lstStyle/>
              <a:p>
                <a:r>
                  <a:rPr lang="en-US" sz="2000" b="1" dirty="0" smtClean="0">
                    <a:latin typeface="Arial Narrow" pitchFamily="34" charset="0"/>
                  </a:rPr>
                  <a:t>24%</a:t>
                </a:r>
                <a:endParaRPr lang="en-US" sz="2000" b="1" dirty="0">
                  <a:latin typeface="Arial Narrow" pitchFamily="34" charset="0"/>
                </a:endParaRPr>
              </a:p>
            </p:txBody>
          </p:sp>
          <p:cxnSp>
            <p:nvCxnSpPr>
              <p:cNvPr id="7" name="Straight Connector 6"/>
              <p:cNvCxnSpPr/>
              <p:nvPr/>
            </p:nvCxnSpPr>
            <p:spPr bwMode="auto">
              <a:xfrm flipH="1">
                <a:off x="8612188" y="1676400"/>
                <a:ext cx="3175" cy="1066800"/>
              </a:xfrm>
              <a:prstGeom prst="line">
                <a:avLst/>
              </a:prstGeom>
              <a:solidFill>
                <a:schemeClr val="accent1"/>
              </a:solidFill>
              <a:ln w="38100" cap="flat" cmpd="sng" algn="ctr">
                <a:solidFill>
                  <a:schemeClr val="tx1"/>
                </a:solidFill>
                <a:prstDash val="solid"/>
                <a:round/>
                <a:headEnd type="triangle" w="med" len="med"/>
                <a:tailEnd type="triangle" w="med" len="med"/>
              </a:ln>
              <a:effectLst/>
            </p:spPr>
          </p:cxnSp>
        </p:grpSp>
        <p:cxnSp>
          <p:nvCxnSpPr>
            <p:cNvPr id="19" name="Straight Connector 18"/>
            <p:cNvCxnSpPr/>
            <p:nvPr/>
          </p:nvCxnSpPr>
          <p:spPr bwMode="auto">
            <a:xfrm flipH="1">
              <a:off x="8610600" y="3223260"/>
              <a:ext cx="1588" cy="1577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24" name="TextBox 23"/>
            <p:cNvSpPr txBox="1"/>
            <p:nvPr/>
          </p:nvSpPr>
          <p:spPr>
            <a:xfrm>
              <a:off x="8345269" y="4324290"/>
              <a:ext cx="606256" cy="400110"/>
            </a:xfrm>
            <a:prstGeom prst="rect">
              <a:avLst/>
            </a:prstGeom>
            <a:solidFill>
              <a:schemeClr val="bg1">
                <a:alpha val="69000"/>
              </a:schemeClr>
            </a:solidFill>
          </p:spPr>
          <p:txBody>
            <a:bodyPr wrap="none" rtlCol="0">
              <a:spAutoFit/>
            </a:bodyPr>
            <a:lstStyle/>
            <a:p>
              <a:r>
                <a:rPr lang="en-US" sz="2000" b="1" dirty="0" smtClean="0">
                  <a:latin typeface="Arial Narrow" pitchFamily="34" charset="0"/>
                </a:rPr>
                <a:t>99%</a:t>
              </a:r>
              <a:endParaRPr lang="en-US" sz="2000" b="1" dirty="0">
                <a:latin typeface="Arial Narrow" pitchFamily="34" charset="0"/>
              </a:endParaRPr>
            </a:p>
          </p:txBody>
        </p:sp>
      </p:grpSp>
    </p:spTree>
    <p:extLst>
      <p:ext uri="{BB962C8B-B14F-4D97-AF65-F5344CB8AC3E}">
        <p14:creationId xmlns:p14="http://schemas.microsoft.com/office/powerpoint/2010/main" val="1267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Effect transition="in" filter="wipe(down)">
                                      <p:cBhvr>
                                        <p:cTn id="9" dur="1000"/>
                                        <p:tgtEl>
                                          <p:spTgt spid="28"/>
                                        </p:tgtEl>
                                      </p:cBhvr>
                                    </p:animEffect>
                                  </p:childTnLst>
                                </p:cTn>
                              </p:par>
                              <p:par>
                                <p:cTn id="10" presetID="22" presetClass="entr" presetSubtype="4"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bg1">
                    <a:lumMod val="65000"/>
                  </a:schemeClr>
                </a:solidFill>
              </a:rPr>
              <a:t>Motivation</a:t>
            </a:r>
          </a:p>
          <a:p>
            <a:pPr>
              <a:lnSpc>
                <a:spcPct val="100000"/>
              </a:lnSpc>
            </a:pPr>
            <a:endParaRPr lang="en-US" sz="1000" dirty="0" smtClean="0">
              <a:solidFill>
                <a:schemeClr val="bg1">
                  <a:lumMod val="65000"/>
                </a:schemeClr>
              </a:solidFill>
            </a:endParaRPr>
          </a:p>
          <a:p>
            <a:pPr>
              <a:lnSpc>
                <a:spcPct val="100000"/>
              </a:lnSpc>
            </a:pPr>
            <a:r>
              <a:rPr lang="en-US" dirty="0" err="1" smtClean="0">
                <a:solidFill>
                  <a:schemeClr val="bg1">
                    <a:lumMod val="65000"/>
                  </a:schemeClr>
                </a:solidFill>
              </a:rPr>
              <a:t>Relyzer</a:t>
            </a:r>
            <a:r>
              <a:rPr lang="en-US" dirty="0" smtClean="0">
                <a:solidFill>
                  <a:schemeClr val="bg1">
                    <a:lumMod val="65000"/>
                  </a:schemeClr>
                </a:solidFill>
              </a:rPr>
              <a:t>: Application reliability analysis</a:t>
            </a:r>
          </a:p>
          <a:p>
            <a:pPr>
              <a:lnSpc>
                <a:spcPct val="100000"/>
              </a:lnSpc>
            </a:pPr>
            <a:endParaRPr lang="en-US" sz="1000" dirty="0" smtClean="0">
              <a:solidFill>
                <a:schemeClr val="bg1">
                  <a:lumMod val="65000"/>
                </a:schemeClr>
              </a:solidFill>
            </a:endParaRPr>
          </a:p>
          <a:p>
            <a:pPr>
              <a:lnSpc>
                <a:spcPct val="100000"/>
              </a:lnSpc>
            </a:pPr>
            <a:r>
              <a:rPr lang="en-US" dirty="0" err="1">
                <a:solidFill>
                  <a:schemeClr val="bg1">
                    <a:lumMod val="65000"/>
                  </a:schemeClr>
                </a:solidFill>
              </a:rPr>
              <a:t>m</a:t>
            </a:r>
            <a:r>
              <a:rPr lang="en-US" dirty="0" err="1" smtClean="0">
                <a:solidFill>
                  <a:schemeClr val="bg1">
                    <a:lumMod val="65000"/>
                  </a:schemeClr>
                </a:solidFill>
              </a:rPr>
              <a:t>vEqualizer</a:t>
            </a:r>
            <a:r>
              <a:rPr lang="en-US" dirty="0" smtClean="0">
                <a:solidFill>
                  <a:schemeClr val="bg1">
                    <a:lumMod val="65000"/>
                  </a:schemeClr>
                </a:solidFill>
              </a:rPr>
              <a:t>: Speeding up </a:t>
            </a:r>
            <a:r>
              <a:rPr lang="en-US" dirty="0" err="1" smtClean="0">
                <a:solidFill>
                  <a:schemeClr val="bg1">
                    <a:lumMod val="65000"/>
                  </a:schemeClr>
                </a:solidFill>
              </a:rPr>
              <a:t>Relyzer</a:t>
            </a:r>
            <a:endParaRPr lang="en-US" dirty="0" smtClean="0">
              <a:solidFill>
                <a:schemeClr val="bg1">
                  <a:lumMod val="65000"/>
                </a:schemeClr>
              </a:solidFill>
            </a:endParaRPr>
          </a:p>
          <a:p>
            <a:pPr>
              <a:lnSpc>
                <a:spcPct val="100000"/>
              </a:lnSpc>
            </a:pPr>
            <a:endParaRPr lang="en-US" sz="1000" dirty="0" smtClean="0"/>
          </a:p>
          <a:p>
            <a:pPr>
              <a:lnSpc>
                <a:spcPct val="100000"/>
              </a:lnSpc>
            </a:pPr>
            <a:r>
              <a:rPr lang="en-US" dirty="0" smtClean="0"/>
              <a:t>Applications of </a:t>
            </a:r>
            <a:r>
              <a:rPr lang="en-US" dirty="0" err="1" smtClean="0"/>
              <a:t>Relyzer</a:t>
            </a:r>
            <a:r>
              <a:rPr lang="en-US" dirty="0" smtClean="0"/>
              <a:t>:</a:t>
            </a:r>
            <a:endParaRPr lang="en-US" dirty="0"/>
          </a:p>
          <a:p>
            <a:pPr lvl="1">
              <a:lnSpc>
                <a:spcPct val="100000"/>
              </a:lnSpc>
            </a:pPr>
            <a:r>
              <a:rPr lang="en-US" dirty="0" smtClean="0">
                <a:solidFill>
                  <a:schemeClr val="bg1">
                    <a:lumMod val="65000"/>
                  </a:schemeClr>
                </a:solidFill>
              </a:rPr>
              <a:t>Converting SDCs to detections</a:t>
            </a:r>
          </a:p>
          <a:p>
            <a:pPr lvl="1">
              <a:lnSpc>
                <a:spcPct val="100000"/>
              </a:lnSpc>
            </a:pPr>
            <a:r>
              <a:rPr lang="en-US" dirty="0" smtClean="0">
                <a:solidFill>
                  <a:schemeClr val="bg1">
                    <a:lumMod val="65000"/>
                  </a:schemeClr>
                </a:solidFill>
              </a:rPr>
              <a:t>Tunable Reliability</a:t>
            </a:r>
          </a:p>
          <a:p>
            <a:pPr lvl="1">
              <a:lnSpc>
                <a:spcPct val="100000"/>
              </a:lnSpc>
            </a:pPr>
            <a:r>
              <a:rPr lang="en-US" dirty="0" smtClean="0">
                <a:solidFill>
                  <a:srgbClr val="000099"/>
                </a:solidFill>
              </a:rPr>
              <a:t>Evaluating simple metrics for finding SDCs</a:t>
            </a:r>
          </a:p>
          <a:p>
            <a:pPr>
              <a:lnSpc>
                <a:spcPct val="100000"/>
              </a:lnSpc>
            </a:pPr>
            <a:endParaRPr lang="en-US" sz="1000" dirty="0" smtClean="0">
              <a:solidFill>
                <a:srgbClr val="000099"/>
              </a:solidFill>
            </a:endParaRPr>
          </a:p>
          <a:p>
            <a:pPr>
              <a:lnSpc>
                <a:spcPct val="100000"/>
              </a:lnSpc>
            </a:pPr>
            <a:r>
              <a:rPr lang="en-US" dirty="0" smtClean="0"/>
              <a:t>Summary and limitations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39</a:t>
            </a:fld>
            <a:endParaRPr lang="en-US"/>
          </a:p>
        </p:txBody>
      </p:sp>
      <p:sp>
        <p:nvSpPr>
          <p:cNvPr id="5" name="Left Arrow 4"/>
          <p:cNvSpPr/>
          <p:nvPr/>
        </p:nvSpPr>
        <p:spPr bwMode="auto">
          <a:xfrm>
            <a:off x="6174475" y="4343400"/>
            <a:ext cx="1676400" cy="685800"/>
          </a:xfrm>
          <a:prstGeom prst="leftArrow">
            <a:avLst>
              <a:gd name="adj1" fmla="val 57619"/>
              <a:gd name="adj2" fmla="val 500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rPr>
              <a:t>Next</a:t>
            </a:r>
            <a:endParaRPr kumimoji="0" lang="en-US" sz="22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0748733"/>
      </p:ext>
    </p:extLst>
  </p:cSld>
  <p:clrMapOvr>
    <a:masterClrMapping/>
  </p:clrMapOvr>
  <mc:AlternateContent xmlns:mc="http://schemas.openxmlformats.org/markup-compatibility/2006" xmlns:p14="http://schemas.microsoft.com/office/powerpoint/2010/main">
    <mc:Choice Requires="p14">
      <p:transition spd="slow" p14:dur="2000" advTm="13107"/>
    </mc:Choice>
    <mc:Fallback xmlns="">
      <p:transition spd="slow" advTm="1310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85800" y="1526689"/>
            <a:ext cx="7772400" cy="4642822"/>
            <a:chOff x="685800" y="1526689"/>
            <a:chExt cx="7772400" cy="4642822"/>
          </a:xfrm>
        </p:grpSpPr>
        <p:cxnSp>
          <p:nvCxnSpPr>
            <p:cNvPr id="15" name="Straight Connector 14"/>
            <p:cNvCxnSpPr/>
            <p:nvPr/>
          </p:nvCxnSpPr>
          <p:spPr bwMode="auto">
            <a:xfrm flipH="1" flipV="1">
              <a:off x="685800" y="3845413"/>
              <a:ext cx="7772400" cy="2688"/>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63" name="Straight Connector 62"/>
            <p:cNvCxnSpPr/>
            <p:nvPr/>
          </p:nvCxnSpPr>
          <p:spPr bwMode="auto">
            <a:xfrm flipH="1" flipV="1">
              <a:off x="4401254"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38" name="Rectangle 37"/>
          <p:cNvSpPr/>
          <p:nvPr/>
        </p:nvSpPr>
        <p:spPr bwMode="auto">
          <a:xfrm>
            <a:off x="4401460" y="3845412"/>
            <a:ext cx="4056740" cy="2324099"/>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Motivation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a:p>
        </p:txBody>
      </p:sp>
      <p:grpSp>
        <p:nvGrpSpPr>
          <p:cNvPr id="6" name="Group 5"/>
          <p:cNvGrpSpPr/>
          <p:nvPr/>
        </p:nvGrpSpPr>
        <p:grpSpPr>
          <a:xfrm>
            <a:off x="178715" y="1351055"/>
            <a:ext cx="507085" cy="4821144"/>
            <a:chOff x="254915" y="2543293"/>
            <a:chExt cx="507085" cy="3701538"/>
          </a:xfrm>
        </p:grpSpPr>
        <p:cxnSp>
          <p:nvCxnSpPr>
            <p:cNvPr id="92" name="Straight Arrow Connector 91"/>
            <p:cNvCxnSpPr/>
            <p:nvPr/>
          </p:nvCxnSpPr>
          <p:spPr bwMode="auto">
            <a:xfrm flipV="1">
              <a:off x="762000" y="2734578"/>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2" y="4013520"/>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276600" y="6261556"/>
              <a:ext cx="2390398" cy="430887"/>
            </a:xfrm>
            <a:prstGeom prst="rect">
              <a:avLst/>
            </a:prstGeom>
            <a:noFill/>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62" name="Rectangle 61"/>
          <p:cNvSpPr/>
          <p:nvPr/>
        </p:nvSpPr>
        <p:spPr>
          <a:xfrm>
            <a:off x="4892042" y="4674513"/>
            <a:ext cx="3185158" cy="430887"/>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High reliability at low-cost</a:t>
            </a:r>
            <a:endParaRPr lang="en-US" sz="2200" b="1" dirty="0">
              <a:latin typeface="Arial Narrow" pitchFamily="34" charset="0"/>
            </a:endParaRPr>
          </a:p>
        </p:txBody>
      </p:sp>
      <p:sp>
        <p:nvSpPr>
          <p:cNvPr id="60" name="Oval 59"/>
          <p:cNvSpPr/>
          <p:nvPr/>
        </p:nvSpPr>
        <p:spPr bwMode="auto">
          <a:xfrm>
            <a:off x="3681817" y="327660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1" name="Group 60"/>
          <p:cNvGrpSpPr/>
          <p:nvPr/>
        </p:nvGrpSpPr>
        <p:grpSpPr>
          <a:xfrm>
            <a:off x="2590800" y="1900080"/>
            <a:ext cx="3552323" cy="1909920"/>
            <a:chOff x="3429000" y="1915320"/>
            <a:chExt cx="3552323" cy="1909920"/>
          </a:xfrm>
        </p:grpSpPr>
        <p:grpSp>
          <p:nvGrpSpPr>
            <p:cNvPr id="64" name="Group 63"/>
            <p:cNvGrpSpPr/>
            <p:nvPr/>
          </p:nvGrpSpPr>
          <p:grpSpPr>
            <a:xfrm>
              <a:off x="3429000" y="1915320"/>
              <a:ext cx="2667000" cy="1909920"/>
              <a:chOff x="3429000" y="1915320"/>
              <a:chExt cx="2667000" cy="1909920"/>
            </a:xfrm>
          </p:grpSpPr>
          <p:pic>
            <p:nvPicPr>
              <p:cNvPr id="66" name="Picture 2" descr="C:\Users\Siva\Documents\research\presentations\nsf-highlights\die\multicore-di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0055" y="2286000"/>
                <a:ext cx="1011945" cy="700088"/>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4724400" y="1981200"/>
                <a:ext cx="705576" cy="1122489"/>
                <a:chOff x="6990624" y="457199"/>
                <a:chExt cx="705576" cy="1122489"/>
              </a:xfrm>
            </p:grpSpPr>
            <p:pic>
              <p:nvPicPr>
                <p:cNvPr id="99" name="Picture 5" descr="C:\Users\Siva\Documents\research\presentations\nsf-highlights\die\Slide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0624" y="886863"/>
                  <a:ext cx="705576" cy="692825"/>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99"/>
                <p:cNvSpPr/>
                <p:nvPr/>
              </p:nvSpPr>
              <p:spPr bwMode="auto">
                <a:xfrm>
                  <a:off x="7125357" y="457199"/>
                  <a:ext cx="110491" cy="422031"/>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Freeform 100"/>
                <p:cNvSpPr/>
                <p:nvPr/>
              </p:nvSpPr>
              <p:spPr bwMode="auto">
                <a:xfrm>
                  <a:off x="7450639" y="457200"/>
                  <a:ext cx="110491" cy="410308"/>
                </a:xfrm>
                <a:custGeom>
                  <a:avLst/>
                  <a:gdLst>
                    <a:gd name="connsiteX0" fmla="*/ 150610 w 220982"/>
                    <a:gd name="connsiteY0" fmla="*/ 0 h 562708"/>
                    <a:gd name="connsiteX1" fmla="*/ 1141 w 220982"/>
                    <a:gd name="connsiteY1" fmla="*/ 149470 h 562708"/>
                    <a:gd name="connsiteX2" fmla="*/ 220949 w 220982"/>
                    <a:gd name="connsiteY2" fmla="*/ 290147 h 562708"/>
                    <a:gd name="connsiteX3" fmla="*/ 18726 w 220982"/>
                    <a:gd name="connsiteY3" fmla="*/ 404447 h 562708"/>
                    <a:gd name="connsiteX4" fmla="*/ 133026 w 220982"/>
                    <a:gd name="connsiteY4" fmla="*/ 492370 h 562708"/>
                    <a:gd name="connsiteX5" fmla="*/ 133026 w 220982"/>
                    <a:gd name="connsiteY5" fmla="*/ 562708 h 56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2" h="562708">
                      <a:moveTo>
                        <a:pt x="150610" y="0"/>
                      </a:moveTo>
                      <a:cubicBezTo>
                        <a:pt x="70014" y="50556"/>
                        <a:pt x="-10582" y="101112"/>
                        <a:pt x="1141" y="149470"/>
                      </a:cubicBezTo>
                      <a:cubicBezTo>
                        <a:pt x="12864" y="197828"/>
                        <a:pt x="218018" y="247651"/>
                        <a:pt x="220949" y="290147"/>
                      </a:cubicBezTo>
                      <a:cubicBezTo>
                        <a:pt x="223880" y="332643"/>
                        <a:pt x="33380" y="370743"/>
                        <a:pt x="18726" y="404447"/>
                      </a:cubicBezTo>
                      <a:cubicBezTo>
                        <a:pt x="4072" y="438151"/>
                        <a:pt x="113976" y="465993"/>
                        <a:pt x="133026" y="492370"/>
                      </a:cubicBezTo>
                      <a:cubicBezTo>
                        <a:pt x="152076" y="518747"/>
                        <a:pt x="142551" y="540727"/>
                        <a:pt x="133026" y="562708"/>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8" name="Group 67"/>
              <p:cNvGrpSpPr/>
              <p:nvPr/>
            </p:nvGrpSpPr>
            <p:grpSpPr>
              <a:xfrm>
                <a:off x="5638800" y="2133600"/>
                <a:ext cx="300184" cy="871786"/>
                <a:chOff x="2725313" y="1447800"/>
                <a:chExt cx="300184" cy="1019175"/>
              </a:xfrm>
            </p:grpSpPr>
            <p:sp>
              <p:nvSpPr>
                <p:cNvPr id="72" name="Freeform 71"/>
                <p:cNvSpPr/>
                <p:nvPr/>
              </p:nvSpPr>
              <p:spPr bwMode="auto">
                <a:xfrm>
                  <a:off x="2787162" y="1447800"/>
                  <a:ext cx="149469" cy="99646"/>
                </a:xfrm>
                <a:custGeom>
                  <a:avLst/>
                  <a:gdLst>
                    <a:gd name="connsiteX0" fmla="*/ 149469 w 149469"/>
                    <a:gd name="connsiteY0" fmla="*/ 0 h 175846"/>
                    <a:gd name="connsiteX1" fmla="*/ 0 w 149469"/>
                    <a:gd name="connsiteY1" fmla="*/ 175846 h 175846"/>
                  </a:gdLst>
                  <a:ahLst/>
                  <a:cxnLst>
                    <a:cxn ang="0">
                      <a:pos x="connsiteX0" y="connsiteY0"/>
                    </a:cxn>
                    <a:cxn ang="0">
                      <a:pos x="connsiteX1" y="connsiteY1"/>
                    </a:cxn>
                  </a:cxnLst>
                  <a:rect l="l" t="t" r="r" b="b"/>
                  <a:pathLst>
                    <a:path w="149469" h="175846">
                      <a:moveTo>
                        <a:pt x="149469" y="0"/>
                      </a:moveTo>
                      <a:lnTo>
                        <a:pt x="0" y="175846"/>
                      </a:ln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Freeform 72"/>
                <p:cNvSpPr/>
                <p:nvPr/>
              </p:nvSpPr>
              <p:spPr bwMode="auto">
                <a:xfrm>
                  <a:off x="2725313" y="1546225"/>
                  <a:ext cx="249662" cy="139700"/>
                </a:xfrm>
                <a:custGeom>
                  <a:avLst/>
                  <a:gdLst>
                    <a:gd name="connsiteX0" fmla="*/ 59162 w 249662"/>
                    <a:gd name="connsiteY0" fmla="*/ 0 h 139700"/>
                    <a:gd name="connsiteX1" fmla="*/ 11537 w 249662"/>
                    <a:gd name="connsiteY1" fmla="*/ 73025 h 139700"/>
                    <a:gd name="connsiteX2" fmla="*/ 249662 w 249662"/>
                    <a:gd name="connsiteY2" fmla="*/ 139700 h 139700"/>
                    <a:gd name="connsiteX3" fmla="*/ 249662 w 249662"/>
                    <a:gd name="connsiteY3" fmla="*/ 139700 h 139700"/>
                  </a:gdLst>
                  <a:ahLst/>
                  <a:cxnLst>
                    <a:cxn ang="0">
                      <a:pos x="connsiteX0" y="connsiteY0"/>
                    </a:cxn>
                    <a:cxn ang="0">
                      <a:pos x="connsiteX1" y="connsiteY1"/>
                    </a:cxn>
                    <a:cxn ang="0">
                      <a:pos x="connsiteX2" y="connsiteY2"/>
                    </a:cxn>
                    <a:cxn ang="0">
                      <a:pos x="connsiteX3" y="connsiteY3"/>
                    </a:cxn>
                  </a:cxnLst>
                  <a:rect l="l" t="t" r="r" b="b"/>
                  <a:pathLst>
                    <a:path w="249662" h="139700">
                      <a:moveTo>
                        <a:pt x="59162" y="0"/>
                      </a:moveTo>
                      <a:cubicBezTo>
                        <a:pt x="19474" y="24871"/>
                        <a:pt x="-20213" y="49742"/>
                        <a:pt x="11537" y="73025"/>
                      </a:cubicBezTo>
                      <a:cubicBezTo>
                        <a:pt x="43287" y="96308"/>
                        <a:pt x="249662" y="139700"/>
                        <a:pt x="249662" y="139700"/>
                      </a:cubicBezTo>
                      <a:lnTo>
                        <a:pt x="249662" y="139700"/>
                      </a:ln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Freeform 73"/>
                <p:cNvSpPr/>
                <p:nvPr/>
              </p:nvSpPr>
              <p:spPr bwMode="auto">
                <a:xfrm>
                  <a:off x="2844800" y="1689100"/>
                  <a:ext cx="180697" cy="123825"/>
                </a:xfrm>
                <a:custGeom>
                  <a:avLst/>
                  <a:gdLst>
                    <a:gd name="connsiteX0" fmla="*/ 123825 w 180697"/>
                    <a:gd name="connsiteY0" fmla="*/ 0 h 123825"/>
                    <a:gd name="connsiteX1" fmla="*/ 174625 w 180697"/>
                    <a:gd name="connsiteY1" fmla="*/ 60325 h 123825"/>
                    <a:gd name="connsiteX2" fmla="*/ 0 w 180697"/>
                    <a:gd name="connsiteY2" fmla="*/ 123825 h 123825"/>
                  </a:gdLst>
                  <a:ahLst/>
                  <a:cxnLst>
                    <a:cxn ang="0">
                      <a:pos x="connsiteX0" y="connsiteY0"/>
                    </a:cxn>
                    <a:cxn ang="0">
                      <a:pos x="connsiteX1" y="connsiteY1"/>
                    </a:cxn>
                    <a:cxn ang="0">
                      <a:pos x="connsiteX2" y="connsiteY2"/>
                    </a:cxn>
                  </a:cxnLst>
                  <a:rect l="l" t="t" r="r" b="b"/>
                  <a:pathLst>
                    <a:path w="180697" h="123825">
                      <a:moveTo>
                        <a:pt x="123825" y="0"/>
                      </a:moveTo>
                      <a:cubicBezTo>
                        <a:pt x="159543" y="19844"/>
                        <a:pt x="195262" y="39688"/>
                        <a:pt x="174625" y="60325"/>
                      </a:cubicBezTo>
                      <a:cubicBezTo>
                        <a:pt x="153988" y="80962"/>
                        <a:pt x="76994" y="102393"/>
                        <a:pt x="0" y="12382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Freeform 74"/>
                <p:cNvSpPr/>
                <p:nvPr/>
              </p:nvSpPr>
              <p:spPr bwMode="auto">
                <a:xfrm>
                  <a:off x="2741628" y="1816100"/>
                  <a:ext cx="169847" cy="114300"/>
                </a:xfrm>
                <a:custGeom>
                  <a:avLst/>
                  <a:gdLst>
                    <a:gd name="connsiteX0" fmla="*/ 99997 w 169847"/>
                    <a:gd name="connsiteY0" fmla="*/ 0 h 114300"/>
                    <a:gd name="connsiteX1" fmla="*/ 1572 w 169847"/>
                    <a:gd name="connsiteY1" fmla="*/ 53975 h 114300"/>
                    <a:gd name="connsiteX2" fmla="*/ 169847 w 169847"/>
                    <a:gd name="connsiteY2" fmla="*/ 114300 h 114300"/>
                  </a:gdLst>
                  <a:ahLst/>
                  <a:cxnLst>
                    <a:cxn ang="0">
                      <a:pos x="connsiteX0" y="connsiteY0"/>
                    </a:cxn>
                    <a:cxn ang="0">
                      <a:pos x="connsiteX1" y="connsiteY1"/>
                    </a:cxn>
                    <a:cxn ang="0">
                      <a:pos x="connsiteX2" y="connsiteY2"/>
                    </a:cxn>
                  </a:cxnLst>
                  <a:rect l="l" t="t" r="r" b="b"/>
                  <a:pathLst>
                    <a:path w="169847" h="114300">
                      <a:moveTo>
                        <a:pt x="99997" y="0"/>
                      </a:moveTo>
                      <a:cubicBezTo>
                        <a:pt x="44963" y="17462"/>
                        <a:pt x="-10070" y="34925"/>
                        <a:pt x="1572" y="53975"/>
                      </a:cubicBezTo>
                      <a:cubicBezTo>
                        <a:pt x="13214" y="73025"/>
                        <a:pt x="91530" y="93662"/>
                        <a:pt x="169847" y="1143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Freeform 75"/>
                <p:cNvSpPr/>
                <p:nvPr/>
              </p:nvSpPr>
              <p:spPr bwMode="auto">
                <a:xfrm>
                  <a:off x="2825750" y="1930400"/>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6" name="Freeform 95"/>
                <p:cNvSpPr/>
                <p:nvPr/>
              </p:nvSpPr>
              <p:spPr bwMode="auto">
                <a:xfrm>
                  <a:off x="2737793" y="2032000"/>
                  <a:ext cx="164157" cy="139700"/>
                </a:xfrm>
                <a:custGeom>
                  <a:avLst/>
                  <a:gdLst>
                    <a:gd name="connsiteX0" fmla="*/ 84782 w 164157"/>
                    <a:gd name="connsiteY0" fmla="*/ 0 h 139700"/>
                    <a:gd name="connsiteX1" fmla="*/ 2232 w 164157"/>
                    <a:gd name="connsiteY1" fmla="*/ 69850 h 139700"/>
                    <a:gd name="connsiteX2" fmla="*/ 164157 w 164157"/>
                    <a:gd name="connsiteY2" fmla="*/ 139700 h 139700"/>
                  </a:gdLst>
                  <a:ahLst/>
                  <a:cxnLst>
                    <a:cxn ang="0">
                      <a:pos x="connsiteX0" y="connsiteY0"/>
                    </a:cxn>
                    <a:cxn ang="0">
                      <a:pos x="connsiteX1" y="connsiteY1"/>
                    </a:cxn>
                    <a:cxn ang="0">
                      <a:pos x="connsiteX2" y="connsiteY2"/>
                    </a:cxn>
                  </a:cxnLst>
                  <a:rect l="l" t="t" r="r" b="b"/>
                  <a:pathLst>
                    <a:path w="164157" h="139700">
                      <a:moveTo>
                        <a:pt x="84782" y="0"/>
                      </a:moveTo>
                      <a:cubicBezTo>
                        <a:pt x="36892" y="23283"/>
                        <a:pt x="-10997" y="46567"/>
                        <a:pt x="2232" y="69850"/>
                      </a:cubicBezTo>
                      <a:cubicBezTo>
                        <a:pt x="15461" y="93133"/>
                        <a:pt x="89809" y="116416"/>
                        <a:pt x="164157" y="139700"/>
                      </a:cubicBezTo>
                    </a:path>
                  </a:pathLst>
                </a:cu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7" name="Freeform 96"/>
                <p:cNvSpPr/>
                <p:nvPr/>
              </p:nvSpPr>
              <p:spPr bwMode="auto">
                <a:xfrm flipH="1">
                  <a:off x="2749549" y="2273300"/>
                  <a:ext cx="149225" cy="193675"/>
                </a:xfrm>
                <a:custGeom>
                  <a:avLst/>
                  <a:gdLst>
                    <a:gd name="connsiteX0" fmla="*/ 27199 w 81416"/>
                    <a:gd name="connsiteY0" fmla="*/ 0 h 193675"/>
                    <a:gd name="connsiteX1" fmla="*/ 81174 w 81416"/>
                    <a:gd name="connsiteY1" fmla="*/ 50800 h 193675"/>
                    <a:gd name="connsiteX2" fmla="*/ 8149 w 81416"/>
                    <a:gd name="connsiteY2" fmla="*/ 117475 h 193675"/>
                    <a:gd name="connsiteX3" fmla="*/ 4974 w 81416"/>
                    <a:gd name="connsiteY3" fmla="*/ 193675 h 193675"/>
                  </a:gdLst>
                  <a:ahLst/>
                  <a:cxnLst>
                    <a:cxn ang="0">
                      <a:pos x="connsiteX0" y="connsiteY0"/>
                    </a:cxn>
                    <a:cxn ang="0">
                      <a:pos x="connsiteX1" y="connsiteY1"/>
                    </a:cxn>
                    <a:cxn ang="0">
                      <a:pos x="connsiteX2" y="connsiteY2"/>
                    </a:cxn>
                    <a:cxn ang="0">
                      <a:pos x="connsiteX3" y="connsiteY3"/>
                    </a:cxn>
                  </a:cxnLst>
                  <a:rect l="l" t="t" r="r" b="b"/>
                  <a:pathLst>
                    <a:path w="81416" h="193675">
                      <a:moveTo>
                        <a:pt x="27199" y="0"/>
                      </a:moveTo>
                      <a:cubicBezTo>
                        <a:pt x="55774" y="15610"/>
                        <a:pt x="84349" y="31221"/>
                        <a:pt x="81174" y="50800"/>
                      </a:cubicBezTo>
                      <a:cubicBezTo>
                        <a:pt x="77999" y="70379"/>
                        <a:pt x="20849" y="93663"/>
                        <a:pt x="8149" y="117475"/>
                      </a:cubicBezTo>
                      <a:cubicBezTo>
                        <a:pt x="-4551" y="141288"/>
                        <a:pt x="211" y="167481"/>
                        <a:pt x="4974" y="193675"/>
                      </a:cubicBezTo>
                    </a:path>
                  </a:pathLst>
                </a:custGeom>
                <a:no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8" name="Freeform 97"/>
                <p:cNvSpPr/>
                <p:nvPr/>
              </p:nvSpPr>
              <p:spPr bwMode="auto">
                <a:xfrm>
                  <a:off x="2819400" y="2174875"/>
                  <a:ext cx="195774" cy="104775"/>
                </a:xfrm>
                <a:custGeom>
                  <a:avLst/>
                  <a:gdLst>
                    <a:gd name="connsiteX0" fmla="*/ 85725 w 195774"/>
                    <a:gd name="connsiteY0" fmla="*/ 0 h 104775"/>
                    <a:gd name="connsiteX1" fmla="*/ 193675 w 195774"/>
                    <a:gd name="connsiteY1" fmla="*/ 53975 h 104775"/>
                    <a:gd name="connsiteX2" fmla="*/ 0 w 195774"/>
                    <a:gd name="connsiteY2" fmla="*/ 104775 h 104775"/>
                  </a:gdLst>
                  <a:ahLst/>
                  <a:cxnLst>
                    <a:cxn ang="0">
                      <a:pos x="connsiteX0" y="connsiteY0"/>
                    </a:cxn>
                    <a:cxn ang="0">
                      <a:pos x="connsiteX1" y="connsiteY1"/>
                    </a:cxn>
                    <a:cxn ang="0">
                      <a:pos x="connsiteX2" y="connsiteY2"/>
                    </a:cxn>
                  </a:cxnLst>
                  <a:rect l="l" t="t" r="r" b="b"/>
                  <a:pathLst>
                    <a:path w="195774" h="104775">
                      <a:moveTo>
                        <a:pt x="85725" y="0"/>
                      </a:moveTo>
                      <a:cubicBezTo>
                        <a:pt x="146843" y="18256"/>
                        <a:pt x="207962" y="36513"/>
                        <a:pt x="193675" y="53975"/>
                      </a:cubicBezTo>
                      <a:cubicBezTo>
                        <a:pt x="179388" y="71437"/>
                        <a:pt x="89694" y="88106"/>
                        <a:pt x="0" y="104775"/>
                      </a:cubicBezTo>
                    </a:path>
                  </a:pathLst>
                </a:cu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69" name="Group 68"/>
              <p:cNvGrpSpPr/>
              <p:nvPr/>
            </p:nvGrpSpPr>
            <p:grpSpPr>
              <a:xfrm>
                <a:off x="3429000" y="1915320"/>
                <a:ext cx="2667000" cy="1909920"/>
                <a:chOff x="3429000" y="1915320"/>
                <a:chExt cx="2667000" cy="1909920"/>
              </a:xfrm>
            </p:grpSpPr>
            <p:sp>
              <p:nvSpPr>
                <p:cNvPr id="70" name="Rounded Rectangle 69"/>
                <p:cNvSpPr/>
                <p:nvPr/>
              </p:nvSpPr>
              <p:spPr bwMode="auto">
                <a:xfrm>
                  <a:off x="3429000" y="1915320"/>
                  <a:ext cx="2667000" cy="1224120"/>
                </a:xfrm>
                <a:prstGeom prst="roundRect">
                  <a:avLst>
                    <a:gd name="adj" fmla="val 9481"/>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b="1" dirty="0" smtClean="0">
                    <a:latin typeface="Arial Narrow" pitchFamily="34" charset="0"/>
                    <a:cs typeface="Helvetica"/>
                  </a:endParaRPr>
                </a:p>
              </p:txBody>
            </p:sp>
            <p:cxnSp>
              <p:nvCxnSpPr>
                <p:cNvPr id="71" name="Straight Connector 70"/>
                <p:cNvCxnSpPr/>
                <p:nvPr/>
              </p:nvCxnSpPr>
              <p:spPr bwMode="auto">
                <a:xfrm>
                  <a:off x="3429000" y="3103689"/>
                  <a:ext cx="1143000" cy="72155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grpSp>
        <p:cxnSp>
          <p:nvCxnSpPr>
            <p:cNvPr id="65" name="Straight Connector 64"/>
            <p:cNvCxnSpPr/>
            <p:nvPr/>
          </p:nvCxnSpPr>
          <p:spPr bwMode="auto">
            <a:xfrm flipH="1" flipV="1">
              <a:off x="6096001" y="1949399"/>
              <a:ext cx="885322" cy="1761541"/>
            </a:xfrm>
            <a:prstGeom prst="line">
              <a:avLst/>
            </a:prstGeom>
            <a:solidFill>
              <a:schemeClr val="accent1"/>
            </a:solidFill>
            <a:ln w="12700" cap="flat" cmpd="sng" algn="ctr">
              <a:solidFill>
                <a:schemeClr val="tx1"/>
              </a:solidFill>
              <a:prstDash val="dash"/>
              <a:round/>
              <a:headEnd type="none" w="med" len="med"/>
              <a:tailEnd type="none" w="med" len="med"/>
            </a:ln>
            <a:effectLst/>
          </p:spPr>
        </p:cxnSp>
      </p:grpSp>
      <p:sp>
        <p:nvSpPr>
          <p:cNvPr id="37" name="Rectangle 36"/>
          <p:cNvSpPr/>
          <p:nvPr/>
        </p:nvSpPr>
        <p:spPr bwMode="auto">
          <a:xfrm>
            <a:off x="4401253" y="1524000"/>
            <a:ext cx="4056954" cy="2321412"/>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9" name="Down Arrow 8"/>
          <p:cNvSpPr/>
          <p:nvPr/>
        </p:nvSpPr>
        <p:spPr bwMode="auto">
          <a:xfrm>
            <a:off x="5989321" y="3479692"/>
            <a:ext cx="990600" cy="1044030"/>
          </a:xfrm>
          <a:prstGeom prst="downArrow">
            <a:avLst/>
          </a:prstGeom>
          <a:solidFill>
            <a:srgbClr val="D15100"/>
          </a:solidFill>
          <a:ln w="9525" cap="flat" cmpd="sng" algn="ctr">
            <a:solidFill>
              <a:srgbClr val="D25000"/>
            </a:solidFill>
            <a:prstDash val="solid"/>
            <a:round/>
            <a:headEnd type="none" w="med" len="med"/>
            <a:tailEnd type="none" w="med" len="med"/>
          </a:ln>
          <a:effectLst>
            <a:outerShdw blurRad="50800" dist="38100" dir="8100000" algn="tr"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ustDataLst>
      <p:tags r:id="rId1"/>
    </p:custDataLst>
    <p:extLst>
      <p:ext uri="{BB962C8B-B14F-4D97-AF65-F5344CB8AC3E}">
        <p14:creationId xmlns:p14="http://schemas.microsoft.com/office/powerpoint/2010/main" val="1888454080"/>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2.5E-6 1.11111E-6 L 0.24739 -0.15 " pathEditMode="relative" rAng="0" ptsTypes="AA">
                                      <p:cBhvr>
                                        <p:cTn id="6" dur="2000" fill="hold"/>
                                        <p:tgtEl>
                                          <p:spTgt spid="60"/>
                                        </p:tgtEl>
                                        <p:attrNameLst>
                                          <p:attrName>ppt_x</p:attrName>
                                          <p:attrName>ppt_y</p:attrName>
                                        </p:attrNameLst>
                                      </p:cBhvr>
                                      <p:rCtr x="12361" y="-7500"/>
                                    </p:animMotion>
                                  </p:childTnLst>
                                </p:cTn>
                              </p:par>
                              <p:par>
                                <p:cTn id="7" presetID="0" presetClass="path" presetSubtype="0" accel="50000" decel="50000" fill="hold" nodeType="withEffect">
                                  <p:stCondLst>
                                    <p:cond delay="0"/>
                                  </p:stCondLst>
                                  <p:childTnLst>
                                    <p:animMotion origin="layout" path="M -4.16667E-6 -3.7037E-6 L 0.23907 -0.16064 " pathEditMode="relative" rAng="0" ptsTypes="AA">
                                      <p:cBhvr>
                                        <p:cTn id="8" dur="2000" fill="hold"/>
                                        <p:tgtEl>
                                          <p:spTgt spid="61"/>
                                        </p:tgtEl>
                                        <p:attrNameLst>
                                          <p:attrName>ppt_x</p:attrName>
                                          <p:attrName>ppt_y</p:attrName>
                                        </p:attrNameLst>
                                      </p:cBhvr>
                                      <p:rCtr x="11944" y="-8032"/>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p:bldP spid="60" grpId="1" animBg="1"/>
      <p:bldP spid="3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Program Analysis </a:t>
            </a:r>
            <a:r>
              <a:rPr lang="en-US" dirty="0" smtClean="0"/>
              <a:t>Based Metrics</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requires significant time to obtain applications’ resiliency profile</a:t>
            </a:r>
          </a:p>
          <a:p>
            <a:pPr lvl="1"/>
            <a:r>
              <a:rPr lang="en-US" dirty="0" smtClean="0"/>
              <a:t>Expensive input specific program analyses</a:t>
            </a:r>
          </a:p>
          <a:p>
            <a:pPr lvl="1"/>
            <a:r>
              <a:rPr lang="en-US" dirty="0" smtClean="0"/>
              <a:t>Error injection experiments</a:t>
            </a:r>
          </a:p>
          <a:p>
            <a:r>
              <a:rPr lang="en-US" dirty="0"/>
              <a:t>Can simple metrics find </a:t>
            </a:r>
            <a:r>
              <a:rPr lang="en-US" dirty="0" smtClean="0"/>
              <a:t>SDCs?</a:t>
            </a:r>
          </a:p>
          <a:p>
            <a:endParaRPr lang="en-US" sz="1200" dirty="0"/>
          </a:p>
          <a:p>
            <a:r>
              <a:rPr lang="en-US" dirty="0" smtClean="0"/>
              <a:t>Prior approach to predict error detections</a:t>
            </a:r>
          </a:p>
          <a:p>
            <a:pPr lvl="1"/>
            <a:r>
              <a:rPr lang="en-US" dirty="0" smtClean="0"/>
              <a:t>Lifetime (average, aggregate) per instruction</a:t>
            </a:r>
          </a:p>
          <a:p>
            <a:pPr lvl="1"/>
            <a:r>
              <a:rPr lang="en-US" dirty="0" err="1" smtClean="0"/>
              <a:t>Fanout</a:t>
            </a:r>
            <a:r>
              <a:rPr lang="en-US" dirty="0"/>
              <a:t> (average, aggregate</a:t>
            </a:r>
            <a:r>
              <a:rPr lang="en-US" dirty="0" smtClean="0"/>
              <a:t>) per instruction</a:t>
            </a:r>
          </a:p>
          <a:p>
            <a:pPr lvl="1"/>
            <a:r>
              <a:rPr lang="en-US" dirty="0" smtClean="0"/>
              <a:t>Dynamic instruction count</a:t>
            </a:r>
          </a:p>
          <a:p>
            <a:r>
              <a:rPr lang="en-US" dirty="0" smtClean="0"/>
              <a:t>Evaluating these for SDCs is tedious</a:t>
            </a:r>
          </a:p>
          <a:p>
            <a:pPr marL="0" indent="0">
              <a:buNone/>
            </a:pPr>
            <a:r>
              <a:rPr lang="en-US" sz="2000" dirty="0">
                <a:sym typeface="Symbol" charset="2"/>
              </a:rPr>
              <a:t> </a:t>
            </a:r>
            <a:r>
              <a:rPr lang="en-US" sz="2000" dirty="0" smtClean="0">
                <a:sym typeface="Symbol" charset="2"/>
              </a:rPr>
              <a:t> </a:t>
            </a:r>
            <a:r>
              <a:rPr lang="en-US" dirty="0" err="1" smtClean="0"/>
              <a:t>Relyzer</a:t>
            </a:r>
            <a:r>
              <a:rPr lang="en-US" dirty="0" smtClean="0"/>
              <a:t> enables this evaluation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40</a:t>
            </a:fld>
            <a:endParaRPr lang="en-US"/>
          </a:p>
        </p:txBody>
      </p:sp>
      <p:grpSp>
        <p:nvGrpSpPr>
          <p:cNvPr id="31" name="Group 30"/>
          <p:cNvGrpSpPr/>
          <p:nvPr/>
        </p:nvGrpSpPr>
        <p:grpSpPr>
          <a:xfrm>
            <a:off x="6019800" y="3200400"/>
            <a:ext cx="3048000" cy="937113"/>
            <a:chOff x="4876800" y="3013396"/>
            <a:chExt cx="2978727" cy="1101404"/>
          </a:xfrm>
        </p:grpSpPr>
        <p:sp>
          <p:nvSpPr>
            <p:cNvPr id="5" name="Freeform 4"/>
            <p:cNvSpPr/>
            <p:nvPr/>
          </p:nvSpPr>
          <p:spPr bwMode="auto">
            <a:xfrm>
              <a:off x="4876800" y="3534504"/>
              <a:ext cx="2978727" cy="262439"/>
            </a:xfrm>
            <a:custGeom>
              <a:avLst/>
              <a:gdLst>
                <a:gd name="connsiteX0" fmla="*/ 0 w 4197531"/>
                <a:gd name="connsiteY0" fmla="*/ 184056 h 262439"/>
                <a:gd name="connsiteX1" fmla="*/ 679268 w 4197531"/>
                <a:gd name="connsiteY1" fmla="*/ 1176 h 262439"/>
                <a:gd name="connsiteX2" fmla="*/ 1393371 w 4197531"/>
                <a:gd name="connsiteY2" fmla="*/ 262433 h 262439"/>
                <a:gd name="connsiteX3" fmla="*/ 1942011 w 4197531"/>
                <a:gd name="connsiteY3" fmla="*/ 9885 h 262439"/>
                <a:gd name="connsiteX4" fmla="*/ 2551611 w 4197531"/>
                <a:gd name="connsiteY4" fmla="*/ 227599 h 262439"/>
                <a:gd name="connsiteX5" fmla="*/ 2960914 w 4197531"/>
                <a:gd name="connsiteY5" fmla="*/ 70845 h 262439"/>
                <a:gd name="connsiteX6" fmla="*/ 3378926 w 4197531"/>
                <a:gd name="connsiteY6" fmla="*/ 236307 h 262439"/>
                <a:gd name="connsiteX7" fmla="*/ 3770811 w 4197531"/>
                <a:gd name="connsiteY7" fmla="*/ 18593 h 262439"/>
                <a:gd name="connsiteX8" fmla="*/ 4058194 w 4197531"/>
                <a:gd name="connsiteY8" fmla="*/ 157930 h 262439"/>
                <a:gd name="connsiteX9" fmla="*/ 4197531 w 4197531"/>
                <a:gd name="connsiteY9" fmla="*/ 149222 h 2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7531" h="262439">
                  <a:moveTo>
                    <a:pt x="0" y="184056"/>
                  </a:moveTo>
                  <a:cubicBezTo>
                    <a:pt x="223520" y="86084"/>
                    <a:pt x="447040" y="-11887"/>
                    <a:pt x="679268" y="1176"/>
                  </a:cubicBezTo>
                  <a:cubicBezTo>
                    <a:pt x="911497" y="14239"/>
                    <a:pt x="1182914" y="260982"/>
                    <a:pt x="1393371" y="262433"/>
                  </a:cubicBezTo>
                  <a:cubicBezTo>
                    <a:pt x="1603828" y="263884"/>
                    <a:pt x="1748971" y="15691"/>
                    <a:pt x="1942011" y="9885"/>
                  </a:cubicBezTo>
                  <a:cubicBezTo>
                    <a:pt x="2135051" y="4079"/>
                    <a:pt x="2381794" y="217439"/>
                    <a:pt x="2551611" y="227599"/>
                  </a:cubicBezTo>
                  <a:cubicBezTo>
                    <a:pt x="2721428" y="237759"/>
                    <a:pt x="2823028" y="69394"/>
                    <a:pt x="2960914" y="70845"/>
                  </a:cubicBezTo>
                  <a:cubicBezTo>
                    <a:pt x="3098800" y="72296"/>
                    <a:pt x="3243943" y="245016"/>
                    <a:pt x="3378926" y="236307"/>
                  </a:cubicBezTo>
                  <a:cubicBezTo>
                    <a:pt x="3513909" y="227598"/>
                    <a:pt x="3657600" y="31656"/>
                    <a:pt x="3770811" y="18593"/>
                  </a:cubicBezTo>
                  <a:cubicBezTo>
                    <a:pt x="3884022" y="5530"/>
                    <a:pt x="3987074" y="136159"/>
                    <a:pt x="4058194" y="157930"/>
                  </a:cubicBezTo>
                  <a:cubicBezTo>
                    <a:pt x="4129314" y="179701"/>
                    <a:pt x="4163422" y="164461"/>
                    <a:pt x="4197531" y="149222"/>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TextBox 5"/>
            <p:cNvSpPr txBox="1"/>
            <p:nvPr/>
          </p:nvSpPr>
          <p:spPr>
            <a:xfrm>
              <a:off x="5152933" y="3023983"/>
              <a:ext cx="391339" cy="369332"/>
            </a:xfrm>
            <a:prstGeom prst="rect">
              <a:avLst/>
            </a:prstGeom>
            <a:noFill/>
          </p:spPr>
          <p:txBody>
            <a:bodyPr wrap="squar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7" name="TextBox 6"/>
            <p:cNvSpPr txBox="1"/>
            <p:nvPr/>
          </p:nvSpPr>
          <p:spPr>
            <a:xfrm>
              <a:off x="6896004" y="3073097"/>
              <a:ext cx="404278" cy="369332"/>
            </a:xfrm>
            <a:prstGeom prst="rect">
              <a:avLst/>
            </a:prstGeom>
            <a:noFill/>
          </p:spPr>
          <p:txBody>
            <a:bodyPr wrap="non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8" name="TextBox 7"/>
            <p:cNvSpPr txBox="1"/>
            <p:nvPr/>
          </p:nvSpPr>
          <p:spPr>
            <a:xfrm>
              <a:off x="5681872" y="3228617"/>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15" name="Straight Arrow Connector 14"/>
            <p:cNvCxnSpPr/>
            <p:nvPr/>
          </p:nvCxnSpPr>
          <p:spPr bwMode="auto">
            <a:xfrm>
              <a:off x="5334000" y="3329477"/>
              <a:ext cx="7677" cy="208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7077304" y="3436378"/>
              <a:ext cx="7677" cy="208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5842333" y="3575447"/>
              <a:ext cx="0" cy="2218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p:cNvSpPr txBox="1"/>
            <p:nvPr/>
          </p:nvSpPr>
          <p:spPr>
            <a:xfrm>
              <a:off x="6156078" y="3013396"/>
              <a:ext cx="348172" cy="369331"/>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23" name="Straight Arrow Connector 22"/>
            <p:cNvCxnSpPr/>
            <p:nvPr/>
          </p:nvCxnSpPr>
          <p:spPr bwMode="auto">
            <a:xfrm flipV="1">
              <a:off x="6316539" y="3349990"/>
              <a:ext cx="0" cy="2218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Connector 24"/>
            <p:cNvCxnSpPr/>
            <p:nvPr/>
          </p:nvCxnSpPr>
          <p:spPr bwMode="auto">
            <a:xfrm>
              <a:off x="5334000" y="3534504"/>
              <a:ext cx="0" cy="58029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flipH="1">
              <a:off x="7084981" y="3597949"/>
              <a:ext cx="1619" cy="51685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9" name="Straight Arrow Connector 28"/>
            <p:cNvCxnSpPr/>
            <p:nvPr/>
          </p:nvCxnSpPr>
          <p:spPr bwMode="auto">
            <a:xfrm>
              <a:off x="5341677" y="4038600"/>
              <a:ext cx="1743304"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30" name="TextBox 29"/>
            <p:cNvSpPr txBox="1"/>
            <p:nvPr/>
          </p:nvSpPr>
          <p:spPr>
            <a:xfrm>
              <a:off x="5659788" y="3704632"/>
              <a:ext cx="910827" cy="369331"/>
            </a:xfrm>
            <a:prstGeom prst="rect">
              <a:avLst/>
            </a:prstGeom>
            <a:noFill/>
          </p:spPr>
          <p:txBody>
            <a:bodyPr wrap="none" rtlCol="0">
              <a:spAutoFit/>
            </a:bodyPr>
            <a:lstStyle/>
            <a:p>
              <a:r>
                <a:rPr lang="en-US" b="1" dirty="0" smtClean="0">
                  <a:latin typeface="Arial Narrow" panose="020B0606020202030204" pitchFamily="34" charset="0"/>
                </a:rPr>
                <a:t>Lifetime</a:t>
              </a:r>
              <a:endParaRPr lang="en-US" b="1" dirty="0">
                <a:latin typeface="Arial Narrow" panose="020B0606020202030204" pitchFamily="34" charset="0"/>
              </a:endParaRPr>
            </a:p>
          </p:txBody>
        </p:sp>
      </p:grpSp>
      <p:grpSp>
        <p:nvGrpSpPr>
          <p:cNvPr id="52" name="Group 51"/>
          <p:cNvGrpSpPr/>
          <p:nvPr/>
        </p:nvGrpSpPr>
        <p:grpSpPr>
          <a:xfrm>
            <a:off x="6572218" y="4191000"/>
            <a:ext cx="2374368" cy="959520"/>
            <a:chOff x="4779891" y="3962400"/>
            <a:chExt cx="2374368" cy="959520"/>
          </a:xfrm>
        </p:grpSpPr>
        <p:grpSp>
          <p:nvGrpSpPr>
            <p:cNvPr id="50" name="Group 49"/>
            <p:cNvGrpSpPr/>
            <p:nvPr/>
          </p:nvGrpSpPr>
          <p:grpSpPr>
            <a:xfrm>
              <a:off x="4953000" y="3962400"/>
              <a:ext cx="1836420" cy="697946"/>
              <a:chOff x="4953000" y="4293154"/>
              <a:chExt cx="1836420" cy="697946"/>
            </a:xfrm>
          </p:grpSpPr>
          <p:sp>
            <p:nvSpPr>
              <p:cNvPr id="32" name="TextBox 31"/>
              <p:cNvSpPr txBox="1"/>
              <p:nvPr/>
            </p:nvSpPr>
            <p:spPr>
              <a:xfrm>
                <a:off x="4953000" y="4293154"/>
                <a:ext cx="389850" cy="369332"/>
              </a:xfrm>
              <a:prstGeom prst="rect">
                <a:avLst/>
              </a:prstGeom>
              <a:noFill/>
            </p:spPr>
            <p:txBody>
              <a:bodyPr wrap="none" rtlCol="0">
                <a:spAutoFit/>
              </a:bodyPr>
              <a:lstStyle/>
              <a:p>
                <a:r>
                  <a:rPr lang="en-US" dirty="0" smtClean="0">
                    <a:latin typeface="Arial Narrow" panose="020B0606020202030204" pitchFamily="34" charset="0"/>
                  </a:rPr>
                  <a:t>W</a:t>
                </a:r>
                <a:r>
                  <a:rPr lang="en-US" baseline="-25000" dirty="0" smtClean="0">
                    <a:latin typeface="Arial Narrow" panose="020B0606020202030204" pitchFamily="34" charset="0"/>
                  </a:rPr>
                  <a:t>i</a:t>
                </a:r>
                <a:endParaRPr lang="en-US" baseline="-25000" dirty="0">
                  <a:latin typeface="Arial Narrow" panose="020B0606020202030204" pitchFamily="34" charset="0"/>
                </a:endParaRPr>
              </a:p>
            </p:txBody>
          </p:sp>
          <p:sp>
            <p:nvSpPr>
              <p:cNvPr id="33" name="TextBox 32"/>
              <p:cNvSpPr txBox="1"/>
              <p:nvPr/>
            </p:nvSpPr>
            <p:spPr>
              <a:xfrm>
                <a:off x="6441248" y="4621768"/>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sp>
            <p:nvSpPr>
              <p:cNvPr id="34" name="TextBox 33"/>
              <p:cNvSpPr txBox="1"/>
              <p:nvPr/>
            </p:nvSpPr>
            <p:spPr>
              <a:xfrm>
                <a:off x="5774259" y="4621768"/>
                <a:ext cx="718466"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r>
                  <a:rPr lang="en-US" baseline="-25000" dirty="0" smtClean="0">
                    <a:latin typeface="Arial Narrow" panose="020B0606020202030204" pitchFamily="34" charset="0"/>
                  </a:rPr>
                  <a:t>   </a:t>
                </a:r>
                <a:r>
                  <a:rPr lang="en-US" dirty="0" smtClean="0">
                    <a:latin typeface="Arial Narrow" panose="020B0606020202030204" pitchFamily="34" charset="0"/>
                  </a:rPr>
                  <a:t>. . .</a:t>
                </a:r>
                <a:endParaRPr lang="en-US" baseline="-25000" dirty="0">
                  <a:latin typeface="Arial Narrow" panose="020B0606020202030204" pitchFamily="34" charset="0"/>
                </a:endParaRPr>
              </a:p>
            </p:txBody>
          </p:sp>
          <p:sp>
            <p:nvSpPr>
              <p:cNvPr id="35" name="TextBox 34"/>
              <p:cNvSpPr txBox="1"/>
              <p:nvPr/>
            </p:nvSpPr>
            <p:spPr>
              <a:xfrm>
                <a:off x="5398921" y="4621090"/>
                <a:ext cx="348172" cy="369332"/>
              </a:xfrm>
              <a:prstGeom prst="rect">
                <a:avLst/>
              </a:prstGeom>
              <a:noFill/>
            </p:spPr>
            <p:txBody>
              <a:bodyPr wrap="none" rtlCol="0">
                <a:spAutoFit/>
              </a:bodyPr>
              <a:lstStyle/>
              <a:p>
                <a:r>
                  <a:rPr lang="en-US" dirty="0" err="1" smtClean="0">
                    <a:latin typeface="Arial Narrow" panose="020B0606020202030204" pitchFamily="34" charset="0"/>
                  </a:rPr>
                  <a:t>R</a:t>
                </a:r>
                <a:r>
                  <a:rPr lang="en-US" baseline="-25000" dirty="0" err="1" smtClean="0">
                    <a:latin typeface="Arial Narrow" panose="020B0606020202030204" pitchFamily="34" charset="0"/>
                  </a:rPr>
                  <a:t>i</a:t>
                </a:r>
                <a:endParaRPr lang="en-US" baseline="-25000" dirty="0">
                  <a:latin typeface="Arial Narrow" panose="020B0606020202030204" pitchFamily="34" charset="0"/>
                </a:endParaRPr>
              </a:p>
            </p:txBody>
          </p:sp>
          <p:cxnSp>
            <p:nvCxnSpPr>
              <p:cNvPr id="37" name="Straight Connector 36"/>
              <p:cNvCxnSpPr>
                <a:stCxn id="32" idx="3"/>
              </p:cNvCxnSpPr>
              <p:nvPr/>
            </p:nvCxnSpPr>
            <p:spPr bwMode="auto">
              <a:xfrm>
                <a:off x="5342850" y="4477820"/>
                <a:ext cx="1248450" cy="74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Arrow Connector 38"/>
              <p:cNvCxnSpPr/>
              <p:nvPr/>
            </p:nvCxnSpPr>
            <p:spPr bwMode="auto">
              <a:xfrm>
                <a:off x="5565387" y="4485268"/>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a:off x="5928360" y="4488180"/>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6591300" y="4493761"/>
                <a:ext cx="0" cy="1849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51" name="TextBox 50"/>
            <p:cNvSpPr txBox="1"/>
            <p:nvPr/>
          </p:nvSpPr>
          <p:spPr>
            <a:xfrm>
              <a:off x="4779891" y="4552588"/>
              <a:ext cx="2374368" cy="369332"/>
            </a:xfrm>
            <a:prstGeom prst="rect">
              <a:avLst/>
            </a:prstGeom>
            <a:noFill/>
          </p:spPr>
          <p:txBody>
            <a:bodyPr wrap="none" rtlCol="0">
              <a:spAutoFit/>
            </a:bodyPr>
            <a:lstStyle/>
            <a:p>
              <a:r>
                <a:rPr lang="en-US" dirty="0" err="1" smtClean="0">
                  <a:latin typeface="Arial Narrow" panose="020B0606020202030204" pitchFamily="34" charset="0"/>
                </a:rPr>
                <a:t>Fanout</a:t>
              </a:r>
              <a:r>
                <a:rPr lang="en-US" dirty="0" smtClean="0">
                  <a:latin typeface="Arial Narrow" panose="020B0606020202030204" pitchFamily="34" charset="0"/>
                </a:rPr>
                <a:t> = number of reads</a:t>
              </a:r>
              <a:endParaRPr lang="en-US" dirty="0">
                <a:latin typeface="Arial Narrow" panose="020B0606020202030204" pitchFamily="34" charset="0"/>
              </a:endParaRPr>
            </a:p>
          </p:txBody>
        </p:sp>
      </p:grpSp>
    </p:spTree>
    <p:extLst>
      <p:ext uri="{BB962C8B-B14F-4D97-AF65-F5344CB8AC3E}">
        <p14:creationId xmlns:p14="http://schemas.microsoft.com/office/powerpoint/2010/main" val="28224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lstStyle/>
          <a:p>
            <a:r>
              <a:rPr lang="en-US" dirty="0" smtClean="0"/>
              <a:t>Five </a:t>
            </a:r>
            <a:r>
              <a:rPr lang="en-US" dirty="0"/>
              <a:t>applications from </a:t>
            </a:r>
            <a:r>
              <a:rPr lang="en-US" dirty="0" smtClean="0"/>
              <a:t>Parsec </a:t>
            </a:r>
            <a:r>
              <a:rPr lang="en-US" dirty="0"/>
              <a:t>and </a:t>
            </a:r>
            <a:r>
              <a:rPr lang="en-US" dirty="0" smtClean="0"/>
              <a:t>SPLASH2</a:t>
            </a:r>
          </a:p>
          <a:p>
            <a:r>
              <a:rPr lang="en-US" dirty="0"/>
              <a:t>Error model: single bit flips </a:t>
            </a:r>
            <a:r>
              <a:rPr lang="en-US" dirty="0" smtClean="0"/>
              <a:t>in </a:t>
            </a:r>
            <a:r>
              <a:rPr lang="en-US" dirty="0" smtClean="0">
                <a:solidFill>
                  <a:srgbClr val="CC6600"/>
                </a:solidFill>
              </a:rPr>
              <a:t>destination </a:t>
            </a:r>
            <a:r>
              <a:rPr lang="en-US" dirty="0">
                <a:solidFill>
                  <a:srgbClr val="CC6600"/>
                </a:solidFill>
              </a:rPr>
              <a:t>integer architectural </a:t>
            </a:r>
            <a:r>
              <a:rPr lang="en-US" dirty="0" smtClean="0">
                <a:solidFill>
                  <a:srgbClr val="CC6600"/>
                </a:solidFill>
              </a:rPr>
              <a:t>registers</a:t>
            </a:r>
          </a:p>
          <a:p>
            <a:r>
              <a:rPr lang="en-US" dirty="0" smtClean="0"/>
              <a:t>Collected metric information using architectural simulator (</a:t>
            </a:r>
            <a:r>
              <a:rPr lang="en-US" dirty="0" err="1" smtClean="0"/>
              <a:t>Simics</a:t>
            </a:r>
            <a:r>
              <a:rPr lang="en-US" dirty="0" smtClean="0"/>
              <a:t>)</a:t>
            </a:r>
          </a:p>
          <a:p>
            <a:endParaRPr lang="en-US" dirty="0" smtClean="0"/>
          </a:p>
          <a:p>
            <a:r>
              <a:rPr lang="en-US" dirty="0" smtClean="0"/>
              <a:t>Direct correlation of simpler metrics with </a:t>
            </a:r>
            <a:r>
              <a:rPr lang="en-US" dirty="0" err="1" smtClean="0"/>
              <a:t>Relyzer</a:t>
            </a:r>
            <a:endParaRPr lang="en-US" dirty="0" smtClean="0"/>
          </a:p>
          <a:p>
            <a:r>
              <a:rPr lang="en-US" dirty="0" smtClean="0"/>
              <a:t>Compare effectiveness of detectors added by </a:t>
            </a:r>
            <a:r>
              <a:rPr lang="en-US" dirty="0" err="1" smtClean="0"/>
              <a:t>Relyzer</a:t>
            </a:r>
            <a:r>
              <a:rPr lang="en-US" dirty="0" smtClean="0"/>
              <a:t> vs. simpler metrics</a:t>
            </a:r>
          </a:p>
          <a:p>
            <a:r>
              <a:rPr lang="en-US" dirty="0" smtClean="0"/>
              <a:t>Combination of simpler metrics</a:t>
            </a:r>
          </a:p>
          <a:p>
            <a:pPr lvl="1"/>
            <a:r>
              <a:rPr lang="en-US" dirty="0" smtClean="0"/>
              <a:t>Linear</a:t>
            </a:r>
          </a:p>
          <a:p>
            <a:pPr lvl="1"/>
            <a:r>
              <a:rPr lang="en-US" dirty="0" smtClean="0"/>
              <a:t>Linear combination on </a:t>
            </a:r>
            <a:r>
              <a:rPr lang="en-US" dirty="0"/>
              <a:t>polynomials</a:t>
            </a:r>
          </a:p>
        </p:txBody>
      </p:sp>
      <p:sp>
        <p:nvSpPr>
          <p:cNvPr id="4" name="Slide Number Placeholder 3"/>
          <p:cNvSpPr>
            <a:spLocks noGrp="1"/>
          </p:cNvSpPr>
          <p:nvPr>
            <p:ph type="sldNum" sz="quarter" idx="4"/>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72198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Simple Metrics are Non-trivial (1/2)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1265946"/>
              </p:ext>
            </p:extLst>
          </p:nvPr>
        </p:nvGraphicFramePr>
        <p:xfrm>
          <a:off x="381000" y="1447800"/>
          <a:ext cx="8610600" cy="1233054"/>
        </p:xfrm>
        <a:graphic>
          <a:graphicData uri="http://schemas.openxmlformats.org/drawingml/2006/table">
            <a:tbl>
              <a:tblPr firstRow="1" bandRow="1">
                <a:tableStyleId>{073A0DAA-6AF3-43AB-8588-CEC1D06C72B9}</a:tableStyleId>
              </a:tblPr>
              <a:tblGrid>
                <a:gridCol w="1722120"/>
                <a:gridCol w="1722120"/>
                <a:gridCol w="1722120"/>
                <a:gridCol w="1722120"/>
                <a:gridCol w="1722120"/>
              </a:tblGrid>
              <a:tr h="461098">
                <a:tc>
                  <a:txBody>
                    <a:bodyPr/>
                    <a:lstStyle/>
                    <a:p>
                      <a:pPr algn="ctr"/>
                      <a:r>
                        <a:rPr lang="en-US" dirty="0" smtClean="0"/>
                        <a:t>Lifetime (</a:t>
                      </a:r>
                      <a:r>
                        <a:rPr lang="en-US" dirty="0" err="1" smtClean="0"/>
                        <a:t>agg</a:t>
                      </a:r>
                      <a:r>
                        <a:rPr lang="en-US" dirty="0" smtClean="0"/>
                        <a:t>)</a:t>
                      </a:r>
                      <a:endParaRPr lang="en-US" b="1" dirty="0"/>
                    </a:p>
                  </a:txBody>
                  <a:tcPr/>
                </a:tc>
                <a:tc>
                  <a:txBody>
                    <a:bodyPr/>
                    <a:lstStyle/>
                    <a:p>
                      <a:pPr algn="ctr"/>
                      <a:r>
                        <a:rPr lang="en-US" dirty="0" err="1" smtClean="0"/>
                        <a:t>Fanout</a:t>
                      </a:r>
                      <a:r>
                        <a:rPr lang="en-US" dirty="0" smtClean="0"/>
                        <a:t> (</a:t>
                      </a:r>
                      <a:r>
                        <a:rPr lang="en-US" dirty="0" err="1" smtClean="0"/>
                        <a:t>agg</a:t>
                      </a:r>
                      <a:r>
                        <a:rPr lang="en-US" dirty="0" smtClean="0"/>
                        <a:t>)</a:t>
                      </a:r>
                      <a:endParaRPr lang="en-US" b="1" dirty="0"/>
                    </a:p>
                  </a:txBody>
                  <a:tcPr/>
                </a:tc>
                <a:tc>
                  <a:txBody>
                    <a:bodyPr/>
                    <a:lstStyle/>
                    <a:p>
                      <a:pPr algn="ctr"/>
                      <a:r>
                        <a:rPr lang="en-US" dirty="0" smtClean="0"/>
                        <a:t>Lifetime (</a:t>
                      </a:r>
                      <a:r>
                        <a:rPr lang="en-US" dirty="0" err="1" smtClean="0"/>
                        <a:t>av</a:t>
                      </a:r>
                      <a:r>
                        <a:rPr lang="en-US" dirty="0" smtClean="0"/>
                        <a:t>)</a:t>
                      </a:r>
                      <a:endParaRPr lang="en-US" b="1" dirty="0"/>
                    </a:p>
                  </a:txBody>
                  <a:tcPr/>
                </a:tc>
                <a:tc>
                  <a:txBody>
                    <a:bodyPr/>
                    <a:lstStyle/>
                    <a:p>
                      <a:pPr algn="ctr"/>
                      <a:r>
                        <a:rPr lang="en-US" dirty="0" err="1" smtClean="0"/>
                        <a:t>Fanout</a:t>
                      </a:r>
                      <a:r>
                        <a:rPr lang="en-US" dirty="0" smtClean="0"/>
                        <a:t> (</a:t>
                      </a:r>
                      <a:r>
                        <a:rPr lang="en-US" dirty="0" err="1" smtClean="0"/>
                        <a:t>av</a:t>
                      </a:r>
                      <a:r>
                        <a:rPr lang="en-US" dirty="0" smtClean="0"/>
                        <a:t>)</a:t>
                      </a:r>
                      <a:endParaRPr lang="en-US" b="1" dirty="0"/>
                    </a:p>
                  </a:txBody>
                  <a:tcPr/>
                </a:tc>
                <a:tc>
                  <a:txBody>
                    <a:bodyPr/>
                    <a:lstStyle/>
                    <a:p>
                      <a:pPr algn="ctr"/>
                      <a:r>
                        <a:rPr lang="en-US" dirty="0" err="1" smtClean="0"/>
                        <a:t>Dyn</a:t>
                      </a:r>
                      <a:r>
                        <a:rPr lang="en-US" dirty="0" smtClean="0"/>
                        <a:t>. Inst.</a:t>
                      </a:r>
                      <a:endParaRPr lang="en-US" b="1" dirty="0"/>
                    </a:p>
                  </a:txBody>
                  <a:tcPr/>
                </a:tc>
              </a:tr>
              <a:tr h="771956">
                <a:tc>
                  <a:txBody>
                    <a:bodyPr/>
                    <a:lstStyle/>
                    <a:p>
                      <a:pPr algn="ctr"/>
                      <a:r>
                        <a:rPr lang="en-US" b="1" dirty="0" smtClean="0">
                          <a:solidFill>
                            <a:schemeClr val="tx1"/>
                          </a:solidFill>
                        </a:rPr>
                        <a:t>Poor</a:t>
                      </a:r>
                      <a:r>
                        <a:rPr lang="en-US" b="1" baseline="0" dirty="0" smtClean="0">
                          <a:solidFill>
                            <a:schemeClr val="tx1"/>
                          </a:solidFill>
                        </a:rPr>
                        <a:t> </a:t>
                      </a:r>
                    </a:p>
                    <a:p>
                      <a:pPr algn="ctr"/>
                      <a:r>
                        <a:rPr lang="en-US" b="1" baseline="0" dirty="0" smtClean="0">
                          <a:solidFill>
                            <a:schemeClr val="tx1"/>
                          </a:solidFill>
                        </a:rPr>
                        <a:t>(&lt; </a:t>
                      </a:r>
                      <a:r>
                        <a:rPr lang="en-US" b="1" dirty="0" smtClean="0">
                          <a:solidFill>
                            <a:schemeClr val="tx1"/>
                          </a:solidFill>
                        </a:rPr>
                        <a:t>0.31)</a:t>
                      </a:r>
                      <a:endParaRPr lang="en-US" b="1" dirty="0">
                        <a:solidFill>
                          <a:schemeClr val="tx1"/>
                        </a:solidFill>
                      </a:endParaRPr>
                    </a:p>
                  </a:txBody>
                  <a:tcPr/>
                </a:tc>
                <a:tc>
                  <a:txBody>
                    <a:bodyPr/>
                    <a:lstStyle/>
                    <a:p>
                      <a:pPr algn="ctr"/>
                      <a:r>
                        <a:rPr lang="en-US" b="1" dirty="0" smtClean="0">
                          <a:solidFill>
                            <a:schemeClr val="tx1"/>
                          </a:solidFill>
                        </a:rPr>
                        <a:t>Poor-Fair</a:t>
                      </a:r>
                    </a:p>
                    <a:p>
                      <a:pPr algn="ctr"/>
                      <a:r>
                        <a:rPr lang="en-US" b="1" dirty="0" smtClean="0">
                          <a:solidFill>
                            <a:schemeClr val="tx1"/>
                          </a:solidFill>
                        </a:rPr>
                        <a:t>(0.12 – 0.59)</a:t>
                      </a:r>
                      <a:endParaRPr lang="en-US" b="1" dirty="0">
                        <a:solidFill>
                          <a:schemeClr val="tx1"/>
                        </a:solidFill>
                      </a:endParaRPr>
                    </a:p>
                  </a:txBody>
                  <a:tcPr/>
                </a:tc>
                <a:tc>
                  <a:txBody>
                    <a:bodyPr/>
                    <a:lstStyle/>
                    <a:p>
                      <a:pPr algn="ctr"/>
                      <a:r>
                        <a:rPr lang="en-US" b="1" dirty="0" smtClean="0">
                          <a:solidFill>
                            <a:schemeClr val="tx1"/>
                          </a:solidFill>
                        </a:rPr>
                        <a:t>Poor</a:t>
                      </a:r>
                    </a:p>
                    <a:p>
                      <a:pPr algn="ctr"/>
                      <a:r>
                        <a:rPr lang="en-US" b="1" dirty="0" smtClean="0">
                          <a:solidFill>
                            <a:schemeClr val="tx1"/>
                          </a:solidFill>
                        </a:rPr>
                        <a:t>(</a:t>
                      </a:r>
                      <a:r>
                        <a:rPr lang="en-US" b="1" baseline="0" dirty="0" smtClean="0">
                          <a:solidFill>
                            <a:schemeClr val="tx1"/>
                          </a:solidFill>
                        </a:rPr>
                        <a:t>&lt; </a:t>
                      </a:r>
                      <a:r>
                        <a:rPr lang="en-US" b="1" dirty="0" smtClean="0">
                          <a:solidFill>
                            <a:schemeClr val="tx1"/>
                          </a:solidFill>
                        </a:rPr>
                        <a:t>0.08)</a:t>
                      </a:r>
                      <a:endParaRPr lang="en-US" b="1" dirty="0">
                        <a:solidFill>
                          <a:schemeClr val="tx1"/>
                        </a:solidFill>
                      </a:endParaRPr>
                    </a:p>
                  </a:txBody>
                  <a:tcPr/>
                </a:tc>
                <a:tc>
                  <a:txBody>
                    <a:bodyPr/>
                    <a:lstStyle/>
                    <a:p>
                      <a:pPr algn="ctr"/>
                      <a:r>
                        <a:rPr lang="en-US" b="1" dirty="0" smtClean="0">
                          <a:solidFill>
                            <a:schemeClr val="tx1"/>
                          </a:solidFill>
                        </a:rPr>
                        <a:t>Poor</a:t>
                      </a:r>
                    </a:p>
                    <a:p>
                      <a:pPr algn="ctr"/>
                      <a:r>
                        <a:rPr lang="en-US" b="1" dirty="0" smtClean="0">
                          <a:solidFill>
                            <a:schemeClr val="tx1"/>
                          </a:solidFill>
                        </a:rPr>
                        <a:t>(&lt;</a:t>
                      </a:r>
                      <a:r>
                        <a:rPr lang="en-US" b="1" baseline="0" dirty="0" smtClean="0">
                          <a:solidFill>
                            <a:schemeClr val="tx1"/>
                          </a:solidFill>
                        </a:rPr>
                        <a:t> 0.04)</a:t>
                      </a:r>
                      <a:endParaRPr lang="en-US" b="1" dirty="0">
                        <a:solidFill>
                          <a:schemeClr val="tx1"/>
                        </a:solidFill>
                      </a:endParaRPr>
                    </a:p>
                  </a:txBody>
                  <a:tcPr/>
                </a:tc>
                <a:tc>
                  <a:txBody>
                    <a:bodyPr/>
                    <a:lstStyle/>
                    <a:p>
                      <a:pPr algn="ctr"/>
                      <a:r>
                        <a:rPr lang="en-US" b="1" dirty="0" smtClean="0">
                          <a:solidFill>
                            <a:schemeClr val="tx1"/>
                          </a:solidFill>
                        </a:rPr>
                        <a:t>Poor-Good</a:t>
                      </a:r>
                    </a:p>
                    <a:p>
                      <a:pPr algn="ctr"/>
                      <a:r>
                        <a:rPr lang="en-US" b="1" dirty="0" smtClean="0">
                          <a:solidFill>
                            <a:schemeClr val="tx1"/>
                          </a:solidFill>
                        </a:rPr>
                        <a:t>(0.18 – 0.82)</a:t>
                      </a:r>
                      <a:endParaRPr lang="en-US" b="1" dirty="0">
                        <a:solidFill>
                          <a:schemeClr val="tx1"/>
                        </a:solidFill>
                      </a:endParaRPr>
                    </a:p>
                  </a:txBody>
                  <a:tcPr/>
                </a:tc>
              </a:tr>
            </a:tbl>
          </a:graphicData>
        </a:graphic>
      </p:graphicFrame>
      <p:sp>
        <p:nvSpPr>
          <p:cNvPr id="4" name="Slide Number Placeholder 3"/>
          <p:cNvSpPr>
            <a:spLocks noGrp="1"/>
          </p:cNvSpPr>
          <p:nvPr>
            <p:ph type="sldNum" sz="quarter" idx="4"/>
          </p:nvPr>
        </p:nvSpPr>
        <p:spPr/>
        <p:txBody>
          <a:bodyPr/>
          <a:lstStyle/>
          <a:p>
            <a:fld id="{B6F15528-21DE-4FAA-801E-634DDDAF4B2B}" type="slidenum">
              <a:rPr lang="en-US" smtClean="0"/>
              <a:pPr/>
              <a:t>42</a:t>
            </a:fld>
            <a:endParaRPr lang="en-US"/>
          </a:p>
        </p:txBody>
      </p:sp>
      <p:sp>
        <p:nvSpPr>
          <p:cNvPr id="25" name="Content Placeholder 2"/>
          <p:cNvSpPr txBox="1">
            <a:spLocks/>
          </p:cNvSpPr>
          <p:nvPr/>
        </p:nvSpPr>
        <p:spPr bwMode="auto">
          <a:xfrm>
            <a:off x="304800" y="914400"/>
            <a:ext cx="8610600" cy="5659891"/>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Correlation coefficient between metrics and </a:t>
            </a:r>
            <a:r>
              <a:rPr lang="en-US" kern="0" dirty="0" err="1" smtClean="0"/>
              <a:t>Relyzer</a:t>
            </a:r>
            <a:endParaRPr lang="en-US" kern="0" dirty="0" smtClean="0"/>
          </a:p>
          <a:p>
            <a:endParaRPr lang="en-US" kern="0" dirty="0"/>
          </a:p>
          <a:p>
            <a:endParaRPr lang="en-US" kern="0" dirty="0" smtClean="0"/>
          </a:p>
          <a:p>
            <a:endParaRPr lang="en-US" sz="500" dirty="0" smtClean="0"/>
          </a:p>
          <a:p>
            <a:r>
              <a:rPr lang="en-US" dirty="0" smtClean="0"/>
              <a:t>Comparing the effectiveness of adding duplication based detectors</a:t>
            </a:r>
            <a:endParaRPr lang="en-US" dirty="0"/>
          </a:p>
          <a:p>
            <a:endParaRPr lang="en-US" kern="0" dirty="0" smtClean="0"/>
          </a:p>
          <a:p>
            <a:endParaRPr lang="en-US" kern="0" dirty="0"/>
          </a:p>
          <a:p>
            <a:endParaRPr lang="en-US" kern="0" dirty="0" smtClean="0"/>
          </a:p>
        </p:txBody>
      </p:sp>
      <p:graphicFrame>
        <p:nvGraphicFramePr>
          <p:cNvPr id="20" name="Chart 19"/>
          <p:cNvGraphicFramePr>
            <a:graphicFrameLocks/>
          </p:cNvGraphicFramePr>
          <p:nvPr>
            <p:extLst>
              <p:ext uri="{D42A27DB-BD31-4B8C-83A1-F6EECF244321}">
                <p14:modId xmlns:p14="http://schemas.microsoft.com/office/powerpoint/2010/main" val="3294000079"/>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a:graphicFrameLocks/>
          </p:cNvGraphicFramePr>
          <p:nvPr>
            <p:extLst>
              <p:ext uri="{D42A27DB-BD31-4B8C-83A1-F6EECF244321}">
                <p14:modId xmlns:p14="http://schemas.microsoft.com/office/powerpoint/2010/main" val="1165519623"/>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p:cNvGraphicFramePr>
            <a:graphicFrameLocks/>
          </p:cNvGraphicFramePr>
          <p:nvPr>
            <p:extLst>
              <p:ext uri="{D42A27DB-BD31-4B8C-83A1-F6EECF244321}">
                <p14:modId xmlns:p14="http://schemas.microsoft.com/office/powerpoint/2010/main" val="2270811685"/>
              </p:ext>
            </p:extLst>
          </p:nvPr>
        </p:nvGraphicFramePr>
        <p:xfrm>
          <a:off x="152400" y="3429000"/>
          <a:ext cx="64008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837592" y="3498104"/>
            <a:ext cx="3500510"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LU: </a:t>
            </a:r>
            <a:r>
              <a:rPr lang="en-US" b="1" dirty="0" err="1" smtClean="0">
                <a:latin typeface="Arial Narrow" panose="020B0606020202030204" pitchFamily="34" charset="0"/>
              </a:rPr>
              <a:t>Fanout</a:t>
            </a:r>
            <a:r>
              <a:rPr lang="en-US" b="1" dirty="0" smtClean="0">
                <a:latin typeface="Arial Narrow" panose="020B0606020202030204" pitchFamily="34" charset="0"/>
              </a:rPr>
              <a:t> (</a:t>
            </a:r>
            <a:r>
              <a:rPr lang="en-US" b="1" dirty="0" err="1" smtClean="0">
                <a:latin typeface="Arial Narrow" panose="020B0606020202030204" pitchFamily="34" charset="0"/>
              </a:rPr>
              <a:t>agg</a:t>
            </a:r>
            <a:r>
              <a:rPr lang="en-US" b="1" dirty="0" smtClean="0">
                <a:latin typeface="Arial Narrow" panose="020B0606020202030204" pitchFamily="34" charset="0"/>
              </a:rPr>
              <a:t>) (Corr. </a:t>
            </a:r>
            <a:r>
              <a:rPr lang="en-US" b="1" dirty="0" err="1" smtClean="0">
                <a:latin typeface="Arial Narrow" panose="020B0606020202030204" pitchFamily="34" charset="0"/>
              </a:rPr>
              <a:t>Coeff</a:t>
            </a:r>
            <a:r>
              <a:rPr lang="en-US" b="1" dirty="0" smtClean="0">
                <a:latin typeface="Arial Narrow" panose="020B0606020202030204" pitchFamily="34" charset="0"/>
              </a:rPr>
              <a:t>. = 0.59)</a:t>
            </a:r>
            <a:endParaRPr lang="en-US" b="1" dirty="0">
              <a:latin typeface="Arial Narrow" panose="020B0606020202030204" pitchFamily="34" charset="0"/>
            </a:endParaRPr>
          </a:p>
        </p:txBody>
      </p:sp>
      <p:grpSp>
        <p:nvGrpSpPr>
          <p:cNvPr id="32" name="Group 31"/>
          <p:cNvGrpSpPr/>
          <p:nvPr/>
        </p:nvGrpSpPr>
        <p:grpSpPr>
          <a:xfrm>
            <a:off x="6477000" y="4082534"/>
            <a:ext cx="1392931" cy="369332"/>
            <a:chOff x="6477000" y="4082534"/>
            <a:chExt cx="1392931" cy="369332"/>
          </a:xfrm>
        </p:grpSpPr>
        <p:cxnSp>
          <p:nvCxnSpPr>
            <p:cNvPr id="7" name="Straight Connector 6"/>
            <p:cNvCxnSpPr/>
            <p:nvPr/>
          </p:nvCxnSpPr>
          <p:spPr bwMode="auto">
            <a:xfrm>
              <a:off x="6477000" y="4267200"/>
              <a:ext cx="533400" cy="0"/>
            </a:xfrm>
            <a:prstGeom prst="line">
              <a:avLst/>
            </a:prstGeom>
            <a:solidFill>
              <a:schemeClr val="accent1"/>
            </a:solidFill>
            <a:ln w="31750" cap="flat" cmpd="sng" algn="ctr">
              <a:solidFill>
                <a:srgbClr val="669900"/>
              </a:solidFill>
              <a:prstDash val="solid"/>
              <a:round/>
              <a:headEnd type="none" w="med" len="med"/>
              <a:tailEnd type="none" w="med" len="med"/>
            </a:ln>
            <a:effectLst/>
          </p:spPr>
        </p:cxnSp>
        <p:sp>
          <p:nvSpPr>
            <p:cNvPr id="27" name="TextBox 26"/>
            <p:cNvSpPr txBox="1"/>
            <p:nvPr/>
          </p:nvSpPr>
          <p:spPr>
            <a:xfrm>
              <a:off x="7010400" y="4082534"/>
              <a:ext cx="859531" cy="369332"/>
            </a:xfrm>
            <a:prstGeom prst="rect">
              <a:avLst/>
            </a:prstGeom>
            <a:solidFill>
              <a:schemeClr val="bg1"/>
            </a:solidFill>
          </p:spPr>
          <p:txBody>
            <a:bodyPr wrap="none" rtlCol="0">
              <a:spAutoFit/>
            </a:bodyPr>
            <a:lstStyle/>
            <a:p>
              <a:r>
                <a:rPr lang="en-US" b="1" dirty="0" err="1" smtClean="0">
                  <a:latin typeface="Arial Narrow" panose="020B0606020202030204" pitchFamily="34" charset="0"/>
                </a:rPr>
                <a:t>Relyzer</a:t>
              </a:r>
              <a:endParaRPr lang="en-US" b="1" dirty="0">
                <a:latin typeface="Arial Narrow" panose="020B0606020202030204" pitchFamily="34" charset="0"/>
              </a:endParaRPr>
            </a:p>
          </p:txBody>
        </p:sp>
      </p:grpSp>
      <p:grpSp>
        <p:nvGrpSpPr>
          <p:cNvPr id="33" name="Group 32"/>
          <p:cNvGrpSpPr/>
          <p:nvPr/>
        </p:nvGrpSpPr>
        <p:grpSpPr>
          <a:xfrm>
            <a:off x="6477000" y="4507468"/>
            <a:ext cx="2667000" cy="923330"/>
            <a:chOff x="6477000" y="4507468"/>
            <a:chExt cx="2667000" cy="923330"/>
          </a:xfrm>
        </p:grpSpPr>
        <p:cxnSp>
          <p:nvCxnSpPr>
            <p:cNvPr id="28" name="Straight Connector 27"/>
            <p:cNvCxnSpPr/>
            <p:nvPr/>
          </p:nvCxnSpPr>
          <p:spPr bwMode="auto">
            <a:xfrm>
              <a:off x="6477000" y="4692134"/>
              <a:ext cx="533400" cy="0"/>
            </a:xfrm>
            <a:prstGeom prst="line">
              <a:avLst/>
            </a:prstGeom>
            <a:solidFill>
              <a:schemeClr val="accent1"/>
            </a:solidFill>
            <a:ln w="31750" cap="flat" cmpd="sng" algn="ctr">
              <a:solidFill>
                <a:srgbClr val="4F81BD"/>
              </a:solidFill>
              <a:prstDash val="solid"/>
              <a:round/>
              <a:headEnd type="none" w="med" len="med"/>
              <a:tailEnd type="none" w="med" len="med"/>
            </a:ln>
            <a:effectLst/>
          </p:spPr>
        </p:cxnSp>
        <p:sp>
          <p:nvSpPr>
            <p:cNvPr id="29" name="TextBox 28"/>
            <p:cNvSpPr txBox="1"/>
            <p:nvPr/>
          </p:nvSpPr>
          <p:spPr>
            <a:xfrm>
              <a:off x="7010400" y="4507468"/>
              <a:ext cx="2133600" cy="923330"/>
            </a:xfrm>
            <a:prstGeom prst="rect">
              <a:avLst/>
            </a:prstGeom>
            <a:solidFill>
              <a:schemeClr val="bg1"/>
            </a:solidFill>
          </p:spPr>
          <p:txBody>
            <a:bodyPr wrap="square" rtlCol="0">
              <a:spAutoFit/>
            </a:bodyPr>
            <a:lstStyle/>
            <a:p>
              <a:r>
                <a:rPr lang="en-US" b="1" dirty="0" smtClean="0">
                  <a:latin typeface="Arial Narrow" panose="020B0606020202030204" pitchFamily="34" charset="0"/>
                </a:rPr>
                <a:t>Predicted coverage of detectors selected using metric</a:t>
              </a:r>
              <a:endParaRPr lang="en-US" b="1" dirty="0">
                <a:latin typeface="Arial Narrow" panose="020B0606020202030204" pitchFamily="34" charset="0"/>
              </a:endParaRPr>
            </a:p>
          </p:txBody>
        </p:sp>
      </p:grpSp>
      <p:grpSp>
        <p:nvGrpSpPr>
          <p:cNvPr id="34" name="Group 33"/>
          <p:cNvGrpSpPr/>
          <p:nvPr/>
        </p:nvGrpSpPr>
        <p:grpSpPr>
          <a:xfrm>
            <a:off x="6477000" y="5421868"/>
            <a:ext cx="2667000" cy="923330"/>
            <a:chOff x="6477000" y="5421868"/>
            <a:chExt cx="2667000" cy="923330"/>
          </a:xfrm>
        </p:grpSpPr>
        <p:cxnSp>
          <p:nvCxnSpPr>
            <p:cNvPr id="30" name="Straight Connector 29"/>
            <p:cNvCxnSpPr/>
            <p:nvPr/>
          </p:nvCxnSpPr>
          <p:spPr bwMode="auto">
            <a:xfrm>
              <a:off x="6477000" y="5606534"/>
              <a:ext cx="533400" cy="0"/>
            </a:xfrm>
            <a:prstGeom prst="line">
              <a:avLst/>
            </a:prstGeom>
            <a:solidFill>
              <a:schemeClr val="accent1"/>
            </a:solidFill>
            <a:ln w="31750" cap="flat" cmpd="sng" algn="ctr">
              <a:solidFill>
                <a:srgbClr val="C0504D"/>
              </a:solidFill>
              <a:prstDash val="solid"/>
              <a:round/>
              <a:headEnd type="none" w="med" len="med"/>
              <a:tailEnd type="none" w="med" len="med"/>
            </a:ln>
            <a:effectLst/>
          </p:spPr>
        </p:cxnSp>
        <p:sp>
          <p:nvSpPr>
            <p:cNvPr id="31" name="TextBox 30"/>
            <p:cNvSpPr txBox="1"/>
            <p:nvPr/>
          </p:nvSpPr>
          <p:spPr>
            <a:xfrm>
              <a:off x="7010400" y="5421868"/>
              <a:ext cx="2133600" cy="923330"/>
            </a:xfrm>
            <a:prstGeom prst="rect">
              <a:avLst/>
            </a:prstGeom>
            <a:solidFill>
              <a:schemeClr val="bg1"/>
            </a:solidFill>
          </p:spPr>
          <p:txBody>
            <a:bodyPr wrap="square" rtlCol="0">
              <a:spAutoFit/>
            </a:bodyPr>
            <a:lstStyle/>
            <a:p>
              <a:r>
                <a:rPr lang="en-US" b="1" dirty="0" smtClean="0">
                  <a:latin typeface="Arial Narrow" panose="020B0606020202030204" pitchFamily="34" charset="0"/>
                </a:rPr>
                <a:t>Actual coverage </a:t>
              </a:r>
              <a:r>
                <a:rPr lang="en-US" b="1" dirty="0">
                  <a:latin typeface="Arial Narrow" panose="020B0606020202030204" pitchFamily="34" charset="0"/>
                </a:rPr>
                <a:t>of </a:t>
              </a:r>
              <a:endParaRPr lang="en-US" b="1" dirty="0" smtClean="0">
                <a:latin typeface="Arial Narrow" panose="020B0606020202030204" pitchFamily="34" charset="0"/>
              </a:endParaRPr>
            </a:p>
            <a:p>
              <a:r>
                <a:rPr lang="en-US" b="1" dirty="0" smtClean="0">
                  <a:latin typeface="Arial Narrow" panose="020B0606020202030204" pitchFamily="34" charset="0"/>
                </a:rPr>
                <a:t>detectors selected </a:t>
              </a:r>
            </a:p>
            <a:p>
              <a:r>
                <a:rPr lang="en-US" b="1" dirty="0" smtClean="0">
                  <a:latin typeface="Arial Narrow" panose="020B0606020202030204" pitchFamily="34" charset="0"/>
                </a:rPr>
                <a:t>using </a:t>
              </a:r>
              <a:r>
                <a:rPr lang="en-US" b="1" dirty="0">
                  <a:latin typeface="Arial Narrow" panose="020B0606020202030204" pitchFamily="34" charset="0"/>
                </a:rPr>
                <a:t>metric</a:t>
              </a:r>
            </a:p>
          </p:txBody>
        </p:sp>
      </p:grpSp>
      <p:grpSp>
        <p:nvGrpSpPr>
          <p:cNvPr id="41" name="Group 40"/>
          <p:cNvGrpSpPr/>
          <p:nvPr/>
        </p:nvGrpSpPr>
        <p:grpSpPr>
          <a:xfrm>
            <a:off x="1743808" y="4043956"/>
            <a:ext cx="3370384" cy="1611620"/>
            <a:chOff x="1743808" y="4043956"/>
            <a:chExt cx="3370384" cy="1611620"/>
          </a:xfrm>
        </p:grpSpPr>
        <p:grpSp>
          <p:nvGrpSpPr>
            <p:cNvPr id="39" name="Group 38"/>
            <p:cNvGrpSpPr/>
            <p:nvPr/>
          </p:nvGrpSpPr>
          <p:grpSpPr>
            <a:xfrm>
              <a:off x="2083776" y="4043956"/>
              <a:ext cx="3030416" cy="1611620"/>
              <a:chOff x="2083776" y="4043956"/>
              <a:chExt cx="3030416" cy="1611620"/>
            </a:xfrm>
          </p:grpSpPr>
          <p:grpSp>
            <p:nvGrpSpPr>
              <p:cNvPr id="37" name="Group 36"/>
              <p:cNvGrpSpPr/>
              <p:nvPr/>
            </p:nvGrpSpPr>
            <p:grpSpPr>
              <a:xfrm>
                <a:off x="2083776" y="4517637"/>
                <a:ext cx="1406768" cy="1137939"/>
                <a:chOff x="2083776" y="4517637"/>
                <a:chExt cx="1406768" cy="1137939"/>
              </a:xfrm>
            </p:grpSpPr>
            <p:cxnSp>
              <p:nvCxnSpPr>
                <p:cNvPr id="35" name="Straight Arrow Connector 34"/>
                <p:cNvCxnSpPr/>
                <p:nvPr/>
              </p:nvCxnSpPr>
              <p:spPr bwMode="auto">
                <a:xfrm flipV="1">
                  <a:off x="2083776" y="4994032"/>
                  <a:ext cx="0" cy="661544"/>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6" name="Straight Arrow Connector 35"/>
                <p:cNvCxnSpPr/>
                <p:nvPr/>
              </p:nvCxnSpPr>
              <p:spPr bwMode="auto">
                <a:xfrm flipV="1">
                  <a:off x="3490544" y="4517637"/>
                  <a:ext cx="0" cy="546731"/>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38" name="Straight Arrow Connector 37"/>
              <p:cNvCxnSpPr/>
              <p:nvPr/>
            </p:nvCxnSpPr>
            <p:spPr bwMode="auto">
              <a:xfrm flipV="1">
                <a:off x="5114192" y="4043956"/>
                <a:ext cx="0" cy="451844"/>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sp>
          <p:nvSpPr>
            <p:cNvPr id="40" name="TextBox 39"/>
            <p:cNvSpPr txBox="1"/>
            <p:nvPr/>
          </p:nvSpPr>
          <p:spPr>
            <a:xfrm>
              <a:off x="1743808" y="4047392"/>
              <a:ext cx="2111475" cy="369332"/>
            </a:xfrm>
            <a:prstGeom prst="rect">
              <a:avLst/>
            </a:prstGeom>
            <a:noFill/>
          </p:spPr>
          <p:txBody>
            <a:bodyPr wrap="none" rtlCol="0">
              <a:spAutoFit/>
            </a:bodyPr>
            <a:lstStyle/>
            <a:p>
              <a:r>
                <a:rPr lang="en-US" b="1" dirty="0" smtClean="0">
                  <a:latin typeface="Arial Narrow" panose="020B0606020202030204" pitchFamily="34" charset="0"/>
                </a:rPr>
                <a:t>Significant difference</a:t>
              </a:r>
              <a:endParaRPr lang="en-US" b="1" dirty="0">
                <a:latin typeface="Arial Narrow" panose="020B0606020202030204" pitchFamily="34" charset="0"/>
              </a:endParaRPr>
            </a:p>
          </p:txBody>
        </p:sp>
      </p:grpSp>
    </p:spTree>
    <p:extLst>
      <p:ext uri="{BB962C8B-B14F-4D97-AF65-F5344CB8AC3E}">
        <p14:creationId xmlns:p14="http://schemas.microsoft.com/office/powerpoint/2010/main" val="41145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2" grpId="0">
        <p:bldAsOne/>
      </p:bldGraphic>
      <p:bldGraphic spid="23" grpId="0">
        <p:bldAsOne/>
      </p:bldGraphic>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Simple Metrics are Non-trivial </a:t>
            </a:r>
            <a:r>
              <a:rPr lang="en-US" dirty="0" smtClean="0"/>
              <a:t>(2/2</a:t>
            </a:r>
            <a:r>
              <a:rPr lang="en-US" dirty="0"/>
              <a: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sz="700" dirty="0" smtClean="0"/>
          </a:p>
          <a:p>
            <a:r>
              <a:rPr lang="en-US" dirty="0" smtClean="0"/>
              <a:t>Only </a:t>
            </a:r>
            <a:r>
              <a:rPr lang="en-US" dirty="0"/>
              <a:t>7% – 68% variance in SDCs can be explained by linear </a:t>
            </a:r>
            <a:r>
              <a:rPr lang="en-US" dirty="0" smtClean="0"/>
              <a:t>combination</a:t>
            </a:r>
          </a:p>
          <a:p>
            <a:pPr lvl="1"/>
            <a:r>
              <a:rPr lang="en-US" dirty="0" smtClean="0"/>
              <a:t>26</a:t>
            </a:r>
            <a:r>
              <a:rPr lang="en-US" dirty="0"/>
              <a:t>% – 79% for linear combination of </a:t>
            </a:r>
            <a:r>
              <a:rPr lang="en-US" dirty="0" smtClean="0"/>
              <a:t>polynomials</a:t>
            </a:r>
          </a:p>
          <a:p>
            <a:pPr lvl="1"/>
            <a:r>
              <a:rPr lang="en-US" dirty="0" smtClean="0"/>
              <a:t>No common model explains SDCs for our workloads</a:t>
            </a:r>
            <a:endParaRPr lang="en-US" dirty="0"/>
          </a:p>
          <a:p>
            <a:endParaRPr lang="en-US" sz="100" dirty="0" smtClean="0"/>
          </a:p>
          <a:p>
            <a:r>
              <a:rPr lang="en-US" dirty="0" smtClean="0"/>
              <a:t>Unable </a:t>
            </a:r>
            <a:r>
              <a:rPr lang="en-US" dirty="0"/>
              <a:t>to adequately predict an instruction’s vulnerability to </a:t>
            </a:r>
            <a:r>
              <a:rPr lang="en-US" dirty="0" smtClean="0"/>
              <a:t>SDCs</a:t>
            </a:r>
          </a:p>
          <a:p>
            <a:pPr marL="0" lvl="1" indent="0">
              <a:spcBef>
                <a:spcPts val="1224"/>
              </a:spcBef>
              <a:buNone/>
            </a:pPr>
            <a:r>
              <a:rPr lang="en-US" sz="2400" dirty="0" smtClean="0">
                <a:sym typeface="Symbol" charset="2"/>
              </a:rPr>
              <a:t>	 </a:t>
            </a:r>
            <a:r>
              <a:rPr lang="en-US" dirty="0" err="1"/>
              <a:t>Relyzer</a:t>
            </a:r>
            <a:r>
              <a:rPr lang="en-US" dirty="0"/>
              <a:t> + </a:t>
            </a:r>
            <a:r>
              <a:rPr lang="en-US" dirty="0" err="1"/>
              <a:t>mvEqualizer</a:t>
            </a:r>
            <a:r>
              <a:rPr lang="en-US" dirty="0"/>
              <a:t> is much needed</a:t>
            </a:r>
          </a:p>
          <a:p>
            <a:endParaRPr lang="en-US" dirty="0" smtClean="0"/>
          </a:p>
          <a:p>
            <a:endParaRPr lang="en-US" dirty="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43</a:t>
            </a:fld>
            <a:endParaRPr lang="en-US"/>
          </a:p>
        </p:txBody>
      </p:sp>
      <p:grpSp>
        <p:nvGrpSpPr>
          <p:cNvPr id="22" name="Group 21"/>
          <p:cNvGrpSpPr/>
          <p:nvPr/>
        </p:nvGrpSpPr>
        <p:grpSpPr>
          <a:xfrm>
            <a:off x="152401" y="998149"/>
            <a:ext cx="3772598" cy="2640549"/>
            <a:chOff x="152401" y="998149"/>
            <a:chExt cx="3772598" cy="2640549"/>
          </a:xfrm>
        </p:grpSpPr>
        <p:pic>
          <p:nvPicPr>
            <p:cNvPr id="5" name="Picture 4"/>
            <p:cNvPicPr>
              <a:picLocks noChangeAspect="1"/>
            </p:cNvPicPr>
            <p:nvPr/>
          </p:nvPicPr>
          <p:blipFill>
            <a:blip r:embed="rId2"/>
            <a:stretch>
              <a:fillRect/>
            </a:stretch>
          </p:blipFill>
          <p:spPr>
            <a:xfrm>
              <a:off x="460178" y="1144687"/>
              <a:ext cx="3229722" cy="2208113"/>
            </a:xfrm>
            <a:prstGeom prst="rect">
              <a:avLst/>
            </a:prstGeom>
          </p:spPr>
        </p:pic>
        <p:sp>
          <p:nvSpPr>
            <p:cNvPr id="7" name="Rectangle 6"/>
            <p:cNvSpPr/>
            <p:nvPr/>
          </p:nvSpPr>
          <p:spPr>
            <a:xfrm rot="16200000">
              <a:off x="-383162" y="2090348"/>
              <a:ext cx="1378903"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SDCs Covered</a:t>
              </a:r>
            </a:p>
          </p:txBody>
        </p:sp>
        <p:sp>
          <p:nvSpPr>
            <p:cNvPr id="10" name="Rectangle 9"/>
            <p:cNvSpPr/>
            <p:nvPr/>
          </p:nvSpPr>
          <p:spPr>
            <a:xfrm>
              <a:off x="571197" y="3330921"/>
              <a:ext cx="3353802"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dynamic instructions for duplication (cost)</a:t>
              </a:r>
            </a:p>
          </p:txBody>
        </p:sp>
        <p:sp>
          <p:nvSpPr>
            <p:cNvPr id="11" name="TextBox 10"/>
            <p:cNvSpPr txBox="1"/>
            <p:nvPr/>
          </p:nvSpPr>
          <p:spPr>
            <a:xfrm>
              <a:off x="725853" y="998149"/>
              <a:ext cx="3199146"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LU: </a:t>
              </a:r>
              <a:r>
                <a:rPr lang="en-US" b="1" dirty="0" err="1" smtClean="0">
                  <a:latin typeface="Arial Narrow" panose="020B0606020202030204" pitchFamily="34" charset="0"/>
                </a:rPr>
                <a:t>Dyn</a:t>
              </a:r>
              <a:r>
                <a:rPr lang="en-US" b="1" dirty="0" smtClean="0">
                  <a:latin typeface="Arial Narrow" panose="020B0606020202030204" pitchFamily="34" charset="0"/>
                </a:rPr>
                <a:t>. Inst. (Corr. </a:t>
              </a:r>
              <a:r>
                <a:rPr lang="en-US" b="1" dirty="0" err="1" smtClean="0">
                  <a:latin typeface="Arial Narrow" panose="020B0606020202030204" pitchFamily="34" charset="0"/>
                </a:rPr>
                <a:t>Coeff</a:t>
              </a:r>
              <a:r>
                <a:rPr lang="en-US" b="1" dirty="0" smtClean="0">
                  <a:latin typeface="Arial Narrow" panose="020B0606020202030204" pitchFamily="34" charset="0"/>
                </a:rPr>
                <a:t>. = 0.82)</a:t>
              </a:r>
              <a:endParaRPr lang="en-US" b="1" dirty="0">
                <a:latin typeface="Arial Narrow" panose="020B0606020202030204" pitchFamily="34" charset="0"/>
              </a:endParaRPr>
            </a:p>
          </p:txBody>
        </p:sp>
      </p:grpSp>
      <p:grpSp>
        <p:nvGrpSpPr>
          <p:cNvPr id="23" name="Group 22"/>
          <p:cNvGrpSpPr/>
          <p:nvPr/>
        </p:nvGrpSpPr>
        <p:grpSpPr>
          <a:xfrm>
            <a:off x="3886200" y="956893"/>
            <a:ext cx="3776669" cy="2708030"/>
            <a:chOff x="4401234" y="956893"/>
            <a:chExt cx="3776669" cy="2708030"/>
          </a:xfrm>
        </p:grpSpPr>
        <p:pic>
          <p:nvPicPr>
            <p:cNvPr id="6" name="Picture 5"/>
            <p:cNvPicPr>
              <a:picLocks noChangeAspect="1"/>
            </p:cNvPicPr>
            <p:nvPr/>
          </p:nvPicPr>
          <p:blipFill>
            <a:blip r:embed="rId3"/>
            <a:stretch>
              <a:fillRect/>
            </a:stretch>
          </p:blipFill>
          <p:spPr>
            <a:xfrm>
              <a:off x="4724400" y="1157434"/>
              <a:ext cx="3229722" cy="2195366"/>
            </a:xfrm>
            <a:prstGeom prst="rect">
              <a:avLst/>
            </a:prstGeom>
          </p:spPr>
        </p:pic>
        <p:sp>
          <p:nvSpPr>
            <p:cNvPr id="8" name="Rectangle 7"/>
            <p:cNvSpPr/>
            <p:nvPr/>
          </p:nvSpPr>
          <p:spPr>
            <a:xfrm rot="16200000">
              <a:off x="3865671" y="2094854"/>
              <a:ext cx="1378903"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SDCs Covered</a:t>
              </a:r>
            </a:p>
          </p:txBody>
        </p:sp>
        <p:sp>
          <p:nvSpPr>
            <p:cNvPr id="9" name="Rectangle 8"/>
            <p:cNvSpPr/>
            <p:nvPr/>
          </p:nvSpPr>
          <p:spPr>
            <a:xfrm>
              <a:off x="4824101" y="3357146"/>
              <a:ext cx="3353802" cy="307777"/>
            </a:xfrm>
            <a:prstGeom prst="rect">
              <a:avLst/>
            </a:prstGeom>
          </p:spPr>
          <p:txBody>
            <a:bodyPr wrap="none">
              <a:spAutoFit/>
            </a:bodyPr>
            <a:lstStyle/>
            <a:p>
              <a:pPr algn="ctr">
                <a:defRPr sz="1600" b="1" i="0" u="none" strike="noStrike" kern="1200" baseline="0">
                  <a:solidFill>
                    <a:prstClr val="black">
                      <a:lumMod val="75000"/>
                      <a:lumOff val="25000"/>
                    </a:prstClr>
                  </a:solidFill>
                  <a:latin typeface="Arial Narrow" panose="020B0606020202030204" pitchFamily="34" charset="0"/>
                  <a:ea typeface="+mn-ea"/>
                  <a:cs typeface="+mn-cs"/>
                </a:defRPr>
              </a:pPr>
              <a:r>
                <a:rPr lang="en-US" sz="1400" dirty="0"/>
                <a:t>% dynamic instructions for duplication (cost)</a:t>
              </a:r>
            </a:p>
          </p:txBody>
        </p:sp>
        <p:sp>
          <p:nvSpPr>
            <p:cNvPr id="12" name="TextBox 11"/>
            <p:cNvSpPr txBox="1"/>
            <p:nvPr/>
          </p:nvSpPr>
          <p:spPr>
            <a:xfrm>
              <a:off x="4768495" y="956893"/>
              <a:ext cx="3272755" cy="369332"/>
            </a:xfrm>
            <a:prstGeom prst="rect">
              <a:avLst/>
            </a:prstGeom>
            <a:solidFill>
              <a:schemeClr val="bg1"/>
            </a:solidFill>
          </p:spPr>
          <p:txBody>
            <a:bodyPr wrap="none" rtlCol="0">
              <a:spAutoFit/>
            </a:bodyPr>
            <a:lstStyle/>
            <a:p>
              <a:r>
                <a:rPr lang="en-US" b="1" dirty="0" smtClean="0">
                  <a:latin typeface="Arial Narrow" panose="020B0606020202030204" pitchFamily="34" charset="0"/>
                </a:rPr>
                <a:t>FFT: </a:t>
              </a:r>
              <a:r>
                <a:rPr lang="en-US" b="1" dirty="0" err="1" smtClean="0">
                  <a:latin typeface="Arial Narrow" panose="020B0606020202030204" pitchFamily="34" charset="0"/>
                </a:rPr>
                <a:t>Dyn</a:t>
              </a:r>
              <a:r>
                <a:rPr lang="en-US" b="1" dirty="0" smtClean="0">
                  <a:latin typeface="Arial Narrow" panose="020B0606020202030204" pitchFamily="34" charset="0"/>
                </a:rPr>
                <a:t>. Inst. (Corr. </a:t>
              </a:r>
              <a:r>
                <a:rPr lang="en-US" b="1" dirty="0" err="1" smtClean="0">
                  <a:latin typeface="Arial Narrow" panose="020B0606020202030204" pitchFamily="34" charset="0"/>
                </a:rPr>
                <a:t>Coeff</a:t>
              </a:r>
              <a:r>
                <a:rPr lang="en-US" b="1" dirty="0" smtClean="0">
                  <a:latin typeface="Arial Narrow" panose="020B0606020202030204" pitchFamily="34" charset="0"/>
                </a:rPr>
                <a:t>. = 0.80)</a:t>
              </a:r>
              <a:endParaRPr lang="en-US" b="1" dirty="0">
                <a:latin typeface="Arial Narrow" panose="020B0606020202030204" pitchFamily="34" charset="0"/>
              </a:endParaRPr>
            </a:p>
          </p:txBody>
        </p:sp>
      </p:grpSp>
      <p:grpSp>
        <p:nvGrpSpPr>
          <p:cNvPr id="24" name="Group 23"/>
          <p:cNvGrpSpPr/>
          <p:nvPr/>
        </p:nvGrpSpPr>
        <p:grpSpPr>
          <a:xfrm>
            <a:off x="7661788" y="1355758"/>
            <a:ext cx="1482212" cy="1728973"/>
            <a:chOff x="7661788" y="1355758"/>
            <a:chExt cx="1482212" cy="1728973"/>
          </a:xfrm>
        </p:grpSpPr>
        <p:grpSp>
          <p:nvGrpSpPr>
            <p:cNvPr id="13" name="Group 12"/>
            <p:cNvGrpSpPr/>
            <p:nvPr/>
          </p:nvGrpSpPr>
          <p:grpSpPr>
            <a:xfrm>
              <a:off x="7680004" y="1355758"/>
              <a:ext cx="1180527" cy="369332"/>
              <a:chOff x="6689404" y="4082534"/>
              <a:chExt cx="1180527" cy="369332"/>
            </a:xfrm>
          </p:grpSpPr>
          <p:cxnSp>
            <p:nvCxnSpPr>
              <p:cNvPr id="14" name="Straight Connector 13"/>
              <p:cNvCxnSpPr/>
              <p:nvPr/>
            </p:nvCxnSpPr>
            <p:spPr bwMode="auto">
              <a:xfrm>
                <a:off x="6689404" y="4267200"/>
                <a:ext cx="364319" cy="0"/>
              </a:xfrm>
              <a:prstGeom prst="line">
                <a:avLst/>
              </a:prstGeom>
              <a:solidFill>
                <a:schemeClr val="accent1"/>
              </a:solidFill>
              <a:ln w="31750" cap="flat" cmpd="sng" algn="ctr">
                <a:solidFill>
                  <a:srgbClr val="669900"/>
                </a:solidFill>
                <a:prstDash val="solid"/>
                <a:round/>
                <a:headEnd type="none" w="med" len="med"/>
                <a:tailEnd type="none" w="med" len="med"/>
              </a:ln>
              <a:effectLst/>
            </p:spPr>
          </p:cxnSp>
          <p:sp>
            <p:nvSpPr>
              <p:cNvPr id="15" name="TextBox 14"/>
              <p:cNvSpPr txBox="1"/>
              <p:nvPr/>
            </p:nvSpPr>
            <p:spPr>
              <a:xfrm>
                <a:off x="7010400" y="4082534"/>
                <a:ext cx="859531" cy="369332"/>
              </a:xfrm>
              <a:prstGeom prst="rect">
                <a:avLst/>
              </a:prstGeom>
              <a:solidFill>
                <a:schemeClr val="bg1"/>
              </a:solidFill>
            </p:spPr>
            <p:txBody>
              <a:bodyPr wrap="none" rtlCol="0">
                <a:spAutoFit/>
              </a:bodyPr>
              <a:lstStyle/>
              <a:p>
                <a:r>
                  <a:rPr lang="en-US" b="1" dirty="0" err="1" smtClean="0">
                    <a:latin typeface="Arial Narrow" panose="020B0606020202030204" pitchFamily="34" charset="0"/>
                  </a:rPr>
                  <a:t>Relyzer</a:t>
                </a:r>
                <a:endParaRPr lang="en-US" b="1" dirty="0">
                  <a:latin typeface="Arial Narrow" panose="020B0606020202030204" pitchFamily="34" charset="0"/>
                </a:endParaRPr>
              </a:p>
            </p:txBody>
          </p:sp>
        </p:grpSp>
        <p:grpSp>
          <p:nvGrpSpPr>
            <p:cNvPr id="16" name="Group 15"/>
            <p:cNvGrpSpPr/>
            <p:nvPr/>
          </p:nvGrpSpPr>
          <p:grpSpPr>
            <a:xfrm>
              <a:off x="7661788" y="1780692"/>
              <a:ext cx="1449913" cy="646331"/>
              <a:chOff x="6671188" y="4507468"/>
              <a:chExt cx="1449913" cy="646331"/>
            </a:xfrm>
          </p:grpSpPr>
          <p:cxnSp>
            <p:nvCxnSpPr>
              <p:cNvPr id="17" name="Straight Connector 16"/>
              <p:cNvCxnSpPr/>
              <p:nvPr/>
            </p:nvCxnSpPr>
            <p:spPr bwMode="auto">
              <a:xfrm>
                <a:off x="6671188" y="4692134"/>
                <a:ext cx="400751" cy="0"/>
              </a:xfrm>
              <a:prstGeom prst="line">
                <a:avLst/>
              </a:prstGeom>
              <a:solidFill>
                <a:schemeClr val="accent1"/>
              </a:solidFill>
              <a:ln w="31750" cap="flat" cmpd="sng" algn="ctr">
                <a:solidFill>
                  <a:srgbClr val="4F81BD"/>
                </a:solidFill>
                <a:prstDash val="solid"/>
                <a:round/>
                <a:headEnd type="none" w="med" len="med"/>
                <a:tailEnd type="none" w="med" len="med"/>
              </a:ln>
              <a:effectLst/>
            </p:spPr>
          </p:cxnSp>
          <p:sp>
            <p:nvSpPr>
              <p:cNvPr id="18" name="TextBox 17"/>
              <p:cNvSpPr txBox="1"/>
              <p:nvPr/>
            </p:nvSpPr>
            <p:spPr>
              <a:xfrm>
                <a:off x="7010401" y="4507468"/>
                <a:ext cx="1110700" cy="646331"/>
              </a:xfrm>
              <a:prstGeom prst="rect">
                <a:avLst/>
              </a:prstGeom>
              <a:solidFill>
                <a:schemeClr val="bg1"/>
              </a:solidFill>
            </p:spPr>
            <p:txBody>
              <a:bodyPr wrap="square" rtlCol="0">
                <a:spAutoFit/>
              </a:bodyPr>
              <a:lstStyle/>
              <a:p>
                <a:r>
                  <a:rPr lang="en-US" b="1" dirty="0" smtClean="0">
                    <a:latin typeface="Arial Narrow" panose="020B0606020202030204" pitchFamily="34" charset="0"/>
                  </a:rPr>
                  <a:t>Predicted for metric</a:t>
                </a:r>
                <a:endParaRPr lang="en-US" b="1" dirty="0">
                  <a:latin typeface="Arial Narrow" panose="020B0606020202030204" pitchFamily="34" charset="0"/>
                </a:endParaRPr>
              </a:p>
            </p:txBody>
          </p:sp>
        </p:grpSp>
        <p:grpSp>
          <p:nvGrpSpPr>
            <p:cNvPr id="19" name="Group 18"/>
            <p:cNvGrpSpPr/>
            <p:nvPr/>
          </p:nvGrpSpPr>
          <p:grpSpPr>
            <a:xfrm>
              <a:off x="7698220" y="2438400"/>
              <a:ext cx="1445780" cy="646331"/>
              <a:chOff x="6707620" y="5165176"/>
              <a:chExt cx="1445780" cy="646331"/>
            </a:xfrm>
          </p:grpSpPr>
          <p:cxnSp>
            <p:nvCxnSpPr>
              <p:cNvPr id="20" name="Straight Connector 19"/>
              <p:cNvCxnSpPr/>
              <p:nvPr/>
            </p:nvCxnSpPr>
            <p:spPr bwMode="auto">
              <a:xfrm>
                <a:off x="6707620" y="5349842"/>
                <a:ext cx="364319" cy="0"/>
              </a:xfrm>
              <a:prstGeom prst="line">
                <a:avLst/>
              </a:prstGeom>
              <a:solidFill>
                <a:schemeClr val="accent1"/>
              </a:solidFill>
              <a:ln w="31750" cap="flat" cmpd="sng" algn="ctr">
                <a:solidFill>
                  <a:srgbClr val="C0504D"/>
                </a:solidFill>
                <a:prstDash val="solid"/>
                <a:round/>
                <a:headEnd type="none" w="med" len="med"/>
                <a:tailEnd type="none" w="med" len="med"/>
              </a:ln>
              <a:effectLst/>
            </p:spPr>
          </p:cxnSp>
          <p:sp>
            <p:nvSpPr>
              <p:cNvPr id="21" name="TextBox 20"/>
              <p:cNvSpPr txBox="1"/>
              <p:nvPr/>
            </p:nvSpPr>
            <p:spPr>
              <a:xfrm>
                <a:off x="7010400" y="5165176"/>
                <a:ext cx="1143000" cy="646331"/>
              </a:xfrm>
              <a:prstGeom prst="rect">
                <a:avLst/>
              </a:prstGeom>
              <a:solidFill>
                <a:schemeClr val="bg1"/>
              </a:solidFill>
            </p:spPr>
            <p:txBody>
              <a:bodyPr wrap="square" rtlCol="0">
                <a:spAutoFit/>
              </a:bodyPr>
              <a:lstStyle/>
              <a:p>
                <a:r>
                  <a:rPr lang="en-US" b="1" dirty="0" smtClean="0">
                    <a:latin typeface="Arial Narrow" panose="020B0606020202030204" pitchFamily="34" charset="0"/>
                  </a:rPr>
                  <a:t>Actual for </a:t>
                </a:r>
                <a:r>
                  <a:rPr lang="en-US" b="1" dirty="0">
                    <a:latin typeface="Arial Narrow" panose="020B0606020202030204" pitchFamily="34" charset="0"/>
                  </a:rPr>
                  <a:t>metric</a:t>
                </a:r>
              </a:p>
            </p:txBody>
          </p:sp>
        </p:grpSp>
      </p:grpSp>
      <p:sp>
        <p:nvSpPr>
          <p:cNvPr id="33" name="Rectangle 32"/>
          <p:cNvSpPr/>
          <p:nvPr/>
        </p:nvSpPr>
        <p:spPr bwMode="auto">
          <a:xfrm>
            <a:off x="2867194" y="1870114"/>
            <a:ext cx="678077" cy="9240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Rectangle 33"/>
          <p:cNvSpPr/>
          <p:nvPr/>
        </p:nvSpPr>
        <p:spPr bwMode="auto">
          <a:xfrm>
            <a:off x="6616448" y="1863608"/>
            <a:ext cx="678077" cy="9240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7" name="Group 36"/>
          <p:cNvGrpSpPr/>
          <p:nvPr/>
        </p:nvGrpSpPr>
        <p:grpSpPr>
          <a:xfrm>
            <a:off x="1541584" y="1588952"/>
            <a:ext cx="4706816" cy="1309005"/>
            <a:chOff x="1541584" y="1588952"/>
            <a:chExt cx="4706816" cy="1309005"/>
          </a:xfrm>
        </p:grpSpPr>
        <p:grpSp>
          <p:nvGrpSpPr>
            <p:cNvPr id="36" name="Group 35"/>
            <p:cNvGrpSpPr/>
            <p:nvPr/>
          </p:nvGrpSpPr>
          <p:grpSpPr>
            <a:xfrm>
              <a:off x="1541584" y="1588952"/>
              <a:ext cx="4706816" cy="1106974"/>
              <a:chOff x="1541584" y="1588952"/>
              <a:chExt cx="4706816" cy="1106974"/>
            </a:xfrm>
          </p:grpSpPr>
          <p:grpSp>
            <p:nvGrpSpPr>
              <p:cNvPr id="26" name="Group 25"/>
              <p:cNvGrpSpPr/>
              <p:nvPr/>
            </p:nvGrpSpPr>
            <p:grpSpPr>
              <a:xfrm>
                <a:off x="1541584" y="1867345"/>
                <a:ext cx="3716216" cy="828581"/>
                <a:chOff x="2083776" y="4744737"/>
                <a:chExt cx="3716216" cy="828581"/>
              </a:xfrm>
            </p:grpSpPr>
            <p:grpSp>
              <p:nvGrpSpPr>
                <p:cNvPr id="28" name="Group 27"/>
                <p:cNvGrpSpPr/>
                <p:nvPr/>
              </p:nvGrpSpPr>
              <p:grpSpPr>
                <a:xfrm>
                  <a:off x="2083776" y="4744737"/>
                  <a:ext cx="568206" cy="828581"/>
                  <a:chOff x="2083776" y="4744737"/>
                  <a:chExt cx="568206" cy="828581"/>
                </a:xfrm>
              </p:grpSpPr>
              <p:cxnSp>
                <p:nvCxnSpPr>
                  <p:cNvPr id="30" name="Straight Arrow Connector 29"/>
                  <p:cNvCxnSpPr/>
                  <p:nvPr/>
                </p:nvCxnSpPr>
                <p:spPr bwMode="auto">
                  <a:xfrm flipV="1">
                    <a:off x="2083776" y="5076290"/>
                    <a:ext cx="0" cy="497028"/>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1" name="Straight Arrow Connector 30"/>
                  <p:cNvCxnSpPr/>
                  <p:nvPr/>
                </p:nvCxnSpPr>
                <p:spPr bwMode="auto">
                  <a:xfrm flipV="1">
                    <a:off x="2651982" y="4744737"/>
                    <a:ext cx="0" cy="373425"/>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29" name="Straight Arrow Connector 28"/>
                <p:cNvCxnSpPr/>
                <p:nvPr/>
              </p:nvCxnSpPr>
              <p:spPr bwMode="auto">
                <a:xfrm flipV="1">
                  <a:off x="5799992" y="5122907"/>
                  <a:ext cx="0" cy="410767"/>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cxnSp>
            <p:nvCxnSpPr>
              <p:cNvPr id="32" name="Straight Arrow Connector 31"/>
              <p:cNvCxnSpPr/>
              <p:nvPr/>
            </p:nvCxnSpPr>
            <p:spPr bwMode="auto">
              <a:xfrm flipV="1">
                <a:off x="6248400" y="1588952"/>
                <a:ext cx="0" cy="497028"/>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sp>
          <p:nvSpPr>
            <p:cNvPr id="35" name="TextBox 34"/>
            <p:cNvSpPr txBox="1"/>
            <p:nvPr/>
          </p:nvSpPr>
          <p:spPr>
            <a:xfrm>
              <a:off x="1826770" y="2528625"/>
              <a:ext cx="2111475" cy="369332"/>
            </a:xfrm>
            <a:prstGeom prst="rect">
              <a:avLst/>
            </a:prstGeom>
            <a:noFill/>
          </p:spPr>
          <p:txBody>
            <a:bodyPr wrap="none" rtlCol="0">
              <a:spAutoFit/>
            </a:bodyPr>
            <a:lstStyle/>
            <a:p>
              <a:r>
                <a:rPr lang="en-US" b="1" dirty="0" smtClean="0">
                  <a:latin typeface="Arial Narrow" panose="020B0606020202030204" pitchFamily="34" charset="0"/>
                </a:rPr>
                <a:t>Significant difference</a:t>
              </a:r>
              <a:endParaRPr lang="en-US" b="1" dirty="0">
                <a:latin typeface="Arial Narrow" panose="020B0606020202030204" pitchFamily="34" charset="0"/>
              </a:endParaRPr>
            </a:p>
          </p:txBody>
        </p:sp>
      </p:grpSp>
    </p:spTree>
    <p:extLst>
      <p:ext uri="{BB962C8B-B14F-4D97-AF65-F5344CB8AC3E}">
        <p14:creationId xmlns:p14="http://schemas.microsoft.com/office/powerpoint/2010/main" val="18723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838200"/>
            <a:ext cx="8839200" cy="6019800"/>
          </a:xfrm>
        </p:spPr>
        <p:txBody>
          <a:bodyPr>
            <a:normAutofit fontScale="92500" lnSpcReduction="10000"/>
          </a:bodyPr>
          <a:lstStyle/>
          <a:p>
            <a:r>
              <a:rPr lang="en-US" dirty="0" err="1">
                <a:solidFill>
                  <a:srgbClr val="D25000"/>
                </a:solidFill>
              </a:rPr>
              <a:t>Relyzer</a:t>
            </a:r>
            <a:r>
              <a:rPr lang="en-US" dirty="0">
                <a:solidFill>
                  <a:srgbClr val="D25000"/>
                </a:solidFill>
              </a:rPr>
              <a:t>: Novel </a:t>
            </a:r>
            <a:r>
              <a:rPr lang="en-US" dirty="0" smtClean="0">
                <a:solidFill>
                  <a:srgbClr val="D25000"/>
                </a:solidFill>
              </a:rPr>
              <a:t>error </a:t>
            </a:r>
            <a:r>
              <a:rPr lang="en-US" dirty="0">
                <a:solidFill>
                  <a:srgbClr val="D25000"/>
                </a:solidFill>
              </a:rPr>
              <a:t>pruning </a:t>
            </a:r>
            <a:r>
              <a:rPr lang="en-US" dirty="0" smtClean="0">
                <a:solidFill>
                  <a:srgbClr val="D25000"/>
                </a:solidFill>
              </a:rPr>
              <a:t>for reliability analysis </a:t>
            </a:r>
            <a:r>
              <a:rPr lang="en-US" sz="2000" dirty="0" smtClean="0">
                <a:solidFill>
                  <a:srgbClr val="D25000"/>
                </a:solidFill>
              </a:rPr>
              <a:t>[ASPLOS’12, TopPicks’13]</a:t>
            </a:r>
          </a:p>
          <a:p>
            <a:pPr lvl="1"/>
            <a:r>
              <a:rPr lang="en-US" dirty="0" smtClean="0"/>
              <a:t>3 to 6 orders </a:t>
            </a:r>
            <a:r>
              <a:rPr lang="en-US" dirty="0"/>
              <a:t>of </a:t>
            </a:r>
            <a:r>
              <a:rPr lang="en-US" dirty="0" smtClean="0"/>
              <a:t>magnitude fewer injections for most applications</a:t>
            </a:r>
            <a:endParaRPr lang="en-US" dirty="0"/>
          </a:p>
          <a:p>
            <a:pPr lvl="1"/>
            <a:r>
              <a:rPr lang="en-US" dirty="0" smtClean="0">
                <a:solidFill>
                  <a:srgbClr val="D25000"/>
                </a:solidFill>
              </a:rPr>
              <a:t>Identified </a:t>
            </a:r>
            <a:r>
              <a:rPr lang="en-US" dirty="0">
                <a:solidFill>
                  <a:srgbClr val="D25000"/>
                </a:solidFill>
              </a:rPr>
              <a:t>SDCs from virtually all applications </a:t>
            </a:r>
            <a:r>
              <a:rPr lang="en-US" dirty="0" smtClean="0">
                <a:solidFill>
                  <a:srgbClr val="D25000"/>
                </a:solidFill>
              </a:rPr>
              <a:t>sites</a:t>
            </a:r>
            <a:endParaRPr lang="en-US" sz="500" dirty="0" smtClean="0">
              <a:solidFill>
                <a:srgbClr val="D15100"/>
              </a:solidFill>
            </a:endParaRPr>
          </a:p>
          <a:p>
            <a:r>
              <a:rPr lang="en-US" dirty="0" err="1" smtClean="0">
                <a:solidFill>
                  <a:srgbClr val="D25000"/>
                </a:solidFill>
              </a:rPr>
              <a:t>mvEqualizer</a:t>
            </a:r>
            <a:r>
              <a:rPr lang="en-US" dirty="0" smtClean="0">
                <a:solidFill>
                  <a:srgbClr val="D25000"/>
                </a:solidFill>
              </a:rPr>
              <a:t>: Reducing error injection time</a:t>
            </a:r>
            <a:endParaRPr lang="en-US" sz="2000" dirty="0">
              <a:solidFill>
                <a:srgbClr val="D25000"/>
              </a:solidFill>
            </a:endParaRPr>
          </a:p>
          <a:p>
            <a:pPr lvl="1"/>
            <a:r>
              <a:rPr lang="en-US" dirty="0" smtClean="0"/>
              <a:t>Only 36% remaining error sites need full application simulation</a:t>
            </a:r>
          </a:p>
          <a:p>
            <a:r>
              <a:rPr lang="en-US" dirty="0" smtClean="0"/>
              <a:t>Applications of </a:t>
            </a:r>
            <a:r>
              <a:rPr lang="en-US" dirty="0" err="1" smtClean="0"/>
              <a:t>Relyzer</a:t>
            </a:r>
            <a:r>
              <a:rPr lang="en-US" dirty="0" smtClean="0"/>
              <a:t> (+ </a:t>
            </a:r>
            <a:r>
              <a:rPr lang="en-US" dirty="0" err="1" smtClean="0"/>
              <a:t>mvEqualizer</a:t>
            </a:r>
            <a:r>
              <a:rPr lang="en-US" dirty="0" smtClean="0"/>
              <a:t>)</a:t>
            </a:r>
            <a:endParaRPr lang="en-US" dirty="0"/>
          </a:p>
          <a:p>
            <a:pPr lvl="1"/>
            <a:r>
              <a:rPr lang="en-US" dirty="0" smtClean="0">
                <a:solidFill>
                  <a:srgbClr val="D15100"/>
                </a:solidFill>
              </a:rPr>
              <a:t>Devised low cost program-level detectors </a:t>
            </a:r>
            <a:r>
              <a:rPr lang="en-US" sz="2000" dirty="0" smtClean="0">
                <a:solidFill>
                  <a:srgbClr val="D15100"/>
                </a:solidFill>
              </a:rPr>
              <a:t>[DSN’12]</a:t>
            </a:r>
            <a:endParaRPr lang="en-US" dirty="0" smtClean="0">
              <a:solidFill>
                <a:srgbClr val="D15100"/>
              </a:solidFill>
            </a:endParaRPr>
          </a:p>
          <a:p>
            <a:pPr lvl="2">
              <a:buFont typeface="Wingdings" panose="05000000000000000000" pitchFamily="2" charset="2"/>
              <a:buChar char="§"/>
            </a:pPr>
            <a:r>
              <a:rPr lang="en-US" dirty="0"/>
              <a:t>84% </a:t>
            </a:r>
            <a:r>
              <a:rPr lang="en-US" dirty="0" smtClean="0"/>
              <a:t>average </a:t>
            </a:r>
            <a:r>
              <a:rPr lang="en-US" dirty="0"/>
              <a:t>SDC </a:t>
            </a:r>
            <a:r>
              <a:rPr lang="en-US" dirty="0" smtClean="0"/>
              <a:t>reduction at </a:t>
            </a:r>
            <a:r>
              <a:rPr lang="en-US" dirty="0"/>
              <a:t>10% </a:t>
            </a:r>
            <a:r>
              <a:rPr lang="en-US" dirty="0" smtClean="0"/>
              <a:t>average cost</a:t>
            </a:r>
            <a:endParaRPr lang="en-US" sz="300" dirty="0"/>
          </a:p>
          <a:p>
            <a:pPr lvl="1"/>
            <a:r>
              <a:rPr lang="en-US" dirty="0" smtClean="0">
                <a:solidFill>
                  <a:srgbClr val="D25000"/>
                </a:solidFill>
              </a:rPr>
              <a:t>Tunable reliability at low cost [DSN’12]</a:t>
            </a:r>
          </a:p>
          <a:p>
            <a:pPr lvl="2">
              <a:buFont typeface="Wingdings" panose="05000000000000000000" pitchFamily="2" charset="2"/>
              <a:buChar char="§"/>
            </a:pPr>
            <a:r>
              <a:rPr lang="en-US" dirty="0" smtClean="0"/>
              <a:t>Obtained SDC reduction vs. performance trade-off curves</a:t>
            </a:r>
          </a:p>
          <a:p>
            <a:pPr lvl="1"/>
            <a:r>
              <a:rPr lang="en-US" dirty="0" smtClean="0">
                <a:solidFill>
                  <a:srgbClr val="D25000"/>
                </a:solidFill>
              </a:rPr>
              <a:t>Evaluated simpler program analyses based metrics</a:t>
            </a:r>
          </a:p>
          <a:p>
            <a:pPr lvl="2">
              <a:buFont typeface="Wingdings" panose="05000000000000000000" pitchFamily="2" charset="2"/>
              <a:buChar char="§"/>
            </a:pPr>
            <a:r>
              <a:rPr lang="en-US" dirty="0" smtClean="0"/>
              <a:t>Finding a simpler metric is hard </a:t>
            </a:r>
            <a:r>
              <a:rPr lang="en-US" dirty="0">
                <a:sym typeface="Symbol" charset="2"/>
              </a:rPr>
              <a:t> </a:t>
            </a:r>
            <a:r>
              <a:rPr lang="en-US" dirty="0" err="1" smtClean="0"/>
              <a:t>Relyzer</a:t>
            </a:r>
            <a:r>
              <a:rPr lang="en-US" dirty="0" smtClean="0"/>
              <a:t> is valuable</a:t>
            </a:r>
            <a:endParaRPr lang="en-US" sz="300" dirty="0" smtClean="0"/>
          </a:p>
          <a:p>
            <a:r>
              <a:rPr lang="en-US" dirty="0" smtClean="0"/>
              <a:t>Other contributions: Multicore detection and diagnosis [MICRO’09], Accurate error modeling [DATE’12, HPCA’09], </a:t>
            </a:r>
            <a:r>
              <a:rPr lang="en-US" dirty="0" err="1" smtClean="0"/>
              <a:t>Checkpointing</a:t>
            </a:r>
            <a:r>
              <a:rPr lang="en-US" dirty="0" smtClean="0"/>
              <a:t> and rollback</a:t>
            </a:r>
          </a:p>
        </p:txBody>
      </p:sp>
      <p:sp>
        <p:nvSpPr>
          <p:cNvPr id="4" name="Slide Number Placeholder 3"/>
          <p:cNvSpPr>
            <a:spLocks noGrp="1"/>
          </p:cNvSpPr>
          <p:nvPr>
            <p:ph type="sldNum" sz="quarter" idx="4"/>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Future Directions</a:t>
            </a:r>
            <a:endParaRPr lang="en-US" dirty="0"/>
          </a:p>
        </p:txBody>
      </p:sp>
      <p:sp>
        <p:nvSpPr>
          <p:cNvPr id="3" name="Content Placeholder 2"/>
          <p:cNvSpPr>
            <a:spLocks noGrp="1"/>
          </p:cNvSpPr>
          <p:nvPr>
            <p:ph idx="1"/>
          </p:nvPr>
        </p:nvSpPr>
        <p:spPr/>
        <p:txBody>
          <a:bodyPr/>
          <a:lstStyle/>
          <a:p>
            <a:r>
              <a:rPr lang="en-US" dirty="0" err="1" smtClean="0"/>
              <a:t>Relyzer</a:t>
            </a:r>
            <a:endParaRPr lang="en-US" dirty="0" smtClean="0"/>
          </a:p>
          <a:p>
            <a:pPr lvl="1"/>
            <a:r>
              <a:rPr lang="en-US" dirty="0" smtClean="0"/>
              <a:t>More (multithreaded) applications and error models</a:t>
            </a:r>
          </a:p>
          <a:p>
            <a:pPr lvl="1"/>
            <a:r>
              <a:rPr lang="en-US" dirty="0" smtClean="0"/>
              <a:t>Obtaining input independent reliability profiles</a:t>
            </a:r>
          </a:p>
          <a:p>
            <a:r>
              <a:rPr lang="en-US" dirty="0" smtClean="0"/>
              <a:t>Detectors</a:t>
            </a:r>
          </a:p>
          <a:p>
            <a:pPr lvl="1"/>
            <a:r>
              <a:rPr lang="en-US" dirty="0" smtClean="0"/>
              <a:t>Automating </a:t>
            </a:r>
            <a:r>
              <a:rPr lang="en-US" dirty="0"/>
              <a:t>detectors’ placement and </a:t>
            </a:r>
            <a:r>
              <a:rPr lang="en-US" dirty="0" smtClean="0"/>
              <a:t>derivation</a:t>
            </a:r>
          </a:p>
          <a:p>
            <a:pPr lvl="1"/>
            <a:r>
              <a:rPr lang="en-US" dirty="0" smtClean="0"/>
              <a:t>Developing </a:t>
            </a:r>
            <a:r>
              <a:rPr lang="en-US" dirty="0"/>
              <a:t>app independent, failure-source-oblivious detectors</a:t>
            </a:r>
          </a:p>
          <a:p>
            <a:pPr>
              <a:lnSpc>
                <a:spcPct val="110000"/>
              </a:lnSpc>
            </a:pPr>
            <a:r>
              <a:rPr lang="en-US" dirty="0" smtClean="0"/>
              <a:t>Designing </a:t>
            </a:r>
            <a:r>
              <a:rPr lang="en-US" dirty="0"/>
              <a:t>inherently error resilient </a:t>
            </a:r>
            <a:r>
              <a:rPr lang="en-US" dirty="0" smtClean="0"/>
              <a:t>programs</a:t>
            </a:r>
          </a:p>
          <a:p>
            <a:pPr>
              <a:lnSpc>
                <a:spcPct val="110000"/>
              </a:lnSpc>
            </a:pPr>
            <a:r>
              <a:rPr lang="en-US" dirty="0"/>
              <a:t>Detection latency and </a:t>
            </a:r>
            <a:r>
              <a:rPr lang="en-US" dirty="0" smtClean="0"/>
              <a:t>recoverability</a:t>
            </a:r>
            <a:endParaRPr lang="en-US" dirty="0"/>
          </a:p>
          <a:p>
            <a:r>
              <a:rPr lang="en-US" dirty="0" smtClean="0"/>
              <a:t>Application-aware SDC categorization</a:t>
            </a:r>
          </a:p>
        </p:txBody>
      </p:sp>
      <p:sp>
        <p:nvSpPr>
          <p:cNvPr id="4" name="Slide Number Placeholder 3"/>
          <p:cNvSpPr>
            <a:spLocks noGrp="1"/>
          </p:cNvSpPr>
          <p:nvPr>
            <p:ph type="sldNum" sz="quarter" idx="4"/>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903193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chor="ctr"/>
          <a:lstStyle/>
          <a:p>
            <a:pPr marL="0" indent="0" algn="ctr">
              <a:buNone/>
            </a:pPr>
            <a:r>
              <a:rPr lang="en-US" sz="2800" dirty="0" smtClean="0"/>
              <a:t>Thank You</a:t>
            </a:r>
            <a:endParaRPr lang="en-US" sz="2800" dirty="0"/>
          </a:p>
        </p:txBody>
      </p:sp>
      <p:sp>
        <p:nvSpPr>
          <p:cNvPr id="4" name="Slide Number Placeholder 3"/>
          <p:cNvSpPr>
            <a:spLocks noGrp="1"/>
          </p:cNvSpPr>
          <p:nvPr>
            <p:ph type="sldNum" sz="quarter" idx="4294967295"/>
          </p:nvPr>
        </p:nvSpPr>
        <p:spPr>
          <a:xfrm>
            <a:off x="7010400" y="6492875"/>
            <a:ext cx="2133600" cy="365125"/>
          </a:xfrm>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18809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3444003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2897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iSWAT</a:t>
            </a:r>
            <a:r>
              <a:rPr lang="en-US" dirty="0" smtClean="0"/>
              <a:t> vs. Our 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9343109"/>
              </p:ext>
            </p:extLst>
          </p:nvPr>
        </p:nvGraphicFramePr>
        <p:xfrm>
          <a:off x="304800" y="914400"/>
          <a:ext cx="8610600" cy="2895600"/>
        </p:xfrm>
        <a:graphic>
          <a:graphicData uri="http://schemas.openxmlformats.org/drawingml/2006/table">
            <a:tbl>
              <a:tblPr firstRow="1" bandRow="1">
                <a:tableStyleId>{ED083AE6-46FA-4A59-8FB0-9F97EB10719F}</a:tableStyleId>
              </a:tblPr>
              <a:tblGrid>
                <a:gridCol w="4495800"/>
                <a:gridCol w="4114800"/>
              </a:tblGrid>
              <a:tr h="723900">
                <a:tc>
                  <a:txBody>
                    <a:bodyPr/>
                    <a:lstStyle/>
                    <a:p>
                      <a:pPr algn="ctr"/>
                      <a:r>
                        <a:rPr lang="en-US" sz="2200" b="1" dirty="0" err="1" smtClean="0">
                          <a:solidFill>
                            <a:schemeClr val="bg1"/>
                          </a:solidFill>
                          <a:latin typeface="Arial Narrow" pitchFamily="34" charset="0"/>
                        </a:rPr>
                        <a:t>iSWAT</a:t>
                      </a:r>
                      <a:r>
                        <a:rPr lang="en-US" sz="2200" b="1" dirty="0" smtClean="0">
                          <a:solidFill>
                            <a:schemeClr val="bg1"/>
                          </a:solidFill>
                          <a:latin typeface="Arial Narrow" pitchFamily="34" charset="0"/>
                        </a:rPr>
                        <a:t> [DSN’08]</a:t>
                      </a:r>
                      <a:endParaRPr lang="en-US" sz="2200" b="1" dirty="0">
                        <a:solidFill>
                          <a:schemeClr val="bg1"/>
                        </a:solidFill>
                        <a:latin typeface="Arial Narrow" pitchFamily="34" charset="0"/>
                      </a:endParaRPr>
                    </a:p>
                  </a:txBody>
                  <a:tcPr anchor="ctr">
                    <a:solidFill>
                      <a:schemeClr val="tx1"/>
                    </a:solidFill>
                  </a:tcPr>
                </a:tc>
                <a:tc>
                  <a:txBody>
                    <a:bodyPr/>
                    <a:lstStyle/>
                    <a:p>
                      <a:pPr algn="ctr"/>
                      <a:r>
                        <a:rPr lang="en-US" sz="2200" b="1" dirty="0" smtClean="0">
                          <a:solidFill>
                            <a:schemeClr val="bg1"/>
                          </a:solidFill>
                          <a:latin typeface="Arial Narrow" pitchFamily="34" charset="0"/>
                        </a:rPr>
                        <a:t>Our Work</a:t>
                      </a:r>
                      <a:endParaRPr lang="en-US" sz="2200" b="1" dirty="0">
                        <a:solidFill>
                          <a:schemeClr val="bg1"/>
                        </a:solidFill>
                        <a:latin typeface="Arial Narrow" pitchFamily="34" charset="0"/>
                      </a:endParaRPr>
                    </a:p>
                  </a:txBody>
                  <a:tcPr anchor="ctr">
                    <a:solidFill>
                      <a:schemeClr val="tx1"/>
                    </a:solidFill>
                  </a:tcPr>
                </a:tc>
              </a:tr>
              <a:tr h="723900">
                <a:tc>
                  <a:txBody>
                    <a:bodyPr/>
                    <a:lstStyle/>
                    <a:p>
                      <a:pPr algn="ctr"/>
                      <a:r>
                        <a:rPr lang="en-US" sz="2200" b="1" dirty="0" smtClean="0">
                          <a:latin typeface="Arial Narrow" pitchFamily="34" charset="0"/>
                        </a:rPr>
                        <a:t>Permanent errors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Transient errors</a:t>
                      </a:r>
                      <a:endParaRPr lang="en-US" sz="2200" b="1" dirty="0">
                        <a:latin typeface="Arial Narrow" pitchFamily="34" charset="0"/>
                      </a:endParaRPr>
                    </a:p>
                  </a:txBody>
                  <a:tcPr anchor="ctr"/>
                </a:tc>
              </a:tr>
              <a:tr h="723900">
                <a:tc>
                  <a:txBody>
                    <a:bodyPr/>
                    <a:lstStyle/>
                    <a:p>
                      <a:pPr algn="ctr"/>
                      <a:r>
                        <a:rPr lang="en-US" sz="2200" b="1" dirty="0" smtClean="0">
                          <a:latin typeface="Arial Narrow" pitchFamily="34" charset="0"/>
                        </a:rPr>
                        <a:t>Range-based</a:t>
                      </a:r>
                      <a:r>
                        <a:rPr lang="en-US" sz="2200" b="1" baseline="0" dirty="0" smtClean="0">
                          <a:latin typeface="Arial Narrow" pitchFamily="34" charset="0"/>
                        </a:rPr>
                        <a:t> likely invariants on stores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Broad range of detectors</a:t>
                      </a:r>
                    </a:p>
                  </a:txBody>
                  <a:tcPr anchor="ctr"/>
                </a:tc>
              </a:tr>
              <a:tr h="723900">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c>
                  <a:txBody>
                    <a:bodyPr/>
                    <a:lstStyle/>
                    <a:p>
                      <a:pPr algn="ctr"/>
                      <a:r>
                        <a:rPr lang="en-US" sz="2200" b="1" dirty="0" smtClean="0">
                          <a:latin typeface="Arial Narrow" pitchFamily="34" charset="0"/>
                        </a:rPr>
                        <a:t>No false positives</a:t>
                      </a:r>
                    </a:p>
                  </a:txBody>
                  <a:tcPr anchor="ctr"/>
                </a:tc>
              </a:tr>
            </a:tbl>
          </a:graphicData>
        </a:graphic>
      </p:graphicFrame>
      <p:sp>
        <p:nvSpPr>
          <p:cNvPr id="4" name="Slide Number Placeholder 3"/>
          <p:cNvSpPr>
            <a:spLocks noGrp="1"/>
          </p:cNvSpPr>
          <p:nvPr>
            <p:ph type="sldNum" sz="quarter" idx="4"/>
          </p:nvPr>
        </p:nvSpPr>
        <p:spPr/>
        <p:txBody>
          <a:bodyPr/>
          <a:lstStyle/>
          <a:p>
            <a:fld id="{B6F15528-21DE-4FAA-801E-634DDDAF4B2B}" type="slidenum">
              <a:rPr lang="en-US" smtClean="0"/>
              <a:pPr/>
              <a:t>49</a:t>
            </a:fld>
            <a:endParaRPr lang="en-US"/>
          </a:p>
        </p:txBody>
      </p:sp>
      <p:sp>
        <p:nvSpPr>
          <p:cNvPr id="6" name="Content Placeholder 2"/>
          <p:cNvSpPr txBox="1">
            <a:spLocks/>
          </p:cNvSpPr>
          <p:nvPr/>
        </p:nvSpPr>
        <p:spPr bwMode="auto">
          <a:xfrm>
            <a:off x="304800" y="4114800"/>
            <a:ext cx="8610600" cy="23622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dirty="0" smtClean="0"/>
              <a:t>Combining insights for both error models is interesting future direction</a:t>
            </a:r>
            <a:endParaRPr lang="en-US" dirty="0"/>
          </a:p>
        </p:txBody>
      </p:sp>
    </p:spTree>
    <p:extLst>
      <p:ext uri="{BB962C8B-B14F-4D97-AF65-F5344CB8AC3E}">
        <p14:creationId xmlns:p14="http://schemas.microsoft.com/office/powerpoint/2010/main" val="376684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SWAT: A Low-Cost Reliability Solution</a:t>
            </a:r>
          </a:p>
        </p:txBody>
      </p:sp>
      <p:sp>
        <p:nvSpPr>
          <p:cNvPr id="3" name="Content Placeholder 2"/>
          <p:cNvSpPr>
            <a:spLocks noGrp="1"/>
          </p:cNvSpPr>
          <p:nvPr>
            <p:ph idx="1"/>
          </p:nvPr>
        </p:nvSpPr>
        <p:spPr/>
        <p:txBody>
          <a:bodyPr/>
          <a:lstStyle/>
          <a:p>
            <a:r>
              <a:rPr lang="en-US" dirty="0"/>
              <a:t>Need handle only hardware </a:t>
            </a:r>
            <a:r>
              <a:rPr lang="en-US" dirty="0" smtClean="0"/>
              <a:t>errors </a:t>
            </a:r>
            <a:r>
              <a:rPr lang="en-US" dirty="0"/>
              <a:t>that propagate to software</a:t>
            </a:r>
          </a:p>
          <a:p>
            <a:r>
              <a:rPr lang="en-US" dirty="0"/>
              <a:t>E</a:t>
            </a:r>
            <a:r>
              <a:rPr lang="en-US" dirty="0" smtClean="0"/>
              <a:t>rror-free </a:t>
            </a:r>
            <a:r>
              <a:rPr lang="en-US" dirty="0"/>
              <a:t>case remains common, must be </a:t>
            </a:r>
            <a:r>
              <a:rPr lang="en-US" dirty="0" smtClean="0"/>
              <a:t>optimized</a:t>
            </a:r>
          </a:p>
          <a:p>
            <a:pPr marL="0" indent="0">
              <a:buNone/>
            </a:pPr>
            <a:r>
              <a:rPr lang="en-US" dirty="0" smtClean="0">
                <a:solidFill>
                  <a:srgbClr val="D15100"/>
                </a:solidFill>
                <a:sym typeface="Symbol" charset="2"/>
              </a:rPr>
              <a:t> </a:t>
            </a:r>
            <a:r>
              <a:rPr lang="en-US" dirty="0">
                <a:solidFill>
                  <a:srgbClr val="D15100"/>
                </a:solidFill>
              </a:rPr>
              <a:t>Watch for software anomalies (symptoms)</a:t>
            </a:r>
            <a:endParaRPr lang="en-US" dirty="0"/>
          </a:p>
          <a:p>
            <a:pPr lvl="2">
              <a:buFont typeface="Arial" charset="0"/>
              <a:buChar char="–"/>
            </a:pPr>
            <a:r>
              <a:rPr lang="en-US" sz="2200" dirty="0"/>
              <a:t> Zero to low overhead “always-on” </a:t>
            </a:r>
            <a:r>
              <a:rPr lang="en-US" sz="2200" dirty="0" smtClean="0"/>
              <a:t>monitors</a:t>
            </a:r>
          </a:p>
          <a:p>
            <a:pPr lvl="2">
              <a:buFont typeface="Arial" charset="0"/>
              <a:buChar char="–"/>
            </a:pPr>
            <a:endParaRPr lang="en-US" sz="2200" dirty="0"/>
          </a:p>
          <a:p>
            <a:pPr lvl="2">
              <a:buFont typeface="Arial" charset="0"/>
              <a:buChar char="–"/>
            </a:pPr>
            <a:endParaRPr lang="en-US" sz="2200" dirty="0" smtClean="0"/>
          </a:p>
          <a:p>
            <a:pPr lvl="2">
              <a:buFont typeface="Arial" charset="0"/>
              <a:buChar char="–"/>
            </a:pPr>
            <a:endParaRPr lang="en-US" sz="2200" dirty="0" smtClean="0"/>
          </a:p>
          <a:p>
            <a:pPr lvl="2">
              <a:buFont typeface="Arial" charset="0"/>
              <a:buChar char="–"/>
            </a:pPr>
            <a:endParaRPr lang="en-US" sz="1600" dirty="0"/>
          </a:p>
          <a:p>
            <a:r>
              <a:rPr lang="en-US" dirty="0">
                <a:solidFill>
                  <a:srgbClr val="D25000"/>
                </a:solidFill>
              </a:rPr>
              <a:t>Effective on SPEC, Server, and Media workloads</a:t>
            </a:r>
          </a:p>
          <a:p>
            <a:r>
              <a:rPr lang="en-US" dirty="0"/>
              <a:t>&lt;</a:t>
            </a:r>
            <a:r>
              <a:rPr lang="en-US" dirty="0" smtClean="0"/>
              <a:t>0.6% </a:t>
            </a:r>
            <a:r>
              <a:rPr lang="en-US" dirty="0"/>
              <a:t>µarch </a:t>
            </a:r>
            <a:r>
              <a:rPr lang="en-US" dirty="0" smtClean="0"/>
              <a:t>errors </a:t>
            </a:r>
            <a:r>
              <a:rPr lang="en-US" dirty="0"/>
              <a:t>escape detectors </a:t>
            </a:r>
            <a:r>
              <a:rPr lang="en-US" dirty="0" smtClean="0"/>
              <a:t>&amp; corrupt application </a:t>
            </a:r>
            <a:r>
              <a:rPr lang="en-US" dirty="0"/>
              <a:t>output (SDC</a:t>
            </a:r>
            <a:r>
              <a:rPr lang="en-US" dirty="0" smtClean="0"/>
              <a: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a:p>
        </p:txBody>
      </p:sp>
      <p:grpSp>
        <p:nvGrpSpPr>
          <p:cNvPr id="6" name="Group 5"/>
          <p:cNvGrpSpPr/>
          <p:nvPr/>
        </p:nvGrpSpPr>
        <p:grpSpPr>
          <a:xfrm>
            <a:off x="984504" y="3048000"/>
            <a:ext cx="7245096" cy="1581576"/>
            <a:chOff x="679704" y="1905000"/>
            <a:chExt cx="7397496" cy="2049678"/>
          </a:xfrm>
        </p:grpSpPr>
        <p:sp>
          <p:nvSpPr>
            <p:cNvPr id="7" name="Rectangle 6"/>
            <p:cNvSpPr/>
            <p:nvPr/>
          </p:nvSpPr>
          <p:spPr bwMode="auto">
            <a:xfrm>
              <a:off x="679704" y="1905000"/>
              <a:ext cx="1447800"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Fatal Traps</a:t>
              </a:r>
              <a:endParaRPr lang="en-US" sz="1800" b="1" dirty="0">
                <a:latin typeface="Arial Narrow" pitchFamily="34" charset="0"/>
              </a:endParaRPr>
            </a:p>
          </p:txBody>
        </p:sp>
        <p:sp>
          <p:nvSpPr>
            <p:cNvPr id="8" name="TextBox 7"/>
            <p:cNvSpPr txBox="1"/>
            <p:nvPr/>
          </p:nvSpPr>
          <p:spPr>
            <a:xfrm>
              <a:off x="679705" y="3276600"/>
              <a:ext cx="1447799" cy="523220"/>
            </a:xfrm>
            <a:prstGeom prst="rect">
              <a:avLst/>
            </a:prstGeom>
            <a:noFill/>
            <a:ln>
              <a:noFill/>
            </a:ln>
            <a:scene3d>
              <a:camera prst="orthographicFront"/>
              <a:lightRig rig="threePt" dir="t"/>
            </a:scene3d>
            <a:sp3d/>
          </p:spPr>
          <p:txBody>
            <a:bodyPr wrap="square" rtlCol="0">
              <a:spAutoFit/>
            </a:bodyPr>
            <a:lstStyle/>
            <a:p>
              <a:pPr algn="ctr"/>
              <a:r>
                <a:rPr lang="en-US" sz="1400" b="1" dirty="0" smtClean="0">
                  <a:latin typeface="Arial Narrow" pitchFamily="34" charset="0"/>
                </a:rPr>
                <a:t>Division by zero,</a:t>
              </a:r>
            </a:p>
            <a:p>
              <a:pPr algn="ctr"/>
              <a:r>
                <a:rPr lang="en-US" sz="1400" b="1" dirty="0" smtClean="0">
                  <a:latin typeface="Arial Narrow" pitchFamily="34" charset="0"/>
                </a:rPr>
                <a:t>RED state, etc.</a:t>
              </a:r>
              <a:endParaRPr lang="en-US" sz="1400" b="1" dirty="0">
                <a:latin typeface="Arial Narrow" pitchFamily="34" charset="0"/>
              </a:endParaRPr>
            </a:p>
          </p:txBody>
        </p:sp>
        <p:pic>
          <p:nvPicPr>
            <p:cNvPr id="9" name="Picture 8" descr="trap6alg.jpg"/>
            <p:cNvPicPr>
              <a:picLocks noChangeAspect="1"/>
            </p:cNvPicPr>
            <p:nvPr/>
          </p:nvPicPr>
          <p:blipFill>
            <a:blip r:embed="rId3"/>
            <a:stretch>
              <a:fillRect/>
            </a:stretch>
          </p:blipFill>
          <p:spPr>
            <a:xfrm>
              <a:off x="876554" y="2362200"/>
              <a:ext cx="1022350" cy="811042"/>
            </a:xfrm>
            <a:prstGeom prst="rect">
              <a:avLst/>
            </a:prstGeom>
            <a:solidFill>
              <a:srgbClr val="FF875F"/>
            </a:solidFill>
            <a:scene3d>
              <a:camera prst="orthographicFront"/>
              <a:lightRig rig="threePt" dir="t"/>
            </a:scene3d>
            <a:sp3d>
              <a:bevelT/>
            </a:sp3d>
          </p:spPr>
        </p:pic>
        <p:grpSp>
          <p:nvGrpSpPr>
            <p:cNvPr id="10" name="Group 18"/>
            <p:cNvGrpSpPr/>
            <p:nvPr/>
          </p:nvGrpSpPr>
          <p:grpSpPr>
            <a:xfrm>
              <a:off x="3721607" y="1905000"/>
              <a:ext cx="1453896" cy="2049678"/>
              <a:chOff x="6215197" y="4191000"/>
              <a:chExt cx="1730829" cy="2049678"/>
            </a:xfrm>
            <a:solidFill>
              <a:srgbClr val="FF875F"/>
            </a:solidFill>
          </p:grpSpPr>
          <p:sp>
            <p:nvSpPr>
              <p:cNvPr id="24" name="Rectangle 23"/>
              <p:cNvSpPr/>
              <p:nvPr/>
            </p:nvSpPr>
            <p:spPr bwMode="auto">
              <a:xfrm>
                <a:off x="6215197" y="4191000"/>
                <a:ext cx="1730829"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Kernel Panic</a:t>
                </a:r>
                <a:endParaRPr lang="en-US" sz="1800" b="1" dirty="0">
                  <a:latin typeface="Arial Narrow" pitchFamily="34" charset="0"/>
                </a:endParaRPr>
              </a:p>
            </p:txBody>
          </p:sp>
          <p:sp>
            <p:nvSpPr>
              <p:cNvPr id="25" name="TextBox 24"/>
              <p:cNvSpPr txBox="1"/>
              <p:nvPr/>
            </p:nvSpPr>
            <p:spPr>
              <a:xfrm>
                <a:off x="6235992" y="5562600"/>
                <a:ext cx="1701413" cy="678078"/>
              </a:xfrm>
              <a:prstGeom prst="rect">
                <a:avLst/>
              </a:prstGeom>
              <a:noFill/>
              <a:ln>
                <a:noFill/>
              </a:ln>
              <a:scene3d>
                <a:camera prst="orthographicFront"/>
                <a:lightRig rig="threePt" dir="t"/>
              </a:scene3d>
              <a:sp3d/>
            </p:spPr>
            <p:txBody>
              <a:bodyPr wrap="none" rtlCol="0">
                <a:spAutoFit/>
              </a:bodyPr>
              <a:lstStyle/>
              <a:p>
                <a:pPr algn="ctr"/>
                <a:r>
                  <a:rPr lang="en-US" sz="1400" b="1" dirty="0" smtClean="0">
                    <a:latin typeface="Arial Narrow" pitchFamily="34" charset="0"/>
                  </a:rPr>
                  <a:t>OS enters panic</a:t>
                </a:r>
              </a:p>
              <a:p>
                <a:pPr algn="ctr"/>
                <a:r>
                  <a:rPr lang="en-US" sz="1400" b="1" dirty="0" smtClean="0">
                    <a:latin typeface="Arial Narrow" pitchFamily="34" charset="0"/>
                  </a:rPr>
                  <a:t>state due to error</a:t>
                </a:r>
                <a:endParaRPr lang="en-US" sz="1400" b="1" dirty="0">
                  <a:latin typeface="Arial Narrow" pitchFamily="34" charset="0"/>
                </a:endParaRPr>
              </a:p>
            </p:txBody>
          </p:sp>
          <p:pic>
            <p:nvPicPr>
              <p:cNvPr id="26" name="Picture 25" descr="panic.jpg"/>
              <p:cNvPicPr>
                <a:picLocks noChangeAspect="1"/>
              </p:cNvPicPr>
              <p:nvPr/>
            </p:nvPicPr>
            <p:blipFill>
              <a:blip r:embed="rId4"/>
              <a:stretch>
                <a:fillRect/>
              </a:stretch>
            </p:blipFill>
            <p:spPr>
              <a:xfrm>
                <a:off x="6666127" y="4648200"/>
                <a:ext cx="917043" cy="914400"/>
              </a:xfrm>
              <a:prstGeom prst="rect">
                <a:avLst/>
              </a:prstGeom>
              <a:grpFill/>
              <a:scene3d>
                <a:camera prst="orthographicFront"/>
                <a:lightRig rig="threePt" dir="t"/>
              </a:scene3d>
              <a:sp3d>
                <a:bevelT/>
              </a:sp3d>
            </p:spPr>
          </p:pic>
        </p:grpSp>
        <p:sp>
          <p:nvSpPr>
            <p:cNvPr id="11" name="TextBox 10"/>
            <p:cNvSpPr txBox="1"/>
            <p:nvPr/>
          </p:nvSpPr>
          <p:spPr>
            <a:xfrm>
              <a:off x="6935708" y="2514600"/>
              <a:ext cx="40004" cy="461665"/>
            </a:xfrm>
            <a:prstGeom prst="rect">
              <a:avLst/>
            </a:prstGeom>
            <a:solidFill>
              <a:schemeClr val="bg1"/>
            </a:solidFill>
            <a:scene3d>
              <a:camera prst="orthographicFront"/>
              <a:lightRig rig="threePt" dir="t"/>
            </a:scene3d>
            <a:sp3d/>
          </p:spPr>
          <p:txBody>
            <a:bodyPr wrap="square" rtlCol="0">
              <a:spAutoFit/>
            </a:bodyPr>
            <a:lstStyle/>
            <a:p>
              <a:endParaRPr lang="en-US" dirty="0"/>
            </a:p>
          </p:txBody>
        </p:sp>
        <p:grpSp>
          <p:nvGrpSpPr>
            <p:cNvPr id="12" name="Group 40"/>
            <p:cNvGrpSpPr/>
            <p:nvPr/>
          </p:nvGrpSpPr>
          <p:grpSpPr>
            <a:xfrm>
              <a:off x="2203704" y="1905000"/>
              <a:ext cx="1453896" cy="1981200"/>
              <a:chOff x="2405743" y="2819400"/>
              <a:chExt cx="1661595" cy="1981200"/>
            </a:xfrm>
          </p:grpSpPr>
          <p:grpSp>
            <p:nvGrpSpPr>
              <p:cNvPr id="20" name="Group 17"/>
              <p:cNvGrpSpPr/>
              <p:nvPr/>
            </p:nvGrpSpPr>
            <p:grpSpPr>
              <a:xfrm>
                <a:off x="2405743" y="2819400"/>
                <a:ext cx="1661595" cy="1981200"/>
                <a:chOff x="2481943" y="4191000"/>
                <a:chExt cx="1661595" cy="1981200"/>
              </a:xfrm>
              <a:solidFill>
                <a:srgbClr val="FF875F"/>
              </a:solidFill>
            </p:grpSpPr>
            <p:sp>
              <p:nvSpPr>
                <p:cNvPr id="22" name="Rectangle 21"/>
                <p:cNvSpPr/>
                <p:nvPr/>
              </p:nvSpPr>
              <p:spPr bwMode="auto">
                <a:xfrm>
                  <a:off x="2481943" y="4191000"/>
                  <a:ext cx="1661595" cy="1981200"/>
                </a:xfrm>
                <a:prstGeom prst="rect">
                  <a:avLst/>
                </a:prstGeom>
                <a:grp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Hangs</a:t>
                  </a:r>
                  <a:endParaRPr lang="en-US" sz="1800" b="1" dirty="0">
                    <a:latin typeface="Arial Narrow" pitchFamily="34" charset="0"/>
                  </a:endParaRPr>
                </a:p>
              </p:txBody>
            </p:sp>
            <p:sp>
              <p:nvSpPr>
                <p:cNvPr id="23" name="TextBox 22"/>
                <p:cNvSpPr txBox="1"/>
                <p:nvPr/>
              </p:nvSpPr>
              <p:spPr>
                <a:xfrm>
                  <a:off x="2481943" y="5562600"/>
                  <a:ext cx="1632107" cy="523220"/>
                </a:xfrm>
                <a:prstGeom prst="rect">
                  <a:avLst/>
                </a:prstGeom>
                <a:noFill/>
                <a:scene3d>
                  <a:camera prst="orthographicFront"/>
                  <a:lightRig rig="threePt" dir="t"/>
                </a:scene3d>
                <a:sp3d/>
              </p:spPr>
              <p:txBody>
                <a:bodyPr wrap="square" rtlCol="0">
                  <a:spAutoFit/>
                </a:bodyPr>
                <a:lstStyle/>
                <a:p>
                  <a:pPr algn="ctr"/>
                  <a:r>
                    <a:rPr lang="en-US" sz="1400" b="1" dirty="0" smtClean="0">
                      <a:latin typeface="Arial Narrow" pitchFamily="34" charset="0"/>
                    </a:rPr>
                    <a:t>Simple HW hang</a:t>
                  </a:r>
                </a:p>
                <a:p>
                  <a:pPr algn="ctr"/>
                  <a:r>
                    <a:rPr lang="en-US" sz="1400" b="1" dirty="0" smtClean="0">
                      <a:latin typeface="Arial Narrow" pitchFamily="34" charset="0"/>
                    </a:rPr>
                    <a:t>detector</a:t>
                  </a:r>
                  <a:endParaRPr lang="en-US" sz="1400" b="1" dirty="0">
                    <a:latin typeface="Arial Narrow" pitchFamily="34" charset="0"/>
                  </a:endParaRPr>
                </a:p>
              </p:txBody>
            </p:sp>
          </p:grpSp>
          <p:pic>
            <p:nvPicPr>
              <p:cNvPr id="21" name="Picture 20" descr="duplicate1_arrows.gif"/>
              <p:cNvPicPr>
                <a:picLocks noChangeAspect="1"/>
              </p:cNvPicPr>
              <p:nvPr/>
            </p:nvPicPr>
            <p:blipFill>
              <a:blip r:embed="rId5"/>
              <a:stretch>
                <a:fillRect/>
              </a:stretch>
            </p:blipFill>
            <p:spPr>
              <a:xfrm>
                <a:off x="2786054" y="3276600"/>
                <a:ext cx="925975" cy="914400"/>
              </a:xfrm>
              <a:prstGeom prst="rect">
                <a:avLst/>
              </a:prstGeom>
            </p:spPr>
          </p:pic>
        </p:grpSp>
        <p:grpSp>
          <p:nvGrpSpPr>
            <p:cNvPr id="13" name="Group 41"/>
            <p:cNvGrpSpPr/>
            <p:nvPr/>
          </p:nvGrpSpPr>
          <p:grpSpPr>
            <a:xfrm>
              <a:off x="5251704" y="1905000"/>
              <a:ext cx="1301498" cy="2049678"/>
              <a:chOff x="4365169" y="4038600"/>
              <a:chExt cx="1487426" cy="2049678"/>
            </a:xfrm>
          </p:grpSpPr>
          <p:sp>
            <p:nvSpPr>
              <p:cNvPr id="18" name="Rectangle 17"/>
              <p:cNvSpPr/>
              <p:nvPr/>
            </p:nvSpPr>
            <p:spPr bwMode="auto">
              <a:xfrm>
                <a:off x="4365169" y="4038600"/>
                <a:ext cx="1487425"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800" b="1" dirty="0" smtClean="0">
                    <a:latin typeface="Arial Narrow" pitchFamily="34" charset="0"/>
                  </a:rPr>
                  <a:t>App Abort</a:t>
                </a:r>
                <a:endParaRPr lang="en-US" sz="1800" b="1" dirty="0">
                  <a:latin typeface="Arial Narrow" pitchFamily="34" charset="0"/>
                </a:endParaRPr>
              </a:p>
            </p:txBody>
          </p:sp>
          <p:sp>
            <p:nvSpPr>
              <p:cNvPr id="19" name="TextBox 18"/>
              <p:cNvSpPr txBox="1"/>
              <p:nvPr/>
            </p:nvSpPr>
            <p:spPr>
              <a:xfrm>
                <a:off x="4369377" y="5410200"/>
                <a:ext cx="1483218" cy="678078"/>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App abort due</a:t>
                </a:r>
              </a:p>
              <a:p>
                <a:pPr algn="ctr"/>
                <a:r>
                  <a:rPr lang="en-US" sz="1400" b="1" dirty="0" smtClean="0">
                    <a:latin typeface="Arial Narrow" pitchFamily="34" charset="0"/>
                  </a:rPr>
                  <a:t>to error</a:t>
                </a:r>
                <a:endParaRPr lang="en-US" sz="1400" b="1" dirty="0">
                  <a:latin typeface="Arial Narrow" pitchFamily="34" charset="0"/>
                </a:endParaRPr>
              </a:p>
            </p:txBody>
          </p:sp>
        </p:grpSp>
        <p:pic>
          <p:nvPicPr>
            <p:cNvPr id="14" name="Picture 13" descr="cartoon.jpg"/>
            <p:cNvPicPr>
              <a:picLocks noChangeAspect="1"/>
            </p:cNvPicPr>
            <p:nvPr/>
          </p:nvPicPr>
          <p:blipFill>
            <a:blip r:embed="rId6"/>
            <a:stretch>
              <a:fillRect/>
            </a:stretch>
          </p:blipFill>
          <p:spPr>
            <a:xfrm>
              <a:off x="5486401" y="2362200"/>
              <a:ext cx="900081" cy="838200"/>
            </a:xfrm>
            <a:prstGeom prst="rect">
              <a:avLst/>
            </a:prstGeom>
          </p:spPr>
        </p:pic>
        <p:sp>
          <p:nvSpPr>
            <p:cNvPr id="15" name="Rectangle 14"/>
            <p:cNvSpPr/>
            <p:nvPr/>
          </p:nvSpPr>
          <p:spPr bwMode="auto">
            <a:xfrm>
              <a:off x="6623304" y="1905000"/>
              <a:ext cx="1453896" cy="1981200"/>
            </a:xfrm>
            <a:prstGeom prst="rect">
              <a:avLst/>
            </a:prstGeom>
            <a:solidFill>
              <a:srgbClr val="FF875F"/>
            </a:solidFill>
            <a:ln w="19050" cap="flat" cmpd="sng" algn="ctr">
              <a:solidFill>
                <a:schemeClr val="tx1"/>
              </a:solidFill>
              <a:prstDash val="solid"/>
              <a:round/>
              <a:headEnd type="none" w="med" len="med"/>
              <a:tailEnd type="none" w="med" len="med"/>
            </a:ln>
            <a:effectLst>
              <a:glow rad="101600">
                <a:schemeClr val="bg1">
                  <a:lumMod val="85000"/>
                  <a:alpha val="75000"/>
                </a:schemeClr>
              </a:glo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defTabSz="914186"/>
              <a:r>
                <a:rPr lang="en-US" sz="1600" b="1" dirty="0" smtClean="0">
                  <a:latin typeface="Arial Narrow" pitchFamily="34" charset="0"/>
                </a:rPr>
                <a:t>Out of Bounds</a:t>
              </a:r>
              <a:endParaRPr lang="en-US" sz="1600" b="1" dirty="0">
                <a:latin typeface="Arial Narrow" pitchFamily="34" charset="0"/>
              </a:endParaRPr>
            </a:p>
          </p:txBody>
        </p:sp>
        <p:sp>
          <p:nvSpPr>
            <p:cNvPr id="16" name="TextBox 15"/>
            <p:cNvSpPr txBox="1"/>
            <p:nvPr/>
          </p:nvSpPr>
          <p:spPr>
            <a:xfrm>
              <a:off x="6626985" y="3276600"/>
              <a:ext cx="1444122" cy="523220"/>
            </a:xfrm>
            <a:prstGeom prst="rect">
              <a:avLst/>
            </a:prstGeom>
            <a:noFill/>
            <a:scene3d>
              <a:camera prst="orthographicFront"/>
              <a:lightRig rig="threePt" dir="t"/>
            </a:scene3d>
            <a:sp3d>
              <a:bevelT/>
            </a:sp3d>
          </p:spPr>
          <p:txBody>
            <a:bodyPr wrap="square" rtlCol="0">
              <a:spAutoFit/>
            </a:bodyPr>
            <a:lstStyle/>
            <a:p>
              <a:pPr algn="ctr"/>
              <a:r>
                <a:rPr lang="en-US" sz="1400" b="1" dirty="0" smtClean="0">
                  <a:latin typeface="Arial Narrow" pitchFamily="34" charset="0"/>
                </a:rPr>
                <a:t>Flag illegal addresses</a:t>
              </a:r>
              <a:endParaRPr lang="en-US" sz="1400" b="1" dirty="0">
                <a:latin typeface="Arial Narrow" pitchFamily="34" charset="0"/>
              </a:endParaRPr>
            </a:p>
          </p:txBody>
        </p:sp>
        <p:pic>
          <p:nvPicPr>
            <p:cNvPr id="17" name="Picture 16"/>
            <p:cNvPicPr>
              <a:picLocks noChangeAspect="1"/>
            </p:cNvPicPr>
            <p:nvPr/>
          </p:nvPicPr>
          <p:blipFill>
            <a:blip r:embed="rId7" cstate="print"/>
            <a:stretch>
              <a:fillRect/>
            </a:stretch>
          </p:blipFill>
          <p:spPr>
            <a:xfrm>
              <a:off x="7010400" y="2286000"/>
              <a:ext cx="685800" cy="910354"/>
            </a:xfrm>
            <a:prstGeom prst="rect">
              <a:avLst/>
            </a:prstGeom>
          </p:spPr>
        </p:pic>
      </p:grpSp>
    </p:spTree>
    <p:extLst>
      <p:ext uri="{BB962C8B-B14F-4D97-AF65-F5344CB8AC3E}">
        <p14:creationId xmlns:p14="http://schemas.microsoft.com/office/powerpoint/2010/main" val="20063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Pattabiraman</a:t>
            </a:r>
            <a:r>
              <a:rPr lang="en-US" dirty="0" smtClean="0"/>
              <a:t> et al. vs. Our Work</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774432835"/>
              </p:ext>
            </p:extLst>
          </p:nvPr>
        </p:nvGraphicFramePr>
        <p:xfrm>
          <a:off x="304800" y="914400"/>
          <a:ext cx="8610600" cy="537099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dirty="0" err="1" smtClean="0">
                          <a:solidFill>
                            <a:schemeClr val="bg1"/>
                          </a:solidFill>
                          <a:latin typeface="Arial Narrow" pitchFamily="34" charset="0"/>
                        </a:rPr>
                        <a:t>Pattabiraman</a:t>
                      </a:r>
                      <a:r>
                        <a:rPr lang="en-US" sz="2200" b="1" dirty="0" smtClean="0">
                          <a:solidFill>
                            <a:schemeClr val="bg1"/>
                          </a:solidFill>
                          <a:latin typeface="Arial Narrow" pitchFamily="34" charset="0"/>
                        </a:rPr>
                        <a:t> et</a:t>
                      </a:r>
                      <a:r>
                        <a:rPr lang="en-US" sz="2200" b="1" baseline="0" dirty="0" smtClean="0">
                          <a:solidFill>
                            <a:schemeClr val="bg1"/>
                          </a:solidFill>
                          <a:latin typeface="Arial Narrow" pitchFamily="34" charset="0"/>
                        </a:rPr>
                        <a:t> al. </a:t>
                      </a:r>
                    </a:p>
                    <a:p>
                      <a:pPr algn="ctr"/>
                      <a:r>
                        <a:rPr lang="en-US" sz="2200" b="1" baseline="0" dirty="0" smtClean="0">
                          <a:solidFill>
                            <a:schemeClr val="bg1"/>
                          </a:solidFill>
                          <a:latin typeface="Arial Narrow" pitchFamily="34" charset="0"/>
                        </a:rPr>
                        <a:t>[EDDC’06, PRDC’05]</a:t>
                      </a:r>
                      <a:endParaRPr lang="en-US" sz="2200" b="1" dirty="0">
                        <a:solidFill>
                          <a:schemeClr val="bg1"/>
                        </a:solidFill>
                        <a:latin typeface="Arial Narrow" pitchFamily="34" charset="0"/>
                      </a:endParaRPr>
                    </a:p>
                  </a:txBody>
                  <a:tcPr anchor="ctr">
                    <a:solidFill>
                      <a:schemeClr val="tx1"/>
                    </a:solidFill>
                  </a:tcPr>
                </a:tc>
              </a:tr>
              <a:tr h="1294660">
                <a:tc>
                  <a:txBody>
                    <a:bodyPr/>
                    <a:lstStyle/>
                    <a:p>
                      <a:pPr algn="ctr"/>
                      <a:r>
                        <a:rPr lang="en-US" sz="2200" b="1" dirty="0" smtClean="0">
                          <a:latin typeface="Arial Narrow" pitchFamily="34" charset="0"/>
                        </a:rPr>
                        <a:t>Goal:</a:t>
                      </a:r>
                      <a:r>
                        <a:rPr lang="en-US" sz="2200" b="1" baseline="0" dirty="0" smtClean="0">
                          <a:latin typeface="Arial Narrow" pitchFamily="34" charset="0"/>
                        </a:rPr>
                        <a:t> </a:t>
                      </a:r>
                      <a:r>
                        <a:rPr lang="en-US" sz="2200" b="1" dirty="0" smtClean="0">
                          <a:latin typeface="Arial Narrow" pitchFamily="34" charset="0"/>
                        </a:rPr>
                        <a:t>Reduce SDCs</a:t>
                      </a:r>
                      <a:endParaRPr lang="en-US" sz="2200" b="1" dirty="0">
                        <a:latin typeface="Arial Narrow" pitchFamily="34" charset="0"/>
                      </a:endParaRPr>
                    </a:p>
                  </a:txBody>
                  <a:tcPr anchor="ctr"/>
                </a:tc>
                <a:tc>
                  <a:txBody>
                    <a:bodyPr/>
                    <a:lstStyle/>
                    <a:p>
                      <a:pPr algn="ctr"/>
                      <a:r>
                        <a:rPr lang="en-US" sz="2200" b="1" baseline="0" dirty="0" smtClean="0">
                          <a:latin typeface="Arial Narrow" pitchFamily="34" charset="0"/>
                        </a:rPr>
                        <a:t>Avoid crashes, </a:t>
                      </a:r>
                    </a:p>
                    <a:p>
                      <a:pPr algn="ctr"/>
                      <a:r>
                        <a:rPr lang="en-US" sz="2200" b="1" baseline="0" dirty="0" smtClean="0">
                          <a:latin typeface="Arial Narrow" pitchFamily="34" charset="0"/>
                        </a:rPr>
                        <a:t>limit error propagation </a:t>
                      </a:r>
                      <a:endParaRPr lang="en-US" sz="2200" b="1" dirty="0">
                        <a:latin typeface="Arial Narrow" pitchFamily="34" charset="0"/>
                      </a:endParaRPr>
                    </a:p>
                  </a:txBody>
                  <a:tcPr anchor="ctr"/>
                </a:tc>
              </a:tr>
              <a:tr h="1294660">
                <a:tc>
                  <a:txBody>
                    <a:bodyPr/>
                    <a:lstStyle/>
                    <a:p>
                      <a:pPr algn="ctr"/>
                      <a:r>
                        <a:rPr lang="en-US" sz="2200" b="1" dirty="0" err="1" smtClean="0">
                          <a:latin typeface="Arial Narrow" pitchFamily="34" charset="0"/>
                        </a:rPr>
                        <a:t>Relyzer</a:t>
                      </a:r>
                      <a:r>
                        <a:rPr lang="en-US" sz="2200" b="1" dirty="0" smtClean="0">
                          <a:latin typeface="Arial Narrow" pitchFamily="34" charset="0"/>
                        </a:rPr>
                        <a:t> [ASPLOS’12]</a:t>
                      </a:r>
                      <a:r>
                        <a:rPr lang="en-US" sz="2200" b="1" baseline="0" dirty="0" smtClean="0">
                          <a:latin typeface="Arial Narrow" pitchFamily="34" charset="0"/>
                        </a:rPr>
                        <a:t> identifies </a:t>
                      </a:r>
                    </a:p>
                    <a:p>
                      <a:pPr algn="ctr"/>
                      <a:r>
                        <a:rPr lang="en-US" sz="2200" b="1" baseline="0" dirty="0" smtClean="0">
                          <a:latin typeface="Arial Narrow" pitchFamily="34" charset="0"/>
                        </a:rPr>
                        <a:t>SDC-causing app sites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Lifetime, </a:t>
                      </a:r>
                      <a:r>
                        <a:rPr lang="en-US" sz="2200" b="1" dirty="0" err="1" smtClean="0">
                          <a:latin typeface="Arial Narrow" pitchFamily="34" charset="0"/>
                        </a:rPr>
                        <a:t>fanout</a:t>
                      </a:r>
                      <a:r>
                        <a:rPr lang="en-US" sz="2200" b="1" dirty="0" smtClean="0">
                          <a:latin typeface="Arial Narrow" pitchFamily="34" charset="0"/>
                        </a:rPr>
                        <a:t> identify </a:t>
                      </a:r>
                    </a:p>
                    <a:p>
                      <a:pPr algn="ctr"/>
                      <a:r>
                        <a:rPr lang="en-US" sz="2200" b="1" dirty="0" smtClean="0">
                          <a:latin typeface="Arial Narrow" pitchFamily="34" charset="0"/>
                        </a:rPr>
                        <a:t>vulnerable variables [PRDC’05]</a:t>
                      </a:r>
                      <a:endParaRPr lang="en-US" sz="2200" b="1" dirty="0">
                        <a:latin typeface="Arial Narrow" pitchFamily="34" charset="0"/>
                      </a:endParaRPr>
                    </a:p>
                  </a:txBody>
                  <a:tcPr anchor="ctr"/>
                </a:tc>
              </a:tr>
              <a:tr h="1294660">
                <a:tc>
                  <a:txBody>
                    <a:bodyPr/>
                    <a:lstStyle/>
                    <a:p>
                      <a:pPr algn="ctr"/>
                      <a:r>
                        <a:rPr lang="en-US" sz="2200" b="1" dirty="0" smtClean="0">
                          <a:latin typeface="Arial Narrow" pitchFamily="34" charset="0"/>
                        </a:rPr>
                        <a:t>Property checks involve</a:t>
                      </a:r>
                      <a:r>
                        <a:rPr lang="en-US" sz="2200" b="1" baseline="0" dirty="0" smtClean="0">
                          <a:latin typeface="Arial Narrow" pitchFamily="34" charset="0"/>
                        </a:rPr>
                        <a:t> </a:t>
                      </a:r>
                    </a:p>
                    <a:p>
                      <a:pPr algn="ctr"/>
                      <a:r>
                        <a:rPr lang="en-US" sz="2200" b="1" baseline="0" dirty="0" smtClean="0">
                          <a:latin typeface="Arial Narrow" pitchFamily="34" charset="0"/>
                        </a:rPr>
                        <a:t>multiple variables</a:t>
                      </a:r>
                      <a:endParaRPr lang="en-US" sz="2200" b="1" dirty="0" smtClean="0">
                        <a:latin typeface="Arial Narrow" pitchFamily="34" charset="0"/>
                      </a:endParaRPr>
                    </a:p>
                  </a:txBody>
                  <a:tcPr anchor="ctr"/>
                </a:tc>
                <a:tc>
                  <a:txBody>
                    <a:bodyPr/>
                    <a:lstStyle/>
                    <a:p>
                      <a:pPr algn="ctr"/>
                      <a:r>
                        <a:rPr lang="en-US" sz="2200" b="1" dirty="0" smtClean="0">
                          <a:latin typeface="Arial Narrow" pitchFamily="34" charset="0"/>
                        </a:rPr>
                        <a:t>Tests do not consider other variables</a:t>
                      </a:r>
                      <a:endParaRPr lang="en-US" sz="2200" b="1" dirty="0">
                        <a:latin typeface="Arial Narrow" pitchFamily="34" charset="0"/>
                      </a:endParaRPr>
                    </a:p>
                  </a:txBody>
                  <a:tcPr anchor="ctr"/>
                </a:tc>
              </a:tr>
              <a:tr h="725010">
                <a:tc>
                  <a:txBody>
                    <a:bodyPr/>
                    <a:lstStyle/>
                    <a:p>
                      <a:pPr algn="ctr"/>
                      <a:r>
                        <a:rPr lang="en-US" sz="2200" b="1" dirty="0" smtClean="0">
                          <a:latin typeface="Arial Narrow" pitchFamily="34" charset="0"/>
                        </a:rPr>
                        <a:t>No false positives</a:t>
                      </a:r>
                    </a:p>
                  </a:txBody>
                  <a:tcPr anchor="ctr"/>
                </a:tc>
                <a:tc>
                  <a:txBody>
                    <a:bodyPr/>
                    <a:lstStyle/>
                    <a:p>
                      <a:pPr algn="ctr"/>
                      <a:r>
                        <a:rPr lang="en-US" sz="2200" b="1" dirty="0" smtClean="0">
                          <a:latin typeface="Arial Narrow" pitchFamily="34" charset="0"/>
                        </a:rPr>
                        <a:t>Suffers from false positives</a:t>
                      </a:r>
                      <a:endParaRPr lang="en-US" sz="2200" b="1" dirty="0">
                        <a:latin typeface="Arial Narrow" pitchFamily="34" charset="0"/>
                      </a:endParaRPr>
                    </a:p>
                  </a:txBody>
                  <a:tcPr anchor="ctr"/>
                </a:tc>
              </a:tr>
            </a:tbl>
          </a:graphicData>
        </a:graphic>
      </p:graphicFrame>
    </p:spTree>
    <p:extLst>
      <p:ext uri="{BB962C8B-B14F-4D97-AF65-F5344CB8AC3E}">
        <p14:creationId xmlns:p14="http://schemas.microsoft.com/office/powerpoint/2010/main" val="18511637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SymPLFIED</a:t>
            </a:r>
            <a:r>
              <a:rPr lang="en-US" dirty="0" smtClean="0"/>
              <a:t> vs. </a:t>
            </a:r>
            <a:r>
              <a:rPr lang="en-US" dirty="0" err="1" smtClean="0"/>
              <a:t>Relyzer</a:t>
            </a:r>
            <a:endParaRPr lang="en-US" dirty="0"/>
          </a:p>
        </p:txBody>
      </p:sp>
      <p:sp>
        <p:nvSpPr>
          <p:cNvPr id="3" name="Content Placeholder 2"/>
          <p:cNvSpPr>
            <a:spLocks noGrp="1"/>
          </p:cNvSpPr>
          <p:nvPr>
            <p:ph idx="1"/>
          </p:nvPr>
        </p:nvSpPr>
        <p:spPr/>
        <p:txBody>
          <a:bodyPr/>
          <a:lstStyle/>
          <a:p>
            <a:r>
              <a:rPr lang="en-US" dirty="0" smtClean="0"/>
              <a:t>Similar goal of finding SDCs</a:t>
            </a:r>
          </a:p>
          <a:p>
            <a:r>
              <a:rPr lang="en-US" dirty="0" smtClean="0"/>
              <a:t>Symbolic execution to abstract  erroneous values</a:t>
            </a:r>
          </a:p>
          <a:p>
            <a:pPr lvl="1"/>
            <a:r>
              <a:rPr lang="en-US" dirty="0" smtClean="0"/>
              <a:t>Performs model checking  with abstract execution technique</a:t>
            </a:r>
          </a:p>
          <a:p>
            <a:r>
              <a:rPr lang="en-US" dirty="0" smtClean="0"/>
              <a:t>Reduces the number of injections per application site</a:t>
            </a:r>
          </a:p>
          <a:p>
            <a:pPr lvl="1"/>
            <a:r>
              <a:rPr lang="en-US" dirty="0" err="1" smtClean="0"/>
              <a:t>Relyzer</a:t>
            </a:r>
            <a:r>
              <a:rPr lang="en-US" dirty="0" smtClean="0"/>
              <a:t> reduces the number of applications sites</a:t>
            </a:r>
          </a:p>
          <a:p>
            <a:pPr lvl="1"/>
            <a:r>
              <a:rPr lang="en-US" dirty="0" err="1" smtClean="0"/>
              <a:t>Relyzer</a:t>
            </a:r>
            <a:r>
              <a:rPr lang="en-US" dirty="0" smtClean="0"/>
              <a:t> restricts the injections/app site by selecting few error models</a:t>
            </a:r>
          </a:p>
          <a:p>
            <a:endParaRPr lang="en-US" dirty="0" smtClean="0"/>
          </a:p>
          <a:p>
            <a:r>
              <a:rPr lang="en-US" dirty="0" smtClean="0"/>
              <a:t>Combining </a:t>
            </a:r>
            <a:r>
              <a:rPr lang="en-US" dirty="0" err="1" smtClean="0"/>
              <a:t>SymPLFIED</a:t>
            </a:r>
            <a:r>
              <a:rPr lang="en-US" dirty="0" smtClean="0"/>
              <a:t> and </a:t>
            </a:r>
            <a:r>
              <a:rPr lang="en-US" dirty="0" err="1" smtClean="0"/>
              <a:t>Relyzer</a:t>
            </a:r>
            <a:r>
              <a:rPr lang="en-US" dirty="0" smtClean="0"/>
              <a:t> would be interesting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52010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Shoestring vs. </a:t>
            </a:r>
            <a:r>
              <a:rPr lang="en-US" dirty="0" err="1"/>
              <a:t>Relyzer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52</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397964033"/>
              </p:ext>
            </p:extLst>
          </p:nvPr>
        </p:nvGraphicFramePr>
        <p:xfrm>
          <a:off x="304800" y="1943470"/>
          <a:ext cx="8610600" cy="3314330"/>
        </p:xfrm>
        <a:graphic>
          <a:graphicData uri="http://schemas.openxmlformats.org/drawingml/2006/table">
            <a:tbl>
              <a:tblPr firstRow="1" bandRow="1">
                <a:tableStyleId>{ED083AE6-46FA-4A59-8FB0-9F97EB10719F}</a:tableStyleId>
              </a:tblPr>
              <a:tblGrid>
                <a:gridCol w="4305300"/>
                <a:gridCol w="4305300"/>
              </a:tblGrid>
              <a:tr h="725010">
                <a:tc>
                  <a:txBody>
                    <a:bodyPr/>
                    <a:lstStyle/>
                    <a:p>
                      <a:pPr algn="ctr"/>
                      <a:r>
                        <a:rPr lang="en-US" sz="2200" b="1" dirty="0" smtClean="0">
                          <a:solidFill>
                            <a:schemeClr val="bg1"/>
                          </a:solidFill>
                          <a:latin typeface="Arial Narrow" pitchFamily="34" charset="0"/>
                        </a:rPr>
                        <a:t>Our Work</a:t>
                      </a:r>
                    </a:p>
                  </a:txBody>
                  <a:tcPr anchor="ctr">
                    <a:solidFill>
                      <a:schemeClr val="tx1"/>
                    </a:solidFill>
                  </a:tcPr>
                </a:tc>
                <a:tc>
                  <a:txBody>
                    <a:bodyPr/>
                    <a:lstStyle/>
                    <a:p>
                      <a:pPr algn="ctr"/>
                      <a:r>
                        <a:rPr lang="en-US" sz="2200" b="1" baseline="0" dirty="0" smtClean="0">
                          <a:solidFill>
                            <a:schemeClr val="bg1"/>
                          </a:solidFill>
                          <a:latin typeface="Arial Narrow" pitchFamily="34" charset="0"/>
                        </a:rPr>
                        <a:t>Shoestring</a:t>
                      </a:r>
                    </a:p>
                  </a:txBody>
                  <a:tcPr anchor="ctr">
                    <a:solidFill>
                      <a:schemeClr val="tx1"/>
                    </a:solidFill>
                  </a:tcPr>
                </a:tc>
              </a:tr>
              <a:tr h="1294660">
                <a:tc>
                  <a:txBody>
                    <a:bodyPr/>
                    <a:lstStyle/>
                    <a:p>
                      <a:pPr algn="ctr"/>
                      <a:r>
                        <a:rPr lang="en-US" sz="2200" b="1" dirty="0" smtClean="0">
                          <a:latin typeface="Arial Narrow" pitchFamily="34" charset="0"/>
                        </a:rPr>
                        <a:t>Static + dynamic program analyses</a:t>
                      </a:r>
                    </a:p>
                  </a:txBody>
                  <a:tcPr anchor="ctr"/>
                </a:tc>
                <a:tc>
                  <a:txBody>
                    <a:bodyPr/>
                    <a:lstStyle/>
                    <a:p>
                      <a:pPr algn="ctr"/>
                      <a:r>
                        <a:rPr lang="en-US" sz="2200" b="1" dirty="0" smtClean="0">
                          <a:latin typeface="Arial Narrow" pitchFamily="34" charset="0"/>
                        </a:rPr>
                        <a:t>Pure static analysis</a:t>
                      </a:r>
                    </a:p>
                    <a:p>
                      <a:pPr algn="ctr"/>
                      <a:r>
                        <a:rPr lang="en-US" sz="2200" b="1" dirty="0" smtClean="0">
                          <a:latin typeface="Arial Narrow" pitchFamily="34" charset="0"/>
                        </a:rPr>
                        <a:t>Finds short-enough data paths to the symptom generating instructions</a:t>
                      </a:r>
                    </a:p>
                  </a:txBody>
                  <a:tcPr anchor="ctr"/>
                </a:tc>
              </a:tr>
              <a:tr h="1294660">
                <a:tc>
                  <a:txBody>
                    <a:bodyPr/>
                    <a:lstStyle/>
                    <a:p>
                      <a:pPr algn="ctr"/>
                      <a:r>
                        <a:rPr lang="en-US" sz="2200" b="1" dirty="0" smtClean="0">
                          <a:latin typeface="Arial Narrow" pitchFamily="34" charset="0"/>
                        </a:rPr>
                        <a:t>Detection mechanism:</a:t>
                      </a:r>
                    </a:p>
                    <a:p>
                      <a:pPr algn="ctr"/>
                      <a:r>
                        <a:rPr lang="en-US" sz="2200" b="1" dirty="0" smtClean="0">
                          <a:latin typeface="Arial Narrow" pitchFamily="34" charset="0"/>
                        </a:rPr>
                        <a:t>Program-level</a:t>
                      </a:r>
                      <a:r>
                        <a:rPr lang="en-US" sz="2200" b="1" baseline="0" dirty="0" smtClean="0">
                          <a:latin typeface="Arial Narrow" pitchFamily="34" charset="0"/>
                        </a:rPr>
                        <a:t> p</a:t>
                      </a:r>
                      <a:r>
                        <a:rPr lang="en-US" sz="2200" b="1" dirty="0" smtClean="0">
                          <a:latin typeface="Arial Narrow" pitchFamily="34" charset="0"/>
                        </a:rPr>
                        <a:t>roperty checks</a:t>
                      </a:r>
                    </a:p>
                  </a:txBody>
                  <a:tcPr anchor="ctr"/>
                </a:tc>
                <a:tc>
                  <a:txBody>
                    <a:bodyPr/>
                    <a:lstStyle/>
                    <a:p>
                      <a:pPr algn="ctr"/>
                      <a:r>
                        <a:rPr lang="en-US" sz="2200" b="1" dirty="0" smtClean="0">
                          <a:latin typeface="Arial Narrow" pitchFamily="34" charset="0"/>
                        </a:rPr>
                        <a:t>Instruction-level duplication</a:t>
                      </a:r>
                      <a:endParaRPr lang="en-US" sz="2200" b="1" dirty="0">
                        <a:latin typeface="Arial Narrow" pitchFamily="34" charset="0"/>
                      </a:endParaRPr>
                    </a:p>
                  </a:txBody>
                  <a:tcPr anchor="ctr"/>
                </a:tc>
              </a:tr>
            </a:tbl>
          </a:graphicData>
        </a:graphic>
      </p:graphicFrame>
      <p:sp>
        <p:nvSpPr>
          <p:cNvPr id="3" name="Rectangle 2"/>
          <p:cNvSpPr/>
          <p:nvPr/>
        </p:nvSpPr>
        <p:spPr>
          <a:xfrm>
            <a:off x="1066800" y="5830669"/>
            <a:ext cx="7162800" cy="430887"/>
          </a:xfrm>
          <a:prstGeom prst="rect">
            <a:avLst/>
          </a:prstGeom>
        </p:spPr>
        <p:txBody>
          <a:bodyPr wrap="square">
            <a:spAutoFit/>
          </a:bodyPr>
          <a:lstStyle/>
          <a:p>
            <a:r>
              <a:rPr lang="en-US" sz="2200" b="1" dirty="0">
                <a:latin typeface="Arial Narrow" pitchFamily="34" charset="0"/>
              </a:rPr>
              <a:t>Combining Shoestring and </a:t>
            </a:r>
            <a:r>
              <a:rPr lang="en-US" sz="2200" b="1" dirty="0" err="1" smtClean="0">
                <a:latin typeface="Arial Narrow" pitchFamily="34" charset="0"/>
              </a:rPr>
              <a:t>Relyzer</a:t>
            </a:r>
            <a:r>
              <a:rPr lang="en-US" sz="2200" b="1" dirty="0" smtClean="0">
                <a:latin typeface="Arial Narrow" pitchFamily="34" charset="0"/>
              </a:rPr>
              <a:t> would </a:t>
            </a:r>
            <a:r>
              <a:rPr lang="en-US" sz="2200" b="1" dirty="0">
                <a:latin typeface="Arial Narrow" pitchFamily="34" charset="0"/>
              </a:rPr>
              <a:t>be interesting</a:t>
            </a:r>
          </a:p>
        </p:txBody>
      </p:sp>
      <p:sp>
        <p:nvSpPr>
          <p:cNvPr id="5" name="Rectangle 4"/>
          <p:cNvSpPr/>
          <p:nvPr/>
        </p:nvSpPr>
        <p:spPr>
          <a:xfrm>
            <a:off x="2286000" y="1066800"/>
            <a:ext cx="5791200" cy="430887"/>
          </a:xfrm>
          <a:prstGeom prst="rect">
            <a:avLst/>
          </a:prstGeom>
        </p:spPr>
        <p:txBody>
          <a:bodyPr wrap="square">
            <a:spAutoFit/>
          </a:bodyPr>
          <a:lstStyle/>
          <a:p>
            <a:r>
              <a:rPr lang="en-US" sz="2200" b="1" dirty="0" smtClean="0">
                <a:latin typeface="Arial Narrow" pitchFamily="34" charset="0"/>
              </a:rPr>
              <a:t>Similar </a:t>
            </a:r>
            <a:r>
              <a:rPr lang="en-US" sz="2200" b="1" dirty="0">
                <a:latin typeface="Arial Narrow" pitchFamily="34" charset="0"/>
              </a:rPr>
              <a:t>goal: Finding </a:t>
            </a:r>
            <a:r>
              <a:rPr lang="en-US" sz="2200" b="1" dirty="0" smtClean="0">
                <a:latin typeface="Arial Narrow" pitchFamily="34" charset="0"/>
              </a:rPr>
              <a:t>and reducing SDCs</a:t>
            </a:r>
            <a:endParaRPr lang="en-US" sz="2200" b="1" dirty="0">
              <a:latin typeface="Arial Narrow" pitchFamily="34" charset="0"/>
            </a:endParaRPr>
          </a:p>
        </p:txBody>
      </p:sp>
    </p:spTree>
    <p:extLst>
      <p:ext uri="{BB962C8B-B14F-4D97-AF65-F5344CB8AC3E}">
        <p14:creationId xmlns:p14="http://schemas.microsoft.com/office/powerpoint/2010/main" val="2284823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Relyzer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729768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bwMode="auto">
          <a:xfrm>
            <a:off x="5334000" y="5715000"/>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5" name="Freeform 54"/>
          <p:cNvSpPr/>
          <p:nvPr/>
        </p:nvSpPr>
        <p:spPr bwMode="auto">
          <a:xfrm>
            <a:off x="3429000" y="57150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3" name="Freeform 52"/>
          <p:cNvSpPr/>
          <p:nvPr/>
        </p:nvSpPr>
        <p:spPr bwMode="auto">
          <a:xfrm>
            <a:off x="5223596" y="4115665"/>
            <a:ext cx="1899138" cy="7533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4" name="Freeform 53"/>
          <p:cNvSpPr/>
          <p:nvPr/>
        </p:nvSpPr>
        <p:spPr bwMode="auto">
          <a:xfrm>
            <a:off x="3352800" y="4114800"/>
            <a:ext cx="1899138" cy="95375"/>
          </a:xfrm>
          <a:custGeom>
            <a:avLst/>
            <a:gdLst>
              <a:gd name="connsiteX0" fmla="*/ 0 w 1899138"/>
              <a:gd name="connsiteY0" fmla="*/ 71539 h 150669"/>
              <a:gd name="connsiteX1" fmla="*/ 298938 w 1899138"/>
              <a:gd name="connsiteY1" fmla="*/ 9993 h 150669"/>
              <a:gd name="connsiteX2" fmla="*/ 553915 w 1899138"/>
              <a:gd name="connsiteY2" fmla="*/ 141877 h 150669"/>
              <a:gd name="connsiteX3" fmla="*/ 835269 w 1899138"/>
              <a:gd name="connsiteY3" fmla="*/ 1200 h 150669"/>
              <a:gd name="connsiteX4" fmla="*/ 1204546 w 1899138"/>
              <a:gd name="connsiteY4" fmla="*/ 150669 h 150669"/>
              <a:gd name="connsiteX5" fmla="*/ 1468315 w 1899138"/>
              <a:gd name="connsiteY5" fmla="*/ 1200 h 150669"/>
              <a:gd name="connsiteX6" fmla="*/ 1714500 w 1899138"/>
              <a:gd name="connsiteY6" fmla="*/ 80331 h 150669"/>
              <a:gd name="connsiteX7" fmla="*/ 1899138 w 1899138"/>
              <a:gd name="connsiteY7" fmla="*/ 80331 h 15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138" h="150669">
                <a:moveTo>
                  <a:pt x="0" y="71539"/>
                </a:moveTo>
                <a:cubicBezTo>
                  <a:pt x="103309" y="34904"/>
                  <a:pt x="206619" y="-1730"/>
                  <a:pt x="298938" y="9993"/>
                </a:cubicBezTo>
                <a:cubicBezTo>
                  <a:pt x="391257" y="21716"/>
                  <a:pt x="464527" y="143342"/>
                  <a:pt x="553915" y="141877"/>
                </a:cubicBezTo>
                <a:cubicBezTo>
                  <a:pt x="643303" y="140412"/>
                  <a:pt x="726831" y="-265"/>
                  <a:pt x="835269" y="1200"/>
                </a:cubicBezTo>
                <a:cubicBezTo>
                  <a:pt x="943707" y="2665"/>
                  <a:pt x="1099038" y="150669"/>
                  <a:pt x="1204546" y="150669"/>
                </a:cubicBezTo>
                <a:cubicBezTo>
                  <a:pt x="1310054" y="150669"/>
                  <a:pt x="1383323" y="12923"/>
                  <a:pt x="1468315" y="1200"/>
                </a:cubicBezTo>
                <a:cubicBezTo>
                  <a:pt x="1553307" y="-10523"/>
                  <a:pt x="1642696" y="67143"/>
                  <a:pt x="1714500" y="80331"/>
                </a:cubicBezTo>
                <a:cubicBezTo>
                  <a:pt x="1786304" y="93519"/>
                  <a:pt x="1842721" y="86925"/>
                  <a:pt x="1899138" y="80331"/>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normAutofit/>
          </a:bodyPr>
          <a:lstStyle/>
          <a:p>
            <a:r>
              <a:rPr lang="en-US" dirty="0" smtClean="0"/>
              <a:t>Store Equivalence</a:t>
            </a:r>
            <a:endParaRPr lang="en-US" dirty="0"/>
          </a:p>
        </p:txBody>
      </p:sp>
      <p:sp>
        <p:nvSpPr>
          <p:cNvPr id="3" name="Content Placeholder 2"/>
          <p:cNvSpPr>
            <a:spLocks noGrp="1"/>
          </p:cNvSpPr>
          <p:nvPr>
            <p:ph idx="1"/>
          </p:nvPr>
        </p:nvSpPr>
        <p:spPr>
          <a:xfrm>
            <a:off x="304800" y="914400"/>
            <a:ext cx="8763000" cy="2362200"/>
          </a:xfrm>
        </p:spPr>
        <p:txBody>
          <a:bodyPr>
            <a:normAutofit/>
          </a:bodyPr>
          <a:lstStyle/>
          <a:p>
            <a:r>
              <a:rPr lang="en-US" dirty="0" smtClean="0">
                <a:solidFill>
                  <a:srgbClr val="D25000"/>
                </a:solidFill>
              </a:rPr>
              <a:t>Insight: Errors in stores may be similar if stored values are used similarly</a:t>
            </a:r>
          </a:p>
          <a:p>
            <a:r>
              <a:rPr lang="en-US" dirty="0" smtClean="0"/>
              <a:t>Heuristic to determine similar use of values:</a:t>
            </a:r>
            <a:endParaRPr lang="en-US" dirty="0"/>
          </a:p>
          <a:p>
            <a:pPr lvl="1"/>
            <a:r>
              <a:rPr lang="en-US" dirty="0" smtClean="0"/>
              <a:t>Same number of loads use the value</a:t>
            </a:r>
          </a:p>
          <a:p>
            <a:pPr lvl="1"/>
            <a:r>
              <a:rPr lang="en-US" dirty="0" smtClean="0"/>
              <a:t>Loads are from same PCs</a:t>
            </a:r>
          </a:p>
        </p:txBody>
      </p:sp>
      <p:sp>
        <p:nvSpPr>
          <p:cNvPr id="4" name="Slide Number Placeholder 3"/>
          <p:cNvSpPr>
            <a:spLocks noGrp="1"/>
          </p:cNvSpPr>
          <p:nvPr>
            <p:ph type="sldNum" sz="quarter" idx="4"/>
          </p:nvPr>
        </p:nvSpPr>
        <p:spPr/>
        <p:txBody>
          <a:bodyPr/>
          <a:lstStyle/>
          <a:p>
            <a:fld id="{B6F15528-21DE-4FAA-801E-634DDDAF4B2B}" type="slidenum">
              <a:rPr lang="en-US" smtClean="0"/>
              <a:pPr/>
              <a:t>54</a:t>
            </a:fld>
            <a:endParaRPr lang="en-US" dirty="0"/>
          </a:p>
        </p:txBody>
      </p:sp>
      <p:grpSp>
        <p:nvGrpSpPr>
          <p:cNvPr id="6" name="Group 66"/>
          <p:cNvGrpSpPr/>
          <p:nvPr/>
        </p:nvGrpSpPr>
        <p:grpSpPr>
          <a:xfrm rot="16200000">
            <a:off x="2793418" y="3457687"/>
            <a:ext cx="369332" cy="1384168"/>
            <a:chOff x="6665477" y="3124203"/>
            <a:chExt cx="369332" cy="1384168"/>
          </a:xfrm>
        </p:grpSpPr>
        <p:sp>
          <p:nvSpPr>
            <p:cNvPr id="9" name="Freeform 8"/>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5400000">
              <a:off x="6462857" y="3936420"/>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grpSp>
        <p:nvGrpSpPr>
          <p:cNvPr id="14" name="Group 40"/>
          <p:cNvGrpSpPr/>
          <p:nvPr/>
        </p:nvGrpSpPr>
        <p:grpSpPr>
          <a:xfrm>
            <a:off x="3581399" y="4552952"/>
            <a:ext cx="1295400" cy="715726"/>
            <a:chOff x="5791202" y="4809067"/>
            <a:chExt cx="1295400" cy="829733"/>
          </a:xfrm>
        </p:grpSpPr>
        <p:sp>
          <p:nvSpPr>
            <p:cNvPr id="12" name="Rectangle 11"/>
            <p:cNvSpPr/>
            <p:nvPr/>
          </p:nvSpPr>
          <p:spPr>
            <a:xfrm>
              <a:off x="5791202" y="4809067"/>
              <a:ext cx="1295400" cy="829733"/>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Memory     </a:t>
              </a:r>
            </a:p>
          </p:txBody>
        </p:sp>
        <p:sp>
          <p:nvSpPr>
            <p:cNvPr id="13" name="Rectangle 12"/>
            <p:cNvSpPr/>
            <p:nvPr/>
          </p:nvSpPr>
          <p:spPr>
            <a:xfrm>
              <a:off x="6705602" y="4927601"/>
              <a:ext cx="228600" cy="237066"/>
            </a:xfrm>
            <a:prstGeom prst="rect">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1" idx="2"/>
            <a:endCxn id="13" idx="1"/>
          </p:cNvCxnSpPr>
          <p:nvPr/>
        </p:nvCxnSpPr>
        <p:spPr>
          <a:xfrm>
            <a:off x="3282884" y="4334437"/>
            <a:ext cx="1212915" cy="42300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7" idx="2"/>
          </p:cNvCxnSpPr>
          <p:nvPr/>
        </p:nvCxnSpPr>
        <p:spPr>
          <a:xfrm flipV="1">
            <a:off x="4610099" y="4343400"/>
            <a:ext cx="683835" cy="311799"/>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8" idx="2"/>
          </p:cNvCxnSpPr>
          <p:nvPr/>
        </p:nvCxnSpPr>
        <p:spPr>
          <a:xfrm flipV="1">
            <a:off x="4724399" y="4343400"/>
            <a:ext cx="2398335" cy="414046"/>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797" y="3657600"/>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26" name="TextBox 25"/>
          <p:cNvSpPr txBox="1"/>
          <p:nvPr/>
        </p:nvSpPr>
        <p:spPr>
          <a:xfrm>
            <a:off x="6705597" y="3657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17" name="TextBox 16"/>
          <p:cNvSpPr txBox="1"/>
          <p:nvPr/>
        </p:nvSpPr>
        <p:spPr>
          <a:xfrm>
            <a:off x="49258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18" name="TextBox 17"/>
          <p:cNvSpPr txBox="1"/>
          <p:nvPr/>
        </p:nvSpPr>
        <p:spPr>
          <a:xfrm>
            <a:off x="6754684" y="39740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29" name="Group 66"/>
          <p:cNvGrpSpPr/>
          <p:nvPr/>
        </p:nvGrpSpPr>
        <p:grpSpPr>
          <a:xfrm rot="16200000">
            <a:off x="2723476" y="5057888"/>
            <a:ext cx="369332" cy="1384169"/>
            <a:chOff x="6665476" y="3124203"/>
            <a:chExt cx="369332" cy="1384169"/>
          </a:xfrm>
        </p:grpSpPr>
        <p:sp>
          <p:nvSpPr>
            <p:cNvPr id="30" name="Freeform 29"/>
            <p:cNvSpPr/>
            <p:nvPr/>
          </p:nvSpPr>
          <p:spPr>
            <a:xfrm>
              <a:off x="6808914" y="3124203"/>
              <a:ext cx="49086" cy="609598"/>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105399" y="30052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rot="5400000">
              <a:off x="6462856" y="3936421"/>
              <a:ext cx="774571" cy="369332"/>
            </a:xfrm>
            <a:prstGeom prst="rect">
              <a:avLst/>
            </a:prstGeom>
            <a:solidFill>
              <a:schemeClr val="bg1"/>
            </a:solidFill>
          </p:spPr>
          <p:txBody>
            <a:bodyPr wrap="none" rtlCol="0">
              <a:spAutoFit/>
            </a:bodyPr>
            <a:lstStyle/>
            <a:p>
              <a:r>
                <a:rPr lang="en-US" b="1" dirty="0" smtClean="0"/>
                <a:t>Store</a:t>
              </a:r>
              <a:endParaRPr lang="en-US" b="1" dirty="0"/>
            </a:p>
          </p:txBody>
        </p:sp>
      </p:grpSp>
      <p:cxnSp>
        <p:nvCxnSpPr>
          <p:cNvPr id="34" name="Straight Arrow Connector 33"/>
          <p:cNvCxnSpPr>
            <a:stCxn id="48" idx="2"/>
            <a:endCxn id="42" idx="0"/>
          </p:cNvCxnSpPr>
          <p:nvPr/>
        </p:nvCxnSpPr>
        <p:spPr>
          <a:xfrm>
            <a:off x="4610099" y="5181600"/>
            <a:ext cx="683835" cy="3926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8" idx="3"/>
            <a:endCxn id="43" idx="0"/>
          </p:cNvCxnSpPr>
          <p:nvPr/>
        </p:nvCxnSpPr>
        <p:spPr>
          <a:xfrm>
            <a:off x="4724399" y="5086350"/>
            <a:ext cx="2398335" cy="48791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52999" y="5955268"/>
            <a:ext cx="633507" cy="369332"/>
          </a:xfrm>
          <a:prstGeom prst="rect">
            <a:avLst/>
          </a:prstGeom>
          <a:solidFill>
            <a:schemeClr val="bg1"/>
          </a:solidFill>
        </p:spPr>
        <p:txBody>
          <a:bodyPr wrap="none" rtlCol="0">
            <a:spAutoFit/>
          </a:bodyPr>
          <a:lstStyle/>
          <a:p>
            <a:r>
              <a:rPr lang="en-US" b="1" dirty="0" smtClean="0"/>
              <a:t>PC1</a:t>
            </a:r>
            <a:endParaRPr lang="en-US" b="1" dirty="0"/>
          </a:p>
        </p:txBody>
      </p:sp>
      <p:sp>
        <p:nvSpPr>
          <p:cNvPr id="39" name="TextBox 38"/>
          <p:cNvSpPr txBox="1"/>
          <p:nvPr/>
        </p:nvSpPr>
        <p:spPr>
          <a:xfrm>
            <a:off x="6705598" y="5943600"/>
            <a:ext cx="633507" cy="369332"/>
          </a:xfrm>
          <a:prstGeom prst="rect">
            <a:avLst/>
          </a:prstGeom>
          <a:solidFill>
            <a:schemeClr val="bg1"/>
          </a:solidFill>
        </p:spPr>
        <p:txBody>
          <a:bodyPr wrap="none" rtlCol="0">
            <a:spAutoFit/>
          </a:bodyPr>
          <a:lstStyle/>
          <a:p>
            <a:r>
              <a:rPr lang="en-US" b="1" dirty="0" smtClean="0"/>
              <a:t>PC2</a:t>
            </a:r>
            <a:endParaRPr lang="en-US" b="1" dirty="0"/>
          </a:p>
        </p:txBody>
      </p:sp>
      <p:sp>
        <p:nvSpPr>
          <p:cNvPr id="42" name="TextBox 41"/>
          <p:cNvSpPr txBox="1"/>
          <p:nvPr/>
        </p:nvSpPr>
        <p:spPr>
          <a:xfrm>
            <a:off x="49258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sp>
        <p:nvSpPr>
          <p:cNvPr id="43" name="TextBox 42"/>
          <p:cNvSpPr txBox="1"/>
          <p:nvPr/>
        </p:nvSpPr>
        <p:spPr>
          <a:xfrm>
            <a:off x="6754684" y="5574268"/>
            <a:ext cx="736099" cy="369332"/>
          </a:xfrm>
          <a:prstGeom prst="rect">
            <a:avLst/>
          </a:prstGeom>
          <a:solidFill>
            <a:schemeClr val="bg1"/>
          </a:solidFill>
        </p:spPr>
        <p:txBody>
          <a:bodyPr wrap="none" rtlCol="0">
            <a:spAutoFit/>
          </a:bodyPr>
          <a:lstStyle/>
          <a:p>
            <a:r>
              <a:rPr lang="en-US" b="1" dirty="0" smtClean="0"/>
              <a:t>Load</a:t>
            </a:r>
            <a:endParaRPr lang="en-US" b="1" dirty="0"/>
          </a:p>
        </p:txBody>
      </p:sp>
      <p:grpSp>
        <p:nvGrpSpPr>
          <p:cNvPr id="61" name="Group 60"/>
          <p:cNvGrpSpPr/>
          <p:nvPr/>
        </p:nvGrpSpPr>
        <p:grpSpPr>
          <a:xfrm>
            <a:off x="3212942" y="4991100"/>
            <a:ext cx="1511457" cy="574207"/>
            <a:chOff x="1917543" y="5524500"/>
            <a:chExt cx="1511457" cy="574207"/>
          </a:xfrm>
        </p:grpSpPr>
        <p:cxnSp>
          <p:nvCxnSpPr>
            <p:cNvPr id="33" name="Straight Arrow Connector 32"/>
            <p:cNvCxnSpPr>
              <a:stCxn id="32" idx="0"/>
              <a:endCxn id="48" idx="1"/>
            </p:cNvCxnSpPr>
            <p:nvPr/>
          </p:nvCxnSpPr>
          <p:spPr>
            <a:xfrm flipV="1">
              <a:off x="1917543" y="5619750"/>
              <a:ext cx="1282857" cy="47895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00400" y="5524500"/>
              <a:ext cx="228600" cy="190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62" name="Up-Down Arrow 61"/>
          <p:cNvSpPr/>
          <p:nvPr/>
        </p:nvSpPr>
        <p:spPr>
          <a:xfrm>
            <a:off x="3047999" y="4419600"/>
            <a:ext cx="304800" cy="990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rot="5400000">
            <a:off x="65920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rot="16200000">
            <a:off x="7810500" y="53721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rot="16200000">
            <a:off x="7810500" y="3771900"/>
            <a:ext cx="76200" cy="762000"/>
          </a:xfrm>
          <a:custGeom>
            <a:avLst/>
            <a:gdLst>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 name="connsiteX0" fmla="*/ 327589 w 489960"/>
              <a:gd name="connsiteY0" fmla="*/ 0 h 1025495"/>
              <a:gd name="connsiteX1" fmla="*/ 79761 w 489960"/>
              <a:gd name="connsiteY1" fmla="*/ 230736 h 1025495"/>
              <a:gd name="connsiteX2" fmla="*/ 481414 w 489960"/>
              <a:gd name="connsiteY2" fmla="*/ 418744 h 1025495"/>
              <a:gd name="connsiteX3" fmla="*/ 28486 w 489960"/>
              <a:gd name="connsiteY3" fmla="*/ 743484 h 1025495"/>
              <a:gd name="connsiteX4" fmla="*/ 310498 w 489960"/>
              <a:gd name="connsiteY4" fmla="*/ 931491 h 1025495"/>
              <a:gd name="connsiteX5" fmla="*/ 319043 w 489960"/>
              <a:gd name="connsiteY5" fmla="*/ 1025495 h 102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960" h="1025495">
                <a:moveTo>
                  <a:pt x="327589" y="0"/>
                </a:moveTo>
                <a:cubicBezTo>
                  <a:pt x="190856" y="80472"/>
                  <a:pt x="54124" y="160945"/>
                  <a:pt x="79761" y="230736"/>
                </a:cubicBezTo>
                <a:cubicBezTo>
                  <a:pt x="84030" y="280037"/>
                  <a:pt x="489960" y="333286"/>
                  <a:pt x="481414" y="418744"/>
                </a:cubicBezTo>
                <a:cubicBezTo>
                  <a:pt x="472868" y="504202"/>
                  <a:pt x="56972" y="658026"/>
                  <a:pt x="28486" y="743484"/>
                </a:cubicBezTo>
                <a:cubicBezTo>
                  <a:pt x="0" y="828942"/>
                  <a:pt x="262072" y="884489"/>
                  <a:pt x="310498" y="931491"/>
                </a:cubicBezTo>
                <a:cubicBezTo>
                  <a:pt x="358924" y="978493"/>
                  <a:pt x="338983" y="1001994"/>
                  <a:pt x="319043" y="1025495"/>
                </a:cubicBez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p:cNvCxnSpPr/>
          <p:nvPr/>
        </p:nvCxnSpPr>
        <p:spPr>
          <a:xfrm rot="5400000">
            <a:off x="4763293" y="4914106"/>
            <a:ext cx="990600" cy="158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0599" y="3981791"/>
            <a:ext cx="1313180" cy="369332"/>
          </a:xfrm>
          <a:prstGeom prst="rect">
            <a:avLst/>
          </a:prstGeom>
          <a:noFill/>
        </p:spPr>
        <p:txBody>
          <a:bodyPr wrap="none" rtlCol="0">
            <a:spAutoFit/>
          </a:bodyPr>
          <a:lstStyle/>
          <a:p>
            <a:r>
              <a:rPr lang="en-US" b="1" dirty="0" smtClean="0"/>
              <a:t>Instance 1</a:t>
            </a:r>
            <a:endParaRPr lang="en-US" b="1" dirty="0"/>
          </a:p>
        </p:txBody>
      </p:sp>
      <p:sp>
        <p:nvSpPr>
          <p:cNvPr id="56" name="TextBox 55"/>
          <p:cNvSpPr txBox="1"/>
          <p:nvPr/>
        </p:nvSpPr>
        <p:spPr>
          <a:xfrm>
            <a:off x="990599" y="5562600"/>
            <a:ext cx="1313180" cy="369332"/>
          </a:xfrm>
          <a:prstGeom prst="rect">
            <a:avLst/>
          </a:prstGeom>
          <a:noFill/>
        </p:spPr>
        <p:txBody>
          <a:bodyPr wrap="none" rtlCol="0">
            <a:spAutoFit/>
          </a:bodyPr>
          <a:lstStyle/>
          <a:p>
            <a:r>
              <a:rPr lang="en-US" b="1" dirty="0" smtClean="0"/>
              <a:t>Instance 2</a:t>
            </a:r>
            <a:endParaRPr lang="en-US" b="1" dirty="0"/>
          </a:p>
        </p:txBody>
      </p:sp>
      <p:sp>
        <p:nvSpPr>
          <p:cNvPr id="44" name="TextBox 43"/>
          <p:cNvSpPr txBox="1"/>
          <p:nvPr/>
        </p:nvSpPr>
        <p:spPr>
          <a:xfrm>
            <a:off x="2971800" y="3657600"/>
            <a:ext cx="505267" cy="369332"/>
          </a:xfrm>
          <a:prstGeom prst="rect">
            <a:avLst/>
          </a:prstGeom>
          <a:solidFill>
            <a:schemeClr val="bg1"/>
          </a:solidFill>
        </p:spPr>
        <p:txBody>
          <a:bodyPr wrap="none" rtlCol="0">
            <a:spAutoFit/>
          </a:bodyPr>
          <a:lstStyle/>
          <a:p>
            <a:r>
              <a:rPr lang="en-US" b="1" dirty="0" smtClean="0"/>
              <a:t>PC</a:t>
            </a:r>
            <a:endParaRPr lang="en-US" b="1" dirty="0"/>
          </a:p>
        </p:txBody>
      </p:sp>
      <p:sp>
        <p:nvSpPr>
          <p:cNvPr id="45" name="TextBox 44"/>
          <p:cNvSpPr txBox="1"/>
          <p:nvPr/>
        </p:nvSpPr>
        <p:spPr>
          <a:xfrm>
            <a:off x="2923733" y="5943600"/>
            <a:ext cx="505267" cy="369332"/>
          </a:xfrm>
          <a:prstGeom prst="rect">
            <a:avLst/>
          </a:prstGeom>
          <a:solidFill>
            <a:schemeClr val="bg1"/>
          </a:solidFill>
        </p:spPr>
        <p:txBody>
          <a:bodyPr wrap="none" rtlCol="0">
            <a:spAutoFit/>
          </a:bodyPr>
          <a:lstStyle/>
          <a:p>
            <a:r>
              <a:rPr lang="en-US" b="1" dirty="0" smtClean="0"/>
              <a:t>PC</a:t>
            </a:r>
            <a:endParaRPr lang="en-US" b="1" dirty="0"/>
          </a:p>
        </p:txBody>
      </p:sp>
      <p:cxnSp>
        <p:nvCxnSpPr>
          <p:cNvPr id="46" name="Straight Connector 45"/>
          <p:cNvCxnSpPr/>
          <p:nvPr/>
        </p:nvCxnSpPr>
        <p:spPr bwMode="auto">
          <a:xfrm flipV="1">
            <a:off x="3048000" y="5606534"/>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pic>
        <p:nvPicPr>
          <p:cNvPr id="1027" name="Picture 3" descr="C:\Users\Siva\AppData\Local\Microsoft\Windows\Temporary Internet Files\Content.IE5\PS9RKA9N\MC900432670[1].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9047424"/>
      </p:ext>
    </p:extLst>
  </p:cSld>
  <p:clrMapOvr>
    <a:masterClrMapping/>
  </p:clrMapOvr>
  <mc:AlternateContent xmlns:mc="http://schemas.openxmlformats.org/markup-compatibility/2006" xmlns:p14="http://schemas.microsoft.com/office/powerpoint/2010/main">
    <mc:Choice Requires="p14">
      <p:transition spd="slow" p14:dur="2000" advTm="135080"/>
    </mc:Choice>
    <mc:Fallback xmlns="">
      <p:transition spd="slow" advTm="135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3" grpId="0" animBg="1"/>
      <p:bldP spid="54" grpId="0" animBg="1"/>
      <p:bldP spid="25" grpId="0" animBg="1"/>
      <p:bldP spid="26" grpId="0" animBg="1"/>
      <p:bldP spid="17" grpId="0" animBg="1"/>
      <p:bldP spid="18" grpId="0" animBg="1"/>
      <p:bldP spid="37" grpId="0" animBg="1"/>
      <p:bldP spid="39" grpId="0" animBg="1"/>
      <p:bldP spid="42" grpId="0" animBg="1"/>
      <p:bldP spid="43" grpId="0" animBg="1"/>
      <p:bldP spid="62" grpId="0" animBg="1"/>
      <p:bldP spid="50" grpId="0" animBg="1"/>
      <p:bldP spid="51" grpId="0" animBg="1"/>
      <p:bldP spid="16" grpId="0"/>
      <p:bldP spid="56" grpId="0"/>
      <p:bldP spid="44"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Predictable Errors</a:t>
            </a:r>
            <a:endParaRPr lang="en-US" dirty="0"/>
          </a:p>
        </p:txBody>
      </p:sp>
      <p:sp>
        <p:nvSpPr>
          <p:cNvPr id="3" name="Content Placeholder 2"/>
          <p:cNvSpPr>
            <a:spLocks noGrp="1"/>
          </p:cNvSpPr>
          <p:nvPr>
            <p:ph idx="1"/>
          </p:nvPr>
        </p:nvSpPr>
        <p:spPr>
          <a:xfrm>
            <a:off x="304800" y="914400"/>
            <a:ext cx="8610600" cy="5562600"/>
          </a:xfrm>
        </p:spPr>
        <p:txBody>
          <a:bodyPr>
            <a:normAutofit/>
          </a:bodyPr>
          <a:lstStyle/>
          <a:p>
            <a:pPr marL="457092" lvl="1" indent="0">
              <a:buNone/>
            </a:pPr>
            <a:endParaRPr lang="en-US" dirty="0" smtClean="0"/>
          </a:p>
          <a:p>
            <a:pPr marL="457092" lvl="1" indent="0">
              <a:buNone/>
            </a:pPr>
            <a:endParaRPr lang="en-US" dirty="0"/>
          </a:p>
          <a:p>
            <a:r>
              <a:rPr lang="en-US" dirty="0" smtClean="0"/>
              <a:t>Prune out-of-bounds accesses</a:t>
            </a:r>
          </a:p>
          <a:p>
            <a:pPr lvl="1"/>
            <a:r>
              <a:rPr lang="en-US" dirty="0" smtClean="0"/>
              <a:t>Detected by symptom detectors</a:t>
            </a:r>
          </a:p>
          <a:p>
            <a:pPr lvl="1"/>
            <a:r>
              <a:rPr lang="en-US" dirty="0" smtClean="0"/>
              <a:t>Memory addresses not in        &amp;</a:t>
            </a:r>
          </a:p>
          <a:p>
            <a:endParaRPr lang="en-US" dirty="0" smtClean="0"/>
          </a:p>
          <a:p>
            <a:r>
              <a:rPr lang="en-US" dirty="0" smtClean="0"/>
              <a:t>Boundaries obtained by profiling</a:t>
            </a:r>
          </a:p>
        </p:txBody>
      </p:sp>
      <p:graphicFrame>
        <p:nvGraphicFramePr>
          <p:cNvPr id="7" name="Content Placeholder 27"/>
          <p:cNvGraphicFramePr>
            <a:graphicFrameLocks/>
          </p:cNvGraphicFramePr>
          <p:nvPr>
            <p:extLst/>
          </p:nvPr>
        </p:nvGraphicFramePr>
        <p:xfrm>
          <a:off x="5576250" y="1659523"/>
          <a:ext cx="2057400" cy="4646224"/>
        </p:xfrm>
        <a:graphic>
          <a:graphicData uri="http://schemas.openxmlformats.org/drawingml/2006/table">
            <a:tbl>
              <a:tblPr firstRow="1" bandRow="1"/>
              <a:tblGrid>
                <a:gridCol w="2057400"/>
              </a:tblGrid>
              <a:tr h="152399">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548639">
                <a:tc>
                  <a:txBody>
                    <a:bodyPr/>
                    <a:lstStyle/>
                    <a:p>
                      <a:pPr algn="ctr"/>
                      <a:r>
                        <a:rPr lang="en-US" b="1" dirty="0" smtClean="0">
                          <a:latin typeface="Arial" pitchFamily="34" charset="0"/>
                          <a:cs typeface="Arial" pitchFamily="34" charset="0"/>
                        </a:rPr>
                        <a:t>Stack</a:t>
                      </a:r>
                      <a:endParaRPr lang="en-US" b="1" dirty="0">
                        <a:latin typeface="Arial" pitchFamily="34" charset="0"/>
                        <a:cs typeface="Arial" pitchFamily="34" charset="0"/>
                      </a:endParaRPr>
                    </a:p>
                  </a:txBody>
                  <a:tcPr anchor="ctr">
                    <a:solidFill>
                      <a:srgbClr val="00B050"/>
                    </a:solidFill>
                  </a:tcPr>
                </a:tc>
              </a:tr>
              <a:tr h="762000">
                <a:tc>
                  <a:txBody>
                    <a:bodyPr/>
                    <a:lstStyle/>
                    <a:p>
                      <a:pPr algn="ctr"/>
                      <a:endParaRPr lang="en-US" b="1" dirty="0">
                        <a:latin typeface="Arial" pitchFamily="34" charset="0"/>
                        <a:cs typeface="Arial" pitchFamily="34" charset="0"/>
                      </a:endParaRPr>
                    </a:p>
                  </a:txBody>
                  <a:tcPr anchor="ctr"/>
                </a:tc>
              </a:tr>
              <a:tr h="187221">
                <a:tc>
                  <a:txBody>
                    <a:bodyPr/>
                    <a:lstStyle/>
                    <a:p>
                      <a:pPr algn="ctr"/>
                      <a:r>
                        <a:rPr lang="en-US" b="1" dirty="0" smtClean="0">
                          <a:latin typeface="Arial" pitchFamily="34" charset="0"/>
                          <a:cs typeface="Arial" pitchFamily="34" charset="0"/>
                        </a:rPr>
                        <a:t>Reserved</a:t>
                      </a:r>
                      <a:endParaRPr lang="en-US" b="1" dirty="0">
                        <a:latin typeface="Arial" pitchFamily="34" charset="0"/>
                        <a:cs typeface="Arial" pitchFamily="34" charset="0"/>
                      </a:endParaRPr>
                    </a:p>
                  </a:txBody>
                  <a:tcPr anchor="ctr"/>
                </a:tc>
              </a:tr>
              <a:tr h="777240">
                <a:tc>
                  <a:txBody>
                    <a:bodyPr/>
                    <a:lstStyle/>
                    <a:p>
                      <a:pPr algn="ctr"/>
                      <a:endParaRPr lang="en-US" b="1" dirty="0">
                        <a:latin typeface="Arial" pitchFamily="34" charset="0"/>
                        <a:cs typeface="Arial" pitchFamily="34" charset="0"/>
                      </a:endParaRPr>
                    </a:p>
                  </a:txBody>
                  <a:tcPr anchor="ctr"/>
                </a:tc>
              </a:tr>
              <a:tr h="555152">
                <a:tc>
                  <a:txBody>
                    <a:bodyPr/>
                    <a:lstStyle/>
                    <a:p>
                      <a:pPr algn="ctr"/>
                      <a:r>
                        <a:rPr lang="en-US" b="1" dirty="0" smtClean="0">
                          <a:latin typeface="Arial" pitchFamily="34" charset="0"/>
                          <a:cs typeface="Arial" pitchFamily="34" charset="0"/>
                        </a:rPr>
                        <a:t>Heap</a:t>
                      </a:r>
                      <a:endParaRPr lang="en-US" b="1" dirty="0">
                        <a:latin typeface="Arial" pitchFamily="34" charset="0"/>
                        <a:cs typeface="Arial" pitchFamily="34" charset="0"/>
                      </a:endParaRPr>
                    </a:p>
                  </a:txBody>
                  <a:tcPr anchor="ctr">
                    <a:solidFill>
                      <a:srgbClr val="00B0F0"/>
                    </a:solidFill>
                  </a:tcPr>
                </a:tc>
              </a:tr>
              <a:tr h="145843">
                <a:tc>
                  <a:txBody>
                    <a:bodyPr/>
                    <a:lstStyle/>
                    <a:p>
                      <a:pPr algn="ctr"/>
                      <a:r>
                        <a:rPr lang="en-US" b="1" dirty="0" smtClean="0">
                          <a:latin typeface="Arial" pitchFamily="34" charset="0"/>
                          <a:cs typeface="Arial" pitchFamily="34" charset="0"/>
                        </a:rPr>
                        <a:t>Data</a:t>
                      </a:r>
                      <a:endParaRPr lang="en-US" b="1" dirty="0">
                        <a:latin typeface="Arial" pitchFamily="34" charset="0"/>
                        <a:cs typeface="Arial" pitchFamily="34" charset="0"/>
                      </a:endParaRPr>
                    </a:p>
                  </a:txBody>
                  <a:tcPr anchor="ctr">
                    <a:solidFill>
                      <a:srgbClr val="00B0F0"/>
                    </a:solidFill>
                  </a:tcPr>
                </a:tc>
              </a:tr>
              <a:tr h="0">
                <a:tc>
                  <a:txBody>
                    <a:bodyPr/>
                    <a:lstStyle/>
                    <a:p>
                      <a:pPr algn="ctr"/>
                      <a:r>
                        <a:rPr lang="en-US" b="1" dirty="0" smtClean="0">
                          <a:latin typeface="Arial" pitchFamily="34" charset="0"/>
                          <a:cs typeface="Arial" pitchFamily="34" charset="0"/>
                        </a:rPr>
                        <a:t>Text</a:t>
                      </a:r>
                      <a:endParaRPr lang="en-US" b="1" dirty="0">
                        <a:latin typeface="Arial" pitchFamily="34" charset="0"/>
                        <a:cs typeface="Arial" pitchFamily="34" charset="0"/>
                      </a:endParaRPr>
                    </a:p>
                  </a:txBody>
                  <a:tcPr anchor="ctr">
                    <a:solidFill>
                      <a:srgbClr val="FFCC99"/>
                    </a:solidFill>
                  </a:tcPr>
                </a:tc>
              </a:tr>
              <a:tr h="540153">
                <a:tc>
                  <a:txBody>
                    <a:bodyPr/>
                    <a:lstStyle/>
                    <a:p>
                      <a:pPr algn="ctr"/>
                      <a:endParaRPr lang="en-US" b="1" dirty="0">
                        <a:latin typeface="Arial" pitchFamily="34" charset="0"/>
                        <a:cs typeface="Arial" pitchFamily="34" charset="0"/>
                      </a:endParaRPr>
                    </a:p>
                  </a:txBody>
                  <a:tcPr anchor="ctr"/>
                </a:tc>
              </a:tr>
            </a:tbl>
          </a:graphicData>
        </a:graphic>
      </p:graphicFrame>
      <p:sp>
        <p:nvSpPr>
          <p:cNvPr id="8" name="TextBox 7"/>
          <p:cNvSpPr txBox="1"/>
          <p:nvPr/>
        </p:nvSpPr>
        <p:spPr>
          <a:xfrm>
            <a:off x="5486400" y="1143000"/>
            <a:ext cx="4114800" cy="369332"/>
          </a:xfrm>
          <a:prstGeom prst="rect">
            <a:avLst/>
          </a:prstGeom>
          <a:noFill/>
        </p:spPr>
        <p:txBody>
          <a:bodyPr wrap="square" rtlCol="0">
            <a:spAutoFit/>
          </a:bodyPr>
          <a:lstStyle/>
          <a:p>
            <a:r>
              <a:rPr lang="en-US" b="1" dirty="0" smtClean="0">
                <a:latin typeface="Arial" pitchFamily="34" charset="0"/>
                <a:cs typeface="Arial" pitchFamily="34" charset="0"/>
              </a:rPr>
              <a:t>SPARC Address Space Layout</a:t>
            </a:r>
            <a:endParaRPr lang="en-US" b="1" dirty="0">
              <a:latin typeface="Arial" pitchFamily="34" charset="0"/>
              <a:cs typeface="Arial" pitchFamily="34" charset="0"/>
            </a:endParaRPr>
          </a:p>
        </p:txBody>
      </p:sp>
      <p:grpSp>
        <p:nvGrpSpPr>
          <p:cNvPr id="9" name="Group 8"/>
          <p:cNvGrpSpPr/>
          <p:nvPr/>
        </p:nvGrpSpPr>
        <p:grpSpPr>
          <a:xfrm>
            <a:off x="7633650" y="1583323"/>
            <a:ext cx="1586550" cy="4741277"/>
            <a:chOff x="7696200" y="1752600"/>
            <a:chExt cx="1586550" cy="4741277"/>
          </a:xfrm>
        </p:grpSpPr>
        <p:sp>
          <p:nvSpPr>
            <p:cNvPr id="10" name="TextBox 9"/>
            <p:cNvSpPr txBox="1"/>
            <p:nvPr/>
          </p:nvSpPr>
          <p:spPr>
            <a:xfrm>
              <a:off x="7772400" y="6019800"/>
              <a:ext cx="455574" cy="338554"/>
            </a:xfrm>
            <a:prstGeom prst="rect">
              <a:avLst/>
            </a:prstGeom>
            <a:noFill/>
          </p:spPr>
          <p:txBody>
            <a:bodyPr wrap="none" rtlCol="0">
              <a:spAutoFit/>
            </a:bodyPr>
            <a:lstStyle/>
            <a:p>
              <a:r>
                <a:rPr lang="en-US" sz="1600" dirty="0" smtClean="0">
                  <a:latin typeface="Arial Narrow" pitchFamily="34" charset="0"/>
                </a:rPr>
                <a:t>0x0</a:t>
              </a:r>
              <a:endParaRPr lang="en-US" sz="1600" dirty="0">
                <a:latin typeface="Arial Narrow" pitchFamily="34" charset="0"/>
              </a:endParaRPr>
            </a:p>
          </p:txBody>
        </p:sp>
        <p:sp>
          <p:nvSpPr>
            <p:cNvPr id="11" name="TextBox 10"/>
            <p:cNvSpPr txBox="1"/>
            <p:nvPr/>
          </p:nvSpPr>
          <p:spPr>
            <a:xfrm>
              <a:off x="7772400" y="5486400"/>
              <a:ext cx="1199367" cy="338554"/>
            </a:xfrm>
            <a:prstGeom prst="rect">
              <a:avLst/>
            </a:prstGeom>
            <a:noFill/>
          </p:spPr>
          <p:txBody>
            <a:bodyPr wrap="none" rtlCol="0">
              <a:spAutoFit/>
            </a:bodyPr>
            <a:lstStyle/>
            <a:p>
              <a:r>
                <a:rPr lang="en-US" sz="1600" dirty="0" smtClean="0">
                  <a:latin typeface="Arial Narrow" pitchFamily="34" charset="0"/>
                </a:rPr>
                <a:t>0x100000000</a:t>
              </a:r>
              <a:endParaRPr lang="en-US" sz="1600" dirty="0">
                <a:latin typeface="Arial Narrow" pitchFamily="34" charset="0"/>
              </a:endParaRPr>
            </a:p>
          </p:txBody>
        </p:sp>
        <p:sp>
          <p:nvSpPr>
            <p:cNvPr id="12" name="TextBox 11"/>
            <p:cNvSpPr txBox="1"/>
            <p:nvPr/>
          </p:nvSpPr>
          <p:spPr>
            <a:xfrm>
              <a:off x="7772400" y="3429000"/>
              <a:ext cx="1385316" cy="338554"/>
            </a:xfrm>
            <a:prstGeom prst="rect">
              <a:avLst/>
            </a:prstGeom>
            <a:noFill/>
          </p:spPr>
          <p:txBody>
            <a:bodyPr wrap="none" rtlCol="0">
              <a:spAutoFit/>
            </a:bodyPr>
            <a:lstStyle/>
            <a:p>
              <a:r>
                <a:rPr lang="en-US" sz="1600" dirty="0" smtClean="0">
                  <a:latin typeface="Arial Narrow" pitchFamily="34" charset="0"/>
                </a:rPr>
                <a:t>0x80100000000</a:t>
              </a:r>
              <a:endParaRPr lang="en-US" sz="1600" dirty="0">
                <a:latin typeface="Arial Narrow" pitchFamily="34" charset="0"/>
              </a:endParaRPr>
            </a:p>
          </p:txBody>
        </p:sp>
        <p:sp>
          <p:nvSpPr>
            <p:cNvPr id="13" name="TextBox 12"/>
            <p:cNvSpPr txBox="1"/>
            <p:nvPr/>
          </p:nvSpPr>
          <p:spPr>
            <a:xfrm>
              <a:off x="7772400" y="3048000"/>
              <a:ext cx="1510350" cy="338554"/>
            </a:xfrm>
            <a:prstGeom prst="rect">
              <a:avLst/>
            </a:prstGeom>
            <a:noFill/>
          </p:spPr>
          <p:txBody>
            <a:bodyPr wrap="none" rtlCol="0">
              <a:spAutoFit/>
            </a:bodyPr>
            <a:lstStyle/>
            <a:p>
              <a:r>
                <a:rPr lang="en-US" sz="1600" dirty="0" smtClean="0">
                  <a:latin typeface="Arial Narrow" pitchFamily="34" charset="0"/>
                </a:rPr>
                <a:t>0xfffff7ff00000000</a:t>
              </a:r>
              <a:endParaRPr lang="en-US" sz="1600" dirty="0">
                <a:latin typeface="Arial Narrow" pitchFamily="34" charset="0"/>
              </a:endParaRPr>
            </a:p>
          </p:txBody>
        </p:sp>
        <p:sp>
          <p:nvSpPr>
            <p:cNvPr id="14" name="TextBox 13"/>
            <p:cNvSpPr txBox="1"/>
            <p:nvPr/>
          </p:nvSpPr>
          <p:spPr>
            <a:xfrm>
              <a:off x="7754940" y="1752600"/>
              <a:ext cx="1312860" cy="338554"/>
            </a:xfrm>
            <a:prstGeom prst="rect">
              <a:avLst/>
            </a:prstGeom>
            <a:noFill/>
          </p:spPr>
          <p:txBody>
            <a:bodyPr wrap="none" rtlCol="0">
              <a:spAutoFit/>
            </a:bodyPr>
            <a:lstStyle/>
            <a:p>
              <a:r>
                <a:rPr lang="en-US" sz="1600" dirty="0" smtClean="0">
                  <a:latin typeface="Arial Narrow" pitchFamily="34" charset="0"/>
                </a:rPr>
                <a:t>0xffffffffffbf0000</a:t>
              </a:r>
              <a:endParaRPr lang="en-US" sz="1600" dirty="0">
                <a:latin typeface="Arial Narrow" pitchFamily="34" charset="0"/>
              </a:endParaRPr>
            </a:p>
          </p:txBody>
        </p:sp>
        <p:cxnSp>
          <p:nvCxnSpPr>
            <p:cNvPr id="15" name="Straight Connector 14"/>
            <p:cNvCxnSpPr/>
            <p:nvPr/>
          </p:nvCxnSpPr>
          <p:spPr>
            <a:xfrm flipV="1">
              <a:off x="7696200" y="63246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96200" y="5791200"/>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6200" y="3335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96200" y="20405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96200" y="3716923"/>
              <a:ext cx="228600" cy="1692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338250" y="2573923"/>
            <a:ext cx="457200" cy="1905000"/>
            <a:chOff x="6400800" y="2743200"/>
            <a:chExt cx="457200" cy="1905000"/>
          </a:xfrm>
        </p:grpSpPr>
        <p:sp>
          <p:nvSpPr>
            <p:cNvPr id="21" name="Up Arrow 20"/>
            <p:cNvSpPr/>
            <p:nvPr/>
          </p:nvSpPr>
          <p:spPr>
            <a:xfrm>
              <a:off x="6400800" y="4191000"/>
              <a:ext cx="457200" cy="457200"/>
            </a:xfrm>
            <a:prstGeom prst="up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400800" y="2743200"/>
              <a:ext cx="457200" cy="4572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4038600" y="2971800"/>
            <a:ext cx="228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4400" y="2971800"/>
            <a:ext cx="228600"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7" idx="1"/>
            <a:endCxn id="7" idx="3"/>
          </p:cNvCxnSpPr>
          <p:nvPr/>
        </p:nvCxnSpPr>
        <p:spPr>
          <a:xfrm>
            <a:off x="5576250" y="3982635"/>
            <a:ext cx="2057400" cy="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62600" y="3124200"/>
            <a:ext cx="2057400" cy="0"/>
          </a:xfrm>
          <a:prstGeom prst="line">
            <a:avLst/>
          </a:prstGeom>
          <a:ln w="3810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5779696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to First-Use Equivalence</a:t>
            </a:r>
            <a:endParaRPr lang="en-US" dirty="0"/>
          </a:p>
        </p:txBody>
      </p:sp>
      <p:sp>
        <p:nvSpPr>
          <p:cNvPr id="3" name="Content Placeholder 2"/>
          <p:cNvSpPr>
            <a:spLocks noGrp="1"/>
          </p:cNvSpPr>
          <p:nvPr>
            <p:ph idx="1"/>
          </p:nvPr>
        </p:nvSpPr>
        <p:spPr>
          <a:xfrm>
            <a:off x="304800" y="1066800"/>
            <a:ext cx="8610600" cy="4800600"/>
          </a:xfrm>
        </p:spPr>
        <p:txBody>
          <a:bodyPr/>
          <a:lstStyle/>
          <a:p>
            <a:pPr marL="400036" indent="-342900"/>
            <a:r>
              <a:rPr lang="en-US" dirty="0" smtClean="0">
                <a:solidFill>
                  <a:srgbClr val="D25000"/>
                </a:solidFill>
              </a:rPr>
              <a:t>Error in first use is equivalent to error in definition  </a:t>
            </a:r>
            <a:r>
              <a:rPr lang="en-US" dirty="0" smtClean="0">
                <a:solidFill>
                  <a:srgbClr val="D25000"/>
                </a:solidFill>
                <a:sym typeface="Symbol"/>
              </a:rPr>
              <a:t> </a:t>
            </a:r>
            <a:r>
              <a:rPr lang="en-US" dirty="0" smtClean="0">
                <a:solidFill>
                  <a:srgbClr val="D25000"/>
                </a:solidFill>
              </a:rPr>
              <a:t>prune definition</a:t>
            </a:r>
          </a:p>
          <a:p>
            <a:pPr marL="799992" lvl="1" indent="-342900"/>
            <a:r>
              <a:rPr lang="en-US" dirty="0" smtClean="0"/>
              <a:t>Error model</a:t>
            </a:r>
            <a:r>
              <a:rPr lang="en-US" dirty="0"/>
              <a:t>: single bit </a:t>
            </a:r>
            <a:r>
              <a:rPr lang="en-US" dirty="0" smtClean="0"/>
              <a:t>flips in operands, </a:t>
            </a:r>
            <a:r>
              <a:rPr lang="en-US" dirty="0"/>
              <a:t>one </a:t>
            </a:r>
            <a:r>
              <a:rPr lang="en-US" dirty="0" smtClean="0"/>
              <a:t>error </a:t>
            </a:r>
            <a:r>
              <a:rPr lang="en-US" dirty="0"/>
              <a:t>at a time</a:t>
            </a:r>
          </a:p>
          <a:p>
            <a:pPr marL="457092" lvl="1" indent="0">
              <a:buNone/>
            </a:pPr>
            <a:r>
              <a:rPr lang="en-US" dirty="0" smtClean="0"/>
              <a:t>	</a:t>
            </a:r>
          </a:p>
          <a:p>
            <a:pPr marL="457092" lvl="1" indent="0">
              <a:buNone/>
            </a:pPr>
            <a:r>
              <a:rPr lang="en-US" dirty="0" smtClean="0"/>
              <a:t>	</a:t>
            </a:r>
            <a:r>
              <a:rPr lang="en-US" dirty="0"/>
              <a:t>	</a:t>
            </a:r>
            <a:r>
              <a:rPr lang="en-US" dirty="0" smtClean="0"/>
              <a:t>r1  </a:t>
            </a:r>
            <a:r>
              <a:rPr lang="en-US" dirty="0" smtClean="0">
                <a:solidFill>
                  <a:schemeClr val="tx1">
                    <a:lumMod val="65000"/>
                    <a:lumOff val="35000"/>
                  </a:schemeClr>
                </a:solidFill>
              </a:rPr>
              <a:t>=  r2  +  r3</a:t>
            </a:r>
          </a:p>
          <a:p>
            <a:pPr marL="457092" lvl="1" indent="0">
              <a:buNone/>
            </a:pPr>
            <a:endParaRPr lang="en-US" dirty="0"/>
          </a:p>
          <a:p>
            <a:pPr marL="457092" lvl="1" indent="0">
              <a:buNone/>
            </a:pPr>
            <a:r>
              <a:rPr lang="en-US" dirty="0" smtClean="0"/>
              <a:t>		</a:t>
            </a:r>
            <a:r>
              <a:rPr lang="en-US" dirty="0" smtClean="0">
                <a:solidFill>
                  <a:schemeClr val="tx1">
                    <a:lumMod val="65000"/>
                    <a:lumOff val="35000"/>
                  </a:schemeClr>
                </a:solidFill>
              </a:rPr>
              <a:t>r4  = </a:t>
            </a:r>
            <a:r>
              <a:rPr lang="en-US" dirty="0" smtClean="0"/>
              <a:t>r1  </a:t>
            </a:r>
            <a:r>
              <a:rPr lang="en-US" dirty="0" smtClean="0">
                <a:solidFill>
                  <a:schemeClr val="tx1">
                    <a:lumMod val="65000"/>
                    <a:lumOff val="35000"/>
                  </a:schemeClr>
                </a:solidFill>
              </a:rPr>
              <a:t>+ r5</a:t>
            </a:r>
          </a:p>
          <a:p>
            <a:pPr marL="457092" lvl="1" indent="0">
              <a:buNone/>
            </a:pPr>
            <a:endParaRPr lang="en-US" dirty="0"/>
          </a:p>
          <a:p>
            <a:pPr marL="457092" lvl="1" indent="0">
              <a:buNone/>
            </a:pPr>
            <a:r>
              <a:rPr lang="en-US" dirty="0" smtClean="0"/>
              <a:t>		… </a:t>
            </a:r>
          </a:p>
          <a:p>
            <a:pPr marL="457092" lvl="1" indent="0">
              <a:buNone/>
            </a:pPr>
            <a:endParaRPr lang="en-US" dirty="0"/>
          </a:p>
          <a:p>
            <a:r>
              <a:rPr lang="en-US" dirty="0"/>
              <a:t>If there is no first use, then </a:t>
            </a:r>
            <a:r>
              <a:rPr lang="en-US" dirty="0" smtClean="0"/>
              <a:t>definition </a:t>
            </a:r>
            <a:r>
              <a:rPr lang="en-US" dirty="0"/>
              <a:t>is dead </a:t>
            </a:r>
            <a:r>
              <a:rPr lang="en-US" dirty="0">
                <a:sym typeface="Symbol"/>
              </a:rPr>
              <a:t> </a:t>
            </a:r>
            <a:r>
              <a:rPr lang="en-US" dirty="0"/>
              <a:t>prune </a:t>
            </a:r>
            <a:r>
              <a:rPr lang="en-US" dirty="0" smtClean="0"/>
              <a:t>definition</a:t>
            </a:r>
            <a:endParaRPr lang="en-US" dirty="0"/>
          </a:p>
          <a:p>
            <a:pPr marL="457092" lvl="1" indent="0">
              <a:buNone/>
            </a:pPr>
            <a:endParaRPr lang="en-US"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56</a:t>
            </a:fld>
            <a:endParaRPr lang="en-US" dirty="0"/>
          </a:p>
        </p:txBody>
      </p:sp>
      <p:cxnSp>
        <p:nvCxnSpPr>
          <p:cNvPr id="7" name="Straight Connector 6"/>
          <p:cNvCxnSpPr/>
          <p:nvPr/>
        </p:nvCxnSpPr>
        <p:spPr bwMode="auto">
          <a:xfrm flipV="1">
            <a:off x="2133600" y="2570202"/>
            <a:ext cx="381000" cy="337066"/>
          </a:xfrm>
          <a:prstGeom prst="line">
            <a:avLst/>
          </a:prstGeom>
          <a:solidFill>
            <a:schemeClr val="accent1"/>
          </a:solidFill>
          <a:ln w="38100" cap="flat" cmpd="sng" algn="ctr">
            <a:solidFill>
              <a:srgbClr val="A50021"/>
            </a:solidFill>
            <a:prstDash val="solid"/>
            <a:round/>
            <a:headEnd type="none" w="med" len="med"/>
            <a:tailEnd type="none" w="med" len="med"/>
          </a:ln>
          <a:effectLst/>
        </p:spPr>
      </p:cxnSp>
      <p:grpSp>
        <p:nvGrpSpPr>
          <p:cNvPr id="15" name="Group 14"/>
          <p:cNvGrpSpPr/>
          <p:nvPr/>
        </p:nvGrpSpPr>
        <p:grpSpPr>
          <a:xfrm>
            <a:off x="762000" y="2570202"/>
            <a:ext cx="1371600" cy="369332"/>
            <a:chOff x="762000" y="2939534"/>
            <a:chExt cx="1143000" cy="369332"/>
          </a:xfrm>
        </p:grpSpPr>
        <p:sp>
          <p:nvSpPr>
            <p:cNvPr id="6" name="TextBox 5"/>
            <p:cNvSpPr txBox="1"/>
            <p:nvPr/>
          </p:nvSpPr>
          <p:spPr>
            <a:xfrm>
              <a:off x="762000" y="2939534"/>
              <a:ext cx="1056700" cy="369332"/>
            </a:xfrm>
            <a:prstGeom prst="rect">
              <a:avLst/>
            </a:prstGeom>
            <a:noFill/>
          </p:spPr>
          <p:txBody>
            <a:bodyPr wrap="none" rtlCol="0">
              <a:spAutoFit/>
            </a:bodyPr>
            <a:lstStyle/>
            <a:p>
              <a:r>
                <a:rPr lang="en-US" b="1" dirty="0" smtClean="0">
                  <a:latin typeface="Arial Narrow" pitchFamily="34" charset="0"/>
                </a:rPr>
                <a:t>Definition</a:t>
              </a:r>
              <a:endParaRPr lang="en-US" b="1" dirty="0">
                <a:latin typeface="Arial Narrow" pitchFamily="34" charset="0"/>
              </a:endParaRPr>
            </a:p>
          </p:txBody>
        </p:sp>
        <p:cxnSp>
          <p:nvCxnSpPr>
            <p:cNvPr id="10" name="Straight Arrow Connector 9"/>
            <p:cNvCxnSpPr/>
            <p:nvPr/>
          </p:nvCxnSpPr>
          <p:spPr bwMode="auto">
            <a:xfrm>
              <a:off x="1651000" y="3124200"/>
              <a:ext cx="254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4" name="Group 13"/>
          <p:cNvGrpSpPr/>
          <p:nvPr/>
        </p:nvGrpSpPr>
        <p:grpSpPr>
          <a:xfrm>
            <a:off x="2362200" y="3821668"/>
            <a:ext cx="974947" cy="597932"/>
            <a:chOff x="2362200" y="4191000"/>
            <a:chExt cx="974947" cy="597932"/>
          </a:xfrm>
        </p:grpSpPr>
        <p:sp>
          <p:nvSpPr>
            <p:cNvPr id="8" name="TextBox 7"/>
            <p:cNvSpPr txBox="1"/>
            <p:nvPr/>
          </p:nvSpPr>
          <p:spPr>
            <a:xfrm>
              <a:off x="2362200" y="4419600"/>
              <a:ext cx="974947" cy="369332"/>
            </a:xfrm>
            <a:prstGeom prst="rect">
              <a:avLst/>
            </a:prstGeom>
            <a:noFill/>
          </p:spPr>
          <p:txBody>
            <a:bodyPr wrap="none" rtlCol="0">
              <a:spAutoFit/>
            </a:bodyPr>
            <a:lstStyle/>
            <a:p>
              <a:r>
                <a:rPr lang="en-US" b="1" dirty="0" smtClean="0">
                  <a:latin typeface="Arial Narrow" pitchFamily="34" charset="0"/>
                </a:rPr>
                <a:t>First use</a:t>
              </a:r>
              <a:endParaRPr lang="en-US" b="1" dirty="0">
                <a:latin typeface="Arial Narrow" pitchFamily="34" charset="0"/>
              </a:endParaRPr>
            </a:p>
          </p:txBody>
        </p:sp>
        <p:cxnSp>
          <p:nvCxnSpPr>
            <p:cNvPr id="11" name="Straight Arrow Connector 10"/>
            <p:cNvCxnSpPr>
              <a:stCxn id="8" idx="0"/>
            </p:cNvCxnSpPr>
            <p:nvPr/>
          </p:nvCxnSpPr>
          <p:spPr bwMode="auto">
            <a:xfrm flipH="1" flipV="1">
              <a:off x="2849673" y="4191000"/>
              <a:ext cx="1"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620228175"/>
      </p:ext>
    </p:extLst>
  </p:cSld>
  <p:clrMapOvr>
    <a:masterClrMapping/>
  </p:clrMapOvr>
  <mc:AlternateContent xmlns:mc="http://schemas.openxmlformats.org/markup-compatibility/2006" xmlns:p14="http://schemas.microsoft.com/office/powerpoint/2010/main">
    <mc:Choice Requires="p14">
      <p:transition spd="slow" p14:dur="2000" advTm="18954"/>
    </mc:Choice>
    <mc:Fallback xmlns="">
      <p:transition spd="slow" advTm="189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Equivalence</a:t>
            </a:r>
            <a:endParaRPr lang="en-US" dirty="0"/>
          </a:p>
        </p:txBody>
      </p:sp>
      <p:sp>
        <p:nvSpPr>
          <p:cNvPr id="3" name="Content Placeholder 2"/>
          <p:cNvSpPr>
            <a:spLocks noGrp="1"/>
          </p:cNvSpPr>
          <p:nvPr>
            <p:ph idx="1"/>
          </p:nvPr>
        </p:nvSpPr>
        <p:spPr>
          <a:xfrm>
            <a:off x="0" y="990600"/>
            <a:ext cx="9144000" cy="725505"/>
          </a:xfrm>
        </p:spPr>
        <p:txBody>
          <a:bodyPr>
            <a:normAutofit/>
          </a:bodyPr>
          <a:lstStyle/>
          <a:p>
            <a:pPr marL="0" lvl="1" indent="0" algn="ctr">
              <a:spcBef>
                <a:spcPts val="1224"/>
              </a:spcBef>
              <a:buNone/>
            </a:pPr>
            <a:r>
              <a:rPr kumimoji="1" lang="en-US" dirty="0" smtClean="0">
                <a:solidFill>
                  <a:srgbClr val="D25000"/>
                </a:solidFill>
                <a:ea typeface="MS PGothic" pitchFamily="34" charset="-128"/>
              </a:rPr>
              <a:t>Insight: Errors </a:t>
            </a:r>
            <a:r>
              <a:rPr kumimoji="1" lang="en-US" dirty="0">
                <a:solidFill>
                  <a:srgbClr val="D25000"/>
                </a:solidFill>
                <a:ea typeface="MS PGothic" pitchFamily="34" charset="-128"/>
              </a:rPr>
              <a:t>flowing through similar control paths may behave </a:t>
            </a:r>
            <a:r>
              <a:rPr kumimoji="1" lang="en-US" dirty="0" smtClean="0">
                <a:solidFill>
                  <a:srgbClr val="D25000"/>
                </a:solidFill>
                <a:ea typeface="MS PGothic" pitchFamily="34" charset="-128"/>
              </a:rPr>
              <a:t>similarly</a:t>
            </a:r>
            <a:r>
              <a:rPr kumimoji="1" lang="en-US" dirty="0" smtClean="0">
                <a:ea typeface="MS PGothic" pitchFamily="34" charset="-128"/>
              </a:rPr>
              <a:t>*</a:t>
            </a:r>
            <a:r>
              <a:rPr kumimoji="1" lang="en-US" dirty="0" smtClean="0">
                <a:solidFill>
                  <a:srgbClr val="D25000"/>
                </a:solidFill>
                <a:ea typeface="MS PGothic" pitchFamily="34" charset="-128"/>
              </a:rPr>
              <a:t> </a:t>
            </a:r>
            <a:endParaRPr kumimoji="1" lang="en-US" dirty="0">
              <a:solidFill>
                <a:srgbClr val="D25000"/>
              </a:solidFill>
              <a:ea typeface="MS PGothic" pitchFamily="34" charset="-128"/>
            </a:endParaRPr>
          </a:p>
          <a:p>
            <a:pPr marL="0" indent="0">
              <a:buNone/>
            </a:pPr>
            <a:endParaRPr kumimoji="1" lang="en-US" dirty="0" smtClean="0">
              <a:ea typeface="MS PGothic" pitchFamily="34" charset="-128"/>
            </a:endParaRPr>
          </a:p>
          <a:p>
            <a:endParaRPr kumimoji="1" lang="en-US" dirty="0" smtClean="0">
              <a:ea typeface="MS PGothic" pitchFamily="34" charset="-128"/>
            </a:endParaRPr>
          </a:p>
          <a:p>
            <a:endParaRPr kumimoji="1" lang="en-US" dirty="0">
              <a:ea typeface="MS PGothic" pitchFamily="34" charset="-128"/>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57</a:t>
            </a:fld>
            <a:endParaRPr lang="en-US"/>
          </a:p>
        </p:txBody>
      </p:sp>
      <p:grpSp>
        <p:nvGrpSpPr>
          <p:cNvPr id="46" name="Group 14"/>
          <p:cNvGrpSpPr>
            <a:grpSpLocks/>
          </p:cNvGrpSpPr>
          <p:nvPr/>
        </p:nvGrpSpPr>
        <p:grpSpPr bwMode="auto">
          <a:xfrm>
            <a:off x="626414" y="1765925"/>
            <a:ext cx="2638871" cy="3598997"/>
            <a:chOff x="11735307" y="19770666"/>
            <a:chExt cx="2263553" cy="4348212"/>
          </a:xfrm>
        </p:grpSpPr>
        <p:sp>
          <p:nvSpPr>
            <p:cNvPr id="47" name="Oval 46"/>
            <p:cNvSpPr/>
            <p:nvPr/>
          </p:nvSpPr>
          <p:spPr>
            <a:xfrm>
              <a:off x="12914867" y="19770666"/>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48" name="Straight Arrow Connector 47"/>
            <p:cNvCxnSpPr>
              <a:stCxn id="47" idx="5"/>
              <a:endCxn id="50" idx="0"/>
            </p:cNvCxnSpPr>
            <p:nvPr/>
          </p:nvCxnSpPr>
          <p:spPr>
            <a:xfrm>
              <a:off x="13132551" y="20075934"/>
              <a:ext cx="738885" cy="6279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53" idx="0"/>
            </p:cNvCxnSpPr>
            <p:nvPr/>
          </p:nvCxnSpPr>
          <p:spPr>
            <a:xfrm flipH="1">
              <a:off x="12320220" y="20075934"/>
              <a:ext cx="631813" cy="58820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3744011" y="2070384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1" name="Oval 50"/>
            <p:cNvSpPr/>
            <p:nvPr/>
          </p:nvSpPr>
          <p:spPr>
            <a:xfrm>
              <a:off x="12237040" y="22340628"/>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2" name="Straight Arrow Connector 51"/>
            <p:cNvCxnSpPr>
              <a:stCxn id="57" idx="4"/>
              <a:endCxn id="51" idx="7"/>
            </p:cNvCxnSpPr>
            <p:nvPr/>
          </p:nvCxnSpPr>
          <p:spPr>
            <a:xfrm flipH="1">
              <a:off x="12454724" y="21859148"/>
              <a:ext cx="398201"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2192796" y="20664134"/>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4" name="Straight Arrow Connector 53"/>
            <p:cNvCxnSpPr>
              <a:stCxn id="53" idx="5"/>
            </p:cNvCxnSpPr>
            <p:nvPr/>
          </p:nvCxnSpPr>
          <p:spPr>
            <a:xfrm>
              <a:off x="12409594" y="20969403"/>
              <a:ext cx="46899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p:cNvCxnSpPr>
            <p:nvPr/>
          </p:nvCxnSpPr>
          <p:spPr>
            <a:xfrm flipH="1">
              <a:off x="11887508" y="20969403"/>
              <a:ext cx="342453" cy="5323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735307"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sp>
          <p:nvSpPr>
            <p:cNvPr id="57" name="Oval 56"/>
            <p:cNvSpPr/>
            <p:nvPr/>
          </p:nvSpPr>
          <p:spPr>
            <a:xfrm>
              <a:off x="12725501" y="215017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58" name="Straight Arrow Connector 57"/>
            <p:cNvCxnSpPr>
              <a:stCxn id="56" idx="4"/>
              <a:endCxn id="51" idx="1"/>
            </p:cNvCxnSpPr>
            <p:nvPr/>
          </p:nvCxnSpPr>
          <p:spPr>
            <a:xfrm>
              <a:off x="11862731" y="21859148"/>
              <a:ext cx="411474" cy="53359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2990968" y="2299956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0" name="Straight Arrow Connector 59"/>
            <p:cNvCxnSpPr>
              <a:stCxn id="51" idx="5"/>
              <a:endCxn id="59" idx="1"/>
            </p:cNvCxnSpPr>
            <p:nvPr/>
          </p:nvCxnSpPr>
          <p:spPr>
            <a:xfrm>
              <a:off x="12454724" y="22645897"/>
              <a:ext cx="573410" cy="40578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0" idx="4"/>
              <a:endCxn id="59" idx="7"/>
            </p:cNvCxnSpPr>
            <p:nvPr/>
          </p:nvCxnSpPr>
          <p:spPr>
            <a:xfrm flipH="1">
              <a:off x="13208651" y="21061231"/>
              <a:ext cx="662784" cy="199044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2990968" y="23761491"/>
              <a:ext cx="254849" cy="357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63" name="Straight Arrow Connector 62"/>
            <p:cNvCxnSpPr>
              <a:stCxn id="59" idx="4"/>
              <a:endCxn id="62" idx="0"/>
            </p:cNvCxnSpPr>
            <p:nvPr/>
          </p:nvCxnSpPr>
          <p:spPr>
            <a:xfrm>
              <a:off x="13118392" y="23356948"/>
              <a:ext cx="0" cy="40454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7" name="TextBox 25"/>
          <p:cNvSpPr txBox="1">
            <a:spLocks noChangeArrowheads="1"/>
          </p:cNvSpPr>
          <p:nvPr/>
        </p:nvSpPr>
        <p:spPr bwMode="auto">
          <a:xfrm>
            <a:off x="304800" y="1439896"/>
            <a:ext cx="849413" cy="465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5324" tIns="62663" rIns="125324" bIns="62663">
            <a:spAutoFit/>
          </a:bodyPr>
          <a:lstStyle>
            <a:lvl1pPr defTabSz="1079500" eaLnBrk="0" hangingPunct="0">
              <a:defRPr sz="7400">
                <a:solidFill>
                  <a:schemeClr val="tx1"/>
                </a:solidFill>
                <a:latin typeface="Arial" charset="0"/>
                <a:cs typeface="Arial" charset="0"/>
              </a:defRPr>
            </a:lvl1pPr>
            <a:lvl2pPr marL="742950" indent="-285750" defTabSz="1079500" eaLnBrk="0" hangingPunct="0">
              <a:defRPr sz="7400">
                <a:solidFill>
                  <a:schemeClr val="tx1"/>
                </a:solidFill>
                <a:latin typeface="Arial" charset="0"/>
                <a:cs typeface="Arial" charset="0"/>
              </a:defRPr>
            </a:lvl2pPr>
            <a:lvl3pPr marL="1143000" indent="-228600" defTabSz="1079500" eaLnBrk="0" hangingPunct="0">
              <a:defRPr sz="7400">
                <a:solidFill>
                  <a:schemeClr val="tx1"/>
                </a:solidFill>
                <a:latin typeface="Arial" charset="0"/>
                <a:cs typeface="Arial" charset="0"/>
              </a:defRPr>
            </a:lvl3pPr>
            <a:lvl4pPr marL="1600200" indent="-228600" defTabSz="1079500" eaLnBrk="0" hangingPunct="0">
              <a:defRPr sz="7400">
                <a:solidFill>
                  <a:schemeClr val="tx1"/>
                </a:solidFill>
                <a:latin typeface="Arial" charset="0"/>
                <a:cs typeface="Arial" charset="0"/>
              </a:defRPr>
            </a:lvl4pPr>
            <a:lvl5pPr marL="2057400" indent="-228600" defTabSz="1079500" eaLnBrk="0" hangingPunct="0">
              <a:defRPr sz="7400">
                <a:solidFill>
                  <a:schemeClr val="tx1"/>
                </a:solidFill>
                <a:latin typeface="Arial" charset="0"/>
                <a:cs typeface="Arial" charset="0"/>
              </a:defRPr>
            </a:lvl5pPr>
            <a:lvl6pPr marL="2514600" indent="-228600" defTabSz="1079500" eaLnBrk="0" fontAlgn="base" hangingPunct="0">
              <a:spcBef>
                <a:spcPct val="0"/>
              </a:spcBef>
              <a:spcAft>
                <a:spcPct val="0"/>
              </a:spcAft>
              <a:defRPr sz="7400">
                <a:solidFill>
                  <a:schemeClr val="tx1"/>
                </a:solidFill>
                <a:latin typeface="Arial" charset="0"/>
                <a:cs typeface="Arial" charset="0"/>
              </a:defRPr>
            </a:lvl6pPr>
            <a:lvl7pPr marL="2971800" indent="-228600" defTabSz="1079500" eaLnBrk="0" fontAlgn="base" hangingPunct="0">
              <a:spcBef>
                <a:spcPct val="0"/>
              </a:spcBef>
              <a:spcAft>
                <a:spcPct val="0"/>
              </a:spcAft>
              <a:defRPr sz="7400">
                <a:solidFill>
                  <a:schemeClr val="tx1"/>
                </a:solidFill>
                <a:latin typeface="Arial" charset="0"/>
                <a:cs typeface="Arial" charset="0"/>
              </a:defRPr>
            </a:lvl7pPr>
            <a:lvl8pPr marL="3429000" indent="-228600" defTabSz="1079500" eaLnBrk="0" fontAlgn="base" hangingPunct="0">
              <a:spcBef>
                <a:spcPct val="0"/>
              </a:spcBef>
              <a:spcAft>
                <a:spcPct val="0"/>
              </a:spcAft>
              <a:defRPr sz="7400">
                <a:solidFill>
                  <a:schemeClr val="tx1"/>
                </a:solidFill>
                <a:latin typeface="Arial" charset="0"/>
                <a:cs typeface="Arial" charset="0"/>
              </a:defRPr>
            </a:lvl8pPr>
            <a:lvl9pPr marL="3886200" indent="-228600" defTabSz="1079500" eaLnBrk="0" fontAlgn="base" hangingPunct="0">
              <a:spcBef>
                <a:spcPct val="0"/>
              </a:spcBef>
              <a:spcAft>
                <a:spcPct val="0"/>
              </a:spcAft>
              <a:defRPr sz="7400">
                <a:solidFill>
                  <a:schemeClr val="tx1"/>
                </a:solidFill>
                <a:latin typeface="Arial" charset="0"/>
                <a:cs typeface="Arial" charset="0"/>
              </a:defRPr>
            </a:lvl9pPr>
          </a:lstStyle>
          <a:p>
            <a:pPr algn="ctr" eaLnBrk="1" hangingPunct="1"/>
            <a:r>
              <a:rPr lang="en-US" sz="2200" b="1" dirty="0">
                <a:ea typeface="MS PGothic" pitchFamily="34" charset="-128"/>
              </a:rPr>
              <a:t>CFG</a:t>
            </a:r>
          </a:p>
        </p:txBody>
      </p:sp>
      <p:cxnSp>
        <p:nvCxnSpPr>
          <p:cNvPr id="68" name="Straight Arrow Connector 67"/>
          <p:cNvCxnSpPr>
            <a:stCxn id="62" idx="4"/>
          </p:cNvCxnSpPr>
          <p:nvPr/>
        </p:nvCxnSpPr>
        <p:spPr>
          <a:xfrm flipH="1">
            <a:off x="2238827" y="5364922"/>
            <a:ext cx="1" cy="258638"/>
          </a:xfrm>
          <a:prstGeom prst="straightConnector1">
            <a:avLst/>
          </a:prstGeom>
          <a:ln w="190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64730" y="1676400"/>
            <a:ext cx="389850" cy="461665"/>
          </a:xfrm>
          <a:prstGeom prst="rect">
            <a:avLst/>
          </a:prstGeom>
          <a:noFill/>
        </p:spPr>
        <p:txBody>
          <a:bodyPr wrap="none" rtlCol="0">
            <a:spAutoFit/>
          </a:bodyPr>
          <a:lstStyle/>
          <a:p>
            <a:r>
              <a:rPr lang="en-US" sz="2400" b="1" dirty="0" smtClean="0">
                <a:solidFill>
                  <a:srgbClr val="D25000"/>
                </a:solidFill>
              </a:rPr>
              <a:t>X</a:t>
            </a:r>
            <a:endParaRPr lang="en-US" sz="2400" b="1" dirty="0">
              <a:solidFill>
                <a:srgbClr val="D25000"/>
              </a:solidFill>
            </a:endParaRPr>
          </a:p>
        </p:txBody>
      </p:sp>
      <p:sp>
        <p:nvSpPr>
          <p:cNvPr id="33" name="Oval 32"/>
          <p:cNvSpPr/>
          <p:nvPr/>
        </p:nvSpPr>
        <p:spPr bwMode="auto">
          <a:xfrm>
            <a:off x="2097335" y="5832561"/>
            <a:ext cx="297105" cy="2958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a:cs typeface="Arial" pitchFamily="34" charset="0"/>
            </a:endParaRPr>
          </a:p>
        </p:txBody>
      </p:sp>
      <p:cxnSp>
        <p:nvCxnSpPr>
          <p:cNvPr id="34" name="Straight Arrow Connector 33"/>
          <p:cNvCxnSpPr/>
          <p:nvPr/>
        </p:nvCxnSpPr>
        <p:spPr>
          <a:xfrm>
            <a:off x="2238827" y="5623560"/>
            <a:ext cx="3213" cy="208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reeform 22"/>
          <p:cNvSpPr>
            <a:spLocks/>
          </p:cNvSpPr>
          <p:nvPr/>
        </p:nvSpPr>
        <p:spPr bwMode="auto">
          <a:xfrm>
            <a:off x="381000" y="1685810"/>
            <a:ext cx="1402875" cy="3635973"/>
          </a:xfrm>
          <a:custGeom>
            <a:avLst/>
            <a:gdLst>
              <a:gd name="T0" fmla="*/ 2400102 w 2496348"/>
              <a:gd name="T1" fmla="*/ 0 h 5619750"/>
              <a:gd name="T2" fmla="*/ 1105116 w 2496348"/>
              <a:gd name="T3" fmla="*/ 1047750 h 5619750"/>
              <a:gd name="T4" fmla="*/ 569 w 2496348"/>
              <a:gd name="T5" fmla="*/ 2571750 h 5619750"/>
              <a:gd name="T6" fmla="*/ 1247945 w 2496348"/>
              <a:gd name="T7" fmla="*/ 4048125 h 5619750"/>
              <a:gd name="T8" fmla="*/ 2314404 w 2496348"/>
              <a:gd name="T9" fmla="*/ 4619625 h 5619750"/>
              <a:gd name="T10" fmla="*/ 2485799 w 2496348"/>
              <a:gd name="T11" fmla="*/ 5619750 h 56197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6348" h="5619750">
                <a:moveTo>
                  <a:pt x="2400869" y="0"/>
                </a:moveTo>
                <a:cubicBezTo>
                  <a:pt x="1953194" y="309562"/>
                  <a:pt x="1505519" y="619125"/>
                  <a:pt x="1105469" y="1047750"/>
                </a:cubicBezTo>
                <a:cubicBezTo>
                  <a:pt x="705419" y="1476375"/>
                  <a:pt x="-23244" y="2071687"/>
                  <a:pt x="569" y="2571750"/>
                </a:cubicBezTo>
                <a:cubicBezTo>
                  <a:pt x="24382" y="3071813"/>
                  <a:pt x="862582" y="3706813"/>
                  <a:pt x="1248344" y="4048125"/>
                </a:cubicBezTo>
                <a:cubicBezTo>
                  <a:pt x="1634106" y="4389437"/>
                  <a:pt x="2108769" y="4357688"/>
                  <a:pt x="2315144" y="4619625"/>
                </a:cubicBezTo>
                <a:cubicBezTo>
                  <a:pt x="2521519" y="4881562"/>
                  <a:pt x="2504056" y="5250656"/>
                  <a:pt x="2486594" y="5619750"/>
                </a:cubicBezTo>
              </a:path>
            </a:pathLst>
          </a:custGeom>
          <a:noFill/>
          <a:ln w="76200"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3"/>
          <p:cNvSpPr>
            <a:spLocks/>
          </p:cNvSpPr>
          <p:nvPr/>
        </p:nvSpPr>
        <p:spPr bwMode="auto">
          <a:xfrm>
            <a:off x="1741285" y="2201012"/>
            <a:ext cx="883490" cy="3099821"/>
          </a:xfrm>
          <a:custGeom>
            <a:avLst/>
            <a:gdLst>
              <a:gd name="T0" fmla="*/ 742125 w 1728541"/>
              <a:gd name="T1" fmla="*/ 0 h 4791075"/>
              <a:gd name="T2" fmla="*/ 2256 w 1728541"/>
              <a:gd name="T3" fmla="*/ 714375 h 4791075"/>
              <a:gd name="T4" fmla="*/ 954641 w 1728541"/>
              <a:gd name="T5" fmla="*/ 1800225 h 4791075"/>
              <a:gd name="T6" fmla="*/ 214772 w 1728541"/>
              <a:gd name="T7" fmla="*/ 2847975 h 4791075"/>
              <a:gd name="T8" fmla="*/ 1300963 w 1728541"/>
              <a:gd name="T9" fmla="*/ 3533775 h 4791075"/>
              <a:gd name="T10" fmla="*/ 1363930 w 1728541"/>
              <a:gd name="T11" fmla="*/ 4791075 h 47910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8541" h="4791075">
                <a:moveTo>
                  <a:pt x="898080" y="0"/>
                </a:moveTo>
                <a:cubicBezTo>
                  <a:pt x="428974" y="207169"/>
                  <a:pt x="-40132" y="414338"/>
                  <a:pt x="2730" y="714375"/>
                </a:cubicBezTo>
                <a:cubicBezTo>
                  <a:pt x="45592" y="1014412"/>
                  <a:pt x="1112393" y="1444625"/>
                  <a:pt x="1155255" y="1800225"/>
                </a:cubicBezTo>
                <a:cubicBezTo>
                  <a:pt x="1198117" y="2155825"/>
                  <a:pt x="190055" y="2559050"/>
                  <a:pt x="259905" y="2847975"/>
                </a:cubicBezTo>
                <a:cubicBezTo>
                  <a:pt x="329755" y="3136900"/>
                  <a:pt x="1342580" y="3209925"/>
                  <a:pt x="1574355" y="3533775"/>
                </a:cubicBezTo>
                <a:cubicBezTo>
                  <a:pt x="1806130" y="3857625"/>
                  <a:pt x="1728342" y="4324350"/>
                  <a:pt x="1650555" y="4791075"/>
                </a:cubicBezTo>
              </a:path>
            </a:pathLst>
          </a:custGeom>
          <a:noFill/>
          <a:ln w="76200" cap="flat" cmpd="sng" algn="ctr">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4"/>
          <p:cNvSpPr>
            <a:spLocks/>
          </p:cNvSpPr>
          <p:nvPr/>
        </p:nvSpPr>
        <p:spPr bwMode="auto">
          <a:xfrm>
            <a:off x="2469394" y="1719433"/>
            <a:ext cx="1024491" cy="3623647"/>
          </a:xfrm>
          <a:custGeom>
            <a:avLst/>
            <a:gdLst>
              <a:gd name="T0" fmla="*/ 0 w 1822079"/>
              <a:gd name="T1" fmla="*/ 0 h 5600700"/>
              <a:gd name="T2" fmla="*/ 1810118 w 1822079"/>
              <a:gd name="T3" fmla="*/ 1323975 h 5600700"/>
              <a:gd name="T4" fmla="*/ 790736 w 1822079"/>
              <a:gd name="T5" fmla="*/ 4391025 h 5600700"/>
              <a:gd name="T6" fmla="*/ 685940 w 1822079"/>
              <a:gd name="T7" fmla="*/ 5600700 h 5600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2079" h="5600700">
                <a:moveTo>
                  <a:pt x="0" y="0"/>
                </a:moveTo>
                <a:cubicBezTo>
                  <a:pt x="838994" y="296069"/>
                  <a:pt x="1677988" y="592138"/>
                  <a:pt x="1809750" y="1323975"/>
                </a:cubicBezTo>
                <a:cubicBezTo>
                  <a:pt x="1941513" y="2055813"/>
                  <a:pt x="977900" y="3678238"/>
                  <a:pt x="790575" y="4391025"/>
                </a:cubicBezTo>
                <a:cubicBezTo>
                  <a:pt x="603250" y="5103813"/>
                  <a:pt x="644525" y="5352256"/>
                  <a:pt x="685800" y="5600700"/>
                </a:cubicBezTo>
              </a:path>
            </a:pathLst>
          </a:custGeom>
          <a:noFill/>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TextBox 30"/>
          <p:cNvSpPr txBox="1"/>
          <p:nvPr/>
        </p:nvSpPr>
        <p:spPr>
          <a:xfrm>
            <a:off x="3810000" y="3235404"/>
            <a:ext cx="5181600" cy="1107996"/>
          </a:xfrm>
          <a:prstGeom prst="rect">
            <a:avLst/>
          </a:prstGeom>
          <a:noFill/>
        </p:spPr>
        <p:txBody>
          <a:bodyPr wrap="square" rtlCol="0">
            <a:spAutoFit/>
          </a:bodyPr>
          <a:lstStyle/>
          <a:p>
            <a:r>
              <a:rPr lang="en-US" sz="2200" b="1" dirty="0" smtClean="0">
                <a:latin typeface="Arial Narrow" pitchFamily="34" charset="0"/>
              </a:rPr>
              <a:t>Errors </a:t>
            </a:r>
            <a:r>
              <a:rPr lang="en-US" sz="2200" b="1" dirty="0">
                <a:latin typeface="Arial Narrow" pitchFamily="34" charset="0"/>
              </a:rPr>
              <a:t>in </a:t>
            </a:r>
            <a:r>
              <a:rPr lang="en-US" sz="2200" b="1" dirty="0" smtClean="0">
                <a:solidFill>
                  <a:srgbClr val="D25000"/>
                </a:solidFill>
                <a:latin typeface="Arial Narrow" pitchFamily="34" charset="0"/>
              </a:rPr>
              <a:t>X</a:t>
            </a:r>
            <a:r>
              <a:rPr lang="en-US" sz="2200" b="1" dirty="0" smtClean="0">
                <a:latin typeface="Arial Narrow" pitchFamily="34" charset="0"/>
              </a:rPr>
              <a:t> that take    paths behave similarly</a:t>
            </a:r>
          </a:p>
          <a:p>
            <a:endParaRPr lang="en-US" sz="2200" b="1" dirty="0" smtClean="0">
              <a:latin typeface="Arial Narrow" pitchFamily="34" charset="0"/>
            </a:endParaRPr>
          </a:p>
          <a:p>
            <a:r>
              <a:rPr lang="en-US" sz="2200" b="1" dirty="0" smtClean="0">
                <a:latin typeface="Arial Narrow" pitchFamily="34" charset="0"/>
              </a:rPr>
              <a:t>Heuristic</a:t>
            </a:r>
            <a:r>
              <a:rPr lang="en-US" sz="2200" b="1" dirty="0">
                <a:latin typeface="Arial Narrow" pitchFamily="34" charset="0"/>
              </a:rPr>
              <a:t>: Use direction of next 5 </a:t>
            </a:r>
            <a:r>
              <a:rPr lang="en-US" sz="2200" b="1" dirty="0" smtClean="0">
                <a:latin typeface="Arial Narrow" pitchFamily="34" charset="0"/>
              </a:rPr>
              <a:t>branches</a:t>
            </a:r>
          </a:p>
        </p:txBody>
      </p:sp>
      <p:grpSp>
        <p:nvGrpSpPr>
          <p:cNvPr id="32" name="Group 31"/>
          <p:cNvGrpSpPr/>
          <p:nvPr/>
        </p:nvGrpSpPr>
        <p:grpSpPr>
          <a:xfrm>
            <a:off x="2133604" y="1504950"/>
            <a:ext cx="260836" cy="4475515"/>
            <a:chOff x="2133604" y="1504950"/>
            <a:chExt cx="260836" cy="4475515"/>
          </a:xfrm>
        </p:grpSpPr>
        <p:cxnSp>
          <p:nvCxnSpPr>
            <p:cNvPr id="35" name="Straight Arrow Connector 34"/>
            <p:cNvCxnSpPr/>
            <p:nvPr/>
          </p:nvCxnSpPr>
          <p:spPr>
            <a:xfrm flipH="1">
              <a:off x="2150108" y="1524000"/>
              <a:ext cx="1" cy="272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bwMode="auto">
            <a:xfrm flipH="1" flipV="1">
              <a:off x="2133604" y="1504950"/>
              <a:ext cx="260836" cy="4475515"/>
            </a:xfrm>
            <a:prstGeom prst="bentConnector3">
              <a:avLst>
                <a:gd name="adj1" fmla="val -514892"/>
              </a:avLst>
            </a:prstGeom>
            <a:solidFill>
              <a:schemeClr val="accent1"/>
            </a:solidFill>
            <a:ln w="19050" cap="flat" cmpd="sng" algn="ctr">
              <a:solidFill>
                <a:schemeClr val="tx1"/>
              </a:solidFill>
              <a:prstDash val="solid"/>
              <a:round/>
              <a:headEnd type="none" w="med" len="med"/>
              <a:tailEnd type="triangle"/>
            </a:ln>
            <a:effectLst/>
          </p:spPr>
        </p:cxnSp>
      </p:grpSp>
      <p:sp>
        <p:nvSpPr>
          <p:cNvPr id="37" name="Rectangle 36"/>
          <p:cNvSpPr/>
          <p:nvPr/>
        </p:nvSpPr>
        <p:spPr bwMode="auto">
          <a:xfrm>
            <a:off x="6096000" y="3352800"/>
            <a:ext cx="152400" cy="228600"/>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Content Placeholder 2"/>
          <p:cNvSpPr txBox="1">
            <a:spLocks/>
          </p:cNvSpPr>
          <p:nvPr/>
        </p:nvSpPr>
        <p:spPr bwMode="auto">
          <a:xfrm>
            <a:off x="4229100" y="6324600"/>
            <a:ext cx="4343400" cy="496905"/>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normAutofit/>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lvl="1" indent="0" algn="ctr">
              <a:spcBef>
                <a:spcPts val="1224"/>
              </a:spcBef>
              <a:buFontTx/>
              <a:buNone/>
            </a:pPr>
            <a:r>
              <a:rPr kumimoji="1" lang="en-US" sz="1800" b="0" kern="0" dirty="0" smtClean="0">
                <a:ea typeface="MS PGothic" pitchFamily="34" charset="-128"/>
              </a:rPr>
              <a:t>*Errors in stores are handled differently</a:t>
            </a:r>
          </a:p>
        </p:txBody>
      </p:sp>
    </p:spTree>
    <p:custDataLst>
      <p:tags r:id="rId1"/>
    </p:custDataLst>
    <p:extLst>
      <p:ext uri="{BB962C8B-B14F-4D97-AF65-F5344CB8AC3E}">
        <p14:creationId xmlns:p14="http://schemas.microsoft.com/office/powerpoint/2010/main" val="1613160846"/>
      </p:ext>
    </p:extLst>
  </p:cSld>
  <p:clrMapOvr>
    <a:masterClrMapping/>
  </p:clrMapOvr>
  <p:transition advTm="464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 grpId="0"/>
      <p:bldP spid="33" grpId="0" animBg="1"/>
      <p:bldP spid="28" grpId="0" animBg="1"/>
      <p:bldP spid="29" grpId="0" animBg="1"/>
      <p:bldP spid="30" grpId="0" animBg="1"/>
      <p:bldP spid="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bwMode="auto">
          <a:xfrm>
            <a:off x="4876800" y="2887421"/>
            <a:ext cx="3505200" cy="770179"/>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PILOTS</a:t>
            </a:r>
            <a:endParaRPr kumimoji="0" lang="en-US" sz="2200" b="1" i="0" u="none" strike="noStrike" cap="none" normalizeH="0" baseline="0" dirty="0">
              <a:ln>
                <a:noFill/>
              </a:ln>
              <a:solidFill>
                <a:schemeClr val="tx1">
                  <a:lumMod val="50000"/>
                  <a:lumOff val="50000"/>
                </a:schemeClr>
              </a:solidFill>
              <a:effectLst/>
            </a:endParaRPr>
          </a:p>
        </p:txBody>
      </p:sp>
      <p:sp>
        <p:nvSpPr>
          <p:cNvPr id="131" name="Rounded Rectangle 130"/>
          <p:cNvSpPr/>
          <p:nvPr/>
        </p:nvSpPr>
        <p:spPr bwMode="auto">
          <a:xfrm>
            <a:off x="4876800" y="4191000"/>
            <a:ext cx="3505200" cy="1167422"/>
          </a:xfrm>
          <a:prstGeom prst="roundRect">
            <a:avLst/>
          </a:prstGeom>
          <a:solidFill>
            <a:schemeClr val="bg1">
              <a:lumMod val="9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50000"/>
                    <a:lumOff val="50000"/>
                  </a:schemeClr>
                </a:solidFill>
                <a:effectLst/>
              </a:rPr>
              <a:t>SAMPLE</a:t>
            </a:r>
            <a:endParaRPr kumimoji="0" lang="en-US" sz="2200" b="1" i="0" u="none" strike="noStrike" cap="none" normalizeH="0" baseline="0" dirty="0">
              <a:ln>
                <a:noFill/>
              </a:ln>
              <a:solidFill>
                <a:schemeClr val="tx1">
                  <a:lumMod val="50000"/>
                  <a:lumOff val="50000"/>
                </a:schemeClr>
              </a:solidFill>
              <a:effectLst/>
            </a:endParaRPr>
          </a:p>
        </p:txBody>
      </p:sp>
      <p:grpSp>
        <p:nvGrpSpPr>
          <p:cNvPr id="30" name="Group 29"/>
          <p:cNvGrpSpPr/>
          <p:nvPr/>
        </p:nvGrpSpPr>
        <p:grpSpPr>
          <a:xfrm>
            <a:off x="7391400" y="2020004"/>
            <a:ext cx="685800" cy="646996"/>
            <a:chOff x="8153400" y="2401004"/>
            <a:chExt cx="685800" cy="646996"/>
          </a:xfrm>
        </p:grpSpPr>
        <p:sp>
          <p:nvSpPr>
            <p:cNvPr id="140" name="Rounded Rectangle 139"/>
            <p:cNvSpPr/>
            <p:nvPr/>
          </p:nvSpPr>
          <p:spPr bwMode="auto">
            <a:xfrm>
              <a:off x="8153400" y="2401004"/>
              <a:ext cx="685800" cy="646996"/>
            </a:xfrm>
            <a:prstGeom prst="roundRect">
              <a:avLst/>
            </a:prstGeom>
            <a:solidFill>
              <a:schemeClr val="accent6">
                <a:lumMod val="75000"/>
              </a:schemeClr>
            </a:solid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7" name="Group 26"/>
            <p:cNvGrpSpPr/>
            <p:nvPr/>
          </p:nvGrpSpPr>
          <p:grpSpPr>
            <a:xfrm>
              <a:off x="8282304" y="2491226"/>
              <a:ext cx="423350" cy="480574"/>
              <a:chOff x="8282304" y="2491226"/>
              <a:chExt cx="423350" cy="480574"/>
            </a:xfrm>
          </p:grpSpPr>
          <p:sp>
            <p:nvSpPr>
              <p:cNvPr id="136" name="Explosion 1 78"/>
              <p:cNvSpPr>
                <a:spLocks noChangeArrowheads="1"/>
              </p:cNvSpPr>
              <p:nvPr/>
            </p:nvSpPr>
            <p:spPr bwMode="auto">
              <a:xfrm>
                <a:off x="8376251" y="2491226"/>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7" name="Explosion 1 79"/>
              <p:cNvSpPr>
                <a:spLocks noChangeArrowheads="1"/>
              </p:cNvSpPr>
              <p:nvPr/>
            </p:nvSpPr>
            <p:spPr bwMode="auto">
              <a:xfrm>
                <a:off x="8282304" y="282002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8" name="Explosion 1 84"/>
              <p:cNvSpPr>
                <a:spLocks noChangeArrowheads="1"/>
              </p:cNvSpPr>
              <p:nvPr/>
            </p:nvSpPr>
            <p:spPr bwMode="auto">
              <a:xfrm>
                <a:off x="8591672" y="2666035"/>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grpSp>
        <p:nvGrpSpPr>
          <p:cNvPr id="32" name="Group 31"/>
          <p:cNvGrpSpPr/>
          <p:nvPr/>
        </p:nvGrpSpPr>
        <p:grpSpPr>
          <a:xfrm>
            <a:off x="5181600" y="2095892"/>
            <a:ext cx="685800" cy="646996"/>
            <a:chOff x="5562600" y="2476892"/>
            <a:chExt cx="685800" cy="646996"/>
          </a:xfrm>
        </p:grpSpPr>
        <p:sp>
          <p:nvSpPr>
            <p:cNvPr id="28" name="Rounded Rectangle 27"/>
            <p:cNvSpPr/>
            <p:nvPr/>
          </p:nvSpPr>
          <p:spPr bwMode="auto">
            <a:xfrm>
              <a:off x="5562600" y="2476892"/>
              <a:ext cx="685800" cy="646996"/>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25" name="Group 24"/>
            <p:cNvGrpSpPr/>
            <p:nvPr/>
          </p:nvGrpSpPr>
          <p:grpSpPr>
            <a:xfrm>
              <a:off x="5648227" y="2571946"/>
              <a:ext cx="488314" cy="427014"/>
              <a:chOff x="5648227" y="2571946"/>
              <a:chExt cx="488314" cy="427014"/>
            </a:xfrm>
          </p:grpSpPr>
          <p:sp>
            <p:nvSpPr>
              <p:cNvPr id="125" name="Explosion 1 51"/>
              <p:cNvSpPr>
                <a:spLocks noChangeArrowheads="1"/>
              </p:cNvSpPr>
              <p:nvPr/>
            </p:nvSpPr>
            <p:spPr bwMode="auto">
              <a:xfrm>
                <a:off x="6022559" y="2571946"/>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26" name="Explosion 1 82"/>
              <p:cNvSpPr>
                <a:spLocks noChangeArrowheads="1"/>
              </p:cNvSpPr>
              <p:nvPr/>
            </p:nvSpPr>
            <p:spPr bwMode="auto">
              <a:xfrm>
                <a:off x="5876509" y="2847183"/>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132" name="Explosion 1 88"/>
              <p:cNvSpPr>
                <a:spLocks noChangeArrowheads="1"/>
              </p:cNvSpPr>
              <p:nvPr/>
            </p:nvSpPr>
            <p:spPr bwMode="auto">
              <a:xfrm>
                <a:off x="5648227" y="2834381"/>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sp>
        <p:nvSpPr>
          <p:cNvPr id="2" name="Title 1"/>
          <p:cNvSpPr>
            <a:spLocks noGrp="1"/>
          </p:cNvSpPr>
          <p:nvPr>
            <p:ph type="title"/>
          </p:nvPr>
        </p:nvSpPr>
        <p:spPr/>
        <p:txBody>
          <a:bodyPr/>
          <a:lstStyle/>
          <a:p>
            <a:r>
              <a:rPr lang="en-US" dirty="0" smtClean="0"/>
              <a:t>Methodology: Validating </a:t>
            </a:r>
            <a:r>
              <a:rPr lang="en-US" dirty="0"/>
              <a:t>P</a:t>
            </a:r>
            <a:r>
              <a:rPr lang="en-US" dirty="0" smtClean="0"/>
              <a:t>runing </a:t>
            </a:r>
            <a:r>
              <a:rPr lang="en-US" dirty="0"/>
              <a:t>T</a:t>
            </a:r>
            <a:r>
              <a:rPr lang="en-US" dirty="0" smtClean="0"/>
              <a:t>echniques</a:t>
            </a:r>
            <a:endParaRPr lang="en-US" dirty="0"/>
          </a:p>
        </p:txBody>
      </p:sp>
      <p:sp>
        <p:nvSpPr>
          <p:cNvPr id="3" name="Content Placeholder 2"/>
          <p:cNvSpPr>
            <a:spLocks noGrp="1"/>
          </p:cNvSpPr>
          <p:nvPr>
            <p:ph idx="1"/>
          </p:nvPr>
        </p:nvSpPr>
        <p:spPr>
          <a:xfrm>
            <a:off x="304800" y="914401"/>
            <a:ext cx="8610600" cy="685800"/>
          </a:xfrm>
        </p:spPr>
        <p:txBody>
          <a:bodyPr/>
          <a:lstStyle/>
          <a:p>
            <a:r>
              <a:rPr lang="en-US" dirty="0" smtClean="0"/>
              <a:t>Validation for Control and Store equivalence pruning</a:t>
            </a:r>
          </a:p>
          <a:p>
            <a:endParaRPr lang="en-US" dirty="0">
              <a:latin typeface="+mn-lt"/>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58</a:t>
            </a:fld>
            <a:endParaRPr lang="en-US"/>
          </a:p>
        </p:txBody>
      </p:sp>
      <p:grpSp>
        <p:nvGrpSpPr>
          <p:cNvPr id="9" name="Group 8"/>
          <p:cNvGrpSpPr/>
          <p:nvPr/>
        </p:nvGrpSpPr>
        <p:grpSpPr>
          <a:xfrm>
            <a:off x="573145" y="2234222"/>
            <a:ext cx="1865255" cy="3937978"/>
            <a:chOff x="304800" y="1678682"/>
            <a:chExt cx="1865255" cy="3937978"/>
          </a:xfrm>
        </p:grpSpPr>
        <p:grpSp>
          <p:nvGrpSpPr>
            <p:cNvPr id="10" name="Group 9"/>
            <p:cNvGrpSpPr/>
            <p:nvPr/>
          </p:nvGrpSpPr>
          <p:grpSpPr>
            <a:xfrm>
              <a:off x="304800" y="1678682"/>
              <a:ext cx="1865255" cy="3222945"/>
              <a:chOff x="304800" y="1678682"/>
              <a:chExt cx="1865255" cy="3222945"/>
            </a:xfrm>
          </p:grpSpPr>
          <p:sp>
            <p:nvSpPr>
              <p:cNvPr id="13" name="Rounded Rectangle 12"/>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4" name="Group 2047"/>
              <p:cNvGrpSpPr>
                <a:grpSpLocks/>
              </p:cNvGrpSpPr>
              <p:nvPr/>
            </p:nvGrpSpPr>
            <p:grpSpPr bwMode="auto">
              <a:xfrm>
                <a:off x="304800" y="1907290"/>
                <a:ext cx="1865255" cy="2732088"/>
                <a:chOff x="1569711" y="2214680"/>
                <a:chExt cx="1990971" cy="2732220"/>
              </a:xfrm>
            </p:grpSpPr>
            <p:sp>
              <p:nvSpPr>
                <p:cNvPr id="15" name="Rectangle 14"/>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16"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1" name="Straight Arrow Connector 2054"/>
            <p:cNvCxnSpPr>
              <a:cxnSpLocks noChangeShapeType="1"/>
              <a:stCxn id="13" idx="2"/>
              <a:endCxn id="12" idx="0"/>
            </p:cNvCxnSpPr>
            <p:nvPr/>
          </p:nvCxnSpPr>
          <p:spPr bwMode="auto">
            <a:xfrm>
              <a:off x="1219201" y="4901627"/>
              <a:ext cx="0" cy="2824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ounded Rectangle 11"/>
            <p:cNvSpPr/>
            <p:nvPr/>
          </p:nvSpPr>
          <p:spPr bwMode="auto">
            <a:xfrm>
              <a:off x="304800" y="5184040"/>
              <a:ext cx="1828801" cy="43262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24" name="Explosion 1 37"/>
          <p:cNvSpPr>
            <a:spLocks noChangeArrowheads="1"/>
          </p:cNvSpPr>
          <p:nvPr/>
        </p:nvSpPr>
        <p:spPr bwMode="auto">
          <a:xfrm>
            <a:off x="1258887" y="238980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29" name="Explosion 1 36"/>
          <p:cNvSpPr>
            <a:spLocks noChangeArrowheads="1"/>
          </p:cNvSpPr>
          <p:nvPr/>
        </p:nvSpPr>
        <p:spPr bwMode="auto">
          <a:xfrm>
            <a:off x="1028700" y="239139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2" name="Explosion 1 61"/>
          <p:cNvSpPr>
            <a:spLocks noChangeArrowheads="1"/>
          </p:cNvSpPr>
          <p:nvPr/>
        </p:nvSpPr>
        <p:spPr bwMode="auto">
          <a:xfrm>
            <a:off x="1258887" y="4815505"/>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7" name="Explosion 1 66"/>
          <p:cNvSpPr>
            <a:spLocks noChangeArrowheads="1"/>
          </p:cNvSpPr>
          <p:nvPr/>
        </p:nvSpPr>
        <p:spPr bwMode="auto">
          <a:xfrm>
            <a:off x="1028700" y="4818680"/>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23" name="Group 122"/>
          <p:cNvGrpSpPr/>
          <p:nvPr/>
        </p:nvGrpSpPr>
        <p:grpSpPr>
          <a:xfrm>
            <a:off x="2520950" y="5358422"/>
            <a:ext cx="762000" cy="726114"/>
            <a:chOff x="2520950" y="5739422"/>
            <a:chExt cx="762000" cy="726114"/>
          </a:xfrm>
        </p:grpSpPr>
        <p:sp>
          <p:nvSpPr>
            <p:cNvPr id="5" name="Oval 4"/>
            <p:cNvSpPr/>
            <p:nvPr/>
          </p:nvSpPr>
          <p:spPr bwMode="auto">
            <a:xfrm>
              <a:off x="2520950" y="5739422"/>
              <a:ext cx="762000" cy="726114"/>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Explosion 1 49"/>
            <p:cNvSpPr>
              <a:spLocks noChangeArrowheads="1"/>
            </p:cNvSpPr>
            <p:nvPr/>
          </p:nvSpPr>
          <p:spPr bwMode="auto">
            <a:xfrm>
              <a:off x="2944440" y="5873673"/>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4"/>
            <p:cNvSpPr>
              <a:spLocks noChangeArrowheads="1"/>
            </p:cNvSpPr>
            <p:nvPr/>
          </p:nvSpPr>
          <p:spPr bwMode="auto">
            <a:xfrm>
              <a:off x="2864994" y="6127301"/>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60"/>
            <p:cNvSpPr>
              <a:spLocks noChangeArrowheads="1"/>
            </p:cNvSpPr>
            <p:nvPr/>
          </p:nvSpPr>
          <p:spPr bwMode="auto">
            <a:xfrm>
              <a:off x="2677163" y="5949561"/>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48" name="Explosion 1 67"/>
            <p:cNvSpPr>
              <a:spLocks noChangeArrowheads="1"/>
            </p:cNvSpPr>
            <p:nvPr/>
          </p:nvSpPr>
          <p:spPr bwMode="auto">
            <a:xfrm>
              <a:off x="3096445" y="6052376"/>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2" name="Explosion 1 72"/>
            <p:cNvSpPr>
              <a:spLocks noChangeArrowheads="1"/>
            </p:cNvSpPr>
            <p:nvPr/>
          </p:nvSpPr>
          <p:spPr bwMode="auto">
            <a:xfrm>
              <a:off x="2650493" y="6202877"/>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0" name="Group 119"/>
          <p:cNvGrpSpPr/>
          <p:nvPr/>
        </p:nvGrpSpPr>
        <p:grpSpPr>
          <a:xfrm>
            <a:off x="2565400" y="3755849"/>
            <a:ext cx="762000" cy="726114"/>
            <a:chOff x="2565400" y="4136849"/>
            <a:chExt cx="762000" cy="726114"/>
          </a:xfrm>
        </p:grpSpPr>
        <p:sp>
          <p:nvSpPr>
            <p:cNvPr id="7" name="Oval 6"/>
            <p:cNvSpPr/>
            <p:nvPr/>
          </p:nvSpPr>
          <p:spPr bwMode="auto">
            <a:xfrm>
              <a:off x="2565400" y="4136849"/>
              <a:ext cx="762000" cy="726114"/>
            </a:xfrm>
            <a:prstGeom prst="ellipse">
              <a:avLst/>
            </a:prstGeom>
            <a:solidFill>
              <a:schemeClr val="accent6">
                <a:lumMod val="60000"/>
                <a:lumOff val="4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Explosion 1 68"/>
            <p:cNvSpPr>
              <a:spLocks noChangeArrowheads="1"/>
            </p:cNvSpPr>
            <p:nvPr/>
          </p:nvSpPr>
          <p:spPr bwMode="auto">
            <a:xfrm>
              <a:off x="2857500" y="46421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0" name="Explosion 1 69"/>
            <p:cNvSpPr>
              <a:spLocks noChangeArrowheads="1"/>
            </p:cNvSpPr>
            <p:nvPr/>
          </p:nvSpPr>
          <p:spPr bwMode="auto">
            <a:xfrm>
              <a:off x="2948938" y="4222975"/>
              <a:ext cx="114300" cy="150813"/>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1" name="Explosion 1 70"/>
            <p:cNvSpPr>
              <a:spLocks noChangeArrowheads="1"/>
            </p:cNvSpPr>
            <p:nvPr/>
          </p:nvSpPr>
          <p:spPr bwMode="auto">
            <a:xfrm>
              <a:off x="2688301" y="448972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57" name="Explosion 1 74"/>
            <p:cNvSpPr>
              <a:spLocks noChangeArrowheads="1"/>
            </p:cNvSpPr>
            <p:nvPr/>
          </p:nvSpPr>
          <p:spPr bwMode="auto">
            <a:xfrm>
              <a:off x="2745615" y="4268087"/>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3" name="Explosion 1 80"/>
            <p:cNvSpPr>
              <a:spLocks noChangeArrowheads="1"/>
            </p:cNvSpPr>
            <p:nvPr/>
          </p:nvSpPr>
          <p:spPr bwMode="auto">
            <a:xfrm>
              <a:off x="3130894" y="4486212"/>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24" name="Group 123"/>
          <p:cNvGrpSpPr/>
          <p:nvPr/>
        </p:nvGrpSpPr>
        <p:grpSpPr>
          <a:xfrm>
            <a:off x="2546350" y="4551362"/>
            <a:ext cx="762000" cy="726114"/>
            <a:chOff x="2546350" y="4932362"/>
            <a:chExt cx="762000" cy="726114"/>
          </a:xfrm>
        </p:grpSpPr>
        <p:sp>
          <p:nvSpPr>
            <p:cNvPr id="6" name="Oval 5"/>
            <p:cNvSpPr/>
            <p:nvPr/>
          </p:nvSpPr>
          <p:spPr bwMode="auto">
            <a:xfrm>
              <a:off x="2546350" y="4932362"/>
              <a:ext cx="762000" cy="726114"/>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Explosion 1 55"/>
            <p:cNvSpPr>
              <a:spLocks noChangeArrowheads="1"/>
            </p:cNvSpPr>
            <p:nvPr/>
          </p:nvSpPr>
          <p:spPr bwMode="auto">
            <a:xfrm>
              <a:off x="2958782" y="5421413"/>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0" name="Explosion 1 73"/>
            <p:cNvSpPr>
              <a:spLocks noChangeArrowheads="1"/>
            </p:cNvSpPr>
            <p:nvPr/>
          </p:nvSpPr>
          <p:spPr bwMode="auto">
            <a:xfrm>
              <a:off x="2637053" y="5120928"/>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1" name="Explosion 1 78"/>
            <p:cNvSpPr>
              <a:spLocks noChangeArrowheads="1"/>
            </p:cNvSpPr>
            <p:nvPr/>
          </p:nvSpPr>
          <p:spPr bwMode="auto">
            <a:xfrm>
              <a:off x="2844959" y="5022319"/>
              <a:ext cx="113959"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2" name="Explosion 1 79"/>
            <p:cNvSpPr>
              <a:spLocks noChangeArrowheads="1"/>
            </p:cNvSpPr>
            <p:nvPr/>
          </p:nvSpPr>
          <p:spPr bwMode="auto">
            <a:xfrm>
              <a:off x="2751012" y="5351116"/>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6" name="Explosion 1 84"/>
            <p:cNvSpPr>
              <a:spLocks noChangeArrowheads="1"/>
            </p:cNvSpPr>
            <p:nvPr/>
          </p:nvSpPr>
          <p:spPr bwMode="auto">
            <a:xfrm>
              <a:off x="3060380" y="5197128"/>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67" name="Explosion 1 85"/>
          <p:cNvSpPr>
            <a:spLocks noChangeArrowheads="1"/>
          </p:cNvSpPr>
          <p:nvPr/>
        </p:nvSpPr>
        <p:spPr bwMode="auto">
          <a:xfrm>
            <a:off x="1258887" y="3677268"/>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118" name="Group 117"/>
          <p:cNvGrpSpPr/>
          <p:nvPr/>
        </p:nvGrpSpPr>
        <p:grpSpPr>
          <a:xfrm>
            <a:off x="2565400" y="2930516"/>
            <a:ext cx="762000" cy="726114"/>
            <a:chOff x="2565400" y="3311516"/>
            <a:chExt cx="762000" cy="726114"/>
          </a:xfrm>
        </p:grpSpPr>
        <p:sp>
          <p:nvSpPr>
            <p:cNvPr id="8" name="Oval 7"/>
            <p:cNvSpPr/>
            <p:nvPr/>
          </p:nvSpPr>
          <p:spPr bwMode="auto">
            <a:xfrm>
              <a:off x="2565400" y="3311516"/>
              <a:ext cx="762000" cy="726114"/>
            </a:xfrm>
            <a:prstGeom prst="ellipse">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Explosion 1 50"/>
            <p:cNvSpPr>
              <a:spLocks noChangeArrowheads="1"/>
            </p:cNvSpPr>
            <p:nvPr/>
          </p:nvSpPr>
          <p:spPr bwMode="auto">
            <a:xfrm>
              <a:off x="2673986" y="3522469"/>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75"/>
            <p:cNvSpPr>
              <a:spLocks noChangeArrowheads="1"/>
            </p:cNvSpPr>
            <p:nvPr/>
          </p:nvSpPr>
          <p:spPr bwMode="auto">
            <a:xfrm>
              <a:off x="3153760" y="3531206"/>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4" name="Explosion 1 81"/>
            <p:cNvSpPr>
              <a:spLocks noChangeArrowheads="1"/>
            </p:cNvSpPr>
            <p:nvPr/>
          </p:nvSpPr>
          <p:spPr bwMode="auto">
            <a:xfrm>
              <a:off x="2946398" y="3671047"/>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8" name="Explosion 1 86"/>
            <p:cNvSpPr>
              <a:spLocks noChangeArrowheads="1"/>
            </p:cNvSpPr>
            <p:nvPr/>
          </p:nvSpPr>
          <p:spPr bwMode="auto">
            <a:xfrm>
              <a:off x="2771962" y="3822824"/>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9" name="Explosion 1 87"/>
            <p:cNvSpPr>
              <a:spLocks noChangeArrowheads="1"/>
            </p:cNvSpPr>
            <p:nvPr/>
          </p:nvSpPr>
          <p:spPr bwMode="auto">
            <a:xfrm>
              <a:off x="2889250" y="3429906"/>
              <a:ext cx="114300" cy="1524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grpSp>
        <p:nvGrpSpPr>
          <p:cNvPr id="116" name="Group 115"/>
          <p:cNvGrpSpPr/>
          <p:nvPr/>
        </p:nvGrpSpPr>
        <p:grpSpPr>
          <a:xfrm>
            <a:off x="2590800" y="2133600"/>
            <a:ext cx="762000" cy="726114"/>
            <a:chOff x="2590800" y="2514600"/>
            <a:chExt cx="762000" cy="726114"/>
          </a:xfrm>
        </p:grpSpPr>
        <p:sp>
          <p:nvSpPr>
            <p:cNvPr id="23" name="Oval 22"/>
            <p:cNvSpPr/>
            <p:nvPr/>
          </p:nvSpPr>
          <p:spPr bwMode="auto">
            <a:xfrm>
              <a:off x="2590800" y="2514600"/>
              <a:ext cx="762000" cy="726114"/>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Explosion 1 51"/>
            <p:cNvSpPr>
              <a:spLocks noChangeArrowheads="1"/>
            </p:cNvSpPr>
            <p:nvPr/>
          </p:nvSpPr>
          <p:spPr bwMode="auto">
            <a:xfrm>
              <a:off x="3048000" y="2615222"/>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2"/>
            <p:cNvSpPr>
              <a:spLocks noChangeArrowheads="1"/>
            </p:cNvSpPr>
            <p:nvPr/>
          </p:nvSpPr>
          <p:spPr bwMode="auto">
            <a:xfrm>
              <a:off x="2787968" y="2620617"/>
              <a:ext cx="113982" cy="151776"/>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6"/>
            <p:cNvSpPr>
              <a:spLocks noChangeArrowheads="1"/>
            </p:cNvSpPr>
            <p:nvPr/>
          </p:nvSpPr>
          <p:spPr bwMode="auto">
            <a:xfrm>
              <a:off x="3104996" y="2921618"/>
              <a:ext cx="113971" cy="15176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65" name="Explosion 1 82"/>
            <p:cNvSpPr>
              <a:spLocks noChangeArrowheads="1"/>
            </p:cNvSpPr>
            <p:nvPr/>
          </p:nvSpPr>
          <p:spPr bwMode="auto">
            <a:xfrm>
              <a:off x="2901950" y="2890459"/>
              <a:ext cx="113982" cy="151777"/>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0" name="Explosion 1 88"/>
            <p:cNvSpPr>
              <a:spLocks noChangeArrowheads="1"/>
            </p:cNvSpPr>
            <p:nvPr/>
          </p:nvSpPr>
          <p:spPr bwMode="auto">
            <a:xfrm>
              <a:off x="2673668" y="2877657"/>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sp>
        <p:nvSpPr>
          <p:cNvPr id="71" name="Explosion 1 90"/>
          <p:cNvSpPr>
            <a:spLocks noChangeArrowheads="1"/>
          </p:cNvSpPr>
          <p:nvPr/>
        </p:nvSpPr>
        <p:spPr bwMode="auto">
          <a:xfrm>
            <a:off x="1028700" y="3680443"/>
            <a:ext cx="114300" cy="150812"/>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72" name="Group 71"/>
          <p:cNvGrpSpPr/>
          <p:nvPr/>
        </p:nvGrpSpPr>
        <p:grpSpPr>
          <a:xfrm>
            <a:off x="1028226" y="2667000"/>
            <a:ext cx="952974" cy="153988"/>
            <a:chOff x="799626" y="1828800"/>
            <a:chExt cx="952974" cy="153988"/>
          </a:xfrm>
        </p:grpSpPr>
        <p:sp>
          <p:nvSpPr>
            <p:cNvPr id="73" name="Explosion 1 79"/>
            <p:cNvSpPr>
              <a:spLocks noChangeArrowheads="1"/>
            </p:cNvSpPr>
            <p:nvPr/>
          </p:nvSpPr>
          <p:spPr bwMode="auto">
            <a:xfrm>
              <a:off x="1030711" y="1828801"/>
              <a:ext cx="113982" cy="151777"/>
            </a:xfrm>
            <a:prstGeom prst="irregularSeal1">
              <a:avLst/>
            </a:prstGeom>
            <a:solidFill>
              <a:schemeClr val="accent6">
                <a:lumMod val="40000"/>
                <a:lumOff val="60000"/>
              </a:schemeClr>
            </a:solidFill>
            <a:ln w="54864" algn="ctr">
              <a:solidFill>
                <a:schemeClr val="accent6">
                  <a:lumMod val="40000"/>
                  <a:lumOff val="6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4" name="Explosion 1 80"/>
            <p:cNvSpPr>
              <a:spLocks noChangeArrowheads="1"/>
            </p:cNvSpPr>
            <p:nvPr/>
          </p:nvSpPr>
          <p:spPr bwMode="auto">
            <a:xfrm>
              <a:off x="1217562" y="1831011"/>
              <a:ext cx="113982" cy="151777"/>
            </a:xfrm>
            <a:prstGeom prst="irregularSeal1">
              <a:avLst/>
            </a:prstGeom>
            <a:solidFill>
              <a:schemeClr val="accent6">
                <a:lumMod val="60000"/>
                <a:lumOff val="40000"/>
              </a:schemeClr>
            </a:solidFill>
            <a:ln w="54864" algn="ctr">
              <a:solidFill>
                <a:schemeClr val="accent6">
                  <a:lumMod val="60000"/>
                  <a:lumOff val="4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5" name="Explosion 1 81"/>
            <p:cNvSpPr>
              <a:spLocks noChangeArrowheads="1"/>
            </p:cNvSpPr>
            <p:nvPr/>
          </p:nvSpPr>
          <p:spPr bwMode="auto">
            <a:xfrm>
              <a:off x="1451767" y="18288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6" name="Explosion 1 82"/>
            <p:cNvSpPr>
              <a:spLocks noChangeArrowheads="1"/>
            </p:cNvSpPr>
            <p:nvPr/>
          </p:nvSpPr>
          <p:spPr bwMode="auto">
            <a:xfrm>
              <a:off x="1638618" y="1831010"/>
              <a:ext cx="113982" cy="151777"/>
            </a:xfrm>
            <a:prstGeom prst="irregularSeal1">
              <a:avLst/>
            </a:prstGeom>
            <a:solidFill>
              <a:schemeClr val="accent6">
                <a:lumMod val="50000"/>
              </a:schemeClr>
            </a:solidFill>
            <a:ln w="54864" algn="ctr">
              <a:solidFill>
                <a:schemeClr val="accent6">
                  <a:lumMod val="5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sp>
          <p:nvSpPr>
            <p:cNvPr id="77" name="Explosion 1 84"/>
            <p:cNvSpPr>
              <a:spLocks noChangeArrowheads="1"/>
            </p:cNvSpPr>
            <p:nvPr/>
          </p:nvSpPr>
          <p:spPr bwMode="auto">
            <a:xfrm>
              <a:off x="799626" y="183101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grpSp>
      <p:sp>
        <p:nvSpPr>
          <p:cNvPr id="127" name="Explosion 1 84"/>
          <p:cNvSpPr>
            <a:spLocks noChangeArrowheads="1"/>
          </p:cNvSpPr>
          <p:nvPr/>
        </p:nvSpPr>
        <p:spPr bwMode="auto">
          <a:xfrm>
            <a:off x="1029794" y="2670680"/>
            <a:ext cx="113982" cy="151777"/>
          </a:xfrm>
          <a:prstGeom prst="irregularSeal1">
            <a:avLst/>
          </a:prstGeom>
          <a:solidFill>
            <a:schemeClr val="accent6">
              <a:lumMod val="20000"/>
              <a:lumOff val="80000"/>
            </a:schemeClr>
          </a:solidFill>
          <a:ln w="54864" algn="ctr">
            <a:solidFill>
              <a:schemeClr val="accent6">
                <a:lumMod val="20000"/>
                <a:lumOff val="80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solidFill>
                <a:srgbClr val="FF0000"/>
              </a:solidFill>
            </a:endParaRPr>
          </a:p>
        </p:txBody>
      </p:sp>
      <p:sp>
        <p:nvSpPr>
          <p:cNvPr id="129" name="Explosion 1 81"/>
          <p:cNvSpPr>
            <a:spLocks noChangeArrowheads="1"/>
          </p:cNvSpPr>
          <p:nvPr/>
        </p:nvSpPr>
        <p:spPr bwMode="auto">
          <a:xfrm>
            <a:off x="1683068" y="2667000"/>
            <a:ext cx="113982" cy="151777"/>
          </a:xfrm>
          <a:prstGeom prst="irregularSeal1">
            <a:avLst/>
          </a:prstGeom>
          <a:solidFill>
            <a:schemeClr val="accent6">
              <a:lumMod val="75000"/>
            </a:schemeClr>
          </a:solidFill>
          <a:ln w="54864" algn="ctr">
            <a:solidFill>
              <a:schemeClr val="accent6">
                <a:lumMod val="75000"/>
              </a:schemeClr>
            </a:solidFill>
            <a:round/>
            <a:headEnd/>
            <a:tailEnd/>
          </a:ln>
          <a:effectLst>
            <a:outerShdw blurRad="50800" dist="38100" dir="13500000" algn="br" rotWithShape="0">
              <a:prstClr val="black">
                <a:alpha val="40000"/>
              </a:prstClr>
            </a:outerShdw>
          </a:effectLst>
        </p:spPr>
        <p:txBody>
          <a:bodyPr/>
          <a:lstStyle/>
          <a:p>
            <a:pPr eaLnBrk="0" hangingPunct="0"/>
            <a:endParaRPr lang="en-US" sz="2400"/>
          </a:p>
        </p:txBody>
      </p:sp>
      <p:grpSp>
        <p:nvGrpSpPr>
          <p:cNvPr id="34" name="Group 33"/>
          <p:cNvGrpSpPr/>
          <p:nvPr/>
        </p:nvGrpSpPr>
        <p:grpSpPr>
          <a:xfrm>
            <a:off x="5419627" y="3581400"/>
            <a:ext cx="2419546" cy="970303"/>
            <a:chOff x="5832059" y="4058897"/>
            <a:chExt cx="2419546" cy="970303"/>
          </a:xfrm>
        </p:grpSpPr>
        <p:sp>
          <p:nvSpPr>
            <p:cNvPr id="33" name="Up-Down Arrow 32"/>
            <p:cNvSpPr/>
            <p:nvPr/>
          </p:nvSpPr>
          <p:spPr bwMode="auto">
            <a:xfrm>
              <a:off x="5832059" y="4058897"/>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2" name="Up-Down Arrow 141"/>
            <p:cNvSpPr/>
            <p:nvPr/>
          </p:nvSpPr>
          <p:spPr bwMode="auto">
            <a:xfrm>
              <a:off x="7991573" y="4068324"/>
              <a:ext cx="260032" cy="960876"/>
            </a:xfrm>
            <a:prstGeom prst="upDown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43" name="TextBox 42"/>
          <p:cNvSpPr txBox="1"/>
          <p:nvPr/>
        </p:nvSpPr>
        <p:spPr>
          <a:xfrm>
            <a:off x="5304428" y="5498068"/>
            <a:ext cx="2696572" cy="400110"/>
          </a:xfrm>
          <a:prstGeom prst="rect">
            <a:avLst/>
          </a:prstGeom>
          <a:noFill/>
        </p:spPr>
        <p:txBody>
          <a:bodyPr wrap="none" rtlCol="0">
            <a:spAutoFit/>
          </a:bodyPr>
          <a:lstStyle/>
          <a:p>
            <a:r>
              <a:rPr lang="en-US" sz="2000" b="1" dirty="0" smtClean="0">
                <a:latin typeface="Arial Narrow" pitchFamily="34" charset="0"/>
              </a:rPr>
              <a:t>Compute Prediction Rate</a:t>
            </a:r>
            <a:endParaRPr lang="en-US" sz="2000" b="1" dirty="0">
              <a:latin typeface="Arial Narrow" pitchFamily="34" charset="0"/>
            </a:endParaRPr>
          </a:p>
        </p:txBody>
      </p:sp>
      <p:sp>
        <p:nvSpPr>
          <p:cNvPr id="26" name="TextBox 25"/>
          <p:cNvSpPr txBox="1"/>
          <p:nvPr/>
        </p:nvSpPr>
        <p:spPr>
          <a:xfrm>
            <a:off x="2228235" y="1371600"/>
            <a:ext cx="1468671" cy="707886"/>
          </a:xfrm>
          <a:prstGeom prst="rect">
            <a:avLst/>
          </a:prstGeom>
          <a:noFill/>
        </p:spPr>
        <p:txBody>
          <a:bodyPr wrap="none" rtlCol="0">
            <a:spAutoFit/>
          </a:bodyPr>
          <a:lstStyle/>
          <a:p>
            <a:pPr algn="ctr"/>
            <a:r>
              <a:rPr lang="en-US" sz="2000" b="1" dirty="0" smtClean="0">
                <a:latin typeface="Arial Narrow" pitchFamily="34" charset="0"/>
              </a:rPr>
              <a:t>Equivalence </a:t>
            </a:r>
          </a:p>
          <a:p>
            <a:pPr algn="ctr"/>
            <a:r>
              <a:rPr lang="en-US" sz="2000" b="1" dirty="0" smtClean="0">
                <a:latin typeface="Arial Narrow" pitchFamily="34" charset="0"/>
              </a:rPr>
              <a:t>Classes</a:t>
            </a:r>
            <a:endParaRPr lang="en-US" sz="2000" b="1" dirty="0">
              <a:latin typeface="Arial Narrow" pitchFamily="34" charset="0"/>
            </a:endParaRPr>
          </a:p>
        </p:txBody>
      </p:sp>
      <p:pic>
        <p:nvPicPr>
          <p:cNvPr id="87" name="Picture 3" descr="C:\Users\Siva\AppData\Local\Microsoft\Windows\Temporary Internet Files\Content.IE5\PS9RKA9N\MC900432670[1].png">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84535"/>
            <a:ext cx="776741" cy="77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9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417 -0.00278 L 0.27917 -0.0111 " pathEditMode="relative" rAng="0" ptsTypes="AA">
                                      <p:cBhvr>
                                        <p:cTn id="6" dur="2000" fill="hold"/>
                                        <p:tgtEl>
                                          <p:spTgt spid="116"/>
                                        </p:tgtEl>
                                        <p:attrNameLst>
                                          <p:attrName>ppt_x</p:attrName>
                                          <p:attrName>ppt_y</p:attrName>
                                        </p:attrNameLst>
                                      </p:cBhvr>
                                      <p:rCtr x="13750" y="-416"/>
                                    </p:animMotion>
                                  </p:childTnLst>
                                </p:cTn>
                              </p:par>
                              <p:par>
                                <p:cTn id="7" presetID="42" presetClass="path" presetSubtype="0" accel="50000" decel="50000" fill="hold" nodeType="withEffect">
                                  <p:stCondLst>
                                    <p:cond delay="0"/>
                                  </p:stCondLst>
                                  <p:childTnLst>
                                    <p:animMotion origin="layout" path="M 1.11111E-6 4.9919E-6 L 0.52153 -0.37174 " pathEditMode="relative" rAng="0" ptsTypes="AA">
                                      <p:cBhvr>
                                        <p:cTn id="8" dur="2000" fill="hold"/>
                                        <p:tgtEl>
                                          <p:spTgt spid="124"/>
                                        </p:tgtEl>
                                        <p:attrNameLst>
                                          <p:attrName>ppt_x</p:attrName>
                                          <p:attrName>ppt_y</p:attrName>
                                        </p:attrNameLst>
                                      </p:cBhvr>
                                      <p:rCtr x="26076" y="-1859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1.38778E-17 -2.05876E-6 L 0.48958 0.09947 " pathEditMode="relative" rAng="0" ptsTypes="AA">
                                      <p:cBhvr>
                                        <p:cTn id="14" dur="2000" fill="hold"/>
                                        <p:tgtEl>
                                          <p:spTgt spid="127"/>
                                        </p:tgtEl>
                                        <p:attrNameLst>
                                          <p:attrName>ppt_x</p:attrName>
                                          <p:attrName>ppt_y</p:attrName>
                                        </p:attrNameLst>
                                      </p:cBhvr>
                                      <p:rCtr x="24479" y="4973"/>
                                    </p:animMotion>
                                  </p:childTnLst>
                                </p:cTn>
                              </p:par>
                              <p:par>
                                <p:cTn id="15" presetID="42" presetClass="path" presetSubtype="0" accel="50000" decel="50000" fill="hold" grpId="0" nodeType="withEffect">
                                  <p:stCondLst>
                                    <p:cond delay="0"/>
                                  </p:stCondLst>
                                  <p:childTnLst>
                                    <p:animMotion origin="layout" path="M 2.22222E-6 5.82929E-7 L 0.65139 0.09993 " pathEditMode="relative" rAng="0" ptsTypes="AA">
                                      <p:cBhvr>
                                        <p:cTn id="16" dur="2000" fill="hold"/>
                                        <p:tgtEl>
                                          <p:spTgt spid="129"/>
                                        </p:tgtEl>
                                        <p:attrNameLst>
                                          <p:attrName>ppt_x</p:attrName>
                                          <p:attrName>ppt_y</p:attrName>
                                        </p:attrNameLst>
                                      </p:cBhvr>
                                      <p:rCtr x="32569" y="499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42" presetClass="path" presetSubtype="0" accel="50000" decel="50000" fill="hold" nodeType="withEffect">
                                  <p:stCondLst>
                                    <p:cond delay="0"/>
                                  </p:stCondLst>
                                  <p:childTnLst>
                                    <p:animMotion origin="layout" path="M 1.11022E-16 4.18459E-6 L 0.00833 0.36641 " pathEditMode="relative" rAng="0" ptsTypes="AA">
                                      <p:cBhvr>
                                        <p:cTn id="25" dur="2000" fill="hold"/>
                                        <p:tgtEl>
                                          <p:spTgt spid="32"/>
                                        </p:tgtEl>
                                        <p:attrNameLst>
                                          <p:attrName>ppt_x</p:attrName>
                                          <p:attrName>ppt_y</p:attrName>
                                        </p:attrNameLst>
                                      </p:cBhvr>
                                      <p:rCtr x="417" y="18321"/>
                                    </p:animMotion>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0.00416 0.00278 L -0.00833 0.38307 " pathEditMode="relative" rAng="0" ptsTypes="AA">
                                      <p:cBhvr>
                                        <p:cTn id="29" dur="2000" fill="hold"/>
                                        <p:tgtEl>
                                          <p:spTgt spid="30"/>
                                        </p:tgtEl>
                                        <p:attrNameLst>
                                          <p:attrName>ppt_x</p:attrName>
                                          <p:attrName>ppt_y</p:attrName>
                                        </p:attrNameLst>
                                      </p:cBhvr>
                                      <p:rCtr x="-208" y="190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27" grpId="0" animBg="1"/>
      <p:bldP spid="129" grpId="0" animBg="1"/>
      <p:bldP spid="4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Pruning Techniques</a:t>
            </a:r>
            <a:endParaRPr lang="en-US" dirty="0"/>
          </a:p>
        </p:txBody>
      </p:sp>
      <p:sp>
        <p:nvSpPr>
          <p:cNvPr id="3" name="Content Placeholder 2"/>
          <p:cNvSpPr>
            <a:spLocks noGrp="1"/>
          </p:cNvSpPr>
          <p:nvPr>
            <p:ph idx="1"/>
          </p:nvPr>
        </p:nvSpPr>
        <p:spPr>
          <a:xfrm>
            <a:off x="304800" y="4572000"/>
            <a:ext cx="8915400" cy="2057400"/>
          </a:xfrm>
        </p:spPr>
        <p:txBody>
          <a:bodyPr/>
          <a:lstStyle/>
          <a:p>
            <a:r>
              <a:rPr lang="en-US" dirty="0" smtClean="0"/>
              <a:t>Validated control and store equivalence</a:t>
            </a:r>
          </a:p>
          <a:p>
            <a:pPr lvl="1"/>
            <a:r>
              <a:rPr lang="en-US" dirty="0">
                <a:solidFill>
                  <a:srgbClr val="D25000"/>
                </a:solidFill>
              </a:rPr>
              <a:t>&gt;2M injections </a:t>
            </a:r>
            <a:r>
              <a:rPr lang="en-US" dirty="0"/>
              <a:t>for randomly selected pilots, samples from equivalent </a:t>
            </a:r>
            <a:r>
              <a:rPr lang="en-US" dirty="0" smtClean="0"/>
              <a:t>set</a:t>
            </a:r>
          </a:p>
          <a:p>
            <a:r>
              <a:rPr lang="en-US" dirty="0" smtClean="0"/>
              <a:t>96% combined accuracy (including fully accurate prediction-based pruning)</a:t>
            </a:r>
          </a:p>
          <a:p>
            <a:r>
              <a:rPr lang="en-US" dirty="0" smtClean="0"/>
              <a:t>99% confidence interval with &lt;5% error</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59</a:t>
            </a:fld>
            <a:endParaRPr lang="en-US"/>
          </a:p>
        </p:txBody>
      </p:sp>
      <p:graphicFrame>
        <p:nvGraphicFramePr>
          <p:cNvPr id="8" name="Chart 7"/>
          <p:cNvGraphicFramePr>
            <a:graphicFrameLocks/>
          </p:cNvGraphicFramePr>
          <p:nvPr>
            <p:extLst/>
          </p:nvPr>
        </p:nvGraphicFramePr>
        <p:xfrm>
          <a:off x="152400" y="838201"/>
          <a:ext cx="8839200" cy="3428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8637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3" descr="C:\Users\Siva\Pictures\b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512" y="4474213"/>
            <a:ext cx="2410188" cy="162178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bwMode="auto">
          <a:xfrm>
            <a:off x="3429000" y="3830485"/>
            <a:ext cx="5029192" cy="2341717"/>
          </a:xfrm>
          <a:prstGeom prst="rect">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57" name="Group 56"/>
          <p:cNvGrpSpPr/>
          <p:nvPr/>
        </p:nvGrpSpPr>
        <p:grpSpPr>
          <a:xfrm>
            <a:off x="685800" y="1526689"/>
            <a:ext cx="7772400" cy="4642822"/>
            <a:chOff x="685800" y="1526689"/>
            <a:chExt cx="7772400" cy="4642822"/>
          </a:xfrm>
        </p:grpSpPr>
        <p:cxnSp>
          <p:nvCxnSpPr>
            <p:cNvPr id="58" name="Straight Connector 57"/>
            <p:cNvCxnSpPr/>
            <p:nvPr/>
          </p:nvCxnSpPr>
          <p:spPr bwMode="auto">
            <a:xfrm flipH="1">
              <a:off x="685800" y="3845413"/>
              <a:ext cx="7772400" cy="0"/>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cxnSp>
          <p:nvCxnSpPr>
            <p:cNvPr id="59" name="Straight Connector 58"/>
            <p:cNvCxnSpPr/>
            <p:nvPr/>
          </p:nvCxnSpPr>
          <p:spPr bwMode="auto">
            <a:xfrm flipH="1" flipV="1">
              <a:off x="3429000" y="1526689"/>
              <a:ext cx="206" cy="4642822"/>
            </a:xfrm>
            <a:prstGeom prst="line">
              <a:avLst/>
            </a:prstGeom>
            <a:solidFill>
              <a:schemeClr val="accent1"/>
            </a:solidFill>
            <a:ln w="12700" cap="flat" cmpd="sng" algn="ctr">
              <a:solidFill>
                <a:schemeClr val="bg1">
                  <a:lumMod val="50000"/>
                </a:schemeClr>
              </a:solidFill>
              <a:prstDash val="dash"/>
              <a:round/>
              <a:headEnd type="none" w="med" len="med"/>
              <a:tailEnd type="none" w="med" len="med"/>
            </a:ln>
            <a:effectLst/>
          </p:spPr>
        </p:cxnSp>
      </p:grpSp>
      <p:sp>
        <p:nvSpPr>
          <p:cNvPr id="2" name="Title 1"/>
          <p:cNvSpPr>
            <a:spLocks noGrp="1"/>
          </p:cNvSpPr>
          <p:nvPr>
            <p:ph type="title"/>
          </p:nvPr>
        </p:nvSpPr>
        <p:spPr/>
        <p:txBody>
          <a:bodyPr/>
          <a:lstStyle/>
          <a:p>
            <a:r>
              <a:rPr lang="en-US" dirty="0" smtClean="0"/>
              <a:t>Motivation</a:t>
            </a:r>
            <a:endParaRPr lang="en-US" dirty="0"/>
          </a:p>
        </p:txBody>
      </p:sp>
      <p:sp>
        <p:nvSpPr>
          <p:cNvPr id="74" name="Rectangle 73"/>
          <p:cNvSpPr/>
          <p:nvPr/>
        </p:nvSpPr>
        <p:spPr bwMode="auto">
          <a:xfrm>
            <a:off x="3428742" y="1509090"/>
            <a:ext cx="5029457" cy="233901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FFC000"/>
              </a:solidFill>
              <a:effectLst/>
              <a:latin typeface="Times" charset="0"/>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a:p>
        </p:txBody>
      </p:sp>
      <p:sp>
        <p:nvSpPr>
          <p:cNvPr id="91" name="Oval 90"/>
          <p:cNvSpPr/>
          <p:nvPr/>
        </p:nvSpPr>
        <p:spPr bwMode="auto">
          <a:xfrm>
            <a:off x="5943600" y="2250140"/>
            <a:ext cx="2438400" cy="838200"/>
          </a:xfrm>
          <a:prstGeom prst="ellipse">
            <a:avLst/>
          </a:prstGeom>
          <a:solidFill>
            <a:srgbClr val="FF0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Redundancy</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6" name="Group 5"/>
          <p:cNvGrpSpPr/>
          <p:nvPr/>
        </p:nvGrpSpPr>
        <p:grpSpPr>
          <a:xfrm>
            <a:off x="178716" y="1342092"/>
            <a:ext cx="507084" cy="4830109"/>
            <a:chOff x="254916" y="2515761"/>
            <a:chExt cx="507084" cy="3708421"/>
          </a:xfrm>
        </p:grpSpPr>
        <p:cxnSp>
          <p:nvCxnSpPr>
            <p:cNvPr id="92" name="Straight Arrow Connector 91"/>
            <p:cNvCxnSpPr/>
            <p:nvPr/>
          </p:nvCxnSpPr>
          <p:spPr bwMode="auto">
            <a:xfrm flipV="1">
              <a:off x="762000" y="2713929"/>
              <a:ext cx="0" cy="3510253"/>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4" name="TextBox 93"/>
            <p:cNvSpPr txBox="1"/>
            <p:nvPr/>
          </p:nvSpPr>
          <p:spPr>
            <a:xfrm rot="16200000">
              <a:off x="-1215311" y="3985988"/>
              <a:ext cx="3371342" cy="430887"/>
            </a:xfrm>
            <a:prstGeom prst="rect">
              <a:avLst/>
            </a:prstGeom>
            <a:noFill/>
          </p:spPr>
          <p:txBody>
            <a:bodyPr wrap="none" rtlCol="0">
              <a:spAutoFit/>
            </a:bodyPr>
            <a:lstStyle/>
            <a:p>
              <a:r>
                <a:rPr lang="en-US" sz="2200" b="1" dirty="0" smtClean="0">
                  <a:latin typeface="Arial Narrow" pitchFamily="34" charset="0"/>
                </a:rPr>
                <a:t>Overhead (performance, power, area) </a:t>
              </a:r>
              <a:endParaRPr lang="en-US" sz="2200" b="1" dirty="0">
                <a:latin typeface="Arial Narrow" pitchFamily="34" charset="0"/>
              </a:endParaRPr>
            </a:p>
          </p:txBody>
        </p:sp>
      </p:grpSp>
      <p:grpSp>
        <p:nvGrpSpPr>
          <p:cNvPr id="7" name="Group 6"/>
          <p:cNvGrpSpPr/>
          <p:nvPr/>
        </p:nvGrpSpPr>
        <p:grpSpPr>
          <a:xfrm>
            <a:off x="685800" y="6172200"/>
            <a:ext cx="8001000" cy="520243"/>
            <a:chOff x="685800" y="6172200"/>
            <a:chExt cx="8001000" cy="520243"/>
          </a:xfrm>
        </p:grpSpPr>
        <p:cxnSp>
          <p:nvCxnSpPr>
            <p:cNvPr id="93" name="Straight Arrow Connector 92"/>
            <p:cNvCxnSpPr/>
            <p:nvPr/>
          </p:nvCxnSpPr>
          <p:spPr bwMode="auto">
            <a:xfrm>
              <a:off x="685800" y="6172200"/>
              <a:ext cx="80010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sp>
          <p:nvSpPr>
            <p:cNvPr id="95" name="TextBox 94"/>
            <p:cNvSpPr txBox="1"/>
            <p:nvPr/>
          </p:nvSpPr>
          <p:spPr>
            <a:xfrm>
              <a:off x="3019802" y="6261556"/>
              <a:ext cx="2390398" cy="430887"/>
            </a:xfrm>
            <a:prstGeom prst="rect">
              <a:avLst/>
            </a:prstGeom>
            <a:noFill/>
            <a:ln w="38100">
              <a:solidFill>
                <a:schemeClr val="bg1"/>
              </a:solidFill>
            </a:ln>
          </p:spPr>
          <p:txBody>
            <a:bodyPr wrap="none" rtlCol="0">
              <a:spAutoFit/>
            </a:bodyPr>
            <a:lstStyle/>
            <a:p>
              <a:r>
                <a:rPr lang="en-US" sz="2200" b="1" dirty="0" smtClean="0">
                  <a:latin typeface="Arial Narrow" pitchFamily="34" charset="0"/>
                </a:rPr>
                <a:t>Hardware Reliability</a:t>
              </a:r>
              <a:endParaRPr lang="en-US" sz="2200" b="1" dirty="0">
                <a:latin typeface="Arial Narrow" pitchFamily="34" charset="0"/>
              </a:endParaRPr>
            </a:p>
          </p:txBody>
        </p:sp>
      </p:grpSp>
      <p:sp>
        <p:nvSpPr>
          <p:cNvPr id="50" name="Content Placeholder 2"/>
          <p:cNvSpPr txBox="1">
            <a:spLocks/>
          </p:cNvSpPr>
          <p:nvPr/>
        </p:nvSpPr>
        <p:spPr bwMode="auto">
          <a:xfrm>
            <a:off x="5829300" y="4419600"/>
            <a:ext cx="923925" cy="586409"/>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pPr marL="0" indent="0">
              <a:buFontTx/>
              <a:buNone/>
            </a:pPr>
            <a:r>
              <a:rPr lang="en-US" dirty="0" smtClean="0"/>
              <a:t>How?</a:t>
            </a:r>
            <a:endParaRPr lang="en-US" dirty="0"/>
          </a:p>
        </p:txBody>
      </p:sp>
      <p:sp>
        <p:nvSpPr>
          <p:cNvPr id="51" name="Trapezoid 50"/>
          <p:cNvSpPr/>
          <p:nvPr/>
        </p:nvSpPr>
        <p:spPr bwMode="auto">
          <a:xfrm rot="15720000">
            <a:off x="5334970" y="3838141"/>
            <a:ext cx="1388838" cy="3400553"/>
          </a:xfrm>
          <a:prstGeom prst="trapezoid">
            <a:avLst>
              <a:gd name="adj" fmla="val 20950"/>
            </a:avLst>
          </a:prstGeom>
          <a:gradFill>
            <a:gsLst>
              <a:gs pos="0">
                <a:srgbClr val="FFC000"/>
              </a:gs>
              <a:gs pos="50000">
                <a:srgbClr val="DBFD5F"/>
              </a:gs>
              <a:gs pos="100000">
                <a:srgbClr val="92D050"/>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TextBox 51"/>
          <p:cNvSpPr txBox="1"/>
          <p:nvPr/>
        </p:nvSpPr>
        <p:spPr>
          <a:xfrm>
            <a:off x="5372590" y="5150884"/>
            <a:ext cx="1371110" cy="769441"/>
          </a:xfrm>
          <a:prstGeom prst="rect">
            <a:avLst/>
          </a:prstGeom>
          <a:noFill/>
        </p:spPr>
        <p:txBody>
          <a:bodyPr wrap="square" rtlCol="0" anchor="ctr">
            <a:spAutoFit/>
          </a:bodyPr>
          <a:lstStyle/>
          <a:p>
            <a:pPr algn="ctr"/>
            <a:r>
              <a:rPr lang="en-US" sz="2200" b="1" dirty="0" smtClean="0">
                <a:latin typeface="Arial Narrow" pitchFamily="34" charset="0"/>
              </a:rPr>
              <a:t>Tunable</a:t>
            </a:r>
          </a:p>
          <a:p>
            <a:pPr algn="ctr"/>
            <a:r>
              <a:rPr lang="en-US" sz="2200" b="1" dirty="0" smtClean="0">
                <a:latin typeface="Arial Narrow" pitchFamily="34" charset="0"/>
              </a:rPr>
              <a:t>reliability</a:t>
            </a:r>
          </a:p>
        </p:txBody>
      </p:sp>
      <p:sp>
        <p:nvSpPr>
          <p:cNvPr id="35" name="Oval 34"/>
          <p:cNvSpPr/>
          <p:nvPr/>
        </p:nvSpPr>
        <p:spPr bwMode="auto">
          <a:xfrm>
            <a:off x="3467100" y="5324475"/>
            <a:ext cx="1905000" cy="838200"/>
          </a:xfrm>
          <a:prstGeom prst="ellipse">
            <a:avLst/>
          </a:prstGeom>
          <a:solidFill>
            <a:srgbClr val="FFC0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SWAT</a:t>
            </a:r>
            <a:endParaRPr kumimoji="0" lang="en-US" sz="2200" b="1" i="0" u="none" strike="noStrike" cap="none" normalizeH="0" baseline="0" dirty="0">
              <a:ln>
                <a:noFill/>
              </a:ln>
              <a:solidFill>
                <a:schemeClr val="tx1"/>
              </a:solidFill>
              <a:effectLst/>
              <a:latin typeface="Arial Narrow" pitchFamily="34" charset="0"/>
            </a:endParaRPr>
          </a:p>
        </p:txBody>
      </p:sp>
      <p:grpSp>
        <p:nvGrpSpPr>
          <p:cNvPr id="53" name="Group 52"/>
          <p:cNvGrpSpPr/>
          <p:nvPr/>
        </p:nvGrpSpPr>
        <p:grpSpPr>
          <a:xfrm>
            <a:off x="6515100" y="4587184"/>
            <a:ext cx="1905000" cy="1392735"/>
            <a:chOff x="6705600" y="4579440"/>
            <a:chExt cx="1905000" cy="1392735"/>
          </a:xfrm>
        </p:grpSpPr>
        <p:sp>
          <p:nvSpPr>
            <p:cNvPr id="54" name="Oval 53"/>
            <p:cNvSpPr/>
            <p:nvPr/>
          </p:nvSpPr>
          <p:spPr bwMode="auto">
            <a:xfrm>
              <a:off x="6705600" y="4579440"/>
              <a:ext cx="1905000" cy="1392735"/>
            </a:xfrm>
            <a:prstGeom prst="ellipse">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55" name="Rectangle 54"/>
            <p:cNvSpPr/>
            <p:nvPr/>
          </p:nvSpPr>
          <p:spPr>
            <a:xfrm>
              <a:off x="6810375" y="4711779"/>
              <a:ext cx="1676399" cy="1107996"/>
            </a:xfrm>
            <a:prstGeom prst="rect">
              <a:avLst/>
            </a:prstGeom>
          </p:spPr>
          <p:txBody>
            <a:bodyPr wrap="square">
              <a:spAutoFit/>
            </a:bodyPr>
            <a:lstStyle/>
            <a:p>
              <a:pPr algn="ctr" eaLnBrk="0" fontAlgn="base" hangingPunct="0">
                <a:spcBef>
                  <a:spcPct val="0"/>
                </a:spcBef>
                <a:spcAft>
                  <a:spcPct val="0"/>
                </a:spcAft>
              </a:pPr>
              <a:r>
                <a:rPr lang="en-US" sz="2200" b="1" dirty="0">
                  <a:latin typeface="Arial Narrow" pitchFamily="34" charset="0"/>
                </a:rPr>
                <a:t>Very high</a:t>
              </a:r>
            </a:p>
            <a:p>
              <a:pPr algn="ctr" eaLnBrk="0" fontAlgn="base" hangingPunct="0">
                <a:spcBef>
                  <a:spcPct val="0"/>
                </a:spcBef>
                <a:spcAft>
                  <a:spcPct val="0"/>
                </a:spcAft>
              </a:pPr>
              <a:r>
                <a:rPr lang="en-US" sz="2200" b="1" dirty="0" smtClean="0">
                  <a:latin typeface="Arial Narrow" pitchFamily="34" charset="0"/>
                </a:rPr>
                <a:t>reliability at low-cost</a:t>
              </a:r>
              <a:endParaRPr lang="en-US" sz="2200" b="1" dirty="0">
                <a:latin typeface="Arial Narrow" pitchFamily="34" charset="0"/>
              </a:endParaRPr>
            </a:p>
          </p:txBody>
        </p:sp>
      </p:grpSp>
      <p:sp>
        <p:nvSpPr>
          <p:cNvPr id="16" name="Rectangle 15"/>
          <p:cNvSpPr/>
          <p:nvPr/>
        </p:nvSpPr>
        <p:spPr bwMode="auto">
          <a:xfrm>
            <a:off x="1061903" y="6105525"/>
            <a:ext cx="251427" cy="1028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6" name="Rounded Rectangle 55"/>
          <p:cNvSpPr/>
          <p:nvPr/>
        </p:nvSpPr>
        <p:spPr bwMode="auto">
          <a:xfrm>
            <a:off x="1061903" y="1219201"/>
            <a:ext cx="4031216" cy="2421990"/>
          </a:xfrm>
          <a:prstGeom prst="roundRect">
            <a:avLst/>
          </a:prstGeom>
          <a:solidFill>
            <a:schemeClr val="bg1">
              <a:lumMod val="8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Goals:</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Full reliability at low-cost</a:t>
            </a:r>
          </a:p>
          <a:p>
            <a:pPr marL="0" marR="0" indent="0" algn="ctr" defTabSz="914400" rtl="0" eaLnBrk="0" fontAlgn="base" latinLnBrk="0" hangingPunct="0">
              <a:lnSpc>
                <a:spcPct val="150000"/>
              </a:lnSpc>
              <a:spcBef>
                <a:spcPct val="0"/>
              </a:spcBef>
              <a:spcAft>
                <a:spcPct val="0"/>
              </a:spcAft>
              <a:buClrTx/>
              <a:buSzTx/>
              <a:buFontTx/>
              <a:buNone/>
              <a:tabLst/>
            </a:pPr>
            <a:r>
              <a:rPr lang="en-US" sz="2200" b="1" dirty="0" smtClean="0">
                <a:solidFill>
                  <a:srgbClr val="CC6600"/>
                </a:solidFill>
                <a:latin typeface="Arial Narrow" pitchFamily="34" charset="0"/>
              </a:rPr>
              <a:t>Systematic reliability evaluation</a:t>
            </a:r>
          </a:p>
          <a:p>
            <a:pPr marL="0" marR="0" indent="0" algn="ctr"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CC6600"/>
                </a:solidFill>
                <a:effectLst/>
                <a:latin typeface="Arial Narrow" pitchFamily="34" charset="0"/>
              </a:rPr>
              <a:t>Tunable</a:t>
            </a:r>
            <a:r>
              <a:rPr kumimoji="0" lang="en-US" sz="2200" b="1" i="0" u="none" strike="noStrike" cap="none" normalizeH="0" dirty="0" smtClean="0">
                <a:ln>
                  <a:noFill/>
                </a:ln>
                <a:solidFill>
                  <a:srgbClr val="CC6600"/>
                </a:solidFill>
                <a:effectLst/>
                <a:latin typeface="Arial Narrow" pitchFamily="34" charset="0"/>
              </a:rPr>
              <a:t> reliability vs. overhead</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0" name="Straight Connector 9"/>
          <p:cNvCxnSpPr>
            <a:stCxn id="16" idx="1"/>
          </p:cNvCxnSpPr>
          <p:nvPr/>
        </p:nvCxnSpPr>
        <p:spPr bwMode="auto">
          <a:xfrm flipV="1">
            <a:off x="1061903" y="5979920"/>
            <a:ext cx="81097" cy="1770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4" name="Straight Connector 63"/>
          <p:cNvCxnSpPr>
            <a:endCxn id="16" idx="3"/>
          </p:cNvCxnSpPr>
          <p:nvPr/>
        </p:nvCxnSpPr>
        <p:spPr bwMode="auto">
          <a:xfrm flipV="1">
            <a:off x="1214303" y="6156960"/>
            <a:ext cx="99027" cy="2438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1143001" y="5979920"/>
            <a:ext cx="71302" cy="420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769295453"/>
      </p:ext>
    </p:extLst>
  </p:cSld>
  <p:clrMapOvr>
    <a:masterClrMapping/>
  </p:clrMapOvr>
  <mc:AlternateContent xmlns:mc="http://schemas.openxmlformats.org/markup-compatibility/2006" xmlns:p14="http://schemas.microsoft.com/office/powerpoint/2010/main">
    <mc:Choice Requires="p14">
      <p:transition p14:dur="0" advTm="60079"/>
    </mc:Choice>
    <mc:Fallback xmlns="">
      <p:transition advTm="60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2000"/>
                                        <p:tgtEl>
                                          <p:spTgt spid="51"/>
                                        </p:tgtEl>
                                      </p:cBhvr>
                                    </p:animEffect>
                                  </p:childTnLst>
                                </p:cTn>
                              </p:par>
                              <p:par>
                                <p:cTn id="30" presetID="1" presetClass="entr" presetSubtype="0" fill="hold" nodeType="withEffect">
                                  <p:stCondLst>
                                    <p:cond delay="0"/>
                                  </p:stCondLst>
                                  <p:childTnLst>
                                    <p:set>
                                      <p:cBhvr>
                                        <p:cTn id="31" dur="1" fill="hold">
                                          <p:stCondLst>
                                            <p:cond delay="0"/>
                                          </p:stCondLst>
                                        </p:cTn>
                                        <p:tgtEl>
                                          <p:spTgt spid="56">
                                            <p:txEl>
                                              <p:pRg st="3" end="3"/>
                                            </p:txEl>
                                          </p:spTgt>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5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1" grpId="0" animBg="1"/>
      <p:bldP spid="52" grpId="0"/>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Impact of </a:t>
            </a:r>
            <a:r>
              <a:rPr lang="en-US" dirty="0" err="1" smtClean="0"/>
              <a:t>Relyzer</a:t>
            </a:r>
            <a:endParaRPr lang="en-US" dirty="0"/>
          </a:p>
        </p:txBody>
      </p:sp>
      <p:sp>
        <p:nvSpPr>
          <p:cNvPr id="3" name="Content Placeholder 2"/>
          <p:cNvSpPr>
            <a:spLocks noGrp="1"/>
          </p:cNvSpPr>
          <p:nvPr>
            <p:ph idx="1"/>
          </p:nvPr>
        </p:nvSpPr>
        <p:spPr/>
        <p:txBody>
          <a:bodyPr/>
          <a:lstStyle/>
          <a:p>
            <a:r>
              <a:rPr lang="en-US" dirty="0" err="1" smtClean="0"/>
              <a:t>Relyzer</a:t>
            </a:r>
            <a:r>
              <a:rPr lang="en-US" dirty="0" smtClean="0"/>
              <a:t>, for the first time, finds SDCs from virtually all program locations</a:t>
            </a:r>
          </a:p>
          <a:p>
            <a:endParaRPr lang="en-US" sz="1000" dirty="0" smtClean="0"/>
          </a:p>
          <a:p>
            <a:r>
              <a:rPr lang="en-US" dirty="0"/>
              <a:t>SDC-targeted error </a:t>
            </a:r>
            <a:r>
              <a:rPr lang="en-US" dirty="0" smtClean="0"/>
              <a:t>detectors</a:t>
            </a:r>
          </a:p>
          <a:p>
            <a:pPr lvl="1"/>
            <a:r>
              <a:rPr lang="en-US" dirty="0" smtClean="0"/>
              <a:t>Placing detectors where needed</a:t>
            </a:r>
          </a:p>
          <a:p>
            <a:pPr lvl="1"/>
            <a:r>
              <a:rPr lang="en-US" dirty="0" smtClean="0"/>
              <a:t>Designing application-centric detectors</a:t>
            </a:r>
          </a:p>
          <a:p>
            <a:endParaRPr lang="en-US" sz="1000" dirty="0" smtClean="0"/>
          </a:p>
          <a:p>
            <a:r>
              <a:rPr lang="en-US" dirty="0"/>
              <a:t>Tuning </a:t>
            </a:r>
            <a:r>
              <a:rPr lang="en-US" dirty="0" smtClean="0"/>
              <a:t>reliability at </a:t>
            </a:r>
            <a:r>
              <a:rPr lang="en-US" dirty="0"/>
              <a:t>low </a:t>
            </a:r>
            <a:r>
              <a:rPr lang="en-US" dirty="0" smtClean="0"/>
              <a:t>cost</a:t>
            </a:r>
          </a:p>
          <a:p>
            <a:pPr lvl="1"/>
            <a:r>
              <a:rPr lang="en-US" dirty="0" smtClean="0"/>
              <a:t>Balancing reliability vs. performance</a:t>
            </a:r>
          </a:p>
          <a:p>
            <a:endParaRPr lang="en-US" sz="1000" dirty="0"/>
          </a:p>
          <a:p>
            <a:r>
              <a:rPr lang="en-US" dirty="0"/>
              <a:t>Designing inherently error resilient </a:t>
            </a:r>
            <a:r>
              <a:rPr lang="en-US" dirty="0" smtClean="0"/>
              <a:t>programs</a:t>
            </a:r>
          </a:p>
          <a:p>
            <a:pPr lvl="1"/>
            <a:r>
              <a:rPr lang="en-US" dirty="0" smtClean="0"/>
              <a:t>Why do </a:t>
            </a:r>
            <a:r>
              <a:rPr lang="en-US" dirty="0"/>
              <a:t>certain errors remain </a:t>
            </a:r>
            <a:r>
              <a:rPr lang="en-US" dirty="0" smtClean="0"/>
              <a:t>silent?</a:t>
            </a:r>
          </a:p>
          <a:p>
            <a:pPr lvl="1"/>
            <a:r>
              <a:rPr lang="en-US" dirty="0" smtClean="0"/>
              <a:t>Why </a:t>
            </a:r>
            <a:r>
              <a:rPr lang="en-US" dirty="0"/>
              <a:t>do errors </a:t>
            </a:r>
            <a:r>
              <a:rPr lang="en-US" dirty="0" smtClean="0"/>
              <a:t>in certain </a:t>
            </a:r>
            <a:r>
              <a:rPr lang="en-US" dirty="0"/>
              <a:t>code sequences produce more detections?</a:t>
            </a:r>
            <a:endParaRPr lang="en-US" dirty="0" smtClean="0"/>
          </a:p>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46395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D25000"/>
                                      </p:to>
                                    </p:animClr>
                                    <p:animClr clrSpc="rgb" dir="cw">
                                      <p:cBhvr>
                                        <p:cTn id="7" dur="500" fill="hold"/>
                                        <p:tgtEl>
                                          <p:spTgt spid="3">
                                            <p:txEl>
                                              <p:pRg st="2" end="2"/>
                                            </p:txEl>
                                          </p:spTgt>
                                        </p:tgtEl>
                                        <p:attrNameLst>
                                          <p:attrName>fillcolor</p:attrName>
                                        </p:attrNameLst>
                                      </p:cBhvr>
                                      <p:to>
                                        <a:srgbClr val="D25000"/>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3" end="3"/>
                                            </p:txEl>
                                          </p:spTgt>
                                        </p:tgtEl>
                                        <p:attrNameLst>
                                          <p:attrName>style.color</p:attrName>
                                        </p:attrNameLst>
                                      </p:cBhvr>
                                      <p:to>
                                        <a:srgbClr val="D25000"/>
                                      </p:to>
                                    </p:animClr>
                                    <p:animClr clrSpc="rgb" dir="cw">
                                      <p:cBhvr>
                                        <p:cTn id="12" dur="500" fill="hold"/>
                                        <p:tgtEl>
                                          <p:spTgt spid="3">
                                            <p:txEl>
                                              <p:pRg st="3" end="3"/>
                                            </p:txEl>
                                          </p:spTgt>
                                        </p:tgtEl>
                                        <p:attrNameLst>
                                          <p:attrName>fillcolor</p:attrName>
                                        </p:attrNameLst>
                                      </p:cBhvr>
                                      <p:to>
                                        <a:srgbClr val="D25000"/>
                                      </p:to>
                                    </p:animClr>
                                    <p:set>
                                      <p:cBhvr>
                                        <p:cTn id="13" dur="500" fill="hold"/>
                                        <p:tgtEl>
                                          <p:spTgt spid="3">
                                            <p:txEl>
                                              <p:pRg st="3" end="3"/>
                                            </p:txEl>
                                          </p:spTgt>
                                        </p:tgtEl>
                                        <p:attrNameLst>
                                          <p:attrName>fill.type</p:attrName>
                                        </p:attrNameLst>
                                      </p:cBhvr>
                                      <p:to>
                                        <p:strVal val="solid"/>
                                      </p:to>
                                    </p:set>
                                    <p:set>
                                      <p:cBhvr>
                                        <p:cTn id="14" dur="500" fill="hold"/>
                                        <p:tgtEl>
                                          <p:spTgt spid="3">
                                            <p:txEl>
                                              <p:pRg st="3" end="3"/>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4" end="4"/>
                                            </p:txEl>
                                          </p:spTgt>
                                        </p:tgtEl>
                                        <p:attrNameLst>
                                          <p:attrName>style.color</p:attrName>
                                        </p:attrNameLst>
                                      </p:cBhvr>
                                      <p:to>
                                        <a:srgbClr val="D25000"/>
                                      </p:to>
                                    </p:animClr>
                                    <p:animClr clrSpc="rgb" dir="cw">
                                      <p:cBhvr>
                                        <p:cTn id="17" dur="500" fill="hold"/>
                                        <p:tgtEl>
                                          <p:spTgt spid="3">
                                            <p:txEl>
                                              <p:pRg st="4" end="4"/>
                                            </p:txEl>
                                          </p:spTgt>
                                        </p:tgtEl>
                                        <p:attrNameLst>
                                          <p:attrName>fillcolor</p:attrName>
                                        </p:attrNameLst>
                                      </p:cBhvr>
                                      <p:to>
                                        <a:srgbClr val="D25000"/>
                                      </p:to>
                                    </p:animClr>
                                    <p:set>
                                      <p:cBhvr>
                                        <p:cTn id="18" dur="500" fill="hold"/>
                                        <p:tgtEl>
                                          <p:spTgt spid="3">
                                            <p:txEl>
                                              <p:pRg st="4" end="4"/>
                                            </p:txEl>
                                          </p:spTgt>
                                        </p:tgtEl>
                                        <p:attrNameLst>
                                          <p:attrName>fill.type</p:attrName>
                                        </p:attrNameLst>
                                      </p:cBhvr>
                                      <p:to>
                                        <p:strVal val="solid"/>
                                      </p:to>
                                    </p:set>
                                    <p:set>
                                      <p:cBhvr>
                                        <p:cTn id="19" dur="500" fill="hold"/>
                                        <p:tgtEl>
                                          <p:spTgt spid="3">
                                            <p:txEl>
                                              <p:pRg st="4" end="4"/>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6" end="6"/>
                                            </p:txEl>
                                          </p:spTgt>
                                        </p:tgtEl>
                                        <p:attrNameLst>
                                          <p:attrName>style.color</p:attrName>
                                        </p:attrNameLst>
                                      </p:cBhvr>
                                      <p:to>
                                        <a:srgbClr val="D25000"/>
                                      </p:to>
                                    </p:animClr>
                                    <p:animClr clrSpc="rgb" dir="cw">
                                      <p:cBhvr>
                                        <p:cTn id="22" dur="500" fill="hold"/>
                                        <p:tgtEl>
                                          <p:spTgt spid="3">
                                            <p:txEl>
                                              <p:pRg st="6" end="6"/>
                                            </p:txEl>
                                          </p:spTgt>
                                        </p:tgtEl>
                                        <p:attrNameLst>
                                          <p:attrName>fillcolor</p:attrName>
                                        </p:attrNameLst>
                                      </p:cBhvr>
                                      <p:to>
                                        <a:srgbClr val="D25000"/>
                                      </p:to>
                                    </p:animClr>
                                    <p:set>
                                      <p:cBhvr>
                                        <p:cTn id="23" dur="500" fill="hold"/>
                                        <p:tgtEl>
                                          <p:spTgt spid="3">
                                            <p:txEl>
                                              <p:pRg st="6" end="6"/>
                                            </p:txEl>
                                          </p:spTgt>
                                        </p:tgtEl>
                                        <p:attrNameLst>
                                          <p:attrName>fill.type</p:attrName>
                                        </p:attrNameLst>
                                      </p:cBhvr>
                                      <p:to>
                                        <p:strVal val="solid"/>
                                      </p:to>
                                    </p:set>
                                    <p:set>
                                      <p:cBhvr>
                                        <p:cTn id="24" dur="500" fill="hold"/>
                                        <p:tgtEl>
                                          <p:spTgt spid="3">
                                            <p:txEl>
                                              <p:pRg st="6" end="6"/>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3">
                                            <p:txEl>
                                              <p:pRg st="7" end="7"/>
                                            </p:txEl>
                                          </p:spTgt>
                                        </p:tgtEl>
                                        <p:attrNameLst>
                                          <p:attrName>style.color</p:attrName>
                                        </p:attrNameLst>
                                      </p:cBhvr>
                                      <p:to>
                                        <a:srgbClr val="D25000"/>
                                      </p:to>
                                    </p:animClr>
                                    <p:animClr clrSpc="rgb" dir="cw">
                                      <p:cBhvr>
                                        <p:cTn id="27" dur="500" fill="hold"/>
                                        <p:tgtEl>
                                          <p:spTgt spid="3">
                                            <p:txEl>
                                              <p:pRg st="7" end="7"/>
                                            </p:txEl>
                                          </p:spTgt>
                                        </p:tgtEl>
                                        <p:attrNameLst>
                                          <p:attrName>fillcolor</p:attrName>
                                        </p:attrNameLst>
                                      </p:cBhvr>
                                      <p:to>
                                        <a:srgbClr val="D25000"/>
                                      </p:to>
                                    </p:animClr>
                                    <p:set>
                                      <p:cBhvr>
                                        <p:cTn id="28" dur="500" fill="hold"/>
                                        <p:tgtEl>
                                          <p:spTgt spid="3">
                                            <p:txEl>
                                              <p:pRg st="7" end="7"/>
                                            </p:txEl>
                                          </p:spTgt>
                                        </p:tgtEl>
                                        <p:attrNameLst>
                                          <p:attrName>fill.type</p:attrName>
                                        </p:attrNameLst>
                                      </p:cBhvr>
                                      <p:to>
                                        <p:strVal val="solid"/>
                                      </p:to>
                                    </p:set>
                                    <p:set>
                                      <p:cBhvr>
                                        <p:cTn id="2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mvEqualizer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6439640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318942587"/>
              </p:ext>
            </p:extLst>
          </p:nvPr>
        </p:nvGraphicFramePr>
        <p:xfrm>
          <a:off x="0" y="990600"/>
          <a:ext cx="89916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741982" y="1657290"/>
            <a:ext cx="658443" cy="400110"/>
          </a:xfrm>
          <a:prstGeom prst="rect">
            <a:avLst/>
          </a:prstGeom>
          <a:noFill/>
        </p:spPr>
        <p:txBody>
          <a:bodyPr wrap="square" rtlCol="0">
            <a:spAutoFit/>
          </a:bodyPr>
          <a:lstStyle/>
          <a:p>
            <a:r>
              <a:rPr lang="en-US" sz="2000" b="1" dirty="0">
                <a:latin typeface="Arial Narrow" panose="020B0606020202030204" pitchFamily="34" charset="0"/>
              </a:rPr>
              <a:t>4</a:t>
            </a:r>
            <a:r>
              <a:rPr lang="en-US" sz="2000" b="1" dirty="0" smtClean="0">
                <a:latin typeface="Arial Narrow" panose="020B0606020202030204" pitchFamily="34" charset="0"/>
              </a:rPr>
              <a:t>6%</a:t>
            </a:r>
            <a:endParaRPr lang="en-US" sz="2000" b="1" dirty="0">
              <a:latin typeface="Arial Narrow" panose="020B0606020202030204" pitchFamily="34" charset="0"/>
            </a:endParaRPr>
          </a:p>
        </p:txBody>
      </p:sp>
      <p:sp>
        <p:nvSpPr>
          <p:cNvPr id="7" name="TextBox 6"/>
          <p:cNvSpPr txBox="1"/>
          <p:nvPr/>
        </p:nvSpPr>
        <p:spPr>
          <a:xfrm>
            <a:off x="2741982" y="2667000"/>
            <a:ext cx="658443" cy="400110"/>
          </a:xfrm>
          <a:prstGeom prst="rect">
            <a:avLst/>
          </a:prstGeom>
          <a:noFill/>
        </p:spPr>
        <p:txBody>
          <a:bodyPr wrap="square" rtlCol="0">
            <a:spAutoFit/>
          </a:bodyPr>
          <a:lstStyle/>
          <a:p>
            <a:r>
              <a:rPr lang="en-US" sz="2000" b="1" dirty="0">
                <a:latin typeface="Arial Narrow" panose="020B0606020202030204" pitchFamily="34" charset="0"/>
              </a:rPr>
              <a:t>2</a:t>
            </a:r>
            <a:r>
              <a:rPr lang="en-US" sz="2000" b="1" dirty="0" smtClean="0">
                <a:latin typeface="Arial Narrow" panose="020B0606020202030204" pitchFamily="34" charset="0"/>
              </a:rPr>
              <a:t>5%</a:t>
            </a:r>
            <a:endParaRPr lang="en-US" sz="2000" b="1" dirty="0">
              <a:latin typeface="Arial Narrow" panose="020B0606020202030204" pitchFamily="34" charset="0"/>
            </a:endParaRPr>
          </a:p>
        </p:txBody>
      </p:sp>
      <p:sp>
        <p:nvSpPr>
          <p:cNvPr id="8" name="TextBox 7"/>
          <p:cNvSpPr txBox="1"/>
          <p:nvPr/>
        </p:nvSpPr>
        <p:spPr>
          <a:xfrm>
            <a:off x="2741982" y="3486090"/>
            <a:ext cx="658443" cy="400110"/>
          </a:xfrm>
          <a:prstGeom prst="rect">
            <a:avLst/>
          </a:prstGeom>
          <a:noFill/>
        </p:spPr>
        <p:txBody>
          <a:bodyPr wrap="square" rtlCol="0">
            <a:spAutoFit/>
          </a:bodyPr>
          <a:lstStyle/>
          <a:p>
            <a:r>
              <a:rPr lang="en-US" sz="2000" b="1" dirty="0" smtClean="0">
                <a:latin typeface="Arial Narrow" panose="020B0606020202030204" pitchFamily="34" charset="0"/>
              </a:rPr>
              <a:t>29%</a:t>
            </a:r>
            <a:endParaRPr lang="en-US" sz="2000" b="1" dirty="0">
              <a:latin typeface="Arial Narrow" panose="020B0606020202030204" pitchFamily="34" charset="0"/>
            </a:endParaRPr>
          </a:p>
        </p:txBody>
      </p:sp>
      <p:sp>
        <p:nvSpPr>
          <p:cNvPr id="9" name="TextBox 8"/>
          <p:cNvSpPr txBox="1"/>
          <p:nvPr/>
        </p:nvSpPr>
        <p:spPr>
          <a:xfrm>
            <a:off x="5742357" y="1524000"/>
            <a:ext cx="658443" cy="400110"/>
          </a:xfrm>
          <a:prstGeom prst="rect">
            <a:avLst/>
          </a:prstGeom>
          <a:noFill/>
        </p:spPr>
        <p:txBody>
          <a:bodyPr wrap="square" rtlCol="0">
            <a:spAutoFit/>
          </a:bodyPr>
          <a:lstStyle/>
          <a:p>
            <a:r>
              <a:rPr lang="en-US" sz="2000" b="1" dirty="0" smtClean="0">
                <a:latin typeface="Arial Narrow" panose="020B0606020202030204" pitchFamily="34" charset="0"/>
              </a:rPr>
              <a:t>36%</a:t>
            </a:r>
            <a:endParaRPr lang="en-US" sz="2000" b="1" dirty="0">
              <a:latin typeface="Arial Narrow" panose="020B0606020202030204" pitchFamily="34" charset="0"/>
            </a:endParaRPr>
          </a:p>
        </p:txBody>
      </p:sp>
      <p:sp>
        <p:nvSpPr>
          <p:cNvPr id="10" name="TextBox 9"/>
          <p:cNvSpPr txBox="1"/>
          <p:nvPr/>
        </p:nvSpPr>
        <p:spPr>
          <a:xfrm>
            <a:off x="5742357" y="2514600"/>
            <a:ext cx="658443" cy="400110"/>
          </a:xfrm>
          <a:prstGeom prst="rect">
            <a:avLst/>
          </a:prstGeom>
          <a:noFill/>
        </p:spPr>
        <p:txBody>
          <a:bodyPr wrap="square" rtlCol="0">
            <a:spAutoFit/>
          </a:bodyPr>
          <a:lstStyle/>
          <a:p>
            <a:r>
              <a:rPr lang="en-US" sz="2000" b="1" dirty="0" smtClean="0">
                <a:latin typeface="Arial Narrow" panose="020B0606020202030204" pitchFamily="34" charset="0"/>
              </a:rPr>
              <a:t>35%</a:t>
            </a:r>
            <a:endParaRPr lang="en-US" sz="2000" b="1" dirty="0">
              <a:latin typeface="Arial Narrow" panose="020B0606020202030204" pitchFamily="34" charset="0"/>
            </a:endParaRPr>
          </a:p>
        </p:txBody>
      </p:sp>
      <p:sp>
        <p:nvSpPr>
          <p:cNvPr id="11" name="TextBox 10"/>
          <p:cNvSpPr txBox="1"/>
          <p:nvPr/>
        </p:nvSpPr>
        <p:spPr>
          <a:xfrm>
            <a:off x="5742357" y="3486090"/>
            <a:ext cx="658443" cy="400110"/>
          </a:xfrm>
          <a:prstGeom prst="rect">
            <a:avLst/>
          </a:prstGeom>
          <a:noFill/>
        </p:spPr>
        <p:txBody>
          <a:bodyPr wrap="square" rtlCol="0">
            <a:spAutoFit/>
          </a:bodyPr>
          <a:lstStyle/>
          <a:p>
            <a:r>
              <a:rPr lang="en-US" sz="2000" b="1" dirty="0" smtClean="0">
                <a:latin typeface="Arial Narrow" panose="020B0606020202030204" pitchFamily="34" charset="0"/>
              </a:rPr>
              <a:t>29%</a:t>
            </a:r>
            <a:endParaRPr lang="en-US" sz="2000" b="1" dirty="0">
              <a:latin typeface="Arial Narrow" panose="020B0606020202030204" pitchFamily="34" charset="0"/>
            </a:endParaRPr>
          </a:p>
        </p:txBody>
      </p:sp>
      <p:sp>
        <p:nvSpPr>
          <p:cNvPr id="12" name="Title 1"/>
          <p:cNvSpPr>
            <a:spLocks noGrp="1"/>
          </p:cNvSpPr>
          <p:nvPr>
            <p:ph type="title"/>
          </p:nvPr>
        </p:nvSpPr>
        <p:spPr>
          <a:xfrm>
            <a:off x="0" y="0"/>
            <a:ext cx="9144000" cy="762000"/>
          </a:xfrm>
        </p:spPr>
        <p:txBody>
          <a:bodyPr/>
          <a:lstStyle/>
          <a:p>
            <a:r>
              <a:rPr lang="en-US" dirty="0" smtClean="0"/>
              <a:t>Significance of Comparing Live Processor State</a:t>
            </a:r>
            <a:endParaRPr lang="en-US" dirty="0"/>
          </a:p>
        </p:txBody>
      </p:sp>
      <p:sp>
        <p:nvSpPr>
          <p:cNvPr id="13" name="Content Placeholder 2"/>
          <p:cNvSpPr txBox="1">
            <a:spLocks/>
          </p:cNvSpPr>
          <p:nvPr/>
        </p:nvSpPr>
        <p:spPr bwMode="auto">
          <a:xfrm>
            <a:off x="304800" y="5638800"/>
            <a:ext cx="8458200" cy="609600"/>
          </a:xfrm>
          <a:prstGeom prst="rect">
            <a:avLst/>
          </a:prstGeom>
          <a:noFill/>
          <a:ln w="9525">
            <a:noFill/>
            <a:miter lim="800000"/>
            <a:headEnd/>
            <a:tailEnd/>
          </a:ln>
          <a:effectLst/>
        </p:spPr>
        <p:txBody>
          <a:bodyPr vert="horz" wrap="square" lIns="91418" tIns="45709" rIns="91418" bIns="45709" numCol="1" anchor="t" anchorCtr="0" compatLnSpc="1">
            <a:prstTxWarp prst="textNoShape">
              <a:avLst/>
            </a:prstTxWarp>
          </a:bodyPr>
          <a:lstStyle>
            <a:lvl1pPr marL="342820" indent="-342820" algn="l" rtl="0" eaLnBrk="1" fontAlgn="base" hangingPunct="1">
              <a:lnSpc>
                <a:spcPct val="120000"/>
              </a:lnSpc>
              <a:spcBef>
                <a:spcPts val="1224"/>
              </a:spcBef>
              <a:spcAft>
                <a:spcPct val="0"/>
              </a:spcAft>
              <a:buChar char="•"/>
              <a:defRPr sz="2200" b="1">
                <a:solidFill>
                  <a:schemeClr val="tx1"/>
                </a:solidFill>
                <a:latin typeface="Arial Narrow" pitchFamily="34" charset="0"/>
                <a:ea typeface="+mn-ea"/>
                <a:cs typeface="+mn-cs"/>
              </a:defRPr>
            </a:lvl1pPr>
            <a:lvl2pPr marL="742776" indent="-285684" algn="l" rtl="0" eaLnBrk="1" fontAlgn="base" hangingPunct="1">
              <a:lnSpc>
                <a:spcPct val="120000"/>
              </a:lnSpc>
              <a:spcBef>
                <a:spcPct val="20000"/>
              </a:spcBef>
              <a:spcAft>
                <a:spcPct val="0"/>
              </a:spcAft>
              <a:buChar char="–"/>
              <a:defRPr sz="2200" b="1">
                <a:solidFill>
                  <a:schemeClr val="tx1"/>
                </a:solidFill>
                <a:latin typeface="Arial Narrow" pitchFamily="34" charset="0"/>
                <a:ea typeface="ＭＳ Ｐゴシック" charset="-128"/>
              </a:defRPr>
            </a:lvl2pPr>
            <a:lvl3pPr marL="1142733" indent="-228546" algn="l" rtl="0" eaLnBrk="1" fontAlgn="base" hangingPunct="1">
              <a:lnSpc>
                <a:spcPct val="120000"/>
              </a:lnSpc>
              <a:spcBef>
                <a:spcPct val="20000"/>
              </a:spcBef>
              <a:spcAft>
                <a:spcPct val="0"/>
              </a:spcAft>
              <a:buFont typeface="Symbol" charset="2"/>
              <a:buChar char="*"/>
              <a:defRPr sz="2000" b="1">
                <a:solidFill>
                  <a:schemeClr val="tx1"/>
                </a:solidFill>
                <a:latin typeface="Arial Narrow" pitchFamily="34" charset="0"/>
                <a:ea typeface="ＭＳ Ｐゴシック" charset="-128"/>
              </a:defRPr>
            </a:lvl3pPr>
            <a:lvl4pPr marL="1599825" indent="-228546" algn="l" rtl="0" eaLnBrk="1" fontAlgn="base" hangingPunct="1">
              <a:lnSpc>
                <a:spcPct val="120000"/>
              </a:lnSpc>
              <a:spcBef>
                <a:spcPct val="20000"/>
              </a:spcBef>
              <a:spcAft>
                <a:spcPct val="0"/>
              </a:spcAft>
              <a:buChar char="–"/>
              <a:defRPr b="1">
                <a:solidFill>
                  <a:schemeClr val="tx1"/>
                </a:solidFill>
                <a:latin typeface="Arial Narrow" pitchFamily="34" charset="0"/>
                <a:ea typeface="ＭＳ Ｐゴシック" charset="-128"/>
              </a:defRPr>
            </a:lvl4pPr>
            <a:lvl5pPr marL="2056919" indent="-228546" algn="l" rtl="0" eaLnBrk="1" fontAlgn="base" hangingPunct="1">
              <a:lnSpc>
                <a:spcPct val="120000"/>
              </a:lnSpc>
              <a:spcBef>
                <a:spcPct val="20000"/>
              </a:spcBef>
              <a:spcAft>
                <a:spcPts val="600"/>
              </a:spcAft>
              <a:buChar char="»"/>
              <a:defRPr b="1">
                <a:solidFill>
                  <a:schemeClr val="tx1"/>
                </a:solidFill>
                <a:latin typeface="Arial Narrow" pitchFamily="34" charset="0"/>
                <a:ea typeface="ＭＳ Ｐゴシック" charset="-128"/>
              </a:defRPr>
            </a:lvl5pPr>
            <a:lvl6pPr marL="251401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6pPr>
            <a:lvl7pPr marL="2971106"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7pPr>
            <a:lvl8pPr marL="3428198"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8pPr>
            <a:lvl9pPr marL="3885292" indent="-228546" algn="l" rtl="0" eaLnBrk="1" fontAlgn="base" hangingPunct="1">
              <a:lnSpc>
                <a:spcPct val="120000"/>
              </a:lnSpc>
              <a:spcBef>
                <a:spcPct val="20000"/>
              </a:spcBef>
              <a:spcAft>
                <a:spcPct val="0"/>
              </a:spcAft>
              <a:buChar char="»"/>
              <a:defRPr b="1">
                <a:solidFill>
                  <a:schemeClr val="tx1"/>
                </a:solidFill>
                <a:latin typeface="+mn-lt"/>
                <a:ea typeface="ＭＳ Ｐゴシック" charset="-128"/>
              </a:defRPr>
            </a:lvl9pPr>
          </a:lstStyle>
          <a:p>
            <a:r>
              <a:rPr lang="en-US" kern="0" dirty="0" smtClean="0"/>
              <a:t>40% more equalizations occurred when live state was compared</a:t>
            </a:r>
          </a:p>
        </p:txBody>
      </p:sp>
    </p:spTree>
    <p:extLst>
      <p:ext uri="{BB962C8B-B14F-4D97-AF65-F5344CB8AC3E}">
        <p14:creationId xmlns:p14="http://schemas.microsoft.com/office/powerpoint/2010/main" val="77671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5791200"/>
            <a:ext cx="8610600" cy="685800"/>
          </a:xfrm>
        </p:spPr>
        <p:txBody>
          <a:bodyPr/>
          <a:lstStyle/>
          <a:p>
            <a:r>
              <a:rPr lang="en-US" dirty="0" smtClean="0"/>
              <a:t>More comparison points may yield better simulation time savings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276504586"/>
              </p:ext>
            </p:extLst>
          </p:nvPr>
        </p:nvGraphicFramePr>
        <p:xfrm>
          <a:off x="609600" y="914400"/>
          <a:ext cx="83058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rot="16200000">
            <a:off x="-1436757" y="2427358"/>
            <a:ext cx="3581401" cy="707886"/>
          </a:xfrm>
          <a:prstGeom prst="rect">
            <a:avLst/>
          </a:prstGeom>
          <a:noFill/>
        </p:spPr>
        <p:txBody>
          <a:bodyPr wrap="square" rtlCol="0">
            <a:spAutoFit/>
          </a:bodyPr>
          <a:lstStyle/>
          <a:p>
            <a:pPr algn="ctr"/>
            <a:r>
              <a:rPr lang="en-US" sz="2000" b="1" dirty="0" smtClean="0">
                <a:latin typeface="Arial Narrow" panose="020B0606020202030204" pitchFamily="34" charset="0"/>
              </a:rPr>
              <a:t>Fraction of unsaved (need full) simulations</a:t>
            </a:r>
            <a:endParaRPr lang="en-US" sz="2000" b="1" dirty="0">
              <a:latin typeface="Arial Narrow" panose="020B0606020202030204" pitchFamily="34" charset="0"/>
            </a:endParaRPr>
          </a:p>
        </p:txBody>
      </p:sp>
    </p:spTree>
    <p:extLst>
      <p:ext uri="{BB962C8B-B14F-4D97-AF65-F5344CB8AC3E}">
        <p14:creationId xmlns:p14="http://schemas.microsoft.com/office/powerpoint/2010/main" val="1306958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Detectors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7751958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65</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6" name="Rounded Rectangle 15"/>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[B]</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 = A + 0x8</a:t>
            </a:r>
          </a:p>
          <a:p>
            <a:pPr eaLnBrk="0" hangingPunct="0">
              <a:defRPr/>
            </a:pPr>
            <a:r>
              <a:rPr lang="en-US" sz="2200" b="1" dirty="0">
                <a:solidFill>
                  <a:srgbClr val="006600"/>
                </a:solidFill>
                <a:latin typeface="Arial Narrow" pitchFamily="34" charset="0"/>
              </a:rPr>
              <a:t>      add     B = B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latin typeface="Arial Narrow" pitchFamily="34" charset="0"/>
              </a:rPr>
              <a:t>i</a:t>
            </a:r>
            <a:r>
              <a:rPr lang="en-US" sz="2200" b="1" dirty="0">
                <a:latin typeface="Arial Narrow" pitchFamily="34" charset="0"/>
              </a:rPr>
              <a:t> = </a:t>
            </a:r>
            <a:r>
              <a:rPr lang="en-US" sz="2200" b="1" dirty="0" err="1">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latin typeface="Arial Narrow" pitchFamily="34" charset="0"/>
              </a:rPr>
              <a:t>i</a:t>
            </a:r>
            <a:r>
              <a:rPr lang="en-US" sz="2200" b="1" dirty="0">
                <a:latin typeface="Arial Narrow" pitchFamily="34" charset="0"/>
              </a:rPr>
              <a:t>&lt;n)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21" name="Rounded Rectangle 20"/>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6498"/>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53053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23" grpId="0"/>
      <p:bldP spid="20" grpId="0" animBg="1"/>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a:t>
            </a:r>
            <a:r>
              <a:rPr lang="en-US" dirty="0" err="1" smtClean="0"/>
              <a:t>Incrementailzation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66</a:t>
            </a:fld>
            <a:endParaRPr lang="en-US"/>
          </a:p>
        </p:txBody>
      </p:sp>
      <p:sp>
        <p:nvSpPr>
          <p:cNvPr id="15" name="Rounded Rectangle 14"/>
          <p:cNvSpPr/>
          <p:nvPr/>
        </p:nvSpPr>
        <p:spPr bwMode="auto">
          <a:xfrm>
            <a:off x="3200400" y="1116687"/>
            <a:ext cx="2819400" cy="4522113"/>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8" name="Rounded Rectangle 17"/>
          <p:cNvSpPr/>
          <p:nvPr/>
        </p:nvSpPr>
        <p:spPr bwMode="auto">
          <a:xfrm>
            <a:off x="3276600" y="2133600"/>
            <a:ext cx="2632960" cy="335280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Rectangle 16"/>
          <p:cNvSpPr/>
          <p:nvPr/>
        </p:nvSpPr>
        <p:spPr bwMode="auto">
          <a:xfrm>
            <a:off x="3310640" y="1278756"/>
            <a:ext cx="2544286" cy="4290405"/>
          </a:xfrm>
          <a:prstGeom prst="rect">
            <a:avLst/>
          </a:prstGeom>
        </p:spPr>
        <p:txBody>
          <a:bodyPr wrap="none">
            <a:spAutoFit/>
          </a:bodyPr>
          <a:lstStyle/>
          <a:p>
            <a:pPr eaLnBrk="0" hangingPunct="0">
              <a:defRPr/>
            </a:pPr>
            <a:r>
              <a:rPr lang="en-US" sz="2200" b="1" dirty="0" smtClean="0">
                <a:latin typeface="Arial Narrow" pitchFamily="34" charset="0"/>
              </a:rPr>
              <a:t>A = base </a:t>
            </a:r>
            <a:r>
              <a:rPr lang="en-US" sz="2200" b="1" dirty="0" err="1" smtClean="0">
                <a:latin typeface="Arial Narrow" pitchFamily="34" charset="0"/>
              </a:rPr>
              <a:t>addr</a:t>
            </a:r>
            <a:r>
              <a:rPr lang="en-US" sz="2200" b="1" dirty="0" smtClean="0">
                <a:latin typeface="Arial Narrow" pitchFamily="34" charset="0"/>
              </a:rPr>
              <a:t>. of </a:t>
            </a:r>
            <a:r>
              <a:rPr lang="en-US" sz="2200" b="1" i="1" dirty="0" smtClean="0">
                <a:latin typeface="Arial Narrow" pitchFamily="34" charset="0"/>
              </a:rPr>
              <a:t>a</a:t>
            </a:r>
          </a:p>
          <a:p>
            <a:pPr eaLnBrk="0" hangingPunct="0">
              <a:defRPr/>
            </a:pPr>
            <a:r>
              <a:rPr lang="en-US" sz="2200" b="1" dirty="0" smtClean="0">
                <a:latin typeface="Arial Narrow" pitchFamily="34" charset="0"/>
              </a:rPr>
              <a:t>B = base </a:t>
            </a:r>
            <a:r>
              <a:rPr lang="en-US" sz="2200" b="1" dirty="0" err="1" smtClean="0">
                <a:latin typeface="Arial Narrow" pitchFamily="34" charset="0"/>
              </a:rPr>
              <a:t>addr</a:t>
            </a:r>
            <a:r>
              <a:rPr lang="en-US" sz="2200" b="1" dirty="0" smtClean="0">
                <a:latin typeface="Arial Narrow" pitchFamily="34" charset="0"/>
              </a:rPr>
              <a:t>. </a:t>
            </a:r>
            <a:r>
              <a:rPr lang="en-US" sz="2200" b="1" dirty="0">
                <a:latin typeface="Arial Narrow" pitchFamily="34" charset="0"/>
              </a:rPr>
              <a:t>o</a:t>
            </a:r>
            <a:r>
              <a:rPr lang="en-US" sz="2200" b="1" dirty="0" smtClean="0">
                <a:latin typeface="Arial Narrow" pitchFamily="34" charset="0"/>
              </a:rPr>
              <a:t>f </a:t>
            </a:r>
            <a:r>
              <a:rPr lang="en-US" sz="2200" b="1" i="1" dirty="0" smtClean="0">
                <a:latin typeface="Arial Narrow" pitchFamily="34" charset="0"/>
              </a:rPr>
              <a:t>b</a:t>
            </a:r>
            <a:endParaRPr lang="en-US" sz="2200" b="1" i="1" dirty="0">
              <a:latin typeface="Arial Narrow" pitchFamily="34" charset="0"/>
            </a:endParaRPr>
          </a:p>
          <a:p>
            <a:pPr eaLnBrk="0" hangingPunct="0">
              <a:lnSpc>
                <a:spcPct val="40000"/>
              </a:lnSpc>
              <a:defRPr/>
            </a:pPr>
            <a:endParaRPr lang="en-US" sz="2200" b="1" dirty="0" smtClean="0">
              <a:latin typeface="Arial Narrow" pitchFamily="34" charset="0"/>
            </a:endParaRPr>
          </a:p>
          <a:p>
            <a:pPr eaLnBrk="0" hangingPunct="0">
              <a:defRPr/>
            </a:pPr>
            <a:r>
              <a:rPr lang="en-US" sz="2200" b="1" dirty="0">
                <a:latin typeface="Arial Narrow" pitchFamily="34" charset="0"/>
              </a:rPr>
              <a:t>L:  load   r1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latin typeface="Arial Narrow" pitchFamily="34" charset="0"/>
              </a:rPr>
              <a:t>      load   r2 ← [</a:t>
            </a:r>
            <a:r>
              <a:rPr lang="en-US" sz="2200" b="1" dirty="0">
                <a:solidFill>
                  <a:srgbClr val="FF0000"/>
                </a:solidFill>
                <a:latin typeface="Arial Narrow" pitchFamily="34" charset="0"/>
              </a:rPr>
              <a:t>B</a:t>
            </a:r>
            <a:r>
              <a:rPr lang="en-US" sz="2200" b="1" dirty="0">
                <a:latin typeface="Arial Narrow" pitchFamily="34" charset="0"/>
              </a:rPr>
              <a:t>]</a:t>
            </a:r>
          </a:p>
          <a:p>
            <a:pPr eaLnBrk="0" hangingPunct="0">
              <a:defRPr/>
            </a:pPr>
            <a:r>
              <a:rPr lang="en-US" sz="2200" b="1" dirty="0">
                <a:latin typeface="Arial Narrow" pitchFamily="34" charset="0"/>
              </a:rPr>
              <a:t>      . . .  </a:t>
            </a:r>
          </a:p>
          <a:p>
            <a:pPr eaLnBrk="0" hangingPunct="0">
              <a:defRPr/>
            </a:pPr>
            <a:r>
              <a:rPr lang="en-US" sz="2200" b="1" dirty="0">
                <a:latin typeface="Arial Narrow" pitchFamily="34" charset="0"/>
              </a:rPr>
              <a:t>      store  r3 → [</a:t>
            </a:r>
            <a:r>
              <a:rPr lang="en-US" sz="2200" b="1" dirty="0">
                <a:solidFill>
                  <a:srgbClr val="FF0000"/>
                </a:solidFill>
                <a:latin typeface="Arial Narrow" pitchFamily="34" charset="0"/>
              </a:rPr>
              <a:t>A</a:t>
            </a:r>
            <a:r>
              <a:rPr lang="en-US" sz="2200" b="1" dirty="0">
                <a:latin typeface="Arial Narrow" pitchFamily="34" charset="0"/>
              </a:rPr>
              <a:t>]</a:t>
            </a:r>
          </a:p>
          <a:p>
            <a:pPr eaLnBrk="0" hangingPunct="0">
              <a:defRPr/>
            </a:pPr>
            <a:r>
              <a:rPr lang="en-US" sz="2200" b="1" dirty="0">
                <a:latin typeface="Arial Narrow" pitchFamily="34" charset="0"/>
              </a:rPr>
              <a:t>      . . .</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A</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add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a:t>
            </a:r>
            <a:r>
              <a:rPr lang="en-US" sz="2200" b="1" dirty="0">
                <a:solidFill>
                  <a:srgbClr val="FF0000"/>
                </a:solidFill>
                <a:latin typeface="Arial Narrow" pitchFamily="34" charset="0"/>
              </a:rPr>
              <a:t>B</a:t>
            </a:r>
            <a:r>
              <a:rPr lang="en-US" sz="2200" b="1" dirty="0">
                <a:solidFill>
                  <a:srgbClr val="006600"/>
                </a:solidFill>
                <a:latin typeface="Arial Narrow" pitchFamily="34" charset="0"/>
              </a:rPr>
              <a:t> + 0x8</a:t>
            </a:r>
          </a:p>
          <a:p>
            <a:pPr eaLnBrk="0" hangingPunct="0">
              <a:defRPr/>
            </a:pPr>
            <a:r>
              <a:rPr lang="en-US" sz="2200" b="1" dirty="0">
                <a:solidFill>
                  <a:srgbClr val="006600"/>
                </a:solidFill>
                <a:latin typeface="Arial Narrow" pitchFamily="34" charset="0"/>
              </a:rPr>
              <a:t>      </a:t>
            </a:r>
            <a:r>
              <a:rPr lang="en-US" sz="2200" b="1" dirty="0">
                <a:latin typeface="Arial Narrow" pitchFamily="34" charset="0"/>
              </a:rPr>
              <a:t>add     </a:t>
            </a:r>
            <a:r>
              <a:rPr lang="en-US" sz="2200" b="1" dirty="0" err="1">
                <a:solidFill>
                  <a:srgbClr val="FF0000"/>
                </a:solidFill>
                <a:latin typeface="Arial Narrow" pitchFamily="34" charset="0"/>
              </a:rPr>
              <a:t>i</a:t>
            </a:r>
            <a:r>
              <a:rPr lang="en-US" sz="2200" b="1" dirty="0">
                <a:latin typeface="Arial Narrow" pitchFamily="34" charset="0"/>
              </a:rPr>
              <a:t> = </a:t>
            </a:r>
            <a:r>
              <a:rPr lang="en-US" sz="2200" b="1" dirty="0" err="1">
                <a:solidFill>
                  <a:srgbClr val="FF0000"/>
                </a:solidFill>
                <a:latin typeface="Arial Narrow" pitchFamily="34" charset="0"/>
              </a:rPr>
              <a:t>i</a:t>
            </a:r>
            <a:r>
              <a:rPr lang="en-US" sz="2200" b="1" dirty="0">
                <a:latin typeface="Arial Narrow" pitchFamily="34" charset="0"/>
              </a:rPr>
              <a:t> + 1</a:t>
            </a:r>
          </a:p>
          <a:p>
            <a:pPr eaLnBrk="0" hangingPunct="0">
              <a:defRPr/>
            </a:pPr>
            <a:r>
              <a:rPr lang="en-US" sz="2200" b="1" dirty="0">
                <a:latin typeface="Arial Narrow" pitchFamily="34" charset="0"/>
              </a:rPr>
              <a:t>      branch (</a:t>
            </a:r>
            <a:r>
              <a:rPr lang="en-US" sz="2200" b="1" dirty="0" err="1">
                <a:solidFill>
                  <a:srgbClr val="FF0000"/>
                </a:solidFill>
                <a:latin typeface="Arial Narrow" pitchFamily="34" charset="0"/>
              </a:rPr>
              <a:t>i</a:t>
            </a:r>
            <a:r>
              <a:rPr lang="en-US" sz="2200" b="1" dirty="0">
                <a:latin typeface="Arial Narrow" pitchFamily="34" charset="0"/>
              </a:rPr>
              <a:t>&lt;</a:t>
            </a:r>
            <a:r>
              <a:rPr lang="en-US" sz="2200" b="1" dirty="0">
                <a:solidFill>
                  <a:srgbClr val="FF0000"/>
                </a:solidFill>
                <a:latin typeface="Arial Narrow" pitchFamily="34" charset="0"/>
              </a:rPr>
              <a:t>n</a:t>
            </a:r>
            <a:r>
              <a:rPr lang="en-US" sz="2200" b="1" dirty="0">
                <a:latin typeface="Arial Narrow" pitchFamily="34" charset="0"/>
              </a:rPr>
              <a:t>) </a:t>
            </a:r>
            <a:r>
              <a:rPr lang="en-US" sz="2200" b="1" dirty="0" smtClean="0">
                <a:latin typeface="Arial Narrow" pitchFamily="34" charset="0"/>
              </a:rPr>
              <a:t>L</a:t>
            </a:r>
          </a:p>
        </p:txBody>
      </p:sp>
      <p:sp>
        <p:nvSpPr>
          <p:cNvPr id="12" name="Rounded Rectangle 11"/>
          <p:cNvSpPr/>
          <p:nvPr/>
        </p:nvSpPr>
        <p:spPr bwMode="auto">
          <a:xfrm>
            <a:off x="304800" y="1175469"/>
            <a:ext cx="2590800" cy="2455818"/>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sp>
        <p:nvSpPr>
          <p:cNvPr id="19" name="Rounded Rectangle 18"/>
          <p:cNvSpPr/>
          <p:nvPr/>
        </p:nvSpPr>
        <p:spPr bwMode="auto">
          <a:xfrm>
            <a:off x="381000" y="1726287"/>
            <a:ext cx="2362200" cy="1725240"/>
          </a:xfrm>
          <a:prstGeom prst="roundRect">
            <a:avLst>
              <a:gd name="adj" fmla="val 9244"/>
            </a:avLst>
          </a:prstGeom>
          <a:solidFill>
            <a:schemeClr val="bg1">
              <a:lumMod val="75000"/>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81000" y="1327869"/>
            <a:ext cx="2514600" cy="2123658"/>
          </a:xfrm>
          <a:prstGeom prst="rect">
            <a:avLst/>
          </a:prstGeom>
        </p:spPr>
        <p:txBody>
          <a:bodyPr wrap="square">
            <a:spAutoFit/>
          </a:bodyPr>
          <a:lstStyle/>
          <a:p>
            <a:pPr eaLnBrk="0" hangingPunct="0">
              <a:defRPr/>
            </a:pPr>
            <a:r>
              <a:rPr lang="en-US" sz="2200" b="1" dirty="0" smtClean="0">
                <a:latin typeface="Arial Narrow" pitchFamily="34" charset="0"/>
              </a:rPr>
              <a:t>Array a, b;</a:t>
            </a:r>
          </a:p>
          <a:p>
            <a:pPr eaLnBrk="0" hangingPunct="0">
              <a:defRPr/>
            </a:pPr>
            <a:r>
              <a:rPr lang="en-US" sz="2200" b="1" dirty="0" smtClean="0">
                <a:latin typeface="Arial Narrow" pitchFamily="34" charset="0"/>
              </a:rPr>
              <a:t>For (</a:t>
            </a:r>
            <a:r>
              <a:rPr lang="en-US" sz="2200" b="1" dirty="0" err="1" smtClean="0">
                <a:latin typeface="Arial Narrow" pitchFamily="34" charset="0"/>
              </a:rPr>
              <a:t>i</a:t>
            </a:r>
            <a:r>
              <a:rPr lang="en-US" sz="2200" b="1" dirty="0" smtClean="0">
                <a:latin typeface="Arial Narrow" pitchFamily="34" charset="0"/>
              </a:rPr>
              <a:t>=0 to n) {</a:t>
            </a:r>
          </a:p>
          <a:p>
            <a:pPr eaLnBrk="0" hangingPunct="0">
              <a:defRPr/>
            </a:pPr>
            <a:r>
              <a:rPr lang="en-US" sz="2200" b="1" dirty="0">
                <a:latin typeface="Arial Narrow" pitchFamily="34" charset="0"/>
              </a:rPr>
              <a:t> </a:t>
            </a:r>
            <a:r>
              <a:rPr lang="en-US" sz="2200" b="1" dirty="0" smtClean="0">
                <a:latin typeface="Arial Narrow" pitchFamily="34" charset="0"/>
              </a:rPr>
              <a:t>  . . .</a:t>
            </a:r>
          </a:p>
          <a:p>
            <a:pPr eaLnBrk="0" hangingPunct="0">
              <a:defRPr/>
            </a:pPr>
            <a:r>
              <a:rPr lang="en-US" sz="2200" b="1" dirty="0" smtClean="0">
                <a:latin typeface="Arial Narrow" pitchFamily="34" charset="0"/>
              </a:rPr>
              <a:t>   a[</a:t>
            </a:r>
            <a:r>
              <a:rPr lang="en-US" sz="2200" b="1" dirty="0" err="1" smtClean="0">
                <a:latin typeface="Arial Narrow" pitchFamily="34" charset="0"/>
              </a:rPr>
              <a:t>i</a:t>
            </a:r>
            <a:r>
              <a:rPr lang="en-US" sz="2200" b="1" dirty="0">
                <a:latin typeface="Arial Narrow" pitchFamily="34" charset="0"/>
              </a:rPr>
              <a:t>] = b[</a:t>
            </a:r>
            <a:r>
              <a:rPr lang="en-US" sz="2200" b="1" dirty="0" err="1">
                <a:latin typeface="Arial Narrow" pitchFamily="34" charset="0"/>
              </a:rPr>
              <a:t>i</a:t>
            </a:r>
            <a:r>
              <a:rPr lang="en-US" sz="2200" b="1" dirty="0">
                <a:latin typeface="Arial Narrow" pitchFamily="34" charset="0"/>
              </a:rPr>
              <a:t>] + a[</a:t>
            </a:r>
            <a:r>
              <a:rPr lang="en-US" sz="2200" b="1" dirty="0" err="1">
                <a:latin typeface="Arial Narrow" pitchFamily="34" charset="0"/>
              </a:rPr>
              <a:t>i</a:t>
            </a:r>
            <a:r>
              <a:rPr lang="en-US" sz="2200" b="1" dirty="0">
                <a:latin typeface="Arial Narrow" pitchFamily="34" charset="0"/>
              </a:rPr>
              <a:t>]</a:t>
            </a:r>
          </a:p>
          <a:p>
            <a:pPr eaLnBrk="0" hangingPunct="0">
              <a:defRPr/>
            </a:pPr>
            <a:r>
              <a:rPr lang="en-US" sz="2200" b="1" dirty="0" smtClean="0">
                <a:latin typeface="Arial Narrow" pitchFamily="34" charset="0"/>
              </a:rPr>
              <a:t>   . . . </a:t>
            </a:r>
          </a:p>
          <a:p>
            <a:pPr eaLnBrk="0" hangingPunct="0">
              <a:defRPr/>
            </a:pPr>
            <a:r>
              <a:rPr lang="en-US" sz="2200" b="1" dirty="0">
                <a:latin typeface="Arial Narrow" pitchFamily="34" charset="0"/>
              </a:rPr>
              <a:t>}</a:t>
            </a:r>
          </a:p>
        </p:txBody>
      </p:sp>
      <p:sp>
        <p:nvSpPr>
          <p:cNvPr id="14" name="TextBox 13"/>
          <p:cNvSpPr txBox="1"/>
          <p:nvPr/>
        </p:nvSpPr>
        <p:spPr>
          <a:xfrm>
            <a:off x="1143000" y="712113"/>
            <a:ext cx="992579" cy="430887"/>
          </a:xfrm>
          <a:prstGeom prst="rect">
            <a:avLst/>
          </a:prstGeom>
          <a:noFill/>
        </p:spPr>
        <p:txBody>
          <a:bodyPr wrap="none" rtlCol="0">
            <a:spAutoFit/>
          </a:bodyPr>
          <a:lstStyle/>
          <a:p>
            <a:pPr algn="ctr"/>
            <a:r>
              <a:rPr lang="en-US" sz="2200" b="1" dirty="0" smtClean="0">
                <a:latin typeface="Arial Narrow" pitchFamily="34" charset="0"/>
              </a:rPr>
              <a:t>C Code</a:t>
            </a:r>
            <a:endParaRPr lang="en-US" sz="2200" b="1" dirty="0">
              <a:latin typeface="Arial Narrow" pitchFamily="34" charset="0"/>
            </a:endParaRPr>
          </a:p>
        </p:txBody>
      </p:sp>
      <p:sp>
        <p:nvSpPr>
          <p:cNvPr id="23" name="TextBox 22"/>
          <p:cNvSpPr txBox="1"/>
          <p:nvPr/>
        </p:nvSpPr>
        <p:spPr>
          <a:xfrm>
            <a:off x="3886200" y="684817"/>
            <a:ext cx="1338829" cy="430887"/>
          </a:xfrm>
          <a:prstGeom prst="rect">
            <a:avLst/>
          </a:prstGeom>
          <a:noFill/>
        </p:spPr>
        <p:txBody>
          <a:bodyPr wrap="none" rtlCol="0">
            <a:spAutoFit/>
          </a:bodyPr>
          <a:lstStyle/>
          <a:p>
            <a:pPr algn="ctr"/>
            <a:r>
              <a:rPr lang="en-US" sz="2200" b="1" dirty="0" smtClean="0">
                <a:latin typeface="Arial Narrow" pitchFamily="34" charset="0"/>
              </a:rPr>
              <a:t>ASM Code</a:t>
            </a:r>
            <a:endParaRPr lang="en-US" sz="2200" b="1" dirty="0">
              <a:latin typeface="Arial Narrow" pitchFamily="34" charset="0"/>
            </a:endParaRPr>
          </a:p>
        </p:txBody>
      </p:sp>
      <p:sp>
        <p:nvSpPr>
          <p:cNvPr id="20" name="Curved Left Arrow 19"/>
          <p:cNvSpPr/>
          <p:nvPr/>
        </p:nvSpPr>
        <p:spPr bwMode="auto">
          <a:xfrm rot="10800000">
            <a:off x="2895598" y="2209800"/>
            <a:ext cx="429713" cy="3200400"/>
          </a:xfrm>
          <a:prstGeom prst="curvedLeftArrow">
            <a:avLst>
              <a:gd name="adj1" fmla="val 20542"/>
              <a:gd name="adj2" fmla="val 63406"/>
              <a:gd name="adj3" fmla="val 25000"/>
            </a:avLst>
          </a:prstGeom>
          <a:solidFill>
            <a:srgbClr val="A6C5F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 name="Rounded Rectangle 2"/>
          <p:cNvSpPr/>
          <p:nvPr/>
        </p:nvSpPr>
        <p:spPr bwMode="auto">
          <a:xfrm>
            <a:off x="3581400" y="4114800"/>
            <a:ext cx="2273526" cy="6858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6" name="Group 35"/>
          <p:cNvGrpSpPr/>
          <p:nvPr/>
        </p:nvGrpSpPr>
        <p:grpSpPr>
          <a:xfrm>
            <a:off x="117232" y="5105400"/>
            <a:ext cx="3755501" cy="1219200"/>
            <a:chOff x="117232" y="5257800"/>
            <a:chExt cx="3755501" cy="1219200"/>
          </a:xfrm>
        </p:grpSpPr>
        <p:grpSp>
          <p:nvGrpSpPr>
            <p:cNvPr id="6" name="Group 5"/>
            <p:cNvGrpSpPr/>
            <p:nvPr/>
          </p:nvGrpSpPr>
          <p:grpSpPr>
            <a:xfrm>
              <a:off x="117232" y="5257800"/>
              <a:ext cx="2819400" cy="1219200"/>
              <a:chOff x="193432" y="5334000"/>
              <a:chExt cx="2819400" cy="1219200"/>
            </a:xfrm>
          </p:grpSpPr>
          <p:sp>
            <p:nvSpPr>
              <p:cNvPr id="21" name="TextBox 20"/>
              <p:cNvSpPr txBox="1"/>
              <p:nvPr/>
            </p:nvSpPr>
            <p:spPr>
              <a:xfrm>
                <a:off x="304800" y="5334000"/>
                <a:ext cx="2590800" cy="1219200"/>
              </a:xfrm>
              <a:prstGeom prst="roundRect">
                <a:avLst/>
              </a:prstGeom>
              <a:noFill/>
              <a:ln w="25400">
                <a:solidFill>
                  <a:schemeClr val="tx1"/>
                </a:solidFill>
              </a:ln>
            </p:spPr>
            <p:txBody>
              <a:bodyPr wrap="square" rtlCol="0">
                <a:spAutoFit/>
              </a:bodyPr>
              <a:lstStyle/>
              <a:p>
                <a:pPr algn="ctr"/>
                <a:endParaRPr lang="en-US" sz="2200" b="1" dirty="0">
                  <a:solidFill>
                    <a:srgbClr val="D15100"/>
                  </a:solidFill>
                  <a:latin typeface="Arial Narrow" pitchFamily="34" charset="0"/>
                </a:endParaRPr>
              </a:p>
            </p:txBody>
          </p:sp>
          <p:sp>
            <p:nvSpPr>
              <p:cNvPr id="5" name="Rectangle 4"/>
              <p:cNvSpPr/>
              <p:nvPr/>
            </p:nvSpPr>
            <p:spPr>
              <a:xfrm>
                <a:off x="193432" y="5386588"/>
                <a:ext cx="2819400" cy="1107996"/>
              </a:xfrm>
              <a:prstGeom prst="rect">
                <a:avLst/>
              </a:prstGeom>
            </p:spPr>
            <p:txBody>
              <a:bodyPr wrap="square">
                <a:spAutoFit/>
              </a:bodyPr>
              <a:lstStyle/>
              <a:p>
                <a:pPr algn="ctr"/>
                <a:r>
                  <a:rPr lang="en-US" sz="2200" b="1" dirty="0" smtClean="0">
                    <a:latin typeface="Arial Narrow" pitchFamily="34" charset="0"/>
                  </a:rPr>
                  <a:t>Where: </a:t>
                </a:r>
                <a:r>
                  <a:rPr lang="en-US" sz="2200" b="1" dirty="0" smtClean="0">
                    <a:solidFill>
                      <a:srgbClr val="CC6600"/>
                    </a:solidFill>
                    <a:latin typeface="Arial Narrow" pitchFamily="34" charset="0"/>
                  </a:rPr>
                  <a:t>Errors </a:t>
                </a:r>
                <a:r>
                  <a:rPr lang="en-US" sz="2200" b="1" dirty="0">
                    <a:solidFill>
                      <a:srgbClr val="CC6600"/>
                    </a:solidFill>
                    <a:latin typeface="Arial Narrow" pitchFamily="34" charset="0"/>
                  </a:rPr>
                  <a:t>from </a:t>
                </a:r>
                <a:r>
                  <a:rPr lang="en-US" sz="2200" b="1" i="1" dirty="0">
                    <a:solidFill>
                      <a:srgbClr val="CC6600"/>
                    </a:solidFill>
                    <a:latin typeface="Arial Narrow" pitchFamily="34" charset="0"/>
                  </a:rPr>
                  <a:t>all</a:t>
                </a:r>
                <a:r>
                  <a:rPr lang="en-US" sz="2200" b="1" dirty="0">
                    <a:solidFill>
                      <a:srgbClr val="CC6600"/>
                    </a:solidFill>
                    <a:latin typeface="Arial Narrow" pitchFamily="34" charset="0"/>
                  </a:rPr>
                  <a:t> iterations</a:t>
                </a:r>
                <a:r>
                  <a:rPr lang="en-US" sz="2200" b="1" dirty="0">
                    <a:solidFill>
                      <a:srgbClr val="D15100"/>
                    </a:solidFill>
                    <a:latin typeface="Arial Narrow" pitchFamily="34" charset="0"/>
                  </a:rPr>
                  <a:t> </a:t>
                </a:r>
                <a:r>
                  <a:rPr lang="en-US" sz="2200" b="1" dirty="0">
                    <a:latin typeface="Arial Narrow" pitchFamily="34" charset="0"/>
                  </a:rPr>
                  <a:t>propagate here in </a:t>
                </a:r>
                <a:r>
                  <a:rPr lang="en-US" sz="2200" b="1" dirty="0">
                    <a:solidFill>
                      <a:srgbClr val="CC6600"/>
                    </a:solidFill>
                    <a:latin typeface="Arial Narrow" pitchFamily="34" charset="0"/>
                  </a:rPr>
                  <a:t>few quantities</a:t>
                </a:r>
              </a:p>
            </p:txBody>
          </p:sp>
        </p:grpSp>
        <p:cxnSp>
          <p:nvCxnSpPr>
            <p:cNvPr id="35" name="Straight Arrow Connector 34"/>
            <p:cNvCxnSpPr/>
            <p:nvPr/>
          </p:nvCxnSpPr>
          <p:spPr bwMode="auto">
            <a:xfrm>
              <a:off x="2819400" y="5867400"/>
              <a:ext cx="1053333" cy="2"/>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41" name="Group 40"/>
          <p:cNvGrpSpPr/>
          <p:nvPr/>
        </p:nvGrpSpPr>
        <p:grpSpPr>
          <a:xfrm>
            <a:off x="5050914" y="4267200"/>
            <a:ext cx="3940686" cy="2113699"/>
            <a:chOff x="5050914" y="3696356"/>
            <a:chExt cx="3940686" cy="2113699"/>
          </a:xfrm>
        </p:grpSpPr>
        <p:sp>
          <p:nvSpPr>
            <p:cNvPr id="42" name="Rounded Rectangle 41"/>
            <p:cNvSpPr/>
            <p:nvPr/>
          </p:nvSpPr>
          <p:spPr bwMode="auto">
            <a:xfrm>
              <a:off x="6248400" y="3696356"/>
              <a:ext cx="2743200" cy="211369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4" name="Straight Arrow Connector 43"/>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mc:AlternateContent xmlns:mc="http://schemas.openxmlformats.org/markup-compatibility/2006" xmlns:a14="http://schemas.microsoft.com/office/drawing/2010/main">
        <mc:Choice Requires="a14">
          <p:sp>
            <p:nvSpPr>
              <p:cNvPr id="45" name="Rectangle 44"/>
              <p:cNvSpPr/>
              <p:nvPr/>
            </p:nvSpPr>
            <p:spPr>
              <a:xfrm>
                <a:off x="6248400" y="4432518"/>
                <a:ext cx="2723078" cy="1815882"/>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What: </a:t>
                </a:r>
                <a:r>
                  <a:rPr lang="en-US" sz="2200" b="1" dirty="0" smtClean="0">
                    <a:solidFill>
                      <a:srgbClr val="D15100"/>
                    </a:solidFill>
                    <a:latin typeface="Arial Narrow" pitchFamily="34" charset="0"/>
                  </a:rPr>
                  <a:t>Property checks on A</a:t>
                </a:r>
                <a:r>
                  <a:rPr lang="en-US" sz="2200" b="1" dirty="0">
                    <a:solidFill>
                      <a:srgbClr val="D15100"/>
                    </a:solidFill>
                    <a:latin typeface="Arial Narrow" pitchFamily="34" charset="0"/>
                  </a:rPr>
                  <a:t>, B, and </a:t>
                </a:r>
                <a:r>
                  <a:rPr lang="en-US" sz="2200" b="1" dirty="0" err="1">
                    <a:solidFill>
                      <a:srgbClr val="D15100"/>
                    </a:solidFill>
                    <a:latin typeface="Arial Narrow" pitchFamily="34" charset="0"/>
                  </a:rPr>
                  <a:t>i</a:t>
                </a:r>
                <a:endParaRPr lang="en-US" sz="2200" b="1" dirty="0">
                  <a:solidFill>
                    <a:srgbClr val="D15100"/>
                  </a:solidFill>
                  <a:latin typeface="Arial Narrow" pitchFamily="34" charset="0"/>
                </a:endParaRPr>
              </a:p>
              <a:p>
                <a:pPr algn="ctr" eaLnBrk="0" fontAlgn="base" hangingPunct="0">
                  <a:spcBef>
                    <a:spcPct val="0"/>
                  </a:spcBef>
                  <a:spcAft>
                    <a:spcPct val="0"/>
                  </a:spcAft>
                </a:pPr>
                <a:endParaRPr lang="en-US" sz="2200" b="1" dirty="0" smtClean="0">
                  <a:latin typeface="Arial Narrow" pitchFamily="34" charset="0"/>
                </a:endParaRPr>
              </a:p>
              <a:p>
                <a:pPr algn="ctr" eaLnBrk="0" fontAlgn="base" hangingPunct="0">
                  <a:spcBef>
                    <a:spcPct val="0"/>
                  </a:spcBef>
                  <a:spcAft>
                    <a:spcPct val="0"/>
                  </a:spcAft>
                </a:pPr>
                <a:r>
                  <a:rPr lang="en-US" sz="2200" b="1" dirty="0" smtClean="0">
                    <a:latin typeface="Arial Narrow" pitchFamily="34" charset="0"/>
                  </a:rPr>
                  <a:t>Diff in A = Diff in B</a:t>
                </a:r>
              </a:p>
              <a:p>
                <a:pPr algn="ctr" eaLnBrk="0" fontAlgn="base" hangingPunct="0">
                  <a:spcBef>
                    <a:spcPct val="0"/>
                  </a:spcBef>
                  <a:spcAft>
                    <a:spcPct val="0"/>
                  </a:spcAft>
                </a:pPr>
                <a:r>
                  <a:rPr lang="en-US" sz="2200" b="1" dirty="0">
                    <a:latin typeface="Arial Narrow" pitchFamily="34" charset="0"/>
                  </a:rPr>
                  <a:t>Diff in A = </a:t>
                </a:r>
                <a:r>
                  <a:rPr lang="en-US" sz="2200" b="1" dirty="0" smtClean="0">
                    <a:latin typeface="Arial Narrow" pitchFamily="34" charset="0"/>
                  </a:rPr>
                  <a:t>8</a:t>
                </a:r>
                <a:r>
                  <a:rPr lang="en-US" sz="2400" b="1" dirty="0">
                    <a:ea typeface="Cambria Math"/>
                  </a:rPr>
                  <a:t> </a:t>
                </a:r>
                <a14:m>
                  <m:oMath xmlns:m="http://schemas.openxmlformats.org/officeDocument/2006/math">
                    <m:r>
                      <a:rPr lang="en-US" sz="2000" b="1" i="1">
                        <a:latin typeface="Cambria Math"/>
                        <a:ea typeface="Cambria Math"/>
                      </a:rPr>
                      <m:t>× </m:t>
                    </m:r>
                  </m:oMath>
                </a14:m>
                <a:r>
                  <a:rPr lang="en-US" sz="2200" b="1" dirty="0" smtClean="0">
                    <a:latin typeface="Arial Narrow" pitchFamily="34" charset="0"/>
                  </a:rPr>
                  <a:t>Diff </a:t>
                </a:r>
                <a:r>
                  <a:rPr lang="en-US" sz="2200" b="1" dirty="0">
                    <a:latin typeface="Arial Narrow" pitchFamily="34" charset="0"/>
                  </a:rPr>
                  <a:t>in </a:t>
                </a:r>
                <a:r>
                  <a:rPr lang="en-US" sz="2200" b="1" dirty="0" err="1" smtClean="0">
                    <a:latin typeface="Arial Narrow" pitchFamily="34" charset="0"/>
                  </a:rPr>
                  <a:t>i</a:t>
                </a:r>
                <a:endParaRPr lang="en-US" sz="2200" b="1" dirty="0">
                  <a:latin typeface="Arial Narrow"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6248400" y="4432518"/>
                <a:ext cx="2723078" cy="1815882"/>
              </a:xfrm>
              <a:prstGeom prst="rect">
                <a:avLst/>
              </a:prstGeom>
              <a:blipFill rotWithShape="0">
                <a:blip r:embed="rId3"/>
                <a:stretch>
                  <a:fillRect l="-1790" t="-2349" r="-4027" b="-5705"/>
                </a:stretch>
              </a:blipFill>
            </p:spPr>
            <p:txBody>
              <a:bodyPr/>
              <a:lstStyle/>
              <a:p>
                <a:r>
                  <a:rPr lang="en-US">
                    <a:noFill/>
                  </a:rPr>
                  <a:t> </a:t>
                </a:r>
              </a:p>
            </p:txBody>
          </p:sp>
        </mc:Fallback>
      </mc:AlternateContent>
      <p:grpSp>
        <p:nvGrpSpPr>
          <p:cNvPr id="51" name="Group 50"/>
          <p:cNvGrpSpPr/>
          <p:nvPr/>
        </p:nvGrpSpPr>
        <p:grpSpPr>
          <a:xfrm>
            <a:off x="5029200" y="1600201"/>
            <a:ext cx="3940686" cy="876478"/>
            <a:chOff x="5029200" y="1752601"/>
            <a:chExt cx="3940686" cy="876478"/>
          </a:xfrm>
        </p:grpSpPr>
        <p:grpSp>
          <p:nvGrpSpPr>
            <p:cNvPr id="47" name="Group 46"/>
            <p:cNvGrpSpPr/>
            <p:nvPr/>
          </p:nvGrpSpPr>
          <p:grpSpPr>
            <a:xfrm>
              <a:off x="5029200" y="1752601"/>
              <a:ext cx="3940686" cy="876478"/>
              <a:chOff x="5050914" y="4645925"/>
              <a:chExt cx="3940686" cy="876478"/>
            </a:xfrm>
          </p:grpSpPr>
          <p:sp>
            <p:nvSpPr>
              <p:cNvPr id="48" name="Rounded Rectangle 47"/>
              <p:cNvSpPr/>
              <p:nvPr/>
            </p:nvSpPr>
            <p:spPr bwMode="auto">
              <a:xfrm>
                <a:off x="6248400" y="4645925"/>
                <a:ext cx="2743200" cy="876478"/>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cxnSp>
            <p:nvCxnSpPr>
              <p:cNvPr id="49" name="Straight Arrow Connector 48"/>
              <p:cNvCxnSpPr/>
              <p:nvPr/>
            </p:nvCxnSpPr>
            <p:spPr bwMode="auto">
              <a:xfrm flipH="1">
                <a:off x="5050914" y="5144158"/>
                <a:ext cx="1197487"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50" name="Rectangle 49"/>
            <p:cNvSpPr/>
            <p:nvPr/>
          </p:nvSpPr>
          <p:spPr>
            <a:xfrm>
              <a:off x="6324599" y="1803775"/>
              <a:ext cx="2514601" cy="769441"/>
            </a:xfrm>
            <a:prstGeom prst="rect">
              <a:avLst/>
            </a:prstGeom>
          </p:spPr>
          <p:txBody>
            <a:bodyPr wrap="square">
              <a:spAutoFit/>
            </a:bodyPr>
            <a:lstStyle/>
            <a:p>
              <a:pPr algn="ctr" eaLnBrk="0" fontAlgn="base" hangingPunct="0">
                <a:spcBef>
                  <a:spcPct val="0"/>
                </a:spcBef>
                <a:spcAft>
                  <a:spcPct val="0"/>
                </a:spcAft>
              </a:pPr>
              <a:r>
                <a:rPr lang="en-US" sz="2200" b="1" dirty="0" smtClean="0">
                  <a:latin typeface="Arial Narrow" pitchFamily="34" charset="0"/>
                </a:rPr>
                <a:t>Collect initial values of A</a:t>
              </a:r>
              <a:r>
                <a:rPr lang="en-US" sz="2200" b="1" dirty="0">
                  <a:latin typeface="Arial Narrow" pitchFamily="34" charset="0"/>
                </a:rPr>
                <a:t>, B, and </a:t>
              </a:r>
              <a:r>
                <a:rPr lang="en-US" sz="2200" b="1" dirty="0" err="1">
                  <a:latin typeface="Arial Narrow" pitchFamily="34" charset="0"/>
                </a:rPr>
                <a:t>i</a:t>
              </a:r>
              <a:endParaRPr lang="en-US" sz="2200" b="1" dirty="0">
                <a:latin typeface="Arial Narrow" pitchFamily="34" charset="0"/>
              </a:endParaRPr>
            </a:p>
          </p:txBody>
        </p:sp>
      </p:grpSp>
      <p:sp>
        <p:nvSpPr>
          <p:cNvPr id="52" name="Rounded Rectangle 51"/>
          <p:cNvSpPr/>
          <p:nvPr/>
        </p:nvSpPr>
        <p:spPr bwMode="auto">
          <a:xfrm>
            <a:off x="228600" y="3937457"/>
            <a:ext cx="2590800" cy="558343"/>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0000"/>
                </a:solidFill>
                <a:effectLst/>
                <a:latin typeface="Arial Narrow" pitchFamily="34" charset="0"/>
              </a:rPr>
              <a:t>SDC-hot</a:t>
            </a:r>
            <a:r>
              <a:rPr kumimoji="0" lang="en-US" sz="2200" b="1" i="0" u="none" strike="noStrike" cap="none" normalizeH="0" dirty="0" smtClean="0">
                <a:ln>
                  <a:noFill/>
                </a:ln>
                <a:solidFill>
                  <a:srgbClr val="FF0000"/>
                </a:solidFill>
                <a:effectLst/>
                <a:latin typeface="Arial Narrow" pitchFamily="34" charset="0"/>
              </a:rPr>
              <a:t> app sites</a:t>
            </a:r>
            <a:endParaRPr kumimoji="0" lang="en-US" sz="2200" b="1" i="0" u="none" strike="noStrike" cap="none" normalizeH="0" baseline="0" dirty="0">
              <a:ln>
                <a:noFill/>
              </a:ln>
              <a:solidFill>
                <a:srgbClr val="FF0000"/>
              </a:solidFill>
              <a:effectLst/>
              <a:latin typeface="Arial Narrow" pitchFamily="34" charset="0"/>
            </a:endParaRPr>
          </a:p>
        </p:txBody>
      </p:sp>
    </p:spTree>
    <p:extLst>
      <p:ext uri="{BB962C8B-B14F-4D97-AF65-F5344CB8AC3E}">
        <p14:creationId xmlns:p14="http://schemas.microsoft.com/office/powerpoint/2010/main" val="29540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 with </a:t>
            </a:r>
            <a:r>
              <a:rPr lang="en-US" dirty="0"/>
              <a:t>L</a:t>
            </a:r>
            <a:r>
              <a:rPr lang="en-US" dirty="0" smtClean="0"/>
              <a:t>ong </a:t>
            </a:r>
            <a:r>
              <a:rPr lang="en-US" dirty="0"/>
              <a:t>L</a:t>
            </a:r>
            <a:r>
              <a:rPr lang="en-US" dirty="0" smtClean="0"/>
              <a:t>ife</a:t>
            </a:r>
            <a:endParaRPr lang="en-US" dirty="0"/>
          </a:p>
        </p:txBody>
      </p:sp>
      <p:sp>
        <p:nvSpPr>
          <p:cNvPr id="3" name="Content Placeholder 2"/>
          <p:cNvSpPr>
            <a:spLocks noGrp="1"/>
          </p:cNvSpPr>
          <p:nvPr>
            <p:ph idx="1"/>
          </p:nvPr>
        </p:nvSpPr>
        <p:spPr/>
        <p:txBody>
          <a:bodyPr/>
          <a:lstStyle/>
          <a:p>
            <a:r>
              <a:rPr lang="en-US" dirty="0" smtClean="0"/>
              <a:t>Some long lived registers are prone to SDCs</a:t>
            </a:r>
          </a:p>
          <a:p>
            <a:r>
              <a:rPr lang="en-US" dirty="0" smtClean="0"/>
              <a:t>For detection</a:t>
            </a:r>
          </a:p>
          <a:p>
            <a:pPr lvl="1"/>
            <a:r>
              <a:rPr lang="en-US" dirty="0" smtClean="0"/>
              <a:t>Duplicate the register value at its definition</a:t>
            </a:r>
          </a:p>
          <a:p>
            <a:pPr lvl="1"/>
            <a:r>
              <a:rPr lang="en-US" dirty="0" smtClean="0"/>
              <a:t>Compare its value at the end of its life</a:t>
            </a:r>
          </a:p>
        </p:txBody>
      </p:sp>
      <p:grpSp>
        <p:nvGrpSpPr>
          <p:cNvPr id="35" name="Group 34"/>
          <p:cNvGrpSpPr/>
          <p:nvPr/>
        </p:nvGrpSpPr>
        <p:grpSpPr>
          <a:xfrm>
            <a:off x="6096000" y="1934308"/>
            <a:ext cx="1219200" cy="1875692"/>
            <a:chOff x="6096000" y="1934308"/>
            <a:chExt cx="1219200" cy="1875692"/>
          </a:xfrm>
        </p:grpSpPr>
        <p:grpSp>
          <p:nvGrpSpPr>
            <p:cNvPr id="33" name="Group 32"/>
            <p:cNvGrpSpPr/>
            <p:nvPr/>
          </p:nvGrpSpPr>
          <p:grpSpPr>
            <a:xfrm>
              <a:off x="6265984" y="1934308"/>
              <a:ext cx="1049216" cy="1875692"/>
              <a:chOff x="6265984" y="1934308"/>
              <a:chExt cx="1049216" cy="1875692"/>
            </a:xfrm>
          </p:grpSpPr>
          <p:cxnSp>
            <p:nvCxnSpPr>
              <p:cNvPr id="15" name="Straight Connector 14"/>
              <p:cNvCxnSpPr/>
              <p:nvPr/>
            </p:nvCxnSpPr>
            <p:spPr bwMode="auto">
              <a:xfrm>
                <a:off x="6265984" y="1934308"/>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265984" y="3810000"/>
                <a:ext cx="1049216"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6400800" y="1934308"/>
                <a:ext cx="7620" cy="1799492"/>
              </a:xfrm>
              <a:prstGeom prst="straightConnector1">
                <a:avLst/>
              </a:prstGeom>
              <a:solidFill>
                <a:schemeClr val="accent1"/>
              </a:solidFill>
              <a:ln w="15875" cap="flat" cmpd="sng" algn="ctr">
                <a:solidFill>
                  <a:schemeClr val="tx1"/>
                </a:solidFill>
                <a:prstDash val="sysDash"/>
                <a:round/>
                <a:headEnd type="triangle"/>
                <a:tailEnd type="triangle"/>
              </a:ln>
              <a:effectLst/>
            </p:spPr>
          </p:cxnSp>
        </p:grpSp>
        <p:sp>
          <p:nvSpPr>
            <p:cNvPr id="34" name="TextBox 33"/>
            <p:cNvSpPr txBox="1"/>
            <p:nvPr/>
          </p:nvSpPr>
          <p:spPr>
            <a:xfrm>
              <a:off x="6096000" y="2590800"/>
              <a:ext cx="609600" cy="507831"/>
            </a:xfrm>
            <a:prstGeom prst="rect">
              <a:avLst/>
            </a:prstGeom>
            <a:solidFill>
              <a:schemeClr val="bg1"/>
            </a:solidFill>
          </p:spPr>
          <p:txBody>
            <a:bodyPr wrap="square" rtlCol="0">
              <a:spAutoFit/>
            </a:bodyPr>
            <a:lstStyle/>
            <a:p>
              <a:pPr>
                <a:lnSpc>
                  <a:spcPct val="75000"/>
                </a:lnSpc>
              </a:pPr>
              <a:r>
                <a:rPr lang="en-US" b="1" dirty="0" smtClean="0">
                  <a:latin typeface="Arial Narrow" pitchFamily="34" charset="0"/>
                </a:rPr>
                <a:t>Life </a:t>
              </a:r>
            </a:p>
            <a:p>
              <a:pPr>
                <a:lnSpc>
                  <a:spcPct val="75000"/>
                </a:lnSpc>
              </a:pPr>
              <a:r>
                <a:rPr lang="en-US" b="1" dirty="0" smtClean="0">
                  <a:latin typeface="Arial Narrow" pitchFamily="34" charset="0"/>
                </a:rPr>
                <a:t>time</a:t>
              </a:r>
              <a:endParaRPr lang="en-US" b="1" dirty="0">
                <a:latin typeface="Arial Narrow" pitchFamily="34" charset="0"/>
              </a:endParaRPr>
            </a:p>
          </p:txBody>
        </p:sp>
      </p:grpSp>
      <p:sp>
        <p:nvSpPr>
          <p:cNvPr id="4" name="Slide Number Placeholder 3"/>
          <p:cNvSpPr>
            <a:spLocks noGrp="1"/>
          </p:cNvSpPr>
          <p:nvPr>
            <p:ph type="sldNum" sz="quarter" idx="4"/>
          </p:nvPr>
        </p:nvSpPr>
        <p:spPr/>
        <p:txBody>
          <a:bodyPr/>
          <a:lstStyle/>
          <a:p>
            <a:fld id="{B6F15528-21DE-4FAA-801E-634DDDAF4B2B}" type="slidenum">
              <a:rPr lang="en-US" smtClean="0"/>
              <a:pPr/>
              <a:t>67</a:t>
            </a:fld>
            <a:endParaRPr lang="en-US"/>
          </a:p>
        </p:txBody>
      </p:sp>
      <p:sp>
        <p:nvSpPr>
          <p:cNvPr id="5" name="Freeform 4"/>
          <p:cNvSpPr/>
          <p:nvPr/>
        </p:nvSpPr>
        <p:spPr bwMode="auto">
          <a:xfrm>
            <a:off x="6553200" y="1178169"/>
            <a:ext cx="754786" cy="4155831"/>
          </a:xfrm>
          <a:custGeom>
            <a:avLst/>
            <a:gdLst>
              <a:gd name="connsiteX0" fmla="*/ 332650 w 754786"/>
              <a:gd name="connsiteY0" fmla="*/ 0 h 3395477"/>
              <a:gd name="connsiteX1" fmla="*/ 7335 w 754786"/>
              <a:gd name="connsiteY1" fmla="*/ 457200 h 3395477"/>
              <a:gd name="connsiteX2" fmla="*/ 614004 w 754786"/>
              <a:gd name="connsiteY2" fmla="*/ 782516 h 3395477"/>
              <a:gd name="connsiteX3" fmla="*/ 86466 w 754786"/>
              <a:gd name="connsiteY3" fmla="*/ 1204546 h 3395477"/>
              <a:gd name="connsiteX4" fmla="*/ 710720 w 754786"/>
              <a:gd name="connsiteY4" fmla="*/ 1529862 h 3395477"/>
              <a:gd name="connsiteX5" fmla="*/ 139220 w 754786"/>
              <a:gd name="connsiteY5" fmla="*/ 1960685 h 3395477"/>
              <a:gd name="connsiteX6" fmla="*/ 754681 w 754786"/>
              <a:gd name="connsiteY6" fmla="*/ 2321169 h 3395477"/>
              <a:gd name="connsiteX7" fmla="*/ 191973 w 754786"/>
              <a:gd name="connsiteY7" fmla="*/ 2699239 h 3395477"/>
              <a:gd name="connsiteX8" fmla="*/ 578835 w 754786"/>
              <a:gd name="connsiteY8" fmla="*/ 2980593 h 3395477"/>
              <a:gd name="connsiteX9" fmla="*/ 578835 w 754786"/>
              <a:gd name="connsiteY9" fmla="*/ 3332285 h 3395477"/>
              <a:gd name="connsiteX10" fmla="*/ 596420 w 754786"/>
              <a:gd name="connsiteY10" fmla="*/ 3393831 h 33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786" h="3395477">
                <a:moveTo>
                  <a:pt x="332650" y="0"/>
                </a:moveTo>
                <a:cubicBezTo>
                  <a:pt x="146546" y="163390"/>
                  <a:pt x="-39557" y="326781"/>
                  <a:pt x="7335" y="457200"/>
                </a:cubicBezTo>
                <a:cubicBezTo>
                  <a:pt x="54227" y="587619"/>
                  <a:pt x="600816" y="657958"/>
                  <a:pt x="614004" y="782516"/>
                </a:cubicBezTo>
                <a:cubicBezTo>
                  <a:pt x="627192" y="907074"/>
                  <a:pt x="70347" y="1079988"/>
                  <a:pt x="86466" y="1204546"/>
                </a:cubicBezTo>
                <a:cubicBezTo>
                  <a:pt x="102585" y="1329104"/>
                  <a:pt x="701928" y="1403839"/>
                  <a:pt x="710720" y="1529862"/>
                </a:cubicBezTo>
                <a:cubicBezTo>
                  <a:pt x="719512" y="1655885"/>
                  <a:pt x="131893" y="1828801"/>
                  <a:pt x="139220" y="1960685"/>
                </a:cubicBezTo>
                <a:cubicBezTo>
                  <a:pt x="146547" y="2092569"/>
                  <a:pt x="745889" y="2198077"/>
                  <a:pt x="754681" y="2321169"/>
                </a:cubicBezTo>
                <a:cubicBezTo>
                  <a:pt x="763473" y="2444261"/>
                  <a:pt x="221281" y="2589335"/>
                  <a:pt x="191973" y="2699239"/>
                </a:cubicBezTo>
                <a:cubicBezTo>
                  <a:pt x="162665" y="2809143"/>
                  <a:pt x="514358" y="2875085"/>
                  <a:pt x="578835" y="2980593"/>
                </a:cubicBezTo>
                <a:cubicBezTo>
                  <a:pt x="643312" y="3086101"/>
                  <a:pt x="575904" y="3263412"/>
                  <a:pt x="578835" y="3332285"/>
                </a:cubicBezTo>
                <a:cubicBezTo>
                  <a:pt x="581766" y="3401158"/>
                  <a:pt x="589093" y="3397494"/>
                  <a:pt x="596420" y="3393831"/>
                </a:cubicBezTo>
              </a:path>
            </a:pathLst>
          </a:custGeom>
          <a:noFill/>
          <a:ln w="381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1" name="Group 10"/>
          <p:cNvGrpSpPr/>
          <p:nvPr/>
        </p:nvGrpSpPr>
        <p:grpSpPr>
          <a:xfrm>
            <a:off x="6934200" y="1016913"/>
            <a:ext cx="1676400" cy="811887"/>
            <a:chOff x="7162800" y="1016913"/>
            <a:chExt cx="1676400" cy="811887"/>
          </a:xfrm>
        </p:grpSpPr>
        <p:sp>
          <p:nvSpPr>
            <p:cNvPr id="6" name="TextBox 5"/>
            <p:cNvSpPr txBox="1"/>
            <p:nvPr/>
          </p:nvSpPr>
          <p:spPr>
            <a:xfrm>
              <a:off x="7256716" y="1016913"/>
              <a:ext cx="1582484" cy="430887"/>
            </a:xfrm>
            <a:prstGeom prst="rect">
              <a:avLst/>
            </a:prstGeom>
            <a:noFill/>
          </p:spPr>
          <p:txBody>
            <a:bodyPr wrap="none" rtlCol="0">
              <a:spAutoFit/>
            </a:bodyPr>
            <a:lstStyle/>
            <a:p>
              <a:r>
                <a:rPr lang="en-US" sz="2200" b="1" dirty="0" smtClean="0">
                  <a:latin typeface="Arial Narrow" pitchFamily="34" charset="0"/>
                </a:rPr>
                <a:t>R1 definition</a:t>
              </a:r>
              <a:endParaRPr lang="en-US" sz="2200" b="1" dirty="0">
                <a:latin typeface="Arial Narrow" pitchFamily="34" charset="0"/>
              </a:endParaRPr>
            </a:p>
          </p:txBody>
        </p:sp>
        <p:cxnSp>
          <p:nvCxnSpPr>
            <p:cNvPr id="7" name="Straight Arrow Connector 6"/>
            <p:cNvCxnSpPr/>
            <p:nvPr/>
          </p:nvCxnSpPr>
          <p:spPr bwMode="auto">
            <a:xfrm flipH="1">
              <a:off x="7162800" y="1421487"/>
              <a:ext cx="228600" cy="40731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sp>
        <p:nvSpPr>
          <p:cNvPr id="12" name="Rectangle 11"/>
          <p:cNvSpPr/>
          <p:nvPr/>
        </p:nvSpPr>
        <p:spPr bwMode="auto">
          <a:xfrm>
            <a:off x="6831624" y="1854075"/>
            <a:ext cx="178776" cy="169984"/>
          </a:xfrm>
          <a:prstGeom prst="rect">
            <a:avLst/>
          </a:prstGeom>
          <a:solidFill>
            <a:schemeClr val="accent2"/>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32" name="Group 31"/>
          <p:cNvGrpSpPr/>
          <p:nvPr/>
        </p:nvGrpSpPr>
        <p:grpSpPr>
          <a:xfrm>
            <a:off x="7014086" y="1524000"/>
            <a:ext cx="1520314" cy="495300"/>
            <a:chOff x="7014086" y="1524000"/>
            <a:chExt cx="1520314" cy="495300"/>
          </a:xfrm>
        </p:grpSpPr>
        <p:grpSp>
          <p:nvGrpSpPr>
            <p:cNvPr id="28" name="Group 27"/>
            <p:cNvGrpSpPr/>
            <p:nvPr/>
          </p:nvGrpSpPr>
          <p:grpSpPr>
            <a:xfrm>
              <a:off x="7014086" y="1849316"/>
              <a:ext cx="1520314" cy="169984"/>
              <a:chOff x="7004561" y="1852615"/>
              <a:chExt cx="1520314" cy="169984"/>
            </a:xfrm>
          </p:grpSpPr>
          <p:cxnSp>
            <p:nvCxnSpPr>
              <p:cNvPr id="20" name="Straight Arrow Connector 19"/>
              <p:cNvCxnSpPr>
                <a:endCxn id="27" idx="1"/>
              </p:cNvCxnSpPr>
              <p:nvPr/>
            </p:nvCxnSpPr>
            <p:spPr bwMode="auto">
              <a:xfrm>
                <a:off x="7004561" y="1937607"/>
                <a:ext cx="134153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sp>
            <p:nvSpPr>
              <p:cNvPr id="27" name="Rectangle 26"/>
              <p:cNvSpPr/>
              <p:nvPr/>
            </p:nvSpPr>
            <p:spPr bwMode="auto">
              <a:xfrm>
                <a:off x="8346099" y="1852615"/>
                <a:ext cx="178776" cy="169984"/>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29" name="TextBox 28"/>
            <p:cNvSpPr txBox="1"/>
            <p:nvPr/>
          </p:nvSpPr>
          <p:spPr>
            <a:xfrm>
              <a:off x="7391653" y="1524000"/>
              <a:ext cx="761747" cy="430887"/>
            </a:xfrm>
            <a:prstGeom prst="rect">
              <a:avLst/>
            </a:prstGeom>
            <a:noFill/>
          </p:spPr>
          <p:txBody>
            <a:bodyPr wrap="none" rtlCol="0">
              <a:spAutoFit/>
            </a:bodyPr>
            <a:lstStyle/>
            <a:p>
              <a:r>
                <a:rPr lang="en-US" sz="2200" b="1" dirty="0" smtClean="0">
                  <a:latin typeface="Arial Narrow" pitchFamily="34" charset="0"/>
                </a:rPr>
                <a:t>Copy</a:t>
              </a:r>
              <a:endParaRPr lang="en-US" sz="2200" b="1" dirty="0">
                <a:latin typeface="Arial Narrow" pitchFamily="34" charset="0"/>
              </a:endParaRPr>
            </a:p>
          </p:txBody>
        </p:sp>
      </p:grpSp>
      <p:grpSp>
        <p:nvGrpSpPr>
          <p:cNvPr id="14" name="Group 13"/>
          <p:cNvGrpSpPr/>
          <p:nvPr/>
        </p:nvGrpSpPr>
        <p:grpSpPr>
          <a:xfrm>
            <a:off x="7010400" y="2130520"/>
            <a:ext cx="938981" cy="369332"/>
            <a:chOff x="5100487" y="4615624"/>
            <a:chExt cx="938981" cy="369332"/>
          </a:xfrm>
        </p:grpSpPr>
        <p:cxnSp>
          <p:nvCxnSpPr>
            <p:cNvPr id="9" name="Straight Arrow Connector 8"/>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1</a:t>
              </a:r>
              <a:endParaRPr lang="en-US" dirty="0">
                <a:latin typeface="Arial Narrow" pitchFamily="34" charset="0"/>
              </a:endParaRPr>
            </a:p>
          </p:txBody>
        </p:sp>
      </p:grpSp>
      <p:grpSp>
        <p:nvGrpSpPr>
          <p:cNvPr id="49" name="Group 48"/>
          <p:cNvGrpSpPr/>
          <p:nvPr/>
        </p:nvGrpSpPr>
        <p:grpSpPr>
          <a:xfrm>
            <a:off x="7079227" y="2005781"/>
            <a:ext cx="1988573" cy="1799303"/>
            <a:chOff x="7079227" y="2005781"/>
            <a:chExt cx="1988573" cy="1799303"/>
          </a:xfrm>
        </p:grpSpPr>
        <p:sp>
          <p:nvSpPr>
            <p:cNvPr id="19" name="Freeform 18"/>
            <p:cNvSpPr/>
            <p:nvPr/>
          </p:nvSpPr>
          <p:spPr bwMode="auto">
            <a:xfrm>
              <a:off x="7079227" y="2005781"/>
              <a:ext cx="1455174" cy="1799303"/>
            </a:xfrm>
            <a:custGeom>
              <a:avLst/>
              <a:gdLst>
                <a:gd name="connsiteX0" fmla="*/ 1386348 w 1508489"/>
                <a:gd name="connsiteY0" fmla="*/ 0 h 1799303"/>
                <a:gd name="connsiteX1" fmla="*/ 1371600 w 1508489"/>
                <a:gd name="connsiteY1" fmla="*/ 1194619 h 1799303"/>
                <a:gd name="connsiteX2" fmla="*/ 0 w 1508489"/>
                <a:gd name="connsiteY2" fmla="*/ 1799303 h 1799303"/>
              </a:gdLst>
              <a:ahLst/>
              <a:cxnLst>
                <a:cxn ang="0">
                  <a:pos x="connsiteX0" y="connsiteY0"/>
                </a:cxn>
                <a:cxn ang="0">
                  <a:pos x="connsiteX1" y="connsiteY1"/>
                </a:cxn>
                <a:cxn ang="0">
                  <a:pos x="connsiteX2" y="connsiteY2"/>
                </a:cxn>
              </a:cxnLst>
              <a:rect l="l" t="t" r="r" b="b"/>
              <a:pathLst>
                <a:path w="1508489" h="1799303">
                  <a:moveTo>
                    <a:pt x="1386348" y="0"/>
                  </a:moveTo>
                  <a:cubicBezTo>
                    <a:pt x="1494503" y="447367"/>
                    <a:pt x="1602658" y="894735"/>
                    <a:pt x="1371600" y="1194619"/>
                  </a:cubicBezTo>
                  <a:cubicBezTo>
                    <a:pt x="1140542" y="1494503"/>
                    <a:pt x="570271" y="1646903"/>
                    <a:pt x="0" y="1799303"/>
                  </a:cubicBezTo>
                </a:path>
              </a:pathLst>
            </a:custGeom>
            <a:noFill/>
            <a:ln w="25400" cap="flat"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TextBox 39"/>
            <p:cNvSpPr txBox="1"/>
            <p:nvPr/>
          </p:nvSpPr>
          <p:spPr>
            <a:xfrm>
              <a:off x="7882860" y="2693313"/>
              <a:ext cx="1184940" cy="430887"/>
            </a:xfrm>
            <a:prstGeom prst="rect">
              <a:avLst/>
            </a:prstGeom>
            <a:solidFill>
              <a:schemeClr val="bg1"/>
            </a:solidFill>
          </p:spPr>
          <p:txBody>
            <a:bodyPr wrap="none" rtlCol="0">
              <a:spAutoFit/>
            </a:bodyPr>
            <a:lstStyle/>
            <a:p>
              <a:r>
                <a:rPr lang="en-US" sz="2200" b="1" dirty="0" smtClean="0">
                  <a:latin typeface="Arial Narrow" pitchFamily="34" charset="0"/>
                </a:rPr>
                <a:t>Compare</a:t>
              </a:r>
              <a:endParaRPr lang="en-US" sz="2200" b="1" dirty="0">
                <a:latin typeface="Arial Narrow" pitchFamily="34" charset="0"/>
              </a:endParaRPr>
            </a:p>
          </p:txBody>
        </p:sp>
      </p:grpSp>
      <p:grpSp>
        <p:nvGrpSpPr>
          <p:cNvPr id="42" name="Group 41"/>
          <p:cNvGrpSpPr/>
          <p:nvPr/>
        </p:nvGrpSpPr>
        <p:grpSpPr>
          <a:xfrm>
            <a:off x="6722808" y="2544096"/>
            <a:ext cx="938981" cy="369332"/>
            <a:chOff x="5100487" y="4615624"/>
            <a:chExt cx="938981" cy="369332"/>
          </a:xfrm>
        </p:grpSpPr>
        <p:cxnSp>
          <p:nvCxnSpPr>
            <p:cNvPr id="43" name="Straight Arrow Connector 42"/>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TextBox 44"/>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2</a:t>
              </a:r>
              <a:endParaRPr lang="en-US" dirty="0">
                <a:latin typeface="Arial Narrow" pitchFamily="34" charset="0"/>
              </a:endParaRPr>
            </a:p>
          </p:txBody>
        </p:sp>
      </p:grpSp>
      <p:grpSp>
        <p:nvGrpSpPr>
          <p:cNvPr id="46" name="Group 45"/>
          <p:cNvGrpSpPr/>
          <p:nvPr/>
        </p:nvGrpSpPr>
        <p:grpSpPr>
          <a:xfrm>
            <a:off x="6858000" y="3212068"/>
            <a:ext cx="938981" cy="369332"/>
            <a:chOff x="5100487" y="4615624"/>
            <a:chExt cx="938981" cy="369332"/>
          </a:xfrm>
        </p:grpSpPr>
        <p:cxnSp>
          <p:nvCxnSpPr>
            <p:cNvPr id="47" name="Straight Arrow Connector 46"/>
            <p:cNvCxnSpPr/>
            <p:nvPr/>
          </p:nvCxnSpPr>
          <p:spPr bwMode="auto">
            <a:xfrm>
              <a:off x="5100487" y="4800600"/>
              <a:ext cx="31217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Box 47"/>
            <p:cNvSpPr txBox="1"/>
            <p:nvPr/>
          </p:nvSpPr>
          <p:spPr>
            <a:xfrm>
              <a:off x="5359474" y="4615624"/>
              <a:ext cx="679994" cy="369332"/>
            </a:xfrm>
            <a:prstGeom prst="rect">
              <a:avLst/>
            </a:prstGeom>
            <a:noFill/>
          </p:spPr>
          <p:txBody>
            <a:bodyPr wrap="none" rtlCol="0">
              <a:spAutoFit/>
            </a:bodyPr>
            <a:lstStyle/>
            <a:p>
              <a:r>
                <a:rPr lang="en-US" dirty="0" smtClean="0">
                  <a:latin typeface="Arial Narrow" pitchFamily="34" charset="0"/>
                </a:rPr>
                <a:t>Use n</a:t>
              </a:r>
              <a:endParaRPr lang="en-US" dirty="0">
                <a:latin typeface="Arial Narrow" pitchFamily="34" charset="0"/>
              </a:endParaRPr>
            </a:p>
          </p:txBody>
        </p:sp>
      </p:grpSp>
      <p:sp>
        <p:nvSpPr>
          <p:cNvPr id="24" name="TextBox 23"/>
          <p:cNvSpPr txBox="1"/>
          <p:nvPr/>
        </p:nvSpPr>
        <p:spPr>
          <a:xfrm>
            <a:off x="7371214" y="2768769"/>
            <a:ext cx="248786" cy="507831"/>
          </a:xfrm>
          <a:prstGeom prst="rect">
            <a:avLst/>
          </a:prstGeom>
          <a:noFill/>
        </p:spPr>
        <p:txBody>
          <a:bodyPr wrap="none" rtlCol="0">
            <a:spAutoFit/>
          </a:bodyPr>
          <a:lstStyle/>
          <a:p>
            <a:pPr>
              <a:lnSpc>
                <a:spcPct val="50000"/>
              </a:lnSpc>
            </a:pPr>
            <a:r>
              <a:rPr lang="en-US" dirty="0" smtClean="0"/>
              <a:t>.</a:t>
            </a:r>
          </a:p>
          <a:p>
            <a:pPr>
              <a:lnSpc>
                <a:spcPct val="50000"/>
              </a:lnSpc>
            </a:pPr>
            <a:r>
              <a:rPr lang="en-US" dirty="0" smtClean="0"/>
              <a:t>.</a:t>
            </a:r>
          </a:p>
          <a:p>
            <a:pPr>
              <a:lnSpc>
                <a:spcPct val="50000"/>
              </a:lnSpc>
            </a:pPr>
            <a:r>
              <a:rPr lang="en-US" dirty="0"/>
              <a:t>.</a:t>
            </a:r>
          </a:p>
        </p:txBody>
      </p:sp>
      <p:pic>
        <p:nvPicPr>
          <p:cNvPr id="36" name="Picture 3" descr="C:\Users\Siva\AppData\Local\Microsoft\Windows\Temporary Internet Files\Content.IE5\PS9RKA9N\MC900432670[1].pn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55268"/>
            <a:ext cx="887000" cy="8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0" presetClass="path" presetSubtype="0" accel="50000" decel="50000" fill="hold" grpId="1" nodeType="withEffect">
                                  <p:stCondLst>
                                    <p:cond delay="0"/>
                                  </p:stCondLst>
                                  <p:childTnLst>
                                    <p:animMotion origin="layout" path="M 0 0 L 0.01719 0.0118 L 0.02605 0.0243 L 0.00886 0.05 L -0.02604 0.08402 L -0.03385 0.10069 L -0.01979 0.11736 L 0.02813 0.14513 L 0.03542 0.15555 L 0.02605 0.17708 L -0.02135 0.21944 L -0.0276 0.23541 L -0.01718 0.2493 L 0.0073 0.26736 " pathEditMode="relative" ptsTypes="AAAAAAAAAAAAAA">
                                      <p:cBhvr>
                                        <p:cTn id="30" dur="2000" fill="hold"/>
                                        <p:tgtEl>
                                          <p:spTgt spid="12"/>
                                        </p:tgtEl>
                                        <p:attrNameLst>
                                          <p:attrName>ppt_x</p:attrName>
                                          <p:attrName>ppt_y</p:attrName>
                                        </p:attrNameLst>
                                      </p:cBhvr>
                                    </p:animMotion>
                                  </p:childTnLst>
                                </p:cTn>
                              </p:par>
                              <p:par>
                                <p:cTn id="31" presetID="1" presetClass="entr" presetSubtype="0" fill="hold" nodeType="withEffect">
                                  <p:stCondLst>
                                    <p:cond delay="50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80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100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120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2" grpId="1" animBg="1"/>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a:t>
            </a:r>
            <a:r>
              <a:rPr lang="en-US" dirty="0"/>
              <a:t>Behavior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8610600" cy="5562600"/>
              </a:xfrm>
            </p:spPr>
            <p:txBody>
              <a:bodyPr/>
              <a:lstStyle/>
              <a:p>
                <a:r>
                  <a:rPr lang="en-US" dirty="0" smtClean="0"/>
                  <a:t>Exponential function</a:t>
                </a:r>
              </a:p>
              <a:p>
                <a:pPr lvl="1"/>
                <a:r>
                  <a:rPr lang="en-US" dirty="0" smtClean="0"/>
                  <a:t>Where: End of every function invocation</a:t>
                </a:r>
              </a:p>
              <a:p>
                <a:pPr lvl="1"/>
                <a:r>
                  <a:rPr lang="en-US" dirty="0" smtClean="0"/>
                  <a:t>What: Re-execution or inverse function (</a:t>
                </a:r>
                <a:r>
                  <a:rPr lang="en-US" i="1" dirty="0" smtClean="0"/>
                  <a:t>log</a:t>
                </a:r>
                <a:r>
                  <a:rPr lang="en-US" dirty="0" smtClean="0"/>
                  <a:t>)</a:t>
                </a:r>
              </a:p>
              <a:p>
                <a:pPr lvl="1"/>
                <a:r>
                  <a:rPr lang="en-US" dirty="0" smtClean="0">
                    <a:solidFill>
                      <a:srgbClr val="CC6600"/>
                    </a:solidFill>
                  </a:rPr>
                  <a:t>Periodic test on accumulated quantities</a:t>
                </a:r>
              </a:p>
              <a:p>
                <a:pPr lvl="1"/>
                <a:r>
                  <a:rPr lang="en-US" dirty="0" smtClean="0">
                    <a:solidFill>
                      <a:schemeClr val="tx1"/>
                    </a:solidFill>
                  </a:rPr>
                  <a:t>Accumulate input and output with </a:t>
                </a:r>
                <a14:m>
                  <m:oMath xmlns:m="http://schemas.openxmlformats.org/officeDocument/2006/math">
                    <m:r>
                      <a:rPr lang="en-US" b="1" i="1" smtClean="0">
                        <a:solidFill>
                          <a:schemeClr val="tx1"/>
                        </a:solidFill>
                        <a:latin typeface="Cambria Math"/>
                      </a:rPr>
                      <m:t>+</m:t>
                    </m:r>
                  </m:oMath>
                </a14:m>
                <a:r>
                  <a:rPr lang="en-US" dirty="0" smtClean="0">
                    <a:solidFill>
                      <a:schemeClr val="tx1"/>
                    </a:solidFill>
                  </a:rPr>
                  <a:t> and </a:t>
                </a:r>
                <a14:m>
                  <m:oMath xmlns:m="http://schemas.openxmlformats.org/officeDocument/2006/math">
                    <m:r>
                      <a:rPr lang="en-US" i="1" smtClean="0">
                        <a:solidFill>
                          <a:schemeClr val="tx1"/>
                        </a:solidFill>
                        <a:latin typeface="Cambria Math"/>
                        <a:ea typeface="Cambria Math"/>
                      </a:rPr>
                      <m:t>×</m:t>
                    </m:r>
                  </m:oMath>
                </a14:m>
                <a:endParaRPr lang="en-US" dirty="0">
                  <a:solidFill>
                    <a:schemeClr val="tx1"/>
                  </a:solidFill>
                </a:endParaRPr>
              </a:p>
              <a:p>
                <a:pPr lvl="2">
                  <a:buFont typeface="Wingdings" pitchFamily="2" charset="2"/>
                  <a:buChar char="§"/>
                </a:pPr>
                <a14:m>
                  <m:oMath xmlns:m="http://schemas.openxmlformats.org/officeDocument/2006/math">
                    <m:sSup>
                      <m:sSupPr>
                        <m:ctrlPr>
                          <a:rPr lang="en-US" sz="2200" i="1" smtClean="0">
                            <a:latin typeface="Cambria Math" panose="02040503050406030204" pitchFamily="18" charset="0"/>
                          </a:rPr>
                        </m:ctrlPr>
                      </m:sSupPr>
                      <m:e>
                        <m:r>
                          <a:rPr lang="en-US" sz="2200" i="1">
                            <a:latin typeface="Cambria Math"/>
                          </a:rPr>
                          <m:t>𝒆</m:t>
                        </m:r>
                      </m:e>
                      <m:sup>
                        <m:r>
                          <a:rPr lang="en-US" sz="2200" i="1">
                            <a:latin typeface="Cambria Math"/>
                          </a:rPr>
                          <m:t>(</m:t>
                        </m:r>
                        <m:r>
                          <a:rPr lang="en-US" sz="2200" i="1">
                            <a:latin typeface="Cambria Math"/>
                          </a:rPr>
                          <m:t>𝒊</m:t>
                        </m:r>
                        <m:r>
                          <a:rPr lang="en-US" sz="2200" i="1">
                            <a:latin typeface="Cambria Math"/>
                          </a:rPr>
                          <m:t>𝟏</m:t>
                        </m:r>
                        <m:r>
                          <a:rPr lang="en-US" sz="2200" i="1">
                            <a:latin typeface="Cambria Math"/>
                          </a:rPr>
                          <m:t>+</m:t>
                        </m:r>
                        <m:r>
                          <a:rPr lang="en-US" sz="2200" i="1">
                            <a:latin typeface="Cambria Math"/>
                          </a:rPr>
                          <m:t>𝒊</m:t>
                        </m:r>
                        <m:r>
                          <a:rPr lang="en-US" sz="2200" i="1">
                            <a:latin typeface="Cambria Math"/>
                          </a:rPr>
                          <m:t>𝟐</m:t>
                        </m:r>
                        <m:r>
                          <a:rPr lang="en-US" sz="2200" i="1">
                            <a:latin typeface="Cambria Math"/>
                          </a:rPr>
                          <m:t>)</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𝟏</m:t>
                        </m:r>
                      </m:sup>
                    </m:sSup>
                    <m:r>
                      <a:rPr lang="en-US" sz="2200" i="1">
                        <a:latin typeface="Cambria Math"/>
                        <a:ea typeface="Cambria Math"/>
                      </a:rPr>
                      <m:t>×</m:t>
                    </m:r>
                    <m:sSup>
                      <m:sSupPr>
                        <m:ctrlPr>
                          <a:rPr lang="en-US" sz="2200" i="1">
                            <a:latin typeface="Cambria Math" panose="02040503050406030204" pitchFamily="18" charset="0"/>
                          </a:rPr>
                        </m:ctrlPr>
                      </m:sSupPr>
                      <m:e>
                        <m:r>
                          <a:rPr lang="en-US" sz="2200" i="1">
                            <a:latin typeface="Cambria Math"/>
                          </a:rPr>
                          <m:t>𝒆</m:t>
                        </m:r>
                      </m:e>
                      <m:sup>
                        <m:r>
                          <a:rPr lang="en-US" sz="2200" i="1">
                            <a:latin typeface="Cambria Math"/>
                          </a:rPr>
                          <m:t>𝒊</m:t>
                        </m:r>
                        <m:r>
                          <a:rPr lang="en-US" sz="2200" i="1">
                            <a:latin typeface="Cambria Math"/>
                          </a:rPr>
                          <m:t>𝟐</m:t>
                        </m:r>
                      </m:sup>
                    </m:sSup>
                  </m:oMath>
                </a14:m>
                <a:endParaRPr lang="en-US" dirty="0"/>
              </a:p>
              <a:p>
                <a:endParaRPr lang="en-US" sz="1050" dirty="0" smtClean="0"/>
              </a:p>
              <a:p>
                <a:r>
                  <a:rPr lang="en-US" dirty="0"/>
                  <a:t>Other detectors: Range checks</a:t>
                </a:r>
                <a:endParaRPr lang="en-US" i="1" dirty="0"/>
              </a:p>
              <a:p>
                <a:pPr lvl="1"/>
                <a14:m>
                  <m:oMath xmlns:m="http://schemas.openxmlformats.org/officeDocument/2006/math">
                    <m:r>
                      <a:rPr lang="en-US" sz="2000">
                        <a:latin typeface="Cambria Math"/>
                      </a:rPr>
                      <m:t> </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i="1" dirty="0"/>
              </a:p>
              <a:p>
                <a:pPr lvl="1"/>
                <a14:m>
                  <m:oMath xmlns:m="http://schemas.openxmlformats.org/officeDocument/2006/math">
                    <m:r>
                      <a:rPr lang="en-US" sz="2000" i="1">
                        <a:latin typeface="Cambria Math"/>
                      </a:rPr>
                      <m:t>𝑳𝒐𝒘𝒆𝒓</m:t>
                    </m:r>
                    <m:r>
                      <a:rPr lang="en-US" sz="2000" i="1">
                        <a:latin typeface="Cambria Math"/>
                      </a:rPr>
                      <m:t> </m:t>
                    </m:r>
                    <m:r>
                      <a:rPr lang="en-US" sz="2000" i="1">
                        <a:latin typeface="Cambria Math"/>
                      </a:rPr>
                      <m:t>𝒃𝒐𝒖𝒏𝒅</m:t>
                    </m:r>
                    <m:r>
                      <a:rPr lang="en-US" sz="2000" i="1">
                        <a:latin typeface="Cambria Math"/>
                      </a:rPr>
                      <m:t>≤</m:t>
                    </m:r>
                    <m:r>
                      <a:rPr lang="en-US" sz="2000" i="1">
                        <a:latin typeface="Cambria Math"/>
                      </a:rPr>
                      <m:t>𝑽𝒂𝒍𝒖𝒆</m:t>
                    </m:r>
                    <m:r>
                      <a:rPr lang="en-US" sz="2000" i="1">
                        <a:latin typeface="Cambria Math"/>
                      </a:rPr>
                      <m:t>≤</m:t>
                    </m:r>
                    <m:r>
                      <a:rPr lang="en-US" sz="2000" i="1">
                        <a:latin typeface="Cambria Math"/>
                      </a:rPr>
                      <m:t>𝑼𝒑𝒑𝒆𝒓</m:t>
                    </m:r>
                    <m:r>
                      <a:rPr lang="en-US" sz="2000" i="1">
                        <a:latin typeface="Cambria Math"/>
                      </a:rPr>
                      <m:t> </m:t>
                    </m:r>
                    <m:r>
                      <a:rPr lang="en-US" sz="2000" i="1">
                        <a:latin typeface="Cambria Math"/>
                      </a:rPr>
                      <m:t>𝒃𝒐𝒖𝒏𝒅</m:t>
                    </m:r>
                  </m:oMath>
                </a14:m>
                <a:endParaRPr lang="en-US" sz="2000" dirty="0"/>
              </a:p>
              <a:p>
                <a:endParaRPr lang="en-US" dirty="0" smtClean="0"/>
              </a:p>
              <a:p>
                <a:r>
                  <a:rPr lang="en-US" dirty="0" smtClean="0"/>
                  <a:t>Some </a:t>
                </a:r>
                <a:r>
                  <a:rPr lang="en-US" dirty="0"/>
                  <a:t>coverage may be compromised – </a:t>
                </a:r>
                <a:r>
                  <a:rPr lang="en-US" i="1" dirty="0" err="1" smtClean="0"/>
                  <a:t>lossy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8610600" cy="5562600"/>
              </a:xfrm>
              <a:blipFill rotWithShape="0">
                <a:blip r:embed="rId3"/>
                <a:stretch>
                  <a:fillRect l="-849" t="-219" b="-427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68</a:t>
            </a:fld>
            <a:endParaRPr lang="en-US"/>
          </a:p>
        </p:txBody>
      </p:sp>
      <p:grpSp>
        <p:nvGrpSpPr>
          <p:cNvPr id="5" name="Group 4"/>
          <p:cNvGrpSpPr/>
          <p:nvPr/>
        </p:nvGrpSpPr>
        <p:grpSpPr>
          <a:xfrm rot="5400000">
            <a:off x="5328479" y="1607469"/>
            <a:ext cx="3078091" cy="1295399"/>
            <a:chOff x="5745306" y="1926528"/>
            <a:chExt cx="3264027" cy="1295399"/>
          </a:xfrm>
        </p:grpSpPr>
        <p:sp>
          <p:nvSpPr>
            <p:cNvPr id="6" name="Rounded Rectangle 5"/>
            <p:cNvSpPr/>
            <p:nvPr/>
          </p:nvSpPr>
          <p:spPr bwMode="auto">
            <a:xfrm rot="16200000">
              <a:off x="6705598" y="1621729"/>
              <a:ext cx="1295399" cy="1904997"/>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7" name="Straight Arrow Connector 6"/>
            <p:cNvCxnSpPr>
              <a:stCxn id="9" idx="2"/>
              <a:endCxn id="6" idx="0"/>
            </p:cNvCxnSpPr>
            <p:nvPr/>
          </p:nvCxnSpPr>
          <p:spPr bwMode="auto">
            <a:xfrm rot="16200000">
              <a:off x="6266153" y="2445022"/>
              <a:ext cx="5441" cy="26385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8" name="Straight Arrow Connector 7"/>
            <p:cNvCxnSpPr>
              <a:stCxn id="6" idx="2"/>
              <a:endCxn id="10" idx="0"/>
            </p:cNvCxnSpPr>
            <p:nvPr/>
          </p:nvCxnSpPr>
          <p:spPr bwMode="auto">
            <a:xfrm rot="16200000">
              <a:off x="8460956" y="2417493"/>
              <a:ext cx="1574" cy="31189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9" name="TextBox 8"/>
                <p:cNvSpPr txBox="1"/>
                <p:nvPr/>
              </p:nvSpPr>
              <p:spPr>
                <a:xfrm rot="16200000">
                  <a:off x="5699715" y="2383847"/>
                  <a:ext cx="482824"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𝒊𝒏</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rot="16200000">
                  <a:off x="5699715" y="2383847"/>
                  <a:ext cx="482824" cy="39164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8499964" y="2376833"/>
                  <a:ext cx="627095" cy="3916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𝒐𝒖𝒕</m:t>
                        </m:r>
                      </m:oMath>
                    </m:oMathPara>
                  </a14:m>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8499964" y="2376833"/>
                  <a:ext cx="627095" cy="391642"/>
                </a:xfrm>
                <a:prstGeom prst="rect">
                  <a:avLst/>
                </a:prstGeom>
                <a:blipFill rotWithShape="0">
                  <a:blip r:embed="rId5"/>
                  <a:stretch>
                    <a:fillRect/>
                  </a:stretch>
                </a:blipFill>
              </p:spPr>
              <p:txBody>
                <a:bodyPr/>
                <a:lstStyle/>
                <a:p>
                  <a:r>
                    <a:rPr lang="en-US">
                      <a:noFill/>
                    </a:rPr>
                    <a:t> </a:t>
                  </a:r>
                </a:p>
              </p:txBody>
            </p:sp>
          </mc:Fallback>
        </mc:AlternateContent>
      </p:grpSp>
      <p:grpSp>
        <p:nvGrpSpPr>
          <p:cNvPr id="11" name="Group 10"/>
          <p:cNvGrpSpPr/>
          <p:nvPr/>
        </p:nvGrpSpPr>
        <p:grpSpPr>
          <a:xfrm>
            <a:off x="6096000" y="2362200"/>
            <a:ext cx="1551215" cy="719554"/>
            <a:chOff x="6899910" y="2133600"/>
            <a:chExt cx="1551215" cy="719554"/>
          </a:xfrm>
        </p:grpSpPr>
        <mc:AlternateContent xmlns:mc="http://schemas.openxmlformats.org/markup-compatibility/2006" xmlns:a14="http://schemas.microsoft.com/office/drawing/2010/main">
          <mc:Choice Requires="a14">
            <p:sp>
              <p:nvSpPr>
                <p:cNvPr id="12" name="TextBox 11"/>
                <p:cNvSpPr txBox="1"/>
                <p:nvPr/>
              </p:nvSpPr>
              <p:spPr>
                <a:xfrm>
                  <a:off x="7033260" y="2133600"/>
                  <a:ext cx="129539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𝑰</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𝑰</m:t>
                        </m:r>
                        <m:r>
                          <a:rPr lang="en-US" sz="1600" b="1" i="1" smtClean="0">
                            <a:latin typeface="Cambria Math"/>
                          </a:rPr>
                          <m:t>+</m:t>
                        </m:r>
                        <m:r>
                          <a:rPr lang="en-US" sz="1600" b="1" i="1" smtClean="0">
                            <a:latin typeface="Cambria Math"/>
                          </a:rPr>
                          <m:t>𝒊𝒏</m:t>
                        </m:r>
                      </m:oMath>
                    </m:oMathPara>
                  </a14:m>
                  <a:endParaRPr lang="en-US" sz="1600" b="1" dirty="0">
                    <a:latin typeface="Arial Narrow"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033260" y="2133600"/>
                  <a:ext cx="1295399"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899910" y="2514600"/>
                  <a:ext cx="155121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a:rPr>
                          <m:t>𝑶</m:t>
                        </m:r>
                        <m:box>
                          <m:boxPr>
                            <m:ctrlPr>
                              <a:rPr lang="en-US" sz="1600" b="1" i="1" smtClean="0">
                                <a:latin typeface="Cambria Math" panose="02040503050406030204" pitchFamily="18" charset="0"/>
                              </a:rPr>
                            </m:ctrlPr>
                          </m:boxPr>
                          <m:e>
                            <m:r>
                              <a:rPr lang="en-US" sz="1600" b="1" i="1" smtClean="0">
                                <a:latin typeface="Cambria Math"/>
                              </a:rPr>
                              <m:t>=</m:t>
                            </m:r>
                          </m:e>
                        </m:box>
                        <m:r>
                          <a:rPr lang="en-US" sz="1600" b="1" i="1" smtClean="0">
                            <a:latin typeface="Cambria Math"/>
                          </a:rPr>
                          <m:t>𝑶</m:t>
                        </m:r>
                        <m:r>
                          <a:rPr lang="en-US" sz="1600" b="1" i="1">
                            <a:latin typeface="Cambria Math"/>
                            <a:ea typeface="Cambria Math"/>
                          </a:rPr>
                          <m:t>×</m:t>
                        </m:r>
                        <m:r>
                          <a:rPr lang="en-US" sz="1600" b="1" i="1" smtClean="0">
                            <a:latin typeface="Cambria Math"/>
                          </a:rPr>
                          <m:t>𝒐𝒖𝒕</m:t>
                        </m:r>
                      </m:oMath>
                    </m:oMathPara>
                  </a14:m>
                  <a:endParaRPr lang="en-US" sz="1600" b="1" dirty="0">
                    <a:latin typeface="Arial Narrow"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99910" y="2514600"/>
                  <a:ext cx="1551215" cy="338554"/>
                </a:xfrm>
                <a:prstGeom prst="rect">
                  <a:avLst/>
                </a:prstGeom>
                <a:blipFill rotWithShape="0">
                  <a:blip r:embed="rId7"/>
                  <a:stretch>
                    <a:fillRect/>
                  </a:stretch>
                </a:blipFill>
              </p:spPr>
              <p:txBody>
                <a:bodyPr/>
                <a:lstStyle/>
                <a:p>
                  <a:r>
                    <a:rPr lang="en-US">
                      <a:noFill/>
                    </a:rPr>
                    <a:t> </a:t>
                  </a:r>
                </a:p>
              </p:txBody>
            </p:sp>
          </mc:Fallback>
        </mc:AlternateContent>
      </p:grpSp>
      <p:grpSp>
        <p:nvGrpSpPr>
          <p:cNvPr id="62" name="Group 61"/>
          <p:cNvGrpSpPr/>
          <p:nvPr/>
        </p:nvGrpSpPr>
        <p:grpSpPr>
          <a:xfrm>
            <a:off x="7716618" y="1066800"/>
            <a:ext cx="1295399" cy="2735659"/>
            <a:chOff x="7716618" y="1066800"/>
            <a:chExt cx="1295399" cy="2735659"/>
          </a:xfrm>
        </p:grpSpPr>
        <p:sp>
          <p:nvSpPr>
            <p:cNvPr id="52" name="Rounded Rectangle 51"/>
            <p:cNvSpPr/>
            <p:nvPr/>
          </p:nvSpPr>
          <p:spPr bwMode="auto">
            <a:xfrm>
              <a:off x="7716618" y="1342526"/>
              <a:ext cx="1295399" cy="1796478"/>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Arial Narrow" pitchFamily="34" charset="0"/>
                </a:rPr>
                <a:t>exp</a:t>
              </a:r>
              <a:endParaRPr kumimoji="0" lang="en-US" sz="2000" b="1" i="0" u="none" strike="noStrike" cap="none" normalizeH="0" baseline="0" dirty="0">
                <a:ln>
                  <a:noFill/>
                </a:ln>
                <a:solidFill>
                  <a:schemeClr val="tx1"/>
                </a:solidFill>
                <a:effectLst/>
                <a:latin typeface="Arial Narrow" pitchFamily="34" charset="0"/>
              </a:endParaRPr>
            </a:p>
          </p:txBody>
        </p:sp>
        <p:cxnSp>
          <p:nvCxnSpPr>
            <p:cNvPr id="53" name="Straight Arrow Connector 52"/>
            <p:cNvCxnSpPr>
              <a:endCxn id="52" idx="0"/>
            </p:cNvCxnSpPr>
            <p:nvPr/>
          </p:nvCxnSpPr>
          <p:spPr bwMode="auto">
            <a:xfrm flipH="1">
              <a:off x="8364318" y="1066800"/>
              <a:ext cx="4235" cy="2757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4" name="Straight Arrow Connector 53"/>
            <p:cNvCxnSpPr>
              <a:stCxn id="52" idx="2"/>
            </p:cNvCxnSpPr>
            <p:nvPr/>
          </p:nvCxnSpPr>
          <p:spPr bwMode="auto">
            <a:xfrm>
              <a:off x="8364319" y="3139003"/>
              <a:ext cx="4235" cy="29412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6" name="TextBox 55"/>
                <p:cNvSpPr txBox="1"/>
                <p:nvPr/>
              </p:nvSpPr>
              <p:spPr>
                <a:xfrm>
                  <a:off x="8134188" y="3433127"/>
                  <a:ext cx="476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r>
                          <a:rPr lang="en-US" b="1" i="1" smtClean="0">
                            <a:latin typeface="Cambria Math"/>
                          </a:rPr>
                          <m:t>′</m:t>
                        </m:r>
                      </m:oMath>
                    </m:oMathPara>
                  </a14:m>
                  <a:endParaRPr lang="en-US"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8134188" y="3433127"/>
                  <a:ext cx="476412" cy="369332"/>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p:cNvSpPr txBox="1"/>
              <p:nvPr/>
            </p:nvSpPr>
            <p:spPr>
              <a:xfrm>
                <a:off x="7467600" y="3419475"/>
                <a:ext cx="7489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   ==</m:t>
                      </m:r>
                    </m:oMath>
                  </m:oMathPara>
                </a14:m>
                <a:endParaRPr lang="en-US" b="1" dirty="0"/>
              </a:p>
            </p:txBody>
          </p:sp>
        </mc:Choice>
        <mc:Fallback xmlns="">
          <p:sp>
            <p:nvSpPr>
              <p:cNvPr id="61" name="TextBox 60"/>
              <p:cNvSpPr txBox="1">
                <a:spLocks noRot="1" noChangeAspect="1" noMove="1" noResize="1" noEditPoints="1" noAdjustHandles="1" noChangeArrowheads="1" noChangeShapeType="1" noTextEdit="1"/>
              </p:cNvSpPr>
              <p:nvPr/>
            </p:nvSpPr>
            <p:spPr>
              <a:xfrm>
                <a:off x="7467600" y="3419475"/>
                <a:ext cx="748923"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289149" y="2354818"/>
                <a:ext cx="3497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𝑰</m:t>
                      </m:r>
                    </m:oMath>
                  </m:oMathPara>
                </a14:m>
                <a:endParaRPr lang="en-US" b="1" dirty="0"/>
              </a:p>
            </p:txBody>
          </p:sp>
        </mc:Choice>
        <mc:Fallback xmlns="">
          <p:sp>
            <p:nvSpPr>
              <p:cNvPr id="63" name="TextBox 62"/>
              <p:cNvSpPr txBox="1">
                <a:spLocks noRot="1" noChangeAspect="1" noMove="1" noResize="1" noEditPoints="1" noAdjustHandles="1" noChangeArrowheads="1" noChangeShapeType="1" noTextEdit="1"/>
              </p:cNvSpPr>
              <p:nvPr/>
            </p:nvSpPr>
            <p:spPr>
              <a:xfrm>
                <a:off x="6289149" y="2354818"/>
                <a:ext cx="34977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6162675" y="2735818"/>
                <a:ext cx="41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𝑶</m:t>
                      </m:r>
                    </m:oMath>
                  </m:oMathPara>
                </a14:m>
                <a:endParaRPr lang="en-US" b="1" dirty="0"/>
              </a:p>
            </p:txBody>
          </p:sp>
        </mc:Choice>
        <mc:Fallback xmlns="">
          <p:sp>
            <p:nvSpPr>
              <p:cNvPr id="64" name="TextBox 63"/>
              <p:cNvSpPr txBox="1">
                <a:spLocks noRot="1" noChangeAspect="1" noMove="1" noResize="1" noEditPoints="1" noAdjustHandles="1" noChangeArrowheads="1" noChangeShapeType="1" noTextEdit="1"/>
              </p:cNvSpPr>
              <p:nvPr/>
            </p:nvSpPr>
            <p:spPr>
              <a:xfrm>
                <a:off x="6162675" y="2735818"/>
                <a:ext cx="417101" cy="369332"/>
              </a:xfrm>
              <a:prstGeom prst="rect">
                <a:avLst/>
              </a:prstGeom>
              <a:blipFill rotWithShape="0">
                <a:blip r:embed="rId11"/>
                <a:stretch>
                  <a:fillRect/>
                </a:stretch>
              </a:blipFill>
            </p:spPr>
            <p:txBody>
              <a:bodyPr/>
              <a:lstStyle/>
              <a:p>
                <a:r>
                  <a:rPr lang="en-US">
                    <a:noFill/>
                  </a:rPr>
                  <a:t> </a:t>
                </a:r>
              </a:p>
            </p:txBody>
          </p:sp>
        </mc:Fallback>
      </mc:AlternateContent>
      <p:grpSp>
        <p:nvGrpSpPr>
          <p:cNvPr id="18" name="Group 17"/>
          <p:cNvGrpSpPr/>
          <p:nvPr/>
        </p:nvGrpSpPr>
        <p:grpSpPr>
          <a:xfrm>
            <a:off x="2720165" y="1219200"/>
            <a:ext cx="645587" cy="435934"/>
            <a:chOff x="2002466" y="4653786"/>
            <a:chExt cx="645587" cy="435934"/>
          </a:xfrm>
        </p:grpSpPr>
        <p:cxnSp>
          <p:nvCxnSpPr>
            <p:cNvPr id="15" name="Straight Connector 14"/>
            <p:cNvCxnSpPr/>
            <p:nvPr/>
          </p:nvCxnSpPr>
          <p:spPr bwMode="auto">
            <a:xfrm flipV="1">
              <a:off x="2002466" y="5089719"/>
              <a:ext cx="645587"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7" name="TextBox 16"/>
            <p:cNvSpPr txBox="1"/>
            <p:nvPr/>
          </p:nvSpPr>
          <p:spPr>
            <a:xfrm>
              <a:off x="2057400" y="4653786"/>
              <a:ext cx="569387" cy="430887"/>
            </a:xfrm>
            <a:prstGeom prst="rect">
              <a:avLst/>
            </a:prstGeom>
            <a:noFill/>
          </p:spPr>
          <p:txBody>
            <a:bodyPr wrap="none" rtlCol="0">
              <a:spAutoFit/>
            </a:bodyPr>
            <a:lstStyle/>
            <a:p>
              <a:r>
                <a:rPr lang="en-US" sz="2200" b="1" dirty="0" smtClean="0">
                  <a:solidFill>
                    <a:srgbClr val="CC6600"/>
                  </a:solidFill>
                  <a:latin typeface="Arial Narrow" pitchFamily="34" charset="0"/>
                </a:rPr>
                <a:t>few</a:t>
              </a:r>
              <a:endParaRPr lang="en-US" sz="2200" b="1" dirty="0">
                <a:solidFill>
                  <a:srgbClr val="CC6600"/>
                </a:solidFill>
                <a:latin typeface="Arial Narrow" pitchFamily="34" charset="0"/>
              </a:endParaRPr>
            </a:p>
          </p:txBody>
        </p:sp>
      </p:grpSp>
      <p:cxnSp>
        <p:nvCxnSpPr>
          <p:cNvPr id="22" name="Straight Arrow Connector 21"/>
          <p:cNvCxnSpPr/>
          <p:nvPr/>
        </p:nvCxnSpPr>
        <p:spPr bwMode="auto">
          <a:xfrm flipV="1">
            <a:off x="6568628" y="984371"/>
            <a:ext cx="1660972" cy="14540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a:off x="6477000" y="2971801"/>
            <a:ext cx="1005840" cy="548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5410200" y="1410792"/>
            <a:ext cx="312906" cy="430887"/>
          </a:xfrm>
          <a:prstGeom prst="rect">
            <a:avLst/>
          </a:prstGeom>
          <a:noFill/>
        </p:spPr>
        <p:txBody>
          <a:bodyPr wrap="none" rtlCol="0">
            <a:spAutoFit/>
          </a:bodyPr>
          <a:lstStyle/>
          <a:p>
            <a:r>
              <a:rPr lang="en-US" sz="2200" b="1" dirty="0">
                <a:latin typeface="Arial Narrow" pitchFamily="34" charset="0"/>
              </a:rPr>
              <a:t>s</a:t>
            </a:r>
          </a:p>
        </p:txBody>
      </p:sp>
    </p:spTree>
    <p:extLst>
      <p:ext uri="{BB962C8B-B14F-4D97-AF65-F5344CB8AC3E}">
        <p14:creationId xmlns:p14="http://schemas.microsoft.com/office/powerpoint/2010/main" val="84639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10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par>
                                <p:cTn id="36" presetID="42" presetClass="path" presetSubtype="0" accel="50000" decel="50000" fill="hold" grpId="0" nodeType="withEffect">
                                  <p:stCondLst>
                                    <p:cond delay="0"/>
                                  </p:stCondLst>
                                  <p:childTnLst>
                                    <p:animMotion origin="layout" path="M -4.44444E-6 1.11111E-6 L 0.20973 -0.23681 " pathEditMode="relative" rAng="0" ptsTypes="AA">
                                      <p:cBhvr>
                                        <p:cTn id="37" dur="2000" fill="hold"/>
                                        <p:tgtEl>
                                          <p:spTgt spid="63"/>
                                        </p:tgtEl>
                                        <p:attrNameLst>
                                          <p:attrName>ppt_x</p:attrName>
                                          <p:attrName>ppt_y</p:attrName>
                                        </p:attrNameLst>
                                      </p:cBhvr>
                                      <p:rCtr x="10486" y="-11852"/>
                                    </p:animMotion>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2000"/>
                                        <p:tgtEl>
                                          <p:spTgt spid="62"/>
                                        </p:tgtEl>
                                      </p:cBhvr>
                                    </p:animEffect>
                                  </p:childTnLst>
                                </p:cTn>
                              </p:par>
                            </p:childTnLst>
                          </p:cTn>
                        </p:par>
                        <p:par>
                          <p:cTn id="45" fill="hold">
                            <p:stCondLst>
                              <p:cond delay="4000"/>
                            </p:stCondLst>
                            <p:childTnLst>
                              <p:par>
                                <p:cTn id="46" presetID="1" presetClass="entr" presetSubtype="0" fill="hold" grpId="1" nodeType="after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1.38889E-6 -4.44444E-6 L 0.13663 0.09653 " pathEditMode="relative" rAng="0" ptsTypes="AA">
                                      <p:cBhvr>
                                        <p:cTn id="49" dur="2000" fill="hold"/>
                                        <p:tgtEl>
                                          <p:spTgt spid="64"/>
                                        </p:tgtEl>
                                        <p:attrNameLst>
                                          <p:attrName>ppt_x</p:attrName>
                                          <p:attrName>ppt_y</p:attrName>
                                        </p:attrNameLst>
                                      </p:cBhvr>
                                      <p:rCtr x="6823" y="4815"/>
                                    </p:animMotion>
                                  </p:childTnLst>
                                </p:cTn>
                              </p:par>
                            </p:childTnLst>
                          </p:cTn>
                        </p:par>
                        <p:par>
                          <p:cTn id="50" fill="hold">
                            <p:stCondLst>
                              <p:cond delay="6000"/>
                            </p:stCondLst>
                            <p:childTnLst>
                              <p:par>
                                <p:cTn id="51" presetID="1" presetClass="entr" presetSubtype="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par>
                          <p:cTn id="53" fill="hold">
                            <p:stCondLst>
                              <p:cond delay="6000"/>
                            </p:stCondLst>
                            <p:childTnLst>
                              <p:par>
                                <p:cTn id="54" presetID="1" presetClass="entr" presetSubtype="0"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3" grpId="1"/>
      <p:bldP spid="64" grpId="0"/>
      <p:bldP spid="64" grpId="1"/>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Behavior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Bit Reverse function</a:t>
                </a:r>
              </a:p>
              <a:p>
                <a:pPr lvl="1"/>
                <a:r>
                  <a:rPr lang="en-US" dirty="0"/>
                  <a:t>Where: End of function</a:t>
                </a:r>
              </a:p>
              <a:p>
                <a:pPr lvl="1"/>
                <a:r>
                  <a:rPr lang="en-US" dirty="0"/>
                  <a:t>What: Challenge – </a:t>
                </a:r>
                <a:r>
                  <a:rPr lang="en-US" dirty="0" smtClean="0"/>
                  <a:t>re-execution?</a:t>
                </a:r>
              </a:p>
              <a:p>
                <a:pPr lvl="1"/>
                <a:r>
                  <a:rPr lang="en-US" dirty="0" smtClean="0"/>
                  <a:t>Approach</a:t>
                </a:r>
                <a:r>
                  <a:rPr lang="en-US" dirty="0"/>
                  <a:t>: </a:t>
                </a:r>
                <a:r>
                  <a:rPr lang="en-US" dirty="0">
                    <a:solidFill>
                      <a:srgbClr val="CC6600"/>
                    </a:solidFill>
                  </a:rPr>
                  <a:t>Parity of </a:t>
                </a:r>
                <a:r>
                  <a:rPr lang="en-US" i="1" dirty="0">
                    <a:solidFill>
                      <a:srgbClr val="CC6600"/>
                    </a:solidFill>
                  </a:rPr>
                  <a:t>in</a:t>
                </a:r>
                <a:r>
                  <a:rPr lang="en-US" dirty="0">
                    <a:solidFill>
                      <a:srgbClr val="CC6600"/>
                    </a:solidFill>
                  </a:rPr>
                  <a:t> &amp; </a:t>
                </a:r>
                <a:r>
                  <a:rPr lang="en-US" i="1" dirty="0">
                    <a:solidFill>
                      <a:srgbClr val="CC6600"/>
                    </a:solidFill>
                  </a:rPr>
                  <a:t>out</a:t>
                </a:r>
                <a:r>
                  <a:rPr lang="en-US" dirty="0">
                    <a:solidFill>
                      <a:srgbClr val="CC6600"/>
                    </a:solidFill>
                  </a:rPr>
                  <a:t> should </a:t>
                </a:r>
                <a:r>
                  <a:rPr lang="en-US" dirty="0" smtClean="0">
                    <a:solidFill>
                      <a:srgbClr val="CC6600"/>
                    </a:solidFill>
                  </a:rPr>
                  <a:t>match</a:t>
                </a:r>
              </a:p>
              <a:p>
                <a:pPr lvl="1"/>
                <a:endParaRPr lang="en-US" dirty="0" smtClean="0"/>
              </a:p>
              <a:p>
                <a:r>
                  <a:rPr lang="en-US" dirty="0" smtClean="0"/>
                  <a:t>Other detectors: Range checks</a:t>
                </a:r>
                <a:endParaRPr lang="en-US" i="1" dirty="0"/>
              </a:p>
              <a:p>
                <a:pPr lvl="1"/>
                <a14:m>
                  <m:oMath xmlns:m="http://schemas.openxmlformats.org/officeDocument/2006/math">
                    <m:r>
                      <a:rPr lang="en-US" sz="2000" b="1" i="0" smtClean="0">
                        <a:latin typeface="Cambria Math"/>
                      </a:rPr>
                      <m:t> </m:t>
                    </m:r>
                    <m:r>
                      <a:rPr lang="en-US" sz="2000" b="1" i="1" smtClean="0">
                        <a:latin typeface="Cambria Math"/>
                      </a:rPr>
                      <m:t>𝑽𝒂𝒍𝒖𝒆</m:t>
                    </m:r>
                    <m:r>
                      <a:rPr lang="en-US" sz="2000"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i="1" dirty="0" smtClean="0"/>
              </a:p>
              <a:p>
                <a:pPr lvl="1"/>
                <a14:m>
                  <m:oMath xmlns:m="http://schemas.openxmlformats.org/officeDocument/2006/math">
                    <m:r>
                      <a:rPr lang="en-US" sz="2000" b="1" i="1" smtClean="0">
                        <a:latin typeface="Cambria Math"/>
                      </a:rPr>
                      <m:t>𝑳𝒐𝒘𝒆𝒓</m:t>
                    </m:r>
                    <m:r>
                      <a:rPr lang="en-US" sz="2000" b="1" i="1" smtClean="0">
                        <a:latin typeface="Cambria Math"/>
                      </a:rPr>
                      <m:t> </m:t>
                    </m:r>
                    <m:r>
                      <a:rPr lang="en-US" sz="2000" b="1" i="1" smtClean="0">
                        <a:latin typeface="Cambria Math"/>
                      </a:rPr>
                      <m:t>𝒃𝒐𝒖𝒏𝒅</m:t>
                    </m:r>
                    <m:r>
                      <a:rPr lang="en-US" sz="2000" b="1" i="1" smtClean="0">
                        <a:latin typeface="Cambria Math"/>
                      </a:rPr>
                      <m:t>≤</m:t>
                    </m:r>
                    <m:r>
                      <a:rPr lang="en-US" sz="2000" b="1" i="1" smtClean="0">
                        <a:latin typeface="Cambria Math"/>
                      </a:rPr>
                      <m:t>𝑽𝒂𝒍𝒖𝒆</m:t>
                    </m:r>
                    <m:r>
                      <a:rPr lang="en-US" sz="2000" b="1" i="1" smtClean="0">
                        <a:latin typeface="Cambria Math"/>
                      </a:rPr>
                      <m:t>≤</m:t>
                    </m:r>
                    <m:r>
                      <a:rPr lang="en-US" sz="2000" b="1" i="1" smtClean="0">
                        <a:latin typeface="Cambria Math"/>
                      </a:rPr>
                      <m:t>𝑼𝒑𝒑𝒆𝒓</m:t>
                    </m:r>
                    <m:r>
                      <a:rPr lang="en-US" sz="2000" b="1" i="1" smtClean="0">
                        <a:latin typeface="Cambria Math"/>
                      </a:rPr>
                      <m:t> </m:t>
                    </m:r>
                    <m:r>
                      <a:rPr lang="en-US" sz="2000" b="1" i="1" smtClean="0">
                        <a:latin typeface="Cambria Math"/>
                      </a:rPr>
                      <m:t>𝒃𝒐𝒖𝒏𝒅</m:t>
                    </m:r>
                  </m:oMath>
                </a14:m>
                <a:endParaRPr lang="en-US" sz="2000" b="1" dirty="0" smtClean="0"/>
              </a:p>
              <a:p>
                <a:pPr lvl="1"/>
                <a:endParaRPr lang="en-US" dirty="0" smtClean="0"/>
              </a:p>
              <a:p>
                <a:r>
                  <a:rPr lang="en-US" dirty="0" smtClean="0"/>
                  <a:t>Some coverage may be compromised – </a:t>
                </a:r>
                <a:r>
                  <a:rPr lang="en-US" i="1" dirty="0" err="1" smtClean="0"/>
                  <a:t>lossy</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49" t="-11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B6F15528-21DE-4FAA-801E-634DDDAF4B2B}" type="slidenum">
              <a:rPr lang="en-US" smtClean="0"/>
              <a:pPr/>
              <a:t>69</a:t>
            </a:fld>
            <a:endParaRPr lang="en-US"/>
          </a:p>
        </p:txBody>
      </p:sp>
      <p:grpSp>
        <p:nvGrpSpPr>
          <p:cNvPr id="9" name="Group 8"/>
          <p:cNvGrpSpPr/>
          <p:nvPr/>
        </p:nvGrpSpPr>
        <p:grpSpPr>
          <a:xfrm rot="5400000">
            <a:off x="5590189" y="1450540"/>
            <a:ext cx="2570061" cy="1558440"/>
            <a:chOff x="5716358" y="1787318"/>
            <a:chExt cx="2725307" cy="1558440"/>
          </a:xfrm>
        </p:grpSpPr>
        <p:sp>
          <p:nvSpPr>
            <p:cNvPr id="10" name="Rounded Rectangle 9"/>
            <p:cNvSpPr/>
            <p:nvPr/>
          </p:nvSpPr>
          <p:spPr bwMode="auto">
            <a:xfrm rot="16200000">
              <a:off x="6416558" y="1967942"/>
              <a:ext cx="1295399" cy="1212571"/>
            </a:xfrm>
            <a:prstGeom prst="roundRect">
              <a:avLst/>
            </a:prstGeom>
            <a:solidFill>
              <a:schemeClr val="bg1">
                <a:lumMod val="85000"/>
              </a:schemeClr>
            </a:solidFill>
            <a:ln w="9525" cap="flat" cmpd="sng" algn="ctr">
              <a:solidFill>
                <a:schemeClr val="tx2"/>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Bit Reverse</a:t>
              </a:r>
              <a:endParaRPr kumimoji="0" lang="en-US" sz="2200" b="1" i="0" u="none" strike="noStrike" cap="none" normalizeH="0" baseline="0" dirty="0">
                <a:ln>
                  <a:noFill/>
                </a:ln>
                <a:solidFill>
                  <a:schemeClr val="tx1"/>
                </a:solidFill>
                <a:effectLst/>
                <a:latin typeface="Arial Narrow" pitchFamily="34" charset="0"/>
              </a:endParaRPr>
            </a:p>
          </p:txBody>
        </p:sp>
        <p:cxnSp>
          <p:nvCxnSpPr>
            <p:cNvPr id="11" name="Straight Arrow Connector 10"/>
            <p:cNvCxnSpPr>
              <a:stCxn id="13" idx="2"/>
              <a:endCxn id="10" idx="0"/>
            </p:cNvCxnSpPr>
            <p:nvPr/>
          </p:nvCxnSpPr>
          <p:spPr bwMode="auto">
            <a:xfrm rot="16200000">
              <a:off x="6297226" y="2417638"/>
              <a:ext cx="4158" cy="31733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Straight Arrow Connector 11"/>
            <p:cNvCxnSpPr>
              <a:stCxn id="10" idx="2"/>
              <a:endCxn id="14" idx="0"/>
            </p:cNvCxnSpPr>
            <p:nvPr/>
          </p:nvCxnSpPr>
          <p:spPr bwMode="auto">
            <a:xfrm rot="16200000">
              <a:off x="7840120" y="2396960"/>
              <a:ext cx="7689" cy="34684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p:cNvSpPr txBox="1"/>
                <p:nvPr/>
              </p:nvSpPr>
              <p:spPr>
                <a:xfrm rot="16200000">
                  <a:off x="5228627" y="2366245"/>
                  <a:ext cx="1399742"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𝒊𝒏</m:t>
                        </m:r>
                        <m:r>
                          <a:rPr lang="en-US" sz="2000" b="1" i="1" smtClean="0">
                            <a:latin typeface="Cambria Math"/>
                          </a:rPr>
                          <m:t> (</m:t>
                        </m:r>
                        <m:r>
                          <a:rPr lang="en-US" sz="2000" b="1" i="1" smtClean="0">
                            <a:latin typeface="Cambria Math"/>
                          </a:rPr>
                          <m:t>𝟎𝟎𝟏𝟏</m:t>
                        </m:r>
                        <m:r>
                          <a:rPr lang="en-US" sz="2000" b="1" i="1" smtClean="0">
                            <a:latin typeface="Cambria Math"/>
                          </a:rPr>
                          <m:t>)</m:t>
                        </m:r>
                      </m:oMath>
                    </m:oMathPara>
                  </a14:m>
                  <a:endParaRPr 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rot="16200000">
                  <a:off x="5228627" y="2366245"/>
                  <a:ext cx="1399742" cy="424279"/>
                </a:xfrm>
                <a:prstGeom prst="rect">
                  <a:avLst/>
                </a:prstGeom>
                <a:blipFill rotWithShape="1">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rot="16200000">
                  <a:off x="7450306" y="2354398"/>
                  <a:ext cx="1558440" cy="4242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𝒐𝒖𝒕</m:t>
                        </m:r>
                        <m:r>
                          <a:rPr lang="en-US" sz="2000" b="1" i="1" smtClean="0">
                            <a:latin typeface="Cambria Math"/>
                          </a:rPr>
                          <m:t> (</m:t>
                        </m:r>
                        <m:r>
                          <a:rPr lang="en-US" sz="2000" b="1" i="1" smtClean="0">
                            <a:latin typeface="Cambria Math"/>
                          </a:rPr>
                          <m:t>𝟏𝟏𝟎𝟎</m:t>
                        </m:r>
                        <m:r>
                          <a:rPr lang="en-US" sz="2000" b="1" i="1" smtClean="0">
                            <a:latin typeface="Cambria Math"/>
                          </a:rPr>
                          <m:t>)</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rot="16200000">
                  <a:off x="7450306" y="2354398"/>
                  <a:ext cx="1558440" cy="424279"/>
                </a:xfrm>
                <a:prstGeom prst="rect">
                  <a:avLst/>
                </a:prstGeom>
                <a:blipFill rotWithShape="1">
                  <a:blip r:embed="rId4"/>
                  <a:stretch>
                    <a:fillRect b="-16667"/>
                  </a:stretch>
                </a:blipFill>
              </p:spPr>
              <p:txBody>
                <a:bodyPr/>
                <a:lstStyle/>
                <a:p>
                  <a:r>
                    <a:rPr lang="en-US">
                      <a:noFill/>
                    </a:rPr>
                    <a:t> </a:t>
                  </a:r>
                </a:p>
              </p:txBody>
            </p:sp>
          </mc:Fallback>
        </mc:AlternateContent>
      </p:grpSp>
      <p:grpSp>
        <p:nvGrpSpPr>
          <p:cNvPr id="24" name="Group 23"/>
          <p:cNvGrpSpPr/>
          <p:nvPr/>
        </p:nvGrpSpPr>
        <p:grpSpPr>
          <a:xfrm>
            <a:off x="8035260" y="1362075"/>
            <a:ext cx="1096775" cy="1662557"/>
            <a:chOff x="7840320" y="2019300"/>
            <a:chExt cx="1096775" cy="1662557"/>
          </a:xfrm>
        </p:grpSpPr>
        <p:cxnSp>
          <p:nvCxnSpPr>
            <p:cNvPr id="25" name="Straight Arrow Connector 24"/>
            <p:cNvCxnSpPr/>
            <p:nvPr/>
          </p:nvCxnSpPr>
          <p:spPr bwMode="auto">
            <a:xfrm flipV="1">
              <a:off x="8445012" y="2019300"/>
              <a:ext cx="0" cy="1662557"/>
            </a:xfrm>
            <a:prstGeom prst="straightConnector1">
              <a:avLst/>
            </a:prstGeom>
            <a:solidFill>
              <a:schemeClr val="accent1"/>
            </a:solidFill>
            <a:ln w="25400" cap="flat" cmpd="sng" algn="ctr">
              <a:solidFill>
                <a:schemeClr val="tx1"/>
              </a:solidFill>
              <a:prstDash val="solid"/>
              <a:round/>
              <a:headEnd type="triangle"/>
              <a:tailEnd type="triangle"/>
            </a:ln>
            <a:effectLst/>
          </p:spPr>
        </p:cxnSp>
        <p:sp>
          <p:nvSpPr>
            <p:cNvPr id="26" name="TextBox 25"/>
            <p:cNvSpPr txBox="1"/>
            <p:nvPr/>
          </p:nvSpPr>
          <p:spPr>
            <a:xfrm>
              <a:off x="7840320" y="2565166"/>
              <a:ext cx="1096775" cy="400110"/>
            </a:xfrm>
            <a:prstGeom prst="rect">
              <a:avLst/>
            </a:prstGeom>
            <a:solidFill>
              <a:schemeClr val="bg1"/>
            </a:solidFill>
          </p:spPr>
          <p:txBody>
            <a:bodyPr wrap="none" rtlCol="0">
              <a:spAutoFit/>
            </a:bodyPr>
            <a:lstStyle/>
            <a:p>
              <a:r>
                <a:rPr lang="en-US" sz="2000" b="1" dirty="0" smtClean="0">
                  <a:latin typeface="Arial Narrow" pitchFamily="34" charset="0"/>
                </a:rPr>
                <a:t>Compare</a:t>
              </a:r>
              <a:endParaRPr lang="en-US" sz="2200" b="1" dirty="0">
                <a:latin typeface="Arial Narrow" pitchFamily="34" charset="0"/>
              </a:endParaRPr>
            </a:p>
          </p:txBody>
        </p:sp>
      </p:grpSp>
      <p:grpSp>
        <p:nvGrpSpPr>
          <p:cNvPr id="33" name="Group 32"/>
          <p:cNvGrpSpPr/>
          <p:nvPr/>
        </p:nvGrpSpPr>
        <p:grpSpPr>
          <a:xfrm>
            <a:off x="7543802" y="762000"/>
            <a:ext cx="1586705" cy="2764453"/>
            <a:chOff x="7543802" y="762000"/>
            <a:chExt cx="1586705" cy="2764453"/>
          </a:xfrm>
        </p:grpSpPr>
        <p:grpSp>
          <p:nvGrpSpPr>
            <p:cNvPr id="15" name="Group 14"/>
            <p:cNvGrpSpPr/>
            <p:nvPr/>
          </p:nvGrpSpPr>
          <p:grpSpPr>
            <a:xfrm>
              <a:off x="7543802" y="762000"/>
              <a:ext cx="1586705" cy="2764453"/>
              <a:chOff x="7543802" y="3819525"/>
              <a:chExt cx="1586705" cy="2764453"/>
            </a:xfrm>
          </p:grpSpPr>
          <p:sp>
            <p:nvSpPr>
              <p:cNvPr id="23" name="TextBox 22"/>
              <p:cNvSpPr txBox="1"/>
              <p:nvPr/>
            </p:nvSpPr>
            <p:spPr>
              <a:xfrm>
                <a:off x="7543802" y="3819525"/>
                <a:ext cx="668887"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p:nvGrpSpPr>
              <p:cNvPr id="17" name="Group 16"/>
              <p:cNvGrpSpPr/>
              <p:nvPr/>
            </p:nvGrpSpPr>
            <p:grpSpPr>
              <a:xfrm>
                <a:off x="7549661" y="5988963"/>
                <a:ext cx="822732" cy="421362"/>
                <a:chOff x="7132406" y="1543050"/>
                <a:chExt cx="1223218" cy="421362"/>
              </a:xfrm>
            </p:grpSpPr>
            <p:cxnSp>
              <p:nvCxnSpPr>
                <p:cNvPr id="20" name="Straight Arrow Connector 19"/>
                <p:cNvCxnSpPr/>
                <p:nvPr/>
              </p:nvCxnSpPr>
              <p:spPr bwMode="auto">
                <a:xfrm>
                  <a:off x="7152601" y="1964412"/>
                  <a:ext cx="1203023"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1" name="TextBox 20"/>
                <p:cNvSpPr txBox="1"/>
                <p:nvPr/>
              </p:nvSpPr>
              <p:spPr>
                <a:xfrm>
                  <a:off x="7132406" y="1543050"/>
                  <a:ext cx="984122" cy="400110"/>
                </a:xfrm>
                <a:prstGeom prst="rect">
                  <a:avLst/>
                </a:prstGeom>
                <a:noFill/>
              </p:spPr>
              <p:txBody>
                <a:bodyPr wrap="none" rtlCol="0">
                  <a:spAutoFit/>
                </a:bodyPr>
                <a:lstStyle/>
                <a:p>
                  <a:r>
                    <a:rPr lang="en-US" sz="2000" b="1" dirty="0" smtClean="0">
                      <a:latin typeface="Arial Narrow" pitchFamily="34" charset="0"/>
                    </a:rPr>
                    <a:t>Parity</a:t>
                  </a:r>
                  <a:endParaRPr lang="en-US" sz="2000" b="1" dirty="0">
                    <a:latin typeface="Arial Narrow" pitchFamily="34" charset="0"/>
                  </a:endParaRPr>
                </a:p>
              </p:txBody>
            </p:sp>
          </p:grpSp>
          <mc:AlternateContent xmlns:mc="http://schemas.openxmlformats.org/markup-compatibility/2006" xmlns:a14="http://schemas.microsoft.com/office/drawing/2010/main">
            <mc:Choice Requires="a14">
              <p:sp>
                <p:nvSpPr>
                  <p:cNvPr id="18" name="TextBox 17"/>
                  <p:cNvSpPr txBox="1"/>
                  <p:nvPr/>
                </p:nvSpPr>
                <p:spPr>
                  <a:xfrm>
                    <a:off x="8382000" y="4002643"/>
                    <a:ext cx="6329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𝒊𝒏</m:t>
                              </m:r>
                            </m:sub>
                          </m:sSub>
                        </m:oMath>
                      </m:oMathPara>
                    </a14:m>
                    <a:endParaRPr lang="en-US" sz="20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8382000" y="4002643"/>
                    <a:ext cx="632930" cy="400110"/>
                  </a:xfrm>
                  <a:prstGeom prst="rect">
                    <a:avLst/>
                  </a:prstGeom>
                  <a:blipFill rotWithShape="1">
                    <a:blip r:embed="rId5"/>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82162" y="6183868"/>
                    <a:ext cx="74834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𝑷</m:t>
                              </m:r>
                            </m:e>
                            <m:sub>
                              <m:r>
                                <a:rPr lang="en-US" sz="2000" b="1" i="1" smtClean="0">
                                  <a:latin typeface="Cambria Math"/>
                                </a:rPr>
                                <m:t>𝒐𝒖𝒕</m:t>
                              </m:r>
                            </m:sub>
                          </m:sSub>
                        </m:oMath>
                      </m:oMathPara>
                    </a14:m>
                    <a:endParaRPr lang="en-US" sz="20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8382162" y="6183868"/>
                    <a:ext cx="748345" cy="400110"/>
                  </a:xfrm>
                  <a:prstGeom prst="rect">
                    <a:avLst/>
                  </a:prstGeom>
                  <a:blipFill rotWithShape="1">
                    <a:blip r:embed="rId6"/>
                    <a:stretch>
                      <a:fillRect b="-3077"/>
                    </a:stretch>
                  </a:blipFill>
                </p:spPr>
                <p:txBody>
                  <a:bodyPr/>
                  <a:lstStyle/>
                  <a:p>
                    <a:r>
                      <a:rPr lang="en-US">
                        <a:noFill/>
                      </a:rPr>
                      <a:t> </a:t>
                    </a:r>
                  </a:p>
                </p:txBody>
              </p:sp>
            </mc:Fallback>
          </mc:AlternateContent>
        </p:grpSp>
        <p:cxnSp>
          <p:nvCxnSpPr>
            <p:cNvPr id="32" name="Straight Arrow Connector 31"/>
            <p:cNvCxnSpPr/>
            <p:nvPr/>
          </p:nvCxnSpPr>
          <p:spPr bwMode="auto">
            <a:xfrm>
              <a:off x="7572851" y="1162050"/>
              <a:ext cx="809149"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4496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86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 name="Group 2047"/>
          <p:cNvGrpSpPr>
            <a:grpSpLocks/>
          </p:cNvGrpSpPr>
          <p:nvPr/>
        </p:nvGrpSpPr>
        <p:grpSpPr bwMode="auto">
          <a:xfrm>
            <a:off x="228600" y="1907290"/>
            <a:ext cx="1865255" cy="2732088"/>
            <a:chOff x="1569711" y="2214680"/>
            <a:chExt cx="1990971" cy="2732220"/>
          </a:xfrm>
        </p:grpSpPr>
        <p:sp>
          <p:nvSpPr>
            <p:cNvPr id="8" name="Rectangle 7"/>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9"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cxnSp>
        <p:nvCxnSpPr>
          <p:cNvPr id="22" name="Straight Arrow Connector 2054"/>
          <p:cNvCxnSpPr>
            <a:cxnSpLocks noChangeShapeType="1"/>
            <a:stCxn id="6" idx="2"/>
            <a:endCxn id="23" idx="0"/>
          </p:cNvCxnSpPr>
          <p:nvPr/>
        </p:nvCxnSpPr>
        <p:spPr bwMode="auto">
          <a:xfrm>
            <a:off x="11430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286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20" name="Title 1"/>
          <p:cNvSpPr>
            <a:spLocks noGrp="1"/>
          </p:cNvSpPr>
          <p:nvPr>
            <p:ph type="title"/>
          </p:nvPr>
        </p:nvSpPr>
        <p:spPr>
          <a:xfrm>
            <a:off x="0" y="0"/>
            <a:ext cx="9144000" cy="762000"/>
          </a:xfrm>
        </p:spPr>
        <p:txBody>
          <a:bodyPr/>
          <a:lstStyle/>
          <a:p>
            <a:r>
              <a:rPr lang="en-US" dirty="0" smtClean="0"/>
              <a:t>Error Outcomes</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smtClean="0"/>
              <a:pPr/>
              <a:t>7</a:t>
            </a:fld>
            <a:endParaRPr lang="en-US"/>
          </a:p>
        </p:txBody>
      </p:sp>
      <p:sp>
        <p:nvSpPr>
          <p:cNvPr id="36" name="TextBox 35"/>
          <p:cNvSpPr txBox="1"/>
          <p:nvPr/>
        </p:nvSpPr>
        <p:spPr>
          <a:xfrm>
            <a:off x="457200" y="849868"/>
            <a:ext cx="1382109" cy="707886"/>
          </a:xfrm>
          <a:prstGeom prst="rect">
            <a:avLst/>
          </a:prstGeom>
          <a:noFill/>
        </p:spPr>
        <p:txBody>
          <a:bodyPr wrap="none" rtlCol="0">
            <a:spAutoFit/>
          </a:bodyPr>
          <a:lstStyle/>
          <a:p>
            <a:pPr algn="ctr"/>
            <a:r>
              <a:rPr lang="en-US" sz="2000" b="1" dirty="0" smtClean="0"/>
              <a:t>Error-free</a:t>
            </a:r>
          </a:p>
          <a:p>
            <a:pPr algn="ctr"/>
            <a:r>
              <a:rPr lang="en-US" sz="2000" b="1" dirty="0" smtClean="0"/>
              <a:t>execution</a:t>
            </a:r>
            <a:endParaRPr lang="en-US" sz="2000" b="1" dirty="0"/>
          </a:p>
        </p:txBody>
      </p:sp>
      <p:sp>
        <p:nvSpPr>
          <p:cNvPr id="17" name="TextBox 16"/>
          <p:cNvSpPr txBox="1"/>
          <p:nvPr/>
        </p:nvSpPr>
        <p:spPr>
          <a:xfrm>
            <a:off x="2893921" y="1200090"/>
            <a:ext cx="1125629" cy="400110"/>
          </a:xfrm>
          <a:prstGeom prst="rect">
            <a:avLst/>
          </a:prstGeom>
          <a:noFill/>
        </p:spPr>
        <p:txBody>
          <a:bodyPr wrap="none" rtlCol="0">
            <a:spAutoFit/>
          </a:bodyPr>
          <a:lstStyle/>
          <a:p>
            <a:r>
              <a:rPr lang="en-US" sz="2000" b="1" dirty="0" smtClean="0"/>
              <a:t>Masked</a:t>
            </a:r>
            <a:endParaRPr lang="en-US" b="1" dirty="0"/>
          </a:p>
        </p:txBody>
      </p:sp>
      <p:grpSp>
        <p:nvGrpSpPr>
          <p:cNvPr id="18" name="Group 17"/>
          <p:cNvGrpSpPr/>
          <p:nvPr/>
        </p:nvGrpSpPr>
        <p:grpSpPr>
          <a:xfrm>
            <a:off x="2516637" y="1676400"/>
            <a:ext cx="1865255" cy="4188718"/>
            <a:chOff x="304800" y="1678682"/>
            <a:chExt cx="1865255" cy="4188718"/>
          </a:xfrm>
        </p:grpSpPr>
        <p:grpSp>
          <p:nvGrpSpPr>
            <p:cNvPr id="19" name="Group 18"/>
            <p:cNvGrpSpPr/>
            <p:nvPr/>
          </p:nvGrpSpPr>
          <p:grpSpPr>
            <a:xfrm>
              <a:off x="304800" y="1678682"/>
              <a:ext cx="1865255" cy="3222945"/>
              <a:chOff x="304800" y="1678682"/>
              <a:chExt cx="1865255" cy="3222945"/>
            </a:xfrm>
          </p:grpSpPr>
          <p:sp>
            <p:nvSpPr>
              <p:cNvPr id="25" name="Rounded Rectangle 24"/>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6" name="Group 2047"/>
              <p:cNvGrpSpPr>
                <a:grpSpLocks/>
              </p:cNvGrpSpPr>
              <p:nvPr/>
            </p:nvGrpSpPr>
            <p:grpSpPr bwMode="auto">
              <a:xfrm>
                <a:off x="304800" y="1907290"/>
                <a:ext cx="1865255" cy="2732088"/>
                <a:chOff x="1569711" y="2214680"/>
                <a:chExt cx="1990971" cy="2732220"/>
              </a:xfrm>
            </p:grpSpPr>
            <p:sp>
              <p:nvSpPr>
                <p:cNvPr id="27" name="Rectangle 26"/>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28"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34" name="TextBox 33"/>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21" name="Straight Arrow Connector 2054"/>
            <p:cNvCxnSpPr>
              <a:cxnSpLocks noChangeShapeType="1"/>
              <a:stCxn id="25" idx="2"/>
              <a:endCxn id="24"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ounded Rectangle 23"/>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35" name="Explosion 1 61"/>
          <p:cNvSpPr>
            <a:spLocks noChangeArrowheads="1"/>
          </p:cNvSpPr>
          <p:nvPr/>
        </p:nvSpPr>
        <p:spPr bwMode="auto">
          <a:xfrm>
            <a:off x="3525445" y="2108208"/>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0" name="Rectangle 39"/>
          <p:cNvSpPr/>
          <p:nvPr/>
        </p:nvSpPr>
        <p:spPr>
          <a:xfrm>
            <a:off x="2458645" y="2396070"/>
            <a:ext cx="2018346" cy="3975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24" idx="1"/>
          </p:cNvCxnSpPr>
          <p:nvPr/>
        </p:nvCxnSpPr>
        <p:spPr bwMode="auto">
          <a:xfrm flipV="1">
            <a:off x="2057401" y="5561538"/>
            <a:ext cx="459236" cy="2282"/>
          </a:xfrm>
          <a:prstGeom prst="straightConnector1">
            <a:avLst/>
          </a:prstGeom>
          <a:solidFill>
            <a:schemeClr val="accent1"/>
          </a:solidFill>
          <a:ln w="25400" cap="flat" cmpd="sng" algn="ctr">
            <a:solidFill>
              <a:schemeClr val="tx1"/>
            </a:solidFill>
            <a:prstDash val="solid"/>
            <a:round/>
            <a:headEnd type="triangle" w="lg" len="lg"/>
            <a:tailEnd type="triangle" w="lg" len="lg"/>
          </a:ln>
          <a:effectLst>
            <a:outerShdw blurRad="50800" dist="38100" dir="13500000" algn="br" rotWithShape="0">
              <a:prstClr val="black">
                <a:alpha val="40000"/>
              </a:prstClr>
            </a:outerShdw>
          </a:effectLst>
        </p:spPr>
      </p:cxnSp>
      <p:sp>
        <p:nvSpPr>
          <p:cNvPr id="42" name="Explosion 1 61"/>
          <p:cNvSpPr>
            <a:spLocks noChangeArrowheads="1"/>
          </p:cNvSpPr>
          <p:nvPr/>
        </p:nvSpPr>
        <p:spPr bwMode="auto">
          <a:xfrm>
            <a:off x="3527362" y="210803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43" name="TextBox 42"/>
          <p:cNvSpPr txBox="1"/>
          <p:nvPr/>
        </p:nvSpPr>
        <p:spPr>
          <a:xfrm>
            <a:off x="4648200" y="803701"/>
            <a:ext cx="2350323" cy="400110"/>
          </a:xfrm>
          <a:prstGeom prst="rect">
            <a:avLst/>
          </a:prstGeom>
          <a:noFill/>
        </p:spPr>
        <p:txBody>
          <a:bodyPr wrap="none" rtlCol="0">
            <a:spAutoFit/>
          </a:bodyPr>
          <a:lstStyle/>
          <a:p>
            <a:r>
              <a:rPr lang="en-US" sz="2000" b="1" dirty="0" smtClean="0"/>
              <a:t>Faulty executions</a:t>
            </a:r>
            <a:endParaRPr lang="en-US" sz="2000" b="1" dirty="0"/>
          </a:p>
        </p:txBody>
      </p:sp>
      <p:grpSp>
        <p:nvGrpSpPr>
          <p:cNvPr id="44" name="Group 43"/>
          <p:cNvGrpSpPr/>
          <p:nvPr/>
        </p:nvGrpSpPr>
        <p:grpSpPr>
          <a:xfrm>
            <a:off x="4830918" y="1676400"/>
            <a:ext cx="1865255" cy="4188718"/>
            <a:chOff x="304800" y="1678682"/>
            <a:chExt cx="1865255" cy="4188718"/>
          </a:xfrm>
        </p:grpSpPr>
        <p:grpSp>
          <p:nvGrpSpPr>
            <p:cNvPr id="45" name="Group 44"/>
            <p:cNvGrpSpPr/>
            <p:nvPr/>
          </p:nvGrpSpPr>
          <p:grpSpPr>
            <a:xfrm>
              <a:off x="304800" y="1678682"/>
              <a:ext cx="1865255" cy="3222945"/>
              <a:chOff x="304800" y="1678682"/>
              <a:chExt cx="1865255" cy="3222945"/>
            </a:xfrm>
          </p:grpSpPr>
          <p:sp>
            <p:nvSpPr>
              <p:cNvPr id="48" name="Rounded Rectangle 47"/>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49" name="Group 2047"/>
              <p:cNvGrpSpPr>
                <a:grpSpLocks/>
              </p:cNvGrpSpPr>
              <p:nvPr/>
            </p:nvGrpSpPr>
            <p:grpSpPr bwMode="auto">
              <a:xfrm>
                <a:off x="304800" y="1907290"/>
                <a:ext cx="1865255" cy="2732088"/>
                <a:chOff x="1569711" y="2214680"/>
                <a:chExt cx="1990971" cy="2732220"/>
              </a:xfrm>
            </p:grpSpPr>
            <p:sp>
              <p:nvSpPr>
                <p:cNvPr id="50" name="Rectangle 49"/>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51"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5"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56"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57" name="TextBox 56"/>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46" name="Straight Arrow Connector 2054"/>
            <p:cNvCxnSpPr>
              <a:cxnSpLocks noChangeShapeType="1"/>
              <a:stCxn id="48" idx="2"/>
              <a:endCxn id="47"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 name="Rounded Rectangle 46"/>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58" name="Explosion 1 61"/>
          <p:cNvSpPr>
            <a:spLocks noChangeArrowheads="1"/>
          </p:cNvSpPr>
          <p:nvPr/>
        </p:nvSpPr>
        <p:spPr bwMode="auto">
          <a:xfrm>
            <a:off x="5894237" y="274382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59" name="Explosion 1 61"/>
          <p:cNvSpPr>
            <a:spLocks noChangeArrowheads="1"/>
          </p:cNvSpPr>
          <p:nvPr/>
        </p:nvSpPr>
        <p:spPr bwMode="auto">
          <a:xfrm>
            <a:off x="5886791" y="27432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60" name="Rectangle 59"/>
          <p:cNvSpPr/>
          <p:nvPr/>
        </p:nvSpPr>
        <p:spPr>
          <a:xfrm>
            <a:off x="4648200" y="2959149"/>
            <a:ext cx="2322533" cy="3441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113155" y="5664193"/>
            <a:ext cx="4172937" cy="892552"/>
          </a:xfrm>
          <a:prstGeom prst="rect">
            <a:avLst/>
          </a:prstGeom>
          <a:noFill/>
        </p:spPr>
        <p:txBody>
          <a:bodyPr wrap="square" rtlCol="0">
            <a:spAutoFit/>
          </a:bodyPr>
          <a:lstStyle/>
          <a:p>
            <a:pPr algn="ctr"/>
            <a:r>
              <a:rPr lang="en-US" b="1" dirty="0" smtClean="0"/>
              <a:t>Symptom detectors (SWAT): </a:t>
            </a:r>
          </a:p>
          <a:p>
            <a:pPr algn="ctr"/>
            <a:r>
              <a:rPr lang="en-US" b="1" dirty="0" smtClean="0"/>
              <a:t>Fatal traps, assertion violations, etc.</a:t>
            </a:r>
          </a:p>
          <a:p>
            <a:pPr marL="742950" lvl="1" indent="-285750" algn="ctr">
              <a:buFont typeface="Arial" pitchFamily="34" charset="0"/>
              <a:buChar char="•"/>
            </a:pPr>
            <a:endParaRPr lang="en-US" sz="1600" b="1" dirty="0" smtClean="0"/>
          </a:p>
        </p:txBody>
      </p:sp>
      <p:sp>
        <p:nvSpPr>
          <p:cNvPr id="62" name="Explosion 1 61"/>
          <p:cNvSpPr>
            <a:spLocks noChangeArrowheads="1"/>
          </p:cNvSpPr>
          <p:nvPr/>
        </p:nvSpPr>
        <p:spPr bwMode="auto">
          <a:xfrm>
            <a:off x="4827437" y="3962400"/>
            <a:ext cx="1935313" cy="1143000"/>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algn="ctr" eaLnBrk="0" hangingPunct="0"/>
            <a:r>
              <a:rPr lang="en-US" sz="1400" b="1" dirty="0" smtClean="0"/>
              <a:t>Symptom of </a:t>
            </a:r>
            <a:r>
              <a:rPr lang="en-US" sz="1400" b="1" dirty="0"/>
              <a:t>e</a:t>
            </a:r>
            <a:r>
              <a:rPr lang="en-US" sz="1400" b="1" dirty="0" smtClean="0"/>
              <a:t>rror</a:t>
            </a:r>
            <a:endParaRPr lang="en-US" sz="1400" b="1" dirty="0"/>
          </a:p>
        </p:txBody>
      </p:sp>
      <p:sp>
        <p:nvSpPr>
          <p:cNvPr id="63" name="TextBox 62"/>
          <p:cNvSpPr txBox="1"/>
          <p:nvPr/>
        </p:nvSpPr>
        <p:spPr>
          <a:xfrm>
            <a:off x="5047544" y="1200090"/>
            <a:ext cx="1353256" cy="400110"/>
          </a:xfrm>
          <a:prstGeom prst="rect">
            <a:avLst/>
          </a:prstGeom>
          <a:noFill/>
        </p:spPr>
        <p:txBody>
          <a:bodyPr wrap="none" rtlCol="0">
            <a:spAutoFit/>
          </a:bodyPr>
          <a:lstStyle/>
          <a:p>
            <a:r>
              <a:rPr lang="en-US" sz="2000" b="1" dirty="0" smtClean="0"/>
              <a:t>Detection</a:t>
            </a:r>
            <a:endParaRPr lang="en-US" b="1" dirty="0"/>
          </a:p>
        </p:txBody>
      </p:sp>
      <p:grpSp>
        <p:nvGrpSpPr>
          <p:cNvPr id="64" name="Group 63"/>
          <p:cNvGrpSpPr/>
          <p:nvPr/>
        </p:nvGrpSpPr>
        <p:grpSpPr>
          <a:xfrm>
            <a:off x="6105609" y="2209800"/>
            <a:ext cx="3120946" cy="707886"/>
            <a:chOff x="4847271" y="1271650"/>
            <a:chExt cx="3120946" cy="707886"/>
          </a:xfrm>
        </p:grpSpPr>
        <p:cxnSp>
          <p:nvCxnSpPr>
            <p:cNvPr id="65" name="Straight Arrow Connector 64"/>
            <p:cNvCxnSpPr/>
            <p:nvPr/>
          </p:nvCxnSpPr>
          <p:spPr bwMode="auto">
            <a:xfrm flipH="1">
              <a:off x="4847271" y="1573989"/>
              <a:ext cx="676191" cy="20549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66" name="TextBox 65"/>
            <p:cNvSpPr txBox="1"/>
            <p:nvPr/>
          </p:nvSpPr>
          <p:spPr>
            <a:xfrm>
              <a:off x="5366223" y="1271650"/>
              <a:ext cx="2601994" cy="707886"/>
            </a:xfrm>
            <a:prstGeom prst="rect">
              <a:avLst/>
            </a:prstGeom>
            <a:noFill/>
          </p:spPr>
          <p:txBody>
            <a:bodyPr wrap="none" rtlCol="0">
              <a:spAutoFit/>
            </a:bodyPr>
            <a:lstStyle/>
            <a:p>
              <a:pPr algn="ctr"/>
              <a:r>
                <a:rPr lang="en-US" sz="2000" b="1" dirty="0" smtClean="0"/>
                <a:t>Transient error </a:t>
              </a:r>
            </a:p>
            <a:p>
              <a:pPr algn="ctr"/>
              <a:r>
                <a:rPr lang="en-US" sz="2000" b="1" dirty="0" smtClean="0"/>
                <a:t> again in bit 4 in R1</a:t>
              </a:r>
              <a:endParaRPr lang="en-US" sz="2000" b="1" dirty="0"/>
            </a:p>
          </p:txBody>
        </p:sp>
      </p:grpSp>
      <p:grpSp>
        <p:nvGrpSpPr>
          <p:cNvPr id="37" name="Group 36"/>
          <p:cNvGrpSpPr/>
          <p:nvPr/>
        </p:nvGrpSpPr>
        <p:grpSpPr>
          <a:xfrm>
            <a:off x="3603978" y="1600200"/>
            <a:ext cx="2935855" cy="1015663"/>
            <a:chOff x="4670310" y="1218350"/>
            <a:chExt cx="2935855" cy="1015663"/>
          </a:xfrm>
        </p:grpSpPr>
        <p:cxnSp>
          <p:nvCxnSpPr>
            <p:cNvPr id="38" name="Straight Arrow Connector 37"/>
            <p:cNvCxnSpPr>
              <a:stCxn id="39" idx="1"/>
              <a:endCxn id="42" idx="0"/>
            </p:cNvCxnSpPr>
            <p:nvPr/>
          </p:nvCxnSpPr>
          <p:spPr bwMode="auto">
            <a:xfrm flipH="1">
              <a:off x="4670310" y="1726182"/>
              <a:ext cx="886383"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9" name="TextBox 38"/>
            <p:cNvSpPr txBox="1"/>
            <p:nvPr/>
          </p:nvSpPr>
          <p:spPr>
            <a:xfrm>
              <a:off x="5556693" y="1218350"/>
              <a:ext cx="2049472" cy="1015663"/>
            </a:xfrm>
            <a:prstGeom prst="rect">
              <a:avLst/>
            </a:prstGeom>
            <a:noFill/>
          </p:spPr>
          <p:txBody>
            <a:bodyPr wrap="none" rtlCol="0">
              <a:spAutoFit/>
            </a:bodyPr>
            <a:lstStyle/>
            <a:p>
              <a:pPr algn="ctr"/>
              <a:r>
                <a:rPr lang="en-US" sz="2000" b="1" dirty="0" smtClean="0"/>
                <a:t>Transient error,</a:t>
              </a:r>
            </a:p>
            <a:p>
              <a:pPr algn="ctr"/>
              <a:r>
                <a:rPr lang="en-US" sz="2000" b="1" dirty="0" smtClean="0"/>
                <a:t>Single bit flip</a:t>
              </a:r>
            </a:p>
            <a:p>
              <a:pPr algn="ctr"/>
              <a:r>
                <a:rPr lang="en-US" sz="2000" b="1" dirty="0" smtClean="0"/>
                <a:t>e.g., bit 4 in R1</a:t>
              </a:r>
              <a:endParaRPr lang="en-US" sz="2000" b="1" dirty="0"/>
            </a:p>
          </p:txBody>
        </p:sp>
      </p:grpSp>
      <p:grpSp>
        <p:nvGrpSpPr>
          <p:cNvPr id="67" name="Group 66"/>
          <p:cNvGrpSpPr/>
          <p:nvPr/>
        </p:nvGrpSpPr>
        <p:grpSpPr>
          <a:xfrm>
            <a:off x="7126345" y="1678682"/>
            <a:ext cx="1865255" cy="3222945"/>
            <a:chOff x="304800" y="1678682"/>
            <a:chExt cx="1865255" cy="3222945"/>
          </a:xfrm>
        </p:grpSpPr>
        <p:sp>
          <p:nvSpPr>
            <p:cNvPr id="68" name="Rounded Rectangle 67"/>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69" name="Group 2047"/>
            <p:cNvGrpSpPr>
              <a:grpSpLocks/>
            </p:cNvGrpSpPr>
            <p:nvPr/>
          </p:nvGrpSpPr>
          <p:grpSpPr bwMode="auto">
            <a:xfrm>
              <a:off x="304800" y="1907290"/>
              <a:ext cx="1865255" cy="2732088"/>
              <a:chOff x="1569711" y="2214680"/>
              <a:chExt cx="1990971" cy="2732220"/>
            </a:xfrm>
          </p:grpSpPr>
          <p:sp>
            <p:nvSpPr>
              <p:cNvPr id="70" name="Rectangle 69"/>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71"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2"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3"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4"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5"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6"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77" name="TextBox 76"/>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78" name="Straight Arrow Connector 2054"/>
          <p:cNvCxnSpPr>
            <a:cxnSpLocks noChangeShapeType="1"/>
            <a:stCxn id="68" idx="2"/>
            <a:endCxn id="79"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9" name="Rounded Rectangle 78"/>
          <p:cNvSpPr/>
          <p:nvPr/>
        </p:nvSpPr>
        <p:spPr bwMode="auto">
          <a:xfrm>
            <a:off x="7126345"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0"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81" name="Rectangle 80"/>
          <p:cNvSpPr/>
          <p:nvPr/>
        </p:nvSpPr>
        <p:spPr>
          <a:xfrm>
            <a:off x="6934200" y="4145430"/>
            <a:ext cx="2149311" cy="195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rot="16200000">
            <a:off x="4237534" y="2805194"/>
            <a:ext cx="657622" cy="6763181"/>
            <a:chOff x="-416322" y="3290154"/>
            <a:chExt cx="657622" cy="2273665"/>
          </a:xfrm>
        </p:grpSpPr>
        <p:cxnSp>
          <p:nvCxnSpPr>
            <p:cNvPr id="83" name="Curved Connector 82"/>
            <p:cNvCxnSpPr/>
            <p:nvPr/>
          </p:nvCxnSpPr>
          <p:spPr bwMode="auto">
            <a:xfrm rot="10800000" flipV="1">
              <a:off x="228600" y="3290154"/>
              <a:ext cx="12700" cy="2273665"/>
            </a:xfrm>
            <a:prstGeom prst="curvedConnector3">
              <a:avLst>
                <a:gd name="adj1" fmla="val 3358764"/>
              </a:avLst>
            </a:prstGeom>
            <a:solidFill>
              <a:schemeClr val="accent1"/>
            </a:solidFill>
            <a:ln w="25400" cap="flat" cmpd="sng" algn="ctr">
              <a:solidFill>
                <a:schemeClr val="tx1"/>
              </a:solidFill>
              <a:prstDash val="solid"/>
              <a:round/>
              <a:headEnd type="triangle" w="lg" len="lg"/>
              <a:tailEnd type="triangle" w="lg" len="lg"/>
            </a:ln>
            <a:effectLst/>
          </p:spPr>
        </p:cxnSp>
        <p:sp>
          <p:nvSpPr>
            <p:cNvPr id="84" name="TextBox 83"/>
            <p:cNvSpPr txBox="1"/>
            <p:nvPr/>
          </p:nvSpPr>
          <p:spPr>
            <a:xfrm rot="5400000">
              <a:off x="-251020" y="4158142"/>
              <a:ext cx="131061" cy="461665"/>
            </a:xfrm>
            <a:prstGeom prst="rect">
              <a:avLst/>
            </a:prstGeom>
            <a:noFill/>
          </p:spPr>
          <p:txBody>
            <a:bodyPr wrap="none" rtlCol="0">
              <a:spAutoFit/>
            </a:bodyPr>
            <a:lstStyle/>
            <a:p>
              <a:r>
                <a:rPr lang="en-US" sz="2400" b="1" dirty="0"/>
                <a:t>X</a:t>
              </a:r>
            </a:p>
          </p:txBody>
        </p:sp>
      </p:grpSp>
      <p:sp>
        <p:nvSpPr>
          <p:cNvPr id="85" name="TextBox 84"/>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6" name="TextBox 85"/>
          <p:cNvSpPr txBox="1"/>
          <p:nvPr/>
        </p:nvSpPr>
        <p:spPr>
          <a:xfrm>
            <a:off x="6849782" y="6053931"/>
            <a:ext cx="2294218" cy="707886"/>
          </a:xfrm>
          <a:prstGeom prst="rect">
            <a:avLst/>
          </a:prstGeom>
          <a:noFill/>
        </p:spPr>
        <p:txBody>
          <a:bodyPr wrap="none" rtlCol="0">
            <a:spAutoFit/>
          </a:bodyPr>
          <a:lstStyle/>
          <a:p>
            <a:pPr algn="ctr"/>
            <a:r>
              <a:rPr lang="en-US" sz="2000" b="1" dirty="0" smtClean="0"/>
              <a:t>Silent Data </a:t>
            </a:r>
          </a:p>
          <a:p>
            <a:pPr algn="ctr"/>
            <a:r>
              <a:rPr lang="en-US" sz="2000" b="1" dirty="0" smtClean="0"/>
              <a:t>Corruption (SDC)</a:t>
            </a:r>
            <a:endParaRPr lang="en-US" sz="2000" b="1" dirty="0"/>
          </a:p>
        </p:txBody>
      </p:sp>
      <p:sp>
        <p:nvSpPr>
          <p:cNvPr id="87" name="Explosion 1 61"/>
          <p:cNvSpPr>
            <a:spLocks noChangeArrowheads="1"/>
          </p:cNvSpPr>
          <p:nvPr/>
        </p:nvSpPr>
        <p:spPr bwMode="auto">
          <a:xfrm>
            <a:off x="8185491" y="3931274"/>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Tree>
    <p:extLst>
      <p:ext uri="{BB962C8B-B14F-4D97-AF65-F5344CB8AC3E}">
        <p14:creationId xmlns:p14="http://schemas.microsoft.com/office/powerpoint/2010/main" val="1503338896"/>
      </p:ext>
    </p:extLst>
  </p:cSld>
  <p:clrMapOvr>
    <a:masterClrMapping/>
  </p:clrMapOvr>
  <mc:AlternateContent xmlns:mc="http://schemas.openxmlformats.org/markup-compatibility/2006" xmlns:p14="http://schemas.microsoft.com/office/powerpoint/2010/main">
    <mc:Choice Requires="p14">
      <p:transition spd="slow" p14:dur="2000" advTm="23683"/>
    </mc:Choice>
    <mc:Fallback xmlns="">
      <p:transition spd="slow" advTm="23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2.5E-6 1.50821E-6 C -0.0007 0.02012 -0.00017 0.05736 -0.00573 0.07726 C -0.00729 0.09137 -0.00833 0.10548 -0.00938 0.11959 C -0.00885 0.1677 -0.0066 0.21698 -0.0066 0.26532 " pathEditMode="relative" ptsTypes="fffA">
                                      <p:cBhvr>
                                        <p:cTn id="20" dur="3000" fill="hold"/>
                                        <p:tgtEl>
                                          <p:spTgt spid="35"/>
                                        </p:tgtEl>
                                        <p:attrNameLst>
                                          <p:attrName>ppt_x</p:attrName>
                                          <p:attrName>ppt_y</p:attrName>
                                        </p:attrNameLst>
                                      </p:cBhvr>
                                    </p:animMotion>
                                  </p:childTnLst>
                                </p:cTn>
                              </p:par>
                              <p:par>
                                <p:cTn id="21" presetID="1" presetClass="exit" presetSubtype="0" fill="hold" nodeType="withEffect">
                                  <p:stCondLst>
                                    <p:cond delay="0"/>
                                  </p:stCondLst>
                                  <p:childTnLst>
                                    <p:set>
                                      <p:cBhvr>
                                        <p:cTn id="22" dur="1" fill="hold">
                                          <p:stCondLst>
                                            <p:cond delay="0"/>
                                          </p:stCondLst>
                                        </p:cTn>
                                        <p:tgtEl>
                                          <p:spTgt spid="37"/>
                                        </p:tgtEl>
                                        <p:attrNameLst>
                                          <p:attrName>style.visibility</p:attrName>
                                        </p:attrNameLst>
                                      </p:cBhvr>
                                      <p:to>
                                        <p:strVal val="hidden"/>
                                      </p:to>
                                    </p:set>
                                  </p:childTnLst>
                                </p:cTn>
                              </p:par>
                              <p:par>
                                <p:cTn id="23" presetID="42" presetClass="path" presetSubtype="0" accel="50000" decel="50000" fill="hold" grpId="1" nodeType="withEffect">
                                  <p:stCondLst>
                                    <p:cond delay="0"/>
                                  </p:stCondLst>
                                  <p:childTnLst>
                                    <p:animMotion origin="layout" path="M -3.33333E-6 -4.07407E-6 L -3.33333E-6 0.28149 " pathEditMode="relative" rAng="0" ptsTypes="AA">
                                      <p:cBhvr>
                                        <p:cTn id="24" dur="3000" fill="hold"/>
                                        <p:tgtEl>
                                          <p:spTgt spid="40"/>
                                        </p:tgtEl>
                                        <p:attrNameLst>
                                          <p:attrName>ppt_x</p:attrName>
                                          <p:attrName>ppt_y</p:attrName>
                                        </p:attrNameLst>
                                      </p:cBhvr>
                                      <p:rCtr x="0" y="14074"/>
                                    </p:animMotion>
                                  </p:childTnLst>
                                </p:cTn>
                              </p:par>
                            </p:childTnLst>
                          </p:cTn>
                        </p:par>
                        <p:par>
                          <p:cTn id="25" fill="hold">
                            <p:stCondLst>
                              <p:cond delay="3000"/>
                            </p:stCondLst>
                            <p:childTnLst>
                              <p:par>
                                <p:cTn id="26" presetID="1" presetClass="exit" presetSubtype="0" fill="hold" grpId="2" nodeType="afterEffect">
                                  <p:stCondLst>
                                    <p:cond delay="0"/>
                                  </p:stCondLst>
                                  <p:childTnLst>
                                    <p:set>
                                      <p:cBhvr>
                                        <p:cTn id="27" dur="1" fill="hold">
                                          <p:stCondLst>
                                            <p:cond delay="0"/>
                                          </p:stCondLst>
                                        </p:cTn>
                                        <p:tgtEl>
                                          <p:spTgt spid="35"/>
                                        </p:tgtEl>
                                        <p:attrNameLst>
                                          <p:attrName>style.visibility</p:attrName>
                                        </p:attrNameLst>
                                      </p:cBhvr>
                                      <p:to>
                                        <p:strVal val="hidden"/>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3000"/>
                            </p:stCondLst>
                            <p:childTnLst>
                              <p:par>
                                <p:cTn id="32" presetID="42" presetClass="path" presetSubtype="0" accel="50000" decel="50000" fill="hold" grpId="0" nodeType="afterEffect">
                                  <p:stCondLst>
                                    <p:cond delay="0"/>
                                  </p:stCondLst>
                                  <p:childTnLst>
                                    <p:animMotion origin="layout" path="M -3.33333E-6 0.28122 L -3.33333E-6 0.54671 " pathEditMode="relative" rAng="0" ptsTypes="AA">
                                      <p:cBhvr>
                                        <p:cTn id="33" dur="3000" fill="hold"/>
                                        <p:tgtEl>
                                          <p:spTgt spid="40"/>
                                        </p:tgtEl>
                                        <p:attrNameLst>
                                          <p:attrName>ppt_x</p:attrName>
                                          <p:attrName>ppt_y</p:attrName>
                                        </p:attrNameLst>
                                      </p:cBhvr>
                                      <p:rCtr x="0" y="13275"/>
                                    </p:animMotion>
                                  </p:childTnLst>
                                </p:cTn>
                              </p:par>
                            </p:childTnLst>
                          </p:cTn>
                        </p:par>
                        <p:par>
                          <p:cTn id="34" fill="hold">
                            <p:stCondLst>
                              <p:cond delay="6000"/>
                            </p:stCondLst>
                            <p:childTnLst>
                              <p:par>
                                <p:cTn id="35" presetID="1"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2.77778E-7 4.18459E-6 C -0.00121 0.0185 -0.00035 0.05274 -0.00903 0.07101 C -0.01163 0.08397 -0.01319 0.09692 -0.01476 0.10987 C -0.01406 0.15429 -0.01042 0.19963 -0.01042 0.24427 " pathEditMode="relative" rAng="0" ptsTypes="fffA">
                                      <p:cBhvr>
                                        <p:cTn id="50" dur="3000" fill="hold"/>
                                        <p:tgtEl>
                                          <p:spTgt spid="59"/>
                                        </p:tgtEl>
                                        <p:attrNameLst>
                                          <p:attrName>ppt_x</p:attrName>
                                          <p:attrName>ppt_y</p:attrName>
                                        </p:attrNameLst>
                                      </p:cBhvr>
                                      <p:rCtr x="-747" y="12214"/>
                                    </p:animMotion>
                                  </p:childTnLst>
                                </p:cTn>
                              </p:par>
                              <p:par>
                                <p:cTn id="51" presetID="42" presetClass="path" presetSubtype="0" accel="50000" decel="50000" fill="hold" grpId="0" nodeType="withEffect">
                                  <p:stCondLst>
                                    <p:cond delay="0"/>
                                  </p:stCondLst>
                                  <p:childTnLst>
                                    <p:animMotion origin="layout" path="M -3.33333E-6 4.2563E-6 L 0.00209 0.22299 " pathEditMode="relative" rAng="0" ptsTypes="AA">
                                      <p:cBhvr>
                                        <p:cTn id="52" dur="3000" fill="hold"/>
                                        <p:tgtEl>
                                          <p:spTgt spid="60"/>
                                        </p:tgtEl>
                                        <p:attrNameLst>
                                          <p:attrName>ppt_x</p:attrName>
                                          <p:attrName>ppt_y</p:attrName>
                                        </p:attrNameLst>
                                      </p:cBhvr>
                                      <p:rCtr x="104" y="11150"/>
                                    </p:animMotion>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6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par>
                                <p:cTn id="66" presetID="1" presetClass="entr" presetSubtype="0" fill="hold" grpId="1" nodeType="withEffect">
                                  <p:stCondLst>
                                    <p:cond delay="0"/>
                                  </p:stCondLst>
                                  <p:childTnLst>
                                    <p:set>
                                      <p:cBhvr>
                                        <p:cTn id="67" dur="1" fill="hold">
                                          <p:stCondLst>
                                            <p:cond delay="0"/>
                                          </p:stCondLst>
                                        </p:cTn>
                                        <p:tgtEl>
                                          <p:spTgt spid="80"/>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8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childTnLst>
                                </p:cTn>
                              </p:par>
                              <p:par>
                                <p:cTn id="72" presetID="1" presetClass="entr" presetSubtype="0" fill="hold" grpId="1" nodeType="with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grpId="0" nodeType="clickEffect">
                                  <p:stCondLst>
                                    <p:cond delay="0"/>
                                  </p:stCondLst>
                                  <p:childTnLst>
                                    <p:animMotion origin="layout" path="M 0 -7.70298E-7 C -0.0066 0.01457 -0.00382 0.04465 -0.03247 0.06084 C -0.04045 0.07264 -0.04601 0.08374 -0.04826 0.09484 C -0.04826 0.13394 -0.03698 0.17326 -0.03698 0.21374 " pathEditMode="relative" rAng="0" ptsTypes="fffA">
                                      <p:cBhvr>
                                        <p:cTn id="83" dur="3000" fill="hold"/>
                                        <p:tgtEl>
                                          <p:spTgt spid="80"/>
                                        </p:tgtEl>
                                        <p:attrNameLst>
                                          <p:attrName>ppt_x</p:attrName>
                                          <p:attrName>ppt_y</p:attrName>
                                        </p:attrNameLst>
                                      </p:cBhvr>
                                      <p:rCtr x="-2413" y="10687"/>
                                    </p:animMotion>
                                  </p:childTnLst>
                                </p:cTn>
                              </p:par>
                              <p:par>
                                <p:cTn id="84" presetID="42" presetClass="path" presetSubtype="0" accel="50000" decel="50000" fill="hold" grpId="0" nodeType="withEffect">
                                  <p:stCondLst>
                                    <p:cond delay="0"/>
                                  </p:stCondLst>
                                  <p:childTnLst>
                                    <p:animMotion origin="layout" path="M 4.72222E-6 2.84525E-7 L 0.00086 0.2533 " pathEditMode="relative" rAng="0" ptsTypes="AA">
                                      <p:cBhvr>
                                        <p:cTn id="85" dur="3000" fill="hold"/>
                                        <p:tgtEl>
                                          <p:spTgt spid="81"/>
                                        </p:tgtEl>
                                        <p:attrNameLst>
                                          <p:attrName>ppt_x</p:attrName>
                                          <p:attrName>ppt_y</p:attrName>
                                        </p:attrNameLst>
                                      </p:cBhvr>
                                      <p:rCtr x="35" y="12653"/>
                                    </p:animMotion>
                                  </p:childTnLst>
                                </p:cTn>
                              </p:par>
                            </p:childTnLst>
                          </p:cTn>
                        </p:par>
                        <p:par>
                          <p:cTn id="86" fill="hold">
                            <p:stCondLst>
                              <p:cond delay="3000"/>
                            </p:stCondLst>
                            <p:childTnLst>
                              <p:par>
                                <p:cTn id="87" presetID="1" presetClass="emph" presetSubtype="2" fill="hold" nodeType="afterEffect">
                                  <p:stCondLst>
                                    <p:cond delay="0"/>
                                  </p:stCondLst>
                                  <p:childTnLst>
                                    <p:animClr clrSpc="rgb" dir="cw">
                                      <p:cBhvr>
                                        <p:cTn id="88" dur="2000" fill="hold"/>
                                        <p:tgtEl>
                                          <p:spTgt spid="79"/>
                                        </p:tgtEl>
                                        <p:attrNameLst>
                                          <p:attrName>fillcolor</p:attrName>
                                        </p:attrNameLst>
                                      </p:cBhvr>
                                      <p:to>
                                        <a:srgbClr val="FF0000"/>
                                      </p:to>
                                    </p:animClr>
                                    <p:set>
                                      <p:cBhvr>
                                        <p:cTn id="89" dur="2000" fill="hold"/>
                                        <p:tgtEl>
                                          <p:spTgt spid="79"/>
                                        </p:tgtEl>
                                        <p:attrNameLst>
                                          <p:attrName>fill.type</p:attrName>
                                        </p:attrNameLst>
                                      </p:cBhvr>
                                      <p:to>
                                        <p:strVal val="solid"/>
                                      </p:to>
                                    </p:set>
                                    <p:set>
                                      <p:cBhvr>
                                        <p:cTn id="90" dur="2000" fill="hold"/>
                                        <p:tgtEl>
                                          <p:spTgt spid="79"/>
                                        </p:tgtEl>
                                        <p:attrNameLst>
                                          <p:attrName>fill.on</p:attrName>
                                        </p:attrNameLst>
                                      </p:cBhvr>
                                      <p:to>
                                        <p:strVal val="true"/>
                                      </p:to>
                                    </p:set>
                                  </p:childTnLst>
                                </p:cTn>
                              </p:par>
                            </p:childTnLst>
                          </p:cTn>
                        </p:par>
                        <p:par>
                          <p:cTn id="91" fill="hold">
                            <p:stCondLst>
                              <p:cond delay="5000"/>
                            </p:stCondLst>
                            <p:childTnLst>
                              <p:par>
                                <p:cTn id="92" presetID="1" presetClass="entr" presetSubtype="0" fill="hold" nodeType="afterEffect">
                                  <p:stCondLst>
                                    <p:cond delay="0"/>
                                  </p:stCondLst>
                                  <p:childTnLst>
                                    <p:set>
                                      <p:cBhvr>
                                        <p:cTn id="93" dur="1" fill="hold">
                                          <p:stCondLst>
                                            <p:cond delay="0"/>
                                          </p:stCondLst>
                                        </p:cTn>
                                        <p:tgtEl>
                                          <p:spTgt spid="82"/>
                                        </p:tgtEl>
                                        <p:attrNameLst>
                                          <p:attrName>style.visibility</p:attrName>
                                        </p:attrNameLst>
                                      </p:cBhvr>
                                      <p:to>
                                        <p:strVal val="visible"/>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animBg="1"/>
      <p:bldP spid="35" grpId="1" animBg="1"/>
      <p:bldP spid="35" grpId="2" animBg="1"/>
      <p:bldP spid="40" grpId="0" animBg="1"/>
      <p:bldP spid="40" grpId="1" animBg="1"/>
      <p:bldP spid="42" grpId="0" animBg="1"/>
      <p:bldP spid="43" grpId="0"/>
      <p:bldP spid="58" grpId="0" animBg="1"/>
      <p:bldP spid="59" grpId="0" animBg="1"/>
      <p:bldP spid="59" grpId="1" animBg="1"/>
      <p:bldP spid="60" grpId="0" animBg="1"/>
      <p:bldP spid="61" grpId="0"/>
      <p:bldP spid="61" grpId="1"/>
      <p:bldP spid="62" grpId="0" animBg="1"/>
      <p:bldP spid="63" grpId="0"/>
      <p:bldP spid="79" grpId="0" animBg="1"/>
      <p:bldP spid="80" grpId="0" animBg="1"/>
      <p:bldP spid="80" grpId="1" animBg="1"/>
      <p:bldP spid="81" grpId="0" animBg="1"/>
      <p:bldP spid="81" grpId="1" animBg="1"/>
      <p:bldP spid="85" grpId="0"/>
      <p:bldP spid="85" grpId="1"/>
      <p:bldP spid="86" grpId="0"/>
      <p:bldP spid="8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for Detectors</a:t>
            </a:r>
            <a:endParaRPr lang="en-US" dirty="0"/>
          </a:p>
        </p:txBody>
      </p:sp>
      <p:sp>
        <p:nvSpPr>
          <p:cNvPr id="3" name="Content Placeholder 2"/>
          <p:cNvSpPr>
            <a:spLocks noGrp="1"/>
          </p:cNvSpPr>
          <p:nvPr>
            <p:ph idx="1"/>
          </p:nvPr>
        </p:nvSpPr>
        <p:spPr>
          <a:xfrm>
            <a:off x="304800" y="914400"/>
            <a:ext cx="8458200" cy="5334000"/>
          </a:xfrm>
        </p:spPr>
        <p:txBody>
          <a:bodyPr/>
          <a:lstStyle/>
          <a:p>
            <a:r>
              <a:rPr lang="en-US" dirty="0" smtClean="0"/>
              <a:t>Six applications from SPEC 2006, Parsec, and SPLASH2</a:t>
            </a:r>
          </a:p>
          <a:p>
            <a:r>
              <a:rPr lang="en-US" dirty="0" smtClean="0"/>
              <a:t>Error model:  single bit flips in </a:t>
            </a:r>
            <a:r>
              <a:rPr lang="en-US" dirty="0" smtClean="0">
                <a:solidFill>
                  <a:srgbClr val="CC6600"/>
                </a:solidFill>
              </a:rPr>
              <a:t>integer architectural registers </a:t>
            </a:r>
            <a:r>
              <a:rPr lang="en-US" dirty="0" smtClean="0"/>
              <a:t>at</a:t>
            </a:r>
            <a:r>
              <a:rPr lang="en-US" dirty="0" smtClean="0">
                <a:solidFill>
                  <a:srgbClr val="D15100"/>
                </a:solidFill>
              </a:rPr>
              <a:t> </a:t>
            </a:r>
            <a:r>
              <a:rPr lang="en-US" dirty="0" smtClean="0">
                <a:solidFill>
                  <a:srgbClr val="CC6600"/>
                </a:solidFill>
              </a:rPr>
              <a:t>every </a:t>
            </a:r>
            <a:r>
              <a:rPr lang="en-US" dirty="0">
                <a:solidFill>
                  <a:srgbClr val="CC6600"/>
                </a:solidFill>
              </a:rPr>
              <a:t>dynamic </a:t>
            </a:r>
            <a:r>
              <a:rPr lang="en-US" dirty="0" smtClean="0">
                <a:solidFill>
                  <a:srgbClr val="CC6600"/>
                </a:solidFill>
              </a:rPr>
              <a:t>instruction</a:t>
            </a:r>
          </a:p>
          <a:p>
            <a:r>
              <a:rPr lang="en-US" dirty="0" smtClean="0"/>
              <a:t>Ran </a:t>
            </a:r>
            <a:r>
              <a:rPr lang="en-US" dirty="0" err="1" smtClean="0"/>
              <a:t>Relyzer</a:t>
            </a:r>
            <a:r>
              <a:rPr lang="en-US" dirty="0" smtClean="0"/>
              <a:t>, obtained SDC-causing sites, examined them manually</a:t>
            </a:r>
          </a:p>
          <a:p>
            <a:r>
              <a:rPr lang="en-US" dirty="0" smtClean="0"/>
              <a:t>Our detectors</a:t>
            </a:r>
          </a:p>
          <a:p>
            <a:pPr lvl="1"/>
            <a:r>
              <a:rPr lang="en-US" dirty="0" smtClean="0"/>
              <a:t>Implemented in architecture simulator</a:t>
            </a:r>
          </a:p>
          <a:p>
            <a:pPr lvl="1"/>
            <a:r>
              <a:rPr lang="en-US" dirty="0" smtClean="0"/>
              <a:t>Overhead estimation: </a:t>
            </a:r>
            <a:r>
              <a:rPr lang="en-US" dirty="0"/>
              <a:t>n</a:t>
            </a:r>
            <a:r>
              <a:rPr lang="en-US" dirty="0" smtClean="0"/>
              <a:t>umber of assembly instructions needed</a:t>
            </a:r>
          </a:p>
        </p:txBody>
      </p:sp>
      <p:sp>
        <p:nvSpPr>
          <p:cNvPr id="4" name="Slide Number Placeholder 3"/>
          <p:cNvSpPr>
            <a:spLocks noGrp="1"/>
          </p:cNvSpPr>
          <p:nvPr>
            <p:ph type="sldNum" sz="quarter" idx="4"/>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5977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Reduction</a:t>
            </a:r>
            <a:endParaRPr lang="en-US" dirty="0"/>
          </a:p>
        </p:txBody>
      </p:sp>
      <p:sp>
        <p:nvSpPr>
          <p:cNvPr id="3" name="Content Placeholder 2"/>
          <p:cNvSpPr>
            <a:spLocks noGrp="1"/>
          </p:cNvSpPr>
          <p:nvPr>
            <p:ph idx="1"/>
          </p:nvPr>
        </p:nvSpPr>
        <p:spPr>
          <a:xfrm>
            <a:off x="304800" y="5867400"/>
            <a:ext cx="8610600" cy="914400"/>
          </a:xfrm>
        </p:spPr>
        <p:txBody>
          <a:bodyPr/>
          <a:lstStyle/>
          <a:p>
            <a:r>
              <a:rPr lang="en-US" dirty="0" smtClean="0"/>
              <a:t>84% average SDC </a:t>
            </a:r>
            <a:r>
              <a:rPr lang="en-US" dirty="0"/>
              <a:t>r</a:t>
            </a:r>
            <a:r>
              <a:rPr lang="en-US" dirty="0" smtClean="0"/>
              <a:t>eduction (67% - 92%)</a:t>
            </a:r>
          </a:p>
        </p:txBody>
      </p:sp>
      <p:sp>
        <p:nvSpPr>
          <p:cNvPr id="4" name="Slide Number Placeholder 3"/>
          <p:cNvSpPr>
            <a:spLocks noGrp="1"/>
          </p:cNvSpPr>
          <p:nvPr>
            <p:ph type="sldNum" sz="quarter" idx="4"/>
          </p:nvPr>
        </p:nvSpPr>
        <p:spPr/>
        <p:txBody>
          <a:bodyPr/>
          <a:lstStyle/>
          <a:p>
            <a:fld id="{B6F15528-21DE-4FAA-801E-634DDDAF4B2B}" type="slidenum">
              <a:rPr lang="en-US" smtClean="0"/>
              <a:pPr/>
              <a:t>71</a:t>
            </a:fld>
            <a:endParaRPr lang="en-US"/>
          </a:p>
        </p:txBody>
      </p:sp>
      <p:graphicFrame>
        <p:nvGraphicFramePr>
          <p:cNvPr id="5" name="Chart 4"/>
          <p:cNvGraphicFramePr>
            <a:graphicFrameLocks/>
          </p:cNvGraphicFramePr>
          <p:nvPr>
            <p:extLst/>
          </p:nvPr>
        </p:nvGraphicFramePr>
        <p:xfrm>
          <a:off x="76200" y="838200"/>
          <a:ext cx="9067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22515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Overhead</a:t>
            </a:r>
            <a:endParaRPr lang="en-US" dirty="0"/>
          </a:p>
        </p:txBody>
      </p:sp>
      <p:sp>
        <p:nvSpPr>
          <p:cNvPr id="3" name="Content Placeholder 2"/>
          <p:cNvSpPr>
            <a:spLocks noGrp="1"/>
          </p:cNvSpPr>
          <p:nvPr>
            <p:ph idx="1"/>
          </p:nvPr>
        </p:nvSpPr>
        <p:spPr>
          <a:xfrm>
            <a:off x="304800" y="5867400"/>
            <a:ext cx="8610600" cy="685800"/>
          </a:xfrm>
        </p:spPr>
        <p:txBody>
          <a:bodyPr/>
          <a:lstStyle/>
          <a:p>
            <a:r>
              <a:rPr lang="en-US" dirty="0"/>
              <a:t>10% average overhead (0.1% - 18%)</a:t>
            </a:r>
            <a:endParaRPr lang="en-US" dirty="0">
              <a:solidFill>
                <a:srgbClr val="D15100"/>
              </a:solidFill>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72</a:t>
            </a:fld>
            <a:endParaRPr lang="en-US"/>
          </a:p>
        </p:txBody>
      </p:sp>
      <p:graphicFrame>
        <p:nvGraphicFramePr>
          <p:cNvPr id="5" name="Chart 4"/>
          <p:cNvGraphicFramePr>
            <a:graphicFrameLocks/>
          </p:cNvGraphicFramePr>
          <p:nvPr>
            <p:extLst/>
          </p:nvPr>
        </p:nvGraphicFramePr>
        <p:xfrm>
          <a:off x="0" y="914400"/>
          <a:ext cx="90678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1097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Reliability: Challenges</a:t>
            </a:r>
            <a:endParaRPr lang="en-US" dirty="0"/>
          </a:p>
        </p:txBody>
      </p:sp>
      <p:sp>
        <p:nvSpPr>
          <p:cNvPr id="3" name="Content Placeholder 2"/>
          <p:cNvSpPr>
            <a:spLocks noGrp="1"/>
          </p:cNvSpPr>
          <p:nvPr>
            <p:ph idx="1"/>
          </p:nvPr>
        </p:nvSpPr>
        <p:spPr/>
        <p:txBody>
          <a:bodyPr/>
          <a:lstStyle/>
          <a:p>
            <a:r>
              <a:rPr lang="en-US" dirty="0" smtClean="0"/>
              <a:t>Naïve approach</a:t>
            </a:r>
          </a:p>
        </p:txBody>
      </p:sp>
      <p:sp>
        <p:nvSpPr>
          <p:cNvPr id="4" name="Slide Number Placeholder 3"/>
          <p:cNvSpPr>
            <a:spLocks noGrp="1"/>
          </p:cNvSpPr>
          <p:nvPr>
            <p:ph type="sldNum" sz="quarter" idx="4"/>
          </p:nvPr>
        </p:nvSpPr>
        <p:spPr/>
        <p:txBody>
          <a:bodyPr/>
          <a:lstStyle/>
          <a:p>
            <a:fld id="{B6F15528-21DE-4FAA-801E-634DDDAF4B2B}" type="slidenum">
              <a:rPr lang="en-US" smtClean="0"/>
              <a:pPr/>
              <a:t>73</a:t>
            </a:fld>
            <a:endParaRPr lang="en-US"/>
          </a:p>
        </p:txBody>
      </p:sp>
      <p:grpSp>
        <p:nvGrpSpPr>
          <p:cNvPr id="5" name="Group 4"/>
          <p:cNvGrpSpPr/>
          <p:nvPr/>
        </p:nvGrpSpPr>
        <p:grpSpPr>
          <a:xfrm>
            <a:off x="264759" y="2014657"/>
            <a:ext cx="1634377" cy="2026920"/>
            <a:chOff x="2318035" y="1752600"/>
            <a:chExt cx="2025365" cy="2609910"/>
          </a:xfrm>
        </p:grpSpPr>
        <p:pic>
          <p:nvPicPr>
            <p:cNvPr id="6" name="Picture 8"/>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2462084" y="1752600"/>
              <a:ext cx="1881316" cy="2209801"/>
            </a:xfrm>
            <a:prstGeom prst="rect">
              <a:avLst/>
            </a:prstGeom>
            <a:noFill/>
            <a:effectLst>
              <a:glow rad="127000">
                <a:schemeClr val="accent1">
                  <a:alpha val="0"/>
                </a:schemeClr>
              </a:glow>
              <a:outerShdw blurRad="50800" dist="50800" dir="5400000" algn="ctr" rotWithShape="0">
                <a:srgbClr val="000000">
                  <a:alpha val="65000"/>
                </a:srgbClr>
              </a:outerShdw>
              <a:reflection endPos="0" dir="5400000" sy="-100000" algn="bl" rotWithShape="0"/>
            </a:effectLst>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27592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p:cNvSpPr>
              <a:spLocks/>
            </p:cNvSpPr>
            <p:nvPr/>
          </p:nvSpPr>
          <p:spPr bwMode="auto">
            <a:xfrm>
              <a:off x="296881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a:spLocks/>
            </p:cNvSpPr>
            <p:nvPr/>
          </p:nvSpPr>
          <p:spPr bwMode="auto">
            <a:xfrm>
              <a:off x="3064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a:spLocks/>
            </p:cNvSpPr>
            <p:nvPr/>
          </p:nvSpPr>
          <p:spPr bwMode="auto">
            <a:xfrm>
              <a:off x="33688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p:cNvSpPr>
              <a:spLocks/>
            </p:cNvSpPr>
            <p:nvPr/>
          </p:nvSpPr>
          <p:spPr bwMode="auto">
            <a:xfrm>
              <a:off x="26830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p:cNvSpPr>
              <a:spLocks/>
            </p:cNvSpPr>
            <p:nvPr/>
          </p:nvSpPr>
          <p:spPr bwMode="auto">
            <a:xfrm>
              <a:off x="2530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p:cNvSpPr>
              <a:spLocks/>
            </p:cNvSpPr>
            <p:nvPr/>
          </p:nvSpPr>
          <p:spPr bwMode="auto">
            <a:xfrm>
              <a:off x="3121214" y="26365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p:cNvSpPr>
              <a:spLocks/>
            </p:cNvSpPr>
            <p:nvPr/>
          </p:nvSpPr>
          <p:spPr bwMode="auto">
            <a:xfrm>
              <a:off x="3368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a:spLocks/>
            </p:cNvSpPr>
            <p:nvPr/>
          </p:nvSpPr>
          <p:spPr bwMode="auto">
            <a:xfrm>
              <a:off x="3978464" y="3169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p:cNvSpPr>
              <a:spLocks/>
            </p:cNvSpPr>
            <p:nvPr/>
          </p:nvSpPr>
          <p:spPr bwMode="auto">
            <a:xfrm>
              <a:off x="3368864" y="2941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a:spLocks/>
            </p:cNvSpPr>
            <p:nvPr/>
          </p:nvSpPr>
          <p:spPr bwMode="auto">
            <a:xfrm>
              <a:off x="3673664" y="3474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a:spLocks/>
            </p:cNvSpPr>
            <p:nvPr/>
          </p:nvSpPr>
          <p:spPr bwMode="auto">
            <a:xfrm>
              <a:off x="3673664" y="3093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p:cNvSpPr>
              <a:spLocks/>
            </p:cNvSpPr>
            <p:nvPr/>
          </p:nvSpPr>
          <p:spPr bwMode="auto">
            <a:xfrm>
              <a:off x="27592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p:cNvSpPr>
              <a:spLocks/>
            </p:cNvSpPr>
            <p:nvPr/>
          </p:nvSpPr>
          <p:spPr bwMode="auto">
            <a:xfrm>
              <a:off x="3978464" y="2788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a:spLocks/>
            </p:cNvSpPr>
            <p:nvPr/>
          </p:nvSpPr>
          <p:spPr bwMode="auto">
            <a:xfrm>
              <a:off x="3597464" y="27127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a:spLocks/>
            </p:cNvSpPr>
            <p:nvPr/>
          </p:nvSpPr>
          <p:spPr bwMode="auto">
            <a:xfrm>
              <a:off x="3749864" y="24079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a:spLocks/>
            </p:cNvSpPr>
            <p:nvPr/>
          </p:nvSpPr>
          <p:spPr bwMode="auto">
            <a:xfrm>
              <a:off x="2987864" y="3627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a:spLocks/>
            </p:cNvSpPr>
            <p:nvPr/>
          </p:nvSpPr>
          <p:spPr bwMode="auto">
            <a:xfrm>
              <a:off x="283546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p:cNvSpPr>
              <a:spLocks/>
            </p:cNvSpPr>
            <p:nvPr/>
          </p:nvSpPr>
          <p:spPr bwMode="auto">
            <a:xfrm>
              <a:off x="3121214" y="2865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p:cNvSpPr>
              <a:spLocks/>
            </p:cNvSpPr>
            <p:nvPr/>
          </p:nvSpPr>
          <p:spPr bwMode="auto">
            <a:xfrm>
              <a:off x="3368864" y="25603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p:cNvSpPr>
              <a:spLocks/>
            </p:cNvSpPr>
            <p:nvPr/>
          </p:nvSpPr>
          <p:spPr bwMode="auto">
            <a:xfrm>
              <a:off x="2987864" y="2484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p:cNvSpPr>
              <a:spLocks/>
            </p:cNvSpPr>
            <p:nvPr/>
          </p:nvSpPr>
          <p:spPr bwMode="auto">
            <a:xfrm>
              <a:off x="3121214" y="3246120"/>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p:cNvSpPr>
              <a:spLocks/>
            </p:cNvSpPr>
            <p:nvPr/>
          </p:nvSpPr>
          <p:spPr bwMode="auto">
            <a:xfrm>
              <a:off x="2538284" y="2773121"/>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TextBox 29"/>
            <p:cNvSpPr txBox="1"/>
            <p:nvPr/>
          </p:nvSpPr>
          <p:spPr>
            <a:xfrm>
              <a:off x="2318035" y="3962400"/>
              <a:ext cx="1843773" cy="400110"/>
            </a:xfrm>
            <a:prstGeom prst="rect">
              <a:avLst/>
            </a:prstGeom>
            <a:noFill/>
          </p:spPr>
          <p:txBody>
            <a:bodyPr wrap="none" rtlCol="0">
              <a:spAutoFit/>
            </a:bodyPr>
            <a:lstStyle/>
            <a:p>
              <a:r>
                <a:rPr lang="en-US" sz="2000" b="1" dirty="0" smtClean="0">
                  <a:latin typeface="Arial Narrow" pitchFamily="34" charset="0"/>
                </a:rPr>
                <a:t>Bag of detectors</a:t>
              </a:r>
              <a:endParaRPr lang="en-US" sz="2000" b="1" dirty="0">
                <a:latin typeface="Arial Narrow" pitchFamily="34" charset="0"/>
              </a:endParaRPr>
            </a:p>
          </p:txBody>
        </p:sp>
        <p:sp>
          <p:nvSpPr>
            <p:cNvPr id="31" name="Oval 30"/>
            <p:cNvSpPr/>
            <p:nvPr/>
          </p:nvSpPr>
          <p:spPr bwMode="auto">
            <a:xfrm>
              <a:off x="27603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p:cNvSpPr>
              <a:spLocks/>
            </p:cNvSpPr>
            <p:nvPr/>
          </p:nvSpPr>
          <p:spPr bwMode="auto">
            <a:xfrm>
              <a:off x="296989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p:cNvSpPr>
              <a:spLocks/>
            </p:cNvSpPr>
            <p:nvPr/>
          </p:nvSpPr>
          <p:spPr bwMode="auto">
            <a:xfrm>
              <a:off x="3065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p:cNvSpPr>
              <a:spLocks/>
            </p:cNvSpPr>
            <p:nvPr/>
          </p:nvSpPr>
          <p:spPr bwMode="auto">
            <a:xfrm>
              <a:off x="33699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p:cNvSpPr>
              <a:spLocks/>
            </p:cNvSpPr>
            <p:nvPr/>
          </p:nvSpPr>
          <p:spPr bwMode="auto">
            <a:xfrm>
              <a:off x="26841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p:cNvSpPr>
              <a:spLocks/>
            </p:cNvSpPr>
            <p:nvPr/>
          </p:nvSpPr>
          <p:spPr bwMode="auto">
            <a:xfrm>
              <a:off x="2531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p:cNvSpPr>
              <a:spLocks/>
            </p:cNvSpPr>
            <p:nvPr/>
          </p:nvSpPr>
          <p:spPr bwMode="auto">
            <a:xfrm>
              <a:off x="3122295" y="26351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p:cNvSpPr>
              <a:spLocks/>
            </p:cNvSpPr>
            <p:nvPr/>
          </p:nvSpPr>
          <p:spPr bwMode="auto">
            <a:xfrm>
              <a:off x="3369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p:cNvSpPr>
              <a:spLocks/>
            </p:cNvSpPr>
            <p:nvPr/>
          </p:nvSpPr>
          <p:spPr bwMode="auto">
            <a:xfrm>
              <a:off x="3979545" y="3168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p:cNvSpPr>
              <a:spLocks/>
            </p:cNvSpPr>
            <p:nvPr/>
          </p:nvSpPr>
          <p:spPr bwMode="auto">
            <a:xfrm>
              <a:off x="3369945" y="2939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1" name="Oval 40"/>
            <p:cNvSpPr>
              <a:spLocks/>
            </p:cNvSpPr>
            <p:nvPr/>
          </p:nvSpPr>
          <p:spPr bwMode="auto">
            <a:xfrm>
              <a:off x="3674745" y="3473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p:cNvSpPr>
              <a:spLocks/>
            </p:cNvSpPr>
            <p:nvPr/>
          </p:nvSpPr>
          <p:spPr bwMode="auto">
            <a:xfrm>
              <a:off x="3674745" y="3092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Oval 42"/>
            <p:cNvSpPr>
              <a:spLocks/>
            </p:cNvSpPr>
            <p:nvPr/>
          </p:nvSpPr>
          <p:spPr bwMode="auto">
            <a:xfrm>
              <a:off x="27603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p:cNvSpPr>
              <a:spLocks/>
            </p:cNvSpPr>
            <p:nvPr/>
          </p:nvSpPr>
          <p:spPr bwMode="auto">
            <a:xfrm>
              <a:off x="3979545" y="2787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5" name="Oval 44"/>
            <p:cNvSpPr>
              <a:spLocks/>
            </p:cNvSpPr>
            <p:nvPr/>
          </p:nvSpPr>
          <p:spPr bwMode="auto">
            <a:xfrm>
              <a:off x="3598545" y="27113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p:cNvSpPr>
              <a:spLocks/>
            </p:cNvSpPr>
            <p:nvPr/>
          </p:nvSpPr>
          <p:spPr bwMode="auto">
            <a:xfrm>
              <a:off x="3750945" y="24065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Oval 46"/>
            <p:cNvSpPr>
              <a:spLocks/>
            </p:cNvSpPr>
            <p:nvPr/>
          </p:nvSpPr>
          <p:spPr bwMode="auto">
            <a:xfrm>
              <a:off x="2988945" y="3625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Oval 47"/>
            <p:cNvSpPr>
              <a:spLocks/>
            </p:cNvSpPr>
            <p:nvPr/>
          </p:nvSpPr>
          <p:spPr bwMode="auto">
            <a:xfrm>
              <a:off x="283654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Oval 48"/>
            <p:cNvSpPr>
              <a:spLocks/>
            </p:cNvSpPr>
            <p:nvPr/>
          </p:nvSpPr>
          <p:spPr bwMode="auto">
            <a:xfrm>
              <a:off x="3122295" y="2863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Oval 49"/>
            <p:cNvSpPr>
              <a:spLocks/>
            </p:cNvSpPr>
            <p:nvPr/>
          </p:nvSpPr>
          <p:spPr bwMode="auto">
            <a:xfrm>
              <a:off x="3369945" y="25589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1" name="Oval 50"/>
            <p:cNvSpPr>
              <a:spLocks/>
            </p:cNvSpPr>
            <p:nvPr/>
          </p:nvSpPr>
          <p:spPr bwMode="auto">
            <a:xfrm>
              <a:off x="2988945" y="2482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Oval 51"/>
            <p:cNvSpPr>
              <a:spLocks/>
            </p:cNvSpPr>
            <p:nvPr/>
          </p:nvSpPr>
          <p:spPr bwMode="auto">
            <a:xfrm>
              <a:off x="3122295" y="3244774"/>
              <a:ext cx="304800" cy="304800"/>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53" name="Group 52"/>
          <p:cNvGrpSpPr/>
          <p:nvPr/>
        </p:nvGrpSpPr>
        <p:grpSpPr>
          <a:xfrm>
            <a:off x="5715000" y="1981200"/>
            <a:ext cx="3066377" cy="769441"/>
            <a:chOff x="5715000" y="2847531"/>
            <a:chExt cx="3066377" cy="769441"/>
          </a:xfrm>
        </p:grpSpPr>
        <p:sp>
          <p:nvSpPr>
            <p:cNvPr id="54" name="TextBox 53"/>
            <p:cNvSpPr txBox="1"/>
            <p:nvPr/>
          </p:nvSpPr>
          <p:spPr>
            <a:xfrm>
              <a:off x="7519493" y="2847531"/>
              <a:ext cx="1261884" cy="769441"/>
            </a:xfrm>
            <a:prstGeom prst="rect">
              <a:avLst/>
            </a:prstGeom>
            <a:noFill/>
          </p:spPr>
          <p:txBody>
            <a:bodyPr wrap="none" rtlCol="0">
              <a:spAutoFit/>
            </a:bodyPr>
            <a:lstStyle/>
            <a:p>
              <a:r>
                <a:rPr lang="en-US" sz="2200" b="1" dirty="0">
                  <a:solidFill>
                    <a:srgbClr val="FF0000"/>
                  </a:solidFill>
                  <a:latin typeface="Arial Narrow" pitchFamily="34" charset="0"/>
                </a:rPr>
                <a:t>50%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sp>
          <p:nvSpPr>
            <p:cNvPr id="55" name="Right Arrow 54"/>
            <p:cNvSpPr/>
            <p:nvPr/>
          </p:nvSpPr>
          <p:spPr bwMode="auto">
            <a:xfrm>
              <a:off x="5715000" y="2861984"/>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grpSp>
      <p:sp>
        <p:nvSpPr>
          <p:cNvPr id="57" name="TextBox 56"/>
          <p:cNvSpPr txBox="1"/>
          <p:nvPr/>
        </p:nvSpPr>
        <p:spPr>
          <a:xfrm>
            <a:off x="2590800" y="1295400"/>
            <a:ext cx="4354782" cy="430887"/>
          </a:xfrm>
          <a:prstGeom prst="rect">
            <a:avLst/>
          </a:prstGeom>
          <a:noFill/>
        </p:spPr>
        <p:txBody>
          <a:bodyPr wrap="none" rtlCol="0">
            <a:spAutoFit/>
          </a:bodyPr>
          <a:lstStyle/>
          <a:p>
            <a:pPr algn="ctr"/>
            <a:r>
              <a:rPr lang="en-US" sz="2200" b="1" dirty="0" smtClean="0">
                <a:latin typeface="Arial Narrow" pitchFamily="34" charset="0"/>
              </a:rPr>
              <a:t>Example: Target SDC reduction = 60%</a:t>
            </a:r>
          </a:p>
        </p:txBody>
      </p:sp>
      <p:grpSp>
        <p:nvGrpSpPr>
          <p:cNvPr id="58" name="Group 57"/>
          <p:cNvGrpSpPr/>
          <p:nvPr/>
        </p:nvGrpSpPr>
        <p:grpSpPr>
          <a:xfrm>
            <a:off x="2743200" y="1818761"/>
            <a:ext cx="2468880" cy="1237817"/>
            <a:chOff x="2743200" y="2614591"/>
            <a:chExt cx="2552700" cy="1667277"/>
          </a:xfrm>
        </p:grpSpPr>
        <p:sp>
          <p:nvSpPr>
            <p:cNvPr id="59" name="Rounded Rectangle 58"/>
            <p:cNvSpPr/>
            <p:nvPr/>
          </p:nvSpPr>
          <p:spPr bwMode="auto">
            <a:xfrm>
              <a:off x="2743200" y="26145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1</a:t>
              </a:r>
            </a:p>
          </p:txBody>
        </p:sp>
        <p:sp>
          <p:nvSpPr>
            <p:cNvPr id="60" name="TextBox 59"/>
            <p:cNvSpPr txBox="1"/>
            <p:nvPr/>
          </p:nvSpPr>
          <p:spPr>
            <a:xfrm>
              <a:off x="3137135" y="3881758"/>
              <a:ext cx="1814920" cy="400110"/>
            </a:xfrm>
            <a:prstGeom prst="rect">
              <a:avLst/>
            </a:prstGeom>
            <a:noFill/>
          </p:spPr>
          <p:txBody>
            <a:bodyPr wrap="none" rtlCol="0">
              <a:spAutoFit/>
            </a:bodyPr>
            <a:lstStyle/>
            <a:p>
              <a:r>
                <a:rPr lang="en-US" sz="2000" b="1" dirty="0" smtClean="0">
                  <a:latin typeface="Arial Narrow" pitchFamily="34" charset="0"/>
                </a:rPr>
                <a:t>Overhead = 10%</a:t>
              </a:r>
              <a:endParaRPr lang="en-US" sz="2000" b="1" dirty="0">
                <a:latin typeface="Arial Narrow" pitchFamily="34" charset="0"/>
              </a:endParaRPr>
            </a:p>
          </p:txBody>
        </p:sp>
      </p:grpSp>
      <p:grpSp>
        <p:nvGrpSpPr>
          <p:cNvPr id="61" name="Group 60"/>
          <p:cNvGrpSpPr/>
          <p:nvPr/>
        </p:nvGrpSpPr>
        <p:grpSpPr>
          <a:xfrm>
            <a:off x="2771502" y="3260740"/>
            <a:ext cx="2468880" cy="1311261"/>
            <a:chOff x="2743200" y="4595791"/>
            <a:chExt cx="2552700" cy="1671023"/>
          </a:xfrm>
        </p:grpSpPr>
        <p:sp>
          <p:nvSpPr>
            <p:cNvPr id="62" name="Rounded Rectangle 61"/>
            <p:cNvSpPr/>
            <p:nvPr/>
          </p:nvSpPr>
          <p:spPr bwMode="auto">
            <a:xfrm>
              <a:off x="2743200" y="4595791"/>
              <a:ext cx="2552700" cy="1347809"/>
            </a:xfrm>
            <a:prstGeom prst="roundRect">
              <a:avLst/>
            </a:prstGeom>
            <a:solidFill>
              <a:schemeClr val="bg1">
                <a:lumMod val="8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b="1" dirty="0" smtClean="0">
                  <a:solidFill>
                    <a:schemeClr val="tx1">
                      <a:lumMod val="50000"/>
                      <a:lumOff val="50000"/>
                    </a:schemeClr>
                  </a:solidFill>
                </a:rPr>
                <a:t>Sample 2</a:t>
              </a:r>
            </a:p>
          </p:txBody>
        </p:sp>
        <p:sp>
          <p:nvSpPr>
            <p:cNvPr id="63" name="TextBox 62"/>
            <p:cNvSpPr txBox="1"/>
            <p:nvPr/>
          </p:nvSpPr>
          <p:spPr>
            <a:xfrm>
              <a:off x="3200400" y="5866705"/>
              <a:ext cx="1814920" cy="400109"/>
            </a:xfrm>
            <a:prstGeom prst="rect">
              <a:avLst/>
            </a:prstGeom>
            <a:noFill/>
          </p:spPr>
          <p:txBody>
            <a:bodyPr wrap="none" rtlCol="0">
              <a:spAutoFit/>
            </a:bodyPr>
            <a:lstStyle/>
            <a:p>
              <a:r>
                <a:rPr lang="en-US" sz="2000" b="1" dirty="0" smtClean="0">
                  <a:latin typeface="Arial Narrow" pitchFamily="34" charset="0"/>
                </a:rPr>
                <a:t>Overhead = 20%</a:t>
              </a:r>
              <a:endParaRPr lang="en-US" sz="2000" b="1" dirty="0">
                <a:latin typeface="Arial Narrow" pitchFamily="34" charset="0"/>
              </a:endParaRPr>
            </a:p>
          </p:txBody>
        </p:sp>
      </p:grpSp>
      <p:sp>
        <p:nvSpPr>
          <p:cNvPr id="67" name="Oval 66"/>
          <p:cNvSpPr>
            <a:spLocks/>
          </p:cNvSpPr>
          <p:nvPr/>
        </p:nvSpPr>
        <p:spPr bwMode="auto">
          <a:xfrm>
            <a:off x="889486" y="3354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8" name="Oval 67"/>
          <p:cNvSpPr>
            <a:spLocks/>
          </p:cNvSpPr>
          <p:nvPr/>
        </p:nvSpPr>
        <p:spPr bwMode="auto">
          <a:xfrm>
            <a:off x="451336"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9" name="Oval 68"/>
          <p:cNvSpPr>
            <a:spLocks/>
          </p:cNvSpPr>
          <p:nvPr/>
        </p:nvSpPr>
        <p:spPr bwMode="auto">
          <a:xfrm>
            <a:off x="1041886" y="28970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0" name="Oval 69"/>
          <p:cNvSpPr>
            <a:spLocks/>
          </p:cNvSpPr>
          <p:nvPr/>
        </p:nvSpPr>
        <p:spPr bwMode="auto">
          <a:xfrm>
            <a:off x="1594336" y="3081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p:cNvSpPr>
            <a:spLocks/>
          </p:cNvSpPr>
          <p:nvPr/>
        </p:nvSpPr>
        <p:spPr bwMode="auto">
          <a:xfrm>
            <a:off x="679936" y="27446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2" name="Oval 71"/>
          <p:cNvSpPr>
            <a:spLocks/>
          </p:cNvSpPr>
          <p:nvPr/>
        </p:nvSpPr>
        <p:spPr bwMode="auto">
          <a:xfrm>
            <a:off x="1518136" y="297328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3" name="Oval 72"/>
          <p:cNvSpPr>
            <a:spLocks/>
          </p:cNvSpPr>
          <p:nvPr/>
        </p:nvSpPr>
        <p:spPr bwMode="auto">
          <a:xfrm>
            <a:off x="897040" y="33100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4" name="Oval 73"/>
          <p:cNvSpPr/>
          <p:nvPr/>
        </p:nvSpPr>
        <p:spPr bwMode="auto">
          <a:xfrm>
            <a:off x="685800" y="30460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p:cNvSpPr>
            <a:spLocks/>
          </p:cNvSpPr>
          <p:nvPr/>
        </p:nvSpPr>
        <p:spPr bwMode="auto">
          <a:xfrm>
            <a:off x="990600" y="32338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6" name="Oval 75"/>
          <p:cNvSpPr>
            <a:spLocks/>
          </p:cNvSpPr>
          <p:nvPr/>
        </p:nvSpPr>
        <p:spPr bwMode="auto">
          <a:xfrm>
            <a:off x="1295400" y="33862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Oval 76"/>
          <p:cNvSpPr>
            <a:spLocks/>
          </p:cNvSpPr>
          <p:nvPr/>
        </p:nvSpPr>
        <p:spPr bwMode="auto">
          <a:xfrm>
            <a:off x="1295400" y="319843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8" name="Oval 77"/>
          <p:cNvSpPr>
            <a:spLocks/>
          </p:cNvSpPr>
          <p:nvPr/>
        </p:nvSpPr>
        <p:spPr bwMode="auto">
          <a:xfrm>
            <a:off x="762000" y="3462457"/>
            <a:ext cx="245960" cy="236715"/>
          </a:xfrm>
          <a:prstGeom prst="ellipse">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p:cNvSpPr txBox="1"/>
          <p:nvPr/>
        </p:nvSpPr>
        <p:spPr>
          <a:xfrm>
            <a:off x="381000" y="5043882"/>
            <a:ext cx="8621738" cy="1686616"/>
          </a:xfrm>
          <a:prstGeom prst="rect">
            <a:avLst/>
          </a:prstGeom>
          <a:noFill/>
        </p:spPr>
        <p:txBody>
          <a:bodyPr wrap="square" rtlCol="0">
            <a:spAutoFit/>
          </a:bodyPr>
          <a:lstStyle/>
          <a:p>
            <a:pPr>
              <a:lnSpc>
                <a:spcPct val="120000"/>
              </a:lnSpc>
            </a:pPr>
            <a:r>
              <a:rPr lang="en-US" sz="2200" b="1" dirty="0" smtClean="0">
                <a:latin typeface="Arial Narrow" pitchFamily="34" charset="0"/>
              </a:rPr>
              <a:t>Challenges:</a:t>
            </a:r>
          </a:p>
          <a:p>
            <a:pPr marL="800100" lvl="1" indent="-342900">
              <a:lnSpc>
                <a:spcPct val="120000"/>
              </a:lnSpc>
              <a:buFont typeface="Arial" pitchFamily="34" charset="0"/>
              <a:buChar char="•"/>
            </a:pPr>
            <a:r>
              <a:rPr lang="en-US" sz="2200" b="1" dirty="0" smtClean="0">
                <a:latin typeface="Arial Narrow" pitchFamily="34" charset="0"/>
              </a:rPr>
              <a:t>Repeated statistical error injections </a:t>
            </a:r>
            <a:r>
              <a:rPr lang="en-US" sz="2200" b="1" dirty="0" smtClean="0">
                <a:latin typeface="Arial Narrow" pitchFamily="34" charset="0"/>
                <a:sym typeface="Symbol" charset="2"/>
              </a:rPr>
              <a:t> </a:t>
            </a:r>
            <a:r>
              <a:rPr lang="en-US" sz="2200" b="1" dirty="0" smtClean="0">
                <a:latin typeface="Arial Narrow" pitchFamily="34" charset="0"/>
              </a:rPr>
              <a:t>time consuming</a:t>
            </a:r>
          </a:p>
          <a:p>
            <a:pPr marL="800100" lvl="1" indent="-342900">
              <a:lnSpc>
                <a:spcPct val="120000"/>
              </a:lnSpc>
              <a:buFont typeface="Arial" pitchFamily="34" charset="0"/>
              <a:buChar char="•"/>
            </a:pPr>
            <a:r>
              <a:rPr lang="en-US" sz="2200" b="1" dirty="0" smtClean="0">
                <a:latin typeface="Arial Narrow" pitchFamily="34" charset="0"/>
              </a:rPr>
              <a:t>Do not know detectors’ contribution in reducing SDCs a priori</a:t>
            </a:r>
          </a:p>
          <a:p>
            <a:pPr marL="800100" lvl="1" indent="-342900">
              <a:buFont typeface="Arial" pitchFamily="34" charset="0"/>
              <a:buChar char="•"/>
            </a:pPr>
            <a:endParaRPr lang="en-US" sz="2200" b="1" dirty="0">
              <a:latin typeface="Arial Narrow" pitchFamily="34" charset="0"/>
            </a:endParaRPr>
          </a:p>
        </p:txBody>
      </p:sp>
      <p:sp>
        <p:nvSpPr>
          <p:cNvPr id="80" name="TextBox 79"/>
          <p:cNvSpPr txBox="1"/>
          <p:nvPr/>
        </p:nvSpPr>
        <p:spPr>
          <a:xfrm>
            <a:off x="196852" y="4092714"/>
            <a:ext cx="1867819" cy="646331"/>
          </a:xfrm>
          <a:prstGeom prst="rect">
            <a:avLst/>
          </a:prstGeom>
          <a:noFill/>
        </p:spPr>
        <p:txBody>
          <a:bodyPr wrap="none" rtlCol="0">
            <a:spAutoFit/>
          </a:bodyPr>
          <a:lstStyle/>
          <a:p>
            <a:pPr algn="ctr"/>
            <a:r>
              <a:rPr lang="en-US" b="1" dirty="0" smtClean="0">
                <a:latin typeface="Arial Narrow" pitchFamily="34" charset="0"/>
              </a:rPr>
              <a:t>(program-level + </a:t>
            </a:r>
          </a:p>
          <a:p>
            <a:pPr algn="ctr"/>
            <a:r>
              <a:rPr lang="en-US" b="1" dirty="0" smtClean="0">
                <a:latin typeface="Arial Narrow" pitchFamily="34" charset="0"/>
              </a:rPr>
              <a:t>duplication-based)</a:t>
            </a:r>
          </a:p>
        </p:txBody>
      </p:sp>
      <p:grpSp>
        <p:nvGrpSpPr>
          <p:cNvPr id="82" name="Group 81"/>
          <p:cNvGrpSpPr/>
          <p:nvPr/>
        </p:nvGrpSpPr>
        <p:grpSpPr>
          <a:xfrm>
            <a:off x="5715000" y="3352800"/>
            <a:ext cx="3048000" cy="769441"/>
            <a:chOff x="5715000" y="3352800"/>
            <a:chExt cx="3048000" cy="769441"/>
          </a:xfrm>
        </p:grpSpPr>
        <p:sp>
          <p:nvSpPr>
            <p:cNvPr id="65" name="Right Arrow 64"/>
            <p:cNvSpPr/>
            <p:nvPr/>
          </p:nvSpPr>
          <p:spPr bwMode="auto">
            <a:xfrm>
              <a:off x="5715000" y="3429000"/>
              <a:ext cx="1371600" cy="671347"/>
            </a:xfrm>
            <a:prstGeom prst="rightArrow">
              <a:avLst/>
            </a:prstGeom>
            <a:solidFill>
              <a:schemeClr val="bg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Narrow" pitchFamily="34" charset="0"/>
                </a:rPr>
                <a:t>SFI</a:t>
              </a:r>
              <a:endParaRPr kumimoji="0" lang="en-US" sz="2200" b="1" i="0" u="none" strike="noStrike" cap="none" normalizeH="0" baseline="0" dirty="0">
                <a:ln>
                  <a:noFill/>
                </a:ln>
                <a:solidFill>
                  <a:schemeClr val="tx1"/>
                </a:solidFill>
                <a:effectLst/>
                <a:latin typeface="Arial Narrow" pitchFamily="34" charset="0"/>
              </a:endParaRPr>
            </a:p>
          </p:txBody>
        </p:sp>
        <p:sp>
          <p:nvSpPr>
            <p:cNvPr id="81" name="TextBox 80"/>
            <p:cNvSpPr txBox="1"/>
            <p:nvPr/>
          </p:nvSpPr>
          <p:spPr>
            <a:xfrm>
              <a:off x="7501116" y="3352800"/>
              <a:ext cx="1261884" cy="769441"/>
            </a:xfrm>
            <a:prstGeom prst="rect">
              <a:avLst/>
            </a:prstGeom>
            <a:noFill/>
          </p:spPr>
          <p:txBody>
            <a:bodyPr wrap="none" rtlCol="0">
              <a:spAutoFit/>
            </a:bodyPr>
            <a:lstStyle/>
            <a:p>
              <a:r>
                <a:rPr lang="en-US" sz="2200" b="1" dirty="0" smtClean="0">
                  <a:solidFill>
                    <a:srgbClr val="008000"/>
                  </a:solidFill>
                  <a:latin typeface="Arial Narrow" pitchFamily="34" charset="0"/>
                </a:rPr>
                <a:t>65% </a:t>
              </a:r>
              <a:r>
                <a:rPr lang="en-US" sz="2200" b="1" dirty="0">
                  <a:latin typeface="Arial Narrow" pitchFamily="34" charset="0"/>
                </a:rPr>
                <a:t>SDC </a:t>
              </a:r>
              <a:endParaRPr lang="en-US" sz="2200" b="1" dirty="0" smtClean="0">
                <a:latin typeface="Arial Narrow" pitchFamily="34" charset="0"/>
              </a:endParaRPr>
            </a:p>
            <a:p>
              <a:r>
                <a:rPr lang="en-US" sz="2200" b="1" dirty="0" smtClean="0">
                  <a:latin typeface="Arial Narrow" pitchFamily="34" charset="0"/>
                </a:rPr>
                <a:t>reduction</a:t>
              </a:r>
            </a:p>
          </p:txBody>
        </p:sp>
      </p:grpSp>
    </p:spTree>
    <p:extLst>
      <p:ext uri="{BB962C8B-B14F-4D97-AF65-F5344CB8AC3E}">
        <p14:creationId xmlns:p14="http://schemas.microsoft.com/office/powerpoint/2010/main" val="132340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childTnLst>
                                    <p:set>
                                      <p:cBhvr>
                                        <p:cTn id="15" dur="1" fill="hold">
                                          <p:stCondLst>
                                            <p:cond delay="0"/>
                                          </p:stCondLst>
                                        </p:cTn>
                                        <p:tgtEl>
                                          <p:spTgt spid="7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78"/>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33333E-6 -2.59431E-6 L 0.175 -0.18097 " pathEditMode="relative" rAng="0" ptsTypes="AA">
                                      <p:cBhvr>
                                        <p:cTn id="25" dur="2000" fill="hold"/>
                                        <p:tgtEl>
                                          <p:spTgt spid="77"/>
                                        </p:tgtEl>
                                        <p:attrNameLst>
                                          <p:attrName>ppt_x</p:attrName>
                                          <p:attrName>ppt_y</p:attrName>
                                        </p:attrNameLst>
                                      </p:cBhvr>
                                      <p:rCtr x="8750" y="-9049"/>
                                    </p:animMotion>
                                  </p:childTnLst>
                                </p:cTn>
                              </p:par>
                              <p:par>
                                <p:cTn id="26" presetID="42" presetClass="path" presetSubtype="0" accel="50000" decel="50000" fill="hold" grpId="0" nodeType="withEffect">
                                  <p:stCondLst>
                                    <p:cond delay="0"/>
                                  </p:stCondLst>
                                  <p:childTnLst>
                                    <p:animMotion origin="layout" path="M -4.72222E-6 4.22854E-6 L 0.1783 -0.12816 " pathEditMode="relative" rAng="0" ptsTypes="AA">
                                      <p:cBhvr>
                                        <p:cTn id="27" dur="2000" fill="hold"/>
                                        <p:tgtEl>
                                          <p:spTgt spid="76"/>
                                        </p:tgtEl>
                                        <p:attrNameLst>
                                          <p:attrName>ppt_x</p:attrName>
                                          <p:attrName>ppt_y</p:attrName>
                                        </p:attrNameLst>
                                      </p:cBhvr>
                                      <p:rCtr x="8906" y="-6408"/>
                                    </p:animMotion>
                                  </p:childTnLst>
                                </p:cTn>
                              </p:par>
                              <p:par>
                                <p:cTn id="28" presetID="42" presetClass="path" presetSubtype="0" accel="50000" decel="50000" fill="hold" grpId="0" nodeType="withEffect">
                                  <p:stCondLst>
                                    <p:cond delay="0"/>
                                  </p:stCondLst>
                                  <p:childTnLst>
                                    <p:animMotion origin="layout" path="M -1.38889E-6 8.28129E-7 L 0.34497 -0.13926 " pathEditMode="relative" rAng="0" ptsTypes="AA">
                                      <p:cBhvr>
                                        <p:cTn id="29" dur="2000" fill="hold"/>
                                        <p:tgtEl>
                                          <p:spTgt spid="78"/>
                                        </p:tgtEl>
                                        <p:attrNameLst>
                                          <p:attrName>ppt_x</p:attrName>
                                          <p:attrName>ppt_y</p:attrName>
                                        </p:attrNameLst>
                                      </p:cBhvr>
                                      <p:rCtr x="17240" y="-6963"/>
                                    </p:animMotion>
                                  </p:childTnLst>
                                </p:cTn>
                              </p:par>
                              <p:par>
                                <p:cTn id="30" presetID="42" presetClass="path" presetSubtype="0" accel="50000" decel="50000" fill="hold" grpId="0" nodeType="withEffect">
                                  <p:stCondLst>
                                    <p:cond delay="0"/>
                                  </p:stCondLst>
                                  <p:childTnLst>
                                    <p:animMotion origin="layout" path="M -1.38889E-6 1.02938E-6 L 0.33663 -0.20588 " pathEditMode="relative" rAng="0" ptsTypes="AA">
                                      <p:cBhvr>
                                        <p:cTn id="31" dur="2000" fill="hold"/>
                                        <p:tgtEl>
                                          <p:spTgt spid="75"/>
                                        </p:tgtEl>
                                        <p:attrNameLst>
                                          <p:attrName>ppt_x</p:attrName>
                                          <p:attrName>ppt_y</p:attrName>
                                        </p:attrNameLst>
                                      </p:cBhvr>
                                      <p:rCtr x="16823" y="-10294"/>
                                    </p:animMotion>
                                  </p:childTnLst>
                                </p:cTn>
                              </p:par>
                              <p:par>
                                <p:cTn id="32" presetID="42" presetClass="path" presetSubtype="0" accel="50000" decel="50000" fill="hold" grpId="0" nodeType="withEffect">
                                  <p:stCondLst>
                                    <p:cond delay="0"/>
                                  </p:stCondLst>
                                  <p:childTnLst>
                                    <p:animMotion origin="layout" path="M 3.33333E-6 4.48507E-6 L 0.45833 -0.10322 " pathEditMode="relative" rAng="0" ptsTypes="AA">
                                      <p:cBhvr>
                                        <p:cTn id="33" dur="2000" fill="hold"/>
                                        <p:tgtEl>
                                          <p:spTgt spid="74"/>
                                        </p:tgtEl>
                                        <p:attrNameLst>
                                          <p:attrName>ppt_x</p:attrName>
                                          <p:attrName>ppt_y</p:attrName>
                                        </p:attrNameLst>
                                      </p:cBhvr>
                                      <p:rCtr x="22917" y="-5161"/>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7"/>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1" nodeType="withEffect">
                                  <p:stCondLst>
                                    <p:cond delay="0"/>
                                  </p:stCondLst>
                                  <p:childTnLst>
                                    <p:set>
                                      <p:cBhvr>
                                        <p:cTn id="55" dur="1" fill="hold">
                                          <p:stCondLst>
                                            <p:cond delay="0"/>
                                          </p:stCondLst>
                                        </p:cTn>
                                        <p:tgtEl>
                                          <p:spTgt spid="69"/>
                                        </p:tgtEl>
                                        <p:attrNameLst>
                                          <p:attrName>style.visibility</p:attrName>
                                        </p:attrNameLst>
                                      </p:cBhvr>
                                      <p:to>
                                        <p:strVal val="visible"/>
                                      </p:to>
                                    </p:set>
                                  </p:childTnLst>
                                </p:cTn>
                              </p:par>
                              <p:par>
                                <p:cTn id="56" presetID="42" presetClass="path" presetSubtype="0" accel="50000" decel="50000" fill="hold" grpId="0" nodeType="withEffect">
                                  <p:stCondLst>
                                    <p:cond delay="0"/>
                                  </p:stCondLst>
                                  <p:childTnLst>
                                    <p:animMotion origin="layout" path="M -2.22222E-6 -2.09625E-6 L 0.4257 0.08515 " pathEditMode="relative" rAng="0" ptsTypes="AA">
                                      <p:cBhvr>
                                        <p:cTn id="57" dur="2000" fill="hold"/>
                                        <p:tgtEl>
                                          <p:spTgt spid="73"/>
                                        </p:tgtEl>
                                        <p:attrNameLst>
                                          <p:attrName>ppt_x</p:attrName>
                                          <p:attrName>ppt_y</p:attrName>
                                        </p:attrNameLst>
                                      </p:cBhvr>
                                      <p:rCtr x="21285" y="4257"/>
                                    </p:animMotion>
                                  </p:childTnLst>
                                </p:cTn>
                              </p:par>
                              <p:par>
                                <p:cTn id="58" presetID="42" presetClass="path" presetSubtype="0" accel="50000" decel="50000" fill="hold" grpId="0" nodeType="withEffect">
                                  <p:stCondLst>
                                    <p:cond delay="0"/>
                                  </p:stCondLst>
                                  <p:childTnLst>
                                    <p:animMotion origin="layout" path="M -3.61111E-6 -2.16979E-6 L 0.354 0.07171 " pathEditMode="relative" rAng="0" ptsTypes="AA">
                                      <p:cBhvr>
                                        <p:cTn id="59" dur="2000" fill="hold"/>
                                        <p:tgtEl>
                                          <p:spTgt spid="70"/>
                                        </p:tgtEl>
                                        <p:attrNameLst>
                                          <p:attrName>ppt_x</p:attrName>
                                          <p:attrName>ppt_y</p:attrName>
                                        </p:attrNameLst>
                                      </p:cBhvr>
                                      <p:rCtr x="17691" y="3585"/>
                                    </p:animMotion>
                                  </p:childTnLst>
                                </p:cTn>
                              </p:par>
                              <p:par>
                                <p:cTn id="60" presetID="42" presetClass="path" presetSubtype="0" accel="50000" decel="50000" fill="hold" grpId="0" nodeType="withEffect">
                                  <p:stCondLst>
                                    <p:cond delay="0"/>
                                  </p:stCondLst>
                                  <p:childTnLst>
                                    <p:animMotion origin="layout" path="M -2.77778E-7 -2.35253E-6 L 0.15399 0.13186 " pathEditMode="relative" rAng="0" ptsTypes="AA">
                                      <p:cBhvr>
                                        <p:cTn id="61" dur="2000" fill="hold"/>
                                        <p:tgtEl>
                                          <p:spTgt spid="72"/>
                                        </p:tgtEl>
                                        <p:attrNameLst>
                                          <p:attrName>ppt_x</p:attrName>
                                          <p:attrName>ppt_y</p:attrName>
                                        </p:attrNameLst>
                                      </p:cBhvr>
                                      <p:rCtr x="7691" y="6593"/>
                                    </p:animMotion>
                                  </p:childTnLst>
                                </p:cTn>
                              </p:par>
                              <p:par>
                                <p:cTn id="62" presetID="42" presetClass="path" presetSubtype="0" accel="50000" decel="50000" fill="hold" grpId="0" nodeType="withEffect">
                                  <p:stCondLst>
                                    <p:cond delay="0"/>
                                  </p:stCondLst>
                                  <p:childTnLst>
                                    <p:animMotion origin="layout" path="M -2.77778E-7 6.45385E-7 L 0.21441 -0.00139 " pathEditMode="relative" rAng="0" ptsTypes="AA">
                                      <p:cBhvr>
                                        <p:cTn id="63" dur="2000" fill="hold"/>
                                        <p:tgtEl>
                                          <p:spTgt spid="67"/>
                                        </p:tgtEl>
                                        <p:attrNameLst>
                                          <p:attrName>ppt_x</p:attrName>
                                          <p:attrName>ppt_y</p:attrName>
                                        </p:attrNameLst>
                                      </p:cBhvr>
                                      <p:rCtr x="10712" y="-69"/>
                                    </p:animMotion>
                                  </p:childTnLst>
                                </p:cTn>
                              </p:par>
                              <p:par>
                                <p:cTn id="64" presetID="42" presetClass="path" presetSubtype="0" accel="50000" decel="50000" fill="hold" grpId="0" nodeType="withEffect">
                                  <p:stCondLst>
                                    <p:cond delay="0"/>
                                  </p:stCondLst>
                                  <p:childTnLst>
                                    <p:animMotion origin="layout" path="M -3.61111E-6 1.02938E-6 L 0.41233 0.10502 " pathEditMode="relative" rAng="0" ptsTypes="AA">
                                      <p:cBhvr>
                                        <p:cTn id="65" dur="2000" fill="hold"/>
                                        <p:tgtEl>
                                          <p:spTgt spid="68"/>
                                        </p:tgtEl>
                                        <p:attrNameLst>
                                          <p:attrName>ppt_x</p:attrName>
                                          <p:attrName>ppt_y</p:attrName>
                                        </p:attrNameLst>
                                      </p:cBhvr>
                                      <p:rCtr x="20608" y="5251"/>
                                    </p:animMotion>
                                  </p:childTnLst>
                                </p:cTn>
                              </p:par>
                              <p:par>
                                <p:cTn id="66" presetID="42" presetClass="path" presetSubtype="0" accel="50000" decel="50000" fill="hold" grpId="0" nodeType="withEffect">
                                  <p:stCondLst>
                                    <p:cond delay="0"/>
                                  </p:stCondLst>
                                  <p:childTnLst>
                                    <p:animMotion origin="layout" path="M -3.61111E-6 -2.15128E-6 L 0.36233 0.08744 " pathEditMode="relative" rAng="0" ptsTypes="AA">
                                      <p:cBhvr>
                                        <p:cTn id="67" dur="2000" fill="hold"/>
                                        <p:tgtEl>
                                          <p:spTgt spid="71"/>
                                        </p:tgtEl>
                                        <p:attrNameLst>
                                          <p:attrName>ppt_x</p:attrName>
                                          <p:attrName>ppt_y</p:attrName>
                                        </p:attrNameLst>
                                      </p:cBhvr>
                                      <p:rCtr x="18108" y="4372"/>
                                    </p:animMotion>
                                  </p:childTnLst>
                                </p:cTn>
                              </p:par>
                              <p:par>
                                <p:cTn id="68" presetID="42" presetClass="path" presetSubtype="0" accel="50000" decel="50000" fill="hold" grpId="0" nodeType="withEffect">
                                  <p:stCondLst>
                                    <p:cond delay="0"/>
                                  </p:stCondLst>
                                  <p:childTnLst>
                                    <p:animMotion origin="layout" path="M 3.05556E-6 1.04788E-6 L 0.26441 0.14296 " pathEditMode="relative" rAng="0" ptsTypes="AA">
                                      <p:cBhvr>
                                        <p:cTn id="69" dur="2000" fill="hold"/>
                                        <p:tgtEl>
                                          <p:spTgt spid="69"/>
                                        </p:tgtEl>
                                        <p:attrNameLst>
                                          <p:attrName>ppt_x</p:attrName>
                                          <p:attrName>ppt_y</p:attrName>
                                        </p:attrNameLst>
                                      </p:cBhvr>
                                      <p:rCtr x="13212" y="7148"/>
                                    </p:animMotion>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p:bldP spid="8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Regressions</a:t>
            </a:r>
            <a:endParaRPr lang="en-US" dirty="0"/>
          </a:p>
        </p:txBody>
      </p:sp>
      <p:sp>
        <p:nvSpPr>
          <p:cNvPr id="3" name="Content Placeholder 2"/>
          <p:cNvSpPr>
            <a:spLocks noGrp="1"/>
          </p:cNvSpPr>
          <p:nvPr>
            <p:ph idx="1"/>
          </p:nvPr>
        </p:nvSpPr>
        <p:spPr/>
        <p:txBody>
          <a:bodyPr/>
          <a:lstStyle/>
          <a:p>
            <a:r>
              <a:rPr lang="en-US" dirty="0" smtClean="0"/>
              <a:t>Linear combination</a:t>
            </a:r>
          </a:p>
          <a:p>
            <a:endParaRPr lang="en-US" dirty="0"/>
          </a:p>
          <a:p>
            <a:endParaRPr lang="en-US" dirty="0" smtClean="0"/>
          </a:p>
          <a:p>
            <a:r>
              <a:rPr lang="en-US" dirty="0" smtClean="0"/>
              <a:t>Linear combination of polynomials</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74</a:t>
            </a:fld>
            <a:endParaRPr lang="en-US"/>
          </a:p>
        </p:txBody>
      </p:sp>
      <p:pic>
        <p:nvPicPr>
          <p:cNvPr id="7" name="Picture 6"/>
          <p:cNvPicPr>
            <a:picLocks noChangeAspect="1"/>
          </p:cNvPicPr>
          <p:nvPr/>
        </p:nvPicPr>
        <p:blipFill>
          <a:blip r:embed="rId2"/>
          <a:stretch>
            <a:fillRect/>
          </a:stretch>
        </p:blipFill>
        <p:spPr>
          <a:xfrm>
            <a:off x="588896" y="1679186"/>
            <a:ext cx="8229600" cy="378214"/>
          </a:xfrm>
          <a:prstGeom prst="rect">
            <a:avLst/>
          </a:prstGeom>
        </p:spPr>
      </p:pic>
      <p:pic>
        <p:nvPicPr>
          <p:cNvPr id="5" name="Picture 4"/>
          <p:cNvPicPr>
            <a:picLocks noChangeAspect="1"/>
          </p:cNvPicPr>
          <p:nvPr/>
        </p:nvPicPr>
        <p:blipFill>
          <a:blip r:embed="rId3"/>
          <a:stretch>
            <a:fillRect/>
          </a:stretch>
        </p:blipFill>
        <p:spPr>
          <a:xfrm>
            <a:off x="1287916" y="3296454"/>
            <a:ext cx="6568168" cy="2883948"/>
          </a:xfrm>
          <a:prstGeom prst="rect">
            <a:avLst/>
          </a:prstGeom>
        </p:spPr>
      </p:pic>
    </p:spTree>
    <p:extLst>
      <p:ext uri="{BB962C8B-B14F-4D97-AF65-F5344CB8AC3E}">
        <p14:creationId xmlns:p14="http://schemas.microsoft.com/office/powerpoint/2010/main" val="7635480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75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738174959"/>
              </p:ext>
            </p:extLst>
          </p:nvPr>
        </p:nvGraphicFramePr>
        <p:xfrm>
          <a:off x="1048196" y="947321"/>
          <a:ext cx="6974536" cy="50792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36984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SDC Examples</a:t>
            </a:r>
            <a:endParaRPr lang="en-US" dirty="0"/>
          </a:p>
        </p:txBody>
      </p:sp>
      <p:sp>
        <p:nvSpPr>
          <p:cNvPr id="3" name="Content Placeholder 2"/>
          <p:cNvSpPr>
            <a:spLocks noGrp="1"/>
          </p:cNvSpPr>
          <p:nvPr>
            <p:ph idx="1"/>
          </p:nvPr>
        </p:nvSpPr>
        <p:spPr/>
        <p:txBody>
          <a:bodyPr/>
          <a:lstStyle/>
          <a:p>
            <a:pPr>
              <a:lnSpc>
                <a:spcPct val="100000"/>
              </a:lnSpc>
            </a:pPr>
            <a:r>
              <a:rPr lang="en-US" dirty="0" err="1" smtClean="0"/>
              <a:t>Blackscholes</a:t>
            </a:r>
            <a:endParaRPr lang="en-US" dirty="0" smtClean="0"/>
          </a:p>
          <a:p>
            <a:pPr lvl="1">
              <a:lnSpc>
                <a:spcPct val="100000"/>
              </a:lnSpc>
            </a:pPr>
            <a:r>
              <a:rPr lang="en-US" dirty="0" smtClean="0"/>
              <a:t>4.1</a:t>
            </a:r>
            <a:r>
              <a:rPr lang="en-US" dirty="0" smtClean="0">
                <a:solidFill>
                  <a:srgbClr val="006600"/>
                </a:solidFill>
              </a:rPr>
              <a:t>3125</a:t>
            </a:r>
            <a:r>
              <a:rPr lang="en-US" dirty="0" smtClean="0"/>
              <a:t>  </a:t>
            </a:r>
            <a:r>
              <a:rPr lang="en-US" dirty="0">
                <a:cs typeface="Arial"/>
              </a:rPr>
              <a:t>→ </a:t>
            </a:r>
            <a:r>
              <a:rPr lang="en-US" dirty="0" smtClean="0"/>
              <a:t>4.1</a:t>
            </a:r>
            <a:r>
              <a:rPr lang="en-US" dirty="0" smtClean="0">
                <a:solidFill>
                  <a:srgbClr val="FF0000"/>
                </a:solidFill>
              </a:rPr>
              <a:t>2999</a:t>
            </a:r>
          </a:p>
          <a:p>
            <a:pPr lvl="1">
              <a:lnSpc>
                <a:spcPct val="100000"/>
              </a:lnSpc>
            </a:pPr>
            <a:r>
              <a:rPr lang="en-US" dirty="0" smtClean="0">
                <a:solidFill>
                  <a:srgbClr val="006600"/>
                </a:solidFill>
              </a:rPr>
              <a:t>23.33927</a:t>
            </a:r>
            <a:r>
              <a:rPr lang="en-US" dirty="0" smtClean="0">
                <a:solidFill>
                  <a:srgbClr val="FF0000"/>
                </a:solidFill>
              </a:rPr>
              <a:t> </a:t>
            </a:r>
            <a:r>
              <a:rPr lang="en-US" dirty="0">
                <a:cs typeface="Arial"/>
              </a:rPr>
              <a:t>→ </a:t>
            </a:r>
            <a:r>
              <a:rPr lang="en-US" dirty="0" smtClean="0">
                <a:solidFill>
                  <a:srgbClr val="FF0000"/>
                </a:solidFill>
              </a:rPr>
              <a:t>1.33247</a:t>
            </a:r>
          </a:p>
          <a:p>
            <a:pPr lvl="1">
              <a:lnSpc>
                <a:spcPct val="100000"/>
              </a:lnSpc>
            </a:pPr>
            <a:r>
              <a:rPr lang="en-US" dirty="0" smtClean="0">
                <a:solidFill>
                  <a:srgbClr val="FF0000"/>
                </a:solidFill>
              </a:rPr>
              <a:t>65,000 values were incorrect</a:t>
            </a:r>
          </a:p>
          <a:p>
            <a:pPr>
              <a:lnSpc>
                <a:spcPct val="100000"/>
              </a:lnSpc>
            </a:pPr>
            <a:r>
              <a:rPr lang="en-US" dirty="0" err="1" smtClean="0"/>
              <a:t>Libquantum</a:t>
            </a:r>
            <a:r>
              <a:rPr lang="en-US" dirty="0" smtClean="0"/>
              <a:t>: Factorizes 33  to 11 x 3</a:t>
            </a:r>
          </a:p>
          <a:p>
            <a:pPr lvl="1">
              <a:lnSpc>
                <a:spcPct val="100000"/>
              </a:lnSpc>
            </a:pPr>
            <a:r>
              <a:rPr lang="en-US" dirty="0" smtClean="0">
                <a:solidFill>
                  <a:srgbClr val="FF0000"/>
                </a:solidFill>
              </a:rPr>
              <a:t>Impossible measurement</a:t>
            </a:r>
          </a:p>
          <a:p>
            <a:pPr lvl="1">
              <a:lnSpc>
                <a:spcPct val="100000"/>
              </a:lnSpc>
            </a:pPr>
            <a:r>
              <a:rPr lang="en-US" dirty="0" smtClean="0">
                <a:solidFill>
                  <a:srgbClr val="FF0000"/>
                </a:solidFill>
              </a:rPr>
              <a:t>Unable </a:t>
            </a:r>
            <a:r>
              <a:rPr lang="en-US" dirty="0">
                <a:solidFill>
                  <a:srgbClr val="FF0000"/>
                </a:solidFill>
              </a:rPr>
              <a:t>to determine </a:t>
            </a:r>
            <a:r>
              <a:rPr lang="en-US" dirty="0" smtClean="0">
                <a:solidFill>
                  <a:srgbClr val="FF0000"/>
                </a:solidFill>
              </a:rPr>
              <a:t>factors</a:t>
            </a:r>
          </a:p>
          <a:p>
            <a:pPr>
              <a:lnSpc>
                <a:spcPct val="100000"/>
              </a:lnSpc>
            </a:pPr>
            <a:r>
              <a:rPr lang="en-US" dirty="0" smtClean="0"/>
              <a:t>LU</a:t>
            </a:r>
          </a:p>
          <a:p>
            <a:pPr lvl="1">
              <a:lnSpc>
                <a:spcPct val="100000"/>
              </a:lnSpc>
            </a:pPr>
            <a:r>
              <a:rPr lang="en-US" dirty="0"/>
              <a:t>RMSE </a:t>
            </a:r>
            <a:r>
              <a:rPr lang="en-US" dirty="0" smtClean="0"/>
              <a:t>= </a:t>
            </a:r>
            <a:r>
              <a:rPr lang="en-US" dirty="0" smtClean="0">
                <a:solidFill>
                  <a:srgbClr val="FF0000"/>
                </a:solidFill>
              </a:rPr>
              <a:t>217781729.775298</a:t>
            </a:r>
          </a:p>
          <a:p>
            <a:pPr lvl="1">
              <a:lnSpc>
                <a:spcPct val="100000"/>
              </a:lnSpc>
            </a:pPr>
            <a:r>
              <a:rPr lang="en-US" dirty="0" smtClean="0"/>
              <a:t>RMSE </a:t>
            </a:r>
            <a:r>
              <a:rPr lang="en-US" dirty="0"/>
              <a:t>=</a:t>
            </a:r>
            <a:r>
              <a:rPr lang="en-US" dirty="0">
                <a:solidFill>
                  <a:srgbClr val="FF0000"/>
                </a:solidFill>
              </a:rPr>
              <a:t> </a:t>
            </a:r>
            <a:r>
              <a:rPr lang="en-US" dirty="0" smtClean="0">
                <a:solidFill>
                  <a:srgbClr val="FF0000"/>
                </a:solidFill>
              </a:rPr>
              <a:t>45324667.7812618</a:t>
            </a:r>
          </a:p>
        </p:txBody>
      </p:sp>
      <p:sp>
        <p:nvSpPr>
          <p:cNvPr id="4" name="Slide Number Placeholder 3"/>
          <p:cNvSpPr>
            <a:spLocks noGrp="1"/>
          </p:cNvSpPr>
          <p:nvPr>
            <p:ph type="sldNum" sz="quarter" idx="4"/>
          </p:nvPr>
        </p:nvSpPr>
        <p:spPr/>
        <p:txBody>
          <a:bodyPr/>
          <a:lstStyle/>
          <a:p>
            <a:fld id="{B6F15528-21DE-4FAA-801E-634DDDAF4B2B}" type="slidenum">
              <a:rPr lang="en-US" smtClean="0"/>
              <a:pPr/>
              <a:t>76</a:t>
            </a:fld>
            <a:endParaRPr lang="en-US" dirty="0"/>
          </a:p>
        </p:txBody>
      </p:sp>
    </p:spTree>
    <p:extLst>
      <p:ext uri="{BB962C8B-B14F-4D97-AF65-F5344CB8AC3E}">
        <p14:creationId xmlns:p14="http://schemas.microsoft.com/office/powerpoint/2010/main" val="27241738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vs. Software Errors</a:t>
            </a:r>
            <a:endParaRPr lang="en-US" dirty="0"/>
          </a:p>
        </p:txBody>
      </p:sp>
      <p:sp>
        <p:nvSpPr>
          <p:cNvPr id="3" name="Content Placeholder 2"/>
          <p:cNvSpPr>
            <a:spLocks noGrp="1"/>
          </p:cNvSpPr>
          <p:nvPr>
            <p:ph idx="1"/>
          </p:nvPr>
        </p:nvSpPr>
        <p:spPr>
          <a:xfrm>
            <a:off x="304800" y="5410200"/>
            <a:ext cx="8610600" cy="1066800"/>
          </a:xfrm>
        </p:spPr>
        <p:txBody>
          <a:bodyPr/>
          <a:lstStyle/>
          <a:p>
            <a:r>
              <a:rPr lang="en-US" dirty="0"/>
              <a:t>S</a:t>
            </a:r>
            <a:r>
              <a:rPr lang="en-US" dirty="0" smtClean="0"/>
              <a:t>tatistics </a:t>
            </a:r>
            <a:r>
              <a:rPr lang="en-US" dirty="0"/>
              <a:t>across </a:t>
            </a:r>
            <a:r>
              <a:rPr lang="en-US" dirty="0" smtClean="0"/>
              <a:t>LANL systems [Schroeder et al. </a:t>
            </a:r>
            <a:r>
              <a:rPr lang="en-US" dirty="0" err="1" smtClean="0"/>
              <a:t>SciDAC</a:t>
            </a:r>
            <a:r>
              <a:rPr lang="en-US" dirty="0" smtClean="0"/>
              <a:t> 2007]</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77</a:t>
            </a:fld>
            <a:endParaRPr lang="en-US"/>
          </a:p>
        </p:txBody>
      </p:sp>
      <p:pic>
        <p:nvPicPr>
          <p:cNvPr id="6" name="Picture 5"/>
          <p:cNvPicPr>
            <a:picLocks noChangeAspect="1"/>
          </p:cNvPicPr>
          <p:nvPr/>
        </p:nvPicPr>
        <p:blipFill>
          <a:blip r:embed="rId2"/>
          <a:stretch>
            <a:fillRect/>
          </a:stretch>
        </p:blipFill>
        <p:spPr>
          <a:xfrm>
            <a:off x="176496" y="914400"/>
            <a:ext cx="8824863" cy="3810000"/>
          </a:xfrm>
          <a:prstGeom prst="rect">
            <a:avLst/>
          </a:prstGeom>
        </p:spPr>
      </p:pic>
    </p:spTree>
    <p:extLst>
      <p:ext uri="{BB962C8B-B14F-4D97-AF65-F5344CB8AC3E}">
        <p14:creationId xmlns:p14="http://schemas.microsoft.com/office/powerpoint/2010/main" val="2095438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9144000" cy="762000"/>
          </a:xfrm>
        </p:spPr>
        <p:txBody>
          <a:bodyPr/>
          <a:lstStyle/>
          <a:p>
            <a:r>
              <a:rPr lang="en-US" dirty="0" smtClean="0"/>
              <a:t>Error Outcomes</a:t>
            </a:r>
            <a:endParaRPr lang="en-US" dirty="0"/>
          </a:p>
        </p:txBody>
      </p:sp>
      <p:grpSp>
        <p:nvGrpSpPr>
          <p:cNvPr id="58" name="Group 57"/>
          <p:cNvGrpSpPr/>
          <p:nvPr/>
        </p:nvGrpSpPr>
        <p:grpSpPr>
          <a:xfrm>
            <a:off x="7126345" y="1678682"/>
            <a:ext cx="1865255" cy="3222945"/>
            <a:chOff x="304800" y="1678682"/>
            <a:chExt cx="1865255" cy="3222945"/>
          </a:xfrm>
        </p:grpSpPr>
        <p:sp>
          <p:nvSpPr>
            <p:cNvPr id="77" name="Rounded Rectangle 7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8" name="Group 2047"/>
            <p:cNvGrpSpPr>
              <a:grpSpLocks/>
            </p:cNvGrpSpPr>
            <p:nvPr/>
          </p:nvGrpSpPr>
          <p:grpSpPr bwMode="auto">
            <a:xfrm>
              <a:off x="304800" y="1907290"/>
              <a:ext cx="1865255" cy="2732088"/>
              <a:chOff x="1569711" y="2214680"/>
              <a:chExt cx="1990971" cy="2732220"/>
            </a:xfrm>
          </p:grpSpPr>
          <p:sp>
            <p:nvSpPr>
              <p:cNvPr id="79" name="Rectangle 78"/>
              <p:cNvSpPr/>
              <p:nvPr/>
            </p:nvSpPr>
            <p:spPr>
              <a:xfrm>
                <a:off x="1569711" y="3408538"/>
                <a:ext cx="1990971" cy="369350"/>
              </a:xfrm>
              <a:prstGeom prst="rect">
                <a:avLst/>
              </a:prstGeom>
            </p:spPr>
            <p:txBody>
              <a:bodyPr wrap="none">
                <a:spAutoFit/>
              </a:bodyPr>
              <a:lstStyle/>
              <a:p>
                <a:pPr algn="ctr" eaLnBrk="0" hangingPunct="0">
                  <a:defRPr/>
                </a:pPr>
                <a:r>
                  <a:rPr lang="en-US" b="1" dirty="0">
                    <a:solidFill>
                      <a:schemeClr val="tx1">
                        <a:lumMod val="65000"/>
                        <a:lumOff val="35000"/>
                      </a:schemeClr>
                    </a:solidFill>
                  </a:rPr>
                  <a:t>APPLICATION</a:t>
                </a:r>
              </a:p>
            </p:txBody>
          </p:sp>
          <p:cxnSp>
            <p:nvCxnSpPr>
              <p:cNvPr id="8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6" name="TextBox 8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59" name="Straight Arrow Connector 2054"/>
          <p:cNvCxnSpPr>
            <a:cxnSpLocks noChangeShapeType="1"/>
            <a:stCxn id="77" idx="2"/>
            <a:endCxn id="60" idx="0"/>
          </p:cNvCxnSpPr>
          <p:nvPr/>
        </p:nvCxnSpPr>
        <p:spPr bwMode="auto">
          <a:xfrm>
            <a:off x="8040746"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 name="Rounded Rectangle 59"/>
          <p:cNvSpPr/>
          <p:nvPr/>
        </p:nvSpPr>
        <p:spPr bwMode="auto">
          <a:xfrm>
            <a:off x="7126345" y="5260240"/>
            <a:ext cx="1828801" cy="607160"/>
          </a:xfrm>
          <a:prstGeom prst="roundRect">
            <a:avLst/>
          </a:prstGeom>
          <a:solidFill>
            <a:srgbClr val="FF000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sp>
        <p:nvSpPr>
          <p:cNvPr id="88" name="Explosion 1 61"/>
          <p:cNvSpPr>
            <a:spLocks noChangeArrowheads="1"/>
          </p:cNvSpPr>
          <p:nvPr/>
        </p:nvSpPr>
        <p:spPr bwMode="auto">
          <a:xfrm>
            <a:off x="8182789" y="3929406"/>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90" name="Slide Number Placeholder 2"/>
          <p:cNvSpPr>
            <a:spLocks noGrp="1"/>
          </p:cNvSpPr>
          <p:nvPr>
            <p:ph type="sldNum" sz="quarter" idx="4"/>
          </p:nvPr>
        </p:nvSpPr>
        <p:spPr>
          <a:xfrm>
            <a:off x="6781800" y="6492875"/>
            <a:ext cx="2133600" cy="365125"/>
          </a:xfrm>
        </p:spPr>
        <p:txBody>
          <a:bodyPr/>
          <a:lstStyle/>
          <a:p>
            <a:fld id="{B6F15528-21DE-4FAA-801E-634DDDAF4B2B}" type="slidenum">
              <a:rPr lang="en-US" smtClean="0"/>
              <a:pPr/>
              <a:t>8</a:t>
            </a:fld>
            <a:endParaRPr lang="en-US" dirty="0"/>
          </a:p>
        </p:txBody>
      </p:sp>
      <p:sp>
        <p:nvSpPr>
          <p:cNvPr id="111" name="TextBox 110"/>
          <p:cNvSpPr txBox="1"/>
          <p:nvPr/>
        </p:nvSpPr>
        <p:spPr>
          <a:xfrm>
            <a:off x="7653916" y="1200090"/>
            <a:ext cx="728084" cy="400110"/>
          </a:xfrm>
          <a:prstGeom prst="rect">
            <a:avLst/>
          </a:prstGeom>
          <a:noFill/>
        </p:spPr>
        <p:txBody>
          <a:bodyPr wrap="none" rtlCol="0">
            <a:spAutoFit/>
          </a:bodyPr>
          <a:lstStyle/>
          <a:p>
            <a:r>
              <a:rPr lang="en-US" sz="2000" b="1" dirty="0" smtClean="0"/>
              <a:t>SDC</a:t>
            </a:r>
            <a:endParaRPr lang="en-US" b="1" dirty="0"/>
          </a:p>
        </p:txBody>
      </p:sp>
      <p:sp>
        <p:nvSpPr>
          <p:cNvPr id="87" name="Rectangle 86"/>
          <p:cNvSpPr/>
          <p:nvPr/>
        </p:nvSpPr>
        <p:spPr bwMode="auto">
          <a:xfrm>
            <a:off x="52330" y="1018381"/>
            <a:ext cx="6998523" cy="524848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TextBox 90"/>
          <p:cNvSpPr txBox="1"/>
          <p:nvPr/>
        </p:nvSpPr>
        <p:spPr>
          <a:xfrm>
            <a:off x="409183" y="1200090"/>
            <a:ext cx="6745346" cy="5170646"/>
          </a:xfrm>
          <a:prstGeom prst="rect">
            <a:avLst/>
          </a:prstGeom>
          <a:noFill/>
          <a:ln>
            <a:noFill/>
          </a:ln>
        </p:spPr>
        <p:txBody>
          <a:bodyPr wrap="square" rtlCol="0">
            <a:spAutoFit/>
          </a:bodyPr>
          <a:lstStyle/>
          <a:p>
            <a:pPr algn="ctr"/>
            <a:r>
              <a:rPr lang="en-US" sz="2200" b="1" dirty="0" smtClean="0">
                <a:solidFill>
                  <a:srgbClr val="FF0000"/>
                </a:solidFill>
              </a:rPr>
              <a:t>SDCs are worst of all outcomes</a:t>
            </a:r>
          </a:p>
          <a:p>
            <a:pPr algn="ctr"/>
            <a:endParaRPr lang="en-US" sz="2200" b="1" dirty="0" smtClean="0">
              <a:solidFill>
                <a:srgbClr val="FF0000"/>
              </a:solidFill>
            </a:endParaRPr>
          </a:p>
          <a:p>
            <a:pPr algn="ctr"/>
            <a:r>
              <a:rPr lang="en-US" sz="2000" b="1" dirty="0" smtClean="0">
                <a:latin typeface="Arial Narrow" pitchFamily="34" charset="0"/>
              </a:rPr>
              <a:t>Examples</a:t>
            </a:r>
          </a:p>
          <a:p>
            <a:pPr lvl="6"/>
            <a:endParaRPr lang="en-US" sz="2000" dirty="0" smtClean="0">
              <a:latin typeface="Arial Narrow" pitchFamily="34" charset="0"/>
            </a:endParaRPr>
          </a:p>
          <a:p>
            <a:pPr lvl="6"/>
            <a:r>
              <a:rPr lang="en-US" sz="2000" b="1" dirty="0" err="1" smtClean="0">
                <a:latin typeface="Arial Narrow" pitchFamily="34" charset="0"/>
              </a:rPr>
              <a:t>Blackscholes</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Computes prices of options</a:t>
            </a:r>
            <a:endParaRPr lang="en-US" dirty="0">
              <a:latin typeface="Arial Narrow" pitchFamily="34" charset="0"/>
            </a:endParaRPr>
          </a:p>
          <a:p>
            <a:pPr lvl="7"/>
            <a:r>
              <a:rPr lang="en-US" sz="2000" b="1" dirty="0" smtClean="0">
                <a:solidFill>
                  <a:srgbClr val="006600"/>
                </a:solidFill>
                <a:latin typeface="Arial Narrow" pitchFamily="34" charset="0"/>
              </a:rPr>
              <a:t>23.34</a:t>
            </a:r>
            <a:r>
              <a:rPr lang="en-US" sz="2000" b="1" dirty="0" smtClean="0">
                <a:solidFill>
                  <a:srgbClr val="FF0000"/>
                </a:solidFill>
                <a:latin typeface="Arial Narrow" pitchFamily="34" charset="0"/>
              </a:rPr>
              <a:t> </a:t>
            </a:r>
            <a:r>
              <a:rPr lang="en-US" sz="2000" b="1" dirty="0">
                <a:latin typeface="Arial Narrow" pitchFamily="34" charset="0"/>
                <a:cs typeface="Arial"/>
              </a:rPr>
              <a:t>→ </a:t>
            </a:r>
            <a:r>
              <a:rPr lang="en-US" sz="2000" b="1" dirty="0" smtClean="0">
                <a:solidFill>
                  <a:srgbClr val="FF0000"/>
                </a:solidFill>
                <a:latin typeface="Arial Narrow" pitchFamily="34" charset="0"/>
              </a:rPr>
              <a:t>1.33</a:t>
            </a:r>
            <a:endParaRPr lang="en-US" sz="2000" b="1" dirty="0">
              <a:solidFill>
                <a:srgbClr val="FF0000"/>
              </a:solidFill>
              <a:latin typeface="Arial Narrow" pitchFamily="34" charset="0"/>
            </a:endParaRPr>
          </a:p>
          <a:p>
            <a:pPr lvl="7"/>
            <a:r>
              <a:rPr lang="en-US" sz="2000" b="1" dirty="0">
                <a:solidFill>
                  <a:srgbClr val="FF0000"/>
                </a:solidFill>
                <a:latin typeface="Arial Narrow" pitchFamily="34" charset="0"/>
              </a:rPr>
              <a:t>65,000 values were </a:t>
            </a:r>
            <a:r>
              <a:rPr lang="en-US" sz="2000" b="1" dirty="0" smtClean="0">
                <a:solidFill>
                  <a:srgbClr val="FF0000"/>
                </a:solidFill>
                <a:latin typeface="Arial Narrow" pitchFamily="34" charset="0"/>
              </a:rPr>
              <a:t>incorrect</a:t>
            </a:r>
          </a:p>
          <a:p>
            <a:pPr lvl="7"/>
            <a:endParaRPr lang="en-US" sz="2000" dirty="0">
              <a:solidFill>
                <a:srgbClr val="FF0000"/>
              </a:solidFill>
              <a:latin typeface="Arial Narrow" pitchFamily="34" charset="0"/>
            </a:endParaRPr>
          </a:p>
          <a:p>
            <a:pPr lvl="6"/>
            <a:r>
              <a:rPr lang="en-US" sz="2000" b="1" dirty="0" err="1" smtClean="0">
                <a:latin typeface="Arial Narrow" pitchFamily="34" charset="0"/>
              </a:rPr>
              <a:t>Libquantum</a:t>
            </a:r>
            <a:r>
              <a:rPr lang="en-US" sz="2000" b="1" dirty="0" smtClean="0">
                <a:latin typeface="Arial Narrow" pitchFamily="34" charset="0"/>
              </a:rPr>
              <a:t>:</a:t>
            </a:r>
            <a:r>
              <a:rPr lang="en-US" sz="2000" dirty="0" smtClean="0">
                <a:latin typeface="Arial Narrow" pitchFamily="34" charset="0"/>
              </a:rPr>
              <a:t> </a:t>
            </a:r>
            <a:r>
              <a:rPr lang="en-US" dirty="0" smtClean="0">
                <a:latin typeface="Arial Narrow" pitchFamily="34" charset="0"/>
              </a:rPr>
              <a:t>Factorizes 33 = 3 X 11</a:t>
            </a:r>
          </a:p>
          <a:p>
            <a:pPr lvl="7"/>
            <a:r>
              <a:rPr lang="en-US" sz="2000" b="1" dirty="0" smtClean="0">
                <a:solidFill>
                  <a:srgbClr val="FF0000"/>
                </a:solidFill>
                <a:latin typeface="Arial Narrow" pitchFamily="34" charset="0"/>
              </a:rPr>
              <a:t>Unable to determine factors</a:t>
            </a:r>
          </a:p>
          <a:p>
            <a:pPr lvl="7"/>
            <a:endParaRPr lang="en-US" sz="2000" dirty="0" smtClean="0">
              <a:solidFill>
                <a:srgbClr val="FF0000"/>
              </a:solidFill>
              <a:latin typeface="Arial Narrow" pitchFamily="34" charset="0"/>
            </a:endParaRPr>
          </a:p>
          <a:p>
            <a:pPr lvl="6"/>
            <a:r>
              <a:rPr lang="en-US" sz="2000" b="1" dirty="0" smtClean="0">
                <a:latin typeface="Arial Narrow" pitchFamily="34" charset="0"/>
              </a:rPr>
              <a:t>LU: </a:t>
            </a:r>
            <a:r>
              <a:rPr lang="en-US" dirty="0" smtClean="0">
                <a:latin typeface="Arial Narrow" pitchFamily="34" charset="0"/>
              </a:rPr>
              <a:t>Matrix factorization</a:t>
            </a:r>
            <a:endParaRPr lang="en-US" sz="2000" dirty="0">
              <a:latin typeface="Arial Narrow" pitchFamily="34" charset="0"/>
            </a:endParaRPr>
          </a:p>
          <a:p>
            <a:pPr lvl="7"/>
            <a:r>
              <a:rPr lang="en-US" sz="2000" b="1" dirty="0" smtClean="0">
                <a:latin typeface="Arial Narrow" pitchFamily="34" charset="0"/>
              </a:rPr>
              <a:t>RMSE =  </a:t>
            </a:r>
            <a:r>
              <a:rPr lang="en-US" sz="2000" b="1" dirty="0" smtClean="0">
                <a:solidFill>
                  <a:srgbClr val="FF0000"/>
                </a:solidFill>
                <a:latin typeface="Arial Narrow" pitchFamily="34" charset="0"/>
              </a:rPr>
              <a:t>45,324,668</a:t>
            </a:r>
            <a:endParaRPr lang="en-US" sz="2000" b="1" dirty="0" smtClean="0">
              <a:latin typeface="Arial Narrow" pitchFamily="34" charset="0"/>
            </a:endParaRPr>
          </a:p>
          <a:p>
            <a:pPr algn="ctr"/>
            <a:endParaRPr lang="en-US" sz="2200" b="1" dirty="0" smtClean="0"/>
          </a:p>
          <a:p>
            <a:pPr algn="ctr"/>
            <a:endParaRPr lang="en-US" sz="2200" b="1" dirty="0"/>
          </a:p>
          <a:p>
            <a:pPr algn="ctr"/>
            <a:r>
              <a:rPr lang="en-US" sz="2200" b="1" dirty="0" smtClean="0"/>
              <a:t>How to convert SDCs to detections?</a:t>
            </a:r>
          </a:p>
        </p:txBody>
      </p:sp>
      <p:grpSp>
        <p:nvGrpSpPr>
          <p:cNvPr id="4" name="Group 3"/>
          <p:cNvGrpSpPr/>
          <p:nvPr/>
        </p:nvGrpSpPr>
        <p:grpSpPr>
          <a:xfrm>
            <a:off x="152400" y="2228461"/>
            <a:ext cx="2925546" cy="3282404"/>
            <a:chOff x="152400" y="1506528"/>
            <a:chExt cx="2925546" cy="3282404"/>
          </a:xfrm>
        </p:grpSpPr>
        <p:pic>
          <p:nvPicPr>
            <p:cNvPr id="9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506528"/>
              <a:ext cx="2925546" cy="2925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0288" y="4419600"/>
              <a:ext cx="1259512" cy="369332"/>
            </a:xfrm>
            <a:prstGeom prst="rect">
              <a:avLst/>
            </a:prstGeom>
            <a:noFill/>
          </p:spPr>
          <p:txBody>
            <a:bodyPr wrap="none" rtlCol="0">
              <a:spAutoFit/>
            </a:bodyPr>
            <a:lstStyle/>
            <a:p>
              <a:r>
                <a:rPr lang="en-US" b="1" dirty="0" smtClean="0">
                  <a:latin typeface="Arial Narrow" pitchFamily="34" charset="0"/>
                </a:rPr>
                <a:t>Ray Tracing</a:t>
              </a:r>
              <a:endParaRPr lang="en-US" b="1" dirty="0">
                <a:latin typeface="Arial Narrow" pitchFamily="34" charset="0"/>
              </a:endParaRPr>
            </a:p>
          </p:txBody>
        </p:sp>
      </p:grpSp>
    </p:spTree>
    <p:custDataLst>
      <p:tags r:id="rId1"/>
    </p:custDataLst>
    <p:extLst>
      <p:ext uri="{BB962C8B-B14F-4D97-AF65-F5344CB8AC3E}">
        <p14:creationId xmlns:p14="http://schemas.microsoft.com/office/powerpoint/2010/main" val="1542807094"/>
      </p:ext>
    </p:extLst>
  </p:cSld>
  <p:clrMapOvr>
    <a:masterClrMapping/>
  </p:clrMapOvr>
  <mc:AlternateContent xmlns:mc="http://schemas.openxmlformats.org/markup-compatibility/2006" xmlns:p14="http://schemas.microsoft.com/office/powerpoint/2010/main">
    <mc:Choice Requires="p14">
      <p:transition spd="slow" p14:dur="2000" advTm="46633"/>
    </mc:Choice>
    <mc:Fallback xmlns="">
      <p:transition spd="slow" advTm="4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rgbClr val="CC6600"/>
                </a:solidFill>
              </a:rPr>
              <a:t>Finding </a:t>
            </a:r>
            <a:r>
              <a:rPr lang="en-US" i="1" dirty="0" smtClean="0">
                <a:solidFill>
                  <a:srgbClr val="CC6600"/>
                </a:solidFill>
              </a:rPr>
              <a:t>all </a:t>
            </a:r>
            <a:r>
              <a:rPr lang="en-US" dirty="0" smtClean="0">
                <a:solidFill>
                  <a:srgbClr val="CC6600"/>
                </a:solidFill>
              </a:rPr>
              <a:t>SDC-causing application-sites</a:t>
            </a: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a:lnSpc>
                <a:spcPct val="100000"/>
              </a:lnSpc>
            </a:pPr>
            <a:endParaRPr lang="en-US" dirty="0" smtClean="0">
              <a:solidFill>
                <a:srgbClr val="CC6600"/>
              </a:solidFill>
            </a:endParaRPr>
          </a:p>
          <a:p>
            <a:pPr>
              <a:lnSpc>
                <a:spcPct val="100000"/>
              </a:lnSpc>
            </a:pPr>
            <a:endParaRPr lang="en-US" dirty="0">
              <a:solidFill>
                <a:srgbClr val="CC6600"/>
              </a:solidFill>
            </a:endParaRPr>
          </a:p>
          <a:p>
            <a:pPr lvl="1">
              <a:lnSpc>
                <a:spcPct val="100000"/>
              </a:lnSpc>
            </a:pPr>
            <a:endParaRPr lang="en-US" sz="1800" dirty="0" smtClean="0">
              <a:solidFill>
                <a:srgbClr val="CC6600"/>
              </a:solidFill>
            </a:endParaRPr>
          </a:p>
          <a:p>
            <a:pPr>
              <a:lnSpc>
                <a:spcPct val="100000"/>
              </a:lnSpc>
            </a:pPr>
            <a:r>
              <a:rPr lang="en-US" dirty="0" smtClean="0">
                <a:solidFill>
                  <a:srgbClr val="CC6600"/>
                </a:solidFill>
              </a:rPr>
              <a:t>Speeding up error simulations</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grpSp>
        <p:nvGrpSpPr>
          <p:cNvPr id="6" name="Group 5"/>
          <p:cNvGrpSpPr/>
          <p:nvPr/>
        </p:nvGrpSpPr>
        <p:grpSpPr>
          <a:xfrm>
            <a:off x="2196350" y="1752600"/>
            <a:ext cx="1564305" cy="2286000"/>
            <a:chOff x="304800" y="1678682"/>
            <a:chExt cx="1828801" cy="4188718"/>
          </a:xfrm>
        </p:grpSpPr>
        <p:grpSp>
          <p:nvGrpSpPr>
            <p:cNvPr id="71" name="Group 70"/>
            <p:cNvGrpSpPr/>
            <p:nvPr/>
          </p:nvGrpSpPr>
          <p:grpSpPr>
            <a:xfrm>
              <a:off x="304800" y="1678682"/>
              <a:ext cx="1828801" cy="3863574"/>
              <a:chOff x="304800" y="1678682"/>
              <a:chExt cx="1828801" cy="3863574"/>
            </a:xfrm>
          </p:grpSpPr>
          <p:sp>
            <p:nvSpPr>
              <p:cNvPr id="74" name="Rounded Rectangle 73"/>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75" name="Group 2047"/>
              <p:cNvGrpSpPr>
                <a:grpSpLocks/>
              </p:cNvGrpSpPr>
              <p:nvPr/>
            </p:nvGrpSpPr>
            <p:grpSpPr bwMode="auto">
              <a:xfrm>
                <a:off x="387961" y="1907290"/>
                <a:ext cx="1698931" cy="3634966"/>
                <a:chOff x="1658477" y="2214680"/>
                <a:chExt cx="1813437" cy="3635142"/>
              </a:xfrm>
            </p:grpSpPr>
            <p:sp>
              <p:nvSpPr>
                <p:cNvPr id="76" name="Rectangle 75"/>
                <p:cNvSpPr/>
                <p:nvPr/>
              </p:nvSpPr>
              <p:spPr>
                <a:xfrm>
                  <a:off x="1658477" y="3408538"/>
                  <a:ext cx="1813437" cy="626641"/>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77"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83" name="TextBox 82"/>
                <p:cNvSpPr txBox="1"/>
                <p:nvPr/>
              </p:nvSpPr>
              <p:spPr>
                <a:xfrm>
                  <a:off x="2446668"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72" name="Straight Arrow Connector 2054"/>
            <p:cNvCxnSpPr>
              <a:cxnSpLocks noChangeShapeType="1"/>
            </p:cNvCxnSpPr>
            <p:nvPr/>
          </p:nvCxnSpPr>
          <p:spPr bwMode="auto">
            <a:xfrm>
              <a:off x="1195641" y="4901627"/>
              <a:ext cx="0" cy="358614"/>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3" name="Rounded Rectangle 72"/>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7" name="Group 6"/>
          <p:cNvGrpSpPr/>
          <p:nvPr/>
        </p:nvGrpSpPr>
        <p:grpSpPr>
          <a:xfrm>
            <a:off x="2566368" y="1835343"/>
            <a:ext cx="819221" cy="1576180"/>
            <a:chOff x="794798" y="3757720"/>
            <a:chExt cx="996863" cy="2054361"/>
          </a:xfrm>
        </p:grpSpPr>
        <p:grpSp>
          <p:nvGrpSpPr>
            <p:cNvPr id="8" name="Group 7"/>
            <p:cNvGrpSpPr/>
            <p:nvPr/>
          </p:nvGrpSpPr>
          <p:grpSpPr>
            <a:xfrm>
              <a:off x="794798" y="3757720"/>
              <a:ext cx="991412" cy="109535"/>
              <a:chOff x="762000" y="2079625"/>
              <a:chExt cx="952500" cy="153988"/>
            </a:xfrm>
            <a:effectLst>
              <a:outerShdw blurRad="50800" dist="38100" dir="13500000" algn="br" rotWithShape="0">
                <a:prstClr val="black">
                  <a:alpha val="40000"/>
                </a:prstClr>
              </a:outerShdw>
            </a:effectLst>
          </p:grpSpPr>
          <p:grpSp>
            <p:nvGrpSpPr>
              <p:cNvPr id="64" name="Group 63"/>
              <p:cNvGrpSpPr>
                <a:grpSpLocks/>
              </p:cNvGrpSpPr>
              <p:nvPr/>
            </p:nvGrpSpPr>
            <p:grpSpPr bwMode="auto">
              <a:xfrm>
                <a:off x="1366837" y="2079625"/>
                <a:ext cx="347663" cy="153988"/>
                <a:chOff x="1711325" y="2079625"/>
                <a:chExt cx="347663" cy="153988"/>
              </a:xfrm>
            </p:grpSpPr>
            <p:sp>
              <p:nvSpPr>
                <p:cNvPr id="69" name="Explosion 1 68"/>
                <p:cNvSpPr>
                  <a:spLocks noChangeArrowheads="1"/>
                </p:cNvSpPr>
                <p:nvPr/>
              </p:nvSpPr>
              <p:spPr bwMode="auto">
                <a:xfrm>
                  <a:off x="1711325"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70" name="Explosion 1 69"/>
                <p:cNvSpPr>
                  <a:spLocks noChangeArrowheads="1"/>
                </p:cNvSpPr>
                <p:nvPr/>
              </p:nvSpPr>
              <p:spPr bwMode="auto">
                <a:xfrm>
                  <a:off x="19446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65" name="Group 64"/>
              <p:cNvGrpSpPr>
                <a:grpSpLocks/>
              </p:cNvGrpSpPr>
              <p:nvPr/>
            </p:nvGrpSpPr>
            <p:grpSpPr bwMode="auto">
              <a:xfrm>
                <a:off x="762000" y="2079625"/>
                <a:ext cx="531812" cy="153988"/>
                <a:chOff x="1106488" y="2079625"/>
                <a:chExt cx="531812" cy="153988"/>
              </a:xfrm>
            </p:grpSpPr>
            <p:sp>
              <p:nvSpPr>
                <p:cNvPr id="66" name="Explosion 1 101"/>
                <p:cNvSpPr>
                  <a:spLocks noChangeArrowheads="1"/>
                </p:cNvSpPr>
                <p:nvPr/>
              </p:nvSpPr>
              <p:spPr bwMode="auto">
                <a:xfrm>
                  <a:off x="1524000"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7"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8"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9" name="Group 8"/>
            <p:cNvGrpSpPr/>
            <p:nvPr/>
          </p:nvGrpSpPr>
          <p:grpSpPr>
            <a:xfrm>
              <a:off x="796451" y="3984660"/>
              <a:ext cx="995210" cy="1827421"/>
              <a:chOff x="762000" y="2381250"/>
              <a:chExt cx="956149" cy="2582863"/>
            </a:xfrm>
            <a:effectLst>
              <a:outerShdw blurRad="50800" dist="38100" dir="13500000" algn="br" rotWithShape="0">
                <a:prstClr val="black">
                  <a:alpha val="40000"/>
                </a:prstClr>
              </a:outerShdw>
            </a:effectLst>
          </p:grpSpPr>
          <p:grpSp>
            <p:nvGrpSpPr>
              <p:cNvPr id="10" name="Group 9"/>
              <p:cNvGrpSpPr>
                <a:grpSpLocks/>
              </p:cNvGrpSpPr>
              <p:nvPr/>
            </p:nvGrpSpPr>
            <p:grpSpPr bwMode="auto">
              <a:xfrm>
                <a:off x="762000" y="4506913"/>
                <a:ext cx="531812" cy="153987"/>
                <a:chOff x="1106488" y="4506493"/>
                <a:chExt cx="531918" cy="154013"/>
              </a:xfrm>
            </p:grpSpPr>
            <p:sp>
              <p:nvSpPr>
                <p:cNvPr id="61" name="Explosion 1 61"/>
                <p:cNvSpPr>
                  <a:spLocks noChangeArrowheads="1"/>
                </p:cNvSpPr>
                <p:nvPr/>
              </p:nvSpPr>
              <p:spPr bwMode="auto">
                <a:xfrm>
                  <a:off x="1524424" y="450649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2"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3"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1" name="Group 10"/>
              <p:cNvGrpSpPr>
                <a:grpSpLocks/>
              </p:cNvGrpSpPr>
              <p:nvPr/>
            </p:nvGrpSpPr>
            <p:grpSpPr bwMode="auto">
              <a:xfrm>
                <a:off x="762000" y="4810125"/>
                <a:ext cx="952974" cy="153988"/>
                <a:chOff x="1106488" y="4810100"/>
                <a:chExt cx="952974" cy="154013"/>
              </a:xfrm>
            </p:grpSpPr>
            <p:sp>
              <p:nvSpPr>
                <p:cNvPr id="56" name="Explosion 1 67"/>
                <p:cNvSpPr>
                  <a:spLocks noChangeArrowheads="1"/>
                </p:cNvSpPr>
                <p:nvPr/>
              </p:nvSpPr>
              <p:spPr bwMode="auto">
                <a:xfrm>
                  <a:off x="1524424" y="481010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7" name="Explosion 1 68"/>
                <p:cNvSpPr>
                  <a:spLocks noChangeArrowheads="1"/>
                </p:cNvSpPr>
                <p:nvPr/>
              </p:nvSpPr>
              <p:spPr bwMode="auto">
                <a:xfrm>
                  <a:off x="1711275" y="481231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8" name="Explosion 1 69"/>
                <p:cNvSpPr>
                  <a:spLocks noChangeArrowheads="1"/>
                </p:cNvSpPr>
                <p:nvPr/>
              </p:nvSpPr>
              <p:spPr bwMode="auto">
                <a:xfrm>
                  <a:off x="1945480"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9" name="Explosion 1 71"/>
                <p:cNvSpPr>
                  <a:spLocks noChangeArrowheads="1"/>
                </p:cNvSpPr>
                <p:nvPr/>
              </p:nvSpPr>
              <p:spPr bwMode="auto">
                <a:xfrm>
                  <a:off x="1106488" y="481010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60" name="Explosion 1 72"/>
                <p:cNvSpPr>
                  <a:spLocks noChangeArrowheads="1"/>
                </p:cNvSpPr>
                <p:nvPr/>
              </p:nvSpPr>
              <p:spPr bwMode="auto">
                <a:xfrm>
                  <a:off x="1293339" y="481231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2" name="Group 11"/>
              <p:cNvGrpSpPr>
                <a:grpSpLocks/>
              </p:cNvGrpSpPr>
              <p:nvPr/>
            </p:nvGrpSpPr>
            <p:grpSpPr bwMode="auto">
              <a:xfrm>
                <a:off x="1366835" y="2987675"/>
                <a:ext cx="348154" cy="1673225"/>
                <a:chOff x="1711275" y="2988462"/>
                <a:chExt cx="348187" cy="1672045"/>
              </a:xfrm>
            </p:grpSpPr>
            <p:grpSp>
              <p:nvGrpSpPr>
                <p:cNvPr id="47" name="Group 12"/>
                <p:cNvGrpSpPr>
                  <a:grpSpLocks/>
                </p:cNvGrpSpPr>
                <p:nvPr/>
              </p:nvGrpSpPr>
              <p:grpSpPr bwMode="auto">
                <a:xfrm>
                  <a:off x="1711275" y="2988462"/>
                  <a:ext cx="348187" cy="154014"/>
                  <a:chOff x="1711275" y="2988462"/>
                  <a:chExt cx="348187" cy="154014"/>
                </a:xfrm>
              </p:grpSpPr>
              <p:sp>
                <p:nvSpPr>
                  <p:cNvPr id="54" name="Explosion 1 56"/>
                  <p:cNvSpPr>
                    <a:spLocks noChangeArrowheads="1"/>
                  </p:cNvSpPr>
                  <p:nvPr/>
                </p:nvSpPr>
                <p:spPr bwMode="auto">
                  <a:xfrm>
                    <a:off x="1711275" y="299067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5" name="Explosion 1 57"/>
                  <p:cNvSpPr>
                    <a:spLocks noChangeArrowheads="1"/>
                  </p:cNvSpPr>
                  <p:nvPr/>
                </p:nvSpPr>
                <p:spPr bwMode="auto">
                  <a:xfrm>
                    <a:off x="1945480"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8" name="Group 19"/>
                <p:cNvGrpSpPr>
                  <a:grpSpLocks/>
                </p:cNvGrpSpPr>
                <p:nvPr/>
              </p:nvGrpSpPr>
              <p:grpSpPr bwMode="auto">
                <a:xfrm>
                  <a:off x="1711275" y="4506493"/>
                  <a:ext cx="348187" cy="154014"/>
                  <a:chOff x="1711275" y="4506493"/>
                  <a:chExt cx="348187" cy="154014"/>
                </a:xfrm>
              </p:grpSpPr>
              <p:sp>
                <p:nvSpPr>
                  <p:cNvPr id="52" name="Explosion 1 62"/>
                  <p:cNvSpPr>
                    <a:spLocks noChangeArrowheads="1"/>
                  </p:cNvSpPr>
                  <p:nvPr/>
                </p:nvSpPr>
                <p:spPr bwMode="auto">
                  <a:xfrm>
                    <a:off x="1711275" y="4508705"/>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3" name="Explosion 1 63"/>
                  <p:cNvSpPr>
                    <a:spLocks noChangeArrowheads="1"/>
                  </p:cNvSpPr>
                  <p:nvPr/>
                </p:nvSpPr>
                <p:spPr bwMode="auto">
                  <a:xfrm>
                    <a:off x="1945480"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49" name="Group 17"/>
                <p:cNvGrpSpPr>
                  <a:grpSpLocks/>
                </p:cNvGrpSpPr>
                <p:nvPr/>
              </p:nvGrpSpPr>
              <p:grpSpPr bwMode="auto">
                <a:xfrm>
                  <a:off x="1711275" y="4126986"/>
                  <a:ext cx="348187" cy="154013"/>
                  <a:chOff x="1711275" y="4126986"/>
                  <a:chExt cx="348187" cy="154013"/>
                </a:xfrm>
              </p:grpSpPr>
              <p:sp>
                <p:nvSpPr>
                  <p:cNvPr id="50" name="Explosion 1 74"/>
                  <p:cNvSpPr>
                    <a:spLocks noChangeArrowheads="1"/>
                  </p:cNvSpPr>
                  <p:nvPr/>
                </p:nvSpPr>
                <p:spPr bwMode="auto">
                  <a:xfrm>
                    <a:off x="1711275" y="412919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51" name="Explosion 1 75"/>
                  <p:cNvSpPr>
                    <a:spLocks noChangeArrowheads="1"/>
                  </p:cNvSpPr>
                  <p:nvPr/>
                </p:nvSpPr>
                <p:spPr bwMode="auto">
                  <a:xfrm>
                    <a:off x="1945480"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3" name="Group 12"/>
              <p:cNvGrpSpPr>
                <a:grpSpLocks/>
              </p:cNvGrpSpPr>
              <p:nvPr/>
            </p:nvGrpSpPr>
            <p:grpSpPr bwMode="auto">
              <a:xfrm>
                <a:off x="762000" y="2381250"/>
                <a:ext cx="952974" cy="1900238"/>
                <a:chOff x="1106488" y="2381250"/>
                <a:chExt cx="952974" cy="1899748"/>
              </a:xfrm>
            </p:grpSpPr>
            <p:grpSp>
              <p:nvGrpSpPr>
                <p:cNvPr id="24" name="Group 9"/>
                <p:cNvGrpSpPr>
                  <a:grpSpLocks/>
                </p:cNvGrpSpPr>
                <p:nvPr/>
              </p:nvGrpSpPr>
              <p:grpSpPr bwMode="auto">
                <a:xfrm>
                  <a:off x="1106488" y="2381250"/>
                  <a:ext cx="952974" cy="457619"/>
                  <a:chOff x="1106488" y="2381250"/>
                  <a:chExt cx="952974" cy="457619"/>
                </a:xfrm>
              </p:grpSpPr>
              <p:grpSp>
                <p:nvGrpSpPr>
                  <p:cNvPr id="35" name="Group 7"/>
                  <p:cNvGrpSpPr>
                    <a:grpSpLocks/>
                  </p:cNvGrpSpPr>
                  <p:nvPr/>
                </p:nvGrpSpPr>
                <p:grpSpPr bwMode="auto">
                  <a:xfrm>
                    <a:off x="1106488" y="2381250"/>
                    <a:ext cx="952974" cy="154013"/>
                    <a:chOff x="1106488" y="2381250"/>
                    <a:chExt cx="952974" cy="154013"/>
                  </a:xfrm>
                </p:grpSpPr>
                <p:sp>
                  <p:nvSpPr>
                    <p:cNvPr id="42"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3"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4"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5"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6"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36" name="Group 8"/>
                  <p:cNvGrpSpPr>
                    <a:grpSpLocks/>
                  </p:cNvGrpSpPr>
                  <p:nvPr/>
                </p:nvGrpSpPr>
                <p:grpSpPr bwMode="auto">
                  <a:xfrm>
                    <a:off x="1106488" y="2684856"/>
                    <a:ext cx="952974" cy="154013"/>
                    <a:chOff x="1106488" y="2684856"/>
                    <a:chExt cx="952974" cy="154013"/>
                  </a:xfrm>
                </p:grpSpPr>
                <p:sp>
                  <p:nvSpPr>
                    <p:cNvPr id="37" name="Explosion 1 49"/>
                    <p:cNvSpPr>
                      <a:spLocks noChangeArrowheads="1"/>
                    </p:cNvSpPr>
                    <p:nvPr/>
                  </p:nvSpPr>
                  <p:spPr bwMode="auto">
                    <a:xfrm>
                      <a:off x="1524424" y="268485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8" name="Explosion 1 50"/>
                    <p:cNvSpPr>
                      <a:spLocks noChangeArrowheads="1"/>
                    </p:cNvSpPr>
                    <p:nvPr/>
                  </p:nvSpPr>
                  <p:spPr bwMode="auto">
                    <a:xfrm>
                      <a:off x="1711275" y="268706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9" name="Explosion 1 51"/>
                    <p:cNvSpPr>
                      <a:spLocks noChangeArrowheads="1"/>
                    </p:cNvSpPr>
                    <p:nvPr/>
                  </p:nvSpPr>
                  <p:spPr bwMode="auto">
                    <a:xfrm>
                      <a:off x="1945480"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0" name="Explosion 1 53"/>
                    <p:cNvSpPr>
                      <a:spLocks noChangeArrowheads="1"/>
                    </p:cNvSpPr>
                    <p:nvPr/>
                  </p:nvSpPr>
                  <p:spPr bwMode="auto">
                    <a:xfrm>
                      <a:off x="1106488" y="268485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41" name="Explosion 1 54"/>
                    <p:cNvSpPr>
                      <a:spLocks noChangeArrowheads="1"/>
                    </p:cNvSpPr>
                    <p:nvPr/>
                  </p:nvSpPr>
                  <p:spPr bwMode="auto">
                    <a:xfrm>
                      <a:off x="1293339" y="268706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25" name="Group 16"/>
                <p:cNvGrpSpPr>
                  <a:grpSpLocks/>
                </p:cNvGrpSpPr>
                <p:nvPr/>
              </p:nvGrpSpPr>
              <p:grpSpPr bwMode="auto">
                <a:xfrm>
                  <a:off x="1106488" y="4126986"/>
                  <a:ext cx="531918" cy="154012"/>
                  <a:chOff x="1106488" y="4126986"/>
                  <a:chExt cx="531918" cy="154012"/>
                </a:xfrm>
              </p:grpSpPr>
              <p:sp>
                <p:nvSpPr>
                  <p:cNvPr id="32" name="Explosion 1 73"/>
                  <p:cNvSpPr>
                    <a:spLocks noChangeArrowheads="1"/>
                  </p:cNvSpPr>
                  <p:nvPr/>
                </p:nvSpPr>
                <p:spPr bwMode="auto">
                  <a:xfrm>
                    <a:off x="1524424" y="4126987"/>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3" name="Explosion 1 77"/>
                  <p:cNvSpPr>
                    <a:spLocks noChangeArrowheads="1"/>
                  </p:cNvSpPr>
                  <p:nvPr/>
                </p:nvSpPr>
                <p:spPr bwMode="auto">
                  <a:xfrm>
                    <a:off x="1106488" y="412698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4" name="Explosion 1 78"/>
                  <p:cNvSpPr>
                    <a:spLocks noChangeArrowheads="1"/>
                  </p:cNvSpPr>
                  <p:nvPr/>
                </p:nvSpPr>
                <p:spPr bwMode="auto">
                  <a:xfrm>
                    <a:off x="1293339" y="4129196"/>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6" name="Group 14"/>
                <p:cNvGrpSpPr>
                  <a:grpSpLocks/>
                </p:cNvGrpSpPr>
                <p:nvPr/>
              </p:nvGrpSpPr>
              <p:grpSpPr bwMode="auto">
                <a:xfrm>
                  <a:off x="1106488" y="3749688"/>
                  <a:ext cx="952974" cy="154013"/>
                  <a:chOff x="1106488" y="3749688"/>
                  <a:chExt cx="952974" cy="154013"/>
                </a:xfrm>
              </p:grpSpPr>
              <p:sp>
                <p:nvSpPr>
                  <p:cNvPr id="27" name="Explosion 1 79"/>
                  <p:cNvSpPr>
                    <a:spLocks noChangeArrowheads="1"/>
                  </p:cNvSpPr>
                  <p:nvPr/>
                </p:nvSpPr>
                <p:spPr bwMode="auto">
                  <a:xfrm>
                    <a:off x="1524424" y="374968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8" name="Explosion 1 80"/>
                  <p:cNvSpPr>
                    <a:spLocks noChangeArrowheads="1"/>
                  </p:cNvSpPr>
                  <p:nvPr/>
                </p:nvSpPr>
                <p:spPr bwMode="auto">
                  <a:xfrm>
                    <a:off x="1711275" y="3751899"/>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9" name="Explosion 1 81"/>
                  <p:cNvSpPr>
                    <a:spLocks noChangeArrowheads="1"/>
                  </p:cNvSpPr>
                  <p:nvPr/>
                </p:nvSpPr>
                <p:spPr bwMode="auto">
                  <a:xfrm>
                    <a:off x="1945480"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0" name="Explosion 1 83"/>
                  <p:cNvSpPr>
                    <a:spLocks noChangeArrowheads="1"/>
                  </p:cNvSpPr>
                  <p:nvPr/>
                </p:nvSpPr>
                <p:spPr bwMode="auto">
                  <a:xfrm>
                    <a:off x="1106488" y="374968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31" name="Explosion 1 84"/>
                  <p:cNvSpPr>
                    <a:spLocks noChangeArrowheads="1"/>
                  </p:cNvSpPr>
                  <p:nvPr/>
                </p:nvSpPr>
                <p:spPr bwMode="auto">
                  <a:xfrm>
                    <a:off x="1293339" y="3751898"/>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nvGrpSpPr>
              <p:cNvPr id="14" name="Group 13"/>
              <p:cNvGrpSpPr>
                <a:grpSpLocks/>
              </p:cNvGrpSpPr>
              <p:nvPr/>
            </p:nvGrpSpPr>
            <p:grpSpPr bwMode="auto">
              <a:xfrm>
                <a:off x="765175" y="2987675"/>
                <a:ext cx="531812" cy="155575"/>
                <a:chOff x="1106488" y="2988462"/>
                <a:chExt cx="531918" cy="154013"/>
              </a:xfrm>
            </p:grpSpPr>
            <p:sp>
              <p:nvSpPr>
                <p:cNvPr id="21" name="Explosion 1 55"/>
                <p:cNvSpPr>
                  <a:spLocks noChangeArrowheads="1"/>
                </p:cNvSpPr>
                <p:nvPr/>
              </p:nvSpPr>
              <p:spPr bwMode="auto">
                <a:xfrm>
                  <a:off x="1524424" y="298846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 name="Explosion 1 59"/>
                <p:cNvSpPr>
                  <a:spLocks noChangeArrowheads="1"/>
                </p:cNvSpPr>
                <p:nvPr/>
              </p:nvSpPr>
              <p:spPr bwMode="auto">
                <a:xfrm>
                  <a:off x="1106488" y="2988462"/>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3" name="Explosion 1 60"/>
                <p:cNvSpPr>
                  <a:spLocks noChangeArrowheads="1"/>
                </p:cNvSpPr>
                <p:nvPr/>
              </p:nvSpPr>
              <p:spPr bwMode="auto">
                <a:xfrm>
                  <a:off x="1293339" y="299067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15" name="Group 14"/>
              <p:cNvGrpSpPr>
                <a:grpSpLocks/>
              </p:cNvGrpSpPr>
              <p:nvPr/>
            </p:nvGrpSpPr>
            <p:grpSpPr bwMode="auto">
              <a:xfrm>
                <a:off x="765175" y="3368675"/>
                <a:ext cx="952974" cy="153988"/>
                <a:chOff x="1106488" y="3367970"/>
                <a:chExt cx="952974" cy="154013"/>
              </a:xfrm>
            </p:grpSpPr>
            <p:sp>
              <p:nvSpPr>
                <p:cNvPr id="16" name="Explosion 1 85"/>
                <p:cNvSpPr>
                  <a:spLocks noChangeArrowheads="1"/>
                </p:cNvSpPr>
                <p:nvPr/>
              </p:nvSpPr>
              <p:spPr bwMode="auto">
                <a:xfrm>
                  <a:off x="1524424" y="336797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 name="Explosion 1 86"/>
                <p:cNvSpPr>
                  <a:spLocks noChangeArrowheads="1"/>
                </p:cNvSpPr>
                <p:nvPr/>
              </p:nvSpPr>
              <p:spPr bwMode="auto">
                <a:xfrm>
                  <a:off x="1711275" y="337018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8" name="Explosion 1 87"/>
                <p:cNvSpPr>
                  <a:spLocks noChangeArrowheads="1"/>
                </p:cNvSpPr>
                <p:nvPr/>
              </p:nvSpPr>
              <p:spPr bwMode="auto">
                <a:xfrm>
                  <a:off x="1945480"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0"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sp>
        <p:nvSpPr>
          <p:cNvPr id="162" name="Rectangle 161"/>
          <p:cNvSpPr/>
          <p:nvPr/>
        </p:nvSpPr>
        <p:spPr>
          <a:xfrm>
            <a:off x="-70485" y="2416314"/>
            <a:ext cx="2356485" cy="707886"/>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Complete application</a:t>
            </a:r>
          </a:p>
          <a:p>
            <a:pPr algn="ctr" eaLnBrk="0" fontAlgn="base" hangingPunct="0">
              <a:spcBef>
                <a:spcPct val="0"/>
              </a:spcBef>
              <a:spcAft>
                <a:spcPct val="0"/>
              </a:spcAft>
            </a:pPr>
            <a:r>
              <a:rPr lang="en-US" sz="2000" b="1" dirty="0">
                <a:latin typeface="Arial Narrow" pitchFamily="34" charset="0"/>
              </a:rPr>
              <a:t>r</a:t>
            </a:r>
            <a:r>
              <a:rPr lang="en-US" sz="2000" b="1" dirty="0" smtClean="0">
                <a:latin typeface="Arial Narrow" pitchFamily="34" charset="0"/>
              </a:rPr>
              <a:t>eliability evaluation</a:t>
            </a:r>
            <a:endParaRPr lang="en-US" sz="2000" b="1" i="1" dirty="0">
              <a:latin typeface="Arial Narrow" pitchFamily="34" charset="0"/>
            </a:endParaRPr>
          </a:p>
        </p:txBody>
      </p:sp>
      <p:grpSp>
        <p:nvGrpSpPr>
          <p:cNvPr id="89" name="Group 88"/>
          <p:cNvGrpSpPr/>
          <p:nvPr/>
        </p:nvGrpSpPr>
        <p:grpSpPr>
          <a:xfrm>
            <a:off x="3845858" y="3236135"/>
            <a:ext cx="3134229" cy="774305"/>
            <a:chOff x="4168555" y="2603921"/>
            <a:chExt cx="4912695" cy="496953"/>
          </a:xfrm>
        </p:grpSpPr>
        <p:sp>
          <p:nvSpPr>
            <p:cNvPr id="84" name="Rounded Rectangle 83"/>
            <p:cNvSpPr/>
            <p:nvPr/>
          </p:nvSpPr>
          <p:spPr bwMode="auto">
            <a:xfrm>
              <a:off x="4195536" y="2603921"/>
              <a:ext cx="4885714" cy="496953"/>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37" name="Rectangle 136"/>
            <p:cNvSpPr/>
            <p:nvPr/>
          </p:nvSpPr>
          <p:spPr>
            <a:xfrm>
              <a:off x="4168555" y="2612886"/>
              <a:ext cx="4912695" cy="454325"/>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 Analyze all errors with few injections</a:t>
              </a:r>
            </a:p>
          </p:txBody>
        </p:sp>
      </p:grpSp>
      <p:sp>
        <p:nvSpPr>
          <p:cNvPr id="139" name="Rectangle 138"/>
          <p:cNvSpPr/>
          <p:nvPr/>
        </p:nvSpPr>
        <p:spPr>
          <a:xfrm>
            <a:off x="3429000" y="1336594"/>
            <a:ext cx="3972537" cy="773545"/>
          </a:xfrm>
          <a:prstGeom prst="rect">
            <a:avLst/>
          </a:prstGeom>
        </p:spPr>
        <p:txBody>
          <a:bodyPr wrap="square">
            <a:spAutoFit/>
          </a:bodyPr>
          <a:lstStyle/>
          <a:p>
            <a:pPr algn="ctr" eaLnBrk="0" fontAlgn="base" hangingPunct="0">
              <a:lnSpc>
                <a:spcPct val="130000"/>
              </a:lnSpc>
              <a:spcBef>
                <a:spcPct val="0"/>
              </a:spcBef>
              <a:spcAft>
                <a:spcPct val="0"/>
              </a:spcAft>
            </a:pPr>
            <a:r>
              <a:rPr lang="en-US" b="1" dirty="0">
                <a:latin typeface="Arial Narrow" pitchFamily="34" charset="0"/>
              </a:rPr>
              <a:t>Impractical, too many injections</a:t>
            </a:r>
          </a:p>
          <a:p>
            <a:pPr algn="ctr" eaLnBrk="0" fontAlgn="base" hangingPunct="0">
              <a:lnSpc>
                <a:spcPct val="130000"/>
              </a:lnSpc>
              <a:spcBef>
                <a:spcPct val="0"/>
              </a:spcBef>
              <a:spcAft>
                <a:spcPct val="0"/>
              </a:spcAft>
            </a:pPr>
            <a:r>
              <a:rPr lang="en-US" b="1" dirty="0">
                <a:latin typeface="Arial Narrow" pitchFamily="34" charset="0"/>
              </a:rPr>
              <a:t>&gt;1,000 compute-years for one app</a:t>
            </a:r>
          </a:p>
        </p:txBody>
      </p:sp>
      <p:grpSp>
        <p:nvGrpSpPr>
          <p:cNvPr id="85" name="Group 84"/>
          <p:cNvGrpSpPr/>
          <p:nvPr/>
        </p:nvGrpSpPr>
        <p:grpSpPr>
          <a:xfrm>
            <a:off x="2540369" y="1839352"/>
            <a:ext cx="812431" cy="1410717"/>
            <a:chOff x="4442653" y="1498817"/>
            <a:chExt cx="812431" cy="1410717"/>
          </a:xfrm>
        </p:grpSpPr>
        <p:sp>
          <p:nvSpPr>
            <p:cNvPr id="201" name="Explosion 1 106"/>
            <p:cNvSpPr>
              <a:spLocks noChangeArrowheads="1"/>
            </p:cNvSpPr>
            <p:nvPr/>
          </p:nvSpPr>
          <p:spPr bwMode="auto">
            <a:xfrm>
              <a:off x="4598808" y="1498817"/>
              <a:ext cx="97769" cy="8317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96" name="Explosion 1 66"/>
            <p:cNvSpPr>
              <a:spLocks noChangeArrowheads="1"/>
            </p:cNvSpPr>
            <p:nvPr/>
          </p:nvSpPr>
          <p:spPr bwMode="auto">
            <a:xfrm>
              <a:off x="4599732" y="2827145"/>
              <a:ext cx="97478" cy="82389"/>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70" name="Explosion 1 49"/>
            <p:cNvSpPr>
              <a:spLocks noChangeArrowheads="1"/>
            </p:cNvSpPr>
            <p:nvPr/>
          </p:nvSpPr>
          <p:spPr bwMode="auto">
            <a:xfrm>
              <a:off x="4797428" y="1836915"/>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4" name="Explosion 1 73"/>
            <p:cNvSpPr>
              <a:spLocks noChangeArrowheads="1"/>
            </p:cNvSpPr>
            <p:nvPr/>
          </p:nvSpPr>
          <p:spPr bwMode="auto">
            <a:xfrm>
              <a:off x="4797428" y="2619954"/>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60" name="Explosion 1 81"/>
            <p:cNvSpPr>
              <a:spLocks noChangeArrowheads="1"/>
            </p:cNvSpPr>
            <p:nvPr/>
          </p:nvSpPr>
          <p:spPr bwMode="auto">
            <a:xfrm>
              <a:off x="5157587" y="2415090"/>
              <a:ext cx="97497" cy="82424"/>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150" name="Explosion 1 89"/>
            <p:cNvSpPr>
              <a:spLocks noChangeArrowheads="1"/>
            </p:cNvSpPr>
            <p:nvPr/>
          </p:nvSpPr>
          <p:spPr bwMode="auto">
            <a:xfrm>
              <a:off x="4442653" y="2208071"/>
              <a:ext cx="97497" cy="8239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sp>
        <p:nvSpPr>
          <p:cNvPr id="204" name="Right Arrow 203"/>
          <p:cNvSpPr/>
          <p:nvPr/>
        </p:nvSpPr>
        <p:spPr bwMode="auto">
          <a:xfrm>
            <a:off x="4129530" y="2169335"/>
            <a:ext cx="2728470" cy="807396"/>
          </a:xfrm>
          <a:prstGeom prst="rightArrow">
            <a:avLst>
              <a:gd name="adj1" fmla="val 65100"/>
              <a:gd name="adj2" fmla="val 50000"/>
            </a:avLst>
          </a:prstGeom>
          <a:solidFill>
            <a:srgbClr val="00206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Arial Narrow" pitchFamily="34" charset="0"/>
              </a:rPr>
              <a:t>Relyzer</a:t>
            </a:r>
            <a:r>
              <a:rPr lang="en-US" sz="2000" b="1" dirty="0" smtClean="0">
                <a:solidFill>
                  <a:schemeClr val="bg1"/>
                </a:solidFill>
                <a:latin typeface="Arial Narrow" pitchFamily="34" charset="0"/>
              </a:rPr>
              <a:t>: Prune Errors</a:t>
            </a:r>
            <a:endParaRPr kumimoji="0" lang="en-US" sz="2000" b="1" i="0" u="none" strike="noStrike" cap="none" normalizeH="0" baseline="0" dirty="0">
              <a:ln>
                <a:noFill/>
              </a:ln>
              <a:solidFill>
                <a:schemeClr val="bg1"/>
              </a:solidFill>
              <a:effectLst/>
              <a:latin typeface="Arial Narrow" pitchFamily="34" charset="0"/>
            </a:endParaRPr>
          </a:p>
        </p:txBody>
      </p:sp>
      <p:grpSp>
        <p:nvGrpSpPr>
          <p:cNvPr id="205" name="Group 204"/>
          <p:cNvGrpSpPr/>
          <p:nvPr/>
        </p:nvGrpSpPr>
        <p:grpSpPr>
          <a:xfrm>
            <a:off x="7086600" y="1752600"/>
            <a:ext cx="1568926" cy="2286000"/>
            <a:chOff x="5526145" y="3657600"/>
            <a:chExt cx="1903512" cy="2979526"/>
          </a:xfrm>
        </p:grpSpPr>
        <p:grpSp>
          <p:nvGrpSpPr>
            <p:cNvPr id="206" name="Group 205"/>
            <p:cNvGrpSpPr/>
            <p:nvPr/>
          </p:nvGrpSpPr>
          <p:grpSpPr>
            <a:xfrm>
              <a:off x="5526145" y="3657600"/>
              <a:ext cx="1903512" cy="2979526"/>
              <a:chOff x="304800" y="1678682"/>
              <a:chExt cx="1828801" cy="4188718"/>
            </a:xfrm>
          </p:grpSpPr>
          <p:grpSp>
            <p:nvGrpSpPr>
              <p:cNvPr id="224" name="Group 223"/>
              <p:cNvGrpSpPr/>
              <p:nvPr/>
            </p:nvGrpSpPr>
            <p:grpSpPr>
              <a:xfrm>
                <a:off x="304800" y="1678682"/>
                <a:ext cx="1828801" cy="3863574"/>
                <a:chOff x="304800" y="1678682"/>
                <a:chExt cx="1828801" cy="3863574"/>
              </a:xfrm>
            </p:grpSpPr>
            <p:sp>
              <p:nvSpPr>
                <p:cNvPr id="227" name="Rounded Rectangle 226"/>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228" name="Group 2047"/>
                <p:cNvGrpSpPr>
                  <a:grpSpLocks/>
                </p:cNvGrpSpPr>
                <p:nvPr/>
              </p:nvGrpSpPr>
              <p:grpSpPr bwMode="auto">
                <a:xfrm>
                  <a:off x="390464" y="1907290"/>
                  <a:ext cx="1693927" cy="3634966"/>
                  <a:chOff x="1661149" y="2214680"/>
                  <a:chExt cx="1808096" cy="3635142"/>
                </a:xfrm>
              </p:grpSpPr>
              <p:sp>
                <p:nvSpPr>
                  <p:cNvPr id="229" name="Rectangle 228"/>
                  <p:cNvSpPr/>
                  <p:nvPr/>
                </p:nvSpPr>
                <p:spPr>
                  <a:xfrm>
                    <a:off x="1661149" y="3408539"/>
                    <a:ext cx="1808096" cy="626167"/>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itchFamily="34" charset="0"/>
                      </a:rPr>
                      <a:t>APPLICATION</a:t>
                    </a:r>
                  </a:p>
                </p:txBody>
              </p:sp>
              <p:cxnSp>
                <p:nvCxnSpPr>
                  <p:cNvPr id="23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23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236" name="TextBox 235"/>
                  <p:cNvSpPr txBox="1"/>
                  <p:nvPr/>
                </p:nvSpPr>
                <p:spPr>
                  <a:xfrm>
                    <a:off x="2446669" y="2973541"/>
                    <a:ext cx="46035" cy="2876281"/>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endParaRPr lang="en-US" sz="3200" b="1" dirty="0">
                      <a:latin typeface="+mj-lt"/>
                    </a:endParaRPr>
                  </a:p>
                </p:txBody>
              </p:sp>
            </p:grpSp>
          </p:grpSp>
          <p:cxnSp>
            <p:nvCxnSpPr>
              <p:cNvPr id="225" name="Straight Arrow Connector 2054"/>
              <p:cNvCxnSpPr>
                <a:cxnSpLocks noChangeShapeType="1"/>
                <a:stCxn id="227" idx="2"/>
                <a:endCxn id="226"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6" name="Rounded Rectangle 225"/>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grpSp>
          <p:nvGrpSpPr>
            <p:cNvPr id="207" name="Group 206"/>
            <p:cNvGrpSpPr/>
            <p:nvPr/>
          </p:nvGrpSpPr>
          <p:grpSpPr>
            <a:xfrm>
              <a:off x="5976398" y="3765446"/>
              <a:ext cx="993558" cy="1839833"/>
              <a:chOff x="794798" y="3757720"/>
              <a:chExt cx="993558" cy="1839833"/>
            </a:xfrm>
          </p:grpSpPr>
          <p:grpSp>
            <p:nvGrpSpPr>
              <p:cNvPr id="208" name="Group 207"/>
              <p:cNvGrpSpPr>
                <a:grpSpLocks/>
              </p:cNvGrpSpPr>
              <p:nvPr/>
            </p:nvGrpSpPr>
            <p:grpSpPr bwMode="auto">
              <a:xfrm>
                <a:off x="794798" y="3757720"/>
                <a:ext cx="313947" cy="109535"/>
                <a:chOff x="1106488" y="2079625"/>
                <a:chExt cx="301625" cy="153988"/>
              </a:xfrm>
            </p:grpSpPr>
            <p:sp>
              <p:nvSpPr>
                <p:cNvPr id="222" name="Explosion 1 105"/>
                <p:cNvSpPr>
                  <a:spLocks noChangeArrowheads="1"/>
                </p:cNvSpPr>
                <p:nvPr/>
              </p:nvSpPr>
              <p:spPr bwMode="auto">
                <a:xfrm>
                  <a:off x="1106488" y="2079625"/>
                  <a:ext cx="114300" cy="150813"/>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3" name="Explosion 1 106"/>
                <p:cNvSpPr>
                  <a:spLocks noChangeArrowheads="1"/>
                </p:cNvSpPr>
                <p:nvPr/>
              </p:nvSpPr>
              <p:spPr bwMode="auto">
                <a:xfrm>
                  <a:off x="1293813" y="2081213"/>
                  <a:ext cx="114300" cy="152400"/>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09" name="Group 208"/>
              <p:cNvGrpSpPr/>
              <p:nvPr/>
            </p:nvGrpSpPr>
            <p:grpSpPr>
              <a:xfrm>
                <a:off x="796451" y="3984663"/>
                <a:ext cx="991905" cy="1612890"/>
                <a:chOff x="762000" y="2381254"/>
                <a:chExt cx="952974" cy="2279646"/>
              </a:xfrm>
              <a:effectLst>
                <a:outerShdw blurRad="50800" dist="38100" dir="13500000" algn="br" rotWithShape="0">
                  <a:prstClr val="black">
                    <a:alpha val="40000"/>
                  </a:prstClr>
                </a:outerShdw>
              </a:effectLst>
            </p:grpSpPr>
            <p:grpSp>
              <p:nvGrpSpPr>
                <p:cNvPr id="210" name="Group 209"/>
                <p:cNvGrpSpPr>
                  <a:grpSpLocks/>
                </p:cNvGrpSpPr>
                <p:nvPr/>
              </p:nvGrpSpPr>
              <p:grpSpPr bwMode="auto">
                <a:xfrm>
                  <a:off x="762000" y="4506913"/>
                  <a:ext cx="300773" cy="153987"/>
                  <a:chOff x="1106488" y="4506493"/>
                  <a:chExt cx="300833" cy="154013"/>
                </a:xfrm>
              </p:grpSpPr>
              <p:sp>
                <p:nvSpPr>
                  <p:cNvPr id="220" name="Explosion 1 65"/>
                  <p:cNvSpPr>
                    <a:spLocks noChangeArrowheads="1"/>
                  </p:cNvSpPr>
                  <p:nvPr/>
                </p:nvSpPr>
                <p:spPr bwMode="auto">
                  <a:xfrm>
                    <a:off x="1106488" y="4506493"/>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21" name="Explosion 1 66"/>
                  <p:cNvSpPr>
                    <a:spLocks noChangeArrowheads="1"/>
                  </p:cNvSpPr>
                  <p:nvPr/>
                </p:nvSpPr>
                <p:spPr bwMode="auto">
                  <a:xfrm>
                    <a:off x="1293339" y="4508704"/>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1" name="Group 7"/>
                <p:cNvGrpSpPr>
                  <a:grpSpLocks/>
                </p:cNvGrpSpPr>
                <p:nvPr/>
              </p:nvGrpSpPr>
              <p:grpSpPr bwMode="auto">
                <a:xfrm>
                  <a:off x="762000" y="2381254"/>
                  <a:ext cx="952974" cy="154053"/>
                  <a:chOff x="1106488" y="2381250"/>
                  <a:chExt cx="952974" cy="154013"/>
                </a:xfrm>
              </p:grpSpPr>
              <p:sp>
                <p:nvSpPr>
                  <p:cNvPr id="215" name="Explosion 1 38"/>
                  <p:cNvSpPr>
                    <a:spLocks noChangeArrowheads="1"/>
                  </p:cNvSpPr>
                  <p:nvPr/>
                </p:nvSpPr>
                <p:spPr bwMode="auto">
                  <a:xfrm>
                    <a:off x="1524424" y="238125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6" name="Explosion 1 43"/>
                  <p:cNvSpPr>
                    <a:spLocks noChangeArrowheads="1"/>
                  </p:cNvSpPr>
                  <p:nvPr/>
                </p:nvSpPr>
                <p:spPr bwMode="auto">
                  <a:xfrm>
                    <a:off x="1711275" y="2383461"/>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7" name="Explosion 1 44"/>
                  <p:cNvSpPr>
                    <a:spLocks noChangeArrowheads="1"/>
                  </p:cNvSpPr>
                  <p:nvPr/>
                </p:nvSpPr>
                <p:spPr bwMode="auto">
                  <a:xfrm>
                    <a:off x="1945480"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8" name="Explosion 1 46"/>
                  <p:cNvSpPr>
                    <a:spLocks noChangeArrowheads="1"/>
                  </p:cNvSpPr>
                  <p:nvPr/>
                </p:nvSpPr>
                <p:spPr bwMode="auto">
                  <a:xfrm>
                    <a:off x="1106488" y="238125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9" name="Explosion 1 48"/>
                  <p:cNvSpPr>
                    <a:spLocks noChangeArrowheads="1"/>
                  </p:cNvSpPr>
                  <p:nvPr/>
                </p:nvSpPr>
                <p:spPr bwMode="auto">
                  <a:xfrm>
                    <a:off x="1293339" y="238346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nvGrpSpPr>
                <p:cNvPr id="212" name="Group 211"/>
                <p:cNvGrpSpPr>
                  <a:grpSpLocks/>
                </p:cNvGrpSpPr>
                <p:nvPr/>
              </p:nvGrpSpPr>
              <p:grpSpPr bwMode="auto">
                <a:xfrm>
                  <a:off x="765175" y="3368675"/>
                  <a:ext cx="300833" cy="153987"/>
                  <a:chOff x="1106488" y="3367970"/>
                  <a:chExt cx="300833" cy="154012"/>
                </a:xfrm>
              </p:grpSpPr>
              <p:sp>
                <p:nvSpPr>
                  <p:cNvPr id="213" name="Explosion 1 89"/>
                  <p:cNvSpPr>
                    <a:spLocks noChangeArrowheads="1"/>
                  </p:cNvSpPr>
                  <p:nvPr/>
                </p:nvSpPr>
                <p:spPr bwMode="auto">
                  <a:xfrm>
                    <a:off x="1106488" y="336797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sp>
                <p:nvSpPr>
                  <p:cNvPr id="214" name="Explosion 1 90"/>
                  <p:cNvSpPr>
                    <a:spLocks noChangeArrowheads="1"/>
                  </p:cNvSpPr>
                  <p:nvPr/>
                </p:nvSpPr>
                <p:spPr bwMode="auto">
                  <a:xfrm>
                    <a:off x="1293339" y="3370180"/>
                    <a:ext cx="113982" cy="151802"/>
                  </a:xfrm>
                  <a:prstGeom prst="irregularSeal1">
                    <a:avLst/>
                  </a:prstGeom>
                  <a:solidFill>
                    <a:srgbClr val="FF0000"/>
                  </a:solidFill>
                  <a:ln w="54864" algn="ctr">
                    <a:solidFill>
                      <a:srgbClr val="FF0000"/>
                    </a:solidFill>
                    <a:round/>
                    <a:headEnd/>
                    <a:tailEnd/>
                  </a:ln>
                </p:spPr>
                <p:txBody>
                  <a:bodyPr/>
                  <a:lstStyle/>
                  <a:p>
                    <a:pPr eaLnBrk="0" hangingPunct="0"/>
                    <a:endParaRPr lang="en-US" sz="2400"/>
                  </a:p>
                </p:txBody>
              </p:sp>
            </p:grpSp>
          </p:grpSp>
        </p:grpSp>
      </p:grpSp>
      <p:sp>
        <p:nvSpPr>
          <p:cNvPr id="175" name="Rectangle 174"/>
          <p:cNvSpPr/>
          <p:nvPr/>
        </p:nvSpPr>
        <p:spPr>
          <a:xfrm>
            <a:off x="-76200" y="1438870"/>
            <a:ext cx="2331721" cy="923330"/>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Traditional approach:</a:t>
            </a:r>
          </a:p>
          <a:p>
            <a:pPr algn="ctr" eaLnBrk="0" fontAlgn="base" hangingPunct="0">
              <a:spcBef>
                <a:spcPct val="0"/>
              </a:spcBef>
              <a:spcAft>
                <a:spcPct val="0"/>
              </a:spcAft>
            </a:pPr>
            <a:r>
              <a:rPr lang="en-US" b="1" dirty="0" smtClean="0">
                <a:latin typeface="Arial Narrow" pitchFamily="34" charset="0"/>
              </a:rPr>
              <a:t>Statistical Error Injections?</a:t>
            </a:r>
            <a:endParaRPr lang="en-US" b="1" dirty="0">
              <a:latin typeface="Arial Narrow" pitchFamily="34" charset="0"/>
            </a:endParaRPr>
          </a:p>
        </p:txBody>
      </p:sp>
      <p:sp>
        <p:nvSpPr>
          <p:cNvPr id="177" name="Rectangle 176"/>
          <p:cNvSpPr/>
          <p:nvPr/>
        </p:nvSpPr>
        <p:spPr>
          <a:xfrm>
            <a:off x="-45721" y="3288268"/>
            <a:ext cx="2331721" cy="369332"/>
          </a:xfrm>
          <a:prstGeom prst="rect">
            <a:avLst/>
          </a:prstGeom>
        </p:spPr>
        <p:txBody>
          <a:bodyPr wrap="square">
            <a:spAutoFit/>
          </a:bodyPr>
          <a:lstStyle/>
          <a:p>
            <a:pPr algn="ctr" eaLnBrk="0" fontAlgn="base" hangingPunct="0">
              <a:spcBef>
                <a:spcPct val="0"/>
              </a:spcBef>
              <a:spcAft>
                <a:spcPct val="0"/>
              </a:spcAft>
            </a:pPr>
            <a:r>
              <a:rPr lang="en-US" b="1" dirty="0" smtClean="0">
                <a:latin typeface="Arial Narrow" pitchFamily="34" charset="0"/>
              </a:rPr>
              <a:t>One injection at a time</a:t>
            </a:r>
            <a:endParaRPr lang="en-US" b="1" dirty="0">
              <a:latin typeface="Arial Narrow" pitchFamily="34" charset="0"/>
            </a:endParaRPr>
          </a:p>
        </p:txBody>
      </p:sp>
      <p:grpSp>
        <p:nvGrpSpPr>
          <p:cNvPr id="131" name="Group 130"/>
          <p:cNvGrpSpPr/>
          <p:nvPr/>
        </p:nvGrpSpPr>
        <p:grpSpPr>
          <a:xfrm>
            <a:off x="5697255" y="4419600"/>
            <a:ext cx="1533065" cy="2286000"/>
            <a:chOff x="304800" y="1678682"/>
            <a:chExt cx="1828801" cy="4188718"/>
          </a:xfrm>
        </p:grpSpPr>
        <p:grpSp>
          <p:nvGrpSpPr>
            <p:cNvPr id="132" name="Group 131"/>
            <p:cNvGrpSpPr/>
            <p:nvPr/>
          </p:nvGrpSpPr>
          <p:grpSpPr>
            <a:xfrm>
              <a:off x="304800" y="1678682"/>
              <a:ext cx="1828801" cy="3222945"/>
              <a:chOff x="304800" y="1678682"/>
              <a:chExt cx="1828801" cy="3222945"/>
            </a:xfrm>
          </p:grpSpPr>
          <p:sp>
            <p:nvSpPr>
              <p:cNvPr id="135" name="Rounded Rectangle 134"/>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36" name="Group 2047"/>
              <p:cNvGrpSpPr>
                <a:grpSpLocks/>
              </p:cNvGrpSpPr>
              <p:nvPr/>
            </p:nvGrpSpPr>
            <p:grpSpPr bwMode="auto">
              <a:xfrm>
                <a:off x="370652" y="1907290"/>
                <a:ext cx="1733551" cy="2732088"/>
                <a:chOff x="1640001" y="2214680"/>
                <a:chExt cx="1850390" cy="2732220"/>
              </a:xfrm>
            </p:grpSpPr>
            <p:sp>
              <p:nvSpPr>
                <p:cNvPr id="138" name="Rectangle 137"/>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40"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1"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2"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3"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4"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45"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46" name="TextBox 145"/>
                <p:cNvSpPr txBox="1"/>
                <p:nvPr/>
              </p:nvSpPr>
              <p:spPr>
                <a:xfrm>
                  <a:off x="2446669" y="2973542"/>
                  <a:ext cx="46035" cy="1570114"/>
                </a:xfrm>
                <a:prstGeom prst="rect">
                  <a:avLst/>
                </a:prstGeom>
                <a:noFill/>
              </p:spPr>
              <p:txBody>
                <a:bodyPr>
                  <a:spAutoFit/>
                </a:bodyPr>
                <a:lstStyle/>
                <a:p>
                  <a:pPr>
                    <a:defRPr/>
                  </a:pPr>
                  <a:r>
                    <a:rPr lang="en-US" sz="3200" b="1" dirty="0">
                      <a:latin typeface="+mj-lt"/>
                    </a:rPr>
                    <a:t>.</a:t>
                  </a:r>
                </a:p>
                <a:p>
                  <a:pPr>
                    <a:defRPr/>
                  </a:pPr>
                  <a:r>
                    <a:rPr lang="en-US" sz="3200" b="1" dirty="0">
                      <a:latin typeface="+mj-lt"/>
                    </a:rPr>
                    <a:t>.</a:t>
                  </a:r>
                </a:p>
                <a:p>
                  <a:pPr>
                    <a:defRPr/>
                  </a:pPr>
                  <a:r>
                    <a:rPr lang="en-US" sz="3200" b="1" dirty="0">
                      <a:latin typeface="+mj-lt"/>
                    </a:rPr>
                    <a:t>.</a:t>
                  </a:r>
                </a:p>
              </p:txBody>
            </p:sp>
          </p:grpSp>
        </p:grpSp>
        <p:cxnSp>
          <p:nvCxnSpPr>
            <p:cNvPr id="133" name="Straight Arrow Connector 2054"/>
            <p:cNvCxnSpPr>
              <a:cxnSpLocks noChangeShapeType="1"/>
              <a:stCxn id="135" idx="2"/>
              <a:endCxn id="134" idx="0"/>
            </p:cNvCxnSpPr>
            <p:nvPr/>
          </p:nvCxnSpPr>
          <p:spPr bwMode="auto">
            <a:xfrm>
              <a:off x="1219201" y="4901627"/>
              <a:ext cx="0" cy="358613"/>
            </a:xfrm>
            <a:prstGeom prst="straightConnector1">
              <a:avLst/>
            </a:prstGeom>
            <a:noFill/>
            <a:ln w="54864"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4" name="Rounded Rectangle 133"/>
            <p:cNvSpPr/>
            <p:nvPr/>
          </p:nvSpPr>
          <p:spPr bwMode="auto">
            <a:xfrm>
              <a:off x="304800" y="5260240"/>
              <a:ext cx="1828801" cy="607160"/>
            </a:xfrm>
            <a:prstGeom prst="roundRect">
              <a:avLst/>
            </a:prstGeom>
            <a:solidFill>
              <a:srgbClr val="92D050"/>
            </a:solidFill>
            <a:ln>
              <a:headEnd type="none" w="med" len="med"/>
              <a:tailEnd type="none" w="med" len="med"/>
            </a:ln>
            <a:effectLst>
              <a:outerShdw blurRad="50800" dist="38100" dir="13500000" algn="br"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2000" b="1" dirty="0">
                  <a:solidFill>
                    <a:schemeClr val="tx1"/>
                  </a:solidFill>
                </a:rPr>
                <a:t>Output</a:t>
              </a:r>
            </a:p>
          </p:txBody>
        </p:sp>
      </p:grpSp>
      <p:sp>
        <p:nvSpPr>
          <p:cNvPr id="147" name="Explosion 1 61"/>
          <p:cNvSpPr>
            <a:spLocks noChangeArrowheads="1"/>
          </p:cNvSpPr>
          <p:nvPr/>
        </p:nvSpPr>
        <p:spPr bwMode="auto">
          <a:xfrm>
            <a:off x="6514038" y="4794403"/>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148" name="Rectangle 147"/>
          <p:cNvSpPr/>
          <p:nvPr/>
        </p:nvSpPr>
        <p:spPr>
          <a:xfrm>
            <a:off x="5635914" y="5047859"/>
            <a:ext cx="1752137" cy="1707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Explosion 1 61"/>
          <p:cNvSpPr>
            <a:spLocks noChangeArrowheads="1"/>
          </p:cNvSpPr>
          <p:nvPr/>
        </p:nvSpPr>
        <p:spPr bwMode="auto">
          <a:xfrm>
            <a:off x="6491164" y="4800885"/>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sp>
        <p:nvSpPr>
          <p:cNvPr id="151" name="TextBox 150"/>
          <p:cNvSpPr txBox="1"/>
          <p:nvPr/>
        </p:nvSpPr>
        <p:spPr>
          <a:xfrm>
            <a:off x="7179330" y="6172200"/>
            <a:ext cx="1026243" cy="707886"/>
          </a:xfrm>
          <a:prstGeom prst="rect">
            <a:avLst/>
          </a:prstGeom>
          <a:noFill/>
        </p:spPr>
        <p:txBody>
          <a:bodyPr wrap="none" rtlCol="0">
            <a:spAutoFit/>
          </a:bodyPr>
          <a:lstStyle/>
          <a:p>
            <a:pPr algn="ctr"/>
            <a:r>
              <a:rPr lang="en-US" sz="2000" b="1" dirty="0" smtClean="0">
                <a:latin typeface="Arial Narrow" pitchFamily="34" charset="0"/>
              </a:rPr>
              <a:t>Masked </a:t>
            </a:r>
          </a:p>
          <a:p>
            <a:pPr algn="ctr"/>
            <a:r>
              <a:rPr lang="en-US" sz="2000" b="1" dirty="0" smtClean="0">
                <a:latin typeface="Arial Narrow" pitchFamily="34" charset="0"/>
              </a:rPr>
              <a:t>or SDC?</a:t>
            </a:r>
            <a:endParaRPr lang="en-US" sz="2000" b="1" dirty="0">
              <a:latin typeface="Arial Narrow" pitchFamily="34" charset="0"/>
            </a:endParaRPr>
          </a:p>
        </p:txBody>
      </p:sp>
      <p:sp>
        <p:nvSpPr>
          <p:cNvPr id="5" name="Rectangle 4"/>
          <p:cNvSpPr/>
          <p:nvPr/>
        </p:nvSpPr>
        <p:spPr>
          <a:xfrm>
            <a:off x="698083" y="5628724"/>
            <a:ext cx="4434175" cy="707886"/>
          </a:xfrm>
          <a:prstGeom prst="rect">
            <a:avLst/>
          </a:prstGeom>
        </p:spPr>
        <p:txBody>
          <a:bodyPr wrap="square">
            <a:spAutoFit/>
          </a:bodyPr>
          <a:lstStyle/>
          <a:p>
            <a:pPr marL="342900" indent="-342900" algn="ctr">
              <a:buFont typeface="Symbol" panose="05050102010706020507" pitchFamily="18" charset="2"/>
              <a:buChar char="Þ"/>
            </a:pPr>
            <a:r>
              <a:rPr lang="en-US" sz="2000" b="1" dirty="0" err="1" smtClean="0">
                <a:latin typeface="Arial Narrow" panose="020B0606020202030204" pitchFamily="34" charset="0"/>
              </a:rPr>
              <a:t>mvEqualizer</a:t>
            </a:r>
            <a:r>
              <a:rPr lang="en-US" sz="2000" b="1" dirty="0" smtClean="0">
                <a:latin typeface="Arial Narrow" panose="020B0606020202030204" pitchFamily="34" charset="0"/>
              </a:rPr>
              <a:t>: </a:t>
            </a:r>
            <a:r>
              <a:rPr lang="en-US" sz="2000" b="1" dirty="0" smtClean="0">
                <a:latin typeface="Arial Narrow" panose="020B0606020202030204" pitchFamily="34" charset="0"/>
                <a:sym typeface="Symbol" charset="2"/>
              </a:rPr>
              <a:t>S</a:t>
            </a:r>
            <a:r>
              <a:rPr lang="en-US" sz="2000" b="1" dirty="0" smtClean="0">
                <a:latin typeface="Arial Narrow" panose="020B0606020202030204" pitchFamily="34" charset="0"/>
              </a:rPr>
              <a:t>horten by comparing state for equivalence</a:t>
            </a:r>
            <a:endParaRPr lang="en-US" sz="2000" b="1" dirty="0">
              <a:latin typeface="Arial Narrow" panose="020B0606020202030204" pitchFamily="34" charset="0"/>
            </a:endParaRPr>
          </a:p>
        </p:txBody>
      </p:sp>
      <p:grpSp>
        <p:nvGrpSpPr>
          <p:cNvPr id="152" name="Group 151"/>
          <p:cNvGrpSpPr/>
          <p:nvPr/>
        </p:nvGrpSpPr>
        <p:grpSpPr>
          <a:xfrm>
            <a:off x="990600" y="4724400"/>
            <a:ext cx="3849143" cy="774305"/>
            <a:chOff x="4168555" y="2603921"/>
            <a:chExt cx="4912695" cy="496953"/>
          </a:xfrm>
        </p:grpSpPr>
        <p:sp>
          <p:nvSpPr>
            <p:cNvPr id="153" name="Rounded Rectangle 152"/>
            <p:cNvSpPr/>
            <p:nvPr/>
          </p:nvSpPr>
          <p:spPr bwMode="auto">
            <a:xfrm>
              <a:off x="4195536" y="2603921"/>
              <a:ext cx="4885714" cy="496953"/>
            </a:xfrm>
            <a:prstGeom prst="roundRect">
              <a:avLst/>
            </a:prstGeom>
            <a:solidFill>
              <a:srgbClr val="D15100">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Arial Narrow" pitchFamily="34" charset="0"/>
              </a:endParaRPr>
            </a:p>
          </p:txBody>
        </p:sp>
        <p:sp>
          <p:nvSpPr>
            <p:cNvPr id="154" name="Rectangle 153"/>
            <p:cNvSpPr/>
            <p:nvPr/>
          </p:nvSpPr>
          <p:spPr>
            <a:xfrm>
              <a:off x="4168555" y="2612886"/>
              <a:ext cx="4912695" cy="454325"/>
            </a:xfrm>
            <a:prstGeom prst="rect">
              <a:avLst/>
            </a:prstGeom>
          </p:spPr>
          <p:txBody>
            <a:bodyPr wrap="square">
              <a:spAutoFit/>
            </a:bodyPr>
            <a:lstStyle/>
            <a:p>
              <a:pPr algn="ctr" eaLnBrk="0" fontAlgn="base" hangingPunct="0">
                <a:spcBef>
                  <a:spcPct val="0"/>
                </a:spcBef>
                <a:spcAft>
                  <a:spcPct val="0"/>
                </a:spcAft>
              </a:pPr>
              <a:r>
                <a:rPr lang="en-US" sz="2000" b="1" dirty="0" smtClean="0">
                  <a:latin typeface="Arial Narrow" pitchFamily="34" charset="0"/>
                </a:rPr>
                <a:t>Challenge: Error simulations are time consuming</a:t>
              </a:r>
            </a:p>
          </p:txBody>
        </p:sp>
      </p:grpSp>
      <p:grpSp>
        <p:nvGrpSpPr>
          <p:cNvPr id="94" name="Group 93"/>
          <p:cNvGrpSpPr/>
          <p:nvPr/>
        </p:nvGrpSpPr>
        <p:grpSpPr>
          <a:xfrm>
            <a:off x="6341594" y="4422214"/>
            <a:ext cx="2650240" cy="1855290"/>
            <a:chOff x="6341594" y="4422214"/>
            <a:chExt cx="2650240" cy="1855290"/>
          </a:xfrm>
        </p:grpSpPr>
        <p:grpSp>
          <p:nvGrpSpPr>
            <p:cNvPr id="93" name="Group 92"/>
            <p:cNvGrpSpPr/>
            <p:nvPr/>
          </p:nvGrpSpPr>
          <p:grpSpPr>
            <a:xfrm>
              <a:off x="6341594" y="4422214"/>
              <a:ext cx="2650240" cy="1855290"/>
              <a:chOff x="6341594" y="4422214"/>
              <a:chExt cx="2650240" cy="1855290"/>
            </a:xfrm>
          </p:grpSpPr>
          <p:grpSp>
            <p:nvGrpSpPr>
              <p:cNvPr id="92" name="Group 91"/>
              <p:cNvGrpSpPr/>
              <p:nvPr/>
            </p:nvGrpSpPr>
            <p:grpSpPr>
              <a:xfrm>
                <a:off x="6341594" y="4422214"/>
                <a:ext cx="2617679" cy="1758927"/>
                <a:chOff x="7799024" y="4470302"/>
                <a:chExt cx="2617679" cy="1758927"/>
              </a:xfrm>
            </p:grpSpPr>
            <p:grpSp>
              <p:nvGrpSpPr>
                <p:cNvPr id="91" name="Group 90"/>
                <p:cNvGrpSpPr/>
                <p:nvPr/>
              </p:nvGrpSpPr>
              <p:grpSpPr>
                <a:xfrm>
                  <a:off x="7799024" y="4470302"/>
                  <a:ext cx="2617679" cy="1758927"/>
                  <a:chOff x="6368590" y="4419600"/>
                  <a:chExt cx="2617679" cy="1758927"/>
                </a:xfrm>
              </p:grpSpPr>
              <p:grpSp>
                <p:nvGrpSpPr>
                  <p:cNvPr id="156" name="Group 155"/>
                  <p:cNvGrpSpPr/>
                  <p:nvPr/>
                </p:nvGrpSpPr>
                <p:grpSpPr>
                  <a:xfrm>
                    <a:off x="7453204" y="4419600"/>
                    <a:ext cx="1533065" cy="1758927"/>
                    <a:chOff x="304800" y="1678682"/>
                    <a:chExt cx="1828801" cy="3222945"/>
                  </a:xfrm>
                </p:grpSpPr>
                <p:sp>
                  <p:nvSpPr>
                    <p:cNvPr id="159" name="Rounded Rectangle 158"/>
                    <p:cNvSpPr/>
                    <p:nvPr/>
                  </p:nvSpPr>
                  <p:spPr bwMode="auto">
                    <a:xfrm>
                      <a:off x="304800" y="1678682"/>
                      <a:ext cx="1828801" cy="3222945"/>
                    </a:xfrm>
                    <a:prstGeom prst="roundRect">
                      <a:avLst/>
                    </a:prstGeom>
                    <a:solidFill>
                      <a:schemeClr val="bg1">
                        <a:lumMod val="85000"/>
                      </a:schemeClr>
                    </a:solidFill>
                    <a:ln>
                      <a:noFill/>
                      <a:headEnd type="none" w="med" len="med"/>
                      <a:tailEnd type="none" w="med" len="med"/>
                    </a:ln>
                    <a:effectLst>
                      <a:outerShdw blurRad="50800" dist="38100" dir="13500000" algn="br" rotWithShape="0">
                        <a:prstClr val="black">
                          <a:alpha val="40000"/>
                        </a:prstClr>
                      </a:outerShd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endParaRPr lang="en-US" sz="2400" b="1" dirty="0">
                        <a:solidFill>
                          <a:schemeClr val="tx1"/>
                        </a:solidFill>
                        <a:latin typeface="+mj-lt"/>
                      </a:endParaRPr>
                    </a:p>
                  </p:txBody>
                </p:sp>
                <p:grpSp>
                  <p:nvGrpSpPr>
                    <p:cNvPr id="161" name="Group 2047"/>
                    <p:cNvGrpSpPr>
                      <a:grpSpLocks/>
                    </p:cNvGrpSpPr>
                    <p:nvPr/>
                  </p:nvGrpSpPr>
                  <p:grpSpPr bwMode="auto">
                    <a:xfrm>
                      <a:off x="370652" y="1907290"/>
                      <a:ext cx="1733551" cy="2732650"/>
                      <a:chOff x="1640001" y="2214680"/>
                      <a:chExt cx="1850390" cy="2732782"/>
                    </a:xfrm>
                  </p:grpSpPr>
                  <p:sp>
                    <p:nvSpPr>
                      <p:cNvPr id="163" name="Rectangle 162"/>
                      <p:cNvSpPr/>
                      <p:nvPr/>
                    </p:nvSpPr>
                    <p:spPr>
                      <a:xfrm>
                        <a:off x="1640001" y="3408539"/>
                        <a:ext cx="1850390" cy="676773"/>
                      </a:xfrm>
                      <a:prstGeom prst="rect">
                        <a:avLst/>
                      </a:prstGeom>
                    </p:spPr>
                    <p:txBody>
                      <a:bodyPr wrap="none">
                        <a:spAutoFit/>
                      </a:bodyPr>
                      <a:lstStyle/>
                      <a:p>
                        <a:pPr algn="ctr" eaLnBrk="0" hangingPunct="0">
                          <a:defRPr/>
                        </a:pPr>
                        <a:r>
                          <a:rPr lang="en-US" b="1" dirty="0">
                            <a:solidFill>
                              <a:schemeClr val="tx1">
                                <a:lumMod val="65000"/>
                                <a:lumOff val="35000"/>
                              </a:schemeClr>
                            </a:solidFill>
                            <a:latin typeface="Arial Narrow" panose="020B0606020202030204" pitchFamily="34" charset="0"/>
                          </a:rPr>
                          <a:t>APPLICATION</a:t>
                        </a:r>
                      </a:p>
                    </p:txBody>
                  </p:sp>
                  <p:cxnSp>
                    <p:nvCxnSpPr>
                      <p:cNvPr id="165" name="Straight Connector 23"/>
                      <p:cNvCxnSpPr>
                        <a:cxnSpLocks noChangeShapeType="1"/>
                      </p:cNvCxnSpPr>
                      <p:nvPr/>
                    </p:nvCxnSpPr>
                    <p:spPr bwMode="auto">
                      <a:xfrm>
                        <a:off x="1915675" y="221468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6" name="Straight Connector 28"/>
                      <p:cNvCxnSpPr>
                        <a:cxnSpLocks noChangeShapeType="1"/>
                      </p:cNvCxnSpPr>
                      <p:nvPr/>
                    </p:nvCxnSpPr>
                    <p:spPr bwMode="auto">
                      <a:xfrm>
                        <a:off x="1915675" y="251826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7" name="Straight Connector 29"/>
                      <p:cNvCxnSpPr>
                        <a:cxnSpLocks noChangeShapeType="1"/>
                      </p:cNvCxnSpPr>
                      <p:nvPr/>
                    </p:nvCxnSpPr>
                    <p:spPr bwMode="auto">
                      <a:xfrm>
                        <a:off x="1915675" y="282184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8" name="Straight Connector 30"/>
                      <p:cNvCxnSpPr>
                        <a:cxnSpLocks noChangeShapeType="1"/>
                      </p:cNvCxnSpPr>
                      <p:nvPr/>
                    </p:nvCxnSpPr>
                    <p:spPr bwMode="auto">
                      <a:xfrm>
                        <a:off x="1915675" y="31254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69" name="Straight Connector 31"/>
                      <p:cNvCxnSpPr>
                        <a:cxnSpLocks noChangeShapeType="1"/>
                      </p:cNvCxnSpPr>
                      <p:nvPr/>
                    </p:nvCxnSpPr>
                    <p:spPr bwMode="auto">
                      <a:xfrm>
                        <a:off x="1915675" y="494690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cxnSp>
                    <p:nvCxnSpPr>
                      <p:cNvPr id="171" name="Straight Connector 32"/>
                      <p:cNvCxnSpPr>
                        <a:cxnSpLocks noChangeShapeType="1"/>
                      </p:cNvCxnSpPr>
                      <p:nvPr/>
                    </p:nvCxnSpPr>
                    <p:spPr bwMode="auto">
                      <a:xfrm>
                        <a:off x="1915675" y="4643320"/>
                        <a:ext cx="1290215" cy="0"/>
                      </a:xfrm>
                      <a:prstGeom prst="line">
                        <a:avLst/>
                      </a:prstGeom>
                      <a:noFill/>
                      <a:ln w="54864" algn="ctr">
                        <a:solidFill>
                          <a:schemeClr val="tx1"/>
                        </a:solidFill>
                        <a:round/>
                        <a:headEnd/>
                        <a:tailEnd/>
                      </a:ln>
                      <a:extLst>
                        <a:ext uri="{909E8E84-426E-40DD-AFC4-6F175D3DCCD1}">
                          <a14:hiddenFill xmlns:a14="http://schemas.microsoft.com/office/drawing/2010/main">
                            <a:noFill/>
                          </a14:hiddenFill>
                        </a:ext>
                      </a:extLst>
                    </p:spPr>
                  </p:cxnSp>
                  <p:sp>
                    <p:nvSpPr>
                      <p:cNvPr id="172" name="TextBox 171"/>
                      <p:cNvSpPr txBox="1"/>
                      <p:nvPr/>
                    </p:nvSpPr>
                    <p:spPr>
                      <a:xfrm>
                        <a:off x="2446669" y="2973542"/>
                        <a:ext cx="46035" cy="1973920"/>
                      </a:xfrm>
                      <a:prstGeom prst="rect">
                        <a:avLst/>
                      </a:prstGeom>
                      <a:noFill/>
                    </p:spPr>
                    <p:txBody>
                      <a:bodyPr>
                        <a:spAutoFit/>
                      </a:bodyPr>
                      <a:lstStyle/>
                      <a:p>
                        <a:pPr>
                          <a:defRPr/>
                        </a:pPr>
                        <a:r>
                          <a:rPr lang="en-US" sz="3200" b="1" dirty="0">
                            <a:latin typeface="+mj-lt"/>
                          </a:rPr>
                          <a:t>.</a:t>
                        </a:r>
                      </a:p>
                      <a:p>
                        <a:pPr>
                          <a:defRPr/>
                        </a:pPr>
                        <a:r>
                          <a:rPr lang="en-US" sz="3200" b="1" dirty="0" smtClean="0">
                            <a:latin typeface="+mj-lt"/>
                          </a:rPr>
                          <a:t>.</a:t>
                        </a:r>
                        <a:endParaRPr lang="en-US" sz="3200" b="1" dirty="0">
                          <a:latin typeface="+mj-lt"/>
                        </a:endParaRPr>
                      </a:p>
                    </p:txBody>
                  </p:sp>
                </p:grpSp>
              </p:grpSp>
              <p:sp>
                <p:nvSpPr>
                  <p:cNvPr id="178" name="Freeform 177"/>
                  <p:cNvSpPr/>
                  <p:nvPr/>
                </p:nvSpPr>
                <p:spPr bwMode="auto">
                  <a:xfrm>
                    <a:off x="6494768" y="4932994"/>
                    <a:ext cx="169895" cy="489026"/>
                  </a:xfrm>
                  <a:custGeom>
                    <a:avLst/>
                    <a:gdLst>
                      <a:gd name="connsiteX0" fmla="*/ 109939 w 318950"/>
                      <a:gd name="connsiteY0" fmla="*/ 0 h 557348"/>
                      <a:gd name="connsiteX1" fmla="*/ 14145 w 318950"/>
                      <a:gd name="connsiteY1" fmla="*/ 148045 h 557348"/>
                      <a:gd name="connsiteX2" fmla="*/ 318945 w 318950"/>
                      <a:gd name="connsiteY2" fmla="*/ 217714 h 557348"/>
                      <a:gd name="connsiteX3" fmla="*/ 5436 w 318950"/>
                      <a:gd name="connsiteY3" fmla="*/ 357051 h 557348"/>
                      <a:gd name="connsiteX4" fmla="*/ 118648 w 318950"/>
                      <a:gd name="connsiteY4" fmla="*/ 435428 h 557348"/>
                      <a:gd name="connsiteX5" fmla="*/ 101231 w 318950"/>
                      <a:gd name="connsiteY5" fmla="*/ 557348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50" h="557348">
                        <a:moveTo>
                          <a:pt x="109939" y="0"/>
                        </a:moveTo>
                        <a:cubicBezTo>
                          <a:pt x="44625" y="55879"/>
                          <a:pt x="-20689" y="111759"/>
                          <a:pt x="14145" y="148045"/>
                        </a:cubicBezTo>
                        <a:cubicBezTo>
                          <a:pt x="48979" y="184331"/>
                          <a:pt x="320396" y="182880"/>
                          <a:pt x="318945" y="217714"/>
                        </a:cubicBezTo>
                        <a:cubicBezTo>
                          <a:pt x="317494" y="252548"/>
                          <a:pt x="38819" y="320765"/>
                          <a:pt x="5436" y="357051"/>
                        </a:cubicBezTo>
                        <a:cubicBezTo>
                          <a:pt x="-27947" y="393337"/>
                          <a:pt x="102682" y="402045"/>
                          <a:pt x="118648" y="435428"/>
                        </a:cubicBezTo>
                        <a:cubicBezTo>
                          <a:pt x="134614" y="468811"/>
                          <a:pt x="117922" y="513079"/>
                          <a:pt x="101231" y="557348"/>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8" name="Rectangle 87"/>
                  <p:cNvSpPr/>
                  <p:nvPr/>
                </p:nvSpPr>
                <p:spPr bwMode="auto">
                  <a:xfrm>
                    <a:off x="6368590" y="5412216"/>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0" name="Freeform 89"/>
                  <p:cNvSpPr/>
                  <p:nvPr/>
                </p:nvSpPr>
                <p:spPr bwMode="auto">
                  <a:xfrm>
                    <a:off x="7915906" y="4763589"/>
                    <a:ext cx="300865" cy="674989"/>
                  </a:xfrm>
                  <a:custGeom>
                    <a:avLst/>
                    <a:gdLst>
                      <a:gd name="connsiteX0" fmla="*/ 185 w 300865"/>
                      <a:gd name="connsiteY0" fmla="*/ 0 h 627017"/>
                      <a:gd name="connsiteX1" fmla="*/ 200483 w 300865"/>
                      <a:gd name="connsiteY1" fmla="*/ 78377 h 627017"/>
                      <a:gd name="connsiteX2" fmla="*/ 185 w 300865"/>
                      <a:gd name="connsiteY2" fmla="*/ 156754 h 627017"/>
                      <a:gd name="connsiteX3" fmla="*/ 244025 w 300865"/>
                      <a:gd name="connsiteY3" fmla="*/ 235131 h 627017"/>
                      <a:gd name="connsiteX4" fmla="*/ 17603 w 300865"/>
                      <a:gd name="connsiteY4" fmla="*/ 339634 h 627017"/>
                      <a:gd name="connsiteX5" fmla="*/ 296277 w 300865"/>
                      <a:gd name="connsiteY5" fmla="*/ 383177 h 627017"/>
                      <a:gd name="connsiteX6" fmla="*/ 191774 w 300865"/>
                      <a:gd name="connsiteY6" fmla="*/ 505097 h 627017"/>
                      <a:gd name="connsiteX7" fmla="*/ 200483 w 300865"/>
                      <a:gd name="connsiteY7" fmla="*/ 627017 h 62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65" h="627017">
                        <a:moveTo>
                          <a:pt x="185" y="0"/>
                        </a:moveTo>
                        <a:cubicBezTo>
                          <a:pt x="100334" y="26125"/>
                          <a:pt x="200483" y="52251"/>
                          <a:pt x="200483" y="78377"/>
                        </a:cubicBezTo>
                        <a:cubicBezTo>
                          <a:pt x="200483" y="104503"/>
                          <a:pt x="-7072" y="130628"/>
                          <a:pt x="185" y="156754"/>
                        </a:cubicBezTo>
                        <a:cubicBezTo>
                          <a:pt x="7442" y="182880"/>
                          <a:pt x="241122" y="204651"/>
                          <a:pt x="244025" y="235131"/>
                        </a:cubicBezTo>
                        <a:cubicBezTo>
                          <a:pt x="246928" y="265611"/>
                          <a:pt x="8894" y="314960"/>
                          <a:pt x="17603" y="339634"/>
                        </a:cubicBezTo>
                        <a:cubicBezTo>
                          <a:pt x="26312" y="364308"/>
                          <a:pt x="267249" y="355600"/>
                          <a:pt x="296277" y="383177"/>
                        </a:cubicBezTo>
                        <a:cubicBezTo>
                          <a:pt x="325305" y="410754"/>
                          <a:pt x="207740" y="464457"/>
                          <a:pt x="191774" y="505097"/>
                        </a:cubicBezTo>
                        <a:cubicBezTo>
                          <a:pt x="175808" y="545737"/>
                          <a:pt x="188145" y="586377"/>
                          <a:pt x="200483" y="627017"/>
                        </a:cubicBezTo>
                      </a:path>
                    </a:pathLst>
                  </a:cu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180" name="Explosion 1 61"/>
                <p:cNvSpPr>
                  <a:spLocks noChangeArrowheads="1"/>
                </p:cNvSpPr>
                <p:nvPr/>
              </p:nvSpPr>
              <p:spPr bwMode="auto">
                <a:xfrm>
                  <a:off x="9310969" y="4669701"/>
                  <a:ext cx="113959" cy="151776"/>
                </a:xfrm>
                <a:prstGeom prst="irregularSeal1">
                  <a:avLst/>
                </a:prstGeom>
                <a:solidFill>
                  <a:srgbClr val="FF0000"/>
                </a:solidFill>
                <a:ln w="54864" algn="ctr">
                  <a:solidFill>
                    <a:srgbClr val="FF0000"/>
                  </a:solidFill>
                  <a:round/>
                  <a:headEnd/>
                  <a:tailEnd/>
                </a:ln>
                <a:effectLst>
                  <a:outerShdw blurRad="50800" dist="38100" dir="13500000" algn="br" rotWithShape="0">
                    <a:prstClr val="black">
                      <a:alpha val="40000"/>
                    </a:prstClr>
                  </a:outerShdw>
                </a:effectLst>
              </p:spPr>
              <p:txBody>
                <a:bodyPr/>
                <a:lstStyle/>
                <a:p>
                  <a:pPr eaLnBrk="0" hangingPunct="0"/>
                  <a:endParaRPr lang="en-US" sz="2400" b="1"/>
                </a:p>
              </p:txBody>
            </p:sp>
          </p:grpSp>
          <p:sp>
            <p:nvSpPr>
              <p:cNvPr id="181" name="Rectangle 180"/>
              <p:cNvSpPr/>
              <p:nvPr/>
            </p:nvSpPr>
            <p:spPr>
              <a:xfrm>
                <a:off x="7186130" y="5447673"/>
                <a:ext cx="1805704" cy="82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Up-Down Arrow 181"/>
            <p:cNvSpPr/>
            <p:nvPr/>
          </p:nvSpPr>
          <p:spPr bwMode="auto">
            <a:xfrm rot="5400000">
              <a:off x="7128783" y="4992840"/>
              <a:ext cx="304800" cy="934674"/>
            </a:xfrm>
            <a:prstGeom prst="upDownArrow">
              <a:avLst/>
            </a:prstGeom>
            <a:solidFill>
              <a:srgbClr val="00B050"/>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3" name="Rectangle 182"/>
            <p:cNvSpPr/>
            <p:nvPr/>
          </p:nvSpPr>
          <p:spPr bwMode="auto">
            <a:xfrm>
              <a:off x="7901132" y="5412329"/>
              <a:ext cx="395818" cy="7668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extLst>
      <p:ext uri="{BB962C8B-B14F-4D97-AF65-F5344CB8AC3E}">
        <p14:creationId xmlns:p14="http://schemas.microsoft.com/office/powerpoint/2010/main" val="39054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49"/>
                                        </p:tgtEl>
                                        <p:attrNameLst>
                                          <p:attrName>style.visibility</p:attrName>
                                        </p:attrNameLst>
                                      </p:cBhvr>
                                      <p:to>
                                        <p:strVal val="visible"/>
                                      </p:to>
                                    </p:set>
                                  </p:childTnLst>
                                </p:cTn>
                              </p:par>
                              <p:par>
                                <p:cTn id="56" presetID="0" presetClass="path" presetSubtype="0" accel="50000" decel="50000" fill="hold" grpId="1" nodeType="withEffect">
                                  <p:stCondLst>
                                    <p:cond delay="1000"/>
                                  </p:stCondLst>
                                  <p:childTnLst>
                                    <p:animMotion origin="layout" path="M 0.00347 4.81481E-6 C 0.00243 0.01805 0.00312 0.05162 -0.00452 0.06944 C -0.0066 0.08217 -0.00799 0.0949 -0.00938 0.10763 C -0.00868 0.15069 -0.00573 0.19513 -0.00573 0.23888 " pathEditMode="relative" rAng="0" ptsTypes="AAAA">
                                      <p:cBhvr>
                                        <p:cTn id="57" dur="3000" fill="hold"/>
                                        <p:tgtEl>
                                          <p:spTgt spid="147"/>
                                        </p:tgtEl>
                                        <p:attrNameLst>
                                          <p:attrName>ppt_x</p:attrName>
                                          <p:attrName>ppt_y</p:attrName>
                                        </p:attrNameLst>
                                      </p:cBhvr>
                                      <p:rCtr x="-642" y="11944"/>
                                    </p:animMotion>
                                  </p:childTnLst>
                                </p:cTn>
                              </p:par>
                              <p:par>
                                <p:cTn id="58" presetID="42" presetClass="path" presetSubtype="0" accel="50000" decel="50000" fill="hold" grpId="1" nodeType="withEffect">
                                  <p:stCondLst>
                                    <p:cond delay="1000"/>
                                  </p:stCondLst>
                                  <p:childTnLst>
                                    <p:animMotion origin="layout" path="M -2.77778E-6 3.33333E-6 L -2.77778E-6 0.28148 " pathEditMode="relative" rAng="0" ptsTypes="AA">
                                      <p:cBhvr>
                                        <p:cTn id="59" dur="3000" fill="hold"/>
                                        <p:tgtEl>
                                          <p:spTgt spid="148"/>
                                        </p:tgtEl>
                                        <p:attrNameLst>
                                          <p:attrName>ppt_x</p:attrName>
                                          <p:attrName>ppt_y</p:attrName>
                                        </p:attrNameLst>
                                      </p:cBhvr>
                                      <p:rCtr x="0" y="14074"/>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147"/>
                                        </p:tgtEl>
                                        <p:attrNameLst>
                                          <p:attrName>style.visibility</p:attrName>
                                        </p:attrNameLst>
                                      </p:cBhvr>
                                      <p:to>
                                        <p:strVal val="hidden"/>
                                      </p:to>
                                    </p:set>
                                  </p:childTnLst>
                                </p:cTn>
                              </p:par>
                            </p:childTnLst>
                          </p:cTn>
                        </p:par>
                        <p:par>
                          <p:cTn id="63" fill="hold">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15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39" grpId="0"/>
      <p:bldP spid="139" grpId="1"/>
      <p:bldP spid="204" grpId="0" animBg="1"/>
      <p:bldP spid="175" grpId="0"/>
      <p:bldP spid="175" grpId="1"/>
      <p:bldP spid="177" grpId="0"/>
      <p:bldP spid="147" grpId="0" animBg="1"/>
      <p:bldP spid="147" grpId="1" animBg="1"/>
      <p:bldP spid="147" grpId="2" animBg="1"/>
      <p:bldP spid="148" grpId="1" animBg="1"/>
      <p:bldP spid="149" grpId="0" animBg="1"/>
      <p:bldP spid="15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3|6.8"/>
</p:tagLst>
</file>

<file path=ppt/tags/tag2.xml><?xml version="1.0" encoding="utf-8"?>
<p:tagLst xmlns:a="http://schemas.openxmlformats.org/drawingml/2006/main" xmlns:r="http://schemas.openxmlformats.org/officeDocument/2006/relationships" xmlns:p="http://schemas.openxmlformats.org/presentationml/2006/main">
  <p:tag name="TIMING" val="|28.3|6.8"/>
</p:tagLst>
</file>

<file path=ppt/tags/tag3.xml><?xml version="1.0" encoding="utf-8"?>
<p:tagLst xmlns:a="http://schemas.openxmlformats.org/drawingml/2006/main" xmlns:r="http://schemas.openxmlformats.org/officeDocument/2006/relationships" xmlns:p="http://schemas.openxmlformats.org/presentationml/2006/main">
  <p:tag name="TIMING" val="|18.6"/>
</p:tagLst>
</file>

<file path=ppt/tags/tag4.xml><?xml version="1.0" encoding="utf-8"?>
<p:tagLst xmlns:a="http://schemas.openxmlformats.org/drawingml/2006/main" xmlns:r="http://schemas.openxmlformats.org/officeDocument/2006/relationships" xmlns:p="http://schemas.openxmlformats.org/presentationml/2006/main">
  <p:tag name="TIMING" val="|2.3|9|16|6.8"/>
</p:tagLst>
</file>

<file path=ppt/tags/tag5.xml><?xml version="1.0" encoding="utf-8"?>
<p:tagLst xmlns:a="http://schemas.openxmlformats.org/drawingml/2006/main" xmlns:r="http://schemas.openxmlformats.org/officeDocument/2006/relationships" xmlns:p="http://schemas.openxmlformats.org/presentationml/2006/main">
  <p:tag name="TIMING" val="|2.3|9|16|6.8"/>
</p:tagLst>
</file>

<file path=ppt/tags/tag6.xml><?xml version="1.0" encoding="utf-8"?>
<p:tagLst xmlns:a="http://schemas.openxmlformats.org/drawingml/2006/main" xmlns:r="http://schemas.openxmlformats.org/officeDocument/2006/relationships" xmlns:p="http://schemas.openxmlformats.org/presentationml/2006/main">
  <p:tag name="TIMING" val="|17.3|12.8|18.7"/>
</p:tagLst>
</file>

<file path=ppt/tags/tag7.xml><?xml version="1.0" encoding="utf-8"?>
<p:tagLst xmlns:a="http://schemas.openxmlformats.org/drawingml/2006/main" xmlns:r="http://schemas.openxmlformats.org/officeDocument/2006/relationships" xmlns:p="http://schemas.openxmlformats.org/presentationml/2006/main">
  <p:tag name="TIMING" val="|34.1|25.2|12.1|1|15.5|18.6|0.5|0.3|12.2|4"/>
</p:tagLst>
</file>

<file path=ppt/tags/tag8.xml><?xml version="1.0" encoding="utf-8"?>
<p:tagLst xmlns:a="http://schemas.openxmlformats.org/drawingml/2006/main" xmlns:r="http://schemas.openxmlformats.org/officeDocument/2006/relationships" xmlns:p="http://schemas.openxmlformats.org/presentationml/2006/main">
  <p:tag name="TIMING" val="|36.3"/>
</p:tagLst>
</file>

<file path=ppt/theme/theme1.xml><?xml version="1.0" encoding="utf-8"?>
<a:theme xmlns:a="http://schemas.openxmlformats.org/drawingml/2006/main" name="SWAT-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SWAT-Theme</Template>
  <TotalTime>16966</TotalTime>
  <Words>3971</Words>
  <Application>Microsoft Office PowerPoint</Application>
  <PresentationFormat>On-screen Show (4:3)</PresentationFormat>
  <Paragraphs>1194</Paragraphs>
  <Slides>77</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MS PGothic</vt:lpstr>
      <vt:lpstr>MS PGothic</vt:lpstr>
      <vt:lpstr>Arial</vt:lpstr>
      <vt:lpstr>Arial Narrow</vt:lpstr>
      <vt:lpstr>Calibri</vt:lpstr>
      <vt:lpstr>Cambria Math</vt:lpstr>
      <vt:lpstr>Helvetica</vt:lpstr>
      <vt:lpstr>Symbol</vt:lpstr>
      <vt:lpstr>Times</vt:lpstr>
      <vt:lpstr>Wingdings</vt:lpstr>
      <vt:lpstr>SWAT-Theme</vt:lpstr>
      <vt:lpstr>PowerPoint Presentation</vt:lpstr>
      <vt:lpstr>Technology Scaling and Reliability Challenges</vt:lpstr>
      <vt:lpstr>Technology Scaling and Reliability Challenges</vt:lpstr>
      <vt:lpstr>Motivation</vt:lpstr>
      <vt:lpstr>SWAT: A Low-Cost Reliability Solution</vt:lpstr>
      <vt:lpstr>Motivation</vt:lpstr>
      <vt:lpstr>Error Outcomes</vt:lpstr>
      <vt:lpstr>Error Outcomes</vt:lpstr>
      <vt:lpstr>Approach</vt:lpstr>
      <vt:lpstr>Advantages of Finding SDC-causing Sites</vt:lpstr>
      <vt:lpstr>Contributions (1/3) [ASPLOS’12, Top Picks’13]</vt:lpstr>
      <vt:lpstr>Contributions (2/3) [In review]</vt:lpstr>
      <vt:lpstr>Contributions (3/3)</vt:lpstr>
      <vt:lpstr>Other Contributions</vt:lpstr>
      <vt:lpstr>Outline</vt:lpstr>
      <vt:lpstr>Relyzer: Application Reliability Analyzer</vt:lpstr>
      <vt:lpstr>Methodology for Relyzer</vt:lpstr>
      <vt:lpstr>Pruning Results</vt:lpstr>
      <vt:lpstr>Outline</vt:lpstr>
      <vt:lpstr>mvEqualizer: Motivation</vt:lpstr>
      <vt:lpstr>Challenges in Reducing Full Executions</vt:lpstr>
      <vt:lpstr>Approach: Fast Simulation Framework</vt:lpstr>
      <vt:lpstr>Approach: Fast Simulation Framework</vt:lpstr>
      <vt:lpstr>Error Simulation Algorithm</vt:lpstr>
      <vt:lpstr>Error Simulation Algorithm</vt:lpstr>
      <vt:lpstr>Methodology for mvEqualizer</vt:lpstr>
      <vt:lpstr>Efficacy of mvEqualizer</vt:lpstr>
      <vt:lpstr>Savings from Equalized Simulations</vt:lpstr>
      <vt:lpstr>Outline</vt:lpstr>
      <vt:lpstr>Converting SDCs to Detections: Our Approach</vt:lpstr>
      <vt:lpstr>SDC-Causing Code Properties</vt:lpstr>
      <vt:lpstr>Categorization of SDC-causing Sites</vt:lpstr>
      <vt:lpstr>Efficacy of Detectors</vt:lpstr>
      <vt:lpstr>Tunable Reliability</vt:lpstr>
      <vt:lpstr>Tunable Reliability: Challenges</vt:lpstr>
      <vt:lpstr>Identifying Near Optimal Detectors: Our Approach</vt:lpstr>
      <vt:lpstr>SDC Reduction vs. Overhead Trade-off Curve</vt:lpstr>
      <vt:lpstr>SDC Reduction vs. Overhead Trade-off Curve</vt:lpstr>
      <vt:lpstr>Outline</vt:lpstr>
      <vt:lpstr>Evaluating Program Analysis Based Metrics</vt:lpstr>
      <vt:lpstr>Evaluation Methodology</vt:lpstr>
      <vt:lpstr>Results: Simple Metrics are Non-trivial (1/2)</vt:lpstr>
      <vt:lpstr>Results: Simple Metrics are Non-trivial (2/2)</vt:lpstr>
      <vt:lpstr>Summary</vt:lpstr>
      <vt:lpstr>Limitations and Future Directions</vt:lpstr>
      <vt:lpstr>PowerPoint Presentation</vt:lpstr>
      <vt:lpstr>Backup</vt:lpstr>
      <vt:lpstr>Related Work</vt:lpstr>
      <vt:lpstr>iSWAT vs. Our Work</vt:lpstr>
      <vt:lpstr>Pattabiraman et al. vs. Our Work</vt:lpstr>
      <vt:lpstr>SymPLFIED vs. Relyzer</vt:lpstr>
      <vt:lpstr>Shoestring vs. Relyzer</vt:lpstr>
      <vt:lpstr>Relyzer</vt:lpstr>
      <vt:lpstr>Store Equivalence</vt:lpstr>
      <vt:lpstr>Pruning Predictable Errors</vt:lpstr>
      <vt:lpstr>Definition to First-Use Equivalence</vt:lpstr>
      <vt:lpstr>Control Flow Equivalence</vt:lpstr>
      <vt:lpstr>Methodology: Validating Pruning Techniques</vt:lpstr>
      <vt:lpstr>Validating Pruning Techniques</vt:lpstr>
      <vt:lpstr>Potential Impact of Relyzer</vt:lpstr>
      <vt:lpstr>mvEqualizer</vt:lpstr>
      <vt:lpstr>Significance of Comparing Live Processor State</vt:lpstr>
      <vt:lpstr>PowerPoint Presentation</vt:lpstr>
      <vt:lpstr>Detectors</vt:lpstr>
      <vt:lpstr>Loop Incrementailzation</vt:lpstr>
      <vt:lpstr>Loop Incrementailzation</vt:lpstr>
      <vt:lpstr>Registers with Long Life</vt:lpstr>
      <vt:lpstr>Application-Specific Behavior</vt:lpstr>
      <vt:lpstr>Application-Specific Behavior</vt:lpstr>
      <vt:lpstr>Methodology for Detectors</vt:lpstr>
      <vt:lpstr>SDC Reduction</vt:lpstr>
      <vt:lpstr>Execution Overhead</vt:lpstr>
      <vt:lpstr>Tunable Reliability: Challenges</vt:lpstr>
      <vt:lpstr>Regressions</vt:lpstr>
      <vt:lpstr>PowerPoint Presentation</vt:lpstr>
      <vt:lpstr>SDC Examples</vt:lpstr>
      <vt:lpstr>Hardware vs. Software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siva.hari@gmail.com</cp:lastModifiedBy>
  <cp:revision>2219</cp:revision>
  <cp:lastPrinted>2012-08-15T20:21:14Z</cp:lastPrinted>
  <dcterms:created xsi:type="dcterms:W3CDTF">2006-08-16T00:00:00Z</dcterms:created>
  <dcterms:modified xsi:type="dcterms:W3CDTF">2013-07-15T14:07:49Z</dcterms:modified>
</cp:coreProperties>
</file>