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64" r:id="rId4"/>
    <p:sldId id="258" r:id="rId5"/>
    <p:sldId id="259" r:id="rId6"/>
    <p:sldId id="260" r:id="rId7"/>
    <p:sldId id="261" r:id="rId8"/>
    <p:sldId id="263" r:id="rId9"/>
    <p:sldId id="262" r:id="rId10"/>
    <p:sldId id="265" r:id="rId11"/>
    <p:sldId id="267" r:id="rId12"/>
    <p:sldId id="268" r:id="rId13"/>
    <p:sldId id="269" r:id="rId14"/>
    <p:sldId id="270" r:id="rId15"/>
    <p:sldId id="271"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1" d="100"/>
          <a:sy n="81" d="100"/>
        </p:scale>
        <p:origin x="-300" y="210"/>
      </p:cViewPr>
      <p:guideLst>
        <p:guide orient="horz" pos="792"/>
        <p:guide orient="horz" pos="1080"/>
        <p:guide pos="19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slide" Target="slides/slide15.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xmlns=""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xmlns=""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xmlns=""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xmlns=""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hyperlink" Target="https://drive.google.com/file/d/1u9XiUdsWpVhj5P6P1l7CRvnzNelQ2iIR/view?usp=sharing" TargetMode="External"/><Relationship Id="rId3" Type="http://schemas.openxmlformats.org/officeDocument/2006/relationships/hyperlink" Target="https://drive.google.com/file/d/18TkwRV5olZpJsFSQdzopESLPa1ACuPVy/view?usp=sharing" TargetMode="External"/><Relationship Id="rId7" Type="http://schemas.openxmlformats.org/officeDocument/2006/relationships/hyperlink" Target="https://drive.google.com/file/d/1V9nuDXjpxI95Ik_z_80GuqPm50M3EF5q/view?usp=sharing" TargetMode="External"/><Relationship Id="rId2" Type="http://schemas.openxmlformats.org/officeDocument/2006/relationships/hyperlink" Target="https://drive.google.com/file/d/1HaGdDwe62kHmsm2qgwnQ4dW89Kfetpld/view?usp=sharing" TargetMode="External"/><Relationship Id="rId1" Type="http://schemas.openxmlformats.org/officeDocument/2006/relationships/slideLayout" Target="../slideLayouts/slideLayout1.xml"/><Relationship Id="rId6" Type="http://schemas.openxmlformats.org/officeDocument/2006/relationships/hyperlink" Target="https://drive.google.com/file/d/1Ame5v6Xlj4PDzRrCFGM41FH9_X7hZc8x/view?usp=sharing" TargetMode="External"/><Relationship Id="rId5" Type="http://schemas.openxmlformats.org/officeDocument/2006/relationships/hyperlink" Target="https://drive.google.com/file/d/1fBryWokK42Y-R8nFOGc0hvzOOUCIEFQY/view?usp=sharing" TargetMode="External"/><Relationship Id="rId10" Type="http://schemas.openxmlformats.org/officeDocument/2006/relationships/hyperlink" Target="https://drive.google.com/file/d/1PoNViwOwi3VAu86TlPBF8zdqsWdPxyIR/view?usp=sharing" TargetMode="External"/><Relationship Id="rId4" Type="http://schemas.openxmlformats.org/officeDocument/2006/relationships/hyperlink" Target="https://drive.google.com/file/d/1hyI_TtE8X0dWaqfU_a4fksLrKBQ0GRz9/view?usp=sharing" TargetMode="External"/><Relationship Id="rId9" Type="http://schemas.openxmlformats.org/officeDocument/2006/relationships/hyperlink" Target="https://drive.google.com/file/d/1ZEy25Fs0nC5kEwn8ViDV0LQfvWjGZtmK/view?usp=sharing"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s://github.com/sivaharshitha1209/water-quality-prediction_week-2.git"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xmlns=""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xmlns=""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xmlns="" id="{D5067E9C-C7B9-4476-9708-CBB3F66FD892}"/>
              </a:ext>
            </a:extLst>
          </p:cNvPr>
          <p:cNvSpPr txBox="1"/>
          <p:nvPr/>
        </p:nvSpPr>
        <p:spPr>
          <a:xfrm>
            <a:off x="4503279" y="1975338"/>
            <a:ext cx="6870861" cy="4339650"/>
          </a:xfrm>
          <a:prstGeom prst="rect">
            <a:avLst/>
          </a:prstGeom>
          <a:noFill/>
        </p:spPr>
        <p:txBody>
          <a:bodyPr wrap="square" rtlCol="0">
            <a:spAutoFit/>
          </a:bodyPr>
          <a:lstStyle/>
          <a:p>
            <a:pPr algn="r"/>
            <a:r>
              <a:rPr lang="en-US" sz="3600" b="1" dirty="0" smtClean="0">
                <a:solidFill>
                  <a:schemeClr val="bg1"/>
                </a:solidFill>
                <a:latin typeface="Calibri" panose="020F0502020204030204" pitchFamily="34" charset="0"/>
                <a:cs typeface="Times New Roman" panose="02020603050405020304" pitchFamily="18" charset="0"/>
              </a:rPr>
              <a:t>“</a:t>
            </a:r>
            <a:r>
              <a:rPr lang="en-US" sz="3600" b="1" dirty="0">
                <a:solidFill>
                  <a:schemeClr val="bg1"/>
                </a:solidFill>
                <a:latin typeface="Calibri" panose="020F0502020204030204" pitchFamily="34" charset="0"/>
                <a:cs typeface="Times New Roman" panose="02020603050405020304" pitchFamily="18" charset="0"/>
              </a:rPr>
              <a:t>WATER  QUALITY  PREDICTION USING  MACHINE  LEARNING”</a:t>
            </a:r>
          </a:p>
          <a:p>
            <a:pPr algn="r"/>
            <a:r>
              <a:rPr lang="en-US" sz="2800" b="1" dirty="0" smtClean="0">
                <a:solidFill>
                  <a:schemeClr val="bg1"/>
                </a:solidFill>
                <a:latin typeface="Calibri" panose="020F0502020204030204" pitchFamily="34" charset="0"/>
                <a:cs typeface="Times New Roman" panose="02020603050405020304" pitchFamily="18" charset="0"/>
              </a:rPr>
              <a:t>__A </a:t>
            </a:r>
            <a:r>
              <a:rPr lang="en-US" sz="2800" b="1" dirty="0">
                <a:solidFill>
                  <a:schemeClr val="bg1"/>
                </a:solidFill>
                <a:latin typeface="Calibri" panose="020F0502020204030204" pitchFamily="34" charset="0"/>
                <a:cs typeface="Times New Roman" panose="02020603050405020304" pitchFamily="18" charset="0"/>
              </a:rPr>
              <a:t>Smart way to predict pollution levels and support clean water initiatives in India…</a:t>
            </a:r>
          </a:p>
          <a:p>
            <a:pPr algn="ctr"/>
            <a:r>
              <a:rPr lang="en-US" sz="2800" b="1" dirty="0">
                <a:solidFill>
                  <a:schemeClr val="bg1"/>
                </a:solidFill>
                <a:latin typeface="Calibri" panose="020F0502020204030204" pitchFamily="34" charset="0"/>
                <a:cs typeface="Times New Roman" panose="02020603050405020304" pitchFamily="18" charset="0"/>
              </a:rPr>
              <a:t>Name: Siva </a:t>
            </a:r>
            <a:r>
              <a:rPr lang="en-US" sz="2800" b="1" dirty="0" err="1">
                <a:solidFill>
                  <a:schemeClr val="bg1"/>
                </a:solidFill>
                <a:latin typeface="Calibri" panose="020F0502020204030204" pitchFamily="34" charset="0"/>
                <a:cs typeface="Times New Roman" panose="02020603050405020304" pitchFamily="18" charset="0"/>
              </a:rPr>
              <a:t>Harshitha</a:t>
            </a:r>
            <a:r>
              <a:rPr lang="en-US" sz="2800" b="1" dirty="0">
                <a:solidFill>
                  <a:schemeClr val="bg1"/>
                </a:solidFill>
                <a:latin typeface="Calibri" panose="020F0502020204030204" pitchFamily="34" charset="0"/>
                <a:cs typeface="Times New Roman" panose="02020603050405020304" pitchFamily="18" charset="0"/>
              </a:rPr>
              <a:t> </a:t>
            </a:r>
            <a:r>
              <a:rPr lang="en-US" sz="2800" b="1" dirty="0" err="1">
                <a:solidFill>
                  <a:schemeClr val="bg1"/>
                </a:solidFill>
                <a:latin typeface="Calibri" panose="020F0502020204030204" pitchFamily="34" charset="0"/>
                <a:cs typeface="Times New Roman" panose="02020603050405020304" pitchFamily="18" charset="0"/>
              </a:rPr>
              <a:t>Sreeram</a:t>
            </a:r>
            <a:endParaRPr lang="en-US" sz="2800" b="1" dirty="0">
              <a:solidFill>
                <a:schemeClr val="bg1"/>
              </a:solidFill>
              <a:latin typeface="Calibri" panose="020F0502020204030204" pitchFamily="34" charset="0"/>
              <a:cs typeface="Times New Roman" panose="02020603050405020304" pitchFamily="18" charset="0"/>
            </a:endParaRPr>
          </a:p>
          <a:p>
            <a:pPr algn="ctr"/>
            <a:r>
              <a:rPr lang="en-US" sz="2800" b="1" dirty="0">
                <a:solidFill>
                  <a:schemeClr val="bg1"/>
                </a:solidFill>
                <a:latin typeface="Calibri" panose="020F0502020204030204" pitchFamily="34" charset="0"/>
                <a:cs typeface="Times New Roman" panose="02020603050405020304" pitchFamily="18" charset="0"/>
              </a:rPr>
              <a:t>Student </a:t>
            </a:r>
            <a:r>
              <a:rPr lang="en-US" sz="2800" b="1" dirty="0" smtClean="0">
                <a:solidFill>
                  <a:schemeClr val="bg1"/>
                </a:solidFill>
                <a:latin typeface="Calibri" panose="020F0502020204030204" pitchFamily="34" charset="0"/>
                <a:cs typeface="Times New Roman" panose="02020603050405020304" pitchFamily="18" charset="0"/>
              </a:rPr>
              <a:t>ID: </a:t>
            </a:r>
            <a:r>
              <a:rPr lang="en-IN" sz="2800" dirty="0">
                <a:solidFill>
                  <a:schemeClr val="bg1"/>
                </a:solidFill>
              </a:rPr>
              <a:t>STU6820797682ebf1746958710</a:t>
            </a:r>
            <a:r>
              <a:rPr lang="en-US" sz="2800" b="1" dirty="0">
                <a:solidFill>
                  <a:schemeClr val="bg1"/>
                </a:solidFill>
                <a:latin typeface="Calibri" panose="020F0502020204030204" pitchFamily="34" charset="0"/>
                <a:cs typeface="Times New Roman" panose="02020603050405020304" pitchFamily="18" charset="0"/>
              </a:rPr>
              <a:t> </a:t>
            </a:r>
            <a:r>
              <a:rPr lang="en-IN" sz="2800" b="1" dirty="0">
                <a:solidFill>
                  <a:schemeClr val="bg1"/>
                </a:solidFill>
                <a:latin typeface="Calibri" panose="020F0502020204030204" pitchFamily="34" charset="0"/>
                <a:cs typeface="Times New Roman" panose="02020603050405020304" pitchFamily="18" charset="0"/>
              </a:rPr>
              <a:t> </a:t>
            </a:r>
            <a:endParaRPr lang="en-US" sz="2800" b="1" dirty="0">
              <a:solidFill>
                <a:schemeClr val="bg1"/>
              </a:solidFill>
              <a:latin typeface="Arial" panose="020B0604020202020204" pitchFamily="34" charset="0"/>
              <a:cs typeface="Arial" panose="020B0604020202020204" pitchFamily="34" charset="0"/>
            </a:endParaRPr>
          </a:p>
          <a:p>
            <a:endParaRPr lang="en-US" sz="2800" b="1" dirty="0" smtClean="0">
              <a:solidFill>
                <a:schemeClr val="bg1"/>
              </a:solidFill>
              <a:latin typeface="Calibri" panose="020F0502020204030204" pitchFamily="34" charset="0"/>
              <a:cs typeface="Times New Roman" panose="02020603050405020304" pitchFamily="18" charset="0"/>
            </a:endParaRPr>
          </a:p>
          <a:p>
            <a:pPr algn="r"/>
            <a:r>
              <a:rPr lang="en-US" sz="3600" b="1" dirty="0" smtClean="0">
                <a:solidFill>
                  <a:schemeClr val="bg1"/>
                </a:solidFill>
                <a:latin typeface="Calibri" panose="020F0502020204030204" pitchFamily="34" charset="0"/>
                <a:cs typeface="Times New Roman" panose="02020603050405020304" pitchFamily="18" charset="0"/>
              </a:rPr>
              <a:t> </a:t>
            </a:r>
            <a:r>
              <a:rPr lang="en-IN" sz="3600" b="1" dirty="0" smtClean="0">
                <a:solidFill>
                  <a:schemeClr val="bg1"/>
                </a:solidFill>
                <a:latin typeface="Calibri" panose="020F0502020204030204" pitchFamily="34" charset="0"/>
                <a:cs typeface="Times New Roman" panose="02020603050405020304" pitchFamily="18" charset="0"/>
              </a:rPr>
              <a:t> </a:t>
            </a:r>
            <a:endParaRPr lang="en-US" sz="3600" b="1" dirty="0">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xmlns=""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xmlns=""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xmlns=""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361D872-7EC7-439F-A588-B1D90CB7A92F}"/>
              </a:ext>
            </a:extLst>
          </p:cNvPr>
          <p:cNvSpPr txBox="1"/>
          <p:nvPr/>
        </p:nvSpPr>
        <p:spPr>
          <a:xfrm>
            <a:off x="149086" y="988151"/>
            <a:ext cx="11609159" cy="5693866"/>
          </a:xfrm>
          <a:prstGeom prst="rect">
            <a:avLst/>
          </a:prstGeom>
          <a:noFill/>
        </p:spPr>
        <p:txBody>
          <a:bodyPr wrap="square">
            <a:spAutoFit/>
          </a:bodyPr>
          <a:lstStyle/>
          <a:p>
            <a:pPr algn="just"/>
            <a:r>
              <a:rPr lang="en-US" sz="2000" b="1" dirty="0">
                <a:solidFill>
                  <a:srgbClr val="213163"/>
                </a:solidFill>
              </a:rPr>
              <a:t>F</a:t>
            </a:r>
            <a:r>
              <a:rPr lang="en-US" sz="2000" b="1" dirty="0" smtClean="0">
                <a:solidFill>
                  <a:srgbClr val="213163"/>
                </a:solidFill>
              </a:rPr>
              <a:t>uture Scope:</a:t>
            </a:r>
          </a:p>
          <a:p>
            <a:pPr algn="just"/>
            <a:endParaRPr lang="en-US" sz="2000" b="1" dirty="0">
              <a:solidFill>
                <a:srgbClr val="213163"/>
              </a:solidFill>
            </a:endParaRPr>
          </a:p>
          <a:p>
            <a:pPr algn="just"/>
            <a:r>
              <a:rPr lang="en-US" sz="1800" dirty="0"/>
              <a:t>Our project lays the foundation for a data-driven approach to environmental monitoring — but it also opens the door to exciting possibilities for future development and real-world impact. Here’s how we envision the growth of this </a:t>
            </a:r>
            <a:r>
              <a:rPr lang="en-US" sz="1800" dirty="0" smtClean="0"/>
              <a:t>solution:</a:t>
            </a:r>
          </a:p>
          <a:p>
            <a:pPr algn="just"/>
            <a:endParaRPr lang="en-US" sz="1800" dirty="0">
              <a:solidFill>
                <a:srgbClr val="213163"/>
              </a:solidFill>
            </a:endParaRPr>
          </a:p>
          <a:p>
            <a:pPr marL="342900" indent="-342900">
              <a:buAutoNum type="arabicPeriod"/>
            </a:pPr>
            <a:r>
              <a:rPr lang="en-US" sz="1800" b="1" dirty="0" smtClean="0"/>
              <a:t>Integration </a:t>
            </a:r>
            <a:r>
              <a:rPr lang="en-US" sz="1800" b="1" dirty="0"/>
              <a:t>of Real-Time Sensor Data</a:t>
            </a:r>
            <a:r>
              <a:rPr lang="en-US" sz="1800" dirty="0"/>
              <a:t/>
            </a:r>
            <a:br>
              <a:rPr lang="en-US" sz="1800" dirty="0"/>
            </a:br>
            <a:r>
              <a:rPr lang="en-US" sz="1800" dirty="0"/>
              <a:t>Currently, the model uses historical data. In the future, we can connect it with real-time </a:t>
            </a:r>
            <a:r>
              <a:rPr lang="en-US" sz="1800" dirty="0" err="1"/>
              <a:t>IoT</a:t>
            </a:r>
            <a:r>
              <a:rPr lang="en-US" sz="1800" dirty="0"/>
              <a:t> water quality sensors deployed in the field. This would enable </a:t>
            </a:r>
            <a:r>
              <a:rPr lang="en-US" sz="1800" b="1" dirty="0"/>
              <a:t>live predictions</a:t>
            </a:r>
            <a:r>
              <a:rPr lang="en-US" sz="1800" dirty="0"/>
              <a:t> and instant updates, making the tool truly dynamic and responsive</a:t>
            </a:r>
            <a:r>
              <a:rPr lang="en-US" sz="1800" dirty="0" smtClean="0"/>
              <a:t>.</a:t>
            </a:r>
          </a:p>
          <a:p>
            <a:pPr marL="342900" indent="-342900">
              <a:buAutoNum type="arabicPeriod"/>
            </a:pPr>
            <a:endParaRPr lang="en-US" sz="1800" dirty="0"/>
          </a:p>
          <a:p>
            <a:pPr marL="342900" indent="-342900">
              <a:buFont typeface="+mj-lt"/>
              <a:buAutoNum type="arabicPeriod"/>
            </a:pPr>
            <a:r>
              <a:rPr lang="en-US" sz="1800" b="1" dirty="0" smtClean="0"/>
              <a:t>Addition </a:t>
            </a:r>
            <a:r>
              <a:rPr lang="en-US" sz="1800" b="1" dirty="0"/>
              <a:t>of More Input Features</a:t>
            </a:r>
            <a:r>
              <a:rPr lang="en-US" sz="1800" dirty="0"/>
              <a:t/>
            </a:r>
            <a:br>
              <a:rPr lang="en-US" sz="1800" dirty="0"/>
            </a:br>
            <a:r>
              <a:rPr lang="en-US" sz="1800" dirty="0"/>
              <a:t>At present, the model relies on only the year and station ID. Including more environmental and regional variables — such as </a:t>
            </a:r>
            <a:r>
              <a:rPr lang="en-US" sz="1800" b="1" dirty="0"/>
              <a:t>temperature, rainfall, industrial activity, water flow, and population density</a:t>
            </a:r>
            <a:r>
              <a:rPr lang="en-US" sz="1800" dirty="0"/>
              <a:t> — can improve prediction accuracy and make the model more </a:t>
            </a:r>
            <a:r>
              <a:rPr lang="en-US" sz="1800" dirty="0" smtClean="0"/>
              <a:t>robust.</a:t>
            </a:r>
          </a:p>
          <a:p>
            <a:pPr marL="342900" indent="-342900">
              <a:buFont typeface="+mj-lt"/>
              <a:buAutoNum type="arabicPeriod"/>
            </a:pPr>
            <a:endParaRPr lang="en-US" sz="1800" dirty="0" smtClean="0"/>
          </a:p>
          <a:p>
            <a:pPr marL="342900" indent="-342900">
              <a:buFont typeface="+mj-lt"/>
              <a:buAutoNum type="arabicPeriod"/>
            </a:pPr>
            <a:r>
              <a:rPr lang="en-US" sz="1800" b="1" dirty="0" smtClean="0"/>
              <a:t>Expansion </a:t>
            </a:r>
            <a:r>
              <a:rPr lang="en-US" sz="1800" b="1" dirty="0"/>
              <a:t>Across Geographic Regions</a:t>
            </a:r>
            <a:r>
              <a:rPr lang="en-US" sz="1800" dirty="0"/>
              <a:t/>
            </a:r>
            <a:br>
              <a:rPr lang="en-US" sz="1800" dirty="0"/>
            </a:br>
            <a:r>
              <a:rPr lang="en-US" sz="1800" dirty="0"/>
              <a:t>The current scope is limited to stations within the available dataset. In the future, this model can be adapted for </a:t>
            </a:r>
            <a:r>
              <a:rPr lang="en-US" sz="1800" b="1" dirty="0"/>
              <a:t>nationwide or even global use</a:t>
            </a:r>
            <a:r>
              <a:rPr lang="en-US" sz="1800" dirty="0"/>
              <a:t>, provided we have access to similar water quality data from other regions</a:t>
            </a:r>
            <a:r>
              <a:rPr lang="en-US" sz="1800" dirty="0" smtClean="0"/>
              <a:t>.</a:t>
            </a:r>
          </a:p>
        </p:txBody>
      </p:sp>
    </p:spTree>
    <p:extLst>
      <p:ext uri="{BB962C8B-B14F-4D97-AF65-F5344CB8AC3E}">
        <p14:creationId xmlns:p14="http://schemas.microsoft.com/office/powerpoint/2010/main" val="2521050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361D872-7EC7-439F-A588-B1D90CB7A92F}"/>
              </a:ext>
            </a:extLst>
          </p:cNvPr>
          <p:cNvSpPr txBox="1"/>
          <p:nvPr/>
        </p:nvSpPr>
        <p:spPr>
          <a:xfrm>
            <a:off x="149086" y="988151"/>
            <a:ext cx="11609159" cy="5416868"/>
          </a:xfrm>
          <a:prstGeom prst="rect">
            <a:avLst/>
          </a:prstGeom>
          <a:noFill/>
        </p:spPr>
        <p:txBody>
          <a:bodyPr wrap="square">
            <a:spAutoFit/>
          </a:bodyPr>
          <a:lstStyle/>
          <a:p>
            <a:pPr algn="just"/>
            <a:r>
              <a:rPr lang="en-US" sz="2000" b="1" dirty="0">
                <a:solidFill>
                  <a:srgbClr val="213163"/>
                </a:solidFill>
              </a:rPr>
              <a:t>F</a:t>
            </a:r>
            <a:r>
              <a:rPr lang="en-US" sz="2000" b="1" dirty="0" smtClean="0">
                <a:solidFill>
                  <a:srgbClr val="213163"/>
                </a:solidFill>
              </a:rPr>
              <a:t>uture Scope:</a:t>
            </a:r>
          </a:p>
          <a:p>
            <a:pPr algn="just"/>
            <a:endParaRPr lang="en-US" sz="2000" b="1" dirty="0">
              <a:solidFill>
                <a:srgbClr val="213163"/>
              </a:solidFill>
            </a:endParaRPr>
          </a:p>
          <a:p>
            <a:pPr marL="342900" indent="-342900">
              <a:buFont typeface="+mj-lt"/>
              <a:buAutoNum type="arabicPeriod" startAt="4"/>
            </a:pPr>
            <a:r>
              <a:rPr lang="en-US" sz="1800" b="1" dirty="0" smtClean="0"/>
              <a:t>Advanced </a:t>
            </a:r>
            <a:r>
              <a:rPr lang="en-US" sz="1800" b="1" dirty="0"/>
              <a:t>Model Enhancements</a:t>
            </a:r>
            <a:r>
              <a:rPr lang="en-US" sz="1800" dirty="0"/>
              <a:t/>
            </a:r>
            <a:br>
              <a:rPr lang="en-US" sz="1800" dirty="0"/>
            </a:br>
            <a:r>
              <a:rPr lang="en-US" sz="1800" dirty="0"/>
              <a:t>As more data becomes available, we can explore </a:t>
            </a:r>
            <a:r>
              <a:rPr lang="en-US" sz="1800" b="1" dirty="0"/>
              <a:t>deep learning models</a:t>
            </a:r>
            <a:r>
              <a:rPr lang="en-US" sz="1800" dirty="0"/>
              <a:t>, especially time-series architectures like LSTM or GRU, to capture temporal trends and forecast long-term pollution patterns.</a:t>
            </a:r>
          </a:p>
          <a:p>
            <a:pPr marL="342900" indent="-342900">
              <a:buFont typeface="+mj-lt"/>
              <a:buAutoNum type="arabicPeriod" startAt="4"/>
            </a:pPr>
            <a:r>
              <a:rPr lang="en-US" sz="1800" b="1" dirty="0" smtClean="0"/>
              <a:t>Deployment </a:t>
            </a:r>
            <a:r>
              <a:rPr lang="en-US" sz="1800" b="1" dirty="0"/>
              <a:t>on Cloud Platforms</a:t>
            </a:r>
            <a:r>
              <a:rPr lang="en-US" sz="1800" dirty="0"/>
              <a:t/>
            </a:r>
            <a:br>
              <a:rPr lang="en-US" sz="1800" dirty="0"/>
            </a:br>
            <a:r>
              <a:rPr lang="en-US" sz="1800" dirty="0"/>
              <a:t>Hosting the web application on platforms like </a:t>
            </a:r>
            <a:r>
              <a:rPr lang="en-US" sz="1800" b="1" dirty="0"/>
              <a:t>AWS, Azure, or Google Cloud</a:t>
            </a:r>
            <a:r>
              <a:rPr lang="en-US" sz="1800" dirty="0"/>
              <a:t> would make the tool more scalable, accessible from anywhere, and easier to maintain and update.</a:t>
            </a:r>
          </a:p>
          <a:p>
            <a:pPr marL="342900" indent="-342900">
              <a:buFont typeface="+mj-lt"/>
              <a:buAutoNum type="arabicPeriod" startAt="4"/>
            </a:pPr>
            <a:r>
              <a:rPr lang="en-US" sz="1800" b="1" dirty="0" smtClean="0"/>
              <a:t>Government </a:t>
            </a:r>
            <a:r>
              <a:rPr lang="en-US" sz="1800" b="1" dirty="0"/>
              <a:t>and Community Integration</a:t>
            </a:r>
            <a:r>
              <a:rPr lang="en-US" sz="1800" dirty="0"/>
              <a:t/>
            </a:r>
            <a:br>
              <a:rPr lang="en-US" sz="1800" dirty="0"/>
            </a:br>
            <a:r>
              <a:rPr lang="en-US" sz="1800" dirty="0"/>
              <a:t>The tool can be further developed into a </a:t>
            </a:r>
            <a:r>
              <a:rPr lang="en-US" sz="1800" b="1" dirty="0"/>
              <a:t>decision-support system</a:t>
            </a:r>
            <a:r>
              <a:rPr lang="en-US" sz="1800" dirty="0"/>
              <a:t> for government bodies, local municipalities, and environmental NGOs, allowing them to plan pollution control efforts more effectively and transparently.</a:t>
            </a:r>
          </a:p>
          <a:p>
            <a:endParaRPr lang="en-US" sz="1800" dirty="0"/>
          </a:p>
          <a:p>
            <a:r>
              <a:rPr lang="en-US" sz="1800" b="1" dirty="0"/>
              <a:t>In summary:</a:t>
            </a:r>
            <a:r>
              <a:rPr lang="en-US" sz="1800" dirty="0"/>
              <a:t/>
            </a:r>
            <a:br>
              <a:rPr lang="en-US" sz="1800" dirty="0"/>
            </a:br>
            <a:r>
              <a:rPr lang="en-US" sz="1800" dirty="0"/>
              <a:t>The project is not just a finished product — it’s a starting point. With more data, continued development, and real-world collaboration, it can evolve into a powerful national tool for environmental protection and water quality management.</a:t>
            </a:r>
          </a:p>
          <a:p>
            <a:pPr marL="342900" indent="-342900">
              <a:buFont typeface="+mj-lt"/>
              <a:buAutoNum type="arabicPeriod"/>
            </a:pPr>
            <a:endParaRPr lang="en-US" sz="1800" dirty="0"/>
          </a:p>
          <a:p>
            <a:pPr algn="just"/>
            <a:endParaRPr lang="en-IN" sz="1800" dirty="0">
              <a:solidFill>
                <a:srgbClr val="213163"/>
              </a:solidFill>
            </a:endParaRPr>
          </a:p>
        </p:txBody>
      </p:sp>
    </p:spTree>
    <p:extLst>
      <p:ext uri="{BB962C8B-B14F-4D97-AF65-F5344CB8AC3E}">
        <p14:creationId xmlns:p14="http://schemas.microsoft.com/office/powerpoint/2010/main" val="1301287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361D872-7EC7-439F-A588-B1D90CB7A92F}"/>
              </a:ext>
            </a:extLst>
          </p:cNvPr>
          <p:cNvSpPr txBox="1"/>
          <p:nvPr/>
        </p:nvSpPr>
        <p:spPr>
          <a:xfrm>
            <a:off x="149086" y="988151"/>
            <a:ext cx="11609159" cy="7417415"/>
          </a:xfrm>
          <a:prstGeom prst="rect">
            <a:avLst/>
          </a:prstGeom>
          <a:noFill/>
        </p:spPr>
        <p:txBody>
          <a:bodyPr wrap="square">
            <a:spAutoFit/>
          </a:bodyPr>
          <a:lstStyle/>
          <a:p>
            <a:pPr algn="just"/>
            <a:r>
              <a:rPr lang="en-US" sz="2000" b="1" dirty="0">
                <a:solidFill>
                  <a:srgbClr val="213163"/>
                </a:solidFill>
              </a:rPr>
              <a:t>C</a:t>
            </a:r>
            <a:r>
              <a:rPr lang="en-US" sz="2000" b="1" dirty="0" smtClean="0">
                <a:solidFill>
                  <a:srgbClr val="213163"/>
                </a:solidFill>
              </a:rPr>
              <a:t>hallenges Faced:</a:t>
            </a:r>
          </a:p>
          <a:p>
            <a:pPr algn="just"/>
            <a:endParaRPr lang="en-US" sz="2000" b="1" dirty="0" smtClean="0">
              <a:solidFill>
                <a:srgbClr val="213163"/>
              </a:solidFill>
            </a:endParaRPr>
          </a:p>
          <a:p>
            <a:pPr algn="just"/>
            <a:r>
              <a:rPr lang="en-US" sz="2000" dirty="0"/>
              <a:t>While building this project, we came across several challenges that helped us learn and improve at each step. Here’s what we faced and how we handled </a:t>
            </a:r>
            <a:r>
              <a:rPr lang="en-US" sz="2000" dirty="0" smtClean="0"/>
              <a:t>it:</a:t>
            </a:r>
          </a:p>
          <a:p>
            <a:pPr marL="457200" indent="-457200">
              <a:buFont typeface="+mj-lt"/>
              <a:buAutoNum type="arabicPeriod"/>
            </a:pPr>
            <a:r>
              <a:rPr lang="en-US" sz="2000" b="1" dirty="0" smtClean="0"/>
              <a:t>Missing </a:t>
            </a:r>
            <a:r>
              <a:rPr lang="en-US" sz="2000" b="1" dirty="0"/>
              <a:t>and Messy Data</a:t>
            </a:r>
            <a:r>
              <a:rPr lang="en-US" sz="2000" dirty="0"/>
              <a:t/>
            </a:r>
            <a:br>
              <a:rPr lang="en-US" sz="2000" dirty="0"/>
            </a:br>
            <a:r>
              <a:rPr lang="en-US" sz="2000" dirty="0"/>
              <a:t>The dataset had many missing or repeated values. We had to spend a lot of time cleaning it up to make sure the model got only accurate and useful </a:t>
            </a:r>
            <a:r>
              <a:rPr lang="en-US" sz="2000" dirty="0" smtClean="0"/>
              <a:t>information.</a:t>
            </a:r>
          </a:p>
          <a:p>
            <a:pPr marL="457200" indent="-457200">
              <a:buFont typeface="+mj-lt"/>
              <a:buAutoNum type="arabicPeriod"/>
            </a:pPr>
            <a:r>
              <a:rPr lang="en-US" sz="2000" b="1" dirty="0" smtClean="0"/>
              <a:t>Not </a:t>
            </a:r>
            <a:r>
              <a:rPr lang="en-US" sz="2000" b="1" dirty="0"/>
              <a:t>Enough Features</a:t>
            </a:r>
            <a:r>
              <a:rPr lang="en-US" sz="2000" dirty="0"/>
              <a:t/>
            </a:r>
            <a:br>
              <a:rPr lang="en-US" sz="2000" dirty="0"/>
            </a:br>
            <a:r>
              <a:rPr lang="en-US" sz="2000" dirty="0"/>
              <a:t>We had very few columns to work with — only the year and station ID. Without extra details like rainfall, temperature, or nearby industries, it was tough to make highly accurate </a:t>
            </a:r>
            <a:r>
              <a:rPr lang="en-US" sz="2000" dirty="0" smtClean="0"/>
              <a:t>predictions.</a:t>
            </a:r>
          </a:p>
          <a:p>
            <a:pPr marL="457200" indent="-457200">
              <a:buFont typeface="+mj-lt"/>
              <a:buAutoNum type="arabicPeriod"/>
            </a:pPr>
            <a:r>
              <a:rPr lang="en-US" sz="2000" b="1" dirty="0" smtClean="0"/>
              <a:t>Converting </a:t>
            </a:r>
            <a:r>
              <a:rPr lang="en-US" sz="2000" b="1" dirty="0"/>
              <a:t>Station IDs for the Model</a:t>
            </a:r>
            <a:r>
              <a:rPr lang="en-US" sz="2000" dirty="0"/>
              <a:t/>
            </a:r>
            <a:br>
              <a:rPr lang="en-US" sz="2000" dirty="0"/>
            </a:br>
            <a:r>
              <a:rPr lang="en-US" sz="2000" dirty="0"/>
              <a:t>The station ID was a name (like "101") — not a number. We had to change it into a format the machine learning model could understand, using a method called one-hot </a:t>
            </a:r>
            <a:r>
              <a:rPr lang="en-US" sz="2000" dirty="0" smtClean="0"/>
              <a:t>encoding.</a:t>
            </a:r>
          </a:p>
          <a:p>
            <a:pPr marL="457200" indent="-457200">
              <a:buFont typeface="+mj-lt"/>
              <a:buAutoNum type="arabicPeriod"/>
            </a:pPr>
            <a:r>
              <a:rPr lang="en-US" sz="2000" b="1" dirty="0" smtClean="0"/>
              <a:t>Keeping </a:t>
            </a:r>
            <a:r>
              <a:rPr lang="en-US" sz="2000" b="1" dirty="0"/>
              <a:t>the Model Simple but Smart</a:t>
            </a:r>
            <a:r>
              <a:rPr lang="en-US" sz="2000" dirty="0"/>
              <a:t/>
            </a:r>
            <a:br>
              <a:rPr lang="en-US" sz="2000" dirty="0"/>
            </a:br>
            <a:r>
              <a:rPr lang="en-US" sz="2000" dirty="0"/>
              <a:t>With limited data, we had to make sure the model wasn't too complicated — but still gave useful results. This meant testing and adjusting it until we found the right balance</a:t>
            </a:r>
            <a:r>
              <a:rPr lang="en-US" sz="2000" dirty="0" smtClean="0"/>
              <a:t>.</a:t>
            </a:r>
          </a:p>
          <a:p>
            <a:pPr marL="457200" indent="-457200">
              <a:buFont typeface="+mj-lt"/>
              <a:buAutoNum type="arabicPeriod"/>
            </a:pPr>
            <a:r>
              <a:rPr lang="en-US" sz="2000" b="1" dirty="0"/>
              <a:t>Building a User-Friendly App</a:t>
            </a:r>
            <a:r>
              <a:rPr lang="en-US" sz="2000" dirty="0"/>
              <a:t/>
            </a:r>
            <a:br>
              <a:rPr lang="en-US" sz="2000" dirty="0"/>
            </a:br>
            <a:r>
              <a:rPr lang="en-US" sz="2000" dirty="0"/>
              <a:t>Making the app in </a:t>
            </a:r>
            <a:r>
              <a:rPr lang="en-US" sz="2000" dirty="0" err="1"/>
              <a:t>Streamlit</a:t>
            </a:r>
            <a:r>
              <a:rPr lang="en-US" sz="2000" dirty="0"/>
              <a:t> was fun, but we had to be careful. We had to design it in a way that anyone could use it easily — not just people who know coding.</a:t>
            </a:r>
          </a:p>
          <a:p>
            <a:pPr marL="457200" indent="-457200">
              <a:buFont typeface="+mj-lt"/>
              <a:buAutoNum type="arabicPeriod"/>
            </a:pPr>
            <a:endParaRPr lang="en-US" sz="2000" dirty="0"/>
          </a:p>
          <a:p>
            <a:pPr marL="457200" indent="-457200">
              <a:buFont typeface="+mj-lt"/>
              <a:buAutoNum type="arabicPeriod"/>
            </a:pPr>
            <a:endParaRPr lang="en-US" sz="2000" dirty="0"/>
          </a:p>
          <a:p>
            <a:pPr algn="just"/>
            <a:endParaRPr lang="en-US" sz="2000" b="1" dirty="0" smtClean="0">
              <a:solidFill>
                <a:srgbClr val="213163"/>
              </a:solidFill>
            </a:endParaRPr>
          </a:p>
          <a:p>
            <a:pPr marL="342900" indent="-342900">
              <a:buFont typeface="+mj-lt"/>
              <a:buAutoNum type="arabicPeriod"/>
            </a:pPr>
            <a:endParaRPr lang="en-US" sz="1800" dirty="0"/>
          </a:p>
          <a:p>
            <a:pPr algn="just"/>
            <a:endParaRPr lang="en-IN" sz="1800" dirty="0">
              <a:solidFill>
                <a:srgbClr val="213163"/>
              </a:solidFill>
            </a:endParaRPr>
          </a:p>
        </p:txBody>
      </p:sp>
    </p:spTree>
    <p:extLst>
      <p:ext uri="{BB962C8B-B14F-4D97-AF65-F5344CB8AC3E}">
        <p14:creationId xmlns:p14="http://schemas.microsoft.com/office/powerpoint/2010/main" val="3947459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361D872-7EC7-439F-A588-B1D90CB7A92F}"/>
              </a:ext>
            </a:extLst>
          </p:cNvPr>
          <p:cNvSpPr txBox="1"/>
          <p:nvPr/>
        </p:nvSpPr>
        <p:spPr>
          <a:xfrm>
            <a:off x="149086" y="988151"/>
            <a:ext cx="11609159" cy="6801862"/>
          </a:xfrm>
          <a:prstGeom prst="rect">
            <a:avLst/>
          </a:prstGeom>
          <a:noFill/>
        </p:spPr>
        <p:txBody>
          <a:bodyPr wrap="square">
            <a:spAutoFit/>
          </a:bodyPr>
          <a:lstStyle/>
          <a:p>
            <a:pPr algn="just"/>
            <a:r>
              <a:rPr lang="en-US" sz="2000" b="1" dirty="0">
                <a:solidFill>
                  <a:srgbClr val="213163"/>
                </a:solidFill>
              </a:rPr>
              <a:t>C</a:t>
            </a:r>
            <a:r>
              <a:rPr lang="en-US" sz="2000" b="1" dirty="0" smtClean="0">
                <a:solidFill>
                  <a:srgbClr val="213163"/>
                </a:solidFill>
              </a:rPr>
              <a:t>hallenges Faced:</a:t>
            </a:r>
          </a:p>
          <a:p>
            <a:pPr algn="just"/>
            <a:endParaRPr lang="en-US" sz="2000" b="1" dirty="0" smtClean="0">
              <a:solidFill>
                <a:srgbClr val="213163"/>
              </a:solidFill>
            </a:endParaRPr>
          </a:p>
          <a:p>
            <a:pPr marL="457200" indent="-457200">
              <a:buFont typeface="+mj-lt"/>
              <a:buAutoNum type="arabicPeriod" startAt="6"/>
            </a:pPr>
            <a:r>
              <a:rPr lang="en-US" sz="2000" b="1" dirty="0" smtClean="0"/>
              <a:t>Managing </a:t>
            </a:r>
            <a:r>
              <a:rPr lang="en-US" sz="2000" b="1" dirty="0"/>
              <a:t>Files During Deployment</a:t>
            </a:r>
            <a:r>
              <a:rPr lang="en-US" sz="2000" dirty="0"/>
              <a:t/>
            </a:r>
            <a:br>
              <a:rPr lang="en-US" sz="2000" dirty="0"/>
            </a:br>
            <a:r>
              <a:rPr lang="en-US" sz="2000" dirty="0"/>
              <a:t>We saved the model and its settings in separate files. Making sure the app could load these files properly every time was a bit tricky, but we figured it </a:t>
            </a:r>
            <a:r>
              <a:rPr lang="en-US" sz="2000" dirty="0" smtClean="0"/>
              <a:t>out.</a:t>
            </a:r>
          </a:p>
          <a:p>
            <a:pPr marL="457200" indent="-457200">
              <a:buFont typeface="+mj-lt"/>
              <a:buAutoNum type="arabicPeriod" startAt="6"/>
            </a:pPr>
            <a:endParaRPr lang="en-US" sz="2000" dirty="0" smtClean="0"/>
          </a:p>
          <a:p>
            <a:r>
              <a:rPr lang="en-US" sz="2000" b="1" dirty="0" smtClean="0"/>
              <a:t>What </a:t>
            </a:r>
            <a:r>
              <a:rPr lang="en-US" sz="2000" b="1" dirty="0"/>
              <a:t>we learned:</a:t>
            </a:r>
            <a:r>
              <a:rPr lang="en-US" sz="2000" dirty="0"/>
              <a:t/>
            </a:r>
            <a:br>
              <a:rPr lang="en-US" sz="2000" dirty="0"/>
            </a:br>
            <a:r>
              <a:rPr lang="en-US" sz="2000" dirty="0"/>
              <a:t>These challenges helped us understand how real-world projects work. They made us better at handling data, building apps, and solving unexpected problems</a:t>
            </a:r>
            <a:r>
              <a:rPr lang="en-US" sz="2000" dirty="0" smtClean="0"/>
              <a:t>.</a:t>
            </a:r>
          </a:p>
          <a:p>
            <a:endParaRPr lang="en-US" sz="2000" dirty="0" smtClean="0"/>
          </a:p>
          <a:p>
            <a:pPr algn="just"/>
            <a:r>
              <a:rPr lang="en-US" sz="2000" b="1" dirty="0" smtClean="0">
                <a:solidFill>
                  <a:srgbClr val="002060"/>
                </a:solidFill>
              </a:rPr>
              <a:t>Model Performance:</a:t>
            </a:r>
          </a:p>
          <a:p>
            <a:pPr algn="just"/>
            <a:endParaRPr lang="en-US" sz="2000" b="1" dirty="0">
              <a:solidFill>
                <a:srgbClr val="002060"/>
              </a:solidFill>
            </a:endParaRPr>
          </a:p>
          <a:p>
            <a:pPr algn="just"/>
            <a:r>
              <a:rPr lang="en-US" sz="2000" dirty="0"/>
              <a:t>T</a:t>
            </a:r>
            <a:r>
              <a:rPr lang="en-US" sz="2000" dirty="0" smtClean="0"/>
              <a:t>o </a:t>
            </a:r>
            <a:r>
              <a:rPr lang="en-US" sz="2000" dirty="0"/>
              <a:t>evaluate our model, we focused on its ability to predict pollutant levels accurately using just two inputs — </a:t>
            </a:r>
            <a:r>
              <a:rPr lang="en-US" sz="2000" b="1" dirty="0"/>
              <a:t>year</a:t>
            </a:r>
            <a:r>
              <a:rPr lang="en-US" sz="2000" dirty="0"/>
              <a:t> and </a:t>
            </a:r>
            <a:r>
              <a:rPr lang="en-US" sz="2000" b="1" dirty="0"/>
              <a:t>station ID</a:t>
            </a:r>
            <a:r>
              <a:rPr lang="en-US" sz="2000" dirty="0" smtClean="0"/>
              <a:t>.</a:t>
            </a:r>
          </a:p>
          <a:p>
            <a:pPr algn="just"/>
            <a:endParaRPr lang="en-US" sz="2000" dirty="0"/>
          </a:p>
          <a:p>
            <a:pPr algn="just"/>
            <a:r>
              <a:rPr lang="en-US" sz="2000" dirty="0"/>
              <a:t>We tested the model on unseen data and observed that the predictions were </a:t>
            </a:r>
            <a:r>
              <a:rPr lang="en-US" sz="2000" b="1" dirty="0"/>
              <a:t>realistic and consistent with expected pollutant trends</a:t>
            </a:r>
            <a:r>
              <a:rPr lang="en-US" sz="2000" dirty="0"/>
              <a:t>. Although we had limited features, the model still provided </a:t>
            </a:r>
            <a:r>
              <a:rPr lang="en-US" sz="2000" b="1" dirty="0"/>
              <a:t>reasonably accurate results</a:t>
            </a:r>
            <a:r>
              <a:rPr lang="en-US" sz="2000" dirty="0"/>
              <a:t> across most pollutant categories</a:t>
            </a:r>
            <a:r>
              <a:rPr lang="en-US" sz="2000" dirty="0" smtClean="0"/>
              <a:t>.</a:t>
            </a:r>
          </a:p>
          <a:p>
            <a:pPr algn="just"/>
            <a:endParaRPr lang="en-US" sz="2000" dirty="0"/>
          </a:p>
          <a:p>
            <a:pPr algn="just"/>
            <a:endParaRPr lang="en-US" sz="2000" b="1" dirty="0" smtClean="0">
              <a:solidFill>
                <a:srgbClr val="213163"/>
              </a:solidFill>
            </a:endParaRPr>
          </a:p>
          <a:p>
            <a:pPr marL="342900" indent="-342900">
              <a:buFont typeface="+mj-lt"/>
              <a:buAutoNum type="arabicPeriod"/>
            </a:pPr>
            <a:endParaRPr lang="en-US" sz="1800" dirty="0"/>
          </a:p>
          <a:p>
            <a:pPr algn="just"/>
            <a:endParaRPr lang="en-IN" sz="1800" dirty="0">
              <a:solidFill>
                <a:srgbClr val="213163"/>
              </a:solidFill>
            </a:endParaRPr>
          </a:p>
        </p:txBody>
      </p:sp>
    </p:spTree>
    <p:extLst>
      <p:ext uri="{BB962C8B-B14F-4D97-AF65-F5344CB8AC3E}">
        <p14:creationId xmlns:p14="http://schemas.microsoft.com/office/powerpoint/2010/main" val="2891579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361D872-7EC7-439F-A588-B1D90CB7A92F}"/>
              </a:ext>
            </a:extLst>
          </p:cNvPr>
          <p:cNvSpPr txBox="1"/>
          <p:nvPr/>
        </p:nvSpPr>
        <p:spPr>
          <a:xfrm>
            <a:off x="149086" y="988151"/>
            <a:ext cx="11609159" cy="6801862"/>
          </a:xfrm>
          <a:prstGeom prst="rect">
            <a:avLst/>
          </a:prstGeom>
          <a:noFill/>
        </p:spPr>
        <p:txBody>
          <a:bodyPr wrap="square">
            <a:spAutoFit/>
          </a:bodyPr>
          <a:lstStyle/>
          <a:p>
            <a:pPr algn="just"/>
            <a:r>
              <a:rPr lang="en-US" sz="2000" b="1" dirty="0" smtClean="0">
                <a:solidFill>
                  <a:srgbClr val="002060"/>
                </a:solidFill>
              </a:rPr>
              <a:t>Model Performance:</a:t>
            </a:r>
          </a:p>
          <a:p>
            <a:pPr algn="just"/>
            <a:endParaRPr lang="en-US" sz="2000" b="1" dirty="0" smtClean="0">
              <a:solidFill>
                <a:srgbClr val="002060"/>
              </a:solidFill>
            </a:endParaRPr>
          </a:p>
          <a:p>
            <a:pPr algn="just"/>
            <a:r>
              <a:rPr lang="en-US" sz="2000" dirty="0"/>
              <a:t>Since our primary goal was to build a </a:t>
            </a:r>
            <a:r>
              <a:rPr lang="en-US" sz="2000" b="1" dirty="0"/>
              <a:t>working prototype</a:t>
            </a:r>
            <a:r>
              <a:rPr lang="en-US" sz="2000" dirty="0"/>
              <a:t> for real-world use, we prioritized </a:t>
            </a:r>
            <a:r>
              <a:rPr lang="en-US" sz="2000" b="1" dirty="0"/>
              <a:t>simplicity and usability</a:t>
            </a:r>
            <a:r>
              <a:rPr lang="en-US" sz="2000" dirty="0"/>
              <a:t> over complex model tuning. With more data and features, the model’s accuracy can be further improved</a:t>
            </a:r>
            <a:r>
              <a:rPr lang="en-US" sz="2000" dirty="0" smtClean="0"/>
              <a:t>.</a:t>
            </a:r>
          </a:p>
          <a:p>
            <a:r>
              <a:rPr lang="en-US" sz="2000" b="1" dirty="0" smtClean="0"/>
              <a:t>Key Strengths:</a:t>
            </a:r>
            <a:endParaRPr lang="en-US" sz="2000" dirty="0" smtClean="0"/>
          </a:p>
          <a:p>
            <a:pPr marL="342900" indent="-342900" algn="just">
              <a:buFont typeface="Arial" pitchFamily="34" charset="0"/>
              <a:buChar char="•"/>
            </a:pPr>
            <a:r>
              <a:rPr lang="en-US" sz="2000" dirty="0" smtClean="0"/>
              <a:t>Predictions </a:t>
            </a:r>
            <a:r>
              <a:rPr lang="en-US" sz="2000" dirty="0"/>
              <a:t>are stable and </a:t>
            </a:r>
            <a:r>
              <a:rPr lang="en-US" sz="2000" dirty="0" smtClean="0"/>
              <a:t>interpretable</a:t>
            </a:r>
          </a:p>
          <a:p>
            <a:pPr marL="342900" indent="-342900" algn="just">
              <a:buFont typeface="Arial" pitchFamily="34" charset="0"/>
              <a:buChar char="•"/>
            </a:pPr>
            <a:r>
              <a:rPr lang="en-US" sz="2000" dirty="0" smtClean="0"/>
              <a:t>Handles </a:t>
            </a:r>
            <a:r>
              <a:rPr lang="en-US" sz="2000" dirty="0"/>
              <a:t>different station IDs </a:t>
            </a:r>
            <a:r>
              <a:rPr lang="en-US" sz="2000" dirty="0" smtClean="0"/>
              <a:t>well</a:t>
            </a:r>
          </a:p>
          <a:p>
            <a:pPr marL="342900" indent="-342900" algn="just">
              <a:buFont typeface="Arial" pitchFamily="34" charset="0"/>
              <a:buChar char="•"/>
            </a:pPr>
            <a:r>
              <a:rPr lang="en-US" sz="2000" dirty="0" smtClean="0"/>
              <a:t>Performs </a:t>
            </a:r>
            <a:r>
              <a:rPr lang="en-US" sz="2000" dirty="0"/>
              <a:t>reliably for the chosen </a:t>
            </a:r>
            <a:r>
              <a:rPr lang="en-US" sz="2000" dirty="0" smtClean="0"/>
              <a:t>pollutants</a:t>
            </a:r>
          </a:p>
          <a:p>
            <a:pPr algn="just"/>
            <a:r>
              <a:rPr lang="en-US" sz="2000" b="1" dirty="0" smtClean="0">
                <a:solidFill>
                  <a:srgbClr val="002060"/>
                </a:solidFill>
              </a:rPr>
              <a:t>Project Resources:</a:t>
            </a:r>
          </a:p>
          <a:p>
            <a:pPr algn="just"/>
            <a:r>
              <a:rPr lang="en-US" sz="2000" dirty="0" smtClean="0">
                <a:solidFill>
                  <a:schemeClr val="tx1"/>
                </a:solidFill>
              </a:rPr>
              <a:t>app.py- </a:t>
            </a:r>
            <a:r>
              <a:rPr lang="en-US" sz="2000" dirty="0" smtClean="0">
                <a:solidFill>
                  <a:schemeClr val="tx1"/>
                </a:solidFill>
                <a:hlinkClick r:id="rId2"/>
              </a:rPr>
              <a:t>View app.py from Google Drive</a:t>
            </a:r>
            <a:endParaRPr lang="en-US" sz="2000" dirty="0" smtClean="0">
              <a:solidFill>
                <a:schemeClr val="tx1"/>
              </a:solidFill>
            </a:endParaRPr>
          </a:p>
          <a:p>
            <a:pPr algn="just"/>
            <a:r>
              <a:rPr lang="en-US" sz="2000" dirty="0" err="1" smtClean="0">
                <a:solidFill>
                  <a:schemeClr val="tx1"/>
                </a:solidFill>
              </a:rPr>
              <a:t>model_columns.pkl</a:t>
            </a:r>
            <a:r>
              <a:rPr lang="en-US" sz="2000" dirty="0">
                <a:solidFill>
                  <a:schemeClr val="tx1"/>
                </a:solidFill>
              </a:rPr>
              <a:t>- </a:t>
            </a:r>
            <a:r>
              <a:rPr lang="en-US" sz="2000" dirty="0" smtClean="0">
                <a:solidFill>
                  <a:schemeClr val="tx1"/>
                </a:solidFill>
                <a:hlinkClick r:id="rId3"/>
              </a:rPr>
              <a:t>Download </a:t>
            </a:r>
            <a:r>
              <a:rPr lang="en-US" sz="2000" dirty="0" err="1" smtClean="0">
                <a:solidFill>
                  <a:schemeClr val="tx1"/>
                </a:solidFill>
                <a:hlinkClick r:id="rId3"/>
              </a:rPr>
              <a:t>model_colums.pkl</a:t>
            </a:r>
            <a:r>
              <a:rPr lang="en-US" sz="2000" dirty="0" smtClean="0">
                <a:solidFill>
                  <a:schemeClr val="tx1"/>
                </a:solidFill>
                <a:hlinkClick r:id="rId3"/>
              </a:rPr>
              <a:t> from Google Drive</a:t>
            </a:r>
            <a:endParaRPr lang="en-US" sz="2000" dirty="0" smtClean="0">
              <a:solidFill>
                <a:schemeClr val="tx1"/>
              </a:solidFill>
            </a:endParaRPr>
          </a:p>
          <a:p>
            <a:pPr algn="just"/>
            <a:r>
              <a:rPr lang="en-US" sz="2000" dirty="0" err="1" smtClean="0">
                <a:solidFill>
                  <a:schemeClr val="tx1"/>
                </a:solidFill>
              </a:rPr>
              <a:t>Parameters_WQM_RMS</a:t>
            </a:r>
            <a:r>
              <a:rPr lang="en-US" sz="2000" dirty="0">
                <a:solidFill>
                  <a:schemeClr val="tx1"/>
                </a:solidFill>
              </a:rPr>
              <a:t>- </a:t>
            </a:r>
            <a:r>
              <a:rPr lang="en-US" sz="2000" dirty="0" smtClean="0">
                <a:solidFill>
                  <a:schemeClr val="tx1"/>
                </a:solidFill>
                <a:hlinkClick r:id="rId4"/>
              </a:rPr>
              <a:t>View </a:t>
            </a:r>
            <a:r>
              <a:rPr lang="en-US" sz="2000" dirty="0" err="1" smtClean="0">
                <a:solidFill>
                  <a:schemeClr val="tx1"/>
                </a:solidFill>
                <a:hlinkClick r:id="rId4"/>
              </a:rPr>
              <a:t>Parameters_WQM_RMS</a:t>
            </a:r>
            <a:r>
              <a:rPr lang="en-US" sz="2000" dirty="0" smtClean="0">
                <a:solidFill>
                  <a:schemeClr val="tx1"/>
                </a:solidFill>
                <a:hlinkClick r:id="rId4"/>
              </a:rPr>
              <a:t> from Google Drive</a:t>
            </a:r>
            <a:endParaRPr lang="en-US" sz="2000" dirty="0" smtClean="0">
              <a:solidFill>
                <a:schemeClr val="tx1"/>
              </a:solidFill>
            </a:endParaRPr>
          </a:p>
          <a:p>
            <a:pPr algn="just"/>
            <a:r>
              <a:rPr lang="en-US" sz="2000" dirty="0">
                <a:solidFill>
                  <a:schemeClr val="tx1"/>
                </a:solidFill>
              </a:rPr>
              <a:t>PB_All_2000_2021- </a:t>
            </a:r>
            <a:r>
              <a:rPr lang="en-US" sz="2000" dirty="0" smtClean="0">
                <a:solidFill>
                  <a:srgbClr val="002060"/>
                </a:solidFill>
                <a:hlinkClick r:id="rId5"/>
              </a:rPr>
              <a:t>View PB_ALL_2000_2021 from Google Drive</a:t>
            </a:r>
            <a:endParaRPr lang="en-US" sz="2000" dirty="0">
              <a:solidFill>
                <a:srgbClr val="002060"/>
              </a:solidFill>
            </a:endParaRPr>
          </a:p>
          <a:p>
            <a:pPr algn="just"/>
            <a:r>
              <a:rPr lang="en-US" sz="2000" dirty="0" smtClean="0"/>
              <a:t>Pollution- </a:t>
            </a:r>
            <a:r>
              <a:rPr lang="en-US" sz="2000" dirty="0" smtClean="0">
                <a:solidFill>
                  <a:srgbClr val="213163"/>
                </a:solidFill>
                <a:hlinkClick r:id="rId6"/>
              </a:rPr>
              <a:t>View Pollution from Google Drive</a:t>
            </a:r>
            <a:endParaRPr lang="en-US" sz="2000" dirty="0" smtClean="0">
              <a:solidFill>
                <a:srgbClr val="213163"/>
              </a:solidFill>
            </a:endParaRPr>
          </a:p>
          <a:p>
            <a:pPr algn="just"/>
            <a:r>
              <a:rPr lang="en-US" sz="2000" dirty="0" err="1" smtClean="0">
                <a:solidFill>
                  <a:schemeClr val="tx1"/>
                </a:solidFill>
              </a:rPr>
              <a:t>pollution_model.pkl</a:t>
            </a:r>
            <a:r>
              <a:rPr lang="en-US" sz="2000" dirty="0">
                <a:solidFill>
                  <a:schemeClr val="tx1"/>
                </a:solidFill>
              </a:rPr>
              <a:t>- </a:t>
            </a:r>
            <a:r>
              <a:rPr lang="en-US" sz="2000" dirty="0" smtClean="0">
                <a:solidFill>
                  <a:schemeClr val="tx1"/>
                </a:solidFill>
                <a:hlinkClick r:id="rId7"/>
              </a:rPr>
              <a:t>Download </a:t>
            </a:r>
            <a:r>
              <a:rPr lang="en-US" sz="2000" dirty="0" err="1" smtClean="0">
                <a:solidFill>
                  <a:schemeClr val="tx1"/>
                </a:solidFill>
                <a:hlinkClick r:id="rId7"/>
              </a:rPr>
              <a:t>pollution_model.pkl</a:t>
            </a:r>
            <a:r>
              <a:rPr lang="en-US" sz="2000" dirty="0" smtClean="0">
                <a:solidFill>
                  <a:schemeClr val="tx1"/>
                </a:solidFill>
                <a:hlinkClick r:id="rId7"/>
              </a:rPr>
              <a:t> from Google Drive</a:t>
            </a:r>
            <a:endParaRPr lang="en-US" sz="2000" dirty="0" smtClean="0">
              <a:solidFill>
                <a:schemeClr val="tx1"/>
              </a:solidFill>
            </a:endParaRPr>
          </a:p>
          <a:p>
            <a:pPr algn="just"/>
            <a:r>
              <a:rPr lang="en-US" sz="2000" dirty="0">
                <a:solidFill>
                  <a:schemeClr val="tx1"/>
                </a:solidFill>
              </a:rPr>
              <a:t>README- </a:t>
            </a:r>
            <a:r>
              <a:rPr lang="en-US" sz="2000" dirty="0" smtClean="0">
                <a:solidFill>
                  <a:schemeClr val="tx1"/>
                </a:solidFill>
                <a:hlinkClick r:id="rId8"/>
              </a:rPr>
              <a:t>View README from Google Drive</a:t>
            </a:r>
            <a:endParaRPr lang="en-US" sz="2000" dirty="0" smtClean="0">
              <a:solidFill>
                <a:schemeClr val="tx1"/>
              </a:solidFill>
            </a:endParaRPr>
          </a:p>
          <a:p>
            <a:pPr algn="just"/>
            <a:r>
              <a:rPr lang="en-US" sz="2000" dirty="0" err="1" smtClean="0">
                <a:solidFill>
                  <a:schemeClr val="tx1"/>
                </a:solidFill>
              </a:rPr>
              <a:t>Water_Quality_Prediction</a:t>
            </a:r>
            <a:r>
              <a:rPr lang="en-US" sz="2000" dirty="0">
                <a:solidFill>
                  <a:schemeClr val="tx1"/>
                </a:solidFill>
              </a:rPr>
              <a:t>- </a:t>
            </a:r>
            <a:r>
              <a:rPr lang="en-US" sz="2000" dirty="0" smtClean="0">
                <a:solidFill>
                  <a:schemeClr val="tx1"/>
                </a:solidFill>
                <a:hlinkClick r:id="rId9"/>
              </a:rPr>
              <a:t>View </a:t>
            </a:r>
            <a:r>
              <a:rPr lang="en-US" sz="2000" dirty="0" err="1" smtClean="0">
                <a:solidFill>
                  <a:schemeClr val="tx1"/>
                </a:solidFill>
                <a:hlinkClick r:id="rId9"/>
              </a:rPr>
              <a:t>Water_Quality_Prediction</a:t>
            </a:r>
            <a:r>
              <a:rPr lang="en-US" sz="2000" dirty="0" smtClean="0">
                <a:solidFill>
                  <a:schemeClr val="tx1"/>
                </a:solidFill>
                <a:hlinkClick r:id="rId9"/>
              </a:rPr>
              <a:t> from Google Drive</a:t>
            </a:r>
            <a:endParaRPr lang="en-US" sz="2000" dirty="0" smtClean="0">
              <a:solidFill>
                <a:schemeClr val="tx1"/>
              </a:solidFill>
            </a:endParaRPr>
          </a:p>
          <a:p>
            <a:pPr algn="just"/>
            <a:r>
              <a:rPr lang="en-US" sz="2000" dirty="0" err="1" smtClean="0">
                <a:solidFill>
                  <a:schemeClr val="tx1"/>
                </a:solidFill>
              </a:rPr>
              <a:t>WaterQualityPred</a:t>
            </a:r>
            <a:r>
              <a:rPr lang="en-US" sz="2000" dirty="0">
                <a:solidFill>
                  <a:schemeClr val="tx1"/>
                </a:solidFill>
              </a:rPr>
              <a:t>- </a:t>
            </a:r>
            <a:r>
              <a:rPr lang="en-US" sz="2000" dirty="0" smtClean="0">
                <a:solidFill>
                  <a:schemeClr val="tx1"/>
                </a:solidFill>
                <a:hlinkClick r:id="rId10"/>
              </a:rPr>
              <a:t>View </a:t>
            </a:r>
            <a:r>
              <a:rPr lang="en-US" sz="2000" dirty="0" err="1" smtClean="0">
                <a:solidFill>
                  <a:schemeClr val="tx1"/>
                </a:solidFill>
                <a:hlinkClick r:id="rId10"/>
              </a:rPr>
              <a:t>WaterQualityPred</a:t>
            </a:r>
            <a:r>
              <a:rPr lang="en-US" sz="2000" dirty="0" smtClean="0">
                <a:solidFill>
                  <a:schemeClr val="tx1"/>
                </a:solidFill>
                <a:hlinkClick r:id="rId10"/>
              </a:rPr>
              <a:t> from Google Drive</a:t>
            </a:r>
            <a:endParaRPr lang="en-US" sz="2000" dirty="0" smtClean="0">
              <a:solidFill>
                <a:schemeClr val="tx1"/>
              </a:solidFill>
            </a:endParaRPr>
          </a:p>
          <a:p>
            <a:pPr algn="just"/>
            <a:endParaRPr lang="en-US" sz="2000" dirty="0" smtClean="0">
              <a:solidFill>
                <a:srgbClr val="213163"/>
              </a:solidFill>
            </a:endParaRPr>
          </a:p>
          <a:p>
            <a:pPr marL="342900" indent="-342900">
              <a:buFont typeface="+mj-lt"/>
              <a:buAutoNum type="arabicPeriod"/>
            </a:pPr>
            <a:endParaRPr lang="en-US" sz="1800" dirty="0"/>
          </a:p>
          <a:p>
            <a:pPr algn="just"/>
            <a:endParaRPr lang="en-IN" sz="1800" dirty="0">
              <a:solidFill>
                <a:srgbClr val="213163"/>
              </a:solidFill>
            </a:endParaRPr>
          </a:p>
        </p:txBody>
      </p:sp>
    </p:spTree>
    <p:extLst>
      <p:ext uri="{BB962C8B-B14F-4D97-AF65-F5344CB8AC3E}">
        <p14:creationId xmlns:p14="http://schemas.microsoft.com/office/powerpoint/2010/main" val="2894234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361D872-7EC7-439F-A588-B1D90CB7A92F}"/>
              </a:ext>
            </a:extLst>
          </p:cNvPr>
          <p:cNvSpPr txBox="1"/>
          <p:nvPr/>
        </p:nvSpPr>
        <p:spPr>
          <a:xfrm>
            <a:off x="149086" y="988151"/>
            <a:ext cx="11609159" cy="4031873"/>
          </a:xfrm>
          <a:prstGeom prst="rect">
            <a:avLst/>
          </a:prstGeom>
          <a:noFill/>
        </p:spPr>
        <p:txBody>
          <a:bodyPr wrap="square">
            <a:spAutoFit/>
          </a:bodyPr>
          <a:lstStyle/>
          <a:p>
            <a:pPr algn="just"/>
            <a:r>
              <a:rPr lang="en-US" sz="2000" b="1" smtClean="0">
                <a:solidFill>
                  <a:srgbClr val="213163"/>
                </a:solidFill>
              </a:rPr>
              <a:t>Git</a:t>
            </a:r>
            <a:r>
              <a:rPr lang="en-US" sz="2000" b="1">
                <a:solidFill>
                  <a:srgbClr val="213163"/>
                </a:solidFill>
              </a:rPr>
              <a:t>H</a:t>
            </a:r>
            <a:r>
              <a:rPr lang="en-US" sz="2000" b="1" smtClean="0">
                <a:solidFill>
                  <a:srgbClr val="213163"/>
                </a:solidFill>
              </a:rPr>
              <a:t>ub</a:t>
            </a:r>
            <a:r>
              <a:rPr lang="en-US" sz="2000" b="1" dirty="0" smtClean="0">
                <a:solidFill>
                  <a:srgbClr val="213163"/>
                </a:solidFill>
              </a:rPr>
              <a:t> </a:t>
            </a:r>
            <a:r>
              <a:rPr lang="en-US" sz="2000" b="1" dirty="0" smtClean="0">
                <a:solidFill>
                  <a:srgbClr val="213163"/>
                </a:solidFill>
              </a:rPr>
              <a:t>Repository: </a:t>
            </a:r>
          </a:p>
          <a:p>
            <a:pPr algn="just"/>
            <a:r>
              <a:rPr lang="en-US" sz="2000" dirty="0" smtClean="0">
                <a:solidFill>
                  <a:schemeClr val="tx1"/>
                </a:solidFill>
                <a:hlinkClick r:id="rId2"/>
              </a:rPr>
              <a:t>Click here to view My </a:t>
            </a:r>
            <a:r>
              <a:rPr lang="en-US" sz="2000" dirty="0" err="1" smtClean="0">
                <a:solidFill>
                  <a:schemeClr val="tx1"/>
                </a:solidFill>
                <a:hlinkClick r:id="rId2"/>
              </a:rPr>
              <a:t>GitHub</a:t>
            </a:r>
            <a:r>
              <a:rPr lang="en-US" sz="2000" dirty="0" smtClean="0">
                <a:solidFill>
                  <a:schemeClr val="tx1"/>
                </a:solidFill>
                <a:hlinkClick r:id="rId2"/>
              </a:rPr>
              <a:t> Repository</a:t>
            </a:r>
            <a:endParaRPr lang="en-US" sz="2000" dirty="0" smtClean="0">
              <a:solidFill>
                <a:schemeClr val="tx1"/>
              </a:solidFill>
            </a:endParaRPr>
          </a:p>
          <a:p>
            <a:pPr algn="just"/>
            <a:endParaRPr lang="en-US" sz="2000" dirty="0">
              <a:solidFill>
                <a:schemeClr val="tx1"/>
              </a:solidFill>
            </a:endParaRPr>
          </a:p>
          <a:p>
            <a:pPr algn="just"/>
            <a:endParaRPr lang="en-US" sz="2000" dirty="0" smtClean="0">
              <a:solidFill>
                <a:schemeClr val="tx1"/>
              </a:solidFill>
            </a:endParaRPr>
          </a:p>
          <a:p>
            <a:r>
              <a:rPr lang="en-US" sz="2000" dirty="0"/>
              <a:t>Thank you for taking the time to review my project.</a:t>
            </a:r>
            <a:br>
              <a:rPr lang="en-US" sz="2000" dirty="0"/>
            </a:br>
            <a:r>
              <a:rPr lang="en-US" sz="2000" dirty="0"/>
              <a:t>I truly appreciate the opportunity to apply what I’ve learned and contribute to a real-world problem through </a:t>
            </a:r>
            <a:r>
              <a:rPr lang="en-US" sz="2000" dirty="0" smtClean="0"/>
              <a:t>AI &amp; ML.</a:t>
            </a:r>
            <a:endParaRPr lang="en-US" sz="2000" dirty="0"/>
          </a:p>
          <a:p>
            <a:endParaRPr lang="en-US" sz="2000" dirty="0" smtClean="0">
              <a:solidFill>
                <a:schemeClr val="tx1"/>
              </a:solidFill>
            </a:endParaRPr>
          </a:p>
          <a:p>
            <a:pPr algn="just"/>
            <a:endParaRPr lang="en-US" sz="2000" b="1" dirty="0" smtClean="0">
              <a:solidFill>
                <a:srgbClr val="213163"/>
              </a:solidFill>
            </a:endParaRPr>
          </a:p>
          <a:p>
            <a:pPr algn="just"/>
            <a:endParaRPr lang="en-US" sz="2000" dirty="0"/>
          </a:p>
          <a:p>
            <a:pPr algn="just"/>
            <a:endParaRPr lang="en-US" sz="2000" b="1" dirty="0" smtClean="0">
              <a:solidFill>
                <a:srgbClr val="213163"/>
              </a:solidFill>
            </a:endParaRPr>
          </a:p>
          <a:p>
            <a:pPr marL="342900" indent="-342900">
              <a:buFont typeface="+mj-lt"/>
              <a:buAutoNum type="arabicPeriod"/>
            </a:pPr>
            <a:endParaRPr lang="en-US" sz="1800" dirty="0"/>
          </a:p>
          <a:p>
            <a:pPr algn="just"/>
            <a:endParaRPr lang="en-IN" sz="1800" dirty="0">
              <a:solidFill>
                <a:srgbClr val="213163"/>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2615" y="3282462"/>
            <a:ext cx="8879609" cy="3458307"/>
          </a:xfrm>
          <a:prstGeom prst="rect">
            <a:avLst/>
          </a:prstGeom>
        </p:spPr>
      </p:pic>
    </p:spTree>
    <p:extLst>
      <p:ext uri="{BB962C8B-B14F-4D97-AF65-F5344CB8AC3E}">
        <p14:creationId xmlns:p14="http://schemas.microsoft.com/office/powerpoint/2010/main" val="1274269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094E319-C77C-49E2-964C-6E125D716194}"/>
              </a:ext>
            </a:extLst>
          </p:cNvPr>
          <p:cNvSpPr txBox="1"/>
          <p:nvPr/>
        </p:nvSpPr>
        <p:spPr>
          <a:xfrm>
            <a:off x="191911" y="972537"/>
            <a:ext cx="6126827" cy="5016758"/>
          </a:xfrm>
          <a:prstGeom prst="rect">
            <a:avLst/>
          </a:prstGeom>
          <a:noFill/>
        </p:spPr>
        <p:txBody>
          <a:bodyPr wrap="square">
            <a:spAutoFit/>
          </a:bodyPr>
          <a:lstStyle/>
          <a:p>
            <a:r>
              <a:rPr lang="en-IN" sz="2000" b="1" dirty="0">
                <a:solidFill>
                  <a:srgbClr val="213163"/>
                </a:solidFill>
              </a:rPr>
              <a:t>Learning </a:t>
            </a:r>
            <a:r>
              <a:rPr lang="en-IN" sz="2000" b="1" dirty="0" smtClean="0">
                <a:solidFill>
                  <a:srgbClr val="213163"/>
                </a:solidFill>
              </a:rPr>
              <a:t>Objectives</a:t>
            </a:r>
          </a:p>
          <a:p>
            <a:endParaRPr lang="en-US" sz="2000" b="1" dirty="0">
              <a:solidFill>
                <a:srgbClr val="213163"/>
              </a:solidFill>
            </a:endParaRPr>
          </a:p>
          <a:p>
            <a:r>
              <a:rPr lang="en-US" sz="2000" dirty="0">
                <a:solidFill>
                  <a:srgbClr val="213163"/>
                </a:solidFill>
              </a:rPr>
              <a:t>By the end of this project, we aimed to:</a:t>
            </a:r>
          </a:p>
          <a:p>
            <a:endParaRPr lang="en-US" sz="2000" b="1" dirty="0">
              <a:solidFill>
                <a:srgbClr val="213163"/>
              </a:solidFill>
            </a:endParaRPr>
          </a:p>
          <a:p>
            <a:pPr marL="342900" indent="-342900" algn="just">
              <a:buFont typeface="Arial" pitchFamily="34" charset="0"/>
              <a:buChar char="•"/>
            </a:pPr>
            <a:r>
              <a:rPr lang="en-US" sz="2000" dirty="0"/>
              <a:t>Understand how environmental data, especially water quality data, can be used for predictive analysis.</a:t>
            </a:r>
          </a:p>
          <a:p>
            <a:pPr marL="342900" indent="-342900" algn="just">
              <a:buFont typeface="Arial" pitchFamily="34" charset="0"/>
              <a:buChar char="•"/>
            </a:pPr>
            <a:r>
              <a:rPr lang="en-US" sz="2000" dirty="0"/>
              <a:t>Apply machine learning techniques to forecast pollutant levels based on historical data.</a:t>
            </a:r>
          </a:p>
          <a:p>
            <a:pPr marL="342900" indent="-342900" algn="just">
              <a:buFont typeface="Arial" pitchFamily="34" charset="0"/>
              <a:buChar char="•"/>
            </a:pPr>
            <a:r>
              <a:rPr lang="en-US" sz="2000" dirty="0"/>
              <a:t>Design a working model that takes minimal input (year and station ID) to produce meaningful predictions.</a:t>
            </a:r>
          </a:p>
          <a:p>
            <a:pPr marL="342900" indent="-342900" algn="just">
              <a:buFont typeface="Arial" pitchFamily="34" charset="0"/>
              <a:buChar char="•"/>
            </a:pPr>
            <a:r>
              <a:rPr lang="en-US" sz="2000" dirty="0"/>
              <a:t>Develop a user-friendly interface that helps environmental authorities or researchers use this tool without needing technical skills.</a:t>
            </a:r>
          </a:p>
          <a:p>
            <a:endParaRPr lang="en-IN" sz="2000" dirty="0">
              <a:solidFill>
                <a:srgbClr val="213163"/>
              </a:solidFill>
            </a:endParaRPr>
          </a:p>
        </p:txBody>
      </p:sp>
      <p:sp>
        <p:nvSpPr>
          <p:cNvPr id="3" name="TextBox 2">
            <a:extLst>
              <a:ext uri="{FF2B5EF4-FFF2-40B4-BE49-F238E27FC236}">
                <a16:creationId xmlns:a16="http://schemas.microsoft.com/office/drawing/2014/main" xmlns=""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xmlns=""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xmlns=""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xmlns=""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xmlns=""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xmlns=""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094E319-C77C-49E2-964C-6E125D716194}"/>
              </a:ext>
            </a:extLst>
          </p:cNvPr>
          <p:cNvSpPr txBox="1"/>
          <p:nvPr/>
        </p:nvSpPr>
        <p:spPr>
          <a:xfrm>
            <a:off x="191911" y="972537"/>
            <a:ext cx="6126827" cy="4093428"/>
          </a:xfrm>
          <a:prstGeom prst="rect">
            <a:avLst/>
          </a:prstGeom>
          <a:noFill/>
        </p:spPr>
        <p:txBody>
          <a:bodyPr wrap="square">
            <a:spAutoFit/>
          </a:bodyPr>
          <a:lstStyle/>
          <a:p>
            <a:r>
              <a:rPr lang="en-IN" sz="2000" b="1" dirty="0">
                <a:solidFill>
                  <a:srgbClr val="213163"/>
                </a:solidFill>
              </a:rPr>
              <a:t>Learning </a:t>
            </a:r>
            <a:r>
              <a:rPr lang="en-IN" sz="2000" b="1" dirty="0" smtClean="0">
                <a:solidFill>
                  <a:srgbClr val="213163"/>
                </a:solidFill>
              </a:rPr>
              <a:t>Objectives</a:t>
            </a:r>
          </a:p>
          <a:p>
            <a:endParaRPr lang="en-US" sz="2000" b="1" dirty="0">
              <a:solidFill>
                <a:srgbClr val="213163"/>
              </a:solidFill>
            </a:endParaRPr>
          </a:p>
          <a:p>
            <a:r>
              <a:rPr lang="en-US" sz="2000" dirty="0">
                <a:solidFill>
                  <a:srgbClr val="213163"/>
                </a:solidFill>
              </a:rPr>
              <a:t>The GOAL of this project, we aimed to:</a:t>
            </a:r>
          </a:p>
          <a:p>
            <a:endParaRPr lang="en-US" sz="2000" dirty="0">
              <a:solidFill>
                <a:srgbClr val="213163"/>
              </a:solidFill>
            </a:endParaRPr>
          </a:p>
          <a:p>
            <a:pPr algn="just"/>
            <a:r>
              <a:rPr lang="en-US" sz="2000" dirty="0"/>
              <a:t>The goal of this project is to create a predictive system that estimates the level of water pollutants in Indian rivers based on historical monitoring data. This solution is designed to help environmental agencies and decision-makers get faster insights without having to conduct physical tests for every location and time. It saves both time and resources while supporting cleaner water policies.</a:t>
            </a:r>
            <a:endParaRPr lang="en-IN" sz="2000" dirty="0">
              <a:solidFill>
                <a:schemeClr val="tx1"/>
              </a:solidFill>
            </a:endParaRPr>
          </a:p>
          <a:p>
            <a:endParaRPr lang="en-IN" sz="2000" dirty="0">
              <a:solidFill>
                <a:srgbClr val="213163"/>
              </a:solidFill>
            </a:endParaRPr>
          </a:p>
        </p:txBody>
      </p:sp>
      <p:sp>
        <p:nvSpPr>
          <p:cNvPr id="3" name="TextBox 2">
            <a:extLst>
              <a:ext uri="{FF2B5EF4-FFF2-40B4-BE49-F238E27FC236}">
                <a16:creationId xmlns:a16="http://schemas.microsoft.com/office/drawing/2014/main" xmlns=""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xmlns=""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xmlns=""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xmlns=""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xmlns=""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xmlns=""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Tree>
    <p:extLst>
      <p:ext uri="{BB962C8B-B14F-4D97-AF65-F5344CB8AC3E}">
        <p14:creationId xmlns:p14="http://schemas.microsoft.com/office/powerpoint/2010/main" val="2665317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graphicFrame>
        <p:nvGraphicFramePr>
          <p:cNvPr id="2" name="Table 1"/>
          <p:cNvGraphicFramePr>
            <a:graphicFrameLocks noGrp="1"/>
          </p:cNvGraphicFramePr>
          <p:nvPr>
            <p:extLst>
              <p:ext uri="{D42A27DB-BD31-4B8C-83A1-F6EECF244321}">
                <p14:modId xmlns:p14="http://schemas.microsoft.com/office/powerpoint/2010/main" val="2071297217"/>
              </p:ext>
            </p:extLst>
          </p:nvPr>
        </p:nvGraphicFramePr>
        <p:xfrm>
          <a:off x="855785" y="1774963"/>
          <a:ext cx="10281138" cy="4614110"/>
        </p:xfrm>
        <a:graphic>
          <a:graphicData uri="http://schemas.openxmlformats.org/drawingml/2006/table">
            <a:tbl>
              <a:tblPr firstRow="1" bandRow="1">
                <a:tableStyleId>{8A107856-5554-42FB-B03E-39F5DBC370BA}</a:tableStyleId>
              </a:tblPr>
              <a:tblGrid>
                <a:gridCol w="5064369"/>
                <a:gridCol w="5216769"/>
              </a:tblGrid>
              <a:tr h="666895">
                <a:tc>
                  <a:txBody>
                    <a:bodyPr/>
                    <a:lstStyle/>
                    <a:p>
                      <a:r>
                        <a:rPr lang="en-US" dirty="0" smtClean="0"/>
                        <a:t>Tools/Technologies </a:t>
                      </a:r>
                      <a:endParaRPr lang="en-IN" dirty="0"/>
                    </a:p>
                  </a:txBody>
                  <a:tcPr/>
                </a:tc>
                <a:tc>
                  <a:txBody>
                    <a:bodyPr/>
                    <a:lstStyle/>
                    <a:p>
                      <a:r>
                        <a:rPr lang="en-US" dirty="0" smtClean="0"/>
                        <a:t>Purpose</a:t>
                      </a:r>
                      <a:endParaRPr lang="en-IN" dirty="0"/>
                    </a:p>
                  </a:txBody>
                  <a:tcPr/>
                </a:tc>
              </a:tr>
              <a:tr h="666895">
                <a:tc>
                  <a:txBody>
                    <a:bodyPr/>
                    <a:lstStyle/>
                    <a:p>
                      <a:r>
                        <a:rPr lang="en-US" dirty="0" smtClean="0"/>
                        <a:t>Python</a:t>
                      </a:r>
                      <a:endParaRPr lang="en-IN" dirty="0"/>
                    </a:p>
                  </a:txBody>
                  <a:tcPr/>
                </a:tc>
                <a:tc>
                  <a:txBody>
                    <a:bodyPr/>
                    <a:lstStyle/>
                    <a:p>
                      <a:r>
                        <a:rPr lang="en-IN" dirty="0" smtClean="0"/>
                        <a:t>Core programming language</a:t>
                      </a:r>
                      <a:endParaRPr lang="en-IN" dirty="0"/>
                    </a:p>
                  </a:txBody>
                  <a:tcPr/>
                </a:tc>
              </a:tr>
              <a:tr h="666895">
                <a:tc>
                  <a:txBody>
                    <a:bodyPr/>
                    <a:lstStyle/>
                    <a:p>
                      <a:r>
                        <a:rPr lang="en-US" dirty="0" smtClean="0"/>
                        <a:t>Pandas, </a:t>
                      </a:r>
                      <a:r>
                        <a:rPr lang="en-US" dirty="0" err="1" smtClean="0"/>
                        <a:t>Numpy</a:t>
                      </a:r>
                      <a:endParaRPr lang="en-IN" dirty="0"/>
                    </a:p>
                  </a:txBody>
                  <a:tcPr/>
                </a:tc>
                <a:tc>
                  <a:txBody>
                    <a:bodyPr/>
                    <a:lstStyle/>
                    <a:p>
                      <a:r>
                        <a:rPr lang="en-IN" dirty="0" smtClean="0"/>
                        <a:t>Data manipulation and processing</a:t>
                      </a:r>
                      <a:endParaRPr lang="en-IN" dirty="0"/>
                    </a:p>
                  </a:txBody>
                  <a:tcPr/>
                </a:tc>
              </a:tr>
              <a:tr h="666895">
                <a:tc>
                  <a:txBody>
                    <a:bodyPr/>
                    <a:lstStyle/>
                    <a:p>
                      <a:r>
                        <a:rPr lang="en-US" dirty="0" err="1" smtClean="0"/>
                        <a:t>Scikit</a:t>
                      </a:r>
                      <a:r>
                        <a:rPr lang="en-US" dirty="0" smtClean="0"/>
                        <a:t>-learn</a:t>
                      </a:r>
                      <a:endParaRPr lang="en-IN" dirty="0"/>
                    </a:p>
                  </a:txBody>
                  <a:tcPr/>
                </a:tc>
                <a:tc>
                  <a:txBody>
                    <a:bodyPr/>
                    <a:lstStyle/>
                    <a:p>
                      <a:r>
                        <a:rPr lang="en-IN" dirty="0" smtClean="0"/>
                        <a:t>Machine learning model training</a:t>
                      </a:r>
                      <a:endParaRPr lang="en-IN" dirty="0"/>
                    </a:p>
                  </a:txBody>
                  <a:tcPr/>
                </a:tc>
              </a:tr>
              <a:tr h="666895">
                <a:tc>
                  <a:txBody>
                    <a:bodyPr/>
                    <a:lstStyle/>
                    <a:p>
                      <a:r>
                        <a:rPr lang="en-US" dirty="0" err="1" smtClean="0"/>
                        <a:t>Joblib</a:t>
                      </a:r>
                      <a:endParaRPr lang="en-IN" dirty="0"/>
                    </a:p>
                  </a:txBody>
                  <a:tcPr/>
                </a:tc>
                <a:tc>
                  <a:txBody>
                    <a:bodyPr/>
                    <a:lstStyle/>
                    <a:p>
                      <a:r>
                        <a:rPr lang="en-IN" dirty="0" smtClean="0"/>
                        <a:t>Model saving and loading</a:t>
                      </a:r>
                      <a:endParaRPr lang="en-IN" dirty="0"/>
                    </a:p>
                  </a:txBody>
                  <a:tcPr/>
                </a:tc>
              </a:tr>
              <a:tr h="666895">
                <a:tc>
                  <a:txBody>
                    <a:bodyPr/>
                    <a:lstStyle/>
                    <a:p>
                      <a:r>
                        <a:rPr lang="en-US" dirty="0" err="1" smtClean="0"/>
                        <a:t>Streamlit</a:t>
                      </a:r>
                      <a:endParaRPr lang="en-IN" dirty="0"/>
                    </a:p>
                  </a:txBody>
                  <a:tcPr/>
                </a:tc>
                <a:tc>
                  <a:txBody>
                    <a:bodyPr/>
                    <a:lstStyle/>
                    <a:p>
                      <a:r>
                        <a:rPr lang="en-US" dirty="0" smtClean="0"/>
                        <a:t>Building a clean web app UI</a:t>
                      </a:r>
                      <a:endParaRPr lang="en-IN" dirty="0"/>
                    </a:p>
                  </a:txBody>
                  <a:tcPr/>
                </a:tc>
              </a:tr>
              <a:tr h="612740">
                <a:tc>
                  <a:txBody>
                    <a:bodyPr/>
                    <a:lstStyle/>
                    <a:p>
                      <a:r>
                        <a:rPr lang="en-US" dirty="0" err="1" smtClean="0"/>
                        <a:t>Jupyter</a:t>
                      </a:r>
                      <a:r>
                        <a:rPr lang="en-US" dirty="0" smtClean="0"/>
                        <a:t> Notebook</a:t>
                      </a:r>
                      <a:endParaRPr lang="en-IN" dirty="0"/>
                    </a:p>
                  </a:txBody>
                  <a:tcPr/>
                </a:tc>
                <a:tc>
                  <a:txBody>
                    <a:bodyPr/>
                    <a:lstStyle/>
                    <a:p>
                      <a:r>
                        <a:rPr lang="en-IN" dirty="0" smtClean="0"/>
                        <a:t>Coding and model experimentation</a:t>
                      </a:r>
                      <a:endParaRPr lang="en-IN" dirty="0"/>
                    </a:p>
                  </a:txBody>
                  <a:tcPr/>
                </a:tc>
              </a:tr>
            </a:tbl>
          </a:graphicData>
        </a:graphic>
      </p:graphicFrame>
    </p:spTree>
    <p:extLst>
      <p:ext uri="{BB962C8B-B14F-4D97-AF65-F5344CB8AC3E}">
        <p14:creationId xmlns:p14="http://schemas.microsoft.com/office/powerpoint/2010/main" val="564571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361D872-7EC7-439F-A588-B1D90CB7A92F}"/>
              </a:ext>
            </a:extLst>
          </p:cNvPr>
          <p:cNvSpPr txBox="1"/>
          <p:nvPr/>
        </p:nvSpPr>
        <p:spPr>
          <a:xfrm>
            <a:off x="268356" y="1014656"/>
            <a:ext cx="11618844" cy="5970865"/>
          </a:xfrm>
          <a:prstGeom prst="rect">
            <a:avLst/>
          </a:prstGeom>
          <a:noFill/>
        </p:spPr>
        <p:txBody>
          <a:bodyPr wrap="square">
            <a:spAutoFit/>
          </a:bodyPr>
          <a:lstStyle/>
          <a:p>
            <a:r>
              <a:rPr lang="en-US" sz="2000" b="1" dirty="0" smtClean="0">
                <a:solidFill>
                  <a:srgbClr val="213163"/>
                </a:solidFill>
              </a:rPr>
              <a:t>Methodology</a:t>
            </a:r>
          </a:p>
          <a:p>
            <a:endParaRPr lang="en-US" sz="2000" b="1" dirty="0">
              <a:solidFill>
                <a:srgbClr val="213163"/>
              </a:solidFill>
            </a:endParaRPr>
          </a:p>
          <a:p>
            <a:r>
              <a:rPr lang="en-US" sz="1800" dirty="0"/>
              <a:t>We followed a structured approach to build the water quality prediction model:</a:t>
            </a:r>
          </a:p>
          <a:p>
            <a:pPr marL="342900" indent="-342900">
              <a:buFont typeface="+mj-lt"/>
              <a:buAutoNum type="arabicPeriod"/>
            </a:pPr>
            <a:r>
              <a:rPr lang="en-US" sz="1800" b="1" dirty="0"/>
              <a:t>Data Collection</a:t>
            </a:r>
            <a:r>
              <a:rPr lang="en-US" sz="1800" dirty="0"/>
              <a:t/>
            </a:r>
            <a:br>
              <a:rPr lang="en-US" sz="1800" dirty="0"/>
            </a:br>
            <a:r>
              <a:rPr lang="en-US" sz="1800" dirty="0"/>
              <a:t>We used historical water quality data that includes various pollutants recorded at different stations over the years.</a:t>
            </a:r>
          </a:p>
          <a:p>
            <a:pPr marL="342900" indent="-342900">
              <a:buFont typeface="+mj-lt"/>
              <a:buAutoNum type="arabicPeriod"/>
            </a:pPr>
            <a:endParaRPr lang="en-US" sz="1800" dirty="0"/>
          </a:p>
          <a:p>
            <a:pPr marL="342900" indent="-342900">
              <a:buFont typeface="+mj-lt"/>
              <a:buAutoNum type="arabicPeriod"/>
            </a:pPr>
            <a:r>
              <a:rPr lang="en-US" sz="1800" b="1" dirty="0"/>
              <a:t>Preprocessing</a:t>
            </a:r>
            <a:r>
              <a:rPr lang="en-US" sz="1800" dirty="0"/>
              <a:t/>
            </a:r>
            <a:br>
              <a:rPr lang="en-US" sz="1800" dirty="0"/>
            </a:br>
            <a:r>
              <a:rPr lang="en-US" sz="1800" dirty="0"/>
              <a:t>The dataset was cleaned, and missing values were handled. The key features used were "year" and "station ID". Categorical variables were converted into numerical format using one-hot encoding.</a:t>
            </a:r>
          </a:p>
          <a:p>
            <a:pPr marL="342900" indent="-342900">
              <a:buFont typeface="+mj-lt"/>
              <a:buAutoNum type="arabicPeriod"/>
            </a:pPr>
            <a:endParaRPr lang="en-US" sz="1800" dirty="0"/>
          </a:p>
          <a:p>
            <a:pPr marL="342900" indent="-342900">
              <a:buFont typeface="+mj-lt"/>
              <a:buAutoNum type="arabicPeriod"/>
            </a:pPr>
            <a:r>
              <a:rPr lang="en-US" sz="1800" b="1" dirty="0"/>
              <a:t>Model Training</a:t>
            </a:r>
            <a:r>
              <a:rPr lang="en-US" sz="1800" dirty="0"/>
              <a:t/>
            </a:r>
            <a:br>
              <a:rPr lang="en-US" sz="1800" dirty="0"/>
            </a:br>
            <a:r>
              <a:rPr lang="en-US" sz="1800" dirty="0"/>
              <a:t>A regression model was trained to predict six major water pollutants: O₂, NO₃, NO₂, SO₄, PO₄, and Cl.</a:t>
            </a:r>
          </a:p>
          <a:p>
            <a:pPr marL="342900" indent="-342900">
              <a:buFont typeface="+mj-lt"/>
              <a:buAutoNum type="arabicPeriod"/>
            </a:pPr>
            <a:endParaRPr lang="en-US" sz="1800" dirty="0"/>
          </a:p>
          <a:p>
            <a:pPr marL="342900" indent="-342900">
              <a:buFont typeface="+mj-lt"/>
              <a:buAutoNum type="arabicPeriod"/>
            </a:pPr>
            <a:r>
              <a:rPr lang="en-US" sz="1800" b="1" dirty="0"/>
              <a:t>Evaluation and Optimization</a:t>
            </a:r>
            <a:r>
              <a:rPr lang="en-US" sz="1800" dirty="0"/>
              <a:t/>
            </a:r>
            <a:br>
              <a:rPr lang="en-US" sz="1800" dirty="0"/>
            </a:br>
            <a:r>
              <a:rPr lang="en-US" sz="1800" dirty="0"/>
              <a:t>The model was tested for accuracy and adjusted to ensure predictions are reliable.</a:t>
            </a:r>
          </a:p>
          <a:p>
            <a:pPr marL="342900" indent="-342900">
              <a:buFont typeface="+mj-lt"/>
              <a:buAutoNum type="arabicPeriod"/>
            </a:pPr>
            <a:endParaRPr lang="en-US" sz="1800" dirty="0"/>
          </a:p>
          <a:p>
            <a:pPr marL="342900" indent="-342900">
              <a:buFont typeface="+mj-lt"/>
              <a:buAutoNum type="arabicPeriod"/>
            </a:pPr>
            <a:r>
              <a:rPr lang="en-US" sz="1800" b="1" dirty="0"/>
              <a:t>Deployment using </a:t>
            </a:r>
            <a:r>
              <a:rPr lang="en-US" sz="1800" b="1" dirty="0" err="1"/>
              <a:t>Streamlit</a:t>
            </a:r>
            <a:r>
              <a:rPr lang="en-US" sz="1800" dirty="0"/>
              <a:t/>
            </a:r>
            <a:br>
              <a:rPr lang="en-US" sz="1800" dirty="0"/>
            </a:br>
            <a:r>
              <a:rPr lang="en-US" sz="1800" dirty="0"/>
              <a:t>A lightweight web interface was built so that any user can enter a year and station ID and instantly see predicted pollutant levels.</a:t>
            </a:r>
          </a:p>
          <a:p>
            <a:r>
              <a:rPr lang="en-US" sz="1800" b="1" dirty="0" smtClean="0">
                <a:solidFill>
                  <a:srgbClr val="213163"/>
                </a:solidFill>
              </a:rPr>
              <a:t> </a:t>
            </a:r>
            <a:endParaRPr lang="en-IN" sz="1800" dirty="0">
              <a:solidFill>
                <a:srgbClr val="213163"/>
              </a:solidFill>
            </a:endParaRPr>
          </a:p>
        </p:txBody>
      </p:sp>
    </p:spTree>
    <p:extLst>
      <p:ext uri="{BB962C8B-B14F-4D97-AF65-F5344CB8AC3E}">
        <p14:creationId xmlns:p14="http://schemas.microsoft.com/office/powerpoint/2010/main" val="2706790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361D872-7EC7-439F-A588-B1D90CB7A92F}"/>
              </a:ext>
            </a:extLst>
          </p:cNvPr>
          <p:cNvSpPr txBox="1"/>
          <p:nvPr/>
        </p:nvSpPr>
        <p:spPr>
          <a:xfrm>
            <a:off x="255104" y="1054412"/>
            <a:ext cx="11432804" cy="3785652"/>
          </a:xfrm>
          <a:prstGeom prst="rect">
            <a:avLst/>
          </a:prstGeom>
          <a:noFill/>
        </p:spPr>
        <p:txBody>
          <a:bodyPr wrap="square">
            <a:spAutoFit/>
          </a:bodyPr>
          <a:lstStyle/>
          <a:p>
            <a:r>
              <a:rPr lang="en-US" sz="2000" b="1" dirty="0">
                <a:solidFill>
                  <a:srgbClr val="213163"/>
                </a:solidFill>
              </a:rPr>
              <a:t>Problem Statement</a:t>
            </a:r>
            <a:r>
              <a:rPr lang="en-US" sz="2000" b="1" dirty="0" smtClean="0">
                <a:solidFill>
                  <a:srgbClr val="213163"/>
                </a:solidFill>
              </a:rPr>
              <a:t>:</a:t>
            </a:r>
          </a:p>
          <a:p>
            <a:endParaRPr lang="en-US" sz="2000" b="1" dirty="0">
              <a:solidFill>
                <a:srgbClr val="213163"/>
              </a:solidFill>
            </a:endParaRPr>
          </a:p>
          <a:p>
            <a:pPr algn="just"/>
            <a:r>
              <a:rPr lang="en-US" sz="2000" dirty="0"/>
              <a:t>In India, water pollution remains a serious challenge due to industrial waste, poor waste management practices, and rapid urbanization. Regular testing of water quality across thousands of monitoring stations is difficult, time-consuming, and costly.</a:t>
            </a:r>
          </a:p>
          <a:p>
            <a:pPr algn="just"/>
            <a:endParaRPr lang="en-US" sz="2000" dirty="0"/>
          </a:p>
          <a:p>
            <a:pPr algn="just"/>
            <a:r>
              <a:rPr lang="en-US" sz="2000" dirty="0"/>
              <a:t>Because of this, it becomes hard for authorities to consistently track pollution levels and respond in time. There’s a strong need for a faster, smarter way to estimate water quality at different locations — so that efforts can be focused where they’re needed most.</a:t>
            </a:r>
          </a:p>
          <a:p>
            <a:pPr algn="just"/>
            <a:endParaRPr lang="en-US" sz="2000" dirty="0"/>
          </a:p>
          <a:p>
            <a:pPr algn="just"/>
            <a:r>
              <a:rPr lang="en-US" sz="2000" dirty="0"/>
              <a:t>That’s exactly what our project aims to solve — by using </a:t>
            </a:r>
            <a:r>
              <a:rPr lang="en-US" sz="2000" b="1" dirty="0"/>
              <a:t>machine learning</a:t>
            </a:r>
            <a:r>
              <a:rPr lang="en-US" sz="2000" dirty="0"/>
              <a:t> to predict pollutant levels and support more efficient environmental monitoring.</a:t>
            </a:r>
            <a:r>
              <a:rPr lang="en-US" sz="2000" b="1" dirty="0" smtClean="0">
                <a:solidFill>
                  <a:srgbClr val="213163"/>
                </a:solidFill>
              </a:rPr>
              <a:t>  </a:t>
            </a:r>
            <a:endParaRPr lang="en-IN" sz="2000" b="1" dirty="0">
              <a:solidFill>
                <a:srgbClr val="213163"/>
              </a:solidFill>
            </a:endParaRPr>
          </a:p>
        </p:txBody>
      </p:sp>
    </p:spTree>
    <p:extLst>
      <p:ext uri="{BB962C8B-B14F-4D97-AF65-F5344CB8AC3E}">
        <p14:creationId xmlns:p14="http://schemas.microsoft.com/office/powerpoint/2010/main" val="31965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361D872-7EC7-439F-A588-B1D90CB7A92F}"/>
              </a:ext>
            </a:extLst>
          </p:cNvPr>
          <p:cNvSpPr txBox="1"/>
          <p:nvPr/>
        </p:nvSpPr>
        <p:spPr>
          <a:xfrm>
            <a:off x="255104" y="1054412"/>
            <a:ext cx="11503142" cy="5016758"/>
          </a:xfrm>
          <a:prstGeom prst="rect">
            <a:avLst/>
          </a:prstGeom>
          <a:noFill/>
        </p:spPr>
        <p:txBody>
          <a:bodyPr wrap="square">
            <a:spAutoFit/>
          </a:bodyPr>
          <a:lstStyle/>
          <a:p>
            <a:r>
              <a:rPr lang="en-US" sz="2000" b="1" dirty="0">
                <a:solidFill>
                  <a:srgbClr val="213163"/>
                </a:solidFill>
              </a:rPr>
              <a:t>Solution</a:t>
            </a:r>
            <a:r>
              <a:rPr lang="en-US" sz="2000" b="1" dirty="0" smtClean="0">
                <a:solidFill>
                  <a:srgbClr val="213163"/>
                </a:solidFill>
              </a:rPr>
              <a:t>:</a:t>
            </a:r>
          </a:p>
          <a:p>
            <a:endParaRPr lang="en-US" sz="2000" b="1" dirty="0">
              <a:solidFill>
                <a:srgbClr val="213163"/>
              </a:solidFill>
            </a:endParaRPr>
          </a:p>
          <a:p>
            <a:pPr algn="just"/>
            <a:r>
              <a:rPr lang="en-US" sz="2000" dirty="0"/>
              <a:t>To address the challenge of monitoring water pollution at scale, we created a machine learning–based system that predicts the concentration of six key water pollutants using only two inputs: </a:t>
            </a:r>
            <a:r>
              <a:rPr lang="en-US" sz="2000" b="1" dirty="0"/>
              <a:t>the year</a:t>
            </a:r>
            <a:r>
              <a:rPr lang="en-US" sz="2000" dirty="0"/>
              <a:t> and </a:t>
            </a:r>
            <a:r>
              <a:rPr lang="en-US" sz="2000" b="1" dirty="0"/>
              <a:t>station ID</a:t>
            </a:r>
            <a:r>
              <a:rPr lang="en-US" sz="2000" dirty="0"/>
              <a:t>. Behind this simplicity lies a powerful model trained on historical environmental data — capable of generating accurate, location-specific forecasts</a:t>
            </a:r>
            <a:r>
              <a:rPr lang="en-US" sz="2000" dirty="0" smtClean="0"/>
              <a:t>.</a:t>
            </a:r>
          </a:p>
          <a:p>
            <a:pPr algn="just"/>
            <a:endParaRPr lang="en-US" sz="2000" dirty="0"/>
          </a:p>
          <a:p>
            <a:pPr algn="just"/>
            <a:r>
              <a:rPr lang="en-US" sz="2000" dirty="0"/>
              <a:t>To ensure accessibility, we built a user-friendly web application using </a:t>
            </a:r>
            <a:r>
              <a:rPr lang="en-US" sz="2000" b="1" dirty="0" err="1"/>
              <a:t>Streamlit</a:t>
            </a:r>
            <a:r>
              <a:rPr lang="en-US" sz="2000" dirty="0"/>
              <a:t>, allowing users to interact with the model without any coding or technical background. With just a few clicks, environmental officers or policymakers can instantly estimate pollutant levels for any monitored site</a:t>
            </a:r>
            <a:r>
              <a:rPr lang="en-US" sz="2000" dirty="0" smtClean="0"/>
              <a:t>.</a:t>
            </a:r>
          </a:p>
          <a:p>
            <a:pPr algn="just"/>
            <a:endParaRPr lang="en-US" sz="2000" dirty="0"/>
          </a:p>
          <a:p>
            <a:pPr algn="just"/>
            <a:r>
              <a:rPr lang="en-US" sz="2000" dirty="0"/>
              <a:t>This solution doesn’t just save time — it transforms how water quality is monitored. It enables faster detection of high-risk areas, supports proactive pollution control, and reduces the dependence on expensive and time-consuming manual sampling. By putting predictive insights into the hands of decision-makers, our project offers a smarter, data-driven approach to protecting water resources in India.</a:t>
            </a:r>
          </a:p>
        </p:txBody>
      </p:sp>
    </p:spTree>
    <p:extLst>
      <p:ext uri="{BB962C8B-B14F-4D97-AF65-F5344CB8AC3E}">
        <p14:creationId xmlns:p14="http://schemas.microsoft.com/office/powerpoint/2010/main" val="3002968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645" y="1454522"/>
            <a:ext cx="10808677" cy="5038800"/>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361D872-7EC7-439F-A588-B1D90CB7A92F}"/>
              </a:ext>
            </a:extLst>
          </p:cNvPr>
          <p:cNvSpPr txBox="1"/>
          <p:nvPr/>
        </p:nvSpPr>
        <p:spPr>
          <a:xfrm>
            <a:off x="149086" y="988151"/>
            <a:ext cx="11609159" cy="5970865"/>
          </a:xfrm>
          <a:prstGeom prst="rect">
            <a:avLst/>
          </a:prstGeom>
          <a:noFill/>
        </p:spPr>
        <p:txBody>
          <a:bodyPr wrap="square">
            <a:spAutoFit/>
          </a:bodyPr>
          <a:lstStyle/>
          <a:p>
            <a:r>
              <a:rPr lang="en-US" sz="2000" b="1" dirty="0">
                <a:solidFill>
                  <a:srgbClr val="213163"/>
                </a:solidFill>
              </a:rPr>
              <a:t>Conclusion</a:t>
            </a:r>
            <a:r>
              <a:rPr lang="en-US" sz="2000" b="1" dirty="0" smtClean="0">
                <a:solidFill>
                  <a:srgbClr val="213163"/>
                </a:solidFill>
              </a:rPr>
              <a:t>:</a:t>
            </a:r>
          </a:p>
          <a:p>
            <a:endParaRPr lang="en-US" sz="2000" b="1" dirty="0">
              <a:solidFill>
                <a:srgbClr val="213163"/>
              </a:solidFill>
            </a:endParaRPr>
          </a:p>
          <a:p>
            <a:pPr algn="just"/>
            <a:r>
              <a:rPr lang="en-US" sz="1800" dirty="0"/>
              <a:t>This project demonstrates how data science and machine learning can be applied meaningfully to address real-world environmental challenges. By developing a predictive system for water pollution, we aimed to reduce the heavy reliance on manual water testing and introduce a faster, smarter alternative that supports proactive decision-making</a:t>
            </a:r>
            <a:r>
              <a:rPr lang="en-US" sz="1800" dirty="0" smtClean="0"/>
              <a:t>.</a:t>
            </a:r>
          </a:p>
          <a:p>
            <a:pPr algn="just"/>
            <a:endParaRPr lang="en-US" sz="1800" dirty="0"/>
          </a:p>
          <a:p>
            <a:pPr algn="just"/>
            <a:r>
              <a:rPr lang="en-US" sz="1800" dirty="0"/>
              <a:t>Using just two inputs — </a:t>
            </a:r>
            <a:r>
              <a:rPr lang="en-US" sz="1800" b="1" dirty="0"/>
              <a:t>year</a:t>
            </a:r>
            <a:r>
              <a:rPr lang="en-US" sz="1800" dirty="0"/>
              <a:t> and </a:t>
            </a:r>
            <a:r>
              <a:rPr lang="en-US" sz="1800" b="1" dirty="0"/>
              <a:t>station ID</a:t>
            </a:r>
            <a:r>
              <a:rPr lang="en-US" sz="1800" dirty="0"/>
              <a:t> — our model is able to estimate the concentration of six major pollutants with a high degree of accuracy. This simplicity makes the tool not only effective, but also easy to use for government officials, researchers, and field officers. The clean web interface built using </a:t>
            </a:r>
            <a:r>
              <a:rPr lang="en-US" sz="1800" b="1" dirty="0" err="1"/>
              <a:t>Streamlit</a:t>
            </a:r>
            <a:r>
              <a:rPr lang="en-US" sz="1800" dirty="0"/>
              <a:t> further ensures that technical barriers do not stand in the way of adoption</a:t>
            </a:r>
            <a:r>
              <a:rPr lang="en-US" sz="1800" dirty="0" smtClean="0"/>
              <a:t>.</a:t>
            </a:r>
          </a:p>
          <a:p>
            <a:pPr algn="just"/>
            <a:endParaRPr lang="en-US" sz="1800" dirty="0"/>
          </a:p>
          <a:p>
            <a:pPr algn="just"/>
            <a:r>
              <a:rPr lang="en-US" sz="1800" dirty="0"/>
              <a:t>More importantly, this system encourages </a:t>
            </a:r>
            <a:r>
              <a:rPr lang="en-US" sz="1800" b="1" dirty="0"/>
              <a:t>preventive action</a:t>
            </a:r>
            <a:r>
              <a:rPr lang="en-US" sz="1800" dirty="0"/>
              <a:t>. Instead of waiting for lab results, authorities can now forecast pollution levels, monitor trends over time, and intervene before water quality reaches unsafe levels. This can lead to better public health outcomes, smarter allocation of resources, and stronger environmental governance</a:t>
            </a:r>
            <a:r>
              <a:rPr lang="en-US" sz="1800" dirty="0" smtClean="0"/>
              <a:t>.</a:t>
            </a:r>
          </a:p>
          <a:p>
            <a:pPr algn="just"/>
            <a:endParaRPr lang="en-US" sz="1800" dirty="0"/>
          </a:p>
          <a:p>
            <a:pPr algn="just"/>
            <a:r>
              <a:rPr lang="en-US" sz="1800" dirty="0"/>
              <a:t>In conclusion, our project is not just a technical implementation — it’s a step toward </a:t>
            </a:r>
            <a:r>
              <a:rPr lang="en-US" sz="1800" b="1" dirty="0"/>
              <a:t>data-driven environmental sustainability</a:t>
            </a:r>
            <a:r>
              <a:rPr lang="en-US" sz="1800" dirty="0"/>
              <a:t>. With further development, it has the potential to scale across different regions, integrate real-time data, and contribute meaningfully to national clean water </a:t>
            </a:r>
            <a:r>
              <a:rPr lang="en-US" sz="1800" dirty="0" smtClean="0"/>
              <a:t>initiatives.</a:t>
            </a:r>
            <a:endParaRPr lang="en-US" sz="1800" dirty="0"/>
          </a:p>
          <a:p>
            <a:r>
              <a:rPr lang="en-US" sz="1800" b="1" dirty="0" smtClean="0">
                <a:solidFill>
                  <a:srgbClr val="213163"/>
                </a:solidFill>
              </a:rPr>
              <a:t>  </a:t>
            </a:r>
            <a:endParaRPr lang="en-IN" sz="1800" dirty="0">
              <a:solidFill>
                <a:srgbClr val="213163"/>
              </a:solidFill>
            </a:endParaRPr>
          </a:p>
        </p:txBody>
      </p:sp>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214</TotalTime>
  <Words>1014</Words>
  <Application>Microsoft Office PowerPoint</Application>
  <PresentationFormat>Custom</PresentationFormat>
  <Paragraphs>145</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HP</cp:lastModifiedBy>
  <cp:revision>17</cp:revision>
  <dcterms:created xsi:type="dcterms:W3CDTF">2024-12-31T09:40:01Z</dcterms:created>
  <dcterms:modified xsi:type="dcterms:W3CDTF">2025-07-05T17:28:47Z</dcterms:modified>
</cp:coreProperties>
</file>