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embeddedFontLst>
    <p:embeddedFont>
      <p:font typeface="Barlow" panose="00000500000000000000" pitchFamily="2" charset="0"/>
      <p:regular r:id="rId34"/>
      <p:bold r:id="rId35"/>
      <p:italic r:id="rId36"/>
      <p:boldItalic r:id="rId37"/>
    </p:embeddedFont>
    <p:embeddedFont>
      <p:font typeface="Barlow Light" panose="00000400000000000000" pitchFamily="2" charset="0"/>
      <p:regular r:id="rId38"/>
      <p:bold r:id="rId39"/>
      <p:italic r:id="rId40"/>
      <p:bold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entury Schoolbook" panose="02040604050505020304" pitchFamily="18" charset="0"/>
      <p:regular r:id="rId46"/>
      <p:bold r:id="rId47"/>
      <p:italic r:id="rId48"/>
      <p:boldItalic r:id="rId49"/>
    </p:embeddedFont>
    <p:embeddedFont>
      <p:font typeface="Raleway" pitchFamily="2" charset="0"/>
      <p:regular r:id="rId50"/>
      <p:bold r:id="rId51"/>
      <p:italic r:id="rId52"/>
      <p:boldItalic r:id="rId53"/>
    </p:embeddedFont>
    <p:embeddedFont>
      <p:font typeface="Raleway Thin" pitchFamily="2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jhFnldXat32nK84s0y4DEL8r7k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B8E8A5-F5DF-4A8E-B130-26A696464A08}">
  <a:tblStyle styleId="{A4B8E8A5-F5DF-4A8E-B130-26A696464A08}" styleName="Table_0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font" Target="fonts/font22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customschemas.google.com/relationships/presentationmetadata" Target="metadata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font" Target="fonts/font23.fntdata"/><Relationship Id="rId8" Type="http://schemas.openxmlformats.org/officeDocument/2006/relationships/slide" Target="slides/slide6.xml"/><Relationship Id="rId51" Type="http://schemas.openxmlformats.org/officeDocument/2006/relationships/font" Target="fonts/font18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font" Target="fonts/font24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>
                <a:solidFill>
                  <a:schemeClr val="dk1"/>
                </a:solidFill>
              </a:rPr>
              <a:t>after creating the dataset using  the yfinance api we dropped the duplicate columns  present . Many features had to be dropped because of missing values for too many companies and few features were dropped to reduce the complexity of the problem . and reindexed with Ticker symbol for each company.</a:t>
            </a:r>
            <a:endParaRPr/>
          </a:p>
        </p:txBody>
      </p:sp>
      <p:sp>
        <p:nvSpPr>
          <p:cNvPr id="228" name="Google Shape;2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SG"/>
              <a:t>we proceeded to pre process our data 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SG"/>
              <a:t>we decided to one hot encode  the sector variable .  which creates spe</a:t>
            </a:r>
            <a:endParaRPr/>
          </a:p>
        </p:txBody>
      </p:sp>
      <p:sp>
        <p:nvSpPr>
          <p:cNvPr id="237" name="Google Shape;2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SG"/>
              <a:t>we thus then started to explore our data  .  we visuzalized boxplots to identify good response variables </a:t>
            </a:r>
            <a:endParaRPr/>
          </a:p>
        </p:txBody>
      </p:sp>
      <p:sp>
        <p:nvSpPr>
          <p:cNvPr id="244" name="Google Shape;2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1" name="Google Shape;2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7" name="Google Shape;2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3" name="Google Shape;27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1" name="Google Shape;2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8" name="Google Shape;28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5" name="Google Shape;29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3" name="Google Shape;3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as you can see from this visualization of feature importances  given by XGBOOST . we can note a relation that makes sense . that is the Health care and utilities sectors  were give high importance . This was not observed in any other model</a:t>
            </a:r>
            <a:endParaRPr/>
          </a:p>
        </p:txBody>
      </p:sp>
      <p:sp>
        <p:nvSpPr>
          <p:cNvPr id="310" name="Google Shape;31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4" name="Google Shape;33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6" name="Google Shape;34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3" name="Google Shape;35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9" name="Google Shape;35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" name="Google Shape;36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  <a:defRPr sz="2800"/>
            </a:lvl2pPr>
            <a:lvl3pPr lvl="2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/>
            </a:lvl3pPr>
            <a:lvl4pPr lvl="3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4pPr>
            <a:lvl5pPr lvl="4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5pPr>
            <a:lvl6pPr lvl="5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6pPr>
            <a:lvl7pPr lvl="6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7pPr>
            <a:lvl8pPr lvl="7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8pPr>
            <a:lvl9pPr lvl="8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" name="Google Shape;15;p47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7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7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8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8"/>
          <p:cNvSpPr txBox="1">
            <a:spLocks noGrp="1"/>
          </p:cNvSpPr>
          <p:nvPr>
            <p:ph type="body" idx="1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73" name="Google Shape;73;p58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8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8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9"/>
          <p:cNvSpPr txBox="1">
            <a:spLocks noGrp="1"/>
          </p:cNvSpPr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9"/>
          <p:cNvSpPr txBox="1">
            <a:spLocks noGrp="1"/>
          </p:cNvSpPr>
          <p:nvPr>
            <p:ph type="body" idx="1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79" name="Google Shape;79;p59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9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9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9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9" name="Google Shape;89;p4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4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4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0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60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1"/>
          <p:cNvSpPr txBox="1">
            <a:spLocks noGrp="1"/>
          </p:cNvSpPr>
          <p:nvPr>
            <p:ph type="ctrTitle"/>
          </p:nvPr>
        </p:nvSpPr>
        <p:spPr>
          <a:xfrm>
            <a:off x="1447800" y="2708033"/>
            <a:ext cx="62356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97" name="Google Shape;97;p61"/>
          <p:cNvSpPr txBox="1">
            <a:spLocks noGrp="1"/>
          </p:cNvSpPr>
          <p:nvPr>
            <p:ph type="subTitle" idx="1"/>
          </p:nvPr>
        </p:nvSpPr>
        <p:spPr>
          <a:xfrm>
            <a:off x="1447800" y="4383635"/>
            <a:ext cx="6235600" cy="5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61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2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2"/>
          <p:cNvSpPr/>
          <p:nvPr/>
        </p:nvSpPr>
        <p:spPr>
          <a:xfrm rot="5400000">
            <a:off x="-404500" y="1236540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2"/>
          <p:cNvSpPr txBox="1">
            <a:spLocks noGrp="1"/>
          </p:cNvSpPr>
          <p:nvPr>
            <p:ph type="body" idx="1"/>
          </p:nvPr>
        </p:nvSpPr>
        <p:spPr>
          <a:xfrm>
            <a:off x="1385400" y="1371100"/>
            <a:ext cx="6323600" cy="47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4267">
                <a:solidFill>
                  <a:schemeClr val="lt1"/>
                </a:solidFill>
              </a:defRPr>
            </a:lvl1pPr>
            <a:lvl2pPr marL="914400" lvl="1" indent="-431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2pPr>
            <a:lvl3pPr marL="1371600" lvl="2" indent="-431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3pPr>
            <a:lvl4pPr marL="1828800" lvl="3" indent="-431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4pPr>
            <a:lvl5pPr marL="2286000" lvl="4" indent="-431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5pPr>
            <a:lvl6pPr marL="2743200" lvl="5" indent="-431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6pPr>
            <a:lvl7pPr marL="3200400" lvl="6" indent="-431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7pPr>
            <a:lvl8pPr marL="3657600" lvl="7" indent="-431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8pPr>
            <a:lvl9pPr marL="4114800" lvl="8" indent="-431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62"/>
          <p:cNvSpPr txBox="1"/>
          <p:nvPr/>
        </p:nvSpPr>
        <p:spPr>
          <a:xfrm>
            <a:off x="25400" y="1245033"/>
            <a:ext cx="708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66"/>
              <a:buFont typeface="Arial"/>
              <a:buNone/>
            </a:pPr>
            <a:r>
              <a:rPr lang="en-SG" sz="11466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1466" b="1" i="0" u="none" strike="noStrike" cap="non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62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3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3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3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3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110" name="Google Shape;110;p6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4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4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4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4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5768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2743200" lvl="5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3200400" lvl="6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3657600" lvl="7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4114800" lvl="8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116" name="Google Shape;116;p64"/>
          <p:cNvSpPr txBox="1">
            <a:spLocks noGrp="1"/>
          </p:cNvSpPr>
          <p:nvPr>
            <p:ph type="body" idx="2"/>
          </p:nvPr>
        </p:nvSpPr>
        <p:spPr>
          <a:xfrm>
            <a:off x="4554104" y="2661000"/>
            <a:ext cx="35768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2743200" lvl="5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3200400" lvl="6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3657600" lvl="7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4114800" lvl="8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117" name="Google Shape;117;p64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6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4180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914400" lvl="1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371600" lvl="2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1828800" lvl="3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2286000" lvl="4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2743200" lvl="5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3200400" lvl="6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3657600" lvl="7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4114800" lvl="8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123" name="Google Shape;123;p65"/>
          <p:cNvSpPr txBox="1">
            <a:spLocks noGrp="1"/>
          </p:cNvSpPr>
          <p:nvPr>
            <p:ph type="body" idx="2"/>
          </p:nvPr>
        </p:nvSpPr>
        <p:spPr>
          <a:xfrm>
            <a:off x="4387000" y="2661000"/>
            <a:ext cx="34180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914400" lvl="1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371600" lvl="2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1828800" lvl="3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2286000" lvl="4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2743200" lvl="5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3200400" lvl="6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3657600" lvl="7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4114800" lvl="8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124" name="Google Shape;124;p65"/>
          <p:cNvSpPr txBox="1">
            <a:spLocks noGrp="1"/>
          </p:cNvSpPr>
          <p:nvPr>
            <p:ph type="body" idx="3"/>
          </p:nvPr>
        </p:nvSpPr>
        <p:spPr>
          <a:xfrm>
            <a:off x="8164400" y="2661000"/>
            <a:ext cx="34180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914400" lvl="1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371600" lvl="2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1828800" lvl="3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2286000" lvl="4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2743200" lvl="5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3200400" lvl="6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3657600" lvl="7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4114800" lvl="8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125" name="Google Shape;125;p6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6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6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6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6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0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0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21" name="Google Shape;21;p50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0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0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7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7"/>
          <p:cNvSpPr/>
          <p:nvPr/>
        </p:nvSpPr>
        <p:spPr>
          <a:xfrm rot="5400000">
            <a:off x="-133800" y="59316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7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135" name="Google Shape;135;p67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8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8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9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9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1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  <a:defRPr sz="8800" b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1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1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1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1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2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2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33" name="Google Shape;33;p52"/>
          <p:cNvSpPr txBox="1">
            <a:spLocks noGrp="1"/>
          </p:cNvSpPr>
          <p:nvPr>
            <p:ph type="body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34" name="Google Shape;34;p52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2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2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3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3"/>
          <p:cNvSpPr txBox="1"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sz="2200" b="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53"/>
          <p:cNvSpPr txBox="1">
            <a:spLocks noGrp="1"/>
          </p:cNvSpPr>
          <p:nvPr>
            <p:ph type="body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41" name="Google Shape;41;p53"/>
          <p:cNvSpPr txBox="1">
            <a:spLocks noGrp="1"/>
          </p:cNvSpPr>
          <p:nvPr>
            <p:ph type="body" idx="3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sz="2200" b="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53"/>
          <p:cNvSpPr txBox="1">
            <a:spLocks noGrp="1"/>
          </p:cNvSpPr>
          <p:nvPr>
            <p:ph type="body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43" name="Google Shape;43;p53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3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3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4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5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5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5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6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6"/>
          <p:cNvSpPr txBox="1"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6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  <a:defRPr sz="3200"/>
            </a:lvl1pPr>
            <a:lvl2pPr marL="914400" lvl="1" indent="-406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  <a:defRPr sz="2800"/>
            </a:lvl2pPr>
            <a:lvl3pPr marL="1371600" lvl="2" indent="-381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3pPr>
            <a:lvl4pPr marL="1828800" lvl="3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4pPr>
            <a:lvl5pPr marL="2286000" lvl="4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5pPr>
            <a:lvl6pPr marL="2743200" lvl="5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6pPr>
            <a:lvl7pPr marL="3200400" lvl="6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7pPr>
            <a:lvl8pPr marL="3657600" lvl="7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8pPr>
            <a:lvl9pPr marL="4114800" lvl="8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9pPr>
          </a:lstStyle>
          <a:p>
            <a:endParaRPr/>
          </a:p>
        </p:txBody>
      </p:sp>
      <p:sp>
        <p:nvSpPr>
          <p:cNvPr id="59" name="Google Shape;59;p56"/>
          <p:cNvSpPr txBox="1">
            <a:spLocks noGrp="1"/>
          </p:cNvSpPr>
          <p:nvPr>
            <p:ph type="body" idx="2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  <a:defRPr sz="180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56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6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6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7"/>
          <p:cNvSpPr txBox="1"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rgbClr val="B7E0E9"/>
          </a:solidFill>
          <a:ln>
            <a:noFill/>
          </a:ln>
        </p:spPr>
      </p:sp>
      <p:sp>
        <p:nvSpPr>
          <p:cNvPr id="66" name="Google Shape;66;p57"/>
          <p:cNvSpPr txBox="1">
            <a:spLocks noGrp="1"/>
          </p:cNvSpPr>
          <p:nvPr>
            <p:ph type="body" idx="1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57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7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7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6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6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46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46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8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84" name="Google Shape;84;p48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5" name="Google Shape;85;p48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cross-mar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/>
          <p:nvPr/>
        </p:nvSpPr>
        <p:spPr>
          <a:xfrm>
            <a:off x="0" y="0"/>
            <a:ext cx="75346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603504" y="770466"/>
            <a:ext cx="6609413" cy="532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Schoolbook"/>
              <a:buNone/>
            </a:pPr>
            <a:r>
              <a:rPr lang="en-SG" sz="9600"/>
              <a:t>ANALYSIS ON COVID-19 AND STOCK PRICE </a:t>
            </a:r>
            <a:endParaRPr/>
          </a:p>
        </p:txBody>
      </p:sp>
      <p:sp>
        <p:nvSpPr>
          <p:cNvPr id="148" name="Google Shape;148;p1"/>
          <p:cNvSpPr/>
          <p:nvPr/>
        </p:nvSpPr>
        <p:spPr>
          <a:xfrm>
            <a:off x="7534654" y="0"/>
            <a:ext cx="4657345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 txBox="1">
            <a:spLocks noGrp="1"/>
          </p:cNvSpPr>
          <p:nvPr>
            <p:ph type="subTitle" idx="1"/>
          </p:nvPr>
        </p:nvSpPr>
        <p:spPr>
          <a:xfrm>
            <a:off x="7856384" y="643467"/>
            <a:ext cx="3692149" cy="5452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28D9F"/>
              </a:buClr>
              <a:buSzPts val="2560"/>
              <a:buNone/>
            </a:pPr>
            <a:r>
              <a:rPr lang="en-SG">
                <a:solidFill>
                  <a:srgbClr val="328D9F"/>
                </a:solidFill>
              </a:rPr>
              <a:t>EE0005 GROUP PROJECT</a:t>
            </a:r>
            <a:endParaRPr/>
          </a:p>
          <a:p>
            <a:pPr marL="0" lvl="0" indent="0" algn="l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560"/>
              <a:buNone/>
            </a:pPr>
            <a:endParaRPr>
              <a:solidFill>
                <a:srgbClr val="328D9F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560"/>
              <a:buNone/>
            </a:pPr>
            <a:endParaRPr>
              <a:solidFill>
                <a:srgbClr val="328D9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endParaRPr/>
          </a:p>
        </p:txBody>
      </p:sp>
      <p:sp>
        <p:nvSpPr>
          <p:cNvPr id="218" name="Google Shape;218;p10"/>
          <p:cNvSpPr txBox="1">
            <a:spLocks noGrp="1"/>
          </p:cNvSpPr>
          <p:nvPr>
            <p:ph type="body" idx="1"/>
          </p:nvPr>
        </p:nvSpPr>
        <p:spPr>
          <a:xfrm>
            <a:off x="1261871" y="1828800"/>
            <a:ext cx="9797555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Combined with our CLASS output following was the final dataset created by us: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219" name="Google Shape;21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9507" y="2129948"/>
            <a:ext cx="6271582" cy="374904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0"/>
          <p:cNvSpPr txBox="1"/>
          <p:nvPr/>
        </p:nvSpPr>
        <p:spPr>
          <a:xfrm>
            <a:off x="1193224" y="6180853"/>
            <a:ext cx="82846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SG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Lack of data for 100 companies </a:t>
            </a:r>
            <a:r>
              <a:rPr lang="en-SG" sz="18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⇒ Our dataset size was around </a:t>
            </a:r>
            <a:r>
              <a:rPr lang="en-SG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400</a:t>
            </a:r>
            <a:r>
              <a:rPr lang="en-SG" sz="18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Companies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>
            <a:spLocks noGrp="1"/>
          </p:cNvSpPr>
          <p:nvPr>
            <p:ph type="body" idx="1"/>
          </p:nvPr>
        </p:nvSpPr>
        <p:spPr>
          <a:xfrm>
            <a:off x="279132" y="2933298"/>
            <a:ext cx="10905423" cy="186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SG" sz="2400" b="1"/>
              <a:t>It is thus a </a:t>
            </a:r>
            <a:r>
              <a:rPr lang="en-SG" sz="2400" b="1">
                <a:solidFill>
                  <a:srgbClr val="FF0000"/>
                </a:solidFill>
              </a:rPr>
              <a:t>CLASSIFICATION</a:t>
            </a:r>
            <a:r>
              <a:rPr lang="en-SG" sz="2400" b="1"/>
              <a:t> problem for predicting either 0 or 1, </a:t>
            </a:r>
            <a:endParaRPr/>
          </a:p>
          <a:p>
            <a:pPr marL="0" lvl="0" indent="0" algn="ctr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r>
              <a:rPr lang="en-SG" sz="2400" b="1"/>
              <a:t>(depicting stability during wave of COVID-19 cases) </a:t>
            </a:r>
            <a:endParaRPr/>
          </a:p>
          <a:p>
            <a:pPr marL="0" lvl="0" indent="0" algn="ctr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r>
              <a:rPr lang="en-SG" sz="2400" b="1"/>
              <a:t>from other company attributes.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DATA CLEANING</a:t>
            </a:r>
            <a:endParaRPr/>
          </a:p>
        </p:txBody>
      </p:sp>
      <p:sp>
        <p:nvSpPr>
          <p:cNvPr id="231" name="Google Shape;231;p12"/>
          <p:cNvSpPr txBox="1">
            <a:spLocks noGrp="1"/>
          </p:cNvSpPr>
          <p:nvPr>
            <p:ph type="body" idx="1"/>
          </p:nvPr>
        </p:nvSpPr>
        <p:spPr>
          <a:xfrm>
            <a:off x="1261871" y="1828800"/>
            <a:ext cx="9534465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SG" sz="2400"/>
              <a:t>After downloading data, duplicate columns were present which were dropped.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r>
              <a:rPr lang="en-SG" sz="2400"/>
              <a:t>	Eg: Volume.1 , profitMargins.1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Char char="•"/>
            </a:pPr>
            <a:r>
              <a:rPr lang="en-SG" sz="2400"/>
              <a:t>Some features had to be dropped because of missing values for too many companies.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Char char="•"/>
            </a:pPr>
            <a:r>
              <a:rPr lang="en-SG" sz="2400"/>
              <a:t>Columns were re-indexed with company names for accessibility.</a:t>
            </a:r>
            <a:endParaRPr/>
          </a:p>
          <a:p>
            <a:pPr marL="182880" lvl="0" indent="-6095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endParaRPr sz="2400"/>
          </a:p>
        </p:txBody>
      </p:sp>
      <p:pic>
        <p:nvPicPr>
          <p:cNvPr id="232" name="Google Shape;23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9616" y="4690233"/>
            <a:ext cx="2362932" cy="18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2" descr="Arrow Right Comments - Arrow Mark Symbol Png, Transparent Png - kind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8453" y="5365102"/>
            <a:ext cx="597547" cy="540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2"/>
          <p:cNvPicPr preferRelativeResize="0"/>
          <p:nvPr/>
        </p:nvPicPr>
        <p:blipFill rotWithShape="1">
          <a:blip r:embed="rId5">
            <a:alphaModFix/>
          </a:blip>
          <a:srcRect r="29742"/>
          <a:stretch/>
        </p:blipFill>
        <p:spPr>
          <a:xfrm>
            <a:off x="6755028" y="4640143"/>
            <a:ext cx="1764658" cy="1930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DATA PRE-PROCESSING</a:t>
            </a:r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body" idx="1"/>
          </p:nvPr>
        </p:nvSpPr>
        <p:spPr>
          <a:xfrm>
            <a:off x="1261875" y="1828800"/>
            <a:ext cx="9281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To utilize ‘Sector’ a categorical variable we used </a:t>
            </a:r>
            <a:r>
              <a:rPr lang="en-SG" sz="2000" b="1">
                <a:solidFill>
                  <a:srgbClr val="FF0000"/>
                </a:solidFill>
              </a:rPr>
              <a:t>One-Hot Encoding</a:t>
            </a:r>
            <a:r>
              <a:rPr lang="en-SG" b="1">
                <a:solidFill>
                  <a:srgbClr val="FF0000"/>
                </a:solidFill>
              </a:rPr>
              <a:t> </a:t>
            </a:r>
            <a:r>
              <a:rPr lang="en-SG">
                <a:solidFill>
                  <a:srgbClr val="262626"/>
                </a:solidFill>
              </a:rPr>
              <a:t>that creates separate columns for each sector which can contribute to classification trees.</a:t>
            </a:r>
            <a:endParaRPr/>
          </a:p>
          <a:p>
            <a:pPr marL="182880" lvl="0" indent="-8127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2000">
              <a:solidFill>
                <a:schemeClr val="dk1"/>
              </a:solidFill>
            </a:endParaRPr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For some variables, far outliers and prescence of </a:t>
            </a:r>
            <a:r>
              <a:rPr lang="en-SG">
                <a:solidFill>
                  <a:srgbClr val="FF0000"/>
                </a:solidFill>
              </a:rPr>
              <a:t>too many outliers </a:t>
            </a:r>
            <a:r>
              <a:rPr lang="en-SG"/>
              <a:t>affected data. 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SG"/>
              <a:t>Thus we used </a:t>
            </a:r>
            <a:r>
              <a:rPr lang="en-SG" sz="2000" b="1">
                <a:solidFill>
                  <a:srgbClr val="FF0000"/>
                </a:solidFill>
              </a:rPr>
              <a:t>Robust Scal</a:t>
            </a:r>
            <a:r>
              <a:rPr lang="en-SG" b="1">
                <a:solidFill>
                  <a:srgbClr val="FF0000"/>
                </a:solidFill>
              </a:rPr>
              <a:t>er </a:t>
            </a:r>
            <a:r>
              <a:rPr lang="en-SG"/>
              <a:t>to make the data useable and to adjust the scale of response variables.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241" name="Google Shape;24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5137" y="3780787"/>
            <a:ext cx="3981932" cy="1398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>
            <a:spLocks noGrp="1"/>
          </p:cNvSpPr>
          <p:nvPr>
            <p:ph type="title"/>
          </p:nvPr>
        </p:nvSpPr>
        <p:spPr>
          <a:xfrm>
            <a:off x="569802" y="460267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EXPLORATORY ANALYSIS</a:t>
            </a:r>
            <a:endParaRPr/>
          </a:p>
        </p:txBody>
      </p:sp>
      <p:pic>
        <p:nvPicPr>
          <p:cNvPr id="247" name="Google Shape;247;p14" descr="Chart, box and whiske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0003" y="3901818"/>
            <a:ext cx="4156022" cy="1465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4" descr="Chart, box and whisker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5965" y="3903206"/>
            <a:ext cx="4326268" cy="1518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4" descr="Chart, box and whisker 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86026" y="2281022"/>
            <a:ext cx="4246880" cy="1497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4" descr="Chart, box and whisker chart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0003" y="2303268"/>
            <a:ext cx="4156022" cy="147407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4"/>
          <p:cNvSpPr txBox="1"/>
          <p:nvPr/>
        </p:nvSpPr>
        <p:spPr>
          <a:xfrm>
            <a:off x="569802" y="1787217"/>
            <a:ext cx="10294806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By visualizing boxplots we identified that good response variables are present for classification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variable </a:t>
            </a:r>
            <a:r>
              <a:rPr lang="en-SG" sz="18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‘beta’</a:t>
            </a:r>
            <a:r>
              <a:rPr lang="en-SG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appeared to have the best partitions for classification.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endParaRPr/>
          </a:p>
        </p:txBody>
      </p:sp>
      <p:sp>
        <p:nvSpPr>
          <p:cNvPr id="257" name="Google Shape;257;p15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Our CLASS response variable has the following categorical plot.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258" name="Google Shape;25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1872" y="2318227"/>
            <a:ext cx="4105848" cy="3915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COVID Behaviour</a:t>
            </a:r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We observed that for around half of the companies, the stock price fell during the first wave rise in cases and then rose back when cases fell. 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The other half of companies had their stock price increase throughout.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During the 3</a:t>
            </a:r>
            <a:r>
              <a:rPr lang="en-SG" baseline="30000"/>
              <a:t>rd</a:t>
            </a:r>
            <a:r>
              <a:rPr lang="en-SG"/>
              <a:t> wave, most companies had their stock price increase.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ML Models</a:t>
            </a:r>
            <a:endParaRPr/>
          </a:p>
        </p:txBody>
      </p:sp>
      <p:sp>
        <p:nvSpPr>
          <p:cNvPr id="270" name="Google Shape;270;p1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SG" sz="2400"/>
              <a:t>Dataset was randomly split, with 20% size for Test set.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Char char="•"/>
            </a:pPr>
            <a:r>
              <a:rPr lang="en-SG" sz="2400"/>
              <a:t>We tested the following ML models for classification, all as multivariate:</a:t>
            </a:r>
            <a:endParaRPr/>
          </a:p>
          <a:p>
            <a:pPr marL="457200" lvl="0" indent="-4572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Font typeface="Century Schoolbook"/>
              <a:buAutoNum type="arabicPeriod"/>
            </a:pPr>
            <a:r>
              <a:rPr lang="en-SG" sz="2400"/>
              <a:t>Logistic Regression </a:t>
            </a:r>
            <a:endParaRPr/>
          </a:p>
          <a:p>
            <a:pPr marL="457200" lvl="0" indent="-4572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Font typeface="Century Schoolbook"/>
              <a:buAutoNum type="arabicPeriod"/>
            </a:pPr>
            <a:r>
              <a:rPr lang="en-SG" sz="2400"/>
              <a:t>Naïve Bayes Method</a:t>
            </a:r>
            <a:endParaRPr/>
          </a:p>
          <a:p>
            <a:pPr marL="457200" lvl="0" indent="-4572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Font typeface="Century Schoolbook"/>
              <a:buAutoNum type="arabicPeriod"/>
            </a:pPr>
            <a:r>
              <a:rPr lang="en-SG" sz="2400"/>
              <a:t>Random Forest Classifier</a:t>
            </a:r>
            <a:endParaRPr/>
          </a:p>
          <a:p>
            <a:pPr marL="457200" lvl="0" indent="-4572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Font typeface="Century Schoolbook"/>
              <a:buAutoNum type="arabicPeriod"/>
            </a:pPr>
            <a:r>
              <a:rPr lang="en-SG" sz="2400"/>
              <a:t>XGBoost</a:t>
            </a:r>
            <a:endParaRPr sz="240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760"/>
              <a:buNone/>
            </a:pPr>
            <a:endParaRPr/>
          </a:p>
          <a:p>
            <a:pPr marL="182880" lvl="0" indent="-6095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ML Model – Logistic Regression</a:t>
            </a:r>
            <a:endParaRPr/>
          </a:p>
        </p:txBody>
      </p:sp>
      <p:sp>
        <p:nvSpPr>
          <p:cNvPr id="276" name="Google Shape;276;p18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9863328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Logistic regressions measures the relationship between the categorical dependent variable and one or more independent variables by estimating probabilities using a logistic function.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SG"/>
              <a:t>    Confusion Matrix for test set: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ACCURACY: 73.8% | RECALL: 64.71%</a:t>
            </a:r>
            <a:endParaRPr/>
          </a:p>
        </p:txBody>
      </p:sp>
      <p:pic>
        <p:nvPicPr>
          <p:cNvPr id="277" name="Google Shape;277;p18" descr="Definition of precision and recall rate. | Download Table"/>
          <p:cNvPicPr preferRelativeResize="0"/>
          <p:nvPr/>
        </p:nvPicPr>
        <p:blipFill rotWithShape="1">
          <a:blip r:embed="rId3">
            <a:alphaModFix/>
          </a:blip>
          <a:srcRect t="64593"/>
          <a:stretch/>
        </p:blipFill>
        <p:spPr>
          <a:xfrm>
            <a:off x="7025950" y="5794049"/>
            <a:ext cx="3520183" cy="51407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8" name="Google Shape;278;p18" descr="Chart, treemap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3103" y="3200400"/>
            <a:ext cx="3610204" cy="259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ML Model – Naive Bayes Method</a:t>
            </a:r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182880" lvl="0" indent="-19029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57"/>
              <a:buChar char="•"/>
            </a:pPr>
            <a:r>
              <a:rPr lang="en-SG"/>
              <a:t>A classification technique based on Bayes' Theorem with an assumption of independence among predictors. It assumes that the presence of a particular feature in a class is unrelated to the presence of any other feature.</a:t>
            </a:r>
            <a:endParaRPr/>
          </a:p>
          <a:p>
            <a:pPr marL="182880" lvl="0" indent="-190294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Char char="•"/>
            </a:pPr>
            <a:r>
              <a:rPr lang="en-SG"/>
              <a:t>Confusion Matrix for test set: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None/>
            </a:pPr>
            <a:endParaRPr/>
          </a:p>
          <a:p>
            <a:pPr marL="182880" lvl="0" indent="-190294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Char char="•"/>
            </a:pPr>
            <a:r>
              <a:rPr lang="en-SG"/>
              <a:t>ACCURACY: 82% | RECALL: 64.71%</a:t>
            </a:r>
            <a:endParaRPr/>
          </a:p>
        </p:txBody>
      </p:sp>
      <p:pic>
        <p:nvPicPr>
          <p:cNvPr id="285" name="Google Shape;285;p19" descr="Chart, treemap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0475" y="3194776"/>
            <a:ext cx="3398450" cy="26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PROJECT</a:t>
            </a:r>
            <a:endParaRPr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9779294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0000"/>
              <a:buChar char="•"/>
            </a:pPr>
            <a:r>
              <a:rPr lang="en-SG" sz="2000"/>
              <a:t>Area of analysis: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r>
              <a:rPr lang="en-SG" sz="2000"/>
              <a:t>COVID-19 Cases in </a:t>
            </a:r>
            <a:r>
              <a:rPr lang="en-SG" sz="2400" b="1">
                <a:solidFill>
                  <a:srgbClr val="FF0000"/>
                </a:solidFill>
              </a:rPr>
              <a:t>USA</a:t>
            </a:r>
            <a:r>
              <a:rPr lang="en-SG" sz="2000"/>
              <a:t> 	                                        Companies listed under </a:t>
            </a:r>
            <a:r>
              <a:rPr lang="en-SG" sz="2400" b="1">
                <a:solidFill>
                  <a:srgbClr val="FF0000"/>
                </a:solidFill>
              </a:rPr>
              <a:t>S&amp;P500</a:t>
            </a:r>
            <a:r>
              <a:rPr lang="en-SG" sz="2000"/>
              <a:t> Index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endParaRPr sz="200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Char char="•"/>
            </a:pPr>
            <a:r>
              <a:rPr lang="en-SG" sz="2000"/>
              <a:t>Objective: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r>
              <a:rPr lang="en-SG" sz="2000"/>
              <a:t>	Predict the stability of a stock price of a company and analyse behaviour  of stock market in the COVID-19 pandemic.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endParaRPr sz="200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Char char="•"/>
            </a:pPr>
            <a:r>
              <a:rPr lang="en-SG" sz="2000"/>
              <a:t>Application: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r>
              <a:rPr lang="en-SG" sz="2000"/>
              <a:t>	As a personal investor, if another wave of cases were to hit, which stocks 	should one be wary of experiencing drastic change, and to thus avoid losses  by appropriately buying and selling.</a:t>
            </a:r>
            <a:endParaRPr sz="180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endParaRPr sz="200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endParaRPr sz="200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10249313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851"/>
              <a:buFont typeface="Century Schoolbook"/>
              <a:buNone/>
            </a:pPr>
            <a:r>
              <a:rPr lang="en-SG"/>
              <a:t>ML Model – Random Forest Classifier</a:t>
            </a:r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182880" lvl="0" indent="-190294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Char char="•"/>
            </a:pPr>
            <a:r>
              <a:rPr lang="en-SG" b="0" i="0">
                <a:solidFill>
                  <a:srgbClr val="212529"/>
                </a:solidFill>
                <a:latin typeface="Barlow Light"/>
                <a:ea typeface="Barlow Light"/>
                <a:cs typeface="Barlow Light"/>
                <a:sym typeface="Barlow Light"/>
              </a:rPr>
              <a:t>A random for</a:t>
            </a:r>
            <a:r>
              <a:rPr lang="en-SG">
                <a:solidFill>
                  <a:srgbClr val="212529"/>
                </a:solidFill>
              </a:rPr>
              <a:t>est builds multiple decision trees and merges them together to get a more accurate and stable prediction. Each individual tree in the random forest spits out a class prediction and the class with the most votes becomes our model’s prediction</a:t>
            </a:r>
            <a:endParaRPr/>
          </a:p>
          <a:p>
            <a:pPr marL="182880" lvl="0" indent="-190294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Char char="•"/>
            </a:pPr>
            <a:r>
              <a:rPr lang="en-SG"/>
              <a:t>Confusion Matrix for test set: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None/>
            </a:pPr>
            <a:endParaRPr/>
          </a:p>
          <a:p>
            <a:pPr marL="182880" lvl="0" indent="-190294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557"/>
              <a:buChar char="•"/>
            </a:pPr>
            <a:r>
              <a:rPr lang="en-SG"/>
              <a:t>ACCURACY: 81% | RECALL: 64.71%</a:t>
            </a:r>
            <a:endParaRPr/>
          </a:p>
        </p:txBody>
      </p:sp>
      <p:pic>
        <p:nvPicPr>
          <p:cNvPr id="292" name="Google Shape;292;p20" descr="Chart, treemap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7825" y="3362325"/>
            <a:ext cx="3200400" cy="2442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 txBox="1">
            <a:spLocks noGrp="1"/>
          </p:cNvSpPr>
          <p:nvPr>
            <p:ph type="title"/>
          </p:nvPr>
        </p:nvSpPr>
        <p:spPr>
          <a:xfrm>
            <a:off x="828675" y="85725"/>
            <a:ext cx="10125837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851"/>
              <a:buFont typeface="Century Schoolbook"/>
              <a:buNone/>
            </a:pPr>
            <a:r>
              <a:rPr lang="en-SG"/>
              <a:t>ML Model- XGBoost with Hyper Parameter Tuning</a:t>
            </a:r>
            <a:endParaRPr/>
          </a:p>
        </p:txBody>
      </p:sp>
      <p:sp>
        <p:nvSpPr>
          <p:cNvPr id="298" name="Google Shape;298;p23"/>
          <p:cNvSpPr txBox="1">
            <a:spLocks noGrp="1"/>
          </p:cNvSpPr>
          <p:nvPr>
            <p:ph type="body" idx="1"/>
          </p:nvPr>
        </p:nvSpPr>
        <p:spPr>
          <a:xfrm>
            <a:off x="676276" y="1514255"/>
            <a:ext cx="9190482" cy="497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SG" sz="2000"/>
              <a:t>We </a:t>
            </a:r>
            <a:r>
              <a:rPr lang="en-SG" sz="2400" b="1">
                <a:solidFill>
                  <a:srgbClr val="FF0000"/>
                </a:solidFill>
              </a:rPr>
              <a:t>Hyper Parameter Tuned </a:t>
            </a:r>
            <a:r>
              <a:rPr lang="en-SG" sz="1900"/>
              <a:t>XGBoost using </a:t>
            </a:r>
            <a:r>
              <a:rPr lang="en-SG" sz="2000"/>
              <a:t>RandomizedSearchCV, to reduce the false negatives.</a:t>
            </a:r>
            <a:endParaRPr/>
          </a:p>
          <a:p>
            <a:pPr marL="182880" lvl="0" indent="-8889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en-SG" sz="2000"/>
              <a:t>This method was tested on the XGBoost ML model and improved the recall </a:t>
            </a:r>
            <a:r>
              <a:rPr lang="en-SG"/>
              <a:t>,</a:t>
            </a:r>
            <a:r>
              <a:rPr lang="en-SG" sz="2000"/>
              <a:t> thus lowering the number of false negatives. </a:t>
            </a:r>
            <a:endParaRPr/>
          </a:p>
          <a:p>
            <a:pPr marL="182880" lvl="0" indent="-8889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182880" lvl="0" indent="-8889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182880" lvl="0" indent="-8889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SG"/>
              <a:t>ACCURACY: 82.50% | RECALL: 94.12%</a:t>
            </a:r>
            <a:endParaRPr/>
          </a:p>
          <a:p>
            <a:pPr marL="182880" lvl="0" indent="-8889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182880" lvl="0" indent="-8889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en-SG" sz="2000"/>
              <a:t>Aimed to reduce </a:t>
            </a:r>
            <a:r>
              <a:rPr lang="en-SG" sz="2200" b="1">
                <a:solidFill>
                  <a:srgbClr val="FF0000"/>
                </a:solidFill>
              </a:rPr>
              <a:t>False Negative Rate </a:t>
            </a:r>
            <a:r>
              <a:rPr lang="en-SG" sz="2000"/>
              <a:t>as it is riskier to falsely classify a company as stable (0)</a:t>
            </a:r>
            <a:endParaRPr/>
          </a:p>
          <a:p>
            <a:pPr marL="182880" lvl="0" indent="-8889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2000"/>
          </a:p>
        </p:txBody>
      </p:sp>
      <p:pic>
        <p:nvPicPr>
          <p:cNvPr id="299" name="Google Shape;299;p23" descr="Chart, treemap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1674" y="3167061"/>
            <a:ext cx="2897691" cy="250529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3"/>
          <p:cNvSpPr/>
          <p:nvPr/>
        </p:nvSpPr>
        <p:spPr>
          <a:xfrm>
            <a:off x="3813174" y="3676759"/>
            <a:ext cx="3667125" cy="8286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084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ML Model – XGBoost</a:t>
            </a:r>
            <a:endParaRPr/>
          </a:p>
        </p:txBody>
      </p:sp>
      <p:sp>
        <p:nvSpPr>
          <p:cNvPr id="306" name="Google Shape;306;p21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77837"/>
              <a:buChar char="•"/>
            </a:pPr>
            <a:r>
              <a:rPr lang="en-SG"/>
              <a:t>XGBoost is an implementation of gradient boosted decision trees designed for speed and performance.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7837"/>
              <a:buNone/>
            </a:pP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7837"/>
              <a:buChar char="•"/>
            </a:pPr>
            <a:r>
              <a:rPr lang="en-SG"/>
              <a:t>Confusion Matrix for test set: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7837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7837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7837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7837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7837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7837"/>
              <a:buNone/>
            </a:pP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7837"/>
              <a:buChar char="•"/>
            </a:pPr>
            <a:r>
              <a:rPr lang="en-SG"/>
              <a:t>ACCURACY: 78.7% | RECALL: 64.71%</a:t>
            </a:r>
            <a:endParaRPr/>
          </a:p>
        </p:txBody>
      </p:sp>
      <p:pic>
        <p:nvPicPr>
          <p:cNvPr id="307" name="Google Shape;307;p21" descr="Chart, treemap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1354" y="3257550"/>
            <a:ext cx="3763389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SG"/>
              <a:t>Results from Improved XGB</a:t>
            </a:r>
            <a:endParaRPr/>
          </a:p>
        </p:txBody>
      </p:sp>
      <p:sp>
        <p:nvSpPr>
          <p:cNvPr id="313" name="Google Shape;313;p44"/>
          <p:cNvSpPr txBox="1">
            <a:spLocks noGrp="1"/>
          </p:cNvSpPr>
          <p:nvPr>
            <p:ph type="body" idx="1"/>
          </p:nvPr>
        </p:nvSpPr>
        <p:spPr>
          <a:xfrm>
            <a:off x="1071372" y="1095375"/>
            <a:ext cx="8595360" cy="550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Using  the Improved XGB we can note a relation that makes sense i.e companies of sectors that have a relation to COVID. These are the </a:t>
            </a:r>
            <a:r>
              <a:rPr lang="en-SG" b="1">
                <a:solidFill>
                  <a:srgbClr val="FF0000"/>
                </a:solidFill>
              </a:rPr>
              <a:t>Health Care </a:t>
            </a:r>
            <a:r>
              <a:rPr lang="en-SG"/>
              <a:t>and </a:t>
            </a:r>
            <a:r>
              <a:rPr lang="en-SG" b="1">
                <a:solidFill>
                  <a:srgbClr val="FF0000"/>
                </a:solidFill>
              </a:rPr>
              <a:t>Utilities sectors. </a:t>
            </a:r>
            <a:r>
              <a:rPr lang="en-SG"/>
              <a:t>They were shown to be stable.</a:t>
            </a:r>
            <a:endParaRPr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314" name="Google Shape;314;p44" descr="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7554" y="2480310"/>
            <a:ext cx="8362950" cy="38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4"/>
          <p:cNvSpPr/>
          <p:nvPr/>
        </p:nvSpPr>
        <p:spPr>
          <a:xfrm>
            <a:off x="1783508" y="5116830"/>
            <a:ext cx="44291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084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4"/>
          <p:cNvSpPr/>
          <p:nvPr/>
        </p:nvSpPr>
        <p:spPr>
          <a:xfrm>
            <a:off x="1698259" y="5454015"/>
            <a:ext cx="613410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084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SG"/>
              <a:t>ML Model – Summary Pt 1</a:t>
            </a:r>
            <a:endParaRPr/>
          </a:p>
        </p:txBody>
      </p:sp>
      <p:sp>
        <p:nvSpPr>
          <p:cNvPr id="322" name="Google Shape;322;p45"/>
          <p:cNvSpPr txBox="1">
            <a:spLocks noGrp="1"/>
          </p:cNvSpPr>
          <p:nvPr>
            <p:ph type="body" idx="1"/>
          </p:nvPr>
        </p:nvSpPr>
        <p:spPr>
          <a:xfrm>
            <a:off x="852088" y="2170644"/>
            <a:ext cx="10640100" cy="57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Models Summary before </a:t>
            </a:r>
            <a:r>
              <a:rPr lang="en-SG" sz="2200" b="1" i="0">
                <a:solidFill>
                  <a:srgbClr val="FF0000"/>
                </a:solidFill>
                <a:latin typeface="Barlow Light"/>
                <a:ea typeface="Barlow Light"/>
                <a:cs typeface="Barlow Light"/>
                <a:sym typeface="Barlow Light"/>
              </a:rPr>
              <a:t>Hyperparameter</a:t>
            </a:r>
            <a:r>
              <a:rPr lang="en-SG" sz="2200" b="1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2200" b="1" i="0">
                <a:solidFill>
                  <a:srgbClr val="FF0000"/>
                </a:solidFill>
                <a:latin typeface="Barlow Light"/>
                <a:ea typeface="Barlow Light"/>
                <a:cs typeface="Barlow Light"/>
                <a:sym typeface="Barlow Light"/>
              </a:rPr>
              <a:t>Tuning :</a:t>
            </a:r>
            <a:endParaRPr/>
          </a:p>
          <a:p>
            <a:pPr marL="13716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endParaRPr sz="2000" b="1" i="0">
              <a:solidFill>
                <a:srgbClr val="FF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5720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5720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Models Summary after </a:t>
            </a:r>
            <a:r>
              <a:rPr lang="en-SG" sz="2000" b="1" i="0">
                <a:solidFill>
                  <a:srgbClr val="FF0000"/>
                </a:solidFill>
                <a:latin typeface="Barlow Light"/>
                <a:ea typeface="Barlow Light"/>
                <a:cs typeface="Barlow Light"/>
                <a:sym typeface="Barlow Light"/>
              </a:rPr>
              <a:t>Hyperparameter</a:t>
            </a:r>
            <a:r>
              <a:rPr lang="en-SG" sz="2000" b="1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2000" b="1" i="0">
                <a:solidFill>
                  <a:srgbClr val="FF0000"/>
                </a:solidFill>
                <a:latin typeface="Barlow Light"/>
                <a:ea typeface="Barlow Light"/>
                <a:cs typeface="Barlow Light"/>
                <a:sym typeface="Barlow Light"/>
              </a:rPr>
              <a:t>Tuning :</a:t>
            </a:r>
            <a:endParaRPr/>
          </a:p>
          <a:p>
            <a:pPr marL="13716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en-SG" sz="2000" b="1" i="0">
                <a:solidFill>
                  <a:srgbClr val="FF0000"/>
                </a:solidFill>
                <a:latin typeface="Barlow Light"/>
                <a:ea typeface="Barlow Light"/>
                <a:cs typeface="Barlow Light"/>
                <a:sym typeface="Barlow Light"/>
              </a:rPr>
              <a:t>       </a:t>
            </a:r>
            <a:endParaRPr/>
          </a:p>
          <a:p>
            <a:pPr marL="45720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323" name="Google Shape;323;p45"/>
          <p:cNvSpPr/>
          <p:nvPr/>
        </p:nvSpPr>
        <p:spPr>
          <a:xfrm>
            <a:off x="1933574" y="2872563"/>
            <a:ext cx="5765084" cy="1846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G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Logistic regression:    0.74    f1 score:0.68    recall: 0.65</a:t>
            </a:r>
            <a:r>
              <a:rPr lang="en-SG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5"/>
          <p:cNvSpPr/>
          <p:nvPr/>
        </p:nvSpPr>
        <p:spPr>
          <a:xfrm>
            <a:off x="1933574" y="3093558"/>
            <a:ext cx="5764399" cy="553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G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naive bayes:            0.82    f1 score:0.76    recall: 0.65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G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Random forest:          0.81    f1 score:0.75    recall: 0.65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G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XGBOOST:                0.78    f1 score:0.71    recall: 0.65</a:t>
            </a:r>
            <a:r>
              <a:rPr lang="en-SG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5"/>
          <p:cNvSpPr/>
          <p:nvPr/>
        </p:nvSpPr>
        <p:spPr>
          <a:xfrm>
            <a:off x="1913224" y="4679196"/>
            <a:ext cx="16164233" cy="9233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G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Logistic regression:          0.7375   f1 score: 0.68    recall: 0.6471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G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naive bayes:                  0.8250   f1 score: 0.76    recall: 0.6471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Random forest:                0.8125   f1 score: 0.75    recall: 0.6471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G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XGBOOST:                      0.7750   f1 score: 0.71    recall: 0.6471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G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Hyperparameter tuned XGBOOST: 0.8250   f1 score: 0.82    recall: 0.9412</a:t>
            </a:r>
            <a:r>
              <a:rPr lang="en-SG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ML Model – Summary Pt 2</a:t>
            </a:r>
            <a:endParaRPr/>
          </a:p>
        </p:txBody>
      </p:sp>
      <p:sp>
        <p:nvSpPr>
          <p:cNvPr id="331" name="Google Shape;331;p22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SG" sz="2000"/>
              <a:t>All the ML Models on average had accuracies around 70-80%.</a:t>
            </a:r>
            <a:endParaRPr/>
          </a:p>
          <a:p>
            <a:pPr marL="182880" lvl="0" indent="-8127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en-SG" sz="2000"/>
              <a:t>The ML Model – Naïve Bayes had the highest accuracy with 82.5%</a:t>
            </a:r>
            <a:endParaRPr/>
          </a:p>
          <a:p>
            <a:pPr marL="182880" lvl="0" indent="-8127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en-SG" sz="2000"/>
              <a:t>The ML Models had a recall of around 64.71% while </a:t>
            </a:r>
            <a:r>
              <a:rPr lang="en-SG"/>
              <a:t>XGBoost with Hyper Parameter Tuning had 94.12%</a:t>
            </a:r>
            <a:endParaRPr/>
          </a:p>
          <a:p>
            <a:pPr marL="182880" lvl="0" indent="-8127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en-SG" sz="2000"/>
              <a:t>Uni-variate classification with variable ‘beta’ had a high accuracy as well as compared to multi-variate classification.</a:t>
            </a:r>
            <a:endParaRPr/>
          </a:p>
          <a:p>
            <a:pPr marL="182880" lvl="0" indent="-81278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CONCLUSION</a:t>
            </a:r>
            <a:endParaRPr/>
          </a:p>
        </p:txBody>
      </p:sp>
      <p:sp>
        <p:nvSpPr>
          <p:cNvPr id="337" name="Google Shape;337;p24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Code can be used to plot and visualize statistics for a selected company.</a:t>
            </a:r>
            <a:endParaRPr/>
          </a:p>
        </p:txBody>
      </p:sp>
      <p:pic>
        <p:nvPicPr>
          <p:cNvPr id="338" name="Google Shape;33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4469" y="2879933"/>
            <a:ext cx="3087612" cy="343768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39" name="Google Shape;33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5009" y="2879931"/>
            <a:ext cx="3150041" cy="343768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0" name="Google Shape;340;p24"/>
          <p:cNvSpPr txBox="1"/>
          <p:nvPr/>
        </p:nvSpPr>
        <p:spPr>
          <a:xfrm>
            <a:off x="1401919" y="2441862"/>
            <a:ext cx="30652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Company with stable stock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4"/>
          <p:cNvSpPr txBox="1"/>
          <p:nvPr/>
        </p:nvSpPr>
        <p:spPr>
          <a:xfrm>
            <a:off x="5708097" y="2441860"/>
            <a:ext cx="35413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Company with dependent stock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4"/>
          <p:cNvSpPr txBox="1"/>
          <p:nvPr/>
        </p:nvSpPr>
        <p:spPr>
          <a:xfrm>
            <a:off x="4144016" y="6317614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 b="1" i="0" u="none" strike="noStrike" cap="none">
                <a:solidFill>
                  <a:srgbClr val="DEA9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____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4"/>
          <p:cNvSpPr txBox="1"/>
          <p:nvPr/>
        </p:nvSpPr>
        <p:spPr>
          <a:xfrm>
            <a:off x="4726766" y="6405704"/>
            <a:ext cx="31422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COVID Daily Cases in USA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endParaRPr/>
          </a:p>
        </p:txBody>
      </p:sp>
      <p:sp>
        <p:nvSpPr>
          <p:cNvPr id="349" name="Google Shape;349;p25"/>
          <p:cNvSpPr txBox="1">
            <a:spLocks noGrp="1"/>
          </p:cNvSpPr>
          <p:nvPr>
            <p:ph type="body" idx="1"/>
          </p:nvPr>
        </p:nvSpPr>
        <p:spPr>
          <a:xfrm>
            <a:off x="1261871" y="1828800"/>
            <a:ext cx="9574195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The variable ‘beta’ had a very high linear correlation (~0.8) with our class!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BETA vs AVG %CHANGE(Scale 1-10) (before split into classes of &lt;5 as 0,&gt;=5 as 1)</a:t>
            </a:r>
            <a:endParaRPr/>
          </a:p>
        </p:txBody>
      </p:sp>
      <p:pic>
        <p:nvPicPr>
          <p:cNvPr id="350" name="Google Shape;35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1415" y="2774474"/>
            <a:ext cx="3434242" cy="3405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endParaRPr/>
          </a:p>
        </p:txBody>
      </p:sp>
      <p:sp>
        <p:nvSpPr>
          <p:cNvPr id="356" name="Google Shape;356;p26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BETA defined by Yahoo Finance as 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br>
              <a:rPr lang="en-SG"/>
            </a:br>
            <a:r>
              <a:rPr lang="en-SG" i="1">
                <a:solidFill>
                  <a:srgbClr val="7F7F7F"/>
                </a:solidFill>
              </a:rPr>
              <a:t>“how volatile a stock is in relation to the broader stock market over time. A stock with a high beta indicates it’s more volatile than the overall market and can react with dramatic share-price changes amid market swings.”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Variable is computed by comparing covariance of a company with variance of a market, monthly, over the past 5 years.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By analysing just 6 stock prices at key dates, we indirectly discovered a good predictor for BETA.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endParaRPr/>
          </a:p>
        </p:txBody>
      </p:sp>
      <p:sp>
        <p:nvSpPr>
          <p:cNvPr id="362" name="Google Shape;362;p2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Inference Hypothesis:</a:t>
            </a:r>
            <a:br>
              <a:rPr lang="en-SG"/>
            </a:br>
            <a:r>
              <a:rPr lang="en-SG"/>
              <a:t>The COVID Pandemic affects a companies stock price based on it’s relation with the rest of the market.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However certainly,</a:t>
            </a:r>
            <a:br>
              <a:rPr lang="en-SG"/>
            </a:br>
            <a:r>
              <a:rPr lang="en-SG"/>
              <a:t>CORRELATION != CAUSATION</a:t>
            </a:r>
            <a:br>
              <a:rPr lang="en-SG"/>
            </a:br>
            <a:r>
              <a:rPr lang="en-SG"/>
              <a:t>And further research required into why the variables are correlated.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endParaRPr/>
          </a:p>
        </p:txBody>
      </p:sp>
      <p:sp>
        <p:nvSpPr>
          <p:cNvPr id="161" name="Google Shape;161;p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Stock Market Price – Time Series Data </a:t>
            </a:r>
            <a:r>
              <a:rPr lang="en-SG" b="0" i="0" u="sng" strike="noStrike">
                <a:solidFill>
                  <a:srgbClr val="1A0DAB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❌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u="sng">
              <a:solidFill>
                <a:srgbClr val="1A0DAB"/>
              </a:solidFill>
              <a:latin typeface="arial"/>
              <a:ea typeface="arial"/>
              <a:cs typeface="arial"/>
              <a:sym typeface="arial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b="0" i="0" u="sng" strike="noStrike">
              <a:solidFill>
                <a:srgbClr val="1A0DAB"/>
              </a:solidFill>
              <a:latin typeface="arial"/>
              <a:ea typeface="arial"/>
              <a:cs typeface="arial"/>
              <a:sym typeface="arial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Instead analysed using stock price at key dates: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SG"/>
              <a:t>	Start of wave of cases, peak of wave of cases, end of wave of cases.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CONCLUSION</a:t>
            </a:r>
            <a:endParaRPr/>
          </a:p>
        </p:txBody>
      </p:sp>
      <p:sp>
        <p:nvSpPr>
          <p:cNvPr id="368" name="Google Shape;368;p28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We came up with a problem of analysing COVID-19 impact on Stock Prices.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We defined and formulated the variable ‘CLASS’ to analyse volatility.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We performed EDA and analysed the box plots to identify good classification variables for decision trees.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We created our own dataset using yfinance API and cleaned the data to create the final dataset with one hot encoded sectors.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We tested different ML Models for our classification problem.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We learnt new methods of One Hot Encoding, Naïve Bayes, XGBoost, Random Forest Classifier, and hyperparameter tuning.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The ML Models had a good accuracy of around 70-80%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For the future we wish to explore more features, bigger datasets and other countries/regions.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COVID-19 Daily Cases in USA</a:t>
            </a:r>
            <a:endParaRPr/>
          </a:p>
        </p:txBody>
      </p:sp>
      <p:pic>
        <p:nvPicPr>
          <p:cNvPr id="167" name="Google Shape;167;p4" descr="Chart, line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61872" y="2145637"/>
            <a:ext cx="5279366" cy="18546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4"/>
          <p:cNvCxnSpPr/>
          <p:nvPr/>
        </p:nvCxnSpPr>
        <p:spPr>
          <a:xfrm>
            <a:off x="1606609" y="3597779"/>
            <a:ext cx="0" cy="6922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p4"/>
          <p:cNvCxnSpPr/>
          <p:nvPr/>
        </p:nvCxnSpPr>
        <p:spPr>
          <a:xfrm>
            <a:off x="2314486" y="3597779"/>
            <a:ext cx="0" cy="6922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p4"/>
          <p:cNvCxnSpPr/>
          <p:nvPr/>
        </p:nvCxnSpPr>
        <p:spPr>
          <a:xfrm>
            <a:off x="3314343" y="3563056"/>
            <a:ext cx="0" cy="6922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4"/>
          <p:cNvCxnSpPr/>
          <p:nvPr/>
        </p:nvCxnSpPr>
        <p:spPr>
          <a:xfrm>
            <a:off x="5382426" y="3554510"/>
            <a:ext cx="0" cy="6922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2" name="Google Shape;172;p4"/>
          <p:cNvSpPr txBox="1"/>
          <p:nvPr/>
        </p:nvSpPr>
        <p:spPr>
          <a:xfrm>
            <a:off x="1591380" y="4006653"/>
            <a:ext cx="74732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SG" sz="105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WAVE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"/>
          <p:cNvSpPr txBox="1"/>
          <p:nvPr/>
        </p:nvSpPr>
        <p:spPr>
          <a:xfrm>
            <a:off x="2478224" y="4014347"/>
            <a:ext cx="721672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SG" sz="105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WAVE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3827528" y="4023335"/>
            <a:ext cx="721672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SG" sz="105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WAVE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5714229" y="4014347"/>
            <a:ext cx="153760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SG" sz="105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WAVE 4 (ONGOING)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 txBox="1"/>
          <p:nvPr/>
        </p:nvSpPr>
        <p:spPr>
          <a:xfrm>
            <a:off x="905854" y="4836920"/>
            <a:ext cx="904145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SG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Only WAVE 1 &amp; WAVE 3 analysed. The other waves were not considered due to: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SG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Wave 2 – Other political movements influence present at that time.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SG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Wave 4 – Ongoing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endParaRPr/>
          </a:p>
        </p:txBody>
      </p:sp>
      <p:sp>
        <p:nvSpPr>
          <p:cNvPr id="182" name="Google Shape;182;p5"/>
          <p:cNvSpPr txBox="1">
            <a:spLocks noGrp="1"/>
          </p:cNvSpPr>
          <p:nvPr>
            <p:ph type="body" idx="1"/>
          </p:nvPr>
        </p:nvSpPr>
        <p:spPr>
          <a:xfrm>
            <a:off x="287652" y="2307364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DATES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graphicFrame>
        <p:nvGraphicFramePr>
          <p:cNvPr id="183" name="Google Shape;183;p5"/>
          <p:cNvGraphicFramePr/>
          <p:nvPr/>
        </p:nvGraphicFramePr>
        <p:xfrm>
          <a:off x="425392" y="276086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{A4B8E8A5-F5DF-4A8E-B130-26A696464A08}</a:tableStyleId>
              </a:tblPr>
              <a:tblGrid>
                <a:gridCol w="228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WAVE 1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Start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15/3/2020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Peak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10/4/2020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End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10/5/2020 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WAVE 3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Start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10/9/2020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Peak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1/1/2021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End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20/2/2021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4" name="Google Shape;184;p5"/>
          <p:cNvSpPr txBox="1"/>
          <p:nvPr/>
        </p:nvSpPr>
        <p:spPr>
          <a:xfrm>
            <a:off x="7443387" y="1991170"/>
            <a:ext cx="355417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Sample stock data obtained for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each company. Eg: Apple Inc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5" name="Google Shape;185;p5"/>
          <p:cNvGraphicFramePr/>
          <p:nvPr/>
        </p:nvGraphicFramePr>
        <p:xfrm>
          <a:off x="7622849" y="275231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{A4B8E8A5-F5DF-4A8E-B130-26A696464A08}</a:tableStyleId>
              </a:tblPr>
              <a:tblGrid>
                <a:gridCol w="333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66.45 USD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65.99 USD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85.24 USD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113.90 USD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129.92 USD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129.92 USD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6" name="Google Shape;186;p5"/>
          <p:cNvSpPr txBox="1"/>
          <p:nvPr/>
        </p:nvSpPr>
        <p:spPr>
          <a:xfrm>
            <a:off x="7537391" y="5092169"/>
            <a:ext cx="282000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Above are week average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around that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Formula Used</a:t>
            </a:r>
            <a:endParaRPr/>
          </a:p>
        </p:txBody>
      </p:sp>
      <p:sp>
        <p:nvSpPr>
          <p:cNvPr id="192" name="Google Shape;192;p6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SG" sz="2000" b="1">
                <a:solidFill>
                  <a:srgbClr val="FF0000"/>
                </a:solidFill>
              </a:rPr>
              <a:t>‘CLASS’</a:t>
            </a:r>
            <a:r>
              <a:rPr lang="en-SG"/>
              <a:t> variable – RESPONSE variable created by us.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Will be predicted using other company aspects as PREDICTORS. 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SG"/>
              <a:t>Values: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-SG"/>
              <a:t>1 – Volatile. Stock price likely to change.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SG"/>
              <a:t>0 – Observed to have been stable.</a:t>
            </a:r>
            <a:endParaRPr/>
          </a:p>
          <a:p>
            <a:pPr marL="457200" lvl="1" indent="-812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457200" lvl="1" indent="-812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Formula Used</a:t>
            </a:r>
            <a:endParaRPr/>
          </a:p>
        </p:txBody>
      </p:sp>
      <p:sp>
        <p:nvSpPr>
          <p:cNvPr id="198" name="Google Shape;198;p7"/>
          <p:cNvSpPr txBox="1"/>
          <p:nvPr/>
        </p:nvSpPr>
        <p:spPr>
          <a:xfrm>
            <a:off x="359193" y="2087423"/>
            <a:ext cx="355417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Sample stock data obtained for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each company. Eg: Apple Inc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9" name="Google Shape;199;p7"/>
          <p:cNvGraphicFramePr/>
          <p:nvPr/>
        </p:nvGraphicFramePr>
        <p:xfrm>
          <a:off x="538655" y="284856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{A4B8E8A5-F5DF-4A8E-B130-26A696464A08}</a:tableStyleId>
              </a:tblPr>
              <a:tblGrid>
                <a:gridCol w="333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66.45 USD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65.99 USD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85.24 USD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113.90 USD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129.92 USD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strike="noStrike" cap="none"/>
                        <a:t>129.92 USD</a:t>
                      </a:r>
                      <a:endParaRPr sz="1867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0" name="Google Shape;200;p7"/>
          <p:cNvSpPr txBox="1"/>
          <p:nvPr/>
        </p:nvSpPr>
        <p:spPr>
          <a:xfrm>
            <a:off x="4154772" y="1827541"/>
            <a:ext cx="6991283" cy="427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SG"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% change during Wave 1 cases rise: (65.99-66.45)/(66.45)=0.69%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SG"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% change during Wave 1 cases decrease: (85.24-65.99)/(65.99)=29.17%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SG"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SG"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Average Wave 1 change (with more weightage to change during rise)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SG"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=AVG(0.69,0.69,29.17)=10.18%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SG"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__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SG"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Similar % calculated for Wave 3 = 9.377%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SG"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__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SG"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AVERAGE CHANGE = AVG(10.18,9.377) = 9.78%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SG"/>
              <a:t>Formula Used</a:t>
            </a:r>
            <a:endParaRPr/>
          </a:p>
        </p:txBody>
      </p:sp>
      <p:sp>
        <p:nvSpPr>
          <p:cNvPr id="206" name="Google Shape;206;p8"/>
          <p:cNvSpPr txBox="1"/>
          <p:nvPr/>
        </p:nvSpPr>
        <p:spPr>
          <a:xfrm>
            <a:off x="1261872" y="1691322"/>
            <a:ext cx="9518423" cy="53860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63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endParaRPr/>
          </a:p>
        </p:txBody>
      </p:sp>
      <p:sp>
        <p:nvSpPr>
          <p:cNvPr id="212" name="Google Shape;212;p9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SG"/>
              <a:t>To obtain our data we used </a:t>
            </a:r>
            <a:r>
              <a:rPr lang="en-SG" sz="2000" b="1">
                <a:solidFill>
                  <a:srgbClr val="FF0000"/>
                </a:solidFill>
              </a:rPr>
              <a:t>yfinance</a:t>
            </a:r>
            <a:r>
              <a:rPr lang="en-SG"/>
              <a:t> API to download data from </a:t>
            </a:r>
            <a:r>
              <a:rPr lang="en-SG" sz="2000" b="1">
                <a:solidFill>
                  <a:srgbClr val="FF0000"/>
                </a:solidFill>
              </a:rPr>
              <a:t>Yahoo Finance 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20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SG" sz="2000"/>
              <a:t>We thus obtained the following attributes for each company to use as PREDICTORS: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SG" sz="1800" b="0" i="0" u="none" strike="noStrike">
                <a:solidFill>
                  <a:srgbClr val="736D5D"/>
                </a:solidFill>
                <a:latin typeface="Calibri"/>
                <a:ea typeface="Calibri"/>
                <a:cs typeface="Calibri"/>
                <a:sym typeface="Calibri"/>
              </a:rPr>
              <a:t>sector	city	industry	priceToBook	bookValue</a:t>
            </a:r>
            <a:endParaRPr>
              <a:solidFill>
                <a:srgbClr val="736D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SG" sz="1800" b="0" i="0" u="none" strike="noStrike">
                <a:solidFill>
                  <a:srgbClr val="736D5D"/>
                </a:solidFill>
                <a:latin typeface="Calibri"/>
                <a:ea typeface="Calibri"/>
                <a:cs typeface="Calibri"/>
                <a:sym typeface="Calibri"/>
              </a:rPr>
              <a:t>shortRatio	revenuePerShare	operatingMargins	forwardEps</a:t>
            </a:r>
            <a:endParaRPr>
              <a:solidFill>
                <a:srgbClr val="736D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SG" sz="1800" b="0" i="0" u="none" strike="noStrike">
                <a:solidFill>
                  <a:srgbClr val="736D5D"/>
                </a:solidFill>
                <a:latin typeface="Calibri"/>
                <a:ea typeface="Calibri"/>
                <a:cs typeface="Calibri"/>
                <a:sym typeface="Calibri"/>
              </a:rPr>
              <a:t>heldPercentInstitutions	heldPercentInsiders	marketCap</a:t>
            </a:r>
            <a:endParaRPr>
              <a:solidFill>
                <a:srgbClr val="736D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SG" sz="1800" b="0" i="0" u="none" strike="noStrike">
                <a:solidFill>
                  <a:srgbClr val="736D5D"/>
                </a:solidFill>
                <a:latin typeface="Calibri"/>
                <a:ea typeface="Calibri"/>
                <a:cs typeface="Calibri"/>
                <a:sym typeface="Calibri"/>
              </a:rPr>
              <a:t>profitMargins	volume	totalDebt	totalCash	beta	totalCashPerShare	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SG" sz="1800" b="0" i="0" u="none" strike="noStrike">
                <a:solidFill>
                  <a:srgbClr val="736D5D"/>
                </a:solidFill>
                <a:latin typeface="Calibri"/>
                <a:ea typeface="Calibri"/>
                <a:cs typeface="Calibri"/>
                <a:sym typeface="Calibri"/>
              </a:rPr>
              <a:t>enterpriseValue	floatShares</a:t>
            </a:r>
            <a:r>
              <a:rPr lang="en-SG">
                <a:solidFill>
                  <a:srgbClr val="736D5D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SG" sz="1800" b="0" i="0" u="none" strike="noStrike">
                <a:solidFill>
                  <a:srgbClr val="736D5D"/>
                </a:solidFill>
                <a:latin typeface="Calibri"/>
                <a:ea typeface="Calibri"/>
                <a:cs typeface="Calibri"/>
                <a:sym typeface="Calibri"/>
              </a:rPr>
              <a:t>numberOfAnalystOpinions	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1700</Words>
  <Application>Microsoft Office PowerPoint</Application>
  <PresentationFormat>Widescreen</PresentationFormat>
  <Paragraphs>249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Courier New</vt:lpstr>
      <vt:lpstr>Raleway Thin</vt:lpstr>
      <vt:lpstr>Barlow</vt:lpstr>
      <vt:lpstr>Calibri</vt:lpstr>
      <vt:lpstr>Arial</vt:lpstr>
      <vt:lpstr>Century Schoolbook</vt:lpstr>
      <vt:lpstr>Raleway</vt:lpstr>
      <vt:lpstr>Barlow Light</vt:lpstr>
      <vt:lpstr>Metropolitan</vt:lpstr>
      <vt:lpstr>Gaoler template</vt:lpstr>
      <vt:lpstr>ANALYSIS ON COVID-19 AND STOCK PRICE </vt:lpstr>
      <vt:lpstr>PROJECT</vt:lpstr>
      <vt:lpstr>PowerPoint Presentation</vt:lpstr>
      <vt:lpstr>COVID-19 Daily Cases in USA</vt:lpstr>
      <vt:lpstr>PowerPoint Presentation</vt:lpstr>
      <vt:lpstr>Formula Used</vt:lpstr>
      <vt:lpstr>Formula Used</vt:lpstr>
      <vt:lpstr>Formula Used</vt:lpstr>
      <vt:lpstr>PowerPoint Presentation</vt:lpstr>
      <vt:lpstr>PowerPoint Presentation</vt:lpstr>
      <vt:lpstr>PowerPoint Presentation</vt:lpstr>
      <vt:lpstr>DATA CLEANING</vt:lpstr>
      <vt:lpstr>DATA PRE-PROCESSING</vt:lpstr>
      <vt:lpstr>EXPLORATORY ANALYSIS</vt:lpstr>
      <vt:lpstr>PowerPoint Presentation</vt:lpstr>
      <vt:lpstr>COVID Behaviour</vt:lpstr>
      <vt:lpstr>ML Models</vt:lpstr>
      <vt:lpstr>ML Model – Logistic Regression</vt:lpstr>
      <vt:lpstr>ML Model – Naive Bayes Method</vt:lpstr>
      <vt:lpstr>ML Model – Random Forest Classifier</vt:lpstr>
      <vt:lpstr>ML Model- XGBoost with Hyper Parameter Tuning</vt:lpstr>
      <vt:lpstr>ML Model – XGBoost</vt:lpstr>
      <vt:lpstr>Results from Improved XGB</vt:lpstr>
      <vt:lpstr>ML Model – Summary Pt 1</vt:lpstr>
      <vt:lpstr>ML Model – Summary Pt 2</vt:lpstr>
      <vt:lpstr>CONCLUSION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COVID-19 AND STOCK PRICE </dc:title>
  <dc:creator>Pratul Venkatesh</dc:creator>
  <cp:lastModifiedBy>#SIVARAMAKRISHNAN HEMANG#</cp:lastModifiedBy>
  <cp:revision>1</cp:revision>
  <dcterms:created xsi:type="dcterms:W3CDTF">2021-11-07T10:20:29Z</dcterms:created>
  <dcterms:modified xsi:type="dcterms:W3CDTF">2022-01-24T11:56:23Z</dcterms:modified>
</cp:coreProperties>
</file>