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431" r:id="rId1"/>
  </p:sldMasterIdLst>
  <p:notesMasterIdLst>
    <p:notesMasterId r:id="rId22"/>
  </p:notesMasterIdLst>
  <p:sldIdLst>
    <p:sldId id="332" r:id="rId2"/>
    <p:sldId id="359" r:id="rId3"/>
    <p:sldId id="258" r:id="rId4"/>
    <p:sldId id="361" r:id="rId5"/>
    <p:sldId id="338" r:id="rId6"/>
    <p:sldId id="362" r:id="rId7"/>
    <p:sldId id="370" r:id="rId8"/>
    <p:sldId id="347" r:id="rId9"/>
    <p:sldId id="341" r:id="rId10"/>
    <p:sldId id="342" r:id="rId11"/>
    <p:sldId id="377" r:id="rId12"/>
    <p:sldId id="363" r:id="rId13"/>
    <p:sldId id="378" r:id="rId14"/>
    <p:sldId id="360" r:id="rId15"/>
    <p:sldId id="372" r:id="rId16"/>
    <p:sldId id="365" r:id="rId17"/>
    <p:sldId id="355" r:id="rId18"/>
    <p:sldId id="356" r:id="rId19"/>
    <p:sldId id="368" r:id="rId20"/>
    <p:sldId id="35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1530" autoAdjust="0"/>
  </p:normalViewPr>
  <p:slideViewPr>
    <p:cSldViewPr snapToGrid="0">
      <p:cViewPr varScale="1">
        <p:scale>
          <a:sx n="89" d="100"/>
          <a:sy n="89" d="100"/>
        </p:scale>
        <p:origin x="302"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D5D9E-692D-461F-B14B-760FF2CB9D58}" type="datetimeFigureOut">
              <a:rPr lang="en-IN" smtClean="0"/>
              <a:pPr/>
              <a:t>18-07-2023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3B9E1C-6B11-45CB-B9D7-0E7FEC416F9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3B9E1C-6B11-45CB-B9D7-0E7FEC416F9D}" type="slidenum">
              <a:rPr lang="en-IN" smtClean="0"/>
              <a:pPr/>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11396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pPr/>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261322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653336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87797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769760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469B1F-AF70-46E9-9B6A-AAED6CD8AA21}" type="datetimeFigureOut">
              <a:rPr lang="en-US" smtClean="0"/>
              <a:pPr/>
              <a:t>7/18/2023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322597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469B1F-AF70-46E9-9B6A-AAED6CD8AA21}" type="datetimeFigureOut">
              <a:rPr lang="en-US" smtClean="0"/>
              <a:pPr/>
              <a:t>7/18/2023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467062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706525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140082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2469B1F-AF70-46E9-9B6A-AAED6CD8AA21}"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649724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566701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pPr/>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120495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pPr/>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53585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2469B1F-AF70-46E9-9B6A-AAED6CD8AA21}" type="datetimeFigureOut">
              <a:rPr lang="en-US" smtClean="0"/>
              <a:pPr/>
              <a:t>7/18/2023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97743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2469B1F-AF70-46E9-9B6A-AAED6CD8AA21}" type="datetimeFigureOut">
              <a:rPr lang="en-US" smtClean="0"/>
              <a:pPr/>
              <a:t>7/18/2023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691231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2469B1F-AF70-46E9-9B6A-AAED6CD8AA21}" type="datetimeFigureOut">
              <a:rPr lang="en-US" smtClean="0"/>
              <a:pPr/>
              <a:t>7/18/2023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4129390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pPr/>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97526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469B1F-AF70-46E9-9B6A-AAED6CD8AA21}" type="datetimeFigureOut">
              <a:rPr lang="en-US" smtClean="0"/>
              <a:pPr/>
              <a:t>7/18/2023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8970E17-90EC-457A-8FF7-F9657C4FD578}" type="slidenum">
              <a:rPr lang="en-US" smtClean="0"/>
              <a:pPr/>
              <a:t>‹#›</a:t>
            </a:fld>
            <a:endParaRPr lang="en-US"/>
          </a:p>
        </p:txBody>
      </p:sp>
    </p:spTree>
    <p:extLst>
      <p:ext uri="{BB962C8B-B14F-4D97-AF65-F5344CB8AC3E}">
        <p14:creationId xmlns:p14="http://schemas.microsoft.com/office/powerpoint/2010/main" val="535869846"/>
      </p:ext>
    </p:extLst>
  </p:cSld>
  <p:clrMap bg1="dk1" tx1="lt1" bg2="dk2" tx2="lt2" accent1="accent1" accent2="accent2" accent3="accent3" accent4="accent4" accent5="accent5" accent6="accent6" hlink="hlink" folHlink="folHlink"/>
  <p:sldLayoutIdLst>
    <p:sldLayoutId id="2147484432" r:id="rId1"/>
    <p:sldLayoutId id="2147484433" r:id="rId2"/>
    <p:sldLayoutId id="2147484434" r:id="rId3"/>
    <p:sldLayoutId id="2147484435" r:id="rId4"/>
    <p:sldLayoutId id="2147484436" r:id="rId5"/>
    <p:sldLayoutId id="2147484437" r:id="rId6"/>
    <p:sldLayoutId id="2147484438" r:id="rId7"/>
    <p:sldLayoutId id="2147484439" r:id="rId8"/>
    <p:sldLayoutId id="2147484440" r:id="rId9"/>
    <p:sldLayoutId id="2147484441" r:id="rId10"/>
    <p:sldLayoutId id="2147484442" r:id="rId11"/>
    <p:sldLayoutId id="2147484443" r:id="rId12"/>
    <p:sldLayoutId id="2147484444" r:id="rId13"/>
    <p:sldLayoutId id="2147484445" r:id="rId14"/>
    <p:sldLayoutId id="2147484446" r:id="rId15"/>
    <p:sldLayoutId id="2147484447" r:id="rId16"/>
    <p:sldLayoutId id="214748444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6" name="Text Box 5"/>
          <p:cNvSpPr txBox="1"/>
          <p:nvPr/>
        </p:nvSpPr>
        <p:spPr>
          <a:xfrm>
            <a:off x="7512685" y="3721735"/>
            <a:ext cx="3536315" cy="2123658"/>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Under the guidance of :</a:t>
            </a:r>
          </a:p>
          <a:p>
            <a:r>
              <a:rPr lang="en-US" sz="2200" dirty="0">
                <a:latin typeface="Times New Roman" panose="02020603050405020304" pitchFamily="18" charset="0"/>
                <a:cs typeface="Times New Roman" panose="02020603050405020304" pitchFamily="18" charset="0"/>
              </a:rPr>
              <a:t>	DR.M.Sunil Kuma</a:t>
            </a:r>
          </a:p>
          <a:p>
            <a:r>
              <a:rPr lang="en-US" sz="2200" dirty="0">
                <a:latin typeface="Times New Roman" panose="02020603050405020304" pitchFamily="18" charset="0"/>
                <a:cs typeface="Times New Roman" panose="02020603050405020304" pitchFamily="18" charset="0"/>
              </a:rPr>
              <a:t>	Professor</a:t>
            </a:r>
          </a:p>
          <a:p>
            <a:r>
              <a:rPr lang="en-US" sz="2200" dirty="0">
                <a:latin typeface="Times New Roman" panose="02020603050405020304" pitchFamily="18" charset="0"/>
                <a:cs typeface="Times New Roman" panose="02020603050405020304" pitchFamily="18" charset="0"/>
              </a:rPr>
              <a:t>	HOD of MCA</a:t>
            </a:r>
          </a:p>
        </p:txBody>
      </p:sp>
      <p:sp>
        <p:nvSpPr>
          <p:cNvPr id="3" name="Content Placeholder 2"/>
          <p:cNvSpPr>
            <a:spLocks noGrp="1"/>
          </p:cNvSpPr>
          <p:nvPr>
            <p:ph idx="1"/>
          </p:nvPr>
        </p:nvSpPr>
        <p:spPr>
          <a:xfrm>
            <a:off x="1304925" y="1504949"/>
            <a:ext cx="9743938" cy="1611993"/>
          </a:xfrm>
        </p:spPr>
        <p:txBody>
          <a:bodyPr>
            <a:noAutofit/>
          </a:bodyPr>
          <a:lstStyle/>
          <a:p>
            <a:pPr marL="0" indent="0" algn="ctr">
              <a:lnSpc>
                <a:spcPct val="115000"/>
              </a:lnSpc>
              <a:spcAft>
                <a:spcPts val="1000"/>
              </a:spcAft>
              <a:buNone/>
            </a:pPr>
            <a:r>
              <a:rPr lang="en-US" sz="3600" b="1" dirty="0">
                <a:solidFill>
                  <a:schemeClr val="tx1"/>
                </a:solidFill>
                <a:latin typeface="Times New Roman" panose="02020603050405020304" pitchFamily="18" charset="0"/>
                <a:cs typeface="Times New Roman" panose="02020603050405020304" pitchFamily="18" charset="0"/>
              </a:rPr>
              <a:t>HEART DISEASE PREDICTION USING MACHINE LEARNING ALGORITHMS</a:t>
            </a:r>
            <a:endParaRPr lang="en-IN" sz="3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 Box 6"/>
          <p:cNvSpPr txBox="1"/>
          <p:nvPr/>
        </p:nvSpPr>
        <p:spPr>
          <a:xfrm>
            <a:off x="834390" y="3865245"/>
            <a:ext cx="5059045" cy="1785104"/>
          </a:xfrm>
          <a:prstGeom prst="rect">
            <a:avLst/>
          </a:prstGeom>
          <a:noFill/>
        </p:spPr>
        <p:txBody>
          <a:bodyPr wrap="square" rtlCol="0">
            <a:spAutoFit/>
          </a:bodyPr>
          <a:lstStyle/>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Submitted By:</a:t>
            </a:r>
          </a:p>
          <a:p>
            <a:r>
              <a:rPr lang="en-US" sz="2200" dirty="0">
                <a:latin typeface="Times New Roman" panose="02020603050405020304" pitchFamily="18" charset="0"/>
                <a:cs typeface="Times New Roman" panose="02020603050405020304" pitchFamily="18" charset="0"/>
              </a:rPr>
              <a:t>BUSETTI SIVAIAH</a:t>
            </a:r>
          </a:p>
          <a:p>
            <a:r>
              <a:rPr lang="en-US" sz="2200" dirty="0">
                <a:latin typeface="Times New Roman" panose="02020603050405020304" pitchFamily="18" charset="0"/>
                <a:cs typeface="Times New Roman" panose="02020603050405020304" pitchFamily="18" charset="0"/>
              </a:rPr>
              <a:t>Roll No:21121F0016</a:t>
            </a:r>
          </a:p>
        </p:txBody>
      </p:sp>
      <p:sp>
        <p:nvSpPr>
          <p:cNvPr id="2" name="Text Box 1"/>
          <p:cNvSpPr txBox="1"/>
          <p:nvPr/>
        </p:nvSpPr>
        <p:spPr>
          <a:xfrm>
            <a:off x="2054225" y="453390"/>
            <a:ext cx="7802880" cy="52197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Sree Vidyanikethan Engineering College</a:t>
            </a:r>
          </a:p>
        </p:txBody>
      </p:sp>
      <p:pic>
        <p:nvPicPr>
          <p:cNvPr id="100" name="Picture 99"/>
          <p:cNvPicPr/>
          <p:nvPr/>
        </p:nvPicPr>
        <p:blipFill>
          <a:blip r:embed="rId3"/>
          <a:stretch>
            <a:fillRect/>
          </a:stretch>
        </p:blipFill>
        <p:spPr>
          <a:xfrm>
            <a:off x="9285605" y="52070"/>
            <a:ext cx="2600960" cy="127190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652FC-097E-6784-0F63-64818BC08882}"/>
              </a:ext>
            </a:extLst>
          </p:cNvPr>
          <p:cNvSpPr>
            <a:spLocks noGrp="1"/>
          </p:cNvSpPr>
          <p:nvPr>
            <p:ph type="title"/>
          </p:nvPr>
        </p:nvSpPr>
        <p:spPr>
          <a:xfrm>
            <a:off x="838200" y="365126"/>
            <a:ext cx="10515600" cy="1016000"/>
          </a:xfrm>
        </p:spPr>
        <p:txBody>
          <a:bodyPr>
            <a:normAutofit fontScale="90000"/>
          </a:bodyPr>
          <a:lstStyle/>
          <a:p>
            <a:pPr algn="ctr"/>
            <a:r>
              <a:rPr lang="en-IN" sz="4000" dirty="0">
                <a:latin typeface="Times New Roman" panose="02020603050405020304" pitchFamily="18" charset="0"/>
                <a:cs typeface="Times New Roman" panose="02020603050405020304" pitchFamily="18" charset="0"/>
              </a:rPr>
              <a:t>ALGORITHMS</a:t>
            </a:r>
            <a:br>
              <a:rPr lang="en-IN" sz="44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6312C45-F944-5786-33BD-9F5F9A9AB02A}"/>
              </a:ext>
            </a:extLst>
          </p:cNvPr>
          <p:cNvSpPr>
            <a:spLocks noGrp="1"/>
          </p:cNvSpPr>
          <p:nvPr>
            <p:ph idx="1"/>
          </p:nvPr>
        </p:nvSpPr>
        <p:spPr>
          <a:xfrm>
            <a:off x="342900" y="923925"/>
            <a:ext cx="11734800" cy="5772150"/>
          </a:xfrm>
        </p:spPr>
        <p:txBody>
          <a:bodyPr>
            <a:normAutofit fontScale="25000" lnSpcReduction="20000"/>
          </a:bodyPr>
          <a:lstStyle/>
          <a:p>
            <a:pPr marL="0" indent="0">
              <a:buNone/>
            </a:pPr>
            <a:r>
              <a:rPr lang="en-US" sz="4500" b="1" dirty="0">
                <a:latin typeface="Times New Roman" panose="02020603050405020304" pitchFamily="18" charset="0"/>
                <a:cs typeface="Times New Roman" panose="02020603050405020304" pitchFamily="18" charset="0"/>
              </a:rPr>
              <a:t> </a:t>
            </a:r>
          </a:p>
          <a:p>
            <a:pPr marL="0" indent="0">
              <a:buNone/>
            </a:pPr>
            <a:r>
              <a:rPr lang="en-US" sz="8000" b="1" dirty="0">
                <a:solidFill>
                  <a:schemeClr val="tx1"/>
                </a:solidFill>
                <a:latin typeface="Times New Roman" panose="02020603050405020304" pitchFamily="18" charset="0"/>
                <a:cs typeface="Times New Roman" panose="02020603050405020304" pitchFamily="18" charset="0"/>
              </a:rPr>
              <a:t>LOGISTIC REGRESSOR</a:t>
            </a:r>
          </a:p>
          <a:p>
            <a:pPr marL="0" indent="0" algn="just">
              <a:lnSpc>
                <a:spcPct val="170000"/>
              </a:lnSpc>
              <a:buNone/>
            </a:pPr>
            <a:r>
              <a:rPr lang="en-US" sz="8000" dirty="0">
                <a:solidFill>
                  <a:schemeClr val="tx1"/>
                </a:solidFill>
                <a:latin typeface="Times New Roman" panose="02020603050405020304" pitchFamily="18" charset="0"/>
                <a:cs typeface="Times New Roman" panose="02020603050405020304" pitchFamily="18" charset="0"/>
              </a:rPr>
              <a:t>Logistic regression is a popular statistical model used for binary classification. Despite its name, it is a regression algorithm that is commonly used for classification tasks. Logistic regression models the relationship between a set of input variables (features) and a binary target variable by estimating the probabilities of the target variable belonging to each class.</a:t>
            </a:r>
          </a:p>
          <a:p>
            <a:pPr marL="0" indent="0" algn="just">
              <a:lnSpc>
                <a:spcPct val="170000"/>
              </a:lnSpc>
              <a:buNone/>
            </a:pPr>
            <a:r>
              <a:rPr lang="en-US" sz="8000" dirty="0">
                <a:solidFill>
                  <a:schemeClr val="tx1"/>
                </a:solidFill>
                <a:latin typeface="Times New Roman" panose="02020603050405020304" pitchFamily="18" charset="0"/>
                <a:cs typeface="Times New Roman" panose="02020603050405020304" pitchFamily="18" charset="0"/>
              </a:rPr>
              <a:t>•	Data Preparation</a:t>
            </a:r>
          </a:p>
          <a:p>
            <a:pPr marL="0" indent="0" algn="just">
              <a:lnSpc>
                <a:spcPct val="170000"/>
              </a:lnSpc>
              <a:buNone/>
            </a:pPr>
            <a:r>
              <a:rPr lang="en-US" sz="8000" dirty="0">
                <a:solidFill>
                  <a:schemeClr val="tx1"/>
                </a:solidFill>
                <a:latin typeface="Times New Roman" panose="02020603050405020304" pitchFamily="18" charset="0"/>
                <a:cs typeface="Times New Roman" panose="02020603050405020304" pitchFamily="18" charset="0"/>
              </a:rPr>
              <a:t>•	Model Representation</a:t>
            </a:r>
          </a:p>
          <a:p>
            <a:pPr marL="0" indent="0" algn="just">
              <a:lnSpc>
                <a:spcPct val="170000"/>
              </a:lnSpc>
              <a:buNone/>
            </a:pPr>
            <a:r>
              <a:rPr lang="en-US" sz="8000" dirty="0">
                <a:solidFill>
                  <a:schemeClr val="tx1"/>
                </a:solidFill>
                <a:latin typeface="Times New Roman" panose="02020603050405020304" pitchFamily="18" charset="0"/>
                <a:cs typeface="Times New Roman" panose="02020603050405020304" pitchFamily="18" charset="0"/>
              </a:rPr>
              <a:t>•	Training Process</a:t>
            </a:r>
          </a:p>
          <a:p>
            <a:pPr marL="0" indent="0" algn="just">
              <a:lnSpc>
                <a:spcPct val="170000"/>
              </a:lnSpc>
              <a:buNone/>
            </a:pPr>
            <a:r>
              <a:rPr lang="en-US" sz="8000" dirty="0">
                <a:solidFill>
                  <a:schemeClr val="tx1"/>
                </a:solidFill>
                <a:latin typeface="Times New Roman" panose="02020603050405020304" pitchFamily="18" charset="0"/>
                <a:cs typeface="Times New Roman" panose="02020603050405020304" pitchFamily="18" charset="0"/>
              </a:rPr>
              <a:t>•	Estimating Probabilities</a:t>
            </a:r>
          </a:p>
          <a:p>
            <a:pPr marL="0" indent="0" algn="just">
              <a:lnSpc>
                <a:spcPct val="170000"/>
              </a:lnSpc>
              <a:buNone/>
            </a:pPr>
            <a:r>
              <a:rPr lang="en-US" sz="8000" dirty="0">
                <a:solidFill>
                  <a:schemeClr val="tx1"/>
                </a:solidFill>
                <a:latin typeface="Times New Roman" panose="02020603050405020304" pitchFamily="18" charset="0"/>
                <a:cs typeface="Times New Roman" panose="02020603050405020304" pitchFamily="18" charset="0"/>
              </a:rPr>
              <a:t>•	Thresholding and Classification</a:t>
            </a:r>
          </a:p>
          <a:p>
            <a:pPr marL="0" indent="0" algn="just">
              <a:lnSpc>
                <a:spcPct val="170000"/>
              </a:lnSpc>
              <a:buNone/>
            </a:pPr>
            <a:r>
              <a:rPr lang="en-US" sz="8000" dirty="0">
                <a:solidFill>
                  <a:schemeClr val="tx1"/>
                </a:solidFill>
                <a:latin typeface="Times New Roman" panose="02020603050405020304" pitchFamily="18" charset="0"/>
                <a:cs typeface="Times New Roman" panose="02020603050405020304" pitchFamily="18" charset="0"/>
              </a:rPr>
              <a:t>•	Regularization (optional)</a:t>
            </a:r>
          </a:p>
          <a:p>
            <a:pPr marL="0" indent="0">
              <a:lnSpc>
                <a:spcPct val="150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744332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521171-B4BF-9C2F-C45D-EC463D1C02DA}"/>
              </a:ext>
            </a:extLst>
          </p:cNvPr>
          <p:cNvSpPr txBox="1"/>
          <p:nvPr/>
        </p:nvSpPr>
        <p:spPr>
          <a:xfrm>
            <a:off x="658762" y="280618"/>
            <a:ext cx="11444748" cy="6397713"/>
          </a:xfrm>
          <a:prstGeom prst="rect">
            <a:avLst/>
          </a:prstGeom>
          <a:noFill/>
        </p:spPr>
        <p:txBody>
          <a:bodyPr wrap="square">
            <a:spAutoFit/>
          </a:bodyPr>
          <a:lstStyle/>
          <a:p>
            <a:pPr algn="just">
              <a:lnSpc>
                <a:spcPct val="150000"/>
              </a:lnSpc>
              <a:spcAft>
                <a:spcPts val="800"/>
              </a:spcAft>
              <a:tabLst>
                <a:tab pos="457200" algn="l"/>
              </a:tabLs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SUPPORT VECTOR MACHINE(SVM)</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800"/>
              </a:spcAft>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SVM, which stands for Support Vector Machines, is a supervised machine learning algorithm used for classification and regression tasks. It is particularly effective in scenarios where the data is not linearly separable in the input feature space. SVMs aim to find an optimal hyperplane that maximally separates the data points of different classes.</a:t>
            </a: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Data Representation</a:t>
            </a: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Feature Transformation </a:t>
            </a: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Margin Maximization</a:t>
            </a: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Support Vectors</a:t>
            </a: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Non-linear Decision Boundaries</a:t>
            </a: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Optimization</a:t>
            </a: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Prediction</a:t>
            </a: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335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AAC72-5BE2-2422-68D4-8B207CF08235}"/>
              </a:ext>
            </a:extLst>
          </p:cNvPr>
          <p:cNvSpPr>
            <a:spLocks noGrp="1"/>
          </p:cNvSpPr>
          <p:nvPr>
            <p:ph type="title"/>
          </p:nvPr>
        </p:nvSpPr>
        <p:spPr>
          <a:xfrm>
            <a:off x="684212" y="176981"/>
            <a:ext cx="10278756" cy="1022554"/>
          </a:xfrm>
        </p:spPr>
        <p:txBody>
          <a:bodyPr>
            <a:normAutofit/>
          </a:bodyPr>
          <a:lstStyle/>
          <a:p>
            <a:pPr marL="0" indent="0" algn="just">
              <a:lnSpc>
                <a:spcPct val="150000"/>
              </a:lnSpc>
              <a:buNone/>
            </a:pPr>
            <a:r>
              <a:rPr lang="en-US" sz="2800" dirty="0">
                <a:solidFill>
                  <a:schemeClr val="tx1"/>
                </a:solidFill>
                <a:latin typeface="Times New Roman" panose="02020603050405020304" pitchFamily="18" charset="0"/>
                <a:cs typeface="Times New Roman" panose="02020603050405020304" pitchFamily="18" charset="0"/>
              </a:rPr>
              <a:t>GRADIENT BOOSTING </a:t>
            </a:r>
          </a:p>
        </p:txBody>
      </p:sp>
      <p:sp>
        <p:nvSpPr>
          <p:cNvPr id="3" name="Content Placeholder 2">
            <a:extLst>
              <a:ext uri="{FF2B5EF4-FFF2-40B4-BE49-F238E27FC236}">
                <a16:creationId xmlns:a16="http://schemas.microsoft.com/office/drawing/2014/main" id="{F96334CA-7522-FDD7-80E1-96C0EAB44AD1}"/>
              </a:ext>
            </a:extLst>
          </p:cNvPr>
          <p:cNvSpPr>
            <a:spLocks noGrp="1"/>
          </p:cNvSpPr>
          <p:nvPr>
            <p:ph idx="1"/>
          </p:nvPr>
        </p:nvSpPr>
        <p:spPr>
          <a:xfrm>
            <a:off x="684212" y="1199536"/>
            <a:ext cx="11340640" cy="5363496"/>
          </a:xfrm>
        </p:spPr>
        <p:txBody>
          <a:bodyPr>
            <a:normAutofit/>
          </a:bodyPr>
          <a:lstStyle/>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Gradient Boosting is a machine learning algorithm that combines the predictions of multiple weak learners (typically decision trees) to create a strong predictive model. It works by iteratively training new models that focus on the errors made by previous models, gradually reducing the overall prediction error.</a:t>
            </a:r>
          </a:p>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	Initialization </a:t>
            </a:r>
          </a:p>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	Model Training </a:t>
            </a:r>
          </a:p>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	Update the Weights </a:t>
            </a:r>
          </a:p>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	Predict Ensemble Building </a:t>
            </a:r>
          </a:p>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	Repeat Steps 2-4</a:t>
            </a:r>
          </a:p>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	Final Prediction</a:t>
            </a:r>
          </a:p>
          <a:p>
            <a:pPr marL="0" indent="0" algn="just">
              <a:lnSpc>
                <a:spcPct val="150000"/>
              </a:lnSpc>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38352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8AA75F-74F9-0F30-24CC-DDD52DFF26C9}"/>
              </a:ext>
            </a:extLst>
          </p:cNvPr>
          <p:cNvSpPr txBox="1"/>
          <p:nvPr/>
        </p:nvSpPr>
        <p:spPr>
          <a:xfrm>
            <a:off x="653845" y="508496"/>
            <a:ext cx="11538155" cy="6403676"/>
          </a:xfrm>
          <a:prstGeom prst="rect">
            <a:avLst/>
          </a:prstGeom>
          <a:noFill/>
        </p:spPr>
        <p:txBody>
          <a:bodyPr wrap="square">
            <a:spAutoFit/>
          </a:bodyPr>
          <a:lstStyle/>
          <a:p>
            <a:pPr algn="just">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XGBOOST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XGBoost (Extreme Gradient Boosting) is an optimized implementation of gradient boosting, which is an ensemble learning method that combines multiple weak models (typically decision trees) to create a strong predictive model. XGBoost is widely used in machine learning competitions and has gained popularity for its performance and scalability.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Regularization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Feature Importance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Handling Missing Values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Parallel Processing and Scalability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Cross-Validation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Tree Pruning</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Tunable Hyper parameters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3918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3484A-CB30-8939-0B0A-7B91D208F0B5}"/>
              </a:ext>
            </a:extLst>
          </p:cNvPr>
          <p:cNvSpPr>
            <a:spLocks noGrp="1"/>
          </p:cNvSpPr>
          <p:nvPr>
            <p:ph type="title"/>
          </p:nvPr>
        </p:nvSpPr>
        <p:spPr>
          <a:xfrm>
            <a:off x="684212" y="452284"/>
            <a:ext cx="8534400" cy="540774"/>
          </a:xfrm>
        </p:spPr>
        <p:txBody>
          <a:bodyPr>
            <a:normAutofit/>
          </a:bodyPr>
          <a:lstStyle/>
          <a:p>
            <a:r>
              <a:rPr lang="en-IN" sz="2800" dirty="0">
                <a:latin typeface="Times New Roman" panose="02020603050405020304" pitchFamily="18" charset="0"/>
                <a:cs typeface="Times New Roman" panose="02020603050405020304" pitchFamily="18" charset="0"/>
              </a:rPr>
              <a:t>INPUT AND OUTPUT</a:t>
            </a:r>
          </a:p>
        </p:txBody>
      </p:sp>
      <p:sp>
        <p:nvSpPr>
          <p:cNvPr id="4" name="Content Placeholder 3">
            <a:extLst>
              <a:ext uri="{FF2B5EF4-FFF2-40B4-BE49-F238E27FC236}">
                <a16:creationId xmlns:a16="http://schemas.microsoft.com/office/drawing/2014/main" id="{05F83BBB-ECCE-35AE-D99E-0A5C50207565}"/>
              </a:ext>
            </a:extLst>
          </p:cNvPr>
          <p:cNvSpPr>
            <a:spLocks noGrp="1"/>
          </p:cNvSpPr>
          <p:nvPr>
            <p:ph idx="1"/>
          </p:nvPr>
        </p:nvSpPr>
        <p:spPr>
          <a:xfrm>
            <a:off x="684212" y="914400"/>
            <a:ext cx="10613053" cy="5483710"/>
          </a:xfrm>
        </p:spPr>
        <p:txBody>
          <a:bodyPr>
            <a:normAutofit/>
          </a:bodyPr>
          <a:lstStyle/>
          <a:p>
            <a:r>
              <a:rPr lang="en-IN" b="1" spc="-5"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Input: </a:t>
            </a:r>
            <a:r>
              <a:rPr lang="en-IN" spc="-5"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Here the user needs to provide data to the fields age, Gender,	Chest Pain type,	resting blood pressure, Cholesterol, Fasting blood sugar, electrocardiographic results, Maximum heart rate achieved, Exercise induced angina, oldpeak, Heart slope, coronary calcium scan and Thalassemia </a:t>
            </a:r>
          </a:p>
          <a:p>
            <a:pPr marL="0" indent="0">
              <a:buNone/>
            </a:pPr>
            <a:endParaRPr lang="en-IN" spc="-5"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pc="-5"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b="1" spc="-5"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b="1" spc="-5"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b="1" spc="-5"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b="1" spc="-5"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r>
              <a:rPr lang="en-IN" b="1" spc="-5"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Output</a:t>
            </a:r>
            <a:r>
              <a:rPr lang="en-IN" spc="-5"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Based on the given input the model predict the person have heart disease or not.</a:t>
            </a:r>
          </a:p>
          <a:p>
            <a:pPr marL="0" indent="0">
              <a:buNone/>
            </a:pPr>
            <a:endParaRPr lang="en-IN" dirty="0"/>
          </a:p>
        </p:txBody>
      </p:sp>
      <p:pic>
        <p:nvPicPr>
          <p:cNvPr id="5" name="Picture 4">
            <a:extLst>
              <a:ext uri="{FF2B5EF4-FFF2-40B4-BE49-F238E27FC236}">
                <a16:creationId xmlns:a16="http://schemas.microsoft.com/office/drawing/2014/main" id="{4DD201F0-233C-2791-85A6-97BA9070A8B2}"/>
              </a:ext>
            </a:extLst>
          </p:cNvPr>
          <p:cNvPicPr>
            <a:picLocks noChangeAspect="1"/>
          </p:cNvPicPr>
          <p:nvPr/>
        </p:nvPicPr>
        <p:blipFill>
          <a:blip r:embed="rId2"/>
          <a:stretch>
            <a:fillRect/>
          </a:stretch>
        </p:blipFill>
        <p:spPr>
          <a:xfrm>
            <a:off x="1449236" y="2151302"/>
            <a:ext cx="8350370" cy="2251495"/>
          </a:xfrm>
          <a:prstGeom prst="rect">
            <a:avLst/>
          </a:prstGeom>
        </p:spPr>
      </p:pic>
      <p:pic>
        <p:nvPicPr>
          <p:cNvPr id="7" name="Picture 6">
            <a:extLst>
              <a:ext uri="{FF2B5EF4-FFF2-40B4-BE49-F238E27FC236}">
                <a16:creationId xmlns:a16="http://schemas.microsoft.com/office/drawing/2014/main" id="{A039309E-02F4-664D-DC84-89DE48BDD17D}"/>
              </a:ext>
            </a:extLst>
          </p:cNvPr>
          <p:cNvPicPr>
            <a:picLocks noChangeAspect="1"/>
          </p:cNvPicPr>
          <p:nvPr/>
        </p:nvPicPr>
        <p:blipFill>
          <a:blip r:embed="rId3"/>
          <a:stretch>
            <a:fillRect/>
          </a:stretch>
        </p:blipFill>
        <p:spPr>
          <a:xfrm>
            <a:off x="1423206" y="5455540"/>
            <a:ext cx="8488393" cy="869292"/>
          </a:xfrm>
          <a:prstGeom prst="rect">
            <a:avLst/>
          </a:prstGeom>
        </p:spPr>
      </p:pic>
    </p:spTree>
    <p:extLst>
      <p:ext uri="{BB962C8B-B14F-4D97-AF65-F5344CB8AC3E}">
        <p14:creationId xmlns:p14="http://schemas.microsoft.com/office/powerpoint/2010/main" val="4009930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D2FD0-646F-866B-22F6-BAB2277BE90F}"/>
              </a:ext>
            </a:extLst>
          </p:cNvPr>
          <p:cNvSpPr>
            <a:spLocks noGrp="1"/>
          </p:cNvSpPr>
          <p:nvPr>
            <p:ph type="ctrTitle"/>
          </p:nvPr>
        </p:nvSpPr>
        <p:spPr>
          <a:xfrm>
            <a:off x="684212" y="334298"/>
            <a:ext cx="10377078" cy="1002889"/>
          </a:xfrm>
        </p:spPr>
        <p:txBody>
          <a:bodyPr>
            <a:normAutofit fontScale="90000"/>
          </a:bodyPr>
          <a:lstStyle/>
          <a:p>
            <a:pPr algn="ctr"/>
            <a:r>
              <a:rPr lang="en-IN" dirty="0"/>
              <a:t>DESIGN</a:t>
            </a:r>
          </a:p>
        </p:txBody>
      </p:sp>
      <p:sp>
        <p:nvSpPr>
          <p:cNvPr id="3" name="Subtitle 2">
            <a:extLst>
              <a:ext uri="{FF2B5EF4-FFF2-40B4-BE49-F238E27FC236}">
                <a16:creationId xmlns:a16="http://schemas.microsoft.com/office/drawing/2014/main" id="{A3646C3B-3A6B-915A-B653-AB1B55701D1C}"/>
              </a:ext>
            </a:extLst>
          </p:cNvPr>
          <p:cNvSpPr>
            <a:spLocks noGrp="1"/>
          </p:cNvSpPr>
          <p:nvPr>
            <p:ph type="subTitle" idx="1"/>
          </p:nvPr>
        </p:nvSpPr>
        <p:spPr>
          <a:xfrm>
            <a:off x="684211" y="1179872"/>
            <a:ext cx="11173492" cy="502279"/>
          </a:xfrm>
        </p:spPr>
        <p:txBody>
          <a:bodyPr>
            <a:normAutofit/>
          </a:bodyPr>
          <a:lstStyle/>
          <a:p>
            <a:pPr algn="just"/>
            <a:r>
              <a:rPr lang="en-IE" sz="2000" b="1" dirty="0">
                <a:solidFill>
                  <a:schemeClr val="tx1"/>
                </a:solidFill>
                <a:latin typeface="Times New Roman" panose="02020603050405020304" pitchFamily="18" charset="0"/>
                <a:ea typeface="Calibri" panose="020F0502020204030204" pitchFamily="34" charset="0"/>
              </a:rPr>
              <a:t>Flow chart</a:t>
            </a:r>
            <a:endParaRPr lang="en-IE" sz="2000" b="1" dirty="0">
              <a:solidFill>
                <a:schemeClr val="tx1"/>
              </a:solidFill>
              <a:effectLst/>
              <a:latin typeface="Times New Roman" panose="02020603050405020304" pitchFamily="18" charset="0"/>
              <a:ea typeface="Calibri" panose="020F0502020204030204" pitchFamily="34" charset="0"/>
            </a:endParaRPr>
          </a:p>
          <a:p>
            <a:pPr algn="just"/>
            <a:endParaRPr lang="en-IN" sz="2000" dirty="0">
              <a:effectLst/>
              <a:latin typeface="Times New Roman" panose="02020603050405020304" pitchFamily="18" charset="0"/>
              <a:ea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F84F28A-A64E-9305-8EE0-30EC2FB3B2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2019" y="1913117"/>
            <a:ext cx="7401464" cy="4451230"/>
          </a:xfrm>
          <a:prstGeom prst="rect">
            <a:avLst/>
          </a:prstGeom>
        </p:spPr>
      </p:pic>
    </p:spTree>
    <p:extLst>
      <p:ext uri="{BB962C8B-B14F-4D97-AF65-F5344CB8AC3E}">
        <p14:creationId xmlns:p14="http://schemas.microsoft.com/office/powerpoint/2010/main" val="3957290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ACD37-8B3A-F2C6-7B5A-9610D0989510}"/>
              </a:ext>
            </a:extLst>
          </p:cNvPr>
          <p:cNvSpPr>
            <a:spLocks noGrp="1"/>
          </p:cNvSpPr>
          <p:nvPr>
            <p:ph type="title"/>
          </p:nvPr>
        </p:nvSpPr>
        <p:spPr>
          <a:xfrm>
            <a:off x="1170038" y="245807"/>
            <a:ext cx="9753601" cy="1150374"/>
          </a:xfrm>
        </p:spPr>
        <p:txBody>
          <a:bodyPr>
            <a:normAutofit/>
          </a:bodyPr>
          <a:lstStyle/>
          <a:p>
            <a:pPr algn="ctr"/>
            <a:r>
              <a:rPr lang="en-IN" dirty="0"/>
              <a:t>RESULTS</a:t>
            </a:r>
          </a:p>
        </p:txBody>
      </p:sp>
      <p:pic>
        <p:nvPicPr>
          <p:cNvPr id="4" name="Picture 3">
            <a:extLst>
              <a:ext uri="{FF2B5EF4-FFF2-40B4-BE49-F238E27FC236}">
                <a16:creationId xmlns:a16="http://schemas.microsoft.com/office/drawing/2014/main" id="{AF6232DB-8E32-16EA-D765-126CD2AEA889}"/>
              </a:ext>
            </a:extLst>
          </p:cNvPr>
          <p:cNvPicPr>
            <a:picLocks noChangeAspect="1"/>
          </p:cNvPicPr>
          <p:nvPr/>
        </p:nvPicPr>
        <p:blipFill>
          <a:blip r:embed="rId2"/>
          <a:stretch>
            <a:fillRect/>
          </a:stretch>
        </p:blipFill>
        <p:spPr>
          <a:xfrm>
            <a:off x="925382" y="2407831"/>
            <a:ext cx="10341236" cy="2042337"/>
          </a:xfrm>
          <a:prstGeom prst="rect">
            <a:avLst/>
          </a:prstGeom>
        </p:spPr>
      </p:pic>
    </p:spTree>
    <p:extLst>
      <p:ext uri="{BB962C8B-B14F-4D97-AF65-F5344CB8AC3E}">
        <p14:creationId xmlns:p14="http://schemas.microsoft.com/office/powerpoint/2010/main" val="4266322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06EBF-3905-6C67-8242-714BEEFC300B}"/>
              </a:ext>
            </a:extLst>
          </p:cNvPr>
          <p:cNvSpPr>
            <a:spLocks noGrp="1"/>
          </p:cNvSpPr>
          <p:nvPr>
            <p:ph type="title"/>
          </p:nvPr>
        </p:nvSpPr>
        <p:spPr>
          <a:xfrm>
            <a:off x="684212" y="501445"/>
            <a:ext cx="8534400" cy="983226"/>
          </a:xfrm>
        </p:spPr>
        <p:txBody>
          <a:bodyPr>
            <a:normAutofit/>
          </a:bodyPr>
          <a:lstStyle/>
          <a:p>
            <a:r>
              <a:rPr lang="en-IN" sz="24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23864AC-6D56-0A9E-6EA0-DAE4D565104B}"/>
              </a:ext>
            </a:extLst>
          </p:cNvPr>
          <p:cNvSpPr>
            <a:spLocks noGrp="1"/>
          </p:cNvSpPr>
          <p:nvPr>
            <p:ph idx="1"/>
          </p:nvPr>
        </p:nvSpPr>
        <p:spPr>
          <a:xfrm>
            <a:off x="838200" y="1386348"/>
            <a:ext cx="10666412" cy="4524874"/>
          </a:xfrm>
        </p:spPr>
        <p:txBody>
          <a:bodyPr/>
          <a:lstStyle/>
          <a:p>
            <a:pPr marL="0" indent="0" algn="just">
              <a:buNone/>
            </a:pPr>
            <a:r>
              <a:rPr lang="en-US" sz="2000" dirty="0">
                <a:solidFill>
                  <a:schemeClr val="tx1"/>
                </a:solidFill>
                <a:effectLst/>
                <a:latin typeface="Times New Roman" panose="02020603050405020304" pitchFamily="18" charset="0"/>
                <a:ea typeface="Times New Roman" panose="02020603050405020304" pitchFamily="18" charset="0"/>
              </a:rPr>
              <a:t>This model highlights the effectiveness of the hybrid machine learning algorithm in the prediction of heart disease. The combination of multiple algorithms and the incorporation of various risk factors enhance the accuracy and reliability of predictive model, potentially aiding in early detection and proactive management of heart disease.</a:t>
            </a:r>
            <a:endParaRPr lang="en-IN" dirty="0"/>
          </a:p>
        </p:txBody>
      </p:sp>
    </p:spTree>
    <p:extLst>
      <p:ext uri="{BB962C8B-B14F-4D97-AF65-F5344CB8AC3E}">
        <p14:creationId xmlns:p14="http://schemas.microsoft.com/office/powerpoint/2010/main" val="3881351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12307-88FD-392F-0D23-D89D5B7C99D3}"/>
              </a:ext>
            </a:extLst>
          </p:cNvPr>
          <p:cNvSpPr>
            <a:spLocks noGrp="1"/>
          </p:cNvSpPr>
          <p:nvPr>
            <p:ph type="title"/>
          </p:nvPr>
        </p:nvSpPr>
        <p:spPr>
          <a:xfrm>
            <a:off x="983226" y="365125"/>
            <a:ext cx="10370574" cy="1325563"/>
          </a:xfrm>
        </p:spPr>
        <p:txBody>
          <a:bodyPr>
            <a:normAutofit/>
          </a:bodyPr>
          <a:lstStyle/>
          <a:p>
            <a:r>
              <a:rPr lang="en-IE" sz="2400" b="1" dirty="0">
                <a:effectLst/>
                <a:latin typeface="Times New Roman" panose="02020603050405020304" pitchFamily="18" charset="0"/>
                <a:ea typeface="Times New Roman" panose="02020603050405020304" pitchFamily="18" charset="0"/>
              </a:rPr>
              <a:t>FUTURE WORK</a:t>
            </a:r>
            <a:endParaRPr lang="en-IN" sz="2400" dirty="0"/>
          </a:p>
        </p:txBody>
      </p:sp>
      <p:sp>
        <p:nvSpPr>
          <p:cNvPr id="3" name="Content Placeholder 2">
            <a:extLst>
              <a:ext uri="{FF2B5EF4-FFF2-40B4-BE49-F238E27FC236}">
                <a16:creationId xmlns:a16="http://schemas.microsoft.com/office/drawing/2014/main" id="{B5576D20-D6F6-E1D6-635E-3965A70EDCE8}"/>
              </a:ext>
            </a:extLst>
          </p:cNvPr>
          <p:cNvSpPr>
            <a:spLocks noGrp="1"/>
          </p:cNvSpPr>
          <p:nvPr>
            <p:ph idx="1"/>
          </p:nvPr>
        </p:nvSpPr>
        <p:spPr>
          <a:xfrm>
            <a:off x="983226" y="1258529"/>
            <a:ext cx="10521386" cy="3932903"/>
          </a:xfrm>
        </p:spPr>
        <p:txBody>
          <a:bodyPr>
            <a:normAutofit/>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Future work in heart disease prediction systems can focus on addressing the limitations</a:t>
            </a:r>
          </a:p>
          <a:p>
            <a:pPr marL="0" indent="0">
              <a:buNone/>
            </a:pPr>
            <a:r>
              <a:rPr lang="en-US" dirty="0">
                <a:solidFill>
                  <a:schemeClr val="tx1"/>
                </a:solidFill>
                <a:latin typeface="Times New Roman" panose="02020603050405020304" pitchFamily="18" charset="0"/>
                <a:cs typeface="Times New Roman" panose="02020603050405020304" pitchFamily="18" charset="0"/>
              </a:rPr>
              <a:t>and enhancing the effectiveness of the existing systems. Here are some potential areas for</a:t>
            </a:r>
          </a:p>
          <a:p>
            <a:pPr marL="0" indent="0">
              <a:buNone/>
            </a:pPr>
            <a:r>
              <a:rPr lang="en-US" dirty="0">
                <a:solidFill>
                  <a:schemeClr val="tx1"/>
                </a:solidFill>
                <a:latin typeface="Times New Roman" panose="02020603050405020304" pitchFamily="18" charset="0"/>
                <a:cs typeface="Times New Roman" panose="02020603050405020304" pitchFamily="18" charset="0"/>
              </a:rPr>
              <a:t>improvement and future developments:</a:t>
            </a:r>
          </a:p>
          <a:p>
            <a:pPr marL="457200" indent="-457200">
              <a:buAutoNum type="arabicPeriod"/>
            </a:pPr>
            <a:r>
              <a:rPr lang="en-US" dirty="0">
                <a:solidFill>
                  <a:schemeClr val="tx1"/>
                </a:solidFill>
                <a:latin typeface="Times New Roman" panose="02020603050405020304" pitchFamily="18" charset="0"/>
                <a:cs typeface="Times New Roman" panose="02020603050405020304" pitchFamily="18" charset="0"/>
              </a:rPr>
              <a:t>Integration of advanced technologies</a:t>
            </a:r>
          </a:p>
          <a:p>
            <a:pPr marL="457200" indent="-457200">
              <a:buAutoNum type="arabicPeriod"/>
            </a:pPr>
            <a:r>
              <a:rPr lang="en-US" dirty="0">
                <a:solidFill>
                  <a:schemeClr val="tx1"/>
                </a:solidFill>
                <a:latin typeface="Times New Roman" panose="02020603050405020304" pitchFamily="18" charset="0"/>
                <a:cs typeface="Times New Roman" panose="02020603050405020304" pitchFamily="18" charset="0"/>
              </a:rPr>
              <a:t>Incorporation of additional risk factors</a:t>
            </a:r>
          </a:p>
          <a:p>
            <a:pPr marL="457200" indent="-457200">
              <a:buAutoNum type="arabicPeriod"/>
            </a:pPr>
            <a:r>
              <a:rPr lang="en-US" dirty="0">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ntegration with electronic health records (</a:t>
            </a:r>
            <a:r>
              <a:rPr lang="en-US">
                <a:solidFill>
                  <a:schemeClr val="tx1"/>
                </a:solidFill>
                <a:latin typeface="Times New Roman" panose="02020603050405020304" pitchFamily="18" charset="0"/>
                <a:cs typeface="Times New Roman" panose="02020603050405020304" pitchFamily="18" charset="0"/>
              </a:rPr>
              <a:t>EHRs)</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9971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325E8-5AC7-8EF3-5AB6-109B51A7AA30}"/>
              </a:ext>
            </a:extLst>
          </p:cNvPr>
          <p:cNvSpPr>
            <a:spLocks noGrp="1"/>
          </p:cNvSpPr>
          <p:nvPr>
            <p:ph type="ctrTitle"/>
          </p:nvPr>
        </p:nvSpPr>
        <p:spPr>
          <a:xfrm>
            <a:off x="684212" y="226143"/>
            <a:ext cx="10603220" cy="1042218"/>
          </a:xfrm>
        </p:spPr>
        <p:txBody>
          <a:bodyPr>
            <a:normAutofit/>
          </a:bodyPr>
          <a:lstStyle/>
          <a:p>
            <a:r>
              <a:rPr lang="en-IN" sz="3600" dirty="0"/>
              <a:t>REFERENCES</a:t>
            </a:r>
          </a:p>
        </p:txBody>
      </p:sp>
      <p:sp>
        <p:nvSpPr>
          <p:cNvPr id="3" name="Subtitle 2">
            <a:extLst>
              <a:ext uri="{FF2B5EF4-FFF2-40B4-BE49-F238E27FC236}">
                <a16:creationId xmlns:a16="http://schemas.microsoft.com/office/drawing/2014/main" id="{047E36C1-D9F7-BD47-1F23-9888A828A4D7}"/>
              </a:ext>
            </a:extLst>
          </p:cNvPr>
          <p:cNvSpPr>
            <a:spLocks noGrp="1"/>
          </p:cNvSpPr>
          <p:nvPr>
            <p:ph type="subTitle" idx="1"/>
          </p:nvPr>
        </p:nvSpPr>
        <p:spPr>
          <a:xfrm>
            <a:off x="314633" y="1268361"/>
            <a:ext cx="11631562" cy="5043949"/>
          </a:xfrm>
        </p:spPr>
        <p:txBody>
          <a:bodyPr>
            <a:normAutofit fontScale="25000" lnSpcReduction="20000"/>
          </a:bodyPr>
          <a:lstStyle/>
          <a:p>
            <a:pPr algn="just">
              <a:lnSpc>
                <a:spcPct val="120000"/>
              </a:lnSpc>
              <a:spcBef>
                <a:spcPts val="600"/>
              </a:spcBef>
              <a:spcAft>
                <a:spcPts val="1200"/>
              </a:spcAft>
            </a:pPr>
            <a:r>
              <a:rPr lang="en-IE" sz="5600" dirty="0">
                <a:solidFill>
                  <a:schemeClr val="tx1"/>
                </a:solidFill>
                <a:latin typeface="Times New Roman" panose="02020603050405020304" pitchFamily="18" charset="0"/>
                <a:ea typeface="Times New Roman" panose="02020603050405020304" pitchFamily="18" charset="0"/>
              </a:rPr>
              <a:t>[1] JIAN PING LI, AMIN UL HAQ, SALAH UD DIN, JALALUDDIN KHAN, ASIF KHAN, AND ABDUS SABOOR, "Heart Disease Identification Method Using Machine Learning Classification in E-Healthcare" and Digital Object Identifier 10.1109/ACCESS.2020.3001149</a:t>
            </a:r>
          </a:p>
          <a:p>
            <a:pPr algn="just">
              <a:lnSpc>
                <a:spcPct val="120000"/>
              </a:lnSpc>
              <a:spcBef>
                <a:spcPts val="600"/>
              </a:spcBef>
              <a:spcAft>
                <a:spcPts val="1200"/>
              </a:spcAft>
            </a:pPr>
            <a:r>
              <a:rPr lang="en-IE" sz="5600" dirty="0">
                <a:solidFill>
                  <a:schemeClr val="tx1"/>
                </a:solidFill>
                <a:latin typeface="Times New Roman" panose="02020603050405020304" pitchFamily="18" charset="0"/>
                <a:ea typeface="Times New Roman" panose="02020603050405020304" pitchFamily="18" charset="0"/>
              </a:rPr>
              <a:t>[2] PRONAB GHOSH, SAMI AZAM, MIRJAM JONKMAN, (Member, IEEE), ASIF KARIM, F. M. JAVED MEHEDI SHAMRAT, EVA IGNATIOUS, SHAHANA SHULTANA, ABHIJITH REDDY BEERAVOLU, AND FRISO DE BOER,” Efficient Prediction of Cardiovascular Disease Using Machine Learning Algorithms With Relief and LASSO Feature Selection Techniques” and Digital Object Identifier 10.1109/ACCESS.2021.3053759</a:t>
            </a:r>
          </a:p>
          <a:p>
            <a:pPr algn="just">
              <a:lnSpc>
                <a:spcPct val="120000"/>
              </a:lnSpc>
              <a:spcBef>
                <a:spcPts val="600"/>
              </a:spcBef>
              <a:spcAft>
                <a:spcPts val="1200"/>
              </a:spcAft>
            </a:pPr>
            <a:r>
              <a:rPr lang="en-IE" sz="5600" dirty="0">
                <a:solidFill>
                  <a:schemeClr val="tx1"/>
                </a:solidFill>
                <a:latin typeface="Times New Roman" panose="02020603050405020304" pitchFamily="18" charset="0"/>
                <a:ea typeface="Times New Roman" panose="02020603050405020304" pitchFamily="18" charset="0"/>
              </a:rPr>
              <a:t>[3] GHULAB NABI AHMAD, SHAFIULLAH, ABDULLAH ALGETHAMI, HIRA FATIMA, AND SYED MD. HUMAYUN AKHTER, “Comparative Study of Optimum Medical Diagnosis of Human Heart Disease Using Machine Learning Technique With and Without Sequential Feature Selection” and Digital Object Identifier 10.1109/ACCESS.2022.3153047</a:t>
            </a:r>
          </a:p>
          <a:p>
            <a:pPr algn="just">
              <a:lnSpc>
                <a:spcPct val="120000"/>
              </a:lnSpc>
              <a:spcBef>
                <a:spcPts val="600"/>
              </a:spcBef>
              <a:spcAft>
                <a:spcPts val="1200"/>
              </a:spcAft>
            </a:pPr>
            <a:r>
              <a:rPr lang="en-IE" sz="5600" dirty="0">
                <a:solidFill>
                  <a:schemeClr val="tx1"/>
                </a:solidFill>
                <a:latin typeface="Times New Roman" panose="02020603050405020304" pitchFamily="18" charset="0"/>
                <a:ea typeface="Times New Roman" panose="02020603050405020304" pitchFamily="18" charset="0"/>
              </a:rPr>
              <a:t>[4] GHULAB NABI AHMAD, HIRA FATIMA1, SHAFIULLAH, ABDELAZIZ SALAH SAIDI, (Member, IEEE), AND IMDADULLAH, (Senior Member, IEEE), “Efficient Medical Diagnosis of Human Heart Diseases Using Machine Learning Techniques With and Without </a:t>
            </a:r>
            <a:r>
              <a:rPr lang="en-IE" sz="5600" dirty="0" err="1">
                <a:solidFill>
                  <a:schemeClr val="tx1"/>
                </a:solidFill>
                <a:latin typeface="Times New Roman" panose="02020603050405020304" pitchFamily="18" charset="0"/>
                <a:ea typeface="Times New Roman" panose="02020603050405020304" pitchFamily="18" charset="0"/>
              </a:rPr>
              <a:t>GridSearchCV</a:t>
            </a:r>
            <a:r>
              <a:rPr lang="en-IE" sz="5600" dirty="0">
                <a:solidFill>
                  <a:schemeClr val="tx1"/>
                </a:solidFill>
                <a:latin typeface="Times New Roman" panose="02020603050405020304" pitchFamily="18" charset="0"/>
                <a:ea typeface="Times New Roman" panose="02020603050405020304" pitchFamily="18" charset="0"/>
              </a:rPr>
              <a:t>” and Digital Object Identifier 10.1109/ACCESS.2022.3165792</a:t>
            </a:r>
          </a:p>
          <a:p>
            <a:pPr algn="just">
              <a:lnSpc>
                <a:spcPct val="120000"/>
              </a:lnSpc>
              <a:spcBef>
                <a:spcPts val="600"/>
              </a:spcBef>
              <a:spcAft>
                <a:spcPts val="1200"/>
              </a:spcAft>
            </a:pPr>
            <a:r>
              <a:rPr lang="en-IE" sz="5600" dirty="0">
                <a:solidFill>
                  <a:schemeClr val="tx1"/>
                </a:solidFill>
                <a:latin typeface="Times New Roman" panose="02020603050405020304" pitchFamily="18" charset="0"/>
                <a:ea typeface="Times New Roman" panose="02020603050405020304" pitchFamily="18" charset="0"/>
              </a:rPr>
              <a:t>[5]WORLD HEALTH ORGANIZATION https://www.who.int/india/health-topics/cardiovascular-diseases</a:t>
            </a:r>
          </a:p>
          <a:p>
            <a:pPr algn="just">
              <a:lnSpc>
                <a:spcPct val="120000"/>
              </a:lnSpc>
              <a:spcBef>
                <a:spcPts val="600"/>
              </a:spcBef>
              <a:spcAft>
                <a:spcPts val="1200"/>
              </a:spcAft>
            </a:pPr>
            <a:r>
              <a:rPr lang="en-IE" sz="5600" dirty="0">
                <a:solidFill>
                  <a:schemeClr val="tx1"/>
                </a:solidFill>
                <a:latin typeface="Times New Roman" panose="02020603050405020304" pitchFamily="18" charset="0"/>
                <a:ea typeface="Times New Roman" panose="02020603050405020304" pitchFamily="18" charset="0"/>
              </a:rPr>
              <a:t>[6] UCI machine learning repository, Heart Disease and https://archive.ics.uci.edu/dataset/45/heart+disease</a:t>
            </a:r>
          </a:p>
          <a:p>
            <a:pPr algn="just">
              <a:lnSpc>
                <a:spcPct val="120000"/>
              </a:lnSpc>
              <a:spcBef>
                <a:spcPts val="600"/>
              </a:spcBef>
              <a:spcAft>
                <a:spcPts val="1200"/>
              </a:spcAft>
            </a:pPr>
            <a:r>
              <a:rPr lang="en-IE" sz="5600" dirty="0">
                <a:solidFill>
                  <a:schemeClr val="tx1"/>
                </a:solidFill>
                <a:latin typeface="Times New Roman" panose="02020603050405020304" pitchFamily="18" charset="0"/>
                <a:ea typeface="Times New Roman" panose="02020603050405020304" pitchFamily="18" charset="0"/>
              </a:rPr>
              <a:t>[7] </a:t>
            </a:r>
            <a:r>
              <a:rPr lang="en-IE" sz="5600" dirty="0" err="1">
                <a:solidFill>
                  <a:schemeClr val="tx1"/>
                </a:solidFill>
                <a:latin typeface="Times New Roman" panose="02020603050405020304" pitchFamily="18" charset="0"/>
                <a:ea typeface="Times New Roman" panose="02020603050405020304" pitchFamily="18" charset="0"/>
              </a:rPr>
              <a:t>amayomode</a:t>
            </a:r>
            <a:r>
              <a:rPr lang="en-IE" sz="5600" dirty="0">
                <a:solidFill>
                  <a:schemeClr val="tx1"/>
                </a:solidFill>
                <a:latin typeface="Times New Roman" panose="02020603050405020304" pitchFamily="18" charset="0"/>
                <a:ea typeface="Times New Roman" panose="02020603050405020304" pitchFamily="18" charset="0"/>
              </a:rPr>
              <a:t> repository, HEART DISEASE PREDICTION USING MACHINE LEARNI and https://github.com/amayomode/Heart-Disease-Risk-Prediction</a:t>
            </a:r>
          </a:p>
          <a:p>
            <a:pPr algn="just">
              <a:lnSpc>
                <a:spcPct val="120000"/>
              </a:lnSpc>
              <a:spcBef>
                <a:spcPts val="600"/>
              </a:spcBef>
              <a:spcAft>
                <a:spcPts val="1200"/>
              </a:spcAft>
            </a:pPr>
            <a:endParaRPr lang="en-IE" sz="5000" dirty="0">
              <a:solidFill>
                <a:schemeClr val="tx1"/>
              </a:solidFill>
              <a:latin typeface="Times New Roman" panose="02020603050405020304" pitchFamily="18" charset="0"/>
              <a:ea typeface="Times New Roman" panose="02020603050405020304" pitchFamily="18" charset="0"/>
            </a:endParaRPr>
          </a:p>
          <a:p>
            <a:pPr algn="just">
              <a:lnSpc>
                <a:spcPct val="150000"/>
              </a:lnSpc>
              <a:spcBef>
                <a:spcPts val="600"/>
              </a:spcBef>
              <a:spcAft>
                <a:spcPts val="1200"/>
              </a:spcAft>
            </a:pPr>
            <a:endParaRPr lang="en-IE" sz="1800" dirty="0">
              <a:effectLst/>
              <a:latin typeface="Times New Roman" panose="02020603050405020304" pitchFamily="18" charset="0"/>
              <a:ea typeface="Times New Roman" panose="02020603050405020304" pitchFamily="18" charset="0"/>
            </a:endParaRPr>
          </a:p>
          <a:p>
            <a:pPr algn="just">
              <a:lnSpc>
                <a:spcPct val="150000"/>
              </a:lnSpc>
              <a:spcBef>
                <a:spcPts val="600"/>
              </a:spcBef>
              <a:spcAft>
                <a:spcPts val="1200"/>
              </a:spcAft>
            </a:pPr>
            <a:endParaRPr lang="en-IN" sz="1800" dirty="0">
              <a:effectLst/>
              <a:latin typeface="Times New Roman" panose="02020603050405020304" pitchFamily="18" charset="0"/>
              <a:ea typeface="Times New Roman" panose="02020603050405020304" pitchFamily="18" charset="0"/>
            </a:endParaRPr>
          </a:p>
          <a:p>
            <a:pPr algn="just">
              <a:lnSpc>
                <a:spcPct val="150000"/>
              </a:lnSpc>
              <a:spcBef>
                <a:spcPts val="600"/>
              </a:spcBef>
              <a:spcAft>
                <a:spcPts val="1200"/>
              </a:spcAft>
            </a:pPr>
            <a:r>
              <a:rPr lang="en-IE"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lnSpc>
                <a:spcPct val="150000"/>
              </a:lnSpc>
              <a:spcBef>
                <a:spcPts val="600"/>
              </a:spcBef>
              <a:spcAft>
                <a:spcPts val="1200"/>
              </a:spcAft>
            </a:pPr>
            <a:endParaRPr lang="en-IN" sz="1800" dirty="0">
              <a:effectLst/>
              <a:latin typeface="Times New Roman" panose="02020603050405020304" pitchFamily="18" charset="0"/>
              <a:ea typeface="Times New Roman" panose="02020603050405020304" pitchFamily="18" charset="0"/>
            </a:endParaRPr>
          </a:p>
          <a:p>
            <a:pPr algn="just">
              <a:lnSpc>
                <a:spcPct val="150000"/>
              </a:lnSpc>
              <a:spcBef>
                <a:spcPts val="600"/>
              </a:spcBef>
              <a:spcAft>
                <a:spcPts val="1200"/>
              </a:spcAft>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230109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BCE6-A0C5-B82D-AFAC-33B658F39245}"/>
              </a:ext>
            </a:extLst>
          </p:cNvPr>
          <p:cNvSpPr>
            <a:spLocks noGrp="1"/>
          </p:cNvSpPr>
          <p:nvPr>
            <p:ph type="title"/>
          </p:nvPr>
        </p:nvSpPr>
        <p:spPr>
          <a:xfrm>
            <a:off x="875070" y="365125"/>
            <a:ext cx="10478729" cy="863907"/>
          </a:xfrm>
        </p:spPr>
        <p:txBody>
          <a:bodyPr/>
          <a:lstStyle/>
          <a:p>
            <a:pPr algn="just"/>
            <a:r>
              <a:rPr lang="en-IN" dirty="0"/>
              <a:t>                             INDEX</a:t>
            </a:r>
          </a:p>
        </p:txBody>
      </p:sp>
      <p:sp>
        <p:nvSpPr>
          <p:cNvPr id="3" name="Content Placeholder 2">
            <a:extLst>
              <a:ext uri="{FF2B5EF4-FFF2-40B4-BE49-F238E27FC236}">
                <a16:creationId xmlns:a16="http://schemas.microsoft.com/office/drawing/2014/main" id="{C9BDD9A8-4862-0755-4B2F-BBFC80C57437}"/>
              </a:ext>
            </a:extLst>
          </p:cNvPr>
          <p:cNvSpPr>
            <a:spLocks noGrp="1"/>
          </p:cNvSpPr>
          <p:nvPr>
            <p:ph idx="1"/>
          </p:nvPr>
        </p:nvSpPr>
        <p:spPr>
          <a:xfrm>
            <a:off x="698090" y="1396181"/>
            <a:ext cx="9674942" cy="5096695"/>
          </a:xfrm>
        </p:spPr>
        <p:txBody>
          <a:bodyPr>
            <a:normAutofit fontScale="70000" lnSpcReduction="20000"/>
          </a:bodyPr>
          <a:lstStyle/>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r>
              <a:rPr lang="en-IN" sz="2600" dirty="0">
                <a:solidFill>
                  <a:schemeClr val="tx1"/>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IN" sz="2600" dirty="0">
                <a:solidFill>
                  <a:schemeClr val="tx1"/>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IN" sz="2600" dirty="0">
                <a:solidFill>
                  <a:schemeClr val="tx1"/>
                </a:solidFill>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Ø"/>
            </a:pPr>
            <a:r>
              <a:rPr lang="en-IN" sz="2600" dirty="0">
                <a:solidFill>
                  <a:schemeClr val="tx1"/>
                </a:solidFill>
                <a:latin typeface="Times New Roman" panose="02020603050405020304" pitchFamily="18" charset="0"/>
                <a:cs typeface="Times New Roman" panose="02020603050405020304" pitchFamily="18" charset="0"/>
              </a:rPr>
              <a:t>LITERATURE SURVEY</a:t>
            </a:r>
          </a:p>
          <a:p>
            <a:pPr>
              <a:buFont typeface="Wingdings" panose="05000000000000000000" pitchFamily="2" charset="2"/>
              <a:buChar char="Ø"/>
            </a:pPr>
            <a:r>
              <a:rPr lang="en-IN" sz="2600" dirty="0">
                <a:solidFill>
                  <a:schemeClr val="tx1"/>
                </a:solidFill>
                <a:latin typeface="Times New Roman" panose="02020603050405020304" pitchFamily="18" charset="0"/>
                <a:cs typeface="Times New Roman" panose="02020603050405020304" pitchFamily="18" charset="0"/>
              </a:rPr>
              <a:t>PROPOSED MODEL</a:t>
            </a:r>
          </a:p>
          <a:p>
            <a:pPr>
              <a:buFont typeface="Wingdings" panose="05000000000000000000" pitchFamily="2" charset="2"/>
              <a:buChar char="Ø"/>
            </a:pPr>
            <a:r>
              <a:rPr lang="en-IN" sz="2600" dirty="0">
                <a:solidFill>
                  <a:schemeClr val="tx1"/>
                </a:solidFill>
                <a:latin typeface="Times New Roman" panose="02020603050405020304" pitchFamily="18" charset="0"/>
                <a:cs typeface="Times New Roman" panose="02020603050405020304" pitchFamily="18" charset="0"/>
              </a:rPr>
              <a:t>ALGORITHMS</a:t>
            </a:r>
          </a:p>
          <a:p>
            <a:pPr marL="0" indent="0">
              <a:buNone/>
            </a:pPr>
            <a:r>
              <a:rPr lang="en-IN" sz="2600" dirty="0">
                <a:solidFill>
                  <a:schemeClr val="tx1"/>
                </a:solidFill>
                <a:latin typeface="Times New Roman" panose="02020603050405020304" pitchFamily="18" charset="0"/>
                <a:cs typeface="Times New Roman" panose="02020603050405020304" pitchFamily="18" charset="0"/>
              </a:rPr>
              <a:t>	1. INPUT</a:t>
            </a:r>
          </a:p>
          <a:p>
            <a:pPr marL="0" indent="0">
              <a:buNone/>
            </a:pPr>
            <a:r>
              <a:rPr lang="en-IN" sz="2600" dirty="0">
                <a:solidFill>
                  <a:schemeClr val="tx1"/>
                </a:solidFill>
                <a:latin typeface="Times New Roman" panose="02020603050405020304" pitchFamily="18" charset="0"/>
                <a:cs typeface="Times New Roman" panose="02020603050405020304" pitchFamily="18" charset="0"/>
              </a:rPr>
              <a:t>	2. OUTPUT</a:t>
            </a:r>
          </a:p>
          <a:p>
            <a:pPr>
              <a:buFont typeface="Wingdings" panose="05000000000000000000" pitchFamily="2" charset="2"/>
              <a:buChar char="Ø"/>
            </a:pPr>
            <a:r>
              <a:rPr lang="en-IN" sz="2600" dirty="0">
                <a:solidFill>
                  <a:schemeClr val="tx1"/>
                </a:solidFill>
                <a:latin typeface="Times New Roman" panose="02020603050405020304" pitchFamily="18" charset="0"/>
                <a:cs typeface="Times New Roman" panose="02020603050405020304" pitchFamily="18" charset="0"/>
              </a:rPr>
              <a:t>DESIGN</a:t>
            </a:r>
          </a:p>
          <a:p>
            <a:pPr>
              <a:buFont typeface="Wingdings" panose="05000000000000000000" pitchFamily="2" charset="2"/>
              <a:buChar char="Ø"/>
            </a:pPr>
            <a:r>
              <a:rPr lang="en-IN" sz="2600" dirty="0">
                <a:solidFill>
                  <a:schemeClr val="tx1"/>
                </a:solidFill>
                <a:latin typeface="Times New Roman" panose="02020603050405020304" pitchFamily="18" charset="0"/>
                <a:cs typeface="Times New Roman" panose="02020603050405020304" pitchFamily="18" charset="0"/>
              </a:rPr>
              <a:t>RESULTS</a:t>
            </a:r>
          </a:p>
          <a:p>
            <a:pPr>
              <a:buFont typeface="Wingdings" panose="05000000000000000000" pitchFamily="2" charset="2"/>
              <a:buChar char="Ø"/>
            </a:pPr>
            <a:r>
              <a:rPr lang="en-IN" sz="2600" dirty="0">
                <a:solidFill>
                  <a:schemeClr val="tx1"/>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IN" sz="2600" dirty="0">
                <a:solidFill>
                  <a:schemeClr val="tx1"/>
                </a:solidFill>
                <a:latin typeface="Times New Roman" panose="02020603050405020304" pitchFamily="18" charset="0"/>
                <a:cs typeface="Times New Roman" panose="02020603050405020304" pitchFamily="18" charset="0"/>
              </a:rPr>
              <a:t>FUTURE WORK</a:t>
            </a:r>
          </a:p>
          <a:p>
            <a:pPr>
              <a:buFont typeface="Wingdings" panose="05000000000000000000" pitchFamily="2" charset="2"/>
              <a:buChar char="Ø"/>
            </a:pPr>
            <a:r>
              <a:rPr lang="en-IN" sz="2600" dirty="0">
                <a:solidFill>
                  <a:schemeClr val="tx1"/>
                </a:solidFill>
                <a:latin typeface="Times New Roman" panose="02020603050405020304" pitchFamily="18" charset="0"/>
                <a:cs typeface="Times New Roman" panose="02020603050405020304" pitchFamily="18" charset="0"/>
              </a:rPr>
              <a:t>REFERENCE</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82524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2F6006-CEBD-99B3-F983-90A0068A88FE}"/>
              </a:ext>
            </a:extLst>
          </p:cNvPr>
          <p:cNvSpPr>
            <a:spLocks noGrp="1"/>
          </p:cNvSpPr>
          <p:nvPr>
            <p:ph idx="1"/>
          </p:nvPr>
        </p:nvSpPr>
        <p:spPr>
          <a:xfrm>
            <a:off x="200968" y="1346479"/>
            <a:ext cx="11525458" cy="3758084"/>
          </a:xfrm>
        </p:spPr>
        <p:txBody>
          <a:bodyPr>
            <a:normAutofit fontScale="92500" lnSpcReduction="10000"/>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lgn="just">
              <a:buNone/>
            </a:pPr>
            <a:r>
              <a:rPr lang="en-IN" sz="14400"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3330059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0" y="192657"/>
            <a:ext cx="3702529" cy="969393"/>
          </a:xfrm>
        </p:spPr>
        <p:txBody>
          <a:bodyPr>
            <a:noAutofit/>
          </a:bodyPr>
          <a:lstStyle/>
          <a:p>
            <a:pPr algn="ctr"/>
            <a:r>
              <a:rPr lang="en-IN" sz="3600" b="1" dirty="0">
                <a:latin typeface="Times New Roman" panose="02020603050405020304" pitchFamily="18" charset="0"/>
                <a:cs typeface="Times New Roman" panose="02020603050405020304" pitchFamily="18" charset="0"/>
              </a:rPr>
              <a:t>ABSTRACT</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47751" y="933450"/>
            <a:ext cx="10391774" cy="5581650"/>
          </a:xfrm>
        </p:spPr>
        <p:txBody>
          <a:bodyPr>
            <a:noAutofit/>
          </a:bodyPr>
          <a:lstStyle/>
          <a:p>
            <a:pPr marL="0"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Heart disease is a leading cause of mortality worldwide. Early and accurate prediction of heart disease can significantly improve patient outcomes by enabling timely intervention and appropriate treatment. According to world heath organization estimations almost 17 million people died in every year, it is 31% of total world deaths. In this model, we investigate the application of machine learning algorithms for the prediction of heart disease. We explore a comprehensive dataset consisting of patient information, including demographic factors, medical history, and clinical measurements. Various machine learning algorithms, including logistic regression, decision trees, random forests, support vector machines (SVM), and </a:t>
            </a:r>
            <a:r>
              <a:rPr lang="en-US" dirty="0" err="1">
                <a:solidFill>
                  <a:schemeClr val="tx1"/>
                </a:solidFill>
                <a:latin typeface="Times New Roman" panose="02020603050405020304" pitchFamily="18" charset="0"/>
                <a:cs typeface="Times New Roman" panose="02020603050405020304" pitchFamily="18" charset="0"/>
              </a:rPr>
              <a:t>XGBoost</a:t>
            </a:r>
            <a:r>
              <a:rPr lang="en-US" dirty="0">
                <a:solidFill>
                  <a:schemeClr val="tx1"/>
                </a:solidFill>
                <a:latin typeface="Times New Roman" panose="02020603050405020304" pitchFamily="18" charset="0"/>
                <a:cs typeface="Times New Roman" panose="02020603050405020304" pitchFamily="18" charset="0"/>
              </a:rPr>
              <a:t>, are employed to develop predictive model.it is a hybrid model. The dataset is preprocessed to handle missing values, normalize features, and address class imbalance</a:t>
            </a:r>
            <a:r>
              <a:rPr lang="en-US">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D97D-8CF0-3B6F-645C-0A04745C5B2B}"/>
              </a:ext>
            </a:extLst>
          </p:cNvPr>
          <p:cNvSpPr>
            <a:spLocks noGrp="1"/>
          </p:cNvSpPr>
          <p:nvPr>
            <p:ph type="ctrTitle"/>
          </p:nvPr>
        </p:nvSpPr>
        <p:spPr>
          <a:xfrm>
            <a:off x="1907458" y="186813"/>
            <a:ext cx="9242322" cy="796413"/>
          </a:xfrm>
        </p:spPr>
        <p:txBody>
          <a:bodyPr>
            <a:normAutofit/>
          </a:bodyPr>
          <a:lstStyle/>
          <a:p>
            <a:pPr algn="ctr"/>
            <a:r>
              <a:rPr lang="en-US" sz="3600" b="1" dirty="0">
                <a:latin typeface="Times New Roman" panose="02020603050405020304" pitchFamily="18" charset="0"/>
                <a:cs typeface="Times New Roman" panose="02020603050405020304" pitchFamily="18" charset="0"/>
              </a:rPr>
              <a:t>INTRODUCTION</a:t>
            </a:r>
            <a:endParaRPr lang="en-IN" sz="3600" dirty="0"/>
          </a:p>
        </p:txBody>
      </p:sp>
      <p:sp>
        <p:nvSpPr>
          <p:cNvPr id="3" name="Subtitle 2">
            <a:extLst>
              <a:ext uri="{FF2B5EF4-FFF2-40B4-BE49-F238E27FC236}">
                <a16:creationId xmlns:a16="http://schemas.microsoft.com/office/drawing/2014/main" id="{3667005F-A083-6B7A-5342-015D49B2E661}"/>
              </a:ext>
            </a:extLst>
          </p:cNvPr>
          <p:cNvSpPr>
            <a:spLocks noGrp="1"/>
          </p:cNvSpPr>
          <p:nvPr>
            <p:ph type="subTitle" idx="1"/>
          </p:nvPr>
        </p:nvSpPr>
        <p:spPr>
          <a:xfrm>
            <a:off x="684211" y="983226"/>
            <a:ext cx="11016175" cy="5531874"/>
          </a:xfrm>
        </p:spPr>
        <p:txBody>
          <a:bodyPr>
            <a:normAutofit fontScale="55000" lnSpcReduction="20000"/>
          </a:bodyPr>
          <a:lstStyle/>
          <a:p>
            <a:pPr marL="0" indent="0" algn="just">
              <a:lnSpc>
                <a:spcPct val="150000"/>
              </a:lnSpc>
              <a:buNone/>
            </a:pPr>
            <a:endParaRPr lang="en-US" sz="2000" dirty="0">
              <a:solidFill>
                <a:schemeClr val="accent5"/>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3600" cap="none" dirty="0">
                <a:solidFill>
                  <a:schemeClr val="tx1"/>
                </a:solidFill>
                <a:latin typeface="Times New Roman" panose="02020603050405020304" pitchFamily="18" charset="0"/>
                <a:cs typeface="Times New Roman" panose="02020603050405020304" pitchFamily="18" charset="0"/>
              </a:rPr>
              <a:t>Heart disease is a significant public health issue and a leading cause of death worldwide. Early identification of individuals at high risk of developing heart disease is critical for effective prevention and management of the condition. Traditional risk factors such as age, gender, and family history have limited predictive power, and there is a need for more accurate and effective predictive models. Machine learning algorithms have shown great potential in the prediction of heart disease. These algorithms can analyze large amounts of data, including medical history, lifestyle habits, and clinical test results, to develop more accurate predictive models for identifying individuals at high risk of heart disease. The use of machine learning algorithms has the potential to improve patient outcomes by enabling healthcare providers to intervene earlier in the disease progression. However, the development of accurate machine learning models requires access to high-quality data, appropriate feature selection, and careful model training and validation. Additionally, the use of machine learning algorithms in healthcare raises ethical considerations around data privacy, bias, and transparency.</a:t>
            </a:r>
          </a:p>
          <a:p>
            <a:pPr algn="just">
              <a:lnSpc>
                <a:spcPct val="150000"/>
              </a:lnSpc>
            </a:pPr>
            <a:endParaRPr lang="en-US" sz="20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86210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17AA-61CD-2F15-A0D8-82E0BAFEF48A}"/>
              </a:ext>
            </a:extLst>
          </p:cNvPr>
          <p:cNvSpPr>
            <a:spLocks noGrp="1"/>
          </p:cNvSpPr>
          <p:nvPr>
            <p:ph type="title"/>
          </p:nvPr>
        </p:nvSpPr>
        <p:spPr>
          <a:xfrm>
            <a:off x="400050" y="1362975"/>
            <a:ext cx="11544300" cy="2915727"/>
          </a:xfrm>
        </p:spPr>
        <p:txBody>
          <a:bodyPr>
            <a:noAutofit/>
          </a:bodyPr>
          <a:lstStyle/>
          <a:p>
            <a:pPr algn="just">
              <a:lnSpc>
                <a:spcPct val="150000"/>
              </a:lnSpc>
            </a:pPr>
            <a:r>
              <a:rPr lang="en-US" sz="2000" cap="none" dirty="0">
                <a:solidFill>
                  <a:schemeClr val="tx1"/>
                </a:solidFill>
                <a:latin typeface="Times New Roman" panose="02020603050405020304" pitchFamily="18" charset="0"/>
                <a:cs typeface="Times New Roman" panose="02020603050405020304" pitchFamily="18" charset="0"/>
              </a:rPr>
              <a:t>The heart decease  is a leading cause of death worldwide, and the main problem is early identification of individuals at high risk is critical for effective prevention and management of the condition. Current methods for identifying individuals at risk of heart disease rely on traditional risk factors such as age, gender, and family history, which have limited predictive power.</a:t>
            </a:r>
            <a:endParaRPr lang="en-IN" sz="2000" dirty="0">
              <a:solidFill>
                <a:schemeClr val="tx1"/>
              </a:solidFill>
            </a:endParaRPr>
          </a:p>
        </p:txBody>
      </p:sp>
      <p:sp>
        <p:nvSpPr>
          <p:cNvPr id="3" name="Content Placeholder 2">
            <a:extLst>
              <a:ext uri="{FF2B5EF4-FFF2-40B4-BE49-F238E27FC236}">
                <a16:creationId xmlns:a16="http://schemas.microsoft.com/office/drawing/2014/main" id="{43261E1A-F802-93DE-C618-BDCFC85D830D}"/>
              </a:ext>
            </a:extLst>
          </p:cNvPr>
          <p:cNvSpPr>
            <a:spLocks noGrp="1"/>
          </p:cNvSpPr>
          <p:nvPr>
            <p:ph idx="1"/>
          </p:nvPr>
        </p:nvSpPr>
        <p:spPr>
          <a:xfrm>
            <a:off x="3076575" y="685800"/>
            <a:ext cx="5676900" cy="1019175"/>
          </a:xfrm>
        </p:spPr>
        <p:txBody>
          <a:bodyPr>
            <a:normAutofit/>
          </a:bodyPr>
          <a:lstStyle/>
          <a:p>
            <a:pPr marL="0" indent="0" algn="ctr">
              <a:buNone/>
            </a:pPr>
            <a:r>
              <a:rPr lang="en-US" sz="3600" b="1" dirty="0">
                <a:solidFill>
                  <a:schemeClr val="tx1"/>
                </a:solidFill>
                <a:latin typeface="Times New Roman" panose="02020603050405020304" pitchFamily="18" charset="0"/>
                <a:cs typeface="Times New Roman" panose="02020603050405020304" pitchFamily="18" charset="0"/>
              </a:rPr>
              <a:t>PROBLEM STATEMENT</a:t>
            </a:r>
          </a:p>
          <a:p>
            <a:pPr algn="ctr"/>
            <a:endParaRPr lang="en-IN" dirty="0"/>
          </a:p>
        </p:txBody>
      </p:sp>
    </p:spTree>
    <p:extLst>
      <p:ext uri="{BB962C8B-B14F-4D97-AF65-F5344CB8AC3E}">
        <p14:creationId xmlns:p14="http://schemas.microsoft.com/office/powerpoint/2010/main" val="2744234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89EAA-DE07-6757-F0AF-9E8D24CF6769}"/>
              </a:ext>
            </a:extLst>
          </p:cNvPr>
          <p:cNvSpPr>
            <a:spLocks noGrp="1"/>
          </p:cNvSpPr>
          <p:nvPr>
            <p:ph type="title"/>
          </p:nvPr>
        </p:nvSpPr>
        <p:spPr>
          <a:xfrm>
            <a:off x="875070" y="260555"/>
            <a:ext cx="9419303" cy="1017638"/>
          </a:xfrm>
        </p:spPr>
        <p:txBody>
          <a:bodyPr>
            <a:normAutofit/>
          </a:bodyPr>
          <a:lstStyle/>
          <a:p>
            <a:pPr algn="ctr"/>
            <a:r>
              <a:rPr lang="en-IN" sz="3600" b="1" dirty="0">
                <a:latin typeface="Times New Roman" panose="02020603050405020304" pitchFamily="18" charset="0"/>
                <a:cs typeface="Times New Roman" panose="02020603050405020304" pitchFamily="18" charset="0"/>
              </a:rPr>
              <a:t>LITERATURE </a:t>
            </a:r>
            <a:r>
              <a:rPr lang="en-US" altLang="en-IN" sz="3600" b="1" dirty="0">
                <a:latin typeface="Times New Roman" panose="02020603050405020304" pitchFamily="18" charset="0"/>
                <a:cs typeface="Times New Roman" panose="02020603050405020304" pitchFamily="18" charset="0"/>
              </a:rPr>
              <a:t>SURVEY</a:t>
            </a:r>
            <a:endParaRPr lang="en-IN" dirty="0"/>
          </a:p>
        </p:txBody>
      </p:sp>
      <p:graphicFrame>
        <p:nvGraphicFramePr>
          <p:cNvPr id="4" name="Table 4">
            <a:extLst>
              <a:ext uri="{FF2B5EF4-FFF2-40B4-BE49-F238E27FC236}">
                <a16:creationId xmlns:a16="http://schemas.microsoft.com/office/drawing/2014/main" id="{98D7A594-9F0D-5884-ABCC-26819D0EB64D}"/>
              </a:ext>
            </a:extLst>
          </p:cNvPr>
          <p:cNvGraphicFramePr>
            <a:graphicFrameLocks noGrp="1"/>
          </p:cNvGraphicFramePr>
          <p:nvPr>
            <p:ph idx="1"/>
            <p:extLst>
              <p:ext uri="{D42A27DB-BD31-4B8C-83A1-F6EECF244321}">
                <p14:modId xmlns:p14="http://schemas.microsoft.com/office/powerpoint/2010/main" val="3654373164"/>
              </p:ext>
            </p:extLst>
          </p:nvPr>
        </p:nvGraphicFramePr>
        <p:xfrm>
          <a:off x="684212" y="1278193"/>
          <a:ext cx="11173490" cy="4630370"/>
        </p:xfrm>
        <a:graphic>
          <a:graphicData uri="http://schemas.openxmlformats.org/drawingml/2006/table">
            <a:tbl>
              <a:tblPr firstRow="1" bandRow="1">
                <a:tableStyleId>{5C22544A-7EE6-4342-B048-85BDC9FD1C3A}</a:tableStyleId>
              </a:tblPr>
              <a:tblGrid>
                <a:gridCol w="1268413">
                  <a:extLst>
                    <a:ext uri="{9D8B030D-6E8A-4147-A177-3AD203B41FA5}">
                      <a16:colId xmlns:a16="http://schemas.microsoft.com/office/drawing/2014/main" val="3437692424"/>
                    </a:ext>
                  </a:extLst>
                </a:gridCol>
                <a:gridCol w="2105025">
                  <a:extLst>
                    <a:ext uri="{9D8B030D-6E8A-4147-A177-3AD203B41FA5}">
                      <a16:colId xmlns:a16="http://schemas.microsoft.com/office/drawing/2014/main" val="1439100212"/>
                    </a:ext>
                  </a:extLst>
                </a:gridCol>
                <a:gridCol w="1851537">
                  <a:extLst>
                    <a:ext uri="{9D8B030D-6E8A-4147-A177-3AD203B41FA5}">
                      <a16:colId xmlns:a16="http://schemas.microsoft.com/office/drawing/2014/main" val="802193164"/>
                    </a:ext>
                  </a:extLst>
                </a:gridCol>
                <a:gridCol w="2072763">
                  <a:extLst>
                    <a:ext uri="{9D8B030D-6E8A-4147-A177-3AD203B41FA5}">
                      <a16:colId xmlns:a16="http://schemas.microsoft.com/office/drawing/2014/main" val="337058677"/>
                    </a:ext>
                  </a:extLst>
                </a:gridCol>
                <a:gridCol w="3875752">
                  <a:extLst>
                    <a:ext uri="{9D8B030D-6E8A-4147-A177-3AD203B41FA5}">
                      <a16:colId xmlns:a16="http://schemas.microsoft.com/office/drawing/2014/main" val="1519045938"/>
                    </a:ext>
                  </a:extLst>
                </a:gridCol>
              </a:tblGrid>
              <a:tr h="72758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S. NO</a:t>
                      </a:r>
                    </a:p>
                    <a:p>
                      <a:endParaRPr lang="en-IN" sz="1400" dirty="0"/>
                    </a:p>
                  </a:txBody>
                  <a:tcPr>
                    <a:solidFill>
                      <a:schemeClr val="tx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solidFill>
                      <a:schemeClr val="tx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Authors</a:t>
                      </a:r>
                    </a:p>
                    <a:p>
                      <a:endParaRPr lang="en-IN" sz="1400" dirty="0"/>
                    </a:p>
                  </a:txBody>
                  <a:tcPr>
                    <a:solidFill>
                      <a:schemeClr val="tx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Title</a:t>
                      </a:r>
                    </a:p>
                    <a:p>
                      <a:endParaRPr lang="en-IN" sz="1400" dirty="0"/>
                    </a:p>
                  </a:txBody>
                  <a:tcPr>
                    <a:solidFill>
                      <a:schemeClr val="tx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Outcomes</a:t>
                      </a:r>
                    </a:p>
                    <a:p>
                      <a:endParaRPr lang="en-IN" sz="1400" dirty="0"/>
                    </a:p>
                  </a:txBody>
                  <a:tcPr>
                    <a:solidFill>
                      <a:schemeClr val="tx2"/>
                    </a:solidFill>
                  </a:tcPr>
                </a:tc>
                <a:extLst>
                  <a:ext uri="{0D108BD9-81ED-4DB2-BD59-A6C34878D82A}">
                    <a16:rowId xmlns:a16="http://schemas.microsoft.com/office/drawing/2014/main" val="4035696363"/>
                  </a:ext>
                </a:extLst>
              </a:tr>
              <a:tr h="1951391">
                <a:tc>
                  <a:txBody>
                    <a:bodyPr/>
                    <a:lstStyle/>
                    <a:p>
                      <a:r>
                        <a:rPr lang="en-IN" sz="1400" dirty="0"/>
                        <a:t>1</a:t>
                      </a:r>
                    </a:p>
                  </a:txBody>
                  <a:tcPr/>
                </a:tc>
                <a:tc>
                  <a:txBody>
                    <a:bodyPr/>
                    <a:lstStyle/>
                    <a:p>
                      <a:r>
                        <a:rPr lang="en-IN" sz="1400" dirty="0">
                          <a:latin typeface="Times New Roman" panose="02020603050405020304" pitchFamily="18" charset="0"/>
                          <a:cs typeface="Times New Roman" panose="02020603050405020304" pitchFamily="18" charset="0"/>
                        </a:rPr>
                        <a:t>Research Article 2018</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sv-SE" sz="1400" b="0" dirty="0">
                          <a:solidFill>
                            <a:schemeClr val="bg1"/>
                          </a:solidFill>
                          <a:latin typeface="Times New Roman" panose="02020603050405020304" pitchFamily="18" charset="0"/>
                          <a:cs typeface="Times New Roman" panose="02020603050405020304" pitchFamily="18" charset="0"/>
                        </a:rPr>
                        <a:t>Amin Ul Haq, Jian Ping Li, Muhammad Hammad Memon, Shah Nazir, Ruinan Sun</a:t>
                      </a:r>
                      <a:endParaRPr lang="en-US" sz="1400" b="0" dirty="0">
                        <a:solidFill>
                          <a:schemeClr val="bg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A Hybrid Intelligent System Framework for the Prediction of Heart Disease Using Machine Learning Algorithms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This research study, a hybrid intelligent machine-learning-based predictive system was proposed for the diagnosis of heart disease.</a:t>
                      </a:r>
                    </a:p>
                  </a:txBody>
                  <a:tcPr/>
                </a:tc>
                <a:extLst>
                  <a:ext uri="{0D108BD9-81ED-4DB2-BD59-A6C34878D82A}">
                    <a16:rowId xmlns:a16="http://schemas.microsoft.com/office/drawing/2014/main" val="3105402084"/>
                  </a:ext>
                </a:extLst>
              </a:tr>
              <a:tr h="1951391">
                <a:tc>
                  <a:txBody>
                    <a:bodyPr/>
                    <a:lstStyle/>
                    <a:p>
                      <a:r>
                        <a:rPr lang="en-IN" sz="1400" dirty="0"/>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baseline="0" dirty="0">
                          <a:latin typeface="Times New Roman" panose="02020603050405020304" pitchFamily="18" charset="0"/>
                          <a:cs typeface="Times New Roman" panose="02020603050405020304" pitchFamily="18" charset="0"/>
                        </a:rPr>
                        <a:t>conference 2021</a:t>
                      </a:r>
                      <a:endParaRPr lang="en-US" sz="1400" b="0" dirty="0">
                        <a:latin typeface="Times New Roman" panose="02020603050405020304" pitchFamily="18" charset="0"/>
                        <a:cs typeface="Times New Roman" panose="02020603050405020304" pitchFamily="18" charset="0"/>
                      </a:endParaRPr>
                    </a:p>
                    <a:p>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err="1">
                          <a:solidFill>
                            <a:schemeClr val="bg1"/>
                          </a:solidFill>
                          <a:effectLst/>
                          <a:latin typeface="Times New Roman" panose="02020603050405020304" pitchFamily="18" charset="0"/>
                          <a:ea typeface="+mn-ea"/>
                          <a:cs typeface="Times New Roman" panose="02020603050405020304" pitchFamily="18" charset="0"/>
                        </a:rPr>
                        <a:t>Tsatsral</a:t>
                      </a:r>
                      <a:r>
                        <a:rPr lang="en-US" sz="1400" kern="1200" dirty="0">
                          <a:solidFill>
                            <a:schemeClr val="bg1"/>
                          </a:solidFill>
                          <a:effectLst/>
                          <a:latin typeface="Times New Roman" panose="02020603050405020304" pitchFamily="18" charset="0"/>
                          <a:ea typeface="+mn-ea"/>
                          <a:cs typeface="Times New Roman" panose="02020603050405020304" pitchFamily="18" charset="0"/>
                        </a:rPr>
                        <a:t> </a:t>
                      </a:r>
                      <a:r>
                        <a:rPr lang="en-US" sz="1400" kern="1200" dirty="0" err="1">
                          <a:solidFill>
                            <a:schemeClr val="bg1"/>
                          </a:solidFill>
                          <a:effectLst/>
                          <a:latin typeface="Times New Roman" panose="02020603050405020304" pitchFamily="18" charset="0"/>
                          <a:ea typeface="+mn-ea"/>
                          <a:cs typeface="Times New Roman" panose="02020603050405020304" pitchFamily="18" charset="0"/>
                        </a:rPr>
                        <a:t>Amarbayasgalan</a:t>
                      </a:r>
                      <a:r>
                        <a:rPr lang="en-US" sz="1400" kern="1200" dirty="0">
                          <a:solidFill>
                            <a:schemeClr val="bg1"/>
                          </a:solidFill>
                          <a:effectLst/>
                          <a:latin typeface="Times New Roman" panose="02020603050405020304" pitchFamily="18" charset="0"/>
                          <a:ea typeface="+mn-ea"/>
                          <a:cs typeface="Times New Roman" panose="02020603050405020304" pitchFamily="18" charset="0"/>
                        </a:rPr>
                        <a:t>, Van-</a:t>
                      </a:r>
                      <a:r>
                        <a:rPr lang="en-US" sz="1400" kern="1200" dirty="0" err="1">
                          <a:solidFill>
                            <a:schemeClr val="bg1"/>
                          </a:solidFill>
                          <a:effectLst/>
                          <a:latin typeface="Times New Roman" panose="02020603050405020304" pitchFamily="18" charset="0"/>
                          <a:ea typeface="+mn-ea"/>
                          <a:cs typeface="Times New Roman" panose="02020603050405020304" pitchFamily="18" charset="0"/>
                        </a:rPr>
                        <a:t>huy</a:t>
                      </a:r>
                      <a:r>
                        <a:rPr lang="en-US" sz="1400" kern="1200" dirty="0">
                          <a:solidFill>
                            <a:schemeClr val="bg1"/>
                          </a:solidFill>
                          <a:effectLst/>
                          <a:latin typeface="Times New Roman" panose="02020603050405020304" pitchFamily="18" charset="0"/>
                          <a:ea typeface="+mn-ea"/>
                          <a:cs typeface="Times New Roman" panose="02020603050405020304" pitchFamily="18" charset="0"/>
                        </a:rPr>
                        <a:t> Pham Nipon </a:t>
                      </a:r>
                      <a:r>
                        <a:rPr lang="en-US" sz="1400" kern="1200" dirty="0" err="1">
                          <a:solidFill>
                            <a:schemeClr val="bg1"/>
                          </a:solidFill>
                          <a:effectLst/>
                          <a:latin typeface="Times New Roman" panose="02020603050405020304" pitchFamily="18" charset="0"/>
                          <a:ea typeface="+mn-ea"/>
                          <a:cs typeface="Times New Roman" panose="02020603050405020304" pitchFamily="18" charset="0"/>
                        </a:rPr>
                        <a:t>Theera-umpon</a:t>
                      </a:r>
                      <a:r>
                        <a:rPr lang="en-US" sz="1400" kern="1200" dirty="0">
                          <a:solidFill>
                            <a:schemeClr val="bg1"/>
                          </a:solidFill>
                          <a:effectLst/>
                          <a:latin typeface="Times New Roman" panose="02020603050405020304" pitchFamily="18" charset="0"/>
                          <a:ea typeface="+mn-ea"/>
                          <a:cs typeface="Times New Roman" panose="02020603050405020304" pitchFamily="18" charset="0"/>
                        </a:rPr>
                        <a:t>, </a:t>
                      </a:r>
                      <a:r>
                        <a:rPr lang="en-US" sz="1400" kern="1200" dirty="0" err="1">
                          <a:solidFill>
                            <a:schemeClr val="bg1"/>
                          </a:solidFill>
                          <a:effectLst/>
                          <a:latin typeface="Times New Roman" panose="02020603050405020304" pitchFamily="18" charset="0"/>
                          <a:ea typeface="+mn-ea"/>
                          <a:cs typeface="Times New Roman" panose="02020603050405020304" pitchFamily="18" charset="0"/>
                        </a:rPr>
                        <a:t>Yongjun</a:t>
                      </a:r>
                      <a:r>
                        <a:rPr lang="en-US" sz="1400" kern="1200" dirty="0">
                          <a:solidFill>
                            <a:schemeClr val="bg1"/>
                          </a:solidFill>
                          <a:effectLst/>
                          <a:latin typeface="Times New Roman" panose="02020603050405020304" pitchFamily="18" charset="0"/>
                          <a:ea typeface="+mn-ea"/>
                          <a:cs typeface="Times New Roman" panose="02020603050405020304" pitchFamily="18" charset="0"/>
                        </a:rPr>
                        <a:t> Piao And </a:t>
                      </a:r>
                      <a:r>
                        <a:rPr lang="en-US" sz="1400" kern="1200" dirty="0" err="1">
                          <a:solidFill>
                            <a:schemeClr val="bg1"/>
                          </a:solidFill>
                          <a:effectLst/>
                          <a:latin typeface="Times New Roman" panose="02020603050405020304" pitchFamily="18" charset="0"/>
                          <a:ea typeface="+mn-ea"/>
                          <a:cs typeface="Times New Roman" panose="02020603050405020304" pitchFamily="18" charset="0"/>
                        </a:rPr>
                        <a:t>Keun</a:t>
                      </a:r>
                      <a:r>
                        <a:rPr lang="en-US" sz="1400" kern="1200" dirty="0">
                          <a:solidFill>
                            <a:schemeClr val="bg1"/>
                          </a:solidFill>
                          <a:effectLst/>
                          <a:latin typeface="Times New Roman" panose="02020603050405020304" pitchFamily="18" charset="0"/>
                          <a:ea typeface="+mn-ea"/>
                          <a:cs typeface="Times New Roman" panose="02020603050405020304" pitchFamily="18" charset="0"/>
                        </a:rPr>
                        <a:t> Ho Ryu</a:t>
                      </a:r>
                      <a:endParaRPr lang="en-IN" sz="1400" dirty="0"/>
                    </a:p>
                  </a:txBody>
                  <a:tcPr/>
                </a:tc>
                <a:tc>
                  <a:txBody>
                    <a:bodyPr/>
                    <a:lstStyle/>
                    <a:p>
                      <a:r>
                        <a:rPr lang="en-US" sz="1400" b="0" dirty="0">
                          <a:latin typeface="Times New Roman" panose="02020603050405020304" pitchFamily="18" charset="0"/>
                          <a:cs typeface="Times New Roman" panose="02020603050405020304" pitchFamily="18" charset="0"/>
                        </a:rPr>
                        <a:t>An Efficient Prediction Method for Coronary Heart Disease Risk Based on Two Deep Neural Networks Trained on Well-Ordered Training Datasets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bg1"/>
                          </a:solidFill>
                          <a:effectLst/>
                          <a:latin typeface="Times New Roman" panose="02020603050405020304" pitchFamily="18" charset="0"/>
                          <a:ea typeface="+mn-ea"/>
                          <a:cs typeface="Times New Roman" panose="02020603050405020304" pitchFamily="18" charset="0"/>
                        </a:rPr>
                        <a:t>This study, we proposed the CHD risk prediction method based on two DNN models and applied it to the KNHANES dataset. The proposed method addressed preparing an efficient training dataset by distinguishing and enriching the highly biased subset that degrades the model performance using the PCA and VAE models.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18327377"/>
                  </a:ext>
                </a:extLst>
              </a:tr>
            </a:tbl>
          </a:graphicData>
        </a:graphic>
      </p:graphicFrame>
    </p:spTree>
    <p:extLst>
      <p:ext uri="{BB962C8B-B14F-4D97-AF65-F5344CB8AC3E}">
        <p14:creationId xmlns:p14="http://schemas.microsoft.com/office/powerpoint/2010/main" val="819872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1AD0-5D05-B004-7813-250538D71DC0}"/>
              </a:ext>
            </a:extLst>
          </p:cNvPr>
          <p:cNvSpPr>
            <a:spLocks noGrp="1"/>
          </p:cNvSpPr>
          <p:nvPr>
            <p:ph type="title"/>
          </p:nvPr>
        </p:nvSpPr>
        <p:spPr>
          <a:xfrm>
            <a:off x="684212" y="462117"/>
            <a:ext cx="8534400" cy="137652"/>
          </a:xfrm>
        </p:spPr>
        <p:txBody>
          <a:bodyPr>
            <a:normAutofit fontScale="90000"/>
          </a:bodyPr>
          <a:lstStyle/>
          <a:p>
            <a:endParaRPr lang="en-IN" dirty="0"/>
          </a:p>
        </p:txBody>
      </p:sp>
      <p:graphicFrame>
        <p:nvGraphicFramePr>
          <p:cNvPr id="4" name="Table 4">
            <a:extLst>
              <a:ext uri="{FF2B5EF4-FFF2-40B4-BE49-F238E27FC236}">
                <a16:creationId xmlns:a16="http://schemas.microsoft.com/office/drawing/2014/main" id="{95B8CB84-7907-1A96-9D13-F45395AC273B}"/>
              </a:ext>
            </a:extLst>
          </p:cNvPr>
          <p:cNvGraphicFramePr>
            <a:graphicFrameLocks noGrp="1"/>
          </p:cNvGraphicFramePr>
          <p:nvPr>
            <p:ph idx="1"/>
            <p:extLst>
              <p:ext uri="{D42A27DB-BD31-4B8C-83A1-F6EECF244321}">
                <p14:modId xmlns:p14="http://schemas.microsoft.com/office/powerpoint/2010/main" val="1363499541"/>
              </p:ext>
            </p:extLst>
          </p:nvPr>
        </p:nvGraphicFramePr>
        <p:xfrm>
          <a:off x="735397" y="213851"/>
          <a:ext cx="10721205" cy="6430298"/>
        </p:xfrm>
        <a:graphic>
          <a:graphicData uri="http://schemas.openxmlformats.org/drawingml/2006/table">
            <a:tbl>
              <a:tblPr firstRow="1" bandRow="1">
                <a:tableStyleId>{5C22544A-7EE6-4342-B048-85BDC9FD1C3A}</a:tableStyleId>
              </a:tblPr>
              <a:tblGrid>
                <a:gridCol w="1183916">
                  <a:extLst>
                    <a:ext uri="{9D8B030D-6E8A-4147-A177-3AD203B41FA5}">
                      <a16:colId xmlns:a16="http://schemas.microsoft.com/office/drawing/2014/main" val="53861189"/>
                    </a:ext>
                  </a:extLst>
                </a:gridCol>
                <a:gridCol w="1779639">
                  <a:extLst>
                    <a:ext uri="{9D8B030D-6E8A-4147-A177-3AD203B41FA5}">
                      <a16:colId xmlns:a16="http://schemas.microsoft.com/office/drawing/2014/main" val="1635543955"/>
                    </a:ext>
                  </a:extLst>
                </a:gridCol>
                <a:gridCol w="1936955">
                  <a:extLst>
                    <a:ext uri="{9D8B030D-6E8A-4147-A177-3AD203B41FA5}">
                      <a16:colId xmlns:a16="http://schemas.microsoft.com/office/drawing/2014/main" val="3802962231"/>
                    </a:ext>
                  </a:extLst>
                </a:gridCol>
                <a:gridCol w="1858296">
                  <a:extLst>
                    <a:ext uri="{9D8B030D-6E8A-4147-A177-3AD203B41FA5}">
                      <a16:colId xmlns:a16="http://schemas.microsoft.com/office/drawing/2014/main" val="3279112690"/>
                    </a:ext>
                  </a:extLst>
                </a:gridCol>
                <a:gridCol w="3962399">
                  <a:extLst>
                    <a:ext uri="{9D8B030D-6E8A-4147-A177-3AD203B41FA5}">
                      <a16:colId xmlns:a16="http://schemas.microsoft.com/office/drawing/2014/main" val="1893328282"/>
                    </a:ext>
                  </a:extLst>
                </a:gridCol>
              </a:tblGrid>
              <a:tr h="1623813">
                <a:tc>
                  <a:txBody>
                    <a:bodyPr/>
                    <a:lstStyle/>
                    <a:p>
                      <a:r>
                        <a:rPr lang="en-IN" sz="1400" b="0" dirty="0">
                          <a:solidFill>
                            <a:schemeClr val="bg1"/>
                          </a:solidFill>
                          <a:latin typeface="Times New Roman" panose="02020603050405020304" pitchFamily="18" charset="0"/>
                          <a:cs typeface="Times New Roman" panose="02020603050405020304" pitchFamily="18" charset="0"/>
                        </a:rPr>
                        <a:t>3</a:t>
                      </a:r>
                    </a:p>
                  </a:txBody>
                  <a:tcPr>
                    <a:solidFill>
                      <a:schemeClr val="tx1">
                        <a:lumMod val="85000"/>
                      </a:schemeClr>
                    </a:solidFill>
                  </a:tcPr>
                </a:tc>
                <a:tc>
                  <a:txBody>
                    <a:bodyPr/>
                    <a:lstStyle/>
                    <a:p>
                      <a:r>
                        <a:rPr lang="en-IN" sz="1400" b="0" dirty="0">
                          <a:solidFill>
                            <a:schemeClr val="bg1"/>
                          </a:solidFill>
                          <a:latin typeface="Times New Roman" panose="02020603050405020304" pitchFamily="18" charset="0"/>
                          <a:cs typeface="Times New Roman" panose="02020603050405020304" pitchFamily="18" charset="0"/>
                        </a:rPr>
                        <a:t>Journal 2021</a:t>
                      </a:r>
                    </a:p>
                  </a:txBody>
                  <a:tcPr>
                    <a:solidFill>
                      <a:schemeClr val="tx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solidFill>
                            <a:schemeClr val="bg1"/>
                          </a:solidFill>
                          <a:latin typeface="Times New Roman" panose="02020603050405020304" pitchFamily="18" charset="0"/>
                          <a:cs typeface="Times New Roman" panose="02020603050405020304" pitchFamily="18" charset="0"/>
                        </a:rPr>
                        <a:t>Dr. Joy </a:t>
                      </a:r>
                      <a:r>
                        <a:rPr lang="en-US" sz="1400" b="0" dirty="0" err="1">
                          <a:solidFill>
                            <a:schemeClr val="bg1"/>
                          </a:solidFill>
                          <a:latin typeface="Times New Roman" panose="02020603050405020304" pitchFamily="18" charset="0"/>
                          <a:cs typeface="Times New Roman" panose="02020603050405020304" pitchFamily="18" charset="0"/>
                        </a:rPr>
                        <a:t>Iong</a:t>
                      </a:r>
                      <a:r>
                        <a:rPr lang="en-US" sz="1400" b="0" dirty="0">
                          <a:solidFill>
                            <a:schemeClr val="bg1"/>
                          </a:solidFill>
                          <a:latin typeface="Times New Roman" panose="02020603050405020304" pitchFamily="18" charset="0"/>
                          <a:cs typeface="Times New Roman" panose="02020603050405020304" pitchFamily="18" charset="0"/>
                        </a:rPr>
                        <a:t> </a:t>
                      </a:r>
                      <a:r>
                        <a:rPr lang="en-US" sz="1400" b="0" dirty="0" err="1">
                          <a:solidFill>
                            <a:schemeClr val="bg1"/>
                          </a:solidFill>
                          <a:latin typeface="Times New Roman" panose="02020603050405020304" pitchFamily="18" charset="0"/>
                          <a:cs typeface="Times New Roman" panose="02020603050405020304" pitchFamily="18" charset="0"/>
                        </a:rPr>
                        <a:t>Zong</a:t>
                      </a:r>
                      <a:r>
                        <a:rPr lang="en-US" sz="1400" b="0" dirty="0">
                          <a:solidFill>
                            <a:schemeClr val="bg1"/>
                          </a:solidFill>
                          <a:latin typeface="Times New Roman" panose="02020603050405020304" pitchFamily="18" charset="0"/>
                          <a:cs typeface="Times New Roman" panose="02020603050405020304" pitchFamily="18" charset="0"/>
                        </a:rPr>
                        <a:t> Chen and P. </a:t>
                      </a:r>
                      <a:r>
                        <a:rPr lang="en-US" sz="1400" b="0" dirty="0" err="1">
                          <a:solidFill>
                            <a:schemeClr val="bg1"/>
                          </a:solidFill>
                          <a:latin typeface="Times New Roman" panose="02020603050405020304" pitchFamily="18" charset="0"/>
                          <a:cs typeface="Times New Roman" panose="02020603050405020304" pitchFamily="18" charset="0"/>
                        </a:rPr>
                        <a:t>Hengjind</a:t>
                      </a:r>
                      <a:endParaRPr lang="en-IN" sz="1400" dirty="0">
                        <a:latin typeface="Times New Roman" panose="02020603050405020304" pitchFamily="18" charset="0"/>
                        <a:cs typeface="Times New Roman" panose="02020603050405020304" pitchFamily="18" charset="0"/>
                      </a:endParaRPr>
                    </a:p>
                  </a:txBody>
                  <a:tcPr>
                    <a:solidFill>
                      <a:schemeClr val="tx1">
                        <a:lumMod val="85000"/>
                      </a:schemeClr>
                    </a:solidFill>
                  </a:tcPr>
                </a:tc>
                <a:tc>
                  <a:txBody>
                    <a:bodyPr/>
                    <a:lstStyle/>
                    <a:p>
                      <a:r>
                        <a:rPr lang="en-US" sz="1400" b="0" dirty="0">
                          <a:solidFill>
                            <a:schemeClr val="bg1"/>
                          </a:solidFill>
                          <a:latin typeface="Times New Roman" panose="02020603050405020304" pitchFamily="18" charset="0"/>
                          <a:cs typeface="Times New Roman" panose="02020603050405020304" pitchFamily="18" charset="0"/>
                        </a:rPr>
                        <a:t>Early Prediction of Coronary Artery Disease</a:t>
                      </a:r>
                    </a:p>
                    <a:p>
                      <a:r>
                        <a:rPr lang="en-US" sz="1400" b="0" dirty="0">
                          <a:solidFill>
                            <a:schemeClr val="bg1"/>
                          </a:solidFill>
                          <a:latin typeface="Times New Roman" panose="02020603050405020304" pitchFamily="18" charset="0"/>
                          <a:cs typeface="Times New Roman" panose="02020603050405020304" pitchFamily="18" charset="0"/>
                        </a:rPr>
                        <a:t>(CAD) by Machine Learning Method</a:t>
                      </a:r>
                    </a:p>
                    <a:p>
                      <a:r>
                        <a:rPr lang="en-US" sz="1400" b="0" dirty="0">
                          <a:solidFill>
                            <a:schemeClr val="bg1"/>
                          </a:solidFill>
                          <a:latin typeface="Times New Roman" panose="02020603050405020304" pitchFamily="18" charset="0"/>
                          <a:cs typeface="Times New Roman" panose="02020603050405020304" pitchFamily="18" charset="0"/>
                        </a:rPr>
                        <a:t>- A Comparative Study</a:t>
                      </a:r>
                      <a:endParaRPr lang="en-IN" sz="1400" b="0" dirty="0">
                        <a:solidFill>
                          <a:schemeClr val="bg1"/>
                        </a:solidFill>
                        <a:latin typeface="Times New Roman" panose="02020603050405020304" pitchFamily="18" charset="0"/>
                        <a:cs typeface="Times New Roman" panose="02020603050405020304" pitchFamily="18" charset="0"/>
                      </a:endParaRPr>
                    </a:p>
                  </a:txBody>
                  <a:tcPr>
                    <a:solidFill>
                      <a:schemeClr val="tx1">
                        <a:lumMod val="85000"/>
                      </a:schemeClr>
                    </a:solidFill>
                  </a:tcPr>
                </a:tc>
                <a:tc>
                  <a:txBody>
                    <a:bodyPr/>
                    <a:lstStyle/>
                    <a:p>
                      <a:r>
                        <a:rPr lang="en-US" sz="1400" b="0" dirty="0">
                          <a:solidFill>
                            <a:schemeClr val="bg1"/>
                          </a:solidFill>
                          <a:latin typeface="Times New Roman" panose="02020603050405020304" pitchFamily="18" charset="0"/>
                          <a:cs typeface="Times New Roman" panose="02020603050405020304" pitchFamily="18" charset="0"/>
                        </a:rPr>
                        <a:t>The machine learning algorithm for early prediction procedure has discussed here. Thus our proposed algorithm has concluded that the overall performance of SVM is high to get accurate</a:t>
                      </a:r>
                    </a:p>
                    <a:p>
                      <a:r>
                        <a:rPr lang="en-US" sz="1400" b="0" dirty="0">
                          <a:solidFill>
                            <a:schemeClr val="bg1"/>
                          </a:solidFill>
                          <a:latin typeface="Times New Roman" panose="02020603050405020304" pitchFamily="18" charset="0"/>
                          <a:cs typeface="Times New Roman" panose="02020603050405020304" pitchFamily="18" charset="0"/>
                        </a:rPr>
                        <a:t>prediction results for CAD. </a:t>
                      </a:r>
                      <a:endParaRPr lang="en-IN" sz="1400" b="0" dirty="0">
                        <a:solidFill>
                          <a:schemeClr val="bg1"/>
                        </a:solidFill>
                        <a:latin typeface="Times New Roman" panose="02020603050405020304" pitchFamily="18" charset="0"/>
                        <a:cs typeface="Times New Roman" panose="02020603050405020304" pitchFamily="18" charset="0"/>
                      </a:endParaRPr>
                    </a:p>
                  </a:txBody>
                  <a:tcPr>
                    <a:solidFill>
                      <a:schemeClr val="tx1">
                        <a:lumMod val="85000"/>
                      </a:schemeClr>
                    </a:solidFill>
                  </a:tcPr>
                </a:tc>
                <a:extLst>
                  <a:ext uri="{0D108BD9-81ED-4DB2-BD59-A6C34878D82A}">
                    <a16:rowId xmlns:a16="http://schemas.microsoft.com/office/drawing/2014/main" val="1404386037"/>
                  </a:ext>
                </a:extLst>
              </a:tr>
              <a:tr h="2208385">
                <a:tc>
                  <a:txBody>
                    <a:bodyPr/>
                    <a:lstStyle/>
                    <a:p>
                      <a:r>
                        <a:rPr lang="en-IN" sz="1400" dirty="0">
                          <a:latin typeface="Times New Roman" panose="02020603050405020304" pitchFamily="18" charset="0"/>
                          <a:cs typeface="Times New Roman" panose="02020603050405020304" pitchFamily="18" charset="0"/>
                        </a:rPr>
                        <a:t>4</a:t>
                      </a:r>
                    </a:p>
                  </a:txBody>
                  <a:tcPr/>
                </a:tc>
                <a:tc>
                  <a:txBody>
                    <a:bodyPr/>
                    <a:lstStyle/>
                    <a:p>
                      <a:r>
                        <a:rPr lang="en-IN" sz="1400" b="0" dirty="0">
                          <a:solidFill>
                            <a:schemeClr val="bg1"/>
                          </a:solidFill>
                          <a:latin typeface="Times New Roman" panose="02020603050405020304" pitchFamily="18" charset="0"/>
                          <a:cs typeface="Times New Roman" panose="02020603050405020304" pitchFamily="18" charset="0"/>
                        </a:rPr>
                        <a:t>Journal </a:t>
                      </a:r>
                      <a:r>
                        <a:rPr lang="en-IN" sz="1400" dirty="0">
                          <a:latin typeface="Times New Roman" panose="02020603050405020304" pitchFamily="18" charset="0"/>
                          <a:cs typeface="Times New Roman" panose="02020603050405020304" pitchFamily="18" charset="0"/>
                        </a:rPr>
                        <a:t>2022</a:t>
                      </a:r>
                    </a:p>
                  </a:txBody>
                  <a:tcPr/>
                </a:tc>
                <a:tc>
                  <a:txBody>
                    <a:bodyPr/>
                    <a:lstStyle/>
                    <a:p>
                      <a:r>
                        <a:rPr lang="en-IN" sz="1400" dirty="0">
                          <a:latin typeface="Times New Roman" panose="02020603050405020304" pitchFamily="18" charset="0"/>
                          <a:cs typeface="Times New Roman" panose="02020603050405020304" pitchFamily="18" charset="0"/>
                        </a:rPr>
                        <a:t>Abdallah </a:t>
                      </a:r>
                      <a:r>
                        <a:rPr lang="en-IN" sz="1400" dirty="0" err="1">
                          <a:latin typeface="Times New Roman" panose="02020603050405020304" pitchFamily="18" charset="0"/>
                          <a:cs typeface="Times New Roman" panose="02020603050405020304" pitchFamily="18" charset="0"/>
                        </a:rPr>
                        <a:t>Abdellatif,hamdan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Abdellatef,jeevan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Kanesan,chee-onn</a:t>
                      </a:r>
                      <a:r>
                        <a:rPr lang="en-IN" sz="1400" dirty="0">
                          <a:latin typeface="Times New Roman" panose="02020603050405020304" pitchFamily="18" charset="0"/>
                          <a:cs typeface="Times New Roman" panose="02020603050405020304" pitchFamily="18" charset="0"/>
                        </a:rPr>
                        <a:t> Chow ,Joon Huang </a:t>
                      </a:r>
                      <a:r>
                        <a:rPr lang="en-IN" sz="1400" dirty="0" err="1">
                          <a:latin typeface="Times New Roman" panose="02020603050405020304" pitchFamily="18" charset="0"/>
                          <a:cs typeface="Times New Roman" panose="02020603050405020304" pitchFamily="18" charset="0"/>
                        </a:rPr>
                        <a:t>Chuah,and</a:t>
                      </a:r>
                      <a:r>
                        <a:rPr lang="en-IN" sz="1400" dirty="0">
                          <a:latin typeface="Times New Roman" panose="02020603050405020304" pitchFamily="18" charset="0"/>
                          <a:cs typeface="Times New Roman" panose="02020603050405020304" pitchFamily="18" charset="0"/>
                        </a:rPr>
                        <a:t> Hassan </a:t>
                      </a:r>
                      <a:r>
                        <a:rPr lang="en-IN" sz="1400" dirty="0" err="1">
                          <a:latin typeface="Times New Roman" panose="02020603050405020304" pitchFamily="18" charset="0"/>
                          <a:cs typeface="Times New Roman" panose="02020603050405020304" pitchFamily="18" charset="0"/>
                        </a:rPr>
                        <a:t>Muwafaq</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Gheni</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An Effective Heart Disease Detection and Severity Level Classification Model Using Machine Learning and Hyperparameter Optimization Methods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This paper proposes an accurate and efficient decision support system based on the ML model to predict the absence or presence of CVD and classify the CVD’s severity level. The proposed model integrates SMOTE, ET, and HB.</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5600572"/>
                  </a:ext>
                </a:extLst>
              </a:tr>
              <a:tr h="2598100">
                <a:tc>
                  <a:txBody>
                    <a:bodyPr/>
                    <a:lstStyle/>
                    <a:p>
                      <a:r>
                        <a:rPr lang="en-IN" sz="1400" dirty="0">
                          <a:latin typeface="Times New Roman" panose="02020603050405020304" pitchFamily="18" charset="0"/>
                          <a:cs typeface="Times New Roman" panose="02020603050405020304" pitchFamily="18" charset="0"/>
                        </a:rPr>
                        <a:t>5</a:t>
                      </a:r>
                    </a:p>
                  </a:txBody>
                  <a:tcPr/>
                </a:tc>
                <a:tc>
                  <a:txBody>
                    <a:bodyPr/>
                    <a:lstStyle/>
                    <a:p>
                      <a:r>
                        <a:rPr lang="en-IN" sz="1400" b="0" dirty="0">
                          <a:solidFill>
                            <a:schemeClr val="bg1"/>
                          </a:solidFill>
                          <a:latin typeface="Times New Roman" panose="02020603050405020304" pitchFamily="18" charset="0"/>
                          <a:cs typeface="Times New Roman" panose="02020603050405020304" pitchFamily="18" charset="0"/>
                        </a:rPr>
                        <a:t>paper </a:t>
                      </a:r>
                      <a:r>
                        <a:rPr lang="en-IN" sz="1400" dirty="0">
                          <a:latin typeface="Times New Roman" panose="02020603050405020304" pitchFamily="18" charset="0"/>
                          <a:cs typeface="Times New Roman" panose="02020603050405020304" pitchFamily="18" charset="0"/>
                        </a:rPr>
                        <a:t>2022</a:t>
                      </a:r>
                    </a:p>
                  </a:txBody>
                  <a:tcPr/>
                </a:tc>
                <a:tc>
                  <a:txBody>
                    <a:bodyPr/>
                    <a:lstStyle/>
                    <a:p>
                      <a:r>
                        <a:rPr lang="en-IN" sz="1400" dirty="0" err="1">
                          <a:latin typeface="Times New Roman" panose="02020603050405020304" pitchFamily="18" charset="0"/>
                          <a:cs typeface="Times New Roman" panose="02020603050405020304" pitchFamily="18" charset="0"/>
                        </a:rPr>
                        <a:t>Ghulab</a:t>
                      </a:r>
                      <a:r>
                        <a:rPr lang="en-IN" sz="1400" dirty="0">
                          <a:latin typeface="Times New Roman" panose="02020603050405020304" pitchFamily="18" charset="0"/>
                          <a:cs typeface="Times New Roman" panose="02020603050405020304" pitchFamily="18" charset="0"/>
                        </a:rPr>
                        <a:t> Nabi Ahmad, Shafiullah, Abdullah </a:t>
                      </a:r>
                      <a:r>
                        <a:rPr lang="en-IN" sz="1400" dirty="0" err="1">
                          <a:latin typeface="Times New Roman" panose="02020603050405020304" pitchFamily="18" charset="0"/>
                          <a:cs typeface="Times New Roman" panose="02020603050405020304" pitchFamily="18" charset="0"/>
                        </a:rPr>
                        <a:t>Algethami</a:t>
                      </a:r>
                      <a:r>
                        <a:rPr lang="en-IN" sz="1400" dirty="0">
                          <a:latin typeface="Times New Roman" panose="02020603050405020304" pitchFamily="18" charset="0"/>
                          <a:cs typeface="Times New Roman" panose="02020603050405020304" pitchFamily="18" charset="0"/>
                        </a:rPr>
                        <a:t>, Hira Fatima1 And Syed Md. Humayun Akhter </a:t>
                      </a:r>
                    </a:p>
                  </a:txBody>
                  <a:tcPr/>
                </a:tc>
                <a:tc>
                  <a:txBody>
                    <a:bodyPr/>
                    <a:lstStyle/>
                    <a:p>
                      <a:r>
                        <a:rPr lang="en-US" sz="1400" b="0" dirty="0">
                          <a:latin typeface="Times New Roman" panose="02020603050405020304" pitchFamily="18" charset="0"/>
                          <a:cs typeface="Times New Roman" panose="02020603050405020304" pitchFamily="18" charset="0"/>
                        </a:rPr>
                        <a:t>Comparative Study Of Optimum Medical Diagnosis Of Human Heart Disease Using Machine Learning Technique With And Without Sequential Feature Selection</a:t>
                      </a:r>
                    </a:p>
                  </a:txBody>
                  <a:tcPr/>
                </a:tc>
                <a:tc>
                  <a:txBody>
                    <a:bodyPr/>
                    <a:lstStyle/>
                    <a:p>
                      <a:r>
                        <a:rPr lang="en-US" sz="1400" dirty="0">
                          <a:latin typeface="Times New Roman" panose="02020603050405020304" pitchFamily="18" charset="0"/>
                          <a:cs typeface="Times New Roman" panose="02020603050405020304" pitchFamily="18" charset="0"/>
                        </a:rPr>
                        <a:t>This paper, a prediction strategy based on hybrid intelligent machine learning was developed to diagnose mortality during follow-up. Data from a database of heart disease clinical records were used to evaluate the approach.</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02871782"/>
                  </a:ext>
                </a:extLst>
              </a:tr>
            </a:tbl>
          </a:graphicData>
        </a:graphic>
      </p:graphicFrame>
    </p:spTree>
    <p:extLst>
      <p:ext uri="{BB962C8B-B14F-4D97-AF65-F5344CB8AC3E}">
        <p14:creationId xmlns:p14="http://schemas.microsoft.com/office/powerpoint/2010/main" val="300851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09AD0-315F-9AE2-996B-4205A5220BE6}"/>
              </a:ext>
            </a:extLst>
          </p:cNvPr>
          <p:cNvSpPr>
            <a:spLocks noGrp="1"/>
          </p:cNvSpPr>
          <p:nvPr>
            <p:ph type="title"/>
          </p:nvPr>
        </p:nvSpPr>
        <p:spPr>
          <a:xfrm>
            <a:off x="3105150" y="352425"/>
            <a:ext cx="5495925" cy="666750"/>
          </a:xfrm>
        </p:spPr>
        <p:txBody>
          <a:bodyPr>
            <a:normAutofit fontScale="90000"/>
          </a:bodyPr>
          <a:lstStyle/>
          <a:p>
            <a:pPr algn="ctr"/>
            <a:r>
              <a:rPr lang="en-US" sz="4000" dirty="0">
                <a:solidFill>
                  <a:schemeClr val="tx1"/>
                </a:solidFill>
                <a:latin typeface="Times New Roman" panose="02020603050405020304" pitchFamily="18" charset="0"/>
                <a:cs typeface="Times New Roman" panose="02020603050405020304" pitchFamily="18" charset="0"/>
              </a:rPr>
              <a:t>PROPOSED SYSTEM</a:t>
            </a:r>
            <a:br>
              <a:rPr lang="en-IN" sz="4400" dirty="0"/>
            </a:br>
            <a:endParaRPr lang="en-IN" dirty="0"/>
          </a:p>
        </p:txBody>
      </p:sp>
      <p:sp>
        <p:nvSpPr>
          <p:cNvPr id="3" name="Content Placeholder 2">
            <a:extLst>
              <a:ext uri="{FF2B5EF4-FFF2-40B4-BE49-F238E27FC236}">
                <a16:creationId xmlns:a16="http://schemas.microsoft.com/office/drawing/2014/main" id="{B3007B58-DC75-52C6-1584-5E4E0155749A}"/>
              </a:ext>
            </a:extLst>
          </p:cNvPr>
          <p:cNvSpPr>
            <a:spLocks noGrp="1"/>
          </p:cNvSpPr>
          <p:nvPr>
            <p:ph idx="1"/>
          </p:nvPr>
        </p:nvSpPr>
        <p:spPr>
          <a:xfrm>
            <a:off x="403123" y="1160205"/>
            <a:ext cx="11493602" cy="5478719"/>
          </a:xfrm>
        </p:spPr>
        <p:txBody>
          <a:bodyPr>
            <a:noAutofit/>
          </a:bodyPr>
          <a:lstStyle/>
          <a:p>
            <a:pPr marL="0" indent="0" algn="just">
              <a:lnSpc>
                <a:spcPct val="150000"/>
              </a:lnSpc>
              <a:buNone/>
            </a:pPr>
            <a:endParaRPr lang="en-US" sz="2400" cap="none"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en-US" sz="24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proposed method for the prediction of heart disease using machine learning algorithms involves several steps is to collect relevant data on heart disease from different sources. The data should include information on risk factors such as age, gender, family history, cholesterol levels, blood </a:t>
            </a:r>
            <a:r>
              <a:rPr lang="en-US" sz="2400" cap="none">
                <a:solidFill>
                  <a:schemeClr val="tx1"/>
                </a:solidFill>
                <a:latin typeface="Times New Roman" panose="02020603050405020304" pitchFamily="18" charset="0"/>
                <a:ea typeface="Calibri" panose="020F0502020204030204" pitchFamily="34" charset="0"/>
                <a:cs typeface="Times New Roman" panose="02020603050405020304" pitchFamily="18" charset="0"/>
              </a:rPr>
              <a:t>pressure, </a:t>
            </a:r>
            <a:r>
              <a:rPr lang="en-US" sz="24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as well as clinical indicators such as electrocardiogram (ECG) </a:t>
            </a:r>
            <a:r>
              <a:rPr lang="en-US" sz="2400" cap="none">
                <a:solidFill>
                  <a:schemeClr val="tx1"/>
                </a:solidFill>
                <a:latin typeface="Times New Roman" panose="02020603050405020304" pitchFamily="18" charset="0"/>
                <a:ea typeface="Calibri" panose="020F0502020204030204" pitchFamily="34" charset="0"/>
                <a:cs typeface="Times New Roman" panose="02020603050405020304" pitchFamily="18" charset="0"/>
              </a:rPr>
              <a:t>results and</a:t>
            </a:r>
            <a:r>
              <a:rPr lang="en-IN" sz="2400" spc="-5"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coronary calcium scan</a:t>
            </a:r>
            <a:r>
              <a:rPr lang="en-US" sz="24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p>
          <a:p>
            <a:pPr marL="0" indent="0" algn="just">
              <a:lnSpc>
                <a:spcPct val="150000"/>
              </a:lnSpc>
              <a:buNone/>
            </a:pPr>
            <a:r>
              <a:rPr lang="en-IN" sz="24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Advantages</a:t>
            </a:r>
            <a:r>
              <a:rPr lang="en-IN" sz="24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70000"/>
              </a:lnSpc>
              <a:buFont typeface="Wingdings" panose="05000000000000000000" pitchFamily="2" charset="2"/>
              <a:buChar char="Ø"/>
            </a:pPr>
            <a:r>
              <a:rPr lang="en-US" sz="2400" cap="none" dirty="0">
                <a:solidFill>
                  <a:schemeClr val="tx1"/>
                </a:solidFill>
                <a:latin typeface="Times New Roman" panose="02020603050405020304" pitchFamily="18" charset="0"/>
                <a:cs typeface="Times New Roman" panose="02020603050405020304" pitchFamily="18" charset="0"/>
              </a:rPr>
              <a:t>Increased Accuracy</a:t>
            </a:r>
          </a:p>
          <a:p>
            <a:pPr>
              <a:lnSpc>
                <a:spcPct val="170000"/>
              </a:lnSpc>
              <a:buFont typeface="Wingdings" panose="05000000000000000000" pitchFamily="2" charset="2"/>
              <a:buChar char="Ø"/>
            </a:pP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Low latency</a:t>
            </a:r>
            <a:br>
              <a:rPr lang="en-US" sz="2200" dirty="0">
                <a:effectLst/>
                <a:latin typeface="Times New Roman" panose="02020603050405020304" pitchFamily="18" charset="0"/>
                <a:ea typeface="Calibri" panose="020F0502020204030204" pitchFamily="34" charset="0"/>
                <a:cs typeface="Times New Roman" panose="02020603050405020304" pitchFamily="18" charset="0"/>
              </a:rPr>
            </a:br>
            <a:br>
              <a:rPr lang="en-US" sz="2200" cap="none" dirty="0">
                <a:latin typeface="Times New Roman" panose="02020603050405020304" pitchFamily="18" charset="0"/>
                <a:ea typeface="Calibri" panose="020F0502020204030204" pitchFamily="34" charset="0"/>
                <a:cs typeface="Times New Roman" panose="02020603050405020304" pitchFamily="18" charset="0"/>
              </a:rPr>
            </a:br>
            <a:endParaRPr lang="en-IN" sz="2200" dirty="0"/>
          </a:p>
        </p:txBody>
      </p:sp>
    </p:spTree>
    <p:extLst>
      <p:ext uri="{BB962C8B-B14F-4D97-AF65-F5344CB8AC3E}">
        <p14:creationId xmlns:p14="http://schemas.microsoft.com/office/powerpoint/2010/main" val="2611983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22FE6-C8E7-6F2B-7A6E-86DB48AD2178}"/>
              </a:ext>
            </a:extLst>
          </p:cNvPr>
          <p:cNvSpPr>
            <a:spLocks noGrp="1"/>
          </p:cNvSpPr>
          <p:nvPr>
            <p:ph type="title"/>
          </p:nvPr>
        </p:nvSpPr>
        <p:spPr>
          <a:xfrm>
            <a:off x="1700981" y="323851"/>
            <a:ext cx="9517625" cy="964176"/>
          </a:xfrm>
        </p:spPr>
        <p:txBody>
          <a:bodyPr>
            <a:noAutofit/>
          </a:bodyPr>
          <a:lstStyle/>
          <a:p>
            <a:pPr algn="ctr"/>
            <a:r>
              <a:rPr lang="en-US" sz="3600" dirty="0">
                <a:latin typeface="Times New Roman" panose="02020603050405020304" pitchFamily="18" charset="0"/>
                <a:cs typeface="Times New Roman" panose="02020603050405020304" pitchFamily="18" charset="0"/>
              </a:rPr>
              <a:t>DIFFERENCES BETWEEN THE EXISTING SYSTEM AND THE PROPOSED SYSTEM</a:t>
            </a:r>
            <a:endParaRPr lang="en-IN" sz="3600" dirty="0">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BCE34A6F-394A-C342-3F17-21F6E46B2B73}"/>
              </a:ext>
            </a:extLst>
          </p:cNvPr>
          <p:cNvGraphicFramePr>
            <a:graphicFrameLocks noGrp="1"/>
          </p:cNvGraphicFramePr>
          <p:nvPr>
            <p:ph idx="1"/>
            <p:extLst>
              <p:ext uri="{D42A27DB-BD31-4B8C-83A1-F6EECF244321}">
                <p14:modId xmlns:p14="http://schemas.microsoft.com/office/powerpoint/2010/main" val="196833977"/>
              </p:ext>
            </p:extLst>
          </p:nvPr>
        </p:nvGraphicFramePr>
        <p:xfrm>
          <a:off x="1484671" y="1887794"/>
          <a:ext cx="10019943" cy="3308121"/>
        </p:xfrm>
        <a:graphic>
          <a:graphicData uri="http://schemas.openxmlformats.org/drawingml/2006/table">
            <a:tbl>
              <a:tblPr firstRow="1" bandRow="1">
                <a:tableStyleId>{17292A2E-F333-43FB-9621-5CBBE7FDCDCB}</a:tableStyleId>
              </a:tblPr>
              <a:tblGrid>
                <a:gridCol w="3339981">
                  <a:extLst>
                    <a:ext uri="{9D8B030D-6E8A-4147-A177-3AD203B41FA5}">
                      <a16:colId xmlns:a16="http://schemas.microsoft.com/office/drawing/2014/main" val="37871372"/>
                    </a:ext>
                  </a:extLst>
                </a:gridCol>
                <a:gridCol w="3339981">
                  <a:extLst>
                    <a:ext uri="{9D8B030D-6E8A-4147-A177-3AD203B41FA5}">
                      <a16:colId xmlns:a16="http://schemas.microsoft.com/office/drawing/2014/main" val="3546522366"/>
                    </a:ext>
                  </a:extLst>
                </a:gridCol>
                <a:gridCol w="3339981">
                  <a:extLst>
                    <a:ext uri="{9D8B030D-6E8A-4147-A177-3AD203B41FA5}">
                      <a16:colId xmlns:a16="http://schemas.microsoft.com/office/drawing/2014/main" val="2594798018"/>
                    </a:ext>
                  </a:extLst>
                </a:gridCol>
              </a:tblGrid>
              <a:tr h="619332">
                <a:tc>
                  <a:txBody>
                    <a:bodyPr/>
                    <a:lstStyle/>
                    <a:p>
                      <a:endParaRPr lang="en-IN" dirty="0"/>
                    </a:p>
                  </a:txBody>
                  <a:tcPr>
                    <a:solidFill>
                      <a:schemeClr val="accent1"/>
                    </a:solidFill>
                  </a:tcPr>
                </a:tc>
                <a:tc>
                  <a:txBody>
                    <a:bodyPr/>
                    <a:lstStyle/>
                    <a:p>
                      <a:r>
                        <a:rPr lang="en-IN" sz="1800" b="1" i="0" kern="1200" dirty="0">
                          <a:solidFill>
                            <a:schemeClr val="tx1"/>
                          </a:solidFill>
                          <a:effectLst/>
                          <a:latin typeface="+mn-lt"/>
                          <a:ea typeface="+mn-ea"/>
                          <a:cs typeface="+mn-cs"/>
                        </a:rPr>
                        <a:t>Existing System (Decision Tree)</a:t>
                      </a:r>
                    </a:p>
                  </a:txBody>
                  <a:tcPr>
                    <a:solidFill>
                      <a:schemeClr val="accent1"/>
                    </a:solidFill>
                  </a:tcPr>
                </a:tc>
                <a:tc>
                  <a:txBody>
                    <a:bodyPr/>
                    <a:lstStyle/>
                    <a:p>
                      <a:r>
                        <a:rPr lang="en-US" sz="1800" b="1" i="0" kern="1200" dirty="0">
                          <a:solidFill>
                            <a:schemeClr val="tx1"/>
                          </a:solidFill>
                          <a:effectLst/>
                          <a:latin typeface="+mn-lt"/>
                          <a:ea typeface="+mn-ea"/>
                          <a:cs typeface="+mn-cs"/>
                        </a:rPr>
                        <a:t>Proposed System (LSTM with Attention-based Model)</a:t>
                      </a:r>
                    </a:p>
                  </a:txBody>
                  <a:tcPr>
                    <a:solidFill>
                      <a:schemeClr val="accent1"/>
                    </a:solidFill>
                  </a:tcPr>
                </a:tc>
                <a:extLst>
                  <a:ext uri="{0D108BD9-81ED-4DB2-BD59-A6C34878D82A}">
                    <a16:rowId xmlns:a16="http://schemas.microsoft.com/office/drawing/2014/main" val="1874187868"/>
                  </a:ext>
                </a:extLst>
              </a:tr>
              <a:tr h="619332">
                <a:tc>
                  <a:txBody>
                    <a:bodyPr/>
                    <a:lstStyle/>
                    <a:p>
                      <a:r>
                        <a:rPr lang="en-IN" sz="1800" b="0" i="0" kern="1200" dirty="0">
                          <a:solidFill>
                            <a:schemeClr val="tx1"/>
                          </a:solidFill>
                          <a:effectLst/>
                          <a:latin typeface="+mn-lt"/>
                          <a:ea typeface="+mn-ea"/>
                          <a:cs typeface="+mn-cs"/>
                        </a:rPr>
                        <a:t>Core Model</a:t>
                      </a:r>
                      <a:endParaRPr lang="en-IN" dirty="0"/>
                    </a:p>
                  </a:txBody>
                  <a:tcPr/>
                </a:tc>
                <a:tc>
                  <a:txBody>
                    <a:bodyPr/>
                    <a:lstStyle/>
                    <a:p>
                      <a:r>
                        <a:rPr lang="en-US" sz="1800" b="0" i="0" kern="1200" dirty="0">
                          <a:solidFill>
                            <a:schemeClr val="tx1"/>
                          </a:solidFill>
                          <a:effectLst/>
                          <a:latin typeface="+mn-lt"/>
                          <a:ea typeface="+mn-ea"/>
                          <a:cs typeface="+mn-cs"/>
                        </a:rPr>
                        <a:t>logistic regression, KNN, decision trees, and SVM</a:t>
                      </a:r>
                      <a:endParaRPr lang="en-IN" dirty="0"/>
                    </a:p>
                  </a:txBody>
                  <a:tcPr/>
                </a:tc>
                <a:tc>
                  <a:txBody>
                    <a:bodyPr/>
                    <a:lstStyle/>
                    <a:p>
                      <a:r>
                        <a:rPr lang="en-IN" sz="1800" b="0" i="0" kern="1200" dirty="0">
                          <a:solidFill>
                            <a:schemeClr val="tx1"/>
                          </a:solidFill>
                          <a:effectLst/>
                          <a:latin typeface="+mn-lt"/>
                          <a:ea typeface="+mn-ea"/>
                          <a:cs typeface="+mn-cs"/>
                        </a:rPr>
                        <a:t>Hybrid model</a:t>
                      </a:r>
                    </a:p>
                  </a:txBody>
                  <a:tcPr/>
                </a:tc>
                <a:extLst>
                  <a:ext uri="{0D108BD9-81ED-4DB2-BD59-A6C34878D82A}">
                    <a16:rowId xmlns:a16="http://schemas.microsoft.com/office/drawing/2014/main" val="3591629464"/>
                  </a:ext>
                </a:extLst>
              </a:tr>
              <a:tr h="494229">
                <a:tc>
                  <a:txBody>
                    <a:bodyPr/>
                    <a:lstStyle/>
                    <a:p>
                      <a:r>
                        <a:rPr lang="en-IN" sz="1800" b="0" i="0" kern="1200" dirty="0">
                          <a:solidFill>
                            <a:schemeClr val="tx1"/>
                          </a:solidFill>
                          <a:effectLst/>
                          <a:latin typeface="+mn-lt"/>
                          <a:ea typeface="+mn-ea"/>
                          <a:cs typeface="+mn-cs"/>
                        </a:rPr>
                        <a:t>Feature Engineering</a:t>
                      </a:r>
                      <a:endParaRPr lang="en-IN" dirty="0"/>
                    </a:p>
                  </a:txBody>
                  <a:tcPr/>
                </a:tc>
                <a:tc>
                  <a:txBody>
                    <a:bodyPr/>
                    <a:lstStyle/>
                    <a:p>
                      <a:r>
                        <a:rPr lang="en-IN" sz="1800" b="0" i="0" kern="1200" dirty="0">
                          <a:solidFill>
                            <a:schemeClr val="tx1"/>
                          </a:solidFill>
                          <a:effectLst/>
                          <a:latin typeface="+mn-lt"/>
                          <a:ea typeface="+mn-ea"/>
                          <a:cs typeface="+mn-cs"/>
                        </a:rPr>
                        <a:t>Manual feature extraction</a:t>
                      </a:r>
                      <a:endParaRPr lang="en-IN" dirty="0"/>
                    </a:p>
                  </a:txBody>
                  <a:tcPr/>
                </a:tc>
                <a:tc>
                  <a:txBody>
                    <a:bodyPr/>
                    <a:lstStyle/>
                    <a:p>
                      <a:r>
                        <a:rPr lang="en-IN" sz="1800" b="0" i="0" kern="1200" dirty="0">
                          <a:solidFill>
                            <a:schemeClr val="tx1"/>
                          </a:solidFill>
                          <a:effectLst/>
                          <a:latin typeface="+mn-lt"/>
                          <a:ea typeface="+mn-ea"/>
                          <a:cs typeface="+mn-cs"/>
                        </a:rPr>
                        <a:t>Automatic feature learning</a:t>
                      </a:r>
                      <a:endParaRPr lang="en-IN" dirty="0"/>
                    </a:p>
                  </a:txBody>
                  <a:tcPr/>
                </a:tc>
                <a:extLst>
                  <a:ext uri="{0D108BD9-81ED-4DB2-BD59-A6C34878D82A}">
                    <a16:rowId xmlns:a16="http://schemas.microsoft.com/office/drawing/2014/main" val="1925127379"/>
                  </a:ext>
                </a:extLst>
              </a:tr>
              <a:tr h="619332">
                <a:tc>
                  <a:txBody>
                    <a:bodyPr/>
                    <a:lstStyle/>
                    <a:p>
                      <a:r>
                        <a:rPr lang="en-IN" sz="1800" b="0" i="0" kern="1200" dirty="0">
                          <a:solidFill>
                            <a:schemeClr val="tx1"/>
                          </a:solidFill>
                          <a:effectLst/>
                          <a:latin typeface="+mn-lt"/>
                          <a:ea typeface="+mn-ea"/>
                          <a:cs typeface="+mn-cs"/>
                        </a:rPr>
                        <a:t>Model Complexity</a:t>
                      </a:r>
                      <a:endParaRPr lang="en-IN" dirty="0"/>
                    </a:p>
                  </a:txBody>
                  <a:tcPr/>
                </a:tc>
                <a:tc>
                  <a:txBody>
                    <a:bodyPr/>
                    <a:lstStyle/>
                    <a:p>
                      <a:r>
                        <a:rPr lang="en-IN" sz="1800" b="0" i="0" kern="1200" dirty="0">
                          <a:solidFill>
                            <a:schemeClr val="tx1"/>
                          </a:solidFill>
                          <a:effectLst/>
                          <a:latin typeface="+mn-lt"/>
                          <a:ea typeface="+mn-ea"/>
                          <a:cs typeface="+mn-cs"/>
                        </a:rPr>
                        <a:t>Less complex model</a:t>
                      </a:r>
                      <a:endParaRPr lang="en-IN" dirty="0"/>
                    </a:p>
                  </a:txBody>
                  <a:tcPr/>
                </a:tc>
                <a:tc>
                  <a:txBody>
                    <a:bodyPr/>
                    <a:lstStyle/>
                    <a:p>
                      <a:r>
                        <a:rPr lang="en-IN" sz="1800" b="0" i="0" kern="1200" dirty="0">
                          <a:solidFill>
                            <a:schemeClr val="tx1"/>
                          </a:solidFill>
                          <a:effectLst/>
                          <a:latin typeface="+mn-lt"/>
                          <a:ea typeface="+mn-ea"/>
                          <a:cs typeface="+mn-cs"/>
                        </a:rPr>
                        <a:t>More complex model</a:t>
                      </a:r>
                      <a:endParaRPr lang="en-IN" dirty="0"/>
                    </a:p>
                  </a:txBody>
                  <a:tcPr/>
                </a:tc>
                <a:extLst>
                  <a:ext uri="{0D108BD9-81ED-4DB2-BD59-A6C34878D82A}">
                    <a16:rowId xmlns:a16="http://schemas.microsoft.com/office/drawing/2014/main" val="4149877784"/>
                  </a:ext>
                </a:extLst>
              </a:tr>
              <a:tr h="574542">
                <a:tc>
                  <a:txBody>
                    <a:bodyPr/>
                    <a:lstStyle/>
                    <a:p>
                      <a:r>
                        <a:rPr lang="en-IN" dirty="0"/>
                        <a:t>Model Accuracy</a:t>
                      </a:r>
                    </a:p>
                  </a:txBody>
                  <a:tcPr/>
                </a:tc>
                <a:tc>
                  <a:txBody>
                    <a:bodyPr/>
                    <a:lstStyle/>
                    <a:p>
                      <a:r>
                        <a:rPr lang="en-IN" dirty="0"/>
                        <a:t>Accuracy obtained 87%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Accuracy varying between 88% </a:t>
                      </a:r>
                      <a:r>
                        <a:rPr lang="en-IN" dirty="0">
                          <a:latin typeface="Times New Roman" panose="02020603050405020304" pitchFamily="18" charset="0"/>
                          <a:cs typeface="Times New Roman" panose="02020603050405020304" pitchFamily="18" charset="0"/>
                        </a:rPr>
                        <a:t>to</a:t>
                      </a:r>
                      <a:r>
                        <a:rPr lang="en-IN" dirty="0"/>
                        <a:t> 95%</a:t>
                      </a:r>
                    </a:p>
                    <a:p>
                      <a:endParaRPr lang="en-IN" dirty="0"/>
                    </a:p>
                  </a:txBody>
                  <a:tcPr/>
                </a:tc>
                <a:extLst>
                  <a:ext uri="{0D108BD9-81ED-4DB2-BD59-A6C34878D82A}">
                    <a16:rowId xmlns:a16="http://schemas.microsoft.com/office/drawing/2014/main" val="3923938991"/>
                  </a:ext>
                </a:extLst>
              </a:tr>
            </a:tbl>
          </a:graphicData>
        </a:graphic>
      </p:graphicFrame>
    </p:spTree>
    <p:extLst>
      <p:ext uri="{BB962C8B-B14F-4D97-AF65-F5344CB8AC3E}">
        <p14:creationId xmlns:p14="http://schemas.microsoft.com/office/powerpoint/2010/main" val="33920679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1186</TotalTime>
  <Words>1800</Words>
  <Application>Microsoft Office PowerPoint</Application>
  <PresentationFormat>Widescreen</PresentationFormat>
  <Paragraphs>169</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Times New Roman</vt:lpstr>
      <vt:lpstr>Wingdings</vt:lpstr>
      <vt:lpstr>Wingdings 3</vt:lpstr>
      <vt:lpstr>Ion</vt:lpstr>
      <vt:lpstr>PowerPoint Presentation</vt:lpstr>
      <vt:lpstr>                             INDEX</vt:lpstr>
      <vt:lpstr>ABSTRACT</vt:lpstr>
      <vt:lpstr>INTRODUCTION</vt:lpstr>
      <vt:lpstr>The heart decease  is a leading cause of death worldwide, and the main problem is early identification of individuals at high risk is critical for effective prevention and management of the condition. Current methods for identifying individuals at risk of heart disease rely on traditional risk factors such as age, gender, and family history, which have limited predictive power.</vt:lpstr>
      <vt:lpstr>LITERATURE SURVEY</vt:lpstr>
      <vt:lpstr>PowerPoint Presentation</vt:lpstr>
      <vt:lpstr>PROPOSED SYSTEM </vt:lpstr>
      <vt:lpstr>DIFFERENCES BETWEEN THE EXISTING SYSTEM AND THE PROPOSED SYSTEM</vt:lpstr>
      <vt:lpstr>ALGORITHMS </vt:lpstr>
      <vt:lpstr>PowerPoint Presentation</vt:lpstr>
      <vt:lpstr>GRADIENT BOOSTING </vt:lpstr>
      <vt:lpstr>PowerPoint Presentation</vt:lpstr>
      <vt:lpstr>INPUT AND OUTPUT</vt:lpstr>
      <vt:lpstr>DESIGN</vt:lpstr>
      <vt:lpstr>RESULTS</vt:lpstr>
      <vt:lpstr>CONCLUSION</vt:lpstr>
      <vt:lpstr>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Sivakumar busetti</cp:lastModifiedBy>
  <cp:revision>558</cp:revision>
  <dcterms:created xsi:type="dcterms:W3CDTF">2020-06-29T09:16:00Z</dcterms:created>
  <dcterms:modified xsi:type="dcterms:W3CDTF">2023-07-18T08:58:44Z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D6A88926249140D099A1AA15B2047033</vt:lpwstr>
  </property>
  <property fmtid="{D5CDD505-2E9C-101B-9397-08002B2CF9AE}" pid="3" name="KSOProductBuildVer">
    <vt:lpwstr>1033-11.2.0.11029</vt:lpwstr>
  </property>
</Properties>
</file>