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4" r:id="rId26"/>
    <p:sldId id="299" r:id="rId27"/>
    <p:sldId id="300" r:id="rId28"/>
    <p:sldId id="283" r:id="rId29"/>
    <p:sldId id="297" r:id="rId30"/>
    <p:sldId id="279" r:id="rId31"/>
    <p:sldId id="280" r:id="rId32"/>
    <p:sldId id="295" r:id="rId33"/>
    <p:sldId id="281" r:id="rId34"/>
    <p:sldId id="285" r:id="rId35"/>
    <p:sldId id="288" r:id="rId36"/>
    <p:sldId id="296" r:id="rId37"/>
    <p:sldId id="289" r:id="rId38"/>
    <p:sldId id="294" r:id="rId39"/>
    <p:sldId id="290" r:id="rId40"/>
    <p:sldId id="292" r:id="rId41"/>
    <p:sldId id="293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6" d="100"/>
          <a:sy n="66" d="100"/>
        </p:scale>
        <p:origin x="-163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0.9</c:v>
                </c:pt>
                <c:pt idx="2" formatCode="0.00%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264000"/>
        <c:axId val="33265536"/>
      </c:barChart>
      <c:catAx>
        <c:axId val="33264000"/>
        <c:scaling>
          <c:orientation val="minMax"/>
        </c:scaling>
        <c:delete val="0"/>
        <c:axPos val="b"/>
        <c:majorTickMark val="out"/>
        <c:minorTickMark val="none"/>
        <c:tickLblPos val="nextTo"/>
        <c:crossAx val="33265536"/>
        <c:crosses val="autoZero"/>
        <c:auto val="1"/>
        <c:lblAlgn val="ctr"/>
        <c:lblOffset val="100"/>
        <c:noMultiLvlLbl val="0"/>
      </c:catAx>
      <c:valAx>
        <c:axId val="332655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%" sourceLinked="1"/>
        <c:majorTickMark val="out"/>
        <c:minorTickMark val="none"/>
        <c:tickLblPos val="nextTo"/>
        <c:crossAx val="33264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1308-B59A-4ED5-8ACC-86BA0EFD8EB7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B6B8-FE73-4E14-858C-77EEE413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0740AD-7662-446E-9D9F-F86A5527292B}" type="datetimeFigureOut">
              <a:rPr lang="en-US" smtClean="0"/>
              <a:t>06-Jul-17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ojects\Desktop\vasantchemicals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772400" cy="35983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71260" y="654731"/>
            <a:ext cx="1099911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receipt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1571171" y="1081768"/>
            <a:ext cx="505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076903" y="434068"/>
            <a:ext cx="236016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Pre-Inspection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9" idx="1"/>
          </p:cNvCxnSpPr>
          <p:nvPr/>
        </p:nvCxnSpPr>
        <p:spPr>
          <a:xfrm>
            <a:off x="4437063" y="1081768"/>
            <a:ext cx="439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876799" y="654731"/>
            <a:ext cx="1600200" cy="854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De-dusting &amp; Quarantine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2" idx="1"/>
          </p:cNvCxnSpPr>
          <p:nvPr/>
        </p:nvCxnSpPr>
        <p:spPr>
          <a:xfrm flipV="1">
            <a:off x="6476999" y="1081768"/>
            <a:ext cx="5497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7026728" y="654731"/>
            <a:ext cx="1371600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intimation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550149" y="1022350"/>
            <a:ext cx="1257300" cy="958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80564" y="1890033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collection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7323364" y="227103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5615214" y="1772558"/>
            <a:ext cx="1723571" cy="1032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(Q.C)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58014" y="228872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037694" y="1911350"/>
            <a:ext cx="1159328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Approval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  <a:endCxn id="27" idx="3"/>
          </p:cNvCxnSpPr>
          <p:nvPr/>
        </p:nvCxnSpPr>
        <p:spPr>
          <a:xfrm flipH="1">
            <a:off x="3701143" y="2334532"/>
            <a:ext cx="336551" cy="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2329543" y="1919062"/>
            <a:ext cx="1371600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GRN Preparation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1824265" y="2342244"/>
            <a:ext cx="505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514804" y="1890033"/>
            <a:ext cx="1309461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Dispensing (FIFO)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71260" y="3272745"/>
            <a:ext cx="14859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1957160" y="3691845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545897" y="3080657"/>
            <a:ext cx="1924049" cy="1222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Process Check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4469946" y="3691845"/>
            <a:ext cx="48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4953000" y="3272745"/>
            <a:ext cx="1547585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3"/>
          </p:cNvCxnSpPr>
          <p:nvPr/>
        </p:nvCxnSpPr>
        <p:spPr>
          <a:xfrm flipV="1">
            <a:off x="6500585" y="3691844"/>
            <a:ext cx="5098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7061200" y="3272745"/>
            <a:ext cx="1475014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 and Shifting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2"/>
          </p:cNvCxnSpPr>
          <p:nvPr/>
        </p:nvCxnSpPr>
        <p:spPr>
          <a:xfrm>
            <a:off x="7798707" y="4110945"/>
            <a:ext cx="0" cy="6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922407" y="4602843"/>
            <a:ext cx="1752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Testing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>
            <a:off x="6337300" y="5174343"/>
            <a:ext cx="58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4762273" y="4793343"/>
            <a:ext cx="1575027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 and Labeling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1"/>
          </p:cNvCxnSpPr>
          <p:nvPr/>
        </p:nvCxnSpPr>
        <p:spPr>
          <a:xfrm flipH="1">
            <a:off x="4309837" y="5174343"/>
            <a:ext cx="452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2545897" y="4762500"/>
            <a:ext cx="1713139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Q.A Document verification</a:t>
            </a:r>
            <a:endParaRPr lang="en-US" dirty="0"/>
          </a:p>
        </p:txBody>
      </p:sp>
      <p:cxnSp>
        <p:nvCxnSpPr>
          <p:cNvPr id="1024" name="Straight Arrow Connector 1023"/>
          <p:cNvCxnSpPr>
            <a:stCxn id="62" idx="1"/>
          </p:cNvCxnSpPr>
          <p:nvPr/>
        </p:nvCxnSpPr>
        <p:spPr>
          <a:xfrm flipH="1">
            <a:off x="1957160" y="5143500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Process 1024"/>
          <p:cNvSpPr/>
          <p:nvPr/>
        </p:nvSpPr>
        <p:spPr>
          <a:xfrm>
            <a:off x="471260" y="4762500"/>
            <a:ext cx="14859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1034" name="Straight Arrow Connector 1033"/>
          <p:cNvCxnSpPr>
            <a:stCxn id="30" idx="2"/>
          </p:cNvCxnSpPr>
          <p:nvPr/>
        </p:nvCxnSpPr>
        <p:spPr>
          <a:xfrm flipH="1">
            <a:off x="1169534" y="2736397"/>
            <a:ext cx="1" cy="74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Use of genuine software for all the activates especially Microsoft Windows® operating system and Microsoft office</a:t>
            </a:r>
            <a:r>
              <a:rPr lang="en-US" sz="2400" dirty="0"/>
              <a:t>®</a:t>
            </a:r>
            <a:r>
              <a:rPr lang="en-US" sz="2400" dirty="0" smtClean="0"/>
              <a:t> as they come with latest security updates.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Using a standard layout scheme in the warehouses for better material movement and ease of identification.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All the systems in the plant are prone to malware and due to network sharing spreading of malware will be high effecting the systems present in the Head office, so a good Anti virus software like Quick heal, </a:t>
            </a:r>
            <a:r>
              <a:rPr lang="en-US" sz="2400" dirty="0"/>
              <a:t>A</a:t>
            </a:r>
            <a:r>
              <a:rPr lang="en-US" sz="2400" dirty="0" smtClean="0"/>
              <a:t>vast or AVG must be used in every system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621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2171"/>
            <a:ext cx="7620000" cy="57186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Boiler:</a:t>
            </a:r>
          </a:p>
          <a:p>
            <a:r>
              <a:rPr lang="en-US" sz="2400" dirty="0" smtClean="0"/>
              <a:t>The plant has two Thermax boilers, one of 6 ton and the other one of 3 ton capacity.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Calculations 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 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84607"/>
              </p:ext>
            </p:extLst>
          </p:nvPr>
        </p:nvGraphicFramePr>
        <p:xfrm>
          <a:off x="1066800" y="3429000"/>
          <a:ext cx="6096000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Calorific value of coal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4000kCal/kg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(steam)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steam (</a:t>
                      </a:r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2774.22 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water (32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 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155.50kJ/kg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Using heat balance: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Mass of steam produced (M</a:t>
                </a:r>
                <a:r>
                  <a:rPr lang="en-US" baseline="-25000" dirty="0" smtClean="0"/>
                  <a:t>s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) x (2774.22 – 155.50)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= Mass of coal used (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) x 4000 x 4.184  </a:t>
                </a:r>
              </a:p>
              <a:p>
                <a:pPr marL="11430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0.15647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As in 6 ton boiler, 1 ton steam is produced by 200 kg coal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Efficiency= 78.2%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Steam to coal ratio= 6.4:1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If 15% excess air is used :                          If 20% excess air is used: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On calculation gives:                                  On </a:t>
                </a:r>
                <a:r>
                  <a:rPr lang="en-US" dirty="0"/>
                  <a:t>calculation </a:t>
                </a:r>
                <a:r>
                  <a:rPr lang="en-US" dirty="0" smtClean="0"/>
                  <a:t>gives: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2.8% oxygen </a:t>
                </a:r>
                <a:r>
                  <a:rPr lang="en-US" dirty="0" smtClean="0"/>
                  <a:t>in flue gas                             </a:t>
                </a:r>
                <a:r>
                  <a:rPr lang="en-US" b="1" dirty="0" smtClean="0"/>
                  <a:t>3.5% oxygen </a:t>
                </a:r>
                <a:r>
                  <a:rPr lang="en-US" dirty="0" smtClean="0"/>
                  <a:t>in flue gas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419" r="-1675" b="-14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1905000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276600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pPr algn="just"/>
            <a:r>
              <a:rPr lang="en-US" dirty="0" smtClean="0"/>
              <a:t>Wet coal:  Wet coal decreases the efficiency of boiler to a huge extent, a proper storage of coal should be done. A underground  storage could be possible with conveyor belts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Particle size(coal): For proper working of bed, coal size should be in the region of </a:t>
            </a:r>
            <a:r>
              <a:rPr lang="en-US" dirty="0" err="1" smtClean="0"/>
              <a:t>Geldart</a:t>
            </a:r>
            <a:r>
              <a:rPr lang="en-US" dirty="0" smtClean="0"/>
              <a:t>  A to B which has a size of &lt;0.5mm. As observed particle size is much larger.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Excess air: There is no proper benchmark for excess air, more air will absorb sensible heat while low value would give soot.</a:t>
            </a:r>
            <a:r>
              <a:rPr lang="en-US" dirty="0"/>
              <a:t> </a:t>
            </a:r>
            <a:r>
              <a:rPr lang="en-US" dirty="0" smtClean="0"/>
              <a:t>A 15% excess air is usually suitable for boiler.</a:t>
            </a:r>
          </a:p>
        </p:txBody>
      </p:sp>
    </p:spTree>
    <p:extLst>
      <p:ext uri="{BB962C8B-B14F-4D97-AF65-F5344CB8AC3E}">
        <p14:creationId xmlns:p14="http://schemas.microsoft.com/office/powerpoint/2010/main" val="2332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6019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 smtClean="0"/>
              <a:t>Chiller plant:</a:t>
            </a:r>
            <a:endParaRPr lang="en-US" sz="3200" dirty="0"/>
          </a:p>
          <a:p>
            <a:r>
              <a:rPr lang="en-US" dirty="0" smtClean="0"/>
              <a:t>It is installed to cater the demand of chilled methanol brine in the production block. </a:t>
            </a:r>
          </a:p>
          <a:p>
            <a:r>
              <a:rPr lang="en-US" dirty="0" smtClean="0"/>
              <a:t>It works on the principle of simple refrigeration cycle which utilizes ammonia(R717) as a refrigerant 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dirty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/>
              <a:t> </a:t>
            </a:r>
            <a:r>
              <a:rPr lang="en-US" sz="2400" dirty="0">
                <a:solidFill>
                  <a:srgbClr val="2F2B20"/>
                </a:solidFill>
              </a:rPr>
              <a:t>Calculations </a:t>
            </a:r>
            <a:r>
              <a:rPr lang="en-US" sz="2400" dirty="0" smtClean="0">
                <a:solidFill>
                  <a:srgbClr val="2F2B20"/>
                </a:solidFill>
              </a:rPr>
              <a:t>: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When a single compressor is running  </a:t>
            </a:r>
          </a:p>
          <a:p>
            <a:pPr marL="114300" lvl="0" indent="0" algn="ctr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 ΔT = 3.5 K</a:t>
            </a:r>
            <a:endParaRPr lang="en-US" sz="24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en-US" sz="2400" dirty="0" smtClean="0"/>
              <a:t>Therefore, </a:t>
            </a:r>
          </a:p>
          <a:p>
            <a:pPr marL="114300" indent="0" algn="ctr">
              <a:buNone/>
            </a:pPr>
            <a:r>
              <a:rPr lang="en-US" sz="2400" dirty="0" smtClean="0"/>
              <a:t>TR load = M C </a:t>
            </a:r>
            <a:r>
              <a:rPr lang="en-US" sz="2400" dirty="0">
                <a:solidFill>
                  <a:srgbClr val="2F2B20"/>
                </a:solidFill>
              </a:rPr>
              <a:t>ΔT </a:t>
            </a:r>
            <a:r>
              <a:rPr lang="en-US" sz="2400" dirty="0" smtClean="0">
                <a:solidFill>
                  <a:srgbClr val="2F2B20"/>
                </a:solidFill>
              </a:rPr>
              <a:t>/3.5 kW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35 x 937.5x 3.01x 3.5/(3600x 3.5)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=27.43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Similarly when both compressors  are running, 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46.09</a:t>
            </a:r>
          </a:p>
          <a:p>
            <a:pPr marL="114300" indent="0" algn="ctr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5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Nitrogen plant:</a:t>
            </a:r>
          </a:p>
          <a:p>
            <a:endParaRPr lang="en-US" dirty="0" smtClean="0"/>
          </a:p>
          <a:p>
            <a:r>
              <a:rPr lang="en-US" dirty="0" smtClean="0"/>
              <a:t>Nitrogen generation plant is based on Pressure Swing Adsorption(PSA) process that consists of two adsorbers filled with carbon molecular sieve (CMS). </a:t>
            </a:r>
          </a:p>
          <a:p>
            <a:endParaRPr lang="en-US" dirty="0" smtClean="0"/>
          </a:p>
          <a:p>
            <a:r>
              <a:rPr lang="en-US" dirty="0" smtClean="0"/>
              <a:t>Compressed purified air is passed through CMS where oxygen is adsorbed on the CMS.</a:t>
            </a:r>
          </a:p>
          <a:p>
            <a:endParaRPr lang="en-US" dirty="0" smtClean="0"/>
          </a:p>
          <a:p>
            <a:r>
              <a:rPr lang="en-US" dirty="0" smtClean="0"/>
              <a:t>Air is passed through only one of the adsorber </a:t>
            </a:r>
          </a:p>
          <a:p>
            <a:endParaRPr lang="en-US" dirty="0" smtClean="0"/>
          </a:p>
          <a:p>
            <a:r>
              <a:rPr lang="en-US" dirty="0" smtClean="0"/>
              <a:t>In the next step, air is passed from the other adsorber while the previous adsorber is vented off for its regeneration </a:t>
            </a:r>
          </a:p>
        </p:txBody>
      </p:sp>
    </p:spTree>
    <p:extLst>
      <p:ext uri="{BB962C8B-B14F-4D97-AF65-F5344CB8AC3E}">
        <p14:creationId xmlns:p14="http://schemas.microsoft.com/office/powerpoint/2010/main" val="18720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3200" dirty="0" smtClean="0"/>
                  <a:t>Actual generation of Nitrogen 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Nitrogen is produced by this plant at a rate of 20Nm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hr</a:t>
                </a:r>
                <a:r>
                  <a:rPr lang="en-US" dirty="0" smtClean="0"/>
                  <a:t> 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273 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×20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305 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×5.918×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×3600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=8.4 x 10</a:t>
                </a:r>
                <a:r>
                  <a:rPr lang="en-US" sz="3200" baseline="30000" dirty="0" smtClean="0"/>
                  <a:t>-4</a:t>
                </a:r>
                <a:r>
                  <a:rPr lang="en-US" sz="3200" dirty="0" smtClean="0"/>
                  <a:t> m</a:t>
                </a:r>
                <a:r>
                  <a:rPr lang="en-US" sz="3200" baseline="30000" dirty="0" smtClean="0"/>
                  <a:t>3</a:t>
                </a:r>
                <a:r>
                  <a:rPr lang="en-US" sz="3200" dirty="0" smtClean="0"/>
                  <a:t>/sec</a:t>
                </a:r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i="1" baseline="30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  <a:blipFill rotWithShape="1">
                <a:blip r:embed="rId2"/>
                <a:stretch>
                  <a:fillRect l="-480" t="-136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en-US" sz="4600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Suggestions</a:t>
            </a:r>
          </a:p>
          <a:p>
            <a:r>
              <a:rPr lang="en-US" dirty="0" smtClean="0"/>
              <a:t>Flow meter which is installed in Nitrogen generation plant showing 28 Nm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 while its capacity is 20</a:t>
            </a:r>
            <a:r>
              <a:rPr lang="en-US" dirty="0"/>
              <a:t> </a:t>
            </a:r>
            <a:r>
              <a:rPr lang="en-US" dirty="0" smtClean="0"/>
              <a:t>Nm</a:t>
            </a:r>
            <a:r>
              <a:rPr lang="en-US" baseline="30000" dirty="0" smtClean="0"/>
              <a:t>3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One reason could be the malfunctioning of CMS which could have resulted in low purity of nitrogen.</a:t>
            </a:r>
          </a:p>
          <a:p>
            <a:r>
              <a:rPr lang="en-US" dirty="0" smtClean="0"/>
              <a:t>As the flow meter is calibrated for nitrogen, it is showing higher flow rate for relatively higher massed oxygen. 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r"/>
            <a:r>
              <a:rPr lang="en-US" sz="8000" dirty="0" smtClean="0"/>
              <a:t>Safety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93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543800" cy="28987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6000" dirty="0" smtClean="0"/>
              <a:t>Multi </a:t>
            </a:r>
            <a:r>
              <a:rPr lang="en-US" sz="6000" dirty="0"/>
              <a:t>E</a:t>
            </a:r>
            <a:r>
              <a:rPr lang="en-US" sz="6000" dirty="0" smtClean="0"/>
              <a:t>ffect Evaporator</a:t>
            </a:r>
            <a:br>
              <a:rPr lang="en-US" sz="6000" dirty="0" smtClean="0"/>
            </a:br>
            <a:r>
              <a:rPr lang="en-US" sz="6000" dirty="0" smtClean="0"/>
              <a:t>&amp;</a:t>
            </a:r>
            <a:br>
              <a:rPr lang="en-US" sz="6000" dirty="0" smtClean="0"/>
            </a:br>
            <a:r>
              <a:rPr lang="en-US" sz="6000" dirty="0" smtClean="0"/>
              <a:t>ATFD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3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multi effect evaporator plant is a triple effect evaporator with a feed forward arrangement.</a:t>
            </a:r>
          </a:p>
          <a:p>
            <a:endParaRPr lang="en-US" dirty="0" smtClean="0"/>
          </a:p>
          <a:p>
            <a:r>
              <a:rPr lang="en-US" dirty="0" smtClean="0"/>
              <a:t>The preheated feed is feed to the first effect calandria </a:t>
            </a:r>
          </a:p>
          <a:p>
            <a:endParaRPr lang="en-US" dirty="0" smtClean="0"/>
          </a:p>
          <a:p>
            <a:r>
              <a:rPr lang="en-US" dirty="0" smtClean="0"/>
              <a:t>Dry saturated steam is used as a heating medium which causes evaporation from feed liquid in the calandria.</a:t>
            </a:r>
          </a:p>
          <a:p>
            <a:endParaRPr lang="en-US" dirty="0" smtClean="0"/>
          </a:p>
          <a:p>
            <a:r>
              <a:rPr lang="en-US" dirty="0" smtClean="0"/>
              <a:t>Vapour generated in the first effect is used as a heating medium in the second calandria</a:t>
            </a:r>
            <a:r>
              <a:rPr lang="en-US" dirty="0"/>
              <a:t> </a:t>
            </a:r>
            <a:r>
              <a:rPr lang="en-US" dirty="0" smtClean="0"/>
              <a:t>and so on.</a:t>
            </a:r>
          </a:p>
          <a:p>
            <a:endParaRPr lang="en-US" dirty="0" smtClean="0"/>
          </a:p>
          <a:p>
            <a:r>
              <a:rPr lang="en-US" dirty="0" smtClean="0"/>
              <a:t>Product with more solid content is taken out from the last effect.</a:t>
            </a:r>
          </a:p>
          <a:p>
            <a:endParaRPr lang="en-US" dirty="0" smtClean="0"/>
          </a:p>
          <a:p>
            <a:r>
              <a:rPr lang="en-US" dirty="0" smtClean="0"/>
              <a:t>Vapours from the last effect are condensed in a surface condenser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Concentrated product received from the evaporation plant is feed to ATFD.</a:t>
            </a:r>
          </a:p>
          <a:p>
            <a:endParaRPr lang="en-US" dirty="0" smtClean="0"/>
          </a:p>
          <a:p>
            <a:r>
              <a:rPr lang="en-US" dirty="0" smtClean="0"/>
              <a:t>Feed is uniformly distributed over the inner surface of the dryer shell  of ATFD.</a:t>
            </a:r>
          </a:p>
          <a:p>
            <a:endParaRPr lang="en-US" dirty="0" smtClean="0"/>
          </a:p>
          <a:p>
            <a:r>
              <a:rPr lang="en-US" dirty="0" smtClean="0"/>
              <a:t>The feed forms a tin film by the continuous agitator type scrapper blades specially designed for this.</a:t>
            </a:r>
          </a:p>
          <a:p>
            <a:endParaRPr lang="en-US" dirty="0" smtClean="0"/>
          </a:p>
          <a:p>
            <a:r>
              <a:rPr lang="en-US" dirty="0" smtClean="0"/>
              <a:t>Steam is provided in the outer shell and dry product comes down from the inner shell surface with a moisture content of just 8-10%.</a:t>
            </a:r>
          </a:p>
          <a:p>
            <a:endParaRPr lang="en-US" dirty="0" smtClean="0"/>
          </a:p>
          <a:p>
            <a:r>
              <a:rPr lang="en-US" dirty="0" smtClean="0"/>
              <a:t>The dry product being hazardous is landfilled for safe disposal.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</p:spPr>
        <p:txBody>
          <a:bodyPr/>
          <a:lstStyle/>
          <a:p>
            <a:r>
              <a:rPr lang="en-US" dirty="0" smtClean="0"/>
              <a:t>Agitated </a:t>
            </a:r>
            <a:r>
              <a:rPr lang="en-US" dirty="0"/>
              <a:t>T</a:t>
            </a:r>
            <a:r>
              <a:rPr lang="en-US" dirty="0" smtClean="0"/>
              <a:t>hin </a:t>
            </a:r>
            <a:r>
              <a:rPr lang="en-US" dirty="0"/>
              <a:t>F</a:t>
            </a:r>
            <a:r>
              <a:rPr lang="en-US" dirty="0" smtClean="0"/>
              <a:t>ilm Dryer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 smtClean="0"/>
                  <a:t>Calculations</a:t>
                </a:r>
                <a:r>
                  <a:rPr lang="en-US" dirty="0" smtClean="0"/>
                  <a:t>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Where,</a:t>
                </a:r>
              </a:p>
              <a:p>
                <a:pPr marL="114300" indent="0">
                  <a:buNone/>
                </a:pPr>
                <a:r>
                  <a:rPr lang="en-US" b="0" dirty="0" smtClean="0">
                    <a:ea typeface="Cambria Math"/>
                  </a:rPr>
                  <a:t>F =     feed rate (kg/</a:t>
                </a:r>
                <a:r>
                  <a:rPr lang="en-US" b="0" dirty="0" err="1" smtClean="0">
                    <a:ea typeface="Cambria Math"/>
                  </a:rPr>
                  <a:t>hr</a:t>
                </a:r>
                <a:r>
                  <a:rPr lang="en-US" b="0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C =    concentrate quantity (kg/</a:t>
                </a:r>
                <a:r>
                  <a:rPr lang="en-US" dirty="0" err="1" smtClean="0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Sf =   Solids in feed (%)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Sc =  Solids in concentrate (%) </a:t>
                </a:r>
              </a:p>
              <a:p>
                <a:pPr marL="114300" indent="0">
                  <a:buNone/>
                </a:pPr>
                <a:r>
                  <a:rPr lang="en-US" dirty="0">
                    <a:ea typeface="Cambria Math"/>
                  </a:rPr>
                  <a:t>WE</a:t>
                </a:r>
                <a:r>
                  <a:rPr lang="en-US" dirty="0" smtClean="0">
                    <a:ea typeface="Cambria Math"/>
                  </a:rPr>
                  <a:t>= water </a:t>
                </a:r>
                <a:r>
                  <a:rPr lang="en-US" dirty="0">
                    <a:ea typeface="Cambria Math"/>
                  </a:rPr>
                  <a:t>Evaporation(kg/</a:t>
                </a:r>
                <a:r>
                  <a:rPr lang="en-US" dirty="0" err="1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 algn="ctr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1950×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WE=932.608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932.608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1700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55%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114300" indent="0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t="-821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Similarly, for ATFD</a:t>
                </a:r>
              </a:p>
              <a:p>
                <a:endParaRPr lang="en-US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90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WE=123.33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ea typeface="Cambria Math"/>
                          </a:rPr>
                          <m:t>123.33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147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83.9%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sz="3000" dirty="0" smtClean="0">
                    <a:ea typeface="Cambria Math"/>
                  </a:rPr>
                  <a:t>Suggestions</a:t>
                </a:r>
              </a:p>
              <a:p>
                <a:r>
                  <a:rPr lang="en-US" dirty="0" smtClean="0">
                    <a:ea typeface="Cambria Math"/>
                  </a:rPr>
                  <a:t>Most of the receivers in MEE plant are leaking or overflowing      which leads to very unhealthy workplace.</a:t>
                </a:r>
              </a:p>
              <a:p>
                <a:r>
                  <a:rPr lang="en-US" dirty="0" smtClean="0">
                    <a:ea typeface="Cambria Math"/>
                  </a:rPr>
                  <a:t>Operators are not using mask near ATFD which may lead to severe health issues.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:endParaRPr lang="en-US" dirty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  <a:blipFill rotWithShape="1">
                <a:blip r:embed="rId2"/>
                <a:stretch>
                  <a:fillRect l="-160" t="-105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Biological Treatment 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20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chart for Biological Treatment Plant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1295400"/>
            <a:ext cx="15240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 water from BTP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2743200" y="1752600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657600" y="1066800"/>
            <a:ext cx="1295400" cy="19049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Stones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0" y="6524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Sand bed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53000" y="17526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5943600" y="1257299"/>
            <a:ext cx="762000" cy="15239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Bag filter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705600" y="1752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7391400" y="1257299"/>
            <a:ext cx="914400" cy="15239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filter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848600" y="2781298"/>
            <a:ext cx="0" cy="118110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Oval 29"/>
          <p:cNvSpPr/>
          <p:nvPr/>
        </p:nvSpPr>
        <p:spPr>
          <a:xfrm>
            <a:off x="7620000" y="3962400"/>
            <a:ext cx="457200" cy="381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7620000" y="4343400"/>
            <a:ext cx="457200" cy="152400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1" y="39682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pump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48600" y="4495800"/>
            <a:ext cx="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>
          <a:xfrm flipH="1">
            <a:off x="7239000" y="5105400"/>
            <a:ext cx="609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886200" y="4800600"/>
            <a:ext cx="33528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Membrane module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43200" y="5105400"/>
            <a:ext cx="11430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 flipH="1">
            <a:off x="2743200" y="5486400"/>
            <a:ext cx="11430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404937" y="49324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Permeate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9700" y="5301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Retentate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" y="457200"/>
            <a:ext cx="83820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7620000" cy="6477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The Biological treatment plant installed has following steps for waste water treatment.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Neutralization tank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 primary clarifiers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Secondary clarifiers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RO plant </a:t>
            </a:r>
          </a:p>
          <a:p>
            <a:pPr marL="114300" indent="0">
              <a:buNone/>
            </a:pPr>
            <a:r>
              <a:rPr lang="en-US" dirty="0" smtClean="0"/>
              <a:t>Calculations:</a:t>
            </a:r>
          </a:p>
          <a:p>
            <a:pPr marL="114300" indent="0">
              <a:buNone/>
            </a:pPr>
            <a:r>
              <a:rPr lang="en-US" dirty="0" smtClean="0"/>
              <a:t>*All the dates are in ppm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4437"/>
              </p:ext>
            </p:extLst>
          </p:nvPr>
        </p:nvGraphicFramePr>
        <p:xfrm>
          <a:off x="533400" y="3962400"/>
          <a:ext cx="754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41"/>
                <a:gridCol w="961159"/>
                <a:gridCol w="990600"/>
                <a:gridCol w="1244600"/>
                <a:gridCol w="1244600"/>
                <a:gridCol w="13208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Measuring point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Std. Limit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7.5-8.5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BTP INLET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BTP OUTLET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 smtClean="0"/>
              <a:t>“Working safely may get old , but so do those who practice it”</a:t>
            </a:r>
          </a:p>
          <a:p>
            <a:pPr marL="114300" indent="0">
              <a:buNone/>
            </a:pP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dirty="0" smtClean="0"/>
              <a:t>Safety is the most important aspect of a chemical industries </a:t>
            </a:r>
          </a:p>
          <a:p>
            <a:r>
              <a:rPr lang="en-US" dirty="0"/>
              <a:t> A</a:t>
            </a:r>
            <a:r>
              <a:rPr lang="en-US" dirty="0" smtClean="0"/>
              <a:t>ll the employees must have proper training and information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about all the physical or health hazards in order to avoid them</a:t>
            </a:r>
          </a:p>
          <a:p>
            <a:r>
              <a:rPr lang="en-US" dirty="0" smtClean="0"/>
              <a:t>As each chemical has unique hazards related to them, employees should always abide by a standard operating procedure(SOP) that addresses the use of correct personal protective equipment(PPE) safe handling, use and proper disposal.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Production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88029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9325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057" y="2108591"/>
            <a:ext cx="16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057" y="2478315"/>
            <a:ext cx="13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B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2971800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6243" y="15679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2569029"/>
            <a:ext cx="838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2188029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Distillation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96000" y="2569029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2857" y="2211615"/>
            <a:ext cx="1215571" cy="71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ilution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320642" y="2926443"/>
            <a:ext cx="45719" cy="65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12857" y="35814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Crystallization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100" y="2950029"/>
            <a:ext cx="0" cy="30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8650" y="322042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Substance A or 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66361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1568325"/>
            <a:ext cx="12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water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320642" y="4267200"/>
            <a:ext cx="4571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12856" y="50292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6019800" y="5372100"/>
            <a:ext cx="685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5052059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20641" y="5737859"/>
            <a:ext cx="1" cy="358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3829" y="6066971"/>
            <a:ext cx="1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Filtration MLS</a:t>
            </a:r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>
            <a:off x="3810000" y="5372100"/>
            <a:ext cx="8382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62201" y="505205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Reduction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1600200" y="5372100"/>
            <a:ext cx="76200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057" y="5017770"/>
            <a:ext cx="1133928" cy="7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3200" dirty="0" smtClean="0"/>
                  <a:t>Yield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ME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TACN Product: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                 Batch Size = 500 kg ( ME</a:t>
                </a:r>
                <a:r>
                  <a:rPr lang="en-US" baseline="-25000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Raw Material)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Theoretical Product = 121.17 kg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Actual Product = 118 kg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          Yield(</a:t>
                </a:r>
                <a:r>
                  <a:rPr lang="en-US" sz="1400" dirty="0" smtClean="0"/>
                  <a:t>theoretical </a:t>
                </a:r>
                <a:r>
                  <a:rPr lang="en-US" dirty="0" smtClean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121.17 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0.24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Yield(</a:t>
                </a:r>
                <a:r>
                  <a:rPr lang="en-US" sz="1400" dirty="0" smtClean="0"/>
                  <a:t>practical  </a:t>
                </a:r>
                <a:r>
                  <a:rPr lang="en-US" dirty="0" smtClean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118 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 0.236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l="-48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7620000" cy="6019800"/>
              </a:xfrm>
            </p:spPr>
            <p:txBody>
              <a:bodyPr/>
              <a:lstStyle/>
              <a:p>
                <a:r>
                  <a:rPr lang="en-US" dirty="0" smtClean="0"/>
                  <a:t>4 - Amino </a:t>
                </a:r>
                <a:r>
                  <a:rPr lang="en-US" dirty="0" err="1" smtClean="0"/>
                  <a:t>Benzo</a:t>
                </a:r>
                <a:r>
                  <a:rPr lang="en-US" dirty="0" smtClean="0"/>
                  <a:t> Nitrile(4-ABN):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Batch Size = 200 kg (PAB key  Raw Material)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Theoretical Product  = 147 kg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Actual Product     =  130 kg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                    Yield ( </a:t>
                </a:r>
                <a:r>
                  <a:rPr lang="en-US" sz="1400" dirty="0" smtClean="0"/>
                  <a:t>actual</a:t>
                </a:r>
                <a:r>
                  <a:rPr lang="en-US" dirty="0" smtClean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130 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= 0.65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Yield ( </a:t>
                </a:r>
                <a:r>
                  <a:rPr lang="en-US" sz="1400" dirty="0" smtClean="0"/>
                  <a:t>theoretical</a:t>
                </a:r>
                <a:r>
                  <a:rPr lang="en-US" dirty="0" smtClean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147 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= 0.735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7620000" cy="6019800"/>
              </a:xfrm>
              <a:blipFill rotWithShape="1">
                <a:blip r:embed="rId2"/>
                <a:stretch>
                  <a:fillRect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3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 the beginning of the last weeks of month, marketing team provide a tentative dispatch schedule for the following month.</a:t>
            </a:r>
          </a:p>
          <a:p>
            <a:pPr algn="just"/>
            <a:r>
              <a:rPr lang="en-US" dirty="0" smtClean="0"/>
              <a:t>Manufacturing incharges identify the production capacity of each unit based on the dispatch schedules, plant maintenance and breakdowns.</a:t>
            </a:r>
          </a:p>
          <a:p>
            <a:pPr algn="just"/>
            <a:r>
              <a:rPr lang="en-US" dirty="0" smtClean="0"/>
              <a:t>Manufacturing incharges will review the dispatch schedule, confirm the same based on the monthly production plan, stock of the product and inform to the marketing team.</a:t>
            </a:r>
          </a:p>
          <a:p>
            <a:pPr algn="just"/>
            <a:r>
              <a:rPr lang="en-US" dirty="0" smtClean="0"/>
              <a:t>Marketing team inform to the relevant customers about the amended dispatch 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715000"/>
          </a:xfrm>
        </p:spPr>
        <p:txBody>
          <a:bodyPr/>
          <a:lstStyle/>
          <a:p>
            <a:pPr algn="just"/>
            <a:r>
              <a:rPr lang="en-US" dirty="0" smtClean="0"/>
              <a:t>Production planning can be classified as:</a:t>
            </a:r>
          </a:p>
          <a:p>
            <a:pPr marL="114300" indent="0" algn="just">
              <a:buNone/>
            </a:pPr>
            <a:r>
              <a:rPr lang="en-US" dirty="0" smtClean="0"/>
              <a:t>                                      1. Input planning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2. Output planning</a:t>
            </a:r>
          </a:p>
          <a:p>
            <a:pPr algn="just"/>
            <a:r>
              <a:rPr lang="en-US" dirty="0" smtClean="0"/>
              <a:t>Input planning : Frequency of batch</a:t>
            </a:r>
          </a:p>
          <a:p>
            <a:pPr algn="just"/>
            <a:r>
              <a:rPr lang="en-US" dirty="0" smtClean="0"/>
              <a:t>Output planning: Total duration of batch (output)</a:t>
            </a:r>
          </a:p>
          <a:p>
            <a:pPr algn="just"/>
            <a:r>
              <a:rPr lang="en-US" dirty="0" smtClean="0"/>
              <a:t>R &amp; D will provide tech pack, based on this production incharges will prepare BPCR. If process needs any improvement after formation of BPCR, they will take CCF. </a:t>
            </a:r>
          </a:p>
          <a:p>
            <a:pPr algn="just"/>
            <a:r>
              <a:rPr lang="en-US" dirty="0" smtClean="0"/>
              <a:t>Formed BPCR will approved by QA department.</a:t>
            </a:r>
          </a:p>
          <a:p>
            <a:pPr algn="just"/>
            <a:r>
              <a:rPr lang="en-US" dirty="0" smtClean="0"/>
              <a:t>Based on the BPCR production employee will feed the raw materials and note the readings( time, temp,…).</a:t>
            </a:r>
          </a:p>
          <a:p>
            <a:pPr algn="just"/>
            <a:r>
              <a:rPr lang="en-US" dirty="0" smtClean="0"/>
              <a:t>Again QA will approve the final BPCR.</a:t>
            </a:r>
          </a:p>
          <a:p>
            <a:pPr algn="just"/>
            <a:r>
              <a:rPr lang="en-US" b="1" dirty="0" smtClean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7861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Suggestions:</a:t>
            </a:r>
          </a:p>
          <a:p>
            <a:r>
              <a:rPr lang="en-US" dirty="0" smtClean="0"/>
              <a:t>Use ball mills for reducing lumps(Size reduction).</a:t>
            </a:r>
          </a:p>
          <a:p>
            <a:r>
              <a:rPr lang="en-US" dirty="0" smtClean="0"/>
              <a:t> Granular Activated Carbon(GAC) can be regenerated. So we can use GAC in process.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/>
          <a:lstStyle/>
          <a:p>
            <a:r>
              <a:rPr lang="en-US" dirty="0" smtClean="0"/>
              <a:t>User Requirement Sheet: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1. Which type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2. Suitable MOC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3. Operating hours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4. Utilities required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5. Other requirements ( nozzle size</a:t>
            </a:r>
            <a:r>
              <a:rPr lang="en-US" dirty="0"/>
              <a:t>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After receiving URS, we will get the quotation from vendors. In quotation we will check 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1. Equipment quality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2. Delivery date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3. Specification will meet or not ??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4. Cost</a:t>
            </a:r>
          </a:p>
        </p:txBody>
      </p:sp>
    </p:spTree>
    <p:extLst>
      <p:ext uri="{BB962C8B-B14F-4D97-AF65-F5344CB8AC3E}">
        <p14:creationId xmlns:p14="http://schemas.microsoft.com/office/powerpoint/2010/main" val="1439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Qualifications: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Design Qualifications:</a:t>
            </a:r>
          </a:p>
          <a:p>
            <a:pPr marL="114300" indent="0">
              <a:buNone/>
            </a:pPr>
            <a:r>
              <a:rPr lang="en-US" dirty="0" smtClean="0"/>
              <a:t>       Capacity, MOC, Shell diameter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2. Installation Qualifications: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Installation will done based on design</a:t>
            </a:r>
          </a:p>
          <a:p>
            <a:r>
              <a:rPr lang="en-US" dirty="0" smtClean="0"/>
              <a:t>3. Operational Qualification: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Equipment's(Nozzles, valves, reactor etc.) checking at design   specifications</a:t>
            </a:r>
          </a:p>
          <a:p>
            <a:r>
              <a:rPr lang="en-US" dirty="0" smtClean="0"/>
              <a:t>  4. Performance  Qualification:</a:t>
            </a:r>
          </a:p>
          <a:p>
            <a:pPr marL="114300" indent="0">
              <a:buNone/>
            </a:pPr>
            <a:r>
              <a:rPr lang="en-US" dirty="0" smtClean="0"/>
              <a:t>     Trail runs will do 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715000"/>
          </a:xfrm>
        </p:spPr>
        <p:txBody>
          <a:bodyPr/>
          <a:lstStyle/>
          <a:p>
            <a:r>
              <a:rPr lang="en-US" sz="2400" b="1" dirty="0" smtClean="0"/>
              <a:t>Standard procedure for </a:t>
            </a:r>
            <a:r>
              <a:rPr lang="en-US" sz="2400" b="1" dirty="0" smtClean="0"/>
              <a:t>Projects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PLF (Details of project, purpose of project, Target date, cost)</a:t>
            </a:r>
          </a:p>
          <a:p>
            <a:r>
              <a:rPr lang="en-US" dirty="0" smtClean="0"/>
              <a:t>Material estimation/Equipment cost/ Labor cost</a:t>
            </a:r>
          </a:p>
          <a:p>
            <a:r>
              <a:rPr lang="en-US" dirty="0" smtClean="0"/>
              <a:t>After raising PLF, will get approval from MD.</a:t>
            </a:r>
          </a:p>
          <a:p>
            <a:r>
              <a:rPr lang="en-US" dirty="0" smtClean="0"/>
              <a:t>After getting approval, indent will raise.</a:t>
            </a:r>
          </a:p>
          <a:p>
            <a:r>
              <a:rPr lang="en-US" dirty="0" smtClean="0"/>
              <a:t>Purchase Order</a:t>
            </a:r>
          </a:p>
          <a:p>
            <a:r>
              <a:rPr lang="en-US" dirty="0" smtClean="0"/>
              <a:t>GRN</a:t>
            </a:r>
          </a:p>
          <a:p>
            <a:r>
              <a:rPr lang="en-US" dirty="0" smtClean="0"/>
              <a:t>Project Execution</a:t>
            </a:r>
          </a:p>
          <a:p>
            <a:r>
              <a:rPr lang="en-US" dirty="0" smtClean="0"/>
              <a:t>Handover to UR department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b="1" dirty="0" smtClean="0"/>
              <a:t>Suggestions:</a:t>
            </a:r>
          </a:p>
          <a:p>
            <a:r>
              <a:rPr lang="en-US" dirty="0" smtClean="0"/>
              <a:t>We can use Critical Path Method(CPM), PERT analysis for executing proper project management. By using this methods, we can reduce project cost and time duration.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71" y="152400"/>
            <a:ext cx="7620000" cy="1143000"/>
          </a:xfrm>
        </p:spPr>
        <p:txBody>
          <a:bodyPr/>
          <a:lstStyle/>
          <a:p>
            <a:r>
              <a:rPr lang="en-US" dirty="0" smtClean="0"/>
              <a:t>Personal </a:t>
            </a:r>
            <a:r>
              <a:rPr lang="en-US" dirty="0"/>
              <a:t>P</a:t>
            </a:r>
            <a:r>
              <a:rPr lang="en-US" dirty="0" smtClean="0"/>
              <a:t>rotective Equipment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36307"/>
            <a:ext cx="5486400" cy="5523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Suggestions: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b="1" dirty="0"/>
              <a:t>Smell </a:t>
            </a:r>
            <a:r>
              <a:rPr lang="en-IN" b="1" dirty="0" smtClean="0"/>
              <a:t>removal from MEE or PB1 </a:t>
            </a:r>
            <a:r>
              <a:rPr lang="en-IN" b="1" dirty="0"/>
              <a:t>: </a:t>
            </a:r>
            <a:r>
              <a:rPr lang="en-IN" dirty="0"/>
              <a:t>Bio filter, exhaust system(proper ventilation).</a:t>
            </a:r>
            <a:endParaRPr lang="en-US" dirty="0"/>
          </a:p>
          <a:p>
            <a:pPr lvl="0"/>
            <a:r>
              <a:rPr lang="en-IN" dirty="0" smtClean="0"/>
              <a:t>Flocculants </a:t>
            </a:r>
            <a:r>
              <a:rPr lang="en-IN" dirty="0"/>
              <a:t>removal </a:t>
            </a:r>
            <a:r>
              <a:rPr lang="en-IN" dirty="0" smtClean="0"/>
              <a:t>can be possible by </a:t>
            </a:r>
            <a:r>
              <a:rPr lang="en-IN" dirty="0" smtClean="0"/>
              <a:t>polyelectrolytes for </a:t>
            </a:r>
            <a:r>
              <a:rPr lang="en-IN" b="1" dirty="0" smtClean="0"/>
              <a:t>BTP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Trickling filter can also be used for water treatment.</a:t>
            </a:r>
            <a:endParaRPr lang="en-US" dirty="0"/>
          </a:p>
          <a:p>
            <a:r>
              <a:rPr lang="en-IN" b="1" dirty="0"/>
              <a:t>Chilling plant: </a:t>
            </a:r>
            <a:r>
              <a:rPr lang="en-IN" dirty="0" smtClean="0"/>
              <a:t>Fouled </a:t>
            </a:r>
            <a:r>
              <a:rPr lang="en-IN" dirty="0"/>
              <a:t>tubes, leaking </a:t>
            </a:r>
            <a:r>
              <a:rPr lang="en-IN" dirty="0" smtClean="0"/>
              <a:t>refrigerant.</a:t>
            </a:r>
            <a:endParaRPr lang="en-US" dirty="0"/>
          </a:p>
          <a:p>
            <a:pPr lvl="0"/>
            <a:r>
              <a:rPr lang="en-IN" b="1" dirty="0"/>
              <a:t>Cooling </a:t>
            </a:r>
            <a:r>
              <a:rPr lang="en-IN" b="1" dirty="0" smtClean="0"/>
              <a:t>towers: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IN" dirty="0" smtClean="0"/>
              <a:t>Better </a:t>
            </a:r>
            <a:r>
              <a:rPr lang="en-IN" dirty="0"/>
              <a:t>cooling tower control by Minimizing </a:t>
            </a:r>
            <a:r>
              <a:rPr lang="en-IN" dirty="0" smtClean="0"/>
              <a:t>blow down </a:t>
            </a:r>
            <a:r>
              <a:rPr lang="en-IN" dirty="0"/>
              <a:t>monitoring </a:t>
            </a:r>
            <a:r>
              <a:rPr lang="en-IN" dirty="0" smtClean="0"/>
              <a:t>conductivity.</a:t>
            </a:r>
            <a:endParaRPr lang="en-US" dirty="0"/>
          </a:p>
          <a:p>
            <a:pPr marL="628650" lvl="0" indent="-514350">
              <a:buFont typeface="+mj-lt"/>
              <a:buAutoNum type="romanUcPeriod"/>
            </a:pPr>
            <a:r>
              <a:rPr lang="en-IN" dirty="0" smtClean="0"/>
              <a:t>pH/alkalinity </a:t>
            </a:r>
            <a:r>
              <a:rPr lang="en-IN" dirty="0"/>
              <a:t>control to minimize scale </a:t>
            </a:r>
            <a:r>
              <a:rPr lang="en-IN" dirty="0" smtClean="0"/>
              <a:t>formation.</a:t>
            </a:r>
            <a:endParaRPr lang="en-US" dirty="0"/>
          </a:p>
          <a:p>
            <a:pPr marL="628650" lvl="0" indent="-514350">
              <a:buFont typeface="+mj-lt"/>
              <a:buAutoNum type="romanUcPeriod"/>
            </a:pPr>
            <a:r>
              <a:rPr lang="en-IN" dirty="0" smtClean="0"/>
              <a:t>Decreasing </a:t>
            </a:r>
            <a:r>
              <a:rPr lang="en-IN" dirty="0"/>
              <a:t>feed hardness, iron, and </a:t>
            </a:r>
            <a:r>
              <a:rPr lang="en-IN" dirty="0" smtClean="0"/>
              <a:t>silica.</a:t>
            </a:r>
            <a:endParaRPr lang="en-US" dirty="0"/>
          </a:p>
          <a:p>
            <a:pPr marL="628650" lvl="0" indent="-514350">
              <a:buFont typeface="+mj-lt"/>
              <a:buAutoNum type="romanUcPeriod"/>
            </a:pPr>
            <a:r>
              <a:rPr lang="en-IN" dirty="0" smtClean="0"/>
              <a:t>Manage </a:t>
            </a:r>
            <a:r>
              <a:rPr lang="en-IN" dirty="0"/>
              <a:t>microbial </a:t>
            </a:r>
            <a:r>
              <a:rPr lang="en-IN" dirty="0" smtClean="0"/>
              <a:t>growth.</a:t>
            </a:r>
            <a:endParaRPr lang="en-US" dirty="0"/>
          </a:p>
          <a:p>
            <a:pPr marL="628650" lvl="0" indent="-514350">
              <a:buFont typeface="+mj-lt"/>
              <a:buAutoNum type="romanUcPeriod"/>
            </a:pPr>
            <a:r>
              <a:rPr lang="en-US" dirty="0" smtClean="0"/>
              <a:t>For </a:t>
            </a:r>
            <a:r>
              <a:rPr lang="en-US" dirty="0" smtClean="0"/>
              <a:t>blow down</a:t>
            </a:r>
            <a:r>
              <a:rPr lang="en-US" dirty="0"/>
              <a:t>, post treatment in the form of reverse osmosis or ion exchange can prove extremely beneficial.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/>
          <a:lstStyle/>
          <a:p>
            <a:pPr lvl="0"/>
            <a:r>
              <a:rPr lang="en-US" b="1" dirty="0"/>
              <a:t>RO plant </a:t>
            </a:r>
            <a:r>
              <a:rPr lang="en-US" b="1" dirty="0" smtClean="0"/>
              <a:t>:</a:t>
            </a:r>
            <a:endParaRPr lang="en-US" b="1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 Avoid </a:t>
            </a:r>
            <a:r>
              <a:rPr lang="en-US" dirty="0"/>
              <a:t>chlorine in water ( because will damage the polyamide membrane</a:t>
            </a:r>
            <a:r>
              <a:rPr lang="en-US" dirty="0" smtClean="0"/>
              <a:t>).</a:t>
            </a: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Membrane </a:t>
            </a:r>
            <a:r>
              <a:rPr lang="en-US" dirty="0"/>
              <a:t>regeneration by using citric </a:t>
            </a:r>
            <a:r>
              <a:rPr lang="en-US" dirty="0" smtClean="0"/>
              <a:t>acid.</a:t>
            </a: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Activated </a:t>
            </a:r>
            <a:r>
              <a:rPr lang="en-US" dirty="0"/>
              <a:t>carbon regeneration ( by using steam</a:t>
            </a:r>
            <a:r>
              <a:rPr lang="en-US" dirty="0" smtClean="0"/>
              <a:t>).</a:t>
            </a: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Silver </a:t>
            </a:r>
            <a:r>
              <a:rPr lang="en-US" dirty="0"/>
              <a:t>impregnated Activated carbon </a:t>
            </a:r>
            <a:r>
              <a:rPr lang="en-US" dirty="0" smtClean="0"/>
              <a:t>.</a:t>
            </a: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Ion </a:t>
            </a:r>
            <a:r>
              <a:rPr lang="en-US" dirty="0"/>
              <a:t>exchange beds for decreasing </a:t>
            </a:r>
            <a:r>
              <a:rPr lang="en-US" dirty="0" smtClean="0"/>
              <a:t>hardness.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438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</a:rPr>
              <a:t>Thank You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3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Hazard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hazards are the most common and one of the most dangerous hazards in a chemical industry. </a:t>
            </a:r>
          </a:p>
          <a:p>
            <a:r>
              <a:rPr lang="en-US" dirty="0" smtClean="0"/>
              <a:t>Generally, fire is classified in four types : </a:t>
            </a:r>
          </a:p>
          <a:p>
            <a:pPr marL="11430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41617"/>
              </p:ext>
            </p:extLst>
          </p:nvPr>
        </p:nvGraphicFramePr>
        <p:xfrm>
          <a:off x="1143000" y="2971800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 extinguisher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Combustible</a:t>
                      </a:r>
                      <a:r>
                        <a:rPr lang="en-US" baseline="0" dirty="0" smtClean="0"/>
                        <a:t> material (wood, paper etc.)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 liquids (petroleum,</a:t>
                      </a:r>
                      <a:r>
                        <a:rPr lang="en-US" baseline="0" dirty="0" smtClean="0"/>
                        <a:t> solvents etc.)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Gases (LPG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</a:t>
                      </a:r>
                      <a:r>
                        <a:rPr lang="en-US" baseline="0" dirty="0" smtClean="0"/>
                        <a:t> metals </a:t>
                      </a:r>
                    </a:p>
                    <a:p>
                      <a:r>
                        <a:rPr lang="en-US" baseline="0" dirty="0" smtClean="0"/>
                        <a:t>(sodium, potassium  etc.)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chemical powder (DCP)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572000"/>
          </a:xfrm>
        </p:spPr>
        <p:txBody>
          <a:bodyPr/>
          <a:lstStyle/>
          <a:p>
            <a:r>
              <a:rPr lang="en-US" dirty="0" smtClean="0"/>
              <a:t>Vasant chemicals has a  full fledged fire hydrant system in the plant. </a:t>
            </a:r>
            <a:r>
              <a:rPr lang="en-US" dirty="0"/>
              <a:t>I</a:t>
            </a:r>
            <a:r>
              <a:rPr lang="en-US" dirty="0" smtClean="0"/>
              <a:t>t has a </a:t>
            </a:r>
            <a:r>
              <a:rPr lang="en-US" b="1" dirty="0" smtClean="0"/>
              <a:t>380KL</a:t>
            </a:r>
            <a:r>
              <a:rPr lang="en-US" dirty="0" smtClean="0"/>
              <a:t> water storage tank with a jockey, main and diesel pump for circulating the water when needed. </a:t>
            </a:r>
          </a:p>
          <a:p>
            <a:r>
              <a:rPr lang="en-US" dirty="0" smtClean="0"/>
              <a:t>In case of power cut, diesel pump are used for fire fighting purposes </a:t>
            </a:r>
          </a:p>
          <a:p>
            <a:r>
              <a:rPr lang="en-US" dirty="0" smtClean="0"/>
              <a:t>The main pump has an capacity of </a:t>
            </a:r>
            <a:r>
              <a:rPr lang="en-US" b="1" dirty="0" smtClean="0"/>
              <a:t>270 KL </a:t>
            </a:r>
            <a:r>
              <a:rPr lang="en-US" dirty="0" smtClean="0"/>
              <a:t>per hour thus providing in house fire fighting </a:t>
            </a:r>
            <a:r>
              <a:rPr lang="en-US" b="1" dirty="0" smtClean="0"/>
              <a:t>1.5 </a:t>
            </a:r>
            <a:r>
              <a:rPr lang="en-US" dirty="0" smtClean="0"/>
              <a:t>hours. </a:t>
            </a:r>
          </a:p>
          <a:p>
            <a:r>
              <a:rPr lang="en-US" dirty="0" smtClean="0"/>
              <a:t>Apart from the fire hydrant system, various types of fire extinguishers are installed at various places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944562"/>
          </a:xfrm>
        </p:spPr>
        <p:txBody>
          <a:bodyPr/>
          <a:lstStyle/>
          <a:p>
            <a:r>
              <a:rPr lang="en-US" dirty="0" smtClean="0"/>
              <a:t>Fire </a:t>
            </a:r>
            <a:r>
              <a:rPr lang="en-US" dirty="0"/>
              <a:t>P</a:t>
            </a:r>
            <a:r>
              <a:rPr lang="en-US" dirty="0" smtClean="0"/>
              <a:t>rotection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Safety Protocols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620000" cy="4800600"/>
          </a:xfrm>
        </p:spPr>
        <p:txBody>
          <a:bodyPr/>
          <a:lstStyle/>
          <a:p>
            <a:r>
              <a:rPr lang="en-US" dirty="0" smtClean="0"/>
              <a:t>Earthing should be insured while handling of solvents to avoid static electricity </a:t>
            </a:r>
          </a:p>
          <a:p>
            <a:r>
              <a:rPr lang="en-US" dirty="0" smtClean="0"/>
              <a:t>Incase of any emergency assemble at assembling point</a:t>
            </a:r>
          </a:p>
          <a:p>
            <a:r>
              <a:rPr lang="en-US" dirty="0" smtClean="0"/>
              <a:t>All employees are encouraged to report the unsafe conditions and unsafe acts so that immediate corrections are taken.</a:t>
            </a:r>
          </a:p>
          <a:p>
            <a:r>
              <a:rPr lang="en-US" dirty="0" smtClean="0"/>
              <a:t>Accidents can be avoided by clear labeling of the containers and damage control can be done in case of spillage by providing proper spill absorption measures. </a:t>
            </a:r>
          </a:p>
          <a:p>
            <a:r>
              <a:rPr lang="en-US" dirty="0" smtClean="0"/>
              <a:t>Harness should be used while working at heights.</a:t>
            </a:r>
          </a:p>
        </p:txBody>
      </p:sp>
    </p:spTree>
    <p:extLst>
      <p:ext uri="{BB962C8B-B14F-4D97-AF65-F5344CB8AC3E}">
        <p14:creationId xmlns:p14="http://schemas.microsoft.com/office/powerpoint/2010/main" val="7342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Safety Survey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046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7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Stores &amp; Process Control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1206</TotalTime>
  <Words>2189</Words>
  <Application>Microsoft Office PowerPoint</Application>
  <PresentationFormat>On-screen Show (4:3)</PresentationFormat>
  <Paragraphs>330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PowerPoint Presentation</vt:lpstr>
      <vt:lpstr>Safety</vt:lpstr>
      <vt:lpstr>SAFETY PROTOCOLS</vt:lpstr>
      <vt:lpstr>Personal Protective Equipment</vt:lpstr>
      <vt:lpstr>Fire Hazard </vt:lpstr>
      <vt:lpstr>Fire Protection System</vt:lpstr>
      <vt:lpstr>General Safety Protocols   </vt:lpstr>
      <vt:lpstr>A Safety Survey  </vt:lpstr>
      <vt:lpstr>Stores &amp; Process Control Overview</vt:lpstr>
      <vt:lpstr>PowerPoint Presentation</vt:lpstr>
      <vt:lpstr>Suggestions </vt:lpstr>
      <vt:lpstr>Maintenance</vt:lpstr>
      <vt:lpstr> </vt:lpstr>
      <vt:lpstr>PowerPoint Presentation</vt:lpstr>
      <vt:lpstr>Suggestions </vt:lpstr>
      <vt:lpstr>PowerPoint Presentation</vt:lpstr>
      <vt:lpstr>PowerPoint Presentation</vt:lpstr>
      <vt:lpstr>PowerPoint Presentation</vt:lpstr>
      <vt:lpstr>PowerPoint Presentation</vt:lpstr>
      <vt:lpstr>Multi Effect Evaporator &amp; ATFD </vt:lpstr>
      <vt:lpstr>PowerPoint Presentation</vt:lpstr>
      <vt:lpstr>Agitated Thin Film Dryer </vt:lpstr>
      <vt:lpstr>PowerPoint Presentation</vt:lpstr>
      <vt:lpstr>PowerPoint Presentation</vt:lpstr>
      <vt:lpstr>Biological Treatment Plant</vt:lpstr>
      <vt:lpstr>PowerPoint Presentation</vt:lpstr>
      <vt:lpstr>PowerPoint Presentation</vt:lpstr>
      <vt:lpstr>PowerPoint Presentation</vt:lpstr>
      <vt:lpstr>Production</vt:lpstr>
      <vt:lpstr>               Production </vt:lpstr>
      <vt:lpstr>PowerPoint Presentation</vt:lpstr>
      <vt:lpstr>PowerPoint Presentation</vt:lpstr>
      <vt:lpstr>Production Planning:</vt:lpstr>
      <vt:lpstr>PowerPoint Presentation</vt:lpstr>
      <vt:lpstr>PowerPoint Presentation</vt:lpstr>
      <vt:lpstr>Projects</vt:lpstr>
      <vt:lpstr>PowerPoint Presentation</vt:lpstr>
      <vt:lpstr>Qualifications:</vt:lpstr>
      <vt:lpstr>PowerPoint Presentation</vt:lpstr>
      <vt:lpstr>General Suggestions: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</dc:title>
  <dc:creator>projects</dc:creator>
  <cp:lastModifiedBy>projects</cp:lastModifiedBy>
  <cp:revision>135</cp:revision>
  <dcterms:created xsi:type="dcterms:W3CDTF">2017-07-03T04:59:00Z</dcterms:created>
  <dcterms:modified xsi:type="dcterms:W3CDTF">2017-07-06T09:52:26Z</dcterms:modified>
</cp:coreProperties>
</file>