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87" r:id="rId6"/>
    <p:sldId id="260" r:id="rId7"/>
    <p:sldId id="281" r:id="rId8"/>
    <p:sldId id="261" r:id="rId9"/>
    <p:sldId id="262" r:id="rId10"/>
    <p:sldId id="28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4" r:id="rId21"/>
    <p:sldId id="286" r:id="rId22"/>
    <p:sldId id="285" r:id="rId23"/>
    <p:sldId id="272" r:id="rId24"/>
    <p:sldId id="273" r:id="rId25"/>
    <p:sldId id="274" r:id="rId26"/>
    <p:sldId id="283" r:id="rId27"/>
    <p:sldId id="275" r:id="rId28"/>
    <p:sldId id="276" r:id="rId29"/>
    <p:sldId id="27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A6EC-DFAC-4727-924D-88AE707E60D3}" type="datetimeFigureOut">
              <a:rPr lang="en-US" smtClean="0"/>
              <a:t>01/02/2019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66AE-E810-4D1E-A09D-5CF4EF39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2/hystrix.strea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989/turbine.strea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2/hystri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tflix/Hystrix/wiki/How-it-Works" TargetMode="External"/><Relationship Id="rId3" Type="http://schemas.openxmlformats.org/officeDocument/2006/relationships/hyperlink" Target="http://callistaenterprise.se/blogg/teknik/2017/09/11/go-blog-series-part11/" TargetMode="External"/><Relationship Id="rId7" Type="http://schemas.openxmlformats.org/officeDocument/2006/relationships/hyperlink" Target="https://github.com/Netflix/Hystrix/wiki/Configuration" TargetMode="External"/><Relationship Id="rId2" Type="http://schemas.openxmlformats.org/officeDocument/2006/relationships/hyperlink" Target="https://medium.com/omarelgabrys-blog/microservices-with-spring-boot-circuit-breaker-log-tracing-part-4-9cdf5e898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tflix/Hystrix/wiki/How-To-Use" TargetMode="External"/><Relationship Id="rId5" Type="http://schemas.openxmlformats.org/officeDocument/2006/relationships/hyperlink" Target="https://github.com/Netflix/Hystrix/tree/master/hystrix-contrib/hystrix-javanica" TargetMode="External"/><Relationship Id="rId4" Type="http://schemas.openxmlformats.org/officeDocument/2006/relationships/hyperlink" Target="https://cloud.spring.io/spring-cloud-static/spring-cloud-netflix/1.4.3.RELEASE/single/spring-cloud-netflix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57438"/>
            <a:ext cx="6096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Fallback: Static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4323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@</a:t>
            </a:r>
            <a:r>
              <a:rPr lang="en-US" sz="1400" dirty="0" err="1"/>
              <a:t>HystrixCommand</a:t>
            </a:r>
            <a:r>
              <a:rPr lang="en-US" sz="1400" dirty="0"/>
              <a:t>(</a:t>
            </a:r>
            <a:r>
              <a:rPr lang="en-US" sz="1400" dirty="0" err="1"/>
              <a:t>fallbackMethod</a:t>
            </a:r>
            <a:r>
              <a:rPr lang="en-US" sz="1400" dirty="0"/>
              <a:t> = "</a:t>
            </a:r>
            <a:r>
              <a:rPr lang="en-US" sz="1400" dirty="0" err="1"/>
              <a:t>galleryFallBack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("/{id}")</a:t>
            </a:r>
          </a:p>
          <a:p>
            <a:pPr marL="0" indent="0">
              <a:buNone/>
            </a:pPr>
            <a:r>
              <a:rPr lang="en-US" sz="1400" dirty="0"/>
              <a:t>public Gallery </a:t>
            </a:r>
            <a:r>
              <a:rPr lang="en-US" sz="1400" dirty="0" err="1"/>
              <a:t>getGallery</a:t>
            </a:r>
            <a:r>
              <a:rPr lang="en-US" sz="1400" dirty="0"/>
              <a:t>(@</a:t>
            </a:r>
            <a:r>
              <a:rPr lang="en-US" sz="1400" dirty="0" err="1"/>
              <a:t>PathVariable</a:t>
            </a:r>
            <a:r>
              <a:rPr lang="en-US" sz="1400" dirty="0"/>
              <a:t> final String id) {</a:t>
            </a:r>
          </a:p>
          <a:p>
            <a:pPr marL="457200" lvl="1" indent="0">
              <a:buNone/>
            </a:pPr>
            <a:r>
              <a:rPr lang="en-US" sz="1400" dirty="0" smtClean="0"/>
              <a:t>Gallery </a:t>
            </a:r>
            <a:r>
              <a:rPr lang="en-US" sz="1400" dirty="0" err="1"/>
              <a:t>gallery</a:t>
            </a:r>
            <a:r>
              <a:rPr lang="en-US" sz="1400" dirty="0"/>
              <a:t> = new Gallery();</a:t>
            </a:r>
          </a:p>
          <a:p>
            <a:pPr marL="457200" lvl="1" indent="0">
              <a:buNone/>
            </a:pPr>
            <a:r>
              <a:rPr lang="en-US" sz="1400" dirty="0" err="1"/>
              <a:t>gallery.setId</a:t>
            </a:r>
            <a:r>
              <a:rPr lang="en-US" sz="1400" dirty="0"/>
              <a:t>(id);</a:t>
            </a:r>
          </a:p>
          <a:p>
            <a:pPr marL="457200" lvl="1" indent="0">
              <a:buNone/>
            </a:pPr>
            <a:r>
              <a:rPr lang="en-US" sz="1400" dirty="0" err="1" smtClean="0"/>
              <a:t>ResponseEntity</a:t>
            </a:r>
            <a:r>
              <a:rPr lang="en-US" sz="1400" dirty="0" smtClean="0"/>
              <a:t>&lt;</a:t>
            </a:r>
            <a:r>
              <a:rPr lang="en-US" sz="1400" dirty="0" err="1" smtClean="0"/>
              <a:t>GalleryImageList</a:t>
            </a:r>
            <a:r>
              <a:rPr lang="en-US" sz="1400" dirty="0"/>
              <a:t>&gt; response = </a:t>
            </a:r>
            <a:r>
              <a:rPr lang="en-US" sz="1400" dirty="0" err="1"/>
              <a:t>restTemplate.getForEntity</a:t>
            </a:r>
            <a:r>
              <a:rPr lang="en-US" sz="1400" dirty="0"/>
              <a:t>("http://image-service/images/", </a:t>
            </a:r>
            <a:r>
              <a:rPr lang="en-US" sz="1400" dirty="0" err="1"/>
              <a:t>GalleryImageList.class</a:t>
            </a:r>
            <a:r>
              <a:rPr lang="en-US" sz="1400" dirty="0"/>
              <a:t>);</a:t>
            </a:r>
          </a:p>
          <a:p>
            <a:pPr marL="457200" lvl="1" indent="0">
              <a:buNone/>
            </a:pPr>
            <a:r>
              <a:rPr lang="en-US" sz="1400" dirty="0" err="1"/>
              <a:t>gallery.setImages</a:t>
            </a:r>
            <a:r>
              <a:rPr lang="en-US" sz="1400" dirty="0"/>
              <a:t>(</a:t>
            </a:r>
            <a:r>
              <a:rPr lang="en-US" sz="1400" dirty="0" err="1"/>
              <a:t>response.getBody</a:t>
            </a:r>
            <a:r>
              <a:rPr lang="en-US" sz="1400" dirty="0"/>
              <a:t>());</a:t>
            </a:r>
          </a:p>
          <a:p>
            <a:pPr marL="457200" lvl="1" indent="0">
              <a:buNone/>
            </a:pPr>
            <a:r>
              <a:rPr lang="en-US" sz="1400" dirty="0"/>
              <a:t>return gallery;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private </a:t>
            </a:r>
            <a:r>
              <a:rPr lang="en-US" sz="1400" dirty="0"/>
              <a:t>Gallery </a:t>
            </a:r>
            <a:r>
              <a:rPr lang="en-US" sz="1400" dirty="0" err="1"/>
              <a:t>galleryFallBack</a:t>
            </a:r>
            <a:r>
              <a:rPr lang="en-US" sz="1400" dirty="0"/>
              <a:t>(final String </a:t>
            </a:r>
            <a:r>
              <a:rPr lang="en-US" sz="1400" dirty="0" err="1"/>
              <a:t>galleryId</a:t>
            </a:r>
            <a:r>
              <a:rPr lang="en-US" sz="1400" dirty="0"/>
              <a:t>, </a:t>
            </a:r>
            <a:r>
              <a:rPr lang="en-US" sz="1400" dirty="0" err="1"/>
              <a:t>Throwable</a:t>
            </a:r>
            <a:r>
              <a:rPr lang="en-US" sz="1400" dirty="0"/>
              <a:t> </a:t>
            </a:r>
            <a:r>
              <a:rPr lang="en-US" sz="1400" dirty="0" err="1"/>
              <a:t>hystrixCommand</a:t>
            </a:r>
            <a:r>
              <a:rPr lang="en-US" sz="1400" dirty="0" smtClean="0"/>
              <a:t>) {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Gallery </a:t>
            </a:r>
            <a:r>
              <a:rPr lang="en-US" sz="1400" dirty="0" err="1"/>
              <a:t>fallbackGallery</a:t>
            </a:r>
            <a:r>
              <a:rPr lang="en-US" sz="1400" dirty="0"/>
              <a:t> = new Gallery();</a:t>
            </a:r>
          </a:p>
          <a:p>
            <a:pPr marL="457200" lvl="1" indent="0">
              <a:buNone/>
            </a:pPr>
            <a:r>
              <a:rPr lang="en-US" sz="1400" dirty="0" err="1"/>
              <a:t>fallbackGallery.setId</a:t>
            </a:r>
            <a:r>
              <a:rPr lang="en-US" sz="1400" dirty="0"/>
              <a:t>(</a:t>
            </a:r>
            <a:r>
              <a:rPr lang="en-US" sz="1400" dirty="0" err="1"/>
              <a:t>galleryId</a:t>
            </a:r>
            <a:r>
              <a:rPr lang="en-US" sz="1400" dirty="0"/>
              <a:t>);</a:t>
            </a:r>
          </a:p>
          <a:p>
            <a:pPr marL="457200" lvl="1" indent="0">
              <a:buNone/>
            </a:pPr>
            <a:r>
              <a:rPr lang="en-US" sz="1400" dirty="0" err="1"/>
              <a:t>GalleryImageList</a:t>
            </a:r>
            <a:r>
              <a:rPr lang="en-US" sz="1400" dirty="0"/>
              <a:t> </a:t>
            </a:r>
            <a:r>
              <a:rPr lang="en-US" sz="1400" dirty="0" err="1"/>
              <a:t>galleryImageList</a:t>
            </a:r>
            <a:r>
              <a:rPr lang="en-US" sz="1400" dirty="0"/>
              <a:t> = new </a:t>
            </a:r>
            <a:r>
              <a:rPr lang="en-US" sz="1400" dirty="0" err="1"/>
              <a:t>GalleryImageList</a:t>
            </a:r>
            <a:r>
              <a:rPr lang="en-US" sz="1400" dirty="0" smtClean="0"/>
              <a:t>();</a:t>
            </a:r>
          </a:p>
          <a:p>
            <a:pPr marL="457200" lvl="1" indent="0">
              <a:buNone/>
            </a:pPr>
            <a:r>
              <a:rPr lang="en-US" sz="1400" dirty="0"/>
              <a:t>List&lt;</a:t>
            </a:r>
            <a:r>
              <a:rPr lang="en-US" sz="1400" dirty="0" err="1"/>
              <a:t>GalleryImage</a:t>
            </a:r>
            <a:r>
              <a:rPr lang="en-US" sz="1400" dirty="0"/>
              <a:t>&gt; images = </a:t>
            </a:r>
            <a:r>
              <a:rPr lang="en-US" sz="1400" dirty="0" err="1"/>
              <a:t>Arrays.asList</a:t>
            </a:r>
            <a:r>
              <a:rPr lang="en-US" sz="1400" dirty="0"/>
              <a:t>(</a:t>
            </a:r>
          </a:p>
          <a:p>
            <a:pPr marL="457200" lvl="1" indent="0">
              <a:buNone/>
            </a:pPr>
            <a:r>
              <a:rPr lang="en-US" sz="1400" dirty="0"/>
              <a:t>            new </a:t>
            </a:r>
            <a:r>
              <a:rPr lang="en-US" sz="1400" dirty="0" err="1"/>
              <a:t>GalleryImage</a:t>
            </a:r>
            <a:r>
              <a:rPr lang="en-US" sz="1400" dirty="0"/>
              <a:t>(11, "Treehouse of Horror V", "https://www.imdb.com/title/tt0096697/mediaviewer/rm3842005760"),</a:t>
            </a:r>
          </a:p>
          <a:p>
            <a:pPr marL="457200" lvl="1" indent="0">
              <a:buNone/>
            </a:pPr>
            <a:r>
              <a:rPr lang="en-US" sz="1400" dirty="0"/>
              <a:t>            new </a:t>
            </a:r>
            <a:r>
              <a:rPr lang="en-US" sz="1400" dirty="0" err="1"/>
              <a:t>GalleryImage</a:t>
            </a:r>
            <a:r>
              <a:rPr lang="en-US" sz="1400" dirty="0"/>
              <a:t>(22, "The Town", "https://www.imdb.com/title/tt0096697/mediaviewer/rm3698134272</a:t>
            </a:r>
            <a:r>
              <a:rPr lang="en-US" sz="1400" dirty="0" smtClean="0"/>
              <a:t>")); </a:t>
            </a:r>
            <a:r>
              <a:rPr lang="en-US" sz="1400" dirty="0" err="1" smtClean="0"/>
              <a:t>galleryImageList.setImages</a:t>
            </a:r>
            <a:r>
              <a:rPr lang="en-US" sz="1400" dirty="0" smtClean="0"/>
              <a:t>(images);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err="1"/>
              <a:t>fallbackGallery.setImages</a:t>
            </a:r>
            <a:r>
              <a:rPr lang="en-US" sz="1400" dirty="0"/>
              <a:t>(</a:t>
            </a:r>
            <a:r>
              <a:rPr lang="en-US" sz="1400" dirty="0" err="1"/>
              <a:t>galleryImageList</a:t>
            </a:r>
            <a:r>
              <a:rPr lang="en-US" sz="1400" dirty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return </a:t>
            </a:r>
            <a:r>
              <a:rPr lang="en-US" sz="1400" dirty="0" err="1"/>
              <a:t>fallbackGallery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17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Fallback: Stubbed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HystrixCommand</a:t>
            </a:r>
            <a:r>
              <a:rPr lang="en-US" sz="1400" dirty="0"/>
              <a:t>(</a:t>
            </a:r>
            <a:r>
              <a:rPr lang="en-US" sz="1400" dirty="0" err="1"/>
              <a:t>fallbackMethod</a:t>
            </a:r>
            <a:r>
              <a:rPr lang="en-US" sz="1400" dirty="0"/>
              <a:t> = "</a:t>
            </a:r>
            <a:r>
              <a:rPr lang="en-US" sz="1400" dirty="0" err="1"/>
              <a:t>galleryFallBack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("/{id}")</a:t>
            </a:r>
          </a:p>
          <a:p>
            <a:pPr marL="0" indent="0">
              <a:buNone/>
            </a:pPr>
            <a:r>
              <a:rPr lang="en-US" sz="1400" dirty="0"/>
              <a:t>public Gallery </a:t>
            </a:r>
            <a:r>
              <a:rPr lang="en-US" sz="1400" dirty="0" err="1"/>
              <a:t>getGallery</a:t>
            </a:r>
            <a:r>
              <a:rPr lang="en-US" sz="1400" dirty="0"/>
              <a:t>(@</a:t>
            </a:r>
            <a:r>
              <a:rPr lang="en-US" sz="1400" dirty="0" err="1"/>
              <a:t>PathVariable</a:t>
            </a:r>
            <a:r>
              <a:rPr lang="en-US" sz="1400" dirty="0"/>
              <a:t> final String id) {</a:t>
            </a:r>
          </a:p>
          <a:p>
            <a:pPr marL="457200" lvl="1" indent="0">
              <a:buNone/>
            </a:pPr>
            <a:r>
              <a:rPr lang="en-US" sz="1400" dirty="0"/>
              <a:t>Gallery </a:t>
            </a:r>
            <a:r>
              <a:rPr lang="en-US" sz="1400" dirty="0" err="1"/>
              <a:t>gallery</a:t>
            </a:r>
            <a:r>
              <a:rPr lang="en-US" sz="1400" dirty="0"/>
              <a:t> = new Gallery();</a:t>
            </a:r>
          </a:p>
          <a:p>
            <a:pPr marL="457200" lvl="1" indent="0">
              <a:buNone/>
            </a:pPr>
            <a:r>
              <a:rPr lang="en-US" sz="1400" dirty="0" err="1"/>
              <a:t>gallery.setId</a:t>
            </a:r>
            <a:r>
              <a:rPr lang="en-US" sz="1400" dirty="0"/>
              <a:t>(id);</a:t>
            </a:r>
          </a:p>
          <a:p>
            <a:pPr marL="457200" lvl="1" indent="0">
              <a:buNone/>
            </a:pPr>
            <a:r>
              <a:rPr lang="en-US" sz="1400" dirty="0" err="1"/>
              <a:t>ResponseEntity</a:t>
            </a:r>
            <a:r>
              <a:rPr lang="en-US" sz="1400" dirty="0"/>
              <a:t>&lt;</a:t>
            </a:r>
            <a:r>
              <a:rPr lang="en-US" sz="1400" dirty="0" err="1"/>
              <a:t>GalleryImageList</a:t>
            </a:r>
            <a:r>
              <a:rPr lang="en-US" sz="1400" dirty="0"/>
              <a:t>&gt; response = </a:t>
            </a:r>
            <a:r>
              <a:rPr lang="en-US" sz="1400" dirty="0" err="1"/>
              <a:t>restTemplate.getForEntity</a:t>
            </a:r>
            <a:r>
              <a:rPr lang="en-US" sz="1400" dirty="0"/>
              <a:t>("http://image-service/images/", </a:t>
            </a:r>
            <a:r>
              <a:rPr lang="en-US" sz="1400" dirty="0" err="1"/>
              <a:t>GalleryImageList.class</a:t>
            </a:r>
            <a:r>
              <a:rPr lang="en-US" sz="1400" dirty="0"/>
              <a:t>);</a:t>
            </a:r>
          </a:p>
          <a:p>
            <a:pPr marL="457200" lvl="1" indent="0">
              <a:buNone/>
            </a:pPr>
            <a:r>
              <a:rPr lang="en-US" sz="1400" dirty="0" err="1"/>
              <a:t>gallery.setImages</a:t>
            </a:r>
            <a:r>
              <a:rPr lang="en-US" sz="1400" dirty="0"/>
              <a:t>(</a:t>
            </a:r>
            <a:r>
              <a:rPr lang="en-US" sz="1400" dirty="0" err="1"/>
              <a:t>response.getBody</a:t>
            </a:r>
            <a:r>
              <a:rPr lang="en-US" sz="1400" dirty="0"/>
              <a:t>());</a:t>
            </a:r>
          </a:p>
          <a:p>
            <a:pPr marL="457200" lvl="1" indent="0">
              <a:buNone/>
            </a:pPr>
            <a:r>
              <a:rPr lang="en-US" sz="1400" dirty="0"/>
              <a:t>return gallery;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private Gallery </a:t>
            </a:r>
            <a:r>
              <a:rPr lang="en-US" sz="1400" dirty="0" err="1"/>
              <a:t>galleryFallBack</a:t>
            </a:r>
            <a:r>
              <a:rPr lang="en-US" sz="1400" dirty="0"/>
              <a:t>(final String </a:t>
            </a:r>
            <a:r>
              <a:rPr lang="en-US" sz="1400" dirty="0" err="1"/>
              <a:t>galleryId</a:t>
            </a:r>
            <a:r>
              <a:rPr lang="en-US" sz="1400" dirty="0"/>
              <a:t>, </a:t>
            </a:r>
            <a:r>
              <a:rPr lang="en-US" sz="1400" dirty="0" err="1"/>
              <a:t>Throwable</a:t>
            </a:r>
            <a:r>
              <a:rPr lang="en-US" sz="1400" dirty="0"/>
              <a:t> </a:t>
            </a:r>
            <a:r>
              <a:rPr lang="en-US" sz="1400" dirty="0" err="1"/>
              <a:t>hystrixCommand</a:t>
            </a:r>
            <a:r>
              <a:rPr lang="en-US" sz="1400" dirty="0"/>
              <a:t>) {</a:t>
            </a:r>
          </a:p>
          <a:p>
            <a:pPr marL="457200" lvl="1" indent="0">
              <a:buNone/>
            </a:pPr>
            <a:r>
              <a:rPr lang="en-US" sz="1400" dirty="0"/>
              <a:t>Gallery </a:t>
            </a:r>
            <a:r>
              <a:rPr lang="en-US" sz="1400" dirty="0" err="1"/>
              <a:t>fallbackGallery</a:t>
            </a:r>
            <a:r>
              <a:rPr lang="en-US" sz="1400" dirty="0"/>
              <a:t> = new Gallery();</a:t>
            </a:r>
          </a:p>
          <a:p>
            <a:pPr marL="457200" lvl="1" indent="0">
              <a:buNone/>
            </a:pPr>
            <a:r>
              <a:rPr lang="en-US" sz="1400" dirty="0" err="1"/>
              <a:t>fallbackGallery.setId</a:t>
            </a:r>
            <a:r>
              <a:rPr lang="en-US" sz="1400" dirty="0"/>
              <a:t>(</a:t>
            </a:r>
            <a:r>
              <a:rPr lang="en-US" sz="1400" dirty="0" err="1"/>
              <a:t>galleryId</a:t>
            </a:r>
            <a:r>
              <a:rPr lang="en-US" sz="1400" dirty="0"/>
              <a:t>);</a:t>
            </a:r>
          </a:p>
          <a:p>
            <a:pPr marL="457200" lvl="1" indent="0">
              <a:buNone/>
            </a:pPr>
            <a:r>
              <a:rPr lang="en-US" sz="1400" dirty="0" err="1"/>
              <a:t>GalleryImageList</a:t>
            </a:r>
            <a:r>
              <a:rPr lang="en-US" sz="1400" dirty="0"/>
              <a:t> </a:t>
            </a:r>
            <a:r>
              <a:rPr lang="en-US" sz="1400" dirty="0" err="1"/>
              <a:t>galleryImageList</a:t>
            </a:r>
            <a:r>
              <a:rPr lang="en-US" sz="1400" dirty="0"/>
              <a:t> = new </a:t>
            </a:r>
            <a:r>
              <a:rPr lang="en-US" sz="1400" dirty="0" err="1"/>
              <a:t>GalleryImageList</a:t>
            </a:r>
            <a:r>
              <a:rPr lang="en-US" sz="1400" dirty="0"/>
              <a:t>();</a:t>
            </a:r>
          </a:p>
          <a:p>
            <a:pPr marL="457200" lvl="1" indent="0">
              <a:buNone/>
            </a:pPr>
            <a:r>
              <a:rPr lang="en-US" sz="1400" dirty="0" err="1"/>
              <a:t>fallbackGallery.setImages</a:t>
            </a:r>
            <a:r>
              <a:rPr lang="en-US" sz="1400" dirty="0"/>
              <a:t>(</a:t>
            </a:r>
            <a:r>
              <a:rPr lang="en-US" sz="1400" dirty="0" err="1"/>
              <a:t>galleryImageList</a:t>
            </a:r>
            <a:r>
              <a:rPr lang="en-US" sz="1400" dirty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return </a:t>
            </a:r>
            <a:r>
              <a:rPr lang="en-US" sz="1400" dirty="0" err="1"/>
              <a:t>fallbackGallery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59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Hystrix Command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@</a:t>
            </a:r>
            <a:r>
              <a:rPr lang="en-US" sz="1800" dirty="0" err="1"/>
              <a:t>HystrixCommand</a:t>
            </a:r>
            <a:r>
              <a:rPr lang="en-US" sz="1800" dirty="0"/>
              <a:t>(</a:t>
            </a:r>
            <a:r>
              <a:rPr lang="en-US" sz="1800" dirty="0" err="1"/>
              <a:t>fallbackMethod</a:t>
            </a:r>
            <a:r>
              <a:rPr lang="en-US" sz="1800" dirty="0"/>
              <a:t> = "</a:t>
            </a:r>
            <a:r>
              <a:rPr lang="en-US" sz="1800" dirty="0" err="1"/>
              <a:t>defaultUser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public User </a:t>
            </a:r>
            <a:r>
              <a:rPr lang="en-US" sz="1800" dirty="0" err="1"/>
              <a:t>getUserById</a:t>
            </a:r>
            <a:r>
              <a:rPr lang="en-US" sz="1800" dirty="0"/>
              <a:t>(String id) {</a:t>
            </a:r>
          </a:p>
          <a:p>
            <a:pPr marL="0" indent="0"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userResourceItaly.getUserById</a:t>
            </a:r>
            <a:r>
              <a:rPr lang="en-US" sz="1800" dirty="0" smtClean="0"/>
              <a:t>(id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HystrixCommand</a:t>
            </a:r>
            <a:r>
              <a:rPr lang="en-US" sz="1800" dirty="0"/>
              <a:t>(</a:t>
            </a:r>
            <a:r>
              <a:rPr lang="en-US" sz="1800" dirty="0" err="1"/>
              <a:t>fallbackMethod</a:t>
            </a:r>
            <a:r>
              <a:rPr lang="en-US" sz="1800" dirty="0"/>
              <a:t> = "</a:t>
            </a:r>
            <a:r>
              <a:rPr lang="en-US" sz="1800" dirty="0" err="1"/>
              <a:t>defaultUserSecond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private User </a:t>
            </a:r>
            <a:r>
              <a:rPr lang="en-US" sz="1800" dirty="0" err="1"/>
              <a:t>defaultUser</a:t>
            </a:r>
            <a:r>
              <a:rPr lang="en-US" sz="1800" dirty="0"/>
              <a:t>(String id) {</a:t>
            </a:r>
          </a:p>
          <a:p>
            <a:pPr marL="0" indent="0"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userResourceIndia.getUserById</a:t>
            </a:r>
            <a:r>
              <a:rPr lang="en-US" sz="1800" dirty="0" smtClean="0"/>
              <a:t>(id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private User </a:t>
            </a:r>
            <a:r>
              <a:rPr lang="en-US" sz="1800" dirty="0" err="1"/>
              <a:t>defaultUserSecond</a:t>
            </a:r>
            <a:r>
              <a:rPr lang="en-US" sz="1800" dirty="0"/>
              <a:t>(String id) {</a:t>
            </a:r>
          </a:p>
          <a:p>
            <a:pPr marL="0" indent="0">
              <a:buNone/>
            </a:pPr>
            <a:r>
              <a:rPr lang="en-US" sz="1800" dirty="0" smtClean="0"/>
              <a:t>	return </a:t>
            </a:r>
            <a:r>
              <a:rPr lang="en-US" sz="1800" dirty="0"/>
              <a:t>new User("</a:t>
            </a:r>
            <a:r>
              <a:rPr lang="en-US" sz="1800" dirty="0" err="1"/>
              <a:t>def</a:t>
            </a:r>
            <a:r>
              <a:rPr lang="en-US" sz="1800" dirty="0"/>
              <a:t>", "</a:t>
            </a:r>
            <a:r>
              <a:rPr lang="en-US" sz="1800" dirty="0" err="1"/>
              <a:t>def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69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Propagation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808000"/>
                </a:solidFill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cs typeface="Courier New" panose="02070309020205020404" pitchFamily="49" charset="0"/>
              </a:rPr>
              <a:t>HystrixCommand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commandKey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GetGallery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groupKey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GalleryControllerGroup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fallbackMethod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galleryFallBack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ignoreExceptions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TimeoutException.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endParaRPr lang="en-US" alt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808000"/>
                </a:solidFill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cs typeface="Courier New" panose="02070309020205020404" pitchFamily="49" charset="0"/>
              </a:rPr>
              <a:t>RequestMapping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"/{id}"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Gallery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getGallery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808000"/>
                </a:solidFill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cs typeface="Courier New" panose="02070309020205020404" pitchFamily="49" charset="0"/>
              </a:rPr>
              <a:t>PathVariable</a:t>
            </a:r>
            <a:r>
              <a:rPr lang="en-US" altLang="en-US" sz="1800" dirty="0">
                <a:solidFill>
                  <a:srgbClr val="808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final 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id) {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Gallery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Gallery();</a:t>
            </a:r>
            <a:r>
              <a:rPr lang="en-US" altLang="en-US" sz="1800" dirty="0"/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gallery.setId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(id);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ResponseEntity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GalleryImageList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 response = </a:t>
            </a:r>
            <a:r>
              <a:rPr lang="en-US" altLang="en-US" sz="1800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restTemplate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.getForEntity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"http://image-service/images/"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GalleryImageList.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GalleryImageList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images =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response.getBody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gallery.setImages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(images);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gallery;</a:t>
            </a:r>
            <a:r>
              <a:rPr lang="en-US" altLang="en-US" sz="1800" dirty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r>
              <a:rPr lang="en-US" altLang="en-US" sz="1800" dirty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80"/>
              </a:solidFill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private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Gallery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galleryFallBack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final 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Throwable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hystrixCommand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){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Gallery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fallbackGallery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Gallery();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fallbackGallery.setId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GalleryImageList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galleryImageList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GalleryImageList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fallbackGallery.setImages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galleryImageList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fallbackGallery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64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r>
              <a:rPr lang="en-US" dirty="0" smtClean="0"/>
              <a:t>Default Fallback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782888"/>
            <a:ext cx="10515600" cy="4351338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Service {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 "/test1")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HystrixCommand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fallbackMethod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"fallback")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test1(String param1) {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  <a:r>
              <a:rPr lang="en-US" altLang="en-US" sz="1400" dirty="0" smtClean="0">
                <a:latin typeface="Arial Unicode MS" panose="020B0604020202020204" pitchFamily="34" charset="-128"/>
              </a:rPr>
              <a:t>	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APIResponse.success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("success");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latin typeface="Arial Unicode MS" panose="020B0604020202020204" pitchFamily="34" charset="-128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 Unicode MS" panose="020B0604020202020204" pitchFamily="34" charset="-128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 "/test2")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HystrixCommand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fallbackMethod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"fallback")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test2() {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APIResponse.success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("success");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 Unicode MS" panose="020B0604020202020204" pitchFamily="34" charset="-128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 "/test3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1400" dirty="0" smtClean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HystrixCommand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fallbackMethod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"fallback")</a:t>
            </a:r>
            <a:r>
              <a:rPr lang="en-US" altLang="en-US" sz="1400" dirty="0" smtClean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test3(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ObjectRequest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APIResponse.success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("success");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latin typeface="Arial Unicode MS" panose="020B0604020202020204" pitchFamily="34" charset="-128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 Unicode MS" panose="020B0604020202020204" pitchFamily="34" charset="-128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fallback(String param1) {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APIResponse.failed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("Server is busy");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 Unicode MS" panose="020B0604020202020204" pitchFamily="34" charset="-128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fallback() {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APIResponse.failed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("Server is busy");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>
              <a:latin typeface="Arial Unicode MS" panose="020B0604020202020204" pitchFamily="34" charset="-128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 Unicode MS" panose="020B0604020202020204" pitchFamily="34" charset="-128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fallback(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ObjectRequest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APIResponse.failed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("Server is busy");</a:t>
            </a:r>
            <a:r>
              <a:rPr lang="en-US" altLang="en-US" sz="14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0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718"/>
            <a:ext cx="10515600" cy="1325563"/>
          </a:xfrm>
        </p:spPr>
        <p:txBody>
          <a:bodyPr/>
          <a:lstStyle/>
          <a:p>
            <a:r>
              <a:rPr lang="en-US" dirty="0" smtClean="0"/>
              <a:t>Method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281"/>
            <a:ext cx="10515600" cy="4351338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latin typeface="Arial" panose="020B0604020202020204" pitchFamily="34" charset="0"/>
              </a:rPr>
              <a:t>Default </a:t>
            </a:r>
            <a:r>
              <a:rPr lang="en-US" altLang="en-US" sz="1400" dirty="0">
                <a:latin typeface="Arial" panose="020B0604020202020204" pitchFamily="34" charset="0"/>
              </a:rPr>
              <a:t>fallback feature allows to engage DRY principle and get rid of redundancy: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public class Service </a:t>
            </a:r>
            <a:r>
              <a:rPr lang="en-US" altLang="en-US" sz="1400" dirty="0" smtClean="0">
                <a:latin typeface="Arial" panose="020B0604020202020204" pitchFamily="34" charset="0"/>
              </a:rPr>
              <a:t>{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@</a:t>
            </a:r>
            <a:r>
              <a:rPr lang="en-US" altLang="en-US" sz="1400" dirty="0" err="1">
                <a:latin typeface="Arial" panose="020B0604020202020204" pitchFamily="34" charset="0"/>
              </a:rPr>
              <a:t>RequestMapping</a:t>
            </a:r>
            <a:r>
              <a:rPr lang="en-US" altLang="en-US" sz="1400" dirty="0">
                <a:latin typeface="Arial" panose="020B0604020202020204" pitchFamily="34" charset="0"/>
              </a:rPr>
              <a:t>(value = "/test1")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@</a:t>
            </a:r>
            <a:r>
              <a:rPr lang="en-US" altLang="en-US" sz="1400" dirty="0" err="1">
                <a:latin typeface="Arial" panose="020B0604020202020204" pitchFamily="34" charset="0"/>
              </a:rPr>
              <a:t>HystrixCommand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 err="1">
                <a:latin typeface="Arial" panose="020B0604020202020204" pitchFamily="34" charset="0"/>
              </a:rPr>
              <a:t>defaultFallback</a:t>
            </a:r>
            <a:r>
              <a:rPr lang="en-US" altLang="en-US" sz="1400" dirty="0">
                <a:latin typeface="Arial" panose="020B0604020202020204" pitchFamily="34" charset="0"/>
              </a:rPr>
              <a:t> = "fallback")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public </a:t>
            </a:r>
            <a:r>
              <a:rPr lang="en-US" altLang="en-US" sz="1400" dirty="0" err="1">
                <a:latin typeface="Arial" panose="020B0604020202020204" pitchFamily="34" charset="0"/>
              </a:rPr>
              <a:t>APIResponse</a:t>
            </a:r>
            <a:r>
              <a:rPr lang="en-US" altLang="en-US" sz="1400" dirty="0">
                <a:latin typeface="Arial" panose="020B0604020202020204" pitchFamily="34" charset="0"/>
              </a:rPr>
              <a:t> test1(String param1) {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	return </a:t>
            </a:r>
            <a:r>
              <a:rPr lang="en-US" altLang="en-US" sz="1400" dirty="0" err="1">
                <a:latin typeface="Arial" panose="020B0604020202020204" pitchFamily="34" charset="0"/>
              </a:rPr>
              <a:t>APIResponse.success</a:t>
            </a:r>
            <a:r>
              <a:rPr lang="en-US" altLang="en-US" sz="1400" dirty="0">
                <a:latin typeface="Arial" panose="020B0604020202020204" pitchFamily="34" charset="0"/>
              </a:rPr>
              <a:t>("success");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@</a:t>
            </a:r>
            <a:r>
              <a:rPr lang="en-US" altLang="en-US" sz="1400" dirty="0" err="1">
                <a:latin typeface="Arial" panose="020B0604020202020204" pitchFamily="34" charset="0"/>
              </a:rPr>
              <a:t>RequestMapping</a:t>
            </a:r>
            <a:r>
              <a:rPr lang="en-US" altLang="en-US" sz="1400" dirty="0">
                <a:latin typeface="Arial" panose="020B0604020202020204" pitchFamily="34" charset="0"/>
              </a:rPr>
              <a:t>(value = "/test2")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@</a:t>
            </a:r>
            <a:r>
              <a:rPr lang="en-US" altLang="en-US" sz="1400" dirty="0" err="1">
                <a:latin typeface="Arial" panose="020B0604020202020204" pitchFamily="34" charset="0"/>
              </a:rPr>
              <a:t>HystrixCommand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 err="1">
                <a:latin typeface="Arial" panose="020B0604020202020204" pitchFamily="34" charset="0"/>
              </a:rPr>
              <a:t>defaultFallback</a:t>
            </a:r>
            <a:r>
              <a:rPr lang="en-US" altLang="en-US" sz="1400" dirty="0">
                <a:latin typeface="Arial" panose="020B0604020202020204" pitchFamily="34" charset="0"/>
              </a:rPr>
              <a:t> = "fallback")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public </a:t>
            </a:r>
            <a:r>
              <a:rPr lang="en-US" altLang="en-US" sz="1400" dirty="0" err="1">
                <a:latin typeface="Arial" panose="020B0604020202020204" pitchFamily="34" charset="0"/>
              </a:rPr>
              <a:t>APIResponse</a:t>
            </a:r>
            <a:r>
              <a:rPr lang="en-US" altLang="en-US" sz="1400" dirty="0">
                <a:latin typeface="Arial" panose="020B0604020202020204" pitchFamily="34" charset="0"/>
              </a:rPr>
              <a:t> test2() {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	return </a:t>
            </a:r>
            <a:r>
              <a:rPr lang="en-US" altLang="en-US" sz="1400" dirty="0" err="1">
                <a:latin typeface="Arial" panose="020B0604020202020204" pitchFamily="34" charset="0"/>
              </a:rPr>
              <a:t>APIResponse.success</a:t>
            </a:r>
            <a:r>
              <a:rPr lang="en-US" altLang="en-US" sz="1400" dirty="0">
                <a:latin typeface="Arial" panose="020B0604020202020204" pitchFamily="34" charset="0"/>
              </a:rPr>
              <a:t>("success");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@</a:t>
            </a:r>
            <a:r>
              <a:rPr lang="en-US" altLang="en-US" sz="1400" dirty="0" err="1">
                <a:latin typeface="Arial" panose="020B0604020202020204" pitchFamily="34" charset="0"/>
              </a:rPr>
              <a:t>RequestMapping</a:t>
            </a:r>
            <a:r>
              <a:rPr lang="en-US" altLang="en-US" sz="1400" dirty="0">
                <a:latin typeface="Arial" panose="020B0604020202020204" pitchFamily="34" charset="0"/>
              </a:rPr>
              <a:t>(value = "/test3")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@</a:t>
            </a:r>
            <a:r>
              <a:rPr lang="en-US" altLang="en-US" sz="1400" dirty="0" err="1">
                <a:latin typeface="Arial" panose="020B0604020202020204" pitchFamily="34" charset="0"/>
              </a:rPr>
              <a:t>HystrixCommand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 err="1">
                <a:latin typeface="Arial" panose="020B0604020202020204" pitchFamily="34" charset="0"/>
              </a:rPr>
              <a:t>defaultFallback</a:t>
            </a:r>
            <a:r>
              <a:rPr lang="en-US" altLang="en-US" sz="1400" dirty="0">
                <a:latin typeface="Arial" panose="020B0604020202020204" pitchFamily="34" charset="0"/>
              </a:rPr>
              <a:t> = "fallback")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public </a:t>
            </a:r>
            <a:r>
              <a:rPr lang="en-US" altLang="en-US" sz="1400" dirty="0" err="1">
                <a:latin typeface="Arial" panose="020B0604020202020204" pitchFamily="34" charset="0"/>
              </a:rPr>
              <a:t>APIResponse</a:t>
            </a:r>
            <a:r>
              <a:rPr lang="en-US" altLang="en-US" sz="1400" dirty="0">
                <a:latin typeface="Arial" panose="020B0604020202020204" pitchFamily="34" charset="0"/>
              </a:rPr>
              <a:t> test3(</a:t>
            </a:r>
            <a:r>
              <a:rPr lang="en-US" altLang="en-US" sz="1400" dirty="0" err="1">
                <a:latin typeface="Arial" panose="020B0604020202020204" pitchFamily="34" charset="0"/>
              </a:rPr>
              <a:t>ObjectRequest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obj</a:t>
            </a:r>
            <a:r>
              <a:rPr lang="en-US" altLang="en-US" sz="1400" dirty="0">
                <a:latin typeface="Arial" panose="020B0604020202020204" pitchFamily="34" charset="0"/>
              </a:rPr>
              <a:t>) {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	return </a:t>
            </a:r>
            <a:r>
              <a:rPr lang="en-US" altLang="en-US" sz="1400" dirty="0" err="1">
                <a:latin typeface="Arial" panose="020B0604020202020204" pitchFamily="34" charset="0"/>
              </a:rPr>
              <a:t>APIResponse.success</a:t>
            </a:r>
            <a:r>
              <a:rPr lang="en-US" altLang="en-US" sz="1400" dirty="0">
                <a:latin typeface="Arial" panose="020B0604020202020204" pitchFamily="34" charset="0"/>
              </a:rPr>
              <a:t>("success");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private </a:t>
            </a:r>
            <a:r>
              <a:rPr lang="en-US" altLang="en-US" sz="1400" dirty="0" err="1">
                <a:latin typeface="Arial" panose="020B0604020202020204" pitchFamily="34" charset="0"/>
              </a:rPr>
              <a:t>APIResponse</a:t>
            </a:r>
            <a:r>
              <a:rPr lang="en-US" altLang="en-US" sz="1400" dirty="0">
                <a:latin typeface="Arial" panose="020B0604020202020204" pitchFamily="34" charset="0"/>
              </a:rPr>
              <a:t> fallback() {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	return </a:t>
            </a:r>
            <a:r>
              <a:rPr lang="en-US" altLang="en-US" sz="1400" dirty="0" err="1">
                <a:latin typeface="Arial" panose="020B0604020202020204" pitchFamily="34" charset="0"/>
              </a:rPr>
              <a:t>APIResponse.failed</a:t>
            </a:r>
            <a:r>
              <a:rPr lang="en-US" altLang="en-US" sz="1400" dirty="0">
                <a:latin typeface="Arial" panose="020B0604020202020204" pitchFamily="34" charset="0"/>
              </a:rPr>
              <a:t>("Server is busy");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latin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Class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8394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@</a:t>
            </a:r>
            <a:r>
              <a:rPr lang="en-US" sz="1400" dirty="0" err="1"/>
              <a:t>DefaultProperties</a:t>
            </a:r>
            <a:r>
              <a:rPr lang="en-US" sz="1400" dirty="0"/>
              <a:t>(</a:t>
            </a:r>
            <a:r>
              <a:rPr lang="en-US" sz="1400" dirty="0" err="1"/>
              <a:t>defaultFallback</a:t>
            </a:r>
            <a:r>
              <a:rPr lang="en-US" sz="1400" dirty="0"/>
              <a:t> = "fallback")</a:t>
            </a:r>
          </a:p>
          <a:p>
            <a:pPr marL="0" indent="0">
              <a:buNone/>
            </a:pPr>
            <a:r>
              <a:rPr lang="en-US" sz="1400" dirty="0"/>
              <a:t>public class Service </a:t>
            </a:r>
            <a:r>
              <a:rPr lang="en-US" sz="1400" dirty="0" smtClean="0"/>
              <a:t>{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 = "/test1")</a:t>
            </a:r>
          </a:p>
          <a:p>
            <a:pPr marL="457200" lvl="1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HystrixCommand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public </a:t>
            </a:r>
            <a:r>
              <a:rPr lang="en-US" sz="1400" dirty="0" err="1"/>
              <a:t>APIResponse</a:t>
            </a:r>
            <a:r>
              <a:rPr lang="en-US" sz="1400" dirty="0"/>
              <a:t> test1(String param1) </a:t>
            </a:r>
            <a:r>
              <a:rPr lang="en-US" sz="1400" dirty="0" smtClean="0"/>
              <a:t>{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return </a:t>
            </a:r>
            <a:r>
              <a:rPr lang="en-US" sz="1400" dirty="0" err="1"/>
              <a:t>APIResponse.success</a:t>
            </a:r>
            <a:r>
              <a:rPr lang="en-US" sz="1400" dirty="0"/>
              <a:t>("success");</a:t>
            </a:r>
          </a:p>
          <a:p>
            <a:pPr marL="457200" lvl="1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 = "/test2")</a:t>
            </a:r>
          </a:p>
          <a:p>
            <a:pPr marL="457200" lvl="1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HystrixCommand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public </a:t>
            </a:r>
            <a:r>
              <a:rPr lang="en-US" sz="1400" dirty="0" err="1"/>
              <a:t>APIResponse</a:t>
            </a:r>
            <a:r>
              <a:rPr lang="en-US" sz="1400" dirty="0"/>
              <a:t> test2() {</a:t>
            </a:r>
          </a:p>
          <a:p>
            <a:pPr marL="457200" lvl="1" indent="0">
              <a:buNone/>
            </a:pPr>
            <a:r>
              <a:rPr lang="en-US" sz="1400" dirty="0" smtClean="0"/>
              <a:t>	return </a:t>
            </a:r>
            <a:r>
              <a:rPr lang="en-US" sz="1400" dirty="0" err="1"/>
              <a:t>APIResponse.success</a:t>
            </a:r>
            <a:r>
              <a:rPr lang="en-US" sz="1400" dirty="0"/>
              <a:t>("success");</a:t>
            </a:r>
          </a:p>
          <a:p>
            <a:pPr marL="457200" lvl="1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 = "/test3")</a:t>
            </a:r>
          </a:p>
          <a:p>
            <a:pPr marL="457200" lvl="1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HystrixCommand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public </a:t>
            </a:r>
            <a:r>
              <a:rPr lang="en-US" sz="1400" dirty="0" err="1"/>
              <a:t>APIResponse</a:t>
            </a:r>
            <a:r>
              <a:rPr lang="en-US" sz="1400" dirty="0"/>
              <a:t> test3(</a:t>
            </a:r>
            <a:r>
              <a:rPr lang="en-US" sz="1400" dirty="0" err="1"/>
              <a:t>ObjectRequest</a:t>
            </a:r>
            <a:r>
              <a:rPr lang="en-US" sz="1400" dirty="0"/>
              <a:t> </a:t>
            </a:r>
            <a:r>
              <a:rPr lang="en-US" sz="1400" dirty="0" err="1"/>
              <a:t>obj</a:t>
            </a:r>
            <a:r>
              <a:rPr lang="en-US" sz="1400" dirty="0"/>
              <a:t>) {</a:t>
            </a:r>
          </a:p>
          <a:p>
            <a:pPr marL="457200" lvl="1" indent="0">
              <a:buNone/>
            </a:pPr>
            <a:r>
              <a:rPr lang="en-US" sz="1400" dirty="0" smtClean="0"/>
              <a:t>	return </a:t>
            </a:r>
            <a:r>
              <a:rPr lang="en-US" sz="1400" dirty="0" err="1"/>
              <a:t>APIResponse.success</a:t>
            </a:r>
            <a:r>
              <a:rPr lang="en-US" sz="1400" dirty="0"/>
              <a:t>("success");</a:t>
            </a:r>
          </a:p>
          <a:p>
            <a:pPr marL="457200" lvl="1" indent="0">
              <a:buNone/>
            </a:pPr>
            <a:r>
              <a:rPr lang="en-US" sz="1400" dirty="0" smtClean="0"/>
              <a:t>}</a:t>
            </a:r>
          </a:p>
          <a:p>
            <a:pPr marL="457200" lvl="1" indent="0">
              <a:buNone/>
            </a:pPr>
            <a:r>
              <a:rPr lang="en-US" sz="1400" dirty="0" smtClean="0"/>
              <a:t>private </a:t>
            </a:r>
            <a:r>
              <a:rPr lang="en-US" sz="1400" dirty="0" err="1" smtClean="0"/>
              <a:t>APIResponse</a:t>
            </a:r>
            <a:r>
              <a:rPr lang="en-US" sz="1400" dirty="0" smtClean="0"/>
              <a:t> fallback() {</a:t>
            </a:r>
          </a:p>
          <a:p>
            <a:pPr marL="457200" lvl="1" indent="0">
              <a:buNone/>
            </a:pPr>
            <a:r>
              <a:rPr lang="en-US" sz="1400" dirty="0" smtClean="0"/>
              <a:t>	return </a:t>
            </a:r>
            <a:r>
              <a:rPr lang="en-US" sz="1400" dirty="0" err="1"/>
              <a:t>APIResponse.failed</a:t>
            </a:r>
            <a:r>
              <a:rPr lang="en-US" sz="1400" dirty="0"/>
              <a:t>("Server is busy");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68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Fallback Priority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Fallbacks listed in descending order of priority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command fallback defined using </a:t>
            </a:r>
            <a:r>
              <a:rPr lang="en-US" dirty="0" err="1"/>
              <a:t>fallbackMethod</a:t>
            </a:r>
            <a:r>
              <a:rPr lang="en-US" dirty="0"/>
              <a:t> property of @</a:t>
            </a:r>
            <a:r>
              <a:rPr lang="en-US" dirty="0" err="1"/>
              <a:t>HystrixCommand</a:t>
            </a:r>
            <a:endParaRPr lang="en-US" dirty="0"/>
          </a:p>
          <a:p>
            <a:r>
              <a:rPr lang="en-US" dirty="0"/>
              <a:t>command default fallback defined using </a:t>
            </a:r>
            <a:r>
              <a:rPr lang="en-US" dirty="0" err="1"/>
              <a:t>defaultFallback</a:t>
            </a:r>
            <a:r>
              <a:rPr lang="en-US" dirty="0"/>
              <a:t> property of @</a:t>
            </a:r>
            <a:r>
              <a:rPr lang="en-US" dirty="0" err="1"/>
              <a:t>HystrixCommand</a:t>
            </a:r>
            <a:endParaRPr lang="en-US" dirty="0"/>
          </a:p>
          <a:p>
            <a:r>
              <a:rPr lang="en-US" dirty="0"/>
              <a:t>class default fallback defined using </a:t>
            </a:r>
            <a:r>
              <a:rPr lang="en-US" dirty="0" err="1"/>
              <a:t>defaultFallback</a:t>
            </a:r>
            <a:r>
              <a:rPr lang="en-US" dirty="0"/>
              <a:t> property of @</a:t>
            </a:r>
            <a:r>
              <a:rPr lang="en-US" dirty="0" err="1" smtClean="0"/>
              <a:t>DefaultProperties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Default </a:t>
            </a:r>
            <a:r>
              <a:rPr lang="en-US" sz="1800" dirty="0"/>
              <a:t>commands properties are </a:t>
            </a:r>
            <a:r>
              <a:rPr lang="en-US" sz="1800" dirty="0" err="1"/>
              <a:t>groupKey</a:t>
            </a:r>
            <a:r>
              <a:rPr lang="en-US" sz="1800" dirty="0"/>
              <a:t>, </a:t>
            </a:r>
            <a:r>
              <a:rPr lang="en-US" sz="1800" dirty="0" err="1"/>
              <a:t>threadPoolKey</a:t>
            </a:r>
            <a:r>
              <a:rPr lang="en-US" sz="1800" dirty="0"/>
              <a:t>, </a:t>
            </a:r>
            <a:r>
              <a:rPr lang="en-US" sz="1800" dirty="0" err="1"/>
              <a:t>commandProperties</a:t>
            </a:r>
            <a:r>
              <a:rPr lang="en-US" sz="1800" dirty="0"/>
              <a:t>, </a:t>
            </a:r>
            <a:r>
              <a:rPr lang="en-US" sz="1800" dirty="0" err="1"/>
              <a:t>threadPoolProperties</a:t>
            </a:r>
            <a:r>
              <a:rPr lang="en-US" sz="1800" dirty="0"/>
              <a:t>, </a:t>
            </a:r>
            <a:r>
              <a:rPr lang="en-US" sz="1800" dirty="0" err="1"/>
              <a:t>ignoreExceptions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DefaultProperties</a:t>
            </a:r>
            <a:r>
              <a:rPr lang="en-US" sz="1800" dirty="0"/>
              <a:t>(</a:t>
            </a:r>
            <a:r>
              <a:rPr lang="en-US" sz="1800" dirty="0" err="1"/>
              <a:t>groupKey</a:t>
            </a:r>
            <a:r>
              <a:rPr lang="en-US" sz="1800" dirty="0"/>
              <a:t> = "</a:t>
            </a:r>
            <a:r>
              <a:rPr lang="en-US" sz="1800" dirty="0" err="1"/>
              <a:t>DefaultGroupKey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c</a:t>
            </a:r>
            <a:r>
              <a:rPr lang="en-US" sz="1800" dirty="0" smtClean="0"/>
              <a:t>lass </a:t>
            </a:r>
            <a:r>
              <a:rPr lang="en-US" sz="1800" dirty="0"/>
              <a:t>Service {</a:t>
            </a:r>
          </a:p>
          <a:p>
            <a:pPr marL="457200" lvl="1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HystrixCommand</a:t>
            </a:r>
            <a:r>
              <a:rPr lang="en-US" sz="1800" dirty="0"/>
              <a:t> // </a:t>
            </a:r>
            <a:r>
              <a:rPr lang="en-US" sz="1800" dirty="0" err="1"/>
              <a:t>hystrix</a:t>
            </a:r>
            <a:r>
              <a:rPr lang="en-US" sz="1800" dirty="0"/>
              <a:t> command group key is '</a:t>
            </a:r>
            <a:r>
              <a:rPr lang="en-US" sz="1800" dirty="0" err="1"/>
              <a:t>DefaultGroupKey</a:t>
            </a:r>
            <a:r>
              <a:rPr lang="en-US" sz="1800" dirty="0"/>
              <a:t>'</a:t>
            </a:r>
          </a:p>
          <a:p>
            <a:pPr marL="457200" lvl="1" indent="0">
              <a:buNone/>
            </a:pPr>
            <a:r>
              <a:rPr lang="en-US" sz="1800" dirty="0"/>
              <a:t>public Object </a:t>
            </a:r>
            <a:r>
              <a:rPr lang="en-US" sz="1800" dirty="0" err="1"/>
              <a:t>commandInheritsDefaultProperties</a:t>
            </a:r>
            <a:r>
              <a:rPr lang="en-US" sz="1800" dirty="0"/>
              <a:t>() {</a:t>
            </a:r>
          </a:p>
          <a:p>
            <a:pPr marL="457200" lvl="1" indent="0">
              <a:buNone/>
            </a:pPr>
            <a:r>
              <a:rPr lang="en-US" sz="1800" dirty="0" smtClean="0"/>
              <a:t>	return </a:t>
            </a:r>
            <a:r>
              <a:rPr lang="en-US" sz="1800" dirty="0"/>
              <a:t>null;</a:t>
            </a:r>
          </a:p>
          <a:p>
            <a:pPr marL="457200" lvl="1" indent="0">
              <a:buNone/>
            </a:pPr>
            <a:r>
              <a:rPr lang="en-US" sz="1800" dirty="0" smtClean="0"/>
              <a:t>}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HystrixCommand</a:t>
            </a:r>
            <a:r>
              <a:rPr lang="en-US" sz="1800" dirty="0"/>
              <a:t>(</a:t>
            </a:r>
            <a:r>
              <a:rPr lang="en-US" sz="1800" dirty="0" err="1"/>
              <a:t>groupKey</a:t>
            </a:r>
            <a:r>
              <a:rPr lang="en-US" sz="1800" dirty="0"/>
              <a:t> = "</a:t>
            </a:r>
            <a:r>
              <a:rPr lang="en-US" sz="1800" dirty="0" err="1"/>
              <a:t>SpecificGroupKey</a:t>
            </a:r>
            <a:r>
              <a:rPr lang="en-US" sz="1800" dirty="0"/>
              <a:t>") // command overrides default group key</a:t>
            </a:r>
          </a:p>
          <a:p>
            <a:pPr marL="457200" lvl="1" indent="0">
              <a:buNone/>
            </a:pPr>
            <a:r>
              <a:rPr lang="en-US" sz="1800" dirty="0"/>
              <a:t>public Object </a:t>
            </a:r>
            <a:r>
              <a:rPr lang="en-US" sz="1800" dirty="0" err="1"/>
              <a:t>commandOverridesGroupKey</a:t>
            </a:r>
            <a:r>
              <a:rPr lang="en-US" sz="1800" dirty="0"/>
              <a:t>() {</a:t>
            </a:r>
          </a:p>
          <a:p>
            <a:pPr marL="457200" lvl="1" indent="0">
              <a:buNone/>
            </a:pPr>
            <a:r>
              <a:rPr lang="en-US" sz="1800" dirty="0" smtClean="0"/>
              <a:t>	return </a:t>
            </a:r>
            <a:r>
              <a:rPr lang="en-US" sz="1800" dirty="0"/>
              <a:t>null;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Properties </a:t>
            </a:r>
            <a:r>
              <a:rPr lang="en-US" sz="2000" dirty="0"/>
              <a:t>that control </a:t>
            </a:r>
            <a:r>
              <a:rPr lang="en-US" sz="2000" dirty="0" err="1"/>
              <a:t>HystrixCommand</a:t>
            </a:r>
            <a:r>
              <a:rPr lang="en-US" sz="2000" dirty="0"/>
              <a:t> </a:t>
            </a:r>
            <a:r>
              <a:rPr lang="en-US" sz="2000" dirty="0" smtClean="0"/>
              <a:t>behavior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HystrixCommand</a:t>
            </a:r>
            <a:r>
              <a:rPr lang="en-US" sz="2000" dirty="0"/>
              <a:t>(</a:t>
            </a:r>
            <a:r>
              <a:rPr lang="en-US" sz="2000" dirty="0" err="1"/>
              <a:t>commandProperties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@</a:t>
            </a:r>
            <a:r>
              <a:rPr lang="en-US" sz="2000" dirty="0" err="1" smtClean="0"/>
              <a:t>HystrixProperty</a:t>
            </a:r>
            <a:r>
              <a:rPr lang="en-US" sz="2000" dirty="0" smtClean="0"/>
              <a:t>(name </a:t>
            </a:r>
            <a:r>
              <a:rPr lang="en-US" sz="2000" dirty="0"/>
              <a:t>= "</a:t>
            </a:r>
            <a:r>
              <a:rPr lang="en-US" sz="2000" dirty="0" err="1"/>
              <a:t>execution.isolation.thread.timeoutInMilliseconds</a:t>
            </a:r>
            <a:r>
              <a:rPr lang="en-US" sz="2000" dirty="0"/>
              <a:t>", value = "500")</a:t>
            </a:r>
          </a:p>
          <a:p>
            <a:pPr marL="0" indent="0">
              <a:buNone/>
            </a:pPr>
            <a:r>
              <a:rPr lang="en-US" sz="2000" dirty="0"/>
              <a:t>})</a:t>
            </a:r>
          </a:p>
          <a:p>
            <a:pPr marL="0" indent="0">
              <a:buNone/>
            </a:pPr>
            <a:r>
              <a:rPr lang="en-US" sz="2000" dirty="0"/>
              <a:t>public User </a:t>
            </a:r>
            <a:r>
              <a:rPr lang="en-US" sz="2000" dirty="0" err="1"/>
              <a:t>getUserById</a:t>
            </a:r>
            <a:r>
              <a:rPr lang="en-US" sz="2000" dirty="0"/>
              <a:t>(String id) {</a:t>
            </a:r>
          </a:p>
          <a:p>
            <a:pPr marL="0" indent="0">
              <a:buNone/>
            </a:pPr>
            <a:r>
              <a:rPr lang="en-US" sz="2000" dirty="0" smtClean="0"/>
              <a:t>	return </a:t>
            </a:r>
            <a:r>
              <a:rPr lang="en-US" sz="2000" dirty="0" err="1"/>
              <a:t>userResource.getUserById</a:t>
            </a:r>
            <a:r>
              <a:rPr lang="en-US" sz="2000" dirty="0"/>
              <a:t>(id);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5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Failures</a:t>
            </a:r>
          </a:p>
          <a:p>
            <a:r>
              <a:rPr lang="en-US" dirty="0" smtClean="0"/>
              <a:t>Hystrix Command</a:t>
            </a:r>
          </a:p>
          <a:p>
            <a:r>
              <a:rPr lang="en-US" dirty="0" smtClean="0"/>
              <a:t>Circuit Breaker</a:t>
            </a:r>
          </a:p>
          <a:p>
            <a:r>
              <a:rPr lang="en-US" dirty="0" smtClean="0"/>
              <a:t>Hystrix Turbine</a:t>
            </a:r>
          </a:p>
          <a:p>
            <a:r>
              <a:rPr lang="en-US" dirty="0"/>
              <a:t>Hystrix Dashboard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execution.isolation.strategy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THREAD</a:t>
            </a:r>
          </a:p>
          <a:p>
            <a:endParaRPr lang="en-US" dirty="0"/>
          </a:p>
          <a:p>
            <a:r>
              <a:rPr lang="en-US" dirty="0" smtClean="0"/>
              <a:t>SEMAPHORE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execution.isolation.semaphore.maxConcurrentRequests</a:t>
            </a:r>
            <a:r>
              <a:rPr lang="en-US" dirty="0" smtClean="0"/>
              <a:t>=</a:t>
            </a:r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526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5303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THREAD &amp; SEMAPHORE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896605"/>
            <a:ext cx="7802235" cy="596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ThreadPool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Properties </a:t>
            </a:r>
            <a:r>
              <a:rPr lang="en-US" sz="2600" dirty="0"/>
              <a:t>that control the behavior of the thread-pools that Hystrix Commands execute on.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@</a:t>
            </a:r>
            <a:r>
              <a:rPr lang="en-US" sz="2600" dirty="0" err="1"/>
              <a:t>HystrixCommand</a:t>
            </a:r>
            <a:r>
              <a:rPr lang="en-US" sz="2600" dirty="0"/>
              <a:t>(</a:t>
            </a:r>
            <a:r>
              <a:rPr lang="en-US" sz="2600" dirty="0" err="1"/>
              <a:t>commandProperties</a:t>
            </a:r>
            <a:r>
              <a:rPr lang="en-US" sz="2600" dirty="0"/>
              <a:t> = </a:t>
            </a:r>
            <a:r>
              <a:rPr lang="en-US" sz="2600" dirty="0" smtClean="0"/>
              <a:t>{ </a:t>
            </a:r>
            <a:r>
              <a:rPr lang="en-US" sz="2600" dirty="0" err="1" smtClean="0"/>
              <a:t>threadPoolProperties</a:t>
            </a:r>
            <a:r>
              <a:rPr lang="en-US" sz="2600" dirty="0" smtClean="0"/>
              <a:t> </a:t>
            </a:r>
            <a:r>
              <a:rPr lang="en-US" sz="2600" dirty="0"/>
              <a:t>= {</a:t>
            </a:r>
          </a:p>
          <a:p>
            <a:pPr marL="457200" lvl="1" indent="0">
              <a:buNone/>
            </a:pPr>
            <a:r>
              <a:rPr lang="en-US" sz="2600" dirty="0"/>
              <a:t>@</a:t>
            </a:r>
            <a:r>
              <a:rPr lang="en-US" sz="2600" dirty="0" err="1"/>
              <a:t>HystrixProperty</a:t>
            </a:r>
            <a:r>
              <a:rPr lang="en-US" sz="2600" dirty="0"/>
              <a:t>(name = "</a:t>
            </a:r>
            <a:r>
              <a:rPr lang="en-US" sz="2600" dirty="0" err="1"/>
              <a:t>coreSize</a:t>
            </a:r>
            <a:r>
              <a:rPr lang="en-US" sz="2600" dirty="0"/>
              <a:t>", value = "30"),</a:t>
            </a:r>
          </a:p>
          <a:p>
            <a:pPr marL="457200" lvl="1" indent="0">
              <a:buNone/>
            </a:pPr>
            <a:r>
              <a:rPr lang="en-US" sz="2600" dirty="0"/>
              <a:t>@</a:t>
            </a:r>
            <a:r>
              <a:rPr lang="en-US" sz="2600" dirty="0" err="1"/>
              <a:t>HystrixProperty</a:t>
            </a:r>
            <a:r>
              <a:rPr lang="en-US" sz="2600" dirty="0"/>
              <a:t>(name = "</a:t>
            </a:r>
            <a:r>
              <a:rPr lang="en-US" sz="2600" dirty="0" err="1"/>
              <a:t>maxQueueSize</a:t>
            </a:r>
            <a:r>
              <a:rPr lang="en-US" sz="2600" dirty="0"/>
              <a:t>", value = "60"),</a:t>
            </a:r>
          </a:p>
          <a:p>
            <a:pPr marL="457200" lvl="1" indent="0">
              <a:buNone/>
            </a:pPr>
            <a:r>
              <a:rPr lang="en-US" sz="2600" dirty="0"/>
              <a:t>@</a:t>
            </a:r>
            <a:r>
              <a:rPr lang="en-US" sz="2600" dirty="0" err="1"/>
              <a:t>HystrixProperty</a:t>
            </a:r>
            <a:r>
              <a:rPr lang="en-US" sz="2600" dirty="0"/>
              <a:t>(name = "</a:t>
            </a:r>
            <a:r>
              <a:rPr lang="en-US" sz="2600" dirty="0" err="1"/>
              <a:t>queueSizeRejectionThreshold</a:t>
            </a:r>
            <a:r>
              <a:rPr lang="en-US" sz="2600" dirty="0"/>
              <a:t>", value = "55")</a:t>
            </a:r>
          </a:p>
          <a:p>
            <a:pPr marL="0" indent="0">
              <a:buNone/>
            </a:pPr>
            <a:r>
              <a:rPr lang="en-US" sz="2600" dirty="0"/>
              <a:t>})</a:t>
            </a:r>
          </a:p>
          <a:p>
            <a:pPr marL="0" indent="0">
              <a:buNone/>
            </a:pPr>
            <a:r>
              <a:rPr lang="en-US" sz="2600" dirty="0"/>
              <a:t>public User </a:t>
            </a:r>
            <a:r>
              <a:rPr lang="en-US" sz="2600" dirty="0" err="1"/>
              <a:t>getUserById</a:t>
            </a:r>
            <a:r>
              <a:rPr lang="en-US" sz="2600" dirty="0"/>
              <a:t>(String id) {</a:t>
            </a:r>
          </a:p>
          <a:p>
            <a:pPr marL="0" indent="0">
              <a:buNone/>
            </a:pPr>
            <a:r>
              <a:rPr lang="en-US" sz="2600" dirty="0" smtClean="0"/>
              <a:t>	return </a:t>
            </a:r>
            <a:r>
              <a:rPr lang="en-US" sz="2600" dirty="0" err="1"/>
              <a:t>userResource.getUserById</a:t>
            </a:r>
            <a:r>
              <a:rPr lang="en-US" sz="2600" dirty="0"/>
              <a:t>(id);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598"/>
            <a:ext cx="10515600" cy="2118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etects a number </a:t>
            </a:r>
            <a:r>
              <a:rPr lang="en-US" dirty="0"/>
              <a:t>of similar failures in rapid </a:t>
            </a:r>
            <a:r>
              <a:rPr lang="en-US" dirty="0" smtClean="0"/>
              <a:t>succession and breaks circuit</a:t>
            </a:r>
          </a:p>
          <a:p>
            <a:r>
              <a:rPr lang="en-US" dirty="0" smtClean="0"/>
              <a:t>Forces </a:t>
            </a:r>
            <a:r>
              <a:rPr lang="en-US" dirty="0"/>
              <a:t>all subsequent calls to fail </a:t>
            </a:r>
            <a:r>
              <a:rPr lang="en-US" dirty="0" smtClean="0"/>
              <a:t>without </a:t>
            </a:r>
            <a:r>
              <a:rPr lang="en-US" dirty="0"/>
              <a:t>making remote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After </a:t>
            </a:r>
            <a:r>
              <a:rPr lang="en-US" dirty="0"/>
              <a:t>some configurable </a:t>
            </a:r>
            <a:r>
              <a:rPr lang="en-US" dirty="0" smtClean="0"/>
              <a:t>period, circuit will be closed </a:t>
            </a:r>
            <a:r>
              <a:rPr lang="en-US" dirty="0"/>
              <a:t>again </a:t>
            </a:r>
            <a:r>
              <a:rPr lang="en-US" dirty="0" smtClean="0"/>
              <a:t>to make remote calls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6" y="3318177"/>
            <a:ext cx="8711368" cy="35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Courier New" panose="02070309020205020404" pitchFamily="49" charset="0"/>
              </a:rPr>
              <a:t>Maven </a:t>
            </a:r>
            <a:r>
              <a:rPr lang="en-US" altLang="en-US" sz="18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Dependency</a:t>
            </a:r>
            <a:endParaRPr lang="en-US" altLang="en-US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dependency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groupId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org.springframework.cloud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groupId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artifactId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&gt;spring-cloud-starter-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netflix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-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hystrix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artifactId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dependency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cs typeface="Courier New" panose="02070309020205020404" pitchFamily="49" charset="0"/>
              </a:rPr>
              <a:t>Annotation</a:t>
            </a:r>
            <a:endParaRPr lang="en-US" altLang="en-US" sz="1800" dirty="0">
              <a:solidFill>
                <a:srgbClr val="808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808000"/>
                </a:solidFill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cs typeface="Courier New" panose="02070309020205020404" pitchFamily="49" charset="0"/>
              </a:rPr>
              <a:t>EnableCircuitBreaker</a:t>
            </a:r>
            <a:r>
              <a:rPr lang="en-US" altLang="en-US" sz="1800" dirty="0">
                <a:solidFill>
                  <a:srgbClr val="808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cs typeface="Courier New" panose="02070309020205020404" pitchFamily="49" charset="0"/>
              </a:rPr>
              <a:t>or</a:t>
            </a:r>
            <a:r>
              <a:rPr lang="en-US" altLang="en-US" sz="1800" dirty="0">
                <a:solidFill>
                  <a:srgbClr val="808000"/>
                </a:solidFill>
                <a:cs typeface="Courier New" panose="02070309020205020404" pitchFamily="49" charset="0"/>
              </a:rPr>
              <a:t> @</a:t>
            </a:r>
            <a:r>
              <a:rPr lang="en-US" altLang="en-US" sz="1800" dirty="0" err="1">
                <a:solidFill>
                  <a:srgbClr val="808000"/>
                </a:solidFill>
                <a:cs typeface="Courier New" panose="02070309020205020404" pitchFamily="49" charset="0"/>
              </a:rPr>
              <a:t>EnableHystrix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b="1" dirty="0" smtClean="0"/>
              <a:t>Properties</a:t>
            </a:r>
            <a:endParaRPr lang="en-US" altLang="en-US" sz="1800" b="1" dirty="0">
              <a:solidFill>
                <a:srgbClr val="00008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hystric.command.default.circuitBreaker.enabled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=true</a:t>
            </a:r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hystrix.command.default.circuitBreaker.sleepWindowInMilliseconds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30000</a:t>
            </a:r>
            <a:r>
              <a:rPr lang="en-US" altLang="en-US" sz="1800" dirty="0"/>
              <a:t> </a:t>
            </a:r>
            <a:r>
              <a:rPr lang="en-US" altLang="en-US" sz="1800" b="1" dirty="0" err="1" smtClean="0">
                <a:solidFill>
                  <a:srgbClr val="000080"/>
                </a:solidFill>
                <a:cs typeface="Courier New" panose="02070309020205020404" pitchFamily="49" charset="0"/>
              </a:rPr>
              <a:t>hystrix.command.default.circuitBreaker.requestVolumeThreshold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=20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cs typeface="Courier New" panose="02070309020205020404" pitchFamily="49" charset="0"/>
              </a:rPr>
              <a:t>hystrix.threadpool.default.metrics.rollingStats.timeInMilliseconds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1000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000080"/>
                </a:solidFill>
                <a:cs typeface="Courier New" panose="02070309020205020404" pitchFamily="49" charset="0"/>
              </a:rPr>
              <a:t>hystrix.command.default.circuitBreaker.errorThresholdPercentage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50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000080"/>
                </a:solidFill>
                <a:cs typeface="Courier New" panose="02070309020205020404" pitchFamily="49" charset="0"/>
              </a:rPr>
              <a:t>hystrix.command.default.circuitBreaker.forceClosed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false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Hystrix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/>
              <a:t>Maven Dependency</a:t>
            </a:r>
            <a:endParaRPr lang="en-US" altLang="en-US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dependency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groupId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org.springframework.boot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groupId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artifactId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&gt;spring-boot-starter-actuator&lt;/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artifactId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dependency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/>
              <a:t>Properties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 smtClean="0">
                <a:solidFill>
                  <a:srgbClr val="000080"/>
                </a:solidFill>
                <a:cs typeface="Courier New" panose="02070309020205020404" pitchFamily="49" charset="0"/>
              </a:rPr>
              <a:t>management.endpoint.health.enabled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true</a:t>
            </a:r>
            <a:r>
              <a:rPr lang="en-US" altLang="en-US" sz="1800" dirty="0" smtClean="0"/>
              <a:t> 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management.endpoints.jmx.exposure.include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*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management.endpoints.web.exposure.include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*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management.endpoints.web.cors.allowed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-origins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management.endpoint.health.show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-details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always</a:t>
            </a:r>
            <a:r>
              <a:rPr lang="en-US" altLang="en-US" sz="1800" dirty="0"/>
              <a:t> </a:t>
            </a:r>
            <a:endParaRPr lang="en-US" alt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/>
              <a:t>Spring Actuator - Hystrix Health </a:t>
            </a:r>
            <a:r>
              <a:rPr lang="en-US" altLang="en-US" sz="1800" b="1" dirty="0" smtClean="0"/>
              <a:t>Endpoint URL: </a:t>
            </a:r>
            <a:r>
              <a:rPr lang="en-US" altLang="en-US" sz="1800" dirty="0" smtClean="0">
                <a:hlinkClick r:id="rId2"/>
              </a:rPr>
              <a:t>http</a:t>
            </a:r>
            <a:r>
              <a:rPr lang="en-US" altLang="en-US" sz="1800" dirty="0">
                <a:hlinkClick r:id="rId2"/>
              </a:rPr>
              <a:t>://localhost:8092/hystrix.stream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22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76" y="1833990"/>
            <a:ext cx="11167648" cy="453269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Turbine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Turbine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/>
              <a:t>Maven Dependency</a:t>
            </a:r>
            <a:endParaRPr lang="en-US" altLang="en-US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dependency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groupId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org.springframework.cloud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groupId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artifactId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&gt;spring-cloud-starter-</a:t>
            </a:r>
            <a:r>
              <a:rPr lang="en-US" altLang="en-US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netflix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-turbine&lt;/</a:t>
            </a: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artifactId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dependency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1800" dirty="0"/>
              <a:t> </a:t>
            </a:r>
            <a:endParaRPr lang="en-US" alt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/>
              <a:t>Annotation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808000"/>
                </a:solidFill>
                <a:cs typeface="Courier New" panose="02070309020205020404" pitchFamily="49" charset="0"/>
              </a:rPr>
              <a:t>@</a:t>
            </a:r>
            <a:r>
              <a:rPr lang="en-US" altLang="en-US" sz="1800" dirty="0" err="1" smtClean="0">
                <a:solidFill>
                  <a:srgbClr val="808000"/>
                </a:solidFill>
                <a:cs typeface="Courier New" panose="02070309020205020404" pitchFamily="49" charset="0"/>
              </a:rPr>
              <a:t>EnableTurbine</a:t>
            </a:r>
            <a:endParaRPr lang="en-US" altLang="en-US" sz="1800" dirty="0">
              <a:solidFill>
                <a:srgbClr val="808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/>
              <a:t>Properties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turbine.app-config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image-</a:t>
            </a:r>
            <a:r>
              <a:rPr lang="en-US" altLang="en-US" sz="1800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service,hystrix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-circuit-breaker-service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turbine.cluster</a:t>
            </a:r>
            <a:r>
              <a:rPr lang="en-US" altLang="en-US" sz="1800" b="1" dirty="0">
                <a:solidFill>
                  <a:srgbClr val="000080"/>
                </a:solidFill>
                <a:cs typeface="Courier New" panose="02070309020205020404" pitchFamily="49" charset="0"/>
              </a:rPr>
              <a:t>-name-expression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new String("default")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turbine.instanceUrlSuffix.default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sz="1800" b="1" dirty="0">
                <a:solidFill>
                  <a:srgbClr val="008000"/>
                </a:solidFill>
                <a:cs typeface="Courier New" panose="02070309020205020404" pitchFamily="49" charset="0"/>
              </a:rPr>
              <a:t>actuator/</a:t>
            </a:r>
            <a:r>
              <a:rPr lang="en-US" altLang="en-US" sz="1800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hystrix.stream</a:t>
            </a:r>
            <a:r>
              <a:rPr lang="en-US" altLang="en-US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 smtClean="0">
                <a:solidFill>
                  <a:srgbClr val="000080"/>
                </a:solidFill>
                <a:cs typeface="Courier New" panose="02070309020205020404" pitchFamily="49" charset="0"/>
              </a:rPr>
              <a:t>turbine.aggregator.cluster-config</a:t>
            </a:r>
            <a:r>
              <a:rPr lang="en-US" altLang="en-US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en-US" sz="18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default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8000"/>
              </a:solidFill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/>
              <a:t>Endpoint </a:t>
            </a:r>
            <a:r>
              <a:rPr lang="en-US" altLang="en-US" sz="1800" b="1" dirty="0" smtClean="0"/>
              <a:t>URL: </a:t>
            </a:r>
            <a:r>
              <a:rPr lang="en-US" altLang="en-US" sz="1800" dirty="0">
                <a:hlinkClick r:id="rId2"/>
              </a:rPr>
              <a:t>http://</a:t>
            </a:r>
            <a:r>
              <a:rPr lang="en-US" altLang="en-US" sz="1800" dirty="0" smtClean="0">
                <a:hlinkClick r:id="rId2"/>
              </a:rPr>
              <a:t>localhost:8989/turbine.stream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25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/>
              <a:t>Maven Dependency</a:t>
            </a:r>
            <a:endParaRPr lang="en-US" alt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2400" b="1" dirty="0">
                <a:solidFill>
                  <a:srgbClr val="000080"/>
                </a:solidFill>
                <a:cs typeface="Courier New" panose="02070309020205020404" pitchFamily="49" charset="0"/>
              </a:rPr>
              <a:t>dependency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2400" dirty="0"/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groupId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org.springframework.cloud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altLang="en-US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groupId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dirty="0"/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artifactId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&gt;spring-cloud-starter-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netflix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hystrix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-dashboard&lt;/</a:t>
            </a:r>
            <a:r>
              <a:rPr lang="en-US" altLang="en-US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artifactId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altLang="en-US" sz="2400" b="1" dirty="0">
                <a:solidFill>
                  <a:srgbClr val="000080"/>
                </a:solidFill>
                <a:cs typeface="Courier New" panose="02070309020205020404" pitchFamily="49" charset="0"/>
              </a:rPr>
              <a:t>dependency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/>
              <a:t>Annotation</a:t>
            </a: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808000"/>
                </a:solidFill>
                <a:cs typeface="Courier New" panose="02070309020205020404" pitchFamily="49" charset="0"/>
              </a:rPr>
              <a:t>@</a:t>
            </a:r>
            <a:r>
              <a:rPr lang="en-US" altLang="en-US" sz="2400" dirty="0" err="1" smtClean="0">
                <a:solidFill>
                  <a:srgbClr val="808000"/>
                </a:solidFill>
                <a:cs typeface="Courier New" panose="02070309020205020404" pitchFamily="49" charset="0"/>
              </a:rPr>
              <a:t>EnableHystrixDashboard</a:t>
            </a:r>
            <a:endParaRPr lang="en-US" altLang="en-US" sz="2400" dirty="0" smtClean="0">
              <a:solidFill>
                <a:srgbClr val="808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808000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cs typeface="Courier New" panose="02070309020205020404" pitchFamily="49" charset="0"/>
              </a:rPr>
              <a:t>Endpoint URL: </a:t>
            </a:r>
            <a:r>
              <a:rPr lang="en-US" altLang="en-US" sz="2400" dirty="0" smtClean="0">
                <a:hlinkClick r:id="rId2"/>
              </a:rPr>
              <a:t>http</a:t>
            </a:r>
            <a:r>
              <a:rPr lang="en-US" altLang="en-US" sz="2400" dirty="0">
                <a:hlinkClick r:id="rId2"/>
              </a:rPr>
              <a:t>://</a:t>
            </a:r>
            <a:r>
              <a:rPr lang="en-US" altLang="en-US" sz="2400" dirty="0" smtClean="0">
                <a:hlinkClick r:id="rId2"/>
              </a:rPr>
              <a:t>localhost:8092/hystrix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97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27" y="0"/>
            <a:ext cx="9219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Microservice</a:t>
            </a:r>
            <a:r>
              <a:rPr lang="en-US" dirty="0" smtClean="0">
                <a:effectLst/>
              </a:rPr>
              <a:t> fails due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Exception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Network Latency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96"/>
            <a:ext cx="11229304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https://medium.com/omarelgabrys-blog/microservices-with-spring-boot-circuit-breaker-log-tracing-part-4-9cdf5e898988</a:t>
            </a:r>
            <a:endParaRPr lang="en-US" dirty="0"/>
          </a:p>
          <a:p>
            <a:r>
              <a:rPr lang="en-US" dirty="0">
                <a:hlinkClick r:id="rId3"/>
              </a:rPr>
              <a:t>http://callistaenterprise.se/blogg/teknik/2017/09/11/go-blog-series-part11/</a:t>
            </a:r>
            <a:endParaRPr lang="en-US" dirty="0"/>
          </a:p>
          <a:p>
            <a:r>
              <a:rPr lang="en-US" dirty="0">
                <a:hlinkClick r:id="rId4"/>
              </a:rPr>
              <a:t>https://cloud.spring.io/spring-cloud-static/spring-cloud-netflix/1.4.3.RELEASE/single/spring-cloud-netflix.html</a:t>
            </a:r>
            <a:endParaRPr lang="en-US" dirty="0"/>
          </a:p>
          <a:p>
            <a:r>
              <a:rPr lang="en-US" dirty="0">
                <a:hlinkClick r:id="rId5"/>
              </a:rPr>
              <a:t>https://github.com/Netflix/Hystrix/tree/master/hystrix-contrib/hystrix-javanica</a:t>
            </a:r>
            <a:endParaRPr lang="en-US" dirty="0"/>
          </a:p>
          <a:p>
            <a:r>
              <a:rPr lang="en-US" dirty="0">
                <a:hlinkClick r:id="rId6"/>
              </a:rPr>
              <a:t>https://github.com/Netflix/Hystrix/wiki/How-To-Use</a:t>
            </a:r>
            <a:endParaRPr lang="en-US" dirty="0"/>
          </a:p>
          <a:p>
            <a:r>
              <a:rPr lang="en-US" dirty="0">
                <a:hlinkClick r:id="rId7"/>
              </a:rPr>
              <a:t>https://github.com/Netflix/Hystrix/wiki/Configuration</a:t>
            </a:r>
            <a:endParaRPr lang="en-US" dirty="0"/>
          </a:p>
          <a:p>
            <a:r>
              <a:rPr lang="en-US" dirty="0" smtClean="0">
                <a:hlinkClick r:id="rId8"/>
              </a:rPr>
              <a:t>https://github.com/Netflix/Hystrix/wiki/How-it-Works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7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0" y="258029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6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Cascading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Having a large number of services as dependencies can lead to a Cascading failures.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19" y="2973775"/>
            <a:ext cx="9461986" cy="29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Cascading Failures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06" y="2157889"/>
            <a:ext cx="9487388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What is </a:t>
            </a:r>
            <a:r>
              <a:rPr lang="en-US" dirty="0" err="1" smtClean="0">
                <a:effectLst/>
              </a:rPr>
              <a:t>hystrix</a:t>
            </a:r>
            <a:r>
              <a:rPr lang="en-US" dirty="0" smtClean="0">
                <a:effectLst/>
              </a:rPr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>
                <a:effectLst/>
              </a:rPr>
              <a:t>atency and fault tolerance library</a:t>
            </a:r>
          </a:p>
          <a:p>
            <a:r>
              <a:rPr lang="en-US" dirty="0" smtClean="0">
                <a:effectLst/>
              </a:rPr>
              <a:t>Isolates points of access to remote systems, services and 3rd party libraries</a:t>
            </a:r>
          </a:p>
          <a:p>
            <a:r>
              <a:rPr lang="en-US" dirty="0" smtClean="0"/>
              <a:t>S</a:t>
            </a:r>
            <a:r>
              <a:rPr lang="en-US" dirty="0" smtClean="0">
                <a:effectLst/>
              </a:rPr>
              <a:t>tops cascading failure</a:t>
            </a:r>
          </a:p>
          <a:p>
            <a:r>
              <a:rPr lang="en-US" dirty="0" smtClean="0"/>
              <a:t>E</a:t>
            </a:r>
            <a:r>
              <a:rPr lang="en-US" dirty="0" smtClean="0">
                <a:effectLst/>
              </a:rPr>
              <a:t>nables resilience in complex distributed systems where failure is inevitable.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patterns for </a:t>
            </a:r>
            <a:r>
              <a:rPr lang="en-US" dirty="0" err="1" smtClean="0"/>
              <a:t>Hysterix</a:t>
            </a:r>
            <a:r>
              <a:rPr lang="en-US" dirty="0" err="1"/>
              <a:t>C</a:t>
            </a:r>
            <a:r>
              <a:rPr lang="en-US" dirty="0" err="1" smtClean="0"/>
              <a:t>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 Fast</a:t>
            </a:r>
          </a:p>
          <a:p>
            <a:r>
              <a:rPr lang="en-US" dirty="0" smtClean="0"/>
              <a:t>Fail Silent</a:t>
            </a:r>
          </a:p>
          <a:p>
            <a:r>
              <a:rPr lang="en-US" dirty="0" smtClean="0"/>
              <a:t>Fallback: Static</a:t>
            </a:r>
          </a:p>
          <a:p>
            <a:r>
              <a:rPr lang="en-US" dirty="0" smtClean="0"/>
              <a:t>Fallback: Stubbed</a:t>
            </a:r>
          </a:p>
          <a:p>
            <a:r>
              <a:rPr lang="en-US" dirty="0" smtClean="0"/>
              <a:t>Primary + Secondary with Fallback</a:t>
            </a:r>
          </a:p>
          <a:p>
            <a:r>
              <a:rPr lang="en-US" dirty="0" smtClean="0"/>
              <a:t>Fallback: Cache via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 fast (throw Exception)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Example1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HystrixCommand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public User </a:t>
            </a:r>
            <a:r>
              <a:rPr lang="en-US" sz="1400" dirty="0" err="1"/>
              <a:t>getUserById</a:t>
            </a:r>
            <a:r>
              <a:rPr lang="en-US" sz="1400" dirty="0"/>
              <a:t>(String id) {</a:t>
            </a:r>
          </a:p>
          <a:p>
            <a:pPr marL="0" indent="0">
              <a:buNone/>
            </a:pPr>
            <a:r>
              <a:rPr lang="en-US" sz="1400" dirty="0"/>
              <a:t>	return </a:t>
            </a:r>
            <a:r>
              <a:rPr lang="en-US" sz="1400" dirty="0" err="1"/>
              <a:t>userResource.getUserById</a:t>
            </a:r>
            <a:r>
              <a:rPr lang="en-US" sz="1400" dirty="0"/>
              <a:t>(id);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Example2:</a:t>
            </a:r>
          </a:p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HystrixCommand</a:t>
            </a:r>
            <a:r>
              <a:rPr lang="en-US" sz="1400" dirty="0"/>
              <a:t>(</a:t>
            </a:r>
            <a:r>
              <a:rPr lang="en-US" sz="1400" dirty="0" err="1"/>
              <a:t>fallbackMethod</a:t>
            </a:r>
            <a:r>
              <a:rPr lang="en-US" sz="1400" dirty="0"/>
              <a:t> = "fallback1")</a:t>
            </a:r>
          </a:p>
          <a:p>
            <a:pPr marL="0" indent="0">
              <a:buNone/>
            </a:pPr>
            <a:r>
              <a:rPr lang="en-US" sz="1400" dirty="0"/>
              <a:t>User </a:t>
            </a:r>
            <a:r>
              <a:rPr lang="en-US" sz="1400" dirty="0" err="1"/>
              <a:t>getUserById</a:t>
            </a:r>
            <a:r>
              <a:rPr lang="en-US" sz="1400" dirty="0"/>
              <a:t>(String id) {</a:t>
            </a:r>
          </a:p>
          <a:p>
            <a:pPr marL="0" indent="0">
              <a:buNone/>
            </a:pPr>
            <a:r>
              <a:rPr lang="en-US" sz="1400" dirty="0" smtClean="0"/>
              <a:t>	throw </a:t>
            </a:r>
            <a:r>
              <a:rPr lang="en-US" sz="1400" dirty="0"/>
              <a:t>new </a:t>
            </a:r>
            <a:r>
              <a:rPr lang="en-US" sz="1400" dirty="0" err="1"/>
              <a:t>RuntimeException</a:t>
            </a:r>
            <a:r>
              <a:rPr lang="en-US" sz="1400" dirty="0"/>
              <a:t>("</a:t>
            </a:r>
            <a:r>
              <a:rPr lang="en-US" sz="1400" dirty="0" err="1"/>
              <a:t>getUserById</a:t>
            </a:r>
            <a:r>
              <a:rPr lang="en-US" sz="1400" dirty="0"/>
              <a:t> command failed");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HystrixCommand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User fallback1(String id, </a:t>
            </a:r>
            <a:r>
              <a:rPr lang="en-US" sz="1400" dirty="0" err="1"/>
              <a:t>Throwable</a:t>
            </a:r>
            <a:r>
              <a:rPr lang="en-US" sz="1400" dirty="0"/>
              <a:t> e) {</a:t>
            </a:r>
          </a:p>
          <a:p>
            <a:pPr marL="0" indent="0">
              <a:buNone/>
            </a:pPr>
            <a:r>
              <a:rPr lang="en-US" sz="1400" dirty="0"/>
              <a:t>	// throw new </a:t>
            </a:r>
            <a:r>
              <a:rPr lang="en-US" sz="1400" dirty="0" err="1"/>
              <a:t>NullPointerException</a:t>
            </a:r>
            <a:r>
              <a:rPr lang="en-US" sz="1400" dirty="0"/>
              <a:t>("fallback1 failed");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0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 Silent (return null)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HystrixCommand</a:t>
            </a:r>
            <a:r>
              <a:rPr lang="en-US" sz="2000" dirty="0" smtClean="0"/>
              <a:t>(</a:t>
            </a:r>
            <a:r>
              <a:rPr lang="en-US" sz="2000" dirty="0" err="1" smtClean="0"/>
              <a:t>fallbackMethod</a:t>
            </a:r>
            <a:r>
              <a:rPr lang="en-US" sz="2000" dirty="0" smtClean="0"/>
              <a:t> </a:t>
            </a:r>
            <a:r>
              <a:rPr lang="en-US" sz="2000" dirty="0"/>
              <a:t>= "</a:t>
            </a:r>
            <a:r>
              <a:rPr lang="en-US" sz="2000" dirty="0" err="1"/>
              <a:t>defaultUser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public User </a:t>
            </a:r>
            <a:r>
              <a:rPr lang="en-US" sz="2000" dirty="0" err="1"/>
              <a:t>getUserById</a:t>
            </a:r>
            <a:r>
              <a:rPr lang="en-US" sz="2000" dirty="0"/>
              <a:t>(String id) {</a:t>
            </a:r>
          </a:p>
          <a:p>
            <a:pPr marL="0" indent="0">
              <a:buNone/>
            </a:pPr>
            <a:r>
              <a:rPr lang="en-US" sz="2000" dirty="0" smtClean="0"/>
              <a:t>	return </a:t>
            </a:r>
            <a:r>
              <a:rPr lang="en-US" sz="2000" dirty="0" err="1"/>
              <a:t>userResource.getUserById</a:t>
            </a:r>
            <a:r>
              <a:rPr lang="en-US" sz="2000" dirty="0"/>
              <a:t>(id);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private User </a:t>
            </a:r>
            <a:r>
              <a:rPr lang="en-US" sz="2000" dirty="0" err="1"/>
              <a:t>defaultUser</a:t>
            </a:r>
            <a:r>
              <a:rPr lang="en-US" sz="2000" dirty="0"/>
              <a:t>(String id) {</a:t>
            </a:r>
          </a:p>
          <a:p>
            <a:pPr marL="0" indent="0">
              <a:buNone/>
            </a:pPr>
            <a:r>
              <a:rPr lang="en-US" sz="2000" dirty="0" smtClean="0"/>
              <a:t>	return </a:t>
            </a:r>
            <a:r>
              <a:rPr lang="en-US" sz="2000" dirty="0"/>
              <a:t>new User(null, null);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74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879</Words>
  <Application>Microsoft Office PowerPoint</Application>
  <PresentationFormat>Widescreen</PresentationFormat>
  <Paragraphs>320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Courier New</vt:lpstr>
      <vt:lpstr>Office Theme</vt:lpstr>
      <vt:lpstr>PowerPoint Presentation</vt:lpstr>
      <vt:lpstr>Topics to be covered</vt:lpstr>
      <vt:lpstr>Microservice fails due to</vt:lpstr>
      <vt:lpstr>Cascading Failures</vt:lpstr>
      <vt:lpstr>Cascading Failures</vt:lpstr>
      <vt:lpstr>What is hystrix ?</vt:lpstr>
      <vt:lpstr>Common patterns for HysterixCommand</vt:lpstr>
      <vt:lpstr>Fail fast (throw Exception)</vt:lpstr>
      <vt:lpstr>Fail Silent (return null)</vt:lpstr>
      <vt:lpstr>Fallback: Static</vt:lpstr>
      <vt:lpstr>Fallback: Stubbed</vt:lpstr>
      <vt:lpstr>Chain of Hystrix Command</vt:lpstr>
      <vt:lpstr>Exception Propagation</vt:lpstr>
      <vt:lpstr>Default Fallback</vt:lpstr>
      <vt:lpstr>Method Level</vt:lpstr>
      <vt:lpstr>Class Level</vt:lpstr>
      <vt:lpstr>Fallback Priority</vt:lpstr>
      <vt:lpstr>Properties Override</vt:lpstr>
      <vt:lpstr>Command Properties</vt:lpstr>
      <vt:lpstr>Execution Strategy</vt:lpstr>
      <vt:lpstr>THREAD &amp; SEMAPHORE</vt:lpstr>
      <vt:lpstr>ThreadPool Properties</vt:lpstr>
      <vt:lpstr>Circuit Breaker</vt:lpstr>
      <vt:lpstr>Circuit Breaker</vt:lpstr>
      <vt:lpstr>Monitoring Hystrix</vt:lpstr>
      <vt:lpstr>Hystrix Turbine</vt:lpstr>
      <vt:lpstr>Hystrix Turbine</vt:lpstr>
      <vt:lpstr>Hystrix Dashboard</vt:lpstr>
      <vt:lpstr>PowerPoint Presentation</vt:lpstr>
      <vt:lpstr>References</vt:lpstr>
      <vt:lpstr>Thank You</vt:lpstr>
    </vt:vector>
  </TitlesOfParts>
  <Company>Gruppo Banca Sella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Hystrix and Circuit breaker</dc:title>
  <dc:creator>Rajaguru M.</dc:creator>
  <cp:lastModifiedBy>Rajaguru M.</cp:lastModifiedBy>
  <cp:revision>66</cp:revision>
  <dcterms:created xsi:type="dcterms:W3CDTF">2019-01-29T11:48:06Z</dcterms:created>
  <dcterms:modified xsi:type="dcterms:W3CDTF">2019-02-01T11:46:21Z</dcterms:modified>
</cp:coreProperties>
</file>