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BBFF2-7121-4FE4-883B-4762F452A65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B1F8C-5451-4859-8BEE-6D17A0EB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D6B-A7F4-4B30-BF14-6906088CC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026CA-5075-4E8B-ACE2-4DB495027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88B9-EBF0-427F-ABC1-9BBE96B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FFE2-482F-487C-B0D9-880CA192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7CE6-F12E-4D95-B3D6-C2C34209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330-563C-47E3-9C59-3B32C63B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E64A1-99B2-4C99-8528-027F0D16C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1055-E0F7-4378-8D0A-0124F182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232E-C775-458E-A957-7381FAFD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4582-245B-428D-8C94-FBB1FFC1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0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E6487-325D-4094-A287-D32998408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0125D-2215-44D9-887C-61CC014E3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C3F6-086E-488D-B08E-F4CA8415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2EAC-1147-4EBF-8B0D-EE7D3BFE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F4F7-4C63-4DDA-AAD2-489698A8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7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696A-0191-4EE5-B04E-F8C31052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48EE-8AD7-4C78-A4D0-EC1EB4C9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8ADE-C25C-4580-B559-CB738EDF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20E9-9657-4763-9F3D-19C8F08F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95D8-520F-476E-A98B-31DA0882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3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A992-24C5-4549-ADEA-02B7BD31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D27F3-1671-46C9-B500-9729C7DF5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494B-A25A-4BB6-87D8-10385115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B0D5-C9A6-46FF-94B7-344DE742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B66F-4E3F-460E-9999-5C628B56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D02D-4CC0-4F86-B389-8119D8B2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40EA-07CB-40A5-9EE7-F5BBE1DF0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14867-0572-47D0-A058-DC5960913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EA4A-5093-42FA-BB08-50C089BA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88814-19A0-4399-AEBD-D2E462C6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C881B-A0AC-4B93-B1D6-5BEC9393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3FE1-164A-4C54-95C0-B2C0417F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4496-B98D-4C33-ACAF-CF8851A98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07DE5-22B0-49D2-8326-AD8C740D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865B3-D7B9-43BD-8278-F6BF49AC1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8ECC2-0884-42FB-97F3-1C7A74213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97CF7-CED8-4A30-BABE-C6454105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F0EF3-273B-4D12-A3DE-F063A994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A52D3-D2E0-46B6-B8A5-C98BB4E0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5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FC00-44D6-4C01-ACB1-C18F9944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2AE58-452D-4E3E-B833-28C2CB1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B680-9CB6-4A1E-AE95-D145678E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1FB5-1231-40AE-BD16-0B42117A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3FAE9-BA6B-4A63-A939-9BBD6E04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FE437-C6D8-4929-8235-69352B73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C899-3CDC-4420-A65E-1D2B9E44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2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65A2-EED3-452A-AD10-7B3F6CF6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698E-961E-43B0-B9B4-5D2527EB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21D85-21C6-4054-B906-DE13B9C1B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F7D0-2BF5-4338-B004-3BF8C494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FE5B-0D79-4018-AB74-275AF6A5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AC57C-BAE8-4E65-8D8B-9035E149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52C0-4F85-4544-B7E3-0141573E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DF633-22A6-467A-9C26-6231371A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670EB-38F5-419D-ACF5-8C6E9C6F5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491A-AF80-42BA-BAA8-5A64B7E3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72CD-0E6F-45B7-AE23-8E4BAC22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BEE5-8F8E-4C37-B6A7-2A16636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6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62583-F83B-4B7D-B063-BEDE222B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746F7-98A4-4BE5-AEF9-7F78507E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A3C1-1D84-4932-8AE9-1996CF418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949-E4C9-40B6-B689-EFA6723F662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30B7-43FF-4D8B-ACD6-EA431A229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57A4-0E2B-49C9-BAF1-BE136C4CE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9876-3C6A-4248-9E81-3B5547F29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0" y="0"/>
            <a:ext cx="2572871" cy="6857998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E4BD8-033B-487A-840A-8DE9B7A3D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36" y="0"/>
            <a:ext cx="961912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01E6D-FE08-4D7E-9A7E-BFD8F8DF9332}"/>
              </a:ext>
            </a:extLst>
          </p:cNvPr>
          <p:cNvSpPr txBox="1"/>
          <p:nvPr/>
        </p:nvSpPr>
        <p:spPr>
          <a:xfrm>
            <a:off x="2572871" y="2351015"/>
            <a:ext cx="56298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</a:t>
            </a:r>
            <a:r>
              <a:rPr lang="en-US" sz="3200" dirty="0"/>
              <a:t> </a:t>
            </a:r>
          </a:p>
          <a:p>
            <a:r>
              <a:rPr lang="en-US" sz="4400" b="1" dirty="0">
                <a:solidFill>
                  <a:srgbClr val="7030A0"/>
                </a:solidFill>
              </a:rPr>
              <a:t>REPORT</a:t>
            </a:r>
            <a:endParaRPr lang="en-IN" sz="4400" b="1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07C709-27B3-409C-AE73-6CD9BA72141F}"/>
              </a:ext>
            </a:extLst>
          </p:cNvPr>
          <p:cNvCxnSpPr/>
          <p:nvPr/>
        </p:nvCxnSpPr>
        <p:spPr>
          <a:xfrm>
            <a:off x="2572871" y="3612899"/>
            <a:ext cx="4652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88162C-24A0-45F2-9D6C-B55088A46564}"/>
              </a:ext>
            </a:extLst>
          </p:cNvPr>
          <p:cNvSpPr txBox="1"/>
          <p:nvPr/>
        </p:nvSpPr>
        <p:spPr>
          <a:xfrm>
            <a:off x="2572871" y="3720475"/>
            <a:ext cx="437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Promotional Performance Analysis of </a:t>
            </a:r>
            <a:r>
              <a:rPr lang="en-US" sz="2000" dirty="0" err="1">
                <a:latin typeface="Arial Black" panose="020B0A04020102020204" pitchFamily="34" charset="0"/>
              </a:rPr>
              <a:t>AtliQ</a:t>
            </a:r>
            <a:r>
              <a:rPr lang="en-US" sz="2000" dirty="0">
                <a:latin typeface="Arial Black" panose="020B0A04020102020204" pitchFamily="34" charset="0"/>
              </a:rPr>
              <a:t> Mart</a:t>
            </a:r>
            <a:r>
              <a:rPr lang="en-US" sz="2000" dirty="0">
                <a:latin typeface="Bahnschrift SemiBold" panose="020B0502040204020203" pitchFamily="34" charset="0"/>
              </a:rPr>
              <a:t>. </a:t>
            </a:r>
            <a:endParaRPr lang="en-IN" sz="2000" dirty="0">
              <a:latin typeface="Bahnschrift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8190B-80D9-40A9-9F81-2607717D3E49}"/>
              </a:ext>
            </a:extLst>
          </p:cNvPr>
          <p:cNvSpPr txBox="1"/>
          <p:nvPr/>
        </p:nvSpPr>
        <p:spPr>
          <a:xfrm>
            <a:off x="6006356" y="5683623"/>
            <a:ext cx="1649506" cy="60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by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Siva Jetteboina</a:t>
            </a:r>
            <a:endParaRPr lang="en-IN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" y="76059"/>
            <a:ext cx="12191999" cy="120575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Total Revenue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968DA-CB80-46F3-98CC-A651F0D78C5A}"/>
              </a:ext>
            </a:extLst>
          </p:cNvPr>
          <p:cNvSpPr/>
          <p:nvPr/>
        </p:nvSpPr>
        <p:spPr>
          <a:xfrm>
            <a:off x="291352" y="1714892"/>
            <a:ext cx="11609295" cy="486783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97586-A294-4638-AA3D-FF96BB94F6D2}"/>
              </a:ext>
            </a:extLst>
          </p:cNvPr>
          <p:cNvSpPr txBox="1"/>
          <p:nvPr/>
        </p:nvSpPr>
        <p:spPr>
          <a:xfrm>
            <a:off x="7082112" y="3693457"/>
            <a:ext cx="3648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*Revenue in Millions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59EF1-A6C1-4014-8B88-4D609BB97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5" y="2067824"/>
            <a:ext cx="4987786" cy="42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1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380565" y="71720"/>
            <a:ext cx="10811435" cy="120575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A8AAA-6C6C-4549-AD28-CFA4BBAEF3B8}"/>
              </a:ext>
            </a:extLst>
          </p:cNvPr>
          <p:cNvSpPr/>
          <p:nvPr/>
        </p:nvSpPr>
        <p:spPr>
          <a:xfrm>
            <a:off x="107576" y="71720"/>
            <a:ext cx="1165412" cy="1205754"/>
          </a:xfrm>
          <a:prstGeom prst="rect">
            <a:avLst/>
          </a:prstGeom>
          <a:solidFill>
            <a:srgbClr val="593C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FAEAB-3F0D-4E3C-805C-74F84F7AFB69}"/>
              </a:ext>
            </a:extLst>
          </p:cNvPr>
          <p:cNvSpPr/>
          <p:nvPr/>
        </p:nvSpPr>
        <p:spPr>
          <a:xfrm>
            <a:off x="422420" y="1681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bg1"/>
                </a:solidFill>
              </a:rPr>
              <a:t>4</a:t>
            </a:r>
            <a:endParaRPr lang="en-US" sz="54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6C2C-061F-46B0-B367-44B6D8D6B831}"/>
              </a:ext>
            </a:extLst>
          </p:cNvPr>
          <p:cNvSpPr txBox="1"/>
          <p:nvPr/>
        </p:nvSpPr>
        <p:spPr>
          <a:xfrm>
            <a:off x="1380565" y="345152"/>
            <a:ext cx="1040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Produce report that calculates the incremental sold quantity (ISU%) for each category during the Diwali Campaign . Additionally Provide Rankings for the Categories based on their ISU %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EBD46-1491-4A96-A0C0-DDACB68C2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7"/>
          <a:stretch/>
        </p:blipFill>
        <p:spPr>
          <a:xfrm>
            <a:off x="2510117" y="1475822"/>
            <a:ext cx="7171766" cy="5198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84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" y="75059"/>
            <a:ext cx="12191999" cy="122311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Category wise Diwali Campaign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3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968DA-CB80-46F3-98CC-A651F0D78C5A}"/>
              </a:ext>
            </a:extLst>
          </p:cNvPr>
          <p:cNvSpPr/>
          <p:nvPr/>
        </p:nvSpPr>
        <p:spPr>
          <a:xfrm>
            <a:off x="291352" y="1731816"/>
            <a:ext cx="11609295" cy="4937919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4C261-65EC-4919-8AAD-00D114498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7" y="2724181"/>
            <a:ext cx="5367400" cy="3119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4AA531-2FF7-48C1-898E-768C55ED6E74}"/>
              </a:ext>
            </a:extLst>
          </p:cNvPr>
          <p:cNvSpPr txBox="1"/>
          <p:nvPr/>
        </p:nvSpPr>
        <p:spPr>
          <a:xfrm>
            <a:off x="7109010" y="3029076"/>
            <a:ext cx="4392706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“Home Appliances” got  1</a:t>
            </a:r>
            <a:r>
              <a:rPr lang="en-IN" sz="2000" baseline="30000" dirty="0">
                <a:solidFill>
                  <a:schemeClr val="bg1"/>
                </a:solidFill>
              </a:rPr>
              <a:t>st</a:t>
            </a:r>
            <a:r>
              <a:rPr lang="en-IN" sz="2000" dirty="0">
                <a:solidFill>
                  <a:schemeClr val="bg1"/>
                </a:solidFill>
              </a:rPr>
              <a:t> Rank with 588.45% of ISU.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“Home Care” got 2</a:t>
            </a:r>
            <a:r>
              <a:rPr lang="en-IN" sz="2000" baseline="30000" dirty="0">
                <a:solidFill>
                  <a:schemeClr val="bg1"/>
                </a:solidFill>
              </a:rPr>
              <a:t>nd</a:t>
            </a:r>
            <a:r>
              <a:rPr lang="en-IN" sz="2000" dirty="0">
                <a:solidFill>
                  <a:schemeClr val="bg1"/>
                </a:solidFill>
              </a:rPr>
              <a:t> Rank with 203.14% of ISU.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“Combo 1” got 3</a:t>
            </a:r>
            <a:r>
              <a:rPr lang="en-IN" sz="2000" baseline="30000" dirty="0">
                <a:solidFill>
                  <a:schemeClr val="bg1"/>
                </a:solidFill>
              </a:rPr>
              <a:t>rd</a:t>
            </a:r>
            <a:r>
              <a:rPr lang="en-IN" sz="2000" dirty="0">
                <a:solidFill>
                  <a:schemeClr val="bg1"/>
                </a:solidFill>
              </a:rPr>
              <a:t> Rank with 202.36% of ISU.</a:t>
            </a:r>
          </a:p>
        </p:txBody>
      </p:sp>
    </p:spTree>
    <p:extLst>
      <p:ext uri="{BB962C8B-B14F-4D97-AF65-F5344CB8AC3E}">
        <p14:creationId xmlns:p14="http://schemas.microsoft.com/office/powerpoint/2010/main" val="63904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380565" y="71720"/>
            <a:ext cx="10811435" cy="120575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A8AAA-6C6C-4549-AD28-CFA4BBAEF3B8}"/>
              </a:ext>
            </a:extLst>
          </p:cNvPr>
          <p:cNvSpPr/>
          <p:nvPr/>
        </p:nvSpPr>
        <p:spPr>
          <a:xfrm>
            <a:off x="107576" y="71720"/>
            <a:ext cx="1165412" cy="1205754"/>
          </a:xfrm>
          <a:prstGeom prst="rect">
            <a:avLst/>
          </a:prstGeom>
          <a:solidFill>
            <a:srgbClr val="593C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FAEAB-3F0D-4E3C-805C-74F84F7AFB69}"/>
              </a:ext>
            </a:extLst>
          </p:cNvPr>
          <p:cNvSpPr/>
          <p:nvPr/>
        </p:nvSpPr>
        <p:spPr>
          <a:xfrm>
            <a:off x="422420" y="1681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bg1"/>
                </a:solidFill>
                <a:effectLst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6C2C-061F-46B0-B367-44B6D8D6B831}"/>
              </a:ext>
            </a:extLst>
          </p:cNvPr>
          <p:cNvSpPr txBox="1"/>
          <p:nvPr/>
        </p:nvSpPr>
        <p:spPr>
          <a:xfrm>
            <a:off x="1380565" y="345152"/>
            <a:ext cx="1040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Create a report featuring the Top 5 Products, Ranked  by Incremental Revenue Percentage , Across All Campaigns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F3613-0DCA-4540-AFAF-B546D8CA8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" y="1550906"/>
            <a:ext cx="10919012" cy="4967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60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" y="119878"/>
            <a:ext cx="12191999" cy="122311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Top Performing Products By Incremental Revenue Percentage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3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968DA-CB80-46F3-98CC-A651F0D78C5A}"/>
              </a:ext>
            </a:extLst>
          </p:cNvPr>
          <p:cNvSpPr/>
          <p:nvPr/>
        </p:nvSpPr>
        <p:spPr>
          <a:xfrm>
            <a:off x="291352" y="1731820"/>
            <a:ext cx="11609295" cy="4937919"/>
          </a:xfrm>
          <a:prstGeom prst="rect">
            <a:avLst/>
          </a:prstGeom>
          <a:solidFill>
            <a:srgbClr val="593C8F"/>
          </a:solidFill>
          <a:ln>
            <a:solidFill>
              <a:srgbClr val="593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D124-8B8D-4C2E-8128-FE1F008C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23" y="2392583"/>
            <a:ext cx="6445621" cy="373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-1" y="0"/>
            <a:ext cx="12192001" cy="1828800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01E6D-FE08-4D7E-9A7E-BFD8F8DF9332}"/>
              </a:ext>
            </a:extLst>
          </p:cNvPr>
          <p:cNvSpPr txBox="1"/>
          <p:nvPr/>
        </p:nvSpPr>
        <p:spPr>
          <a:xfrm>
            <a:off x="3702424" y="414640"/>
            <a:ext cx="56298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ABOUT THE PROJECT	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8190B-80D9-40A9-9F81-2607717D3E49}"/>
              </a:ext>
            </a:extLst>
          </p:cNvPr>
          <p:cNvSpPr txBox="1"/>
          <p:nvPr/>
        </p:nvSpPr>
        <p:spPr>
          <a:xfrm>
            <a:off x="537884" y="2202914"/>
            <a:ext cx="11116231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 focuses on evaluating the Promotional Performance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Mart’s  Branded Products of Diwali 2023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Sankranthi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2024.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Mart Operating as a retail giant with over 50 Super Markets in the Southern Region of  India, It Aims to leverage data – driven insights to Optimize Further Promotional Strategies.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Analyzing Sales data and promotional activities, this study is helps to actionable insights to enhance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Market’s Marketing Strategies.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5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0" y="4481"/>
            <a:ext cx="3720353" cy="6853515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1FEBE-8CF7-434F-843C-A9087856DB9D}"/>
              </a:ext>
            </a:extLst>
          </p:cNvPr>
          <p:cNvSpPr txBox="1"/>
          <p:nvPr/>
        </p:nvSpPr>
        <p:spPr>
          <a:xfrm>
            <a:off x="0" y="2716307"/>
            <a:ext cx="3720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 – hoc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Requests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Evaluation</a:t>
            </a:r>
            <a:endParaRPr lang="en-IN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7ABEB-4B07-4297-8445-2D10934DDCE8}"/>
              </a:ext>
            </a:extLst>
          </p:cNvPr>
          <p:cNvSpPr txBox="1"/>
          <p:nvPr/>
        </p:nvSpPr>
        <p:spPr>
          <a:xfrm>
            <a:off x="4858871" y="3083859"/>
            <a:ext cx="5262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 holders of </a:t>
            </a:r>
            <a:r>
              <a:rPr lang="en-US" sz="2000" dirty="0" err="1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AtliQ</a:t>
            </a:r>
            <a:r>
              <a:rPr lang="en-US" sz="2000" dirty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Mart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some Business Questions and they requiring SQL based report Generation</a:t>
            </a:r>
            <a:endParaRPr lang="en-IN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Meeting with solid fill">
            <a:extLst>
              <a:ext uri="{FF2B5EF4-FFF2-40B4-BE49-F238E27FC236}">
                <a16:creationId xmlns:a16="http://schemas.microsoft.com/office/drawing/2014/main" id="{7EC80085-63FD-471A-96A6-DCC2788E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0434" y="5311588"/>
            <a:ext cx="1680883" cy="16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0" y="4481"/>
            <a:ext cx="3720353" cy="6853515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1FEBE-8CF7-434F-843C-A9087856DB9D}"/>
              </a:ext>
            </a:extLst>
          </p:cNvPr>
          <p:cNvSpPr txBox="1"/>
          <p:nvPr/>
        </p:nvSpPr>
        <p:spPr>
          <a:xfrm>
            <a:off x="0" y="2814920"/>
            <a:ext cx="3720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Sets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Used</a:t>
            </a:r>
            <a:endParaRPr lang="en-IN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7ABEB-4B07-4297-8445-2D10934DDCE8}"/>
              </a:ext>
            </a:extLst>
          </p:cNvPr>
          <p:cNvSpPr txBox="1"/>
          <p:nvPr/>
        </p:nvSpPr>
        <p:spPr>
          <a:xfrm>
            <a:off x="5611906" y="2691809"/>
            <a:ext cx="5262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dim_campaigns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dim_products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dim_stores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fact_events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380565" y="71720"/>
            <a:ext cx="10811435" cy="120575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A8AAA-6C6C-4549-AD28-CFA4BBAEF3B8}"/>
              </a:ext>
            </a:extLst>
          </p:cNvPr>
          <p:cNvSpPr/>
          <p:nvPr/>
        </p:nvSpPr>
        <p:spPr>
          <a:xfrm>
            <a:off x="107576" y="62755"/>
            <a:ext cx="1165412" cy="1205754"/>
          </a:xfrm>
          <a:prstGeom prst="rect">
            <a:avLst/>
          </a:prstGeom>
          <a:solidFill>
            <a:srgbClr val="593C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FAEAB-3F0D-4E3C-805C-74F84F7AFB69}"/>
              </a:ext>
            </a:extLst>
          </p:cNvPr>
          <p:cNvSpPr/>
          <p:nvPr/>
        </p:nvSpPr>
        <p:spPr>
          <a:xfrm>
            <a:off x="422420" y="1681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6C2C-061F-46B0-B367-44B6D8D6B831}"/>
              </a:ext>
            </a:extLst>
          </p:cNvPr>
          <p:cNvSpPr txBox="1"/>
          <p:nvPr/>
        </p:nvSpPr>
        <p:spPr>
          <a:xfrm>
            <a:off x="1380565" y="275829"/>
            <a:ext cx="1040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Provide a list of products with a base price greater than 500 and that are featured in Promo type of “BOGOF” (Buy One Get One Free)  ?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C1C65-C08F-4DC4-81F9-22D049136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22902" r="28088"/>
          <a:stretch/>
        </p:blipFill>
        <p:spPr>
          <a:xfrm>
            <a:off x="1380565" y="2635625"/>
            <a:ext cx="7969624" cy="2690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81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" y="58129"/>
            <a:ext cx="12191999" cy="120575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High Value BOGOF Products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968DA-CB80-46F3-98CC-A651F0D78C5A}"/>
              </a:ext>
            </a:extLst>
          </p:cNvPr>
          <p:cNvSpPr/>
          <p:nvPr/>
        </p:nvSpPr>
        <p:spPr>
          <a:xfrm>
            <a:off x="555811" y="2070849"/>
            <a:ext cx="5029199" cy="3612776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9C3D1D-68A3-4C8E-9395-43647D8C9426}"/>
              </a:ext>
            </a:extLst>
          </p:cNvPr>
          <p:cNvSpPr/>
          <p:nvPr/>
        </p:nvSpPr>
        <p:spPr>
          <a:xfrm>
            <a:off x="6266329" y="2070849"/>
            <a:ext cx="5029199" cy="3612776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39DDB2-EE9A-405F-9358-7F4ACF2B5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6"/>
          <a:stretch/>
        </p:blipFill>
        <p:spPr>
          <a:xfrm>
            <a:off x="2187107" y="2716305"/>
            <a:ext cx="1497386" cy="12816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90CC1C-B6DC-4705-8419-6050C6EAF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29" y="2729752"/>
            <a:ext cx="1497600" cy="12682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B0BF3E-9FE9-43C6-B6F1-3C5517C78A1D}"/>
              </a:ext>
            </a:extLst>
          </p:cNvPr>
          <p:cNvSpPr txBox="1"/>
          <p:nvPr/>
        </p:nvSpPr>
        <p:spPr>
          <a:xfrm>
            <a:off x="1801908" y="4276164"/>
            <a:ext cx="337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AtliQ</a:t>
            </a:r>
            <a:r>
              <a:rPr lang="en-IN" b="1" dirty="0">
                <a:solidFill>
                  <a:schemeClr val="bg1"/>
                </a:solidFill>
              </a:rPr>
              <a:t> Double Bed Sheet</a:t>
            </a:r>
          </a:p>
          <a:p>
            <a:r>
              <a:rPr lang="en-IN" b="1" dirty="0">
                <a:solidFill>
                  <a:schemeClr val="bg1"/>
                </a:solidFill>
              </a:rPr>
              <a:t>Base Price:</a:t>
            </a:r>
            <a:r>
              <a:rPr lang="en-IN" dirty="0">
                <a:solidFill>
                  <a:schemeClr val="bg1"/>
                </a:solidFill>
              </a:rPr>
              <a:t> 1190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A2733-CC67-458D-81DF-20E2723EA2E7}"/>
              </a:ext>
            </a:extLst>
          </p:cNvPr>
          <p:cNvSpPr txBox="1"/>
          <p:nvPr/>
        </p:nvSpPr>
        <p:spPr>
          <a:xfrm>
            <a:off x="7682757" y="4276164"/>
            <a:ext cx="337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AtliQ</a:t>
            </a:r>
            <a:r>
              <a:rPr lang="en-IN" b="1" dirty="0">
                <a:solidFill>
                  <a:schemeClr val="bg1"/>
                </a:solidFill>
              </a:rPr>
              <a:t> Immersion Rod</a:t>
            </a:r>
          </a:p>
          <a:p>
            <a:r>
              <a:rPr lang="en-IN" b="1" dirty="0">
                <a:solidFill>
                  <a:schemeClr val="bg1"/>
                </a:solidFill>
              </a:rPr>
              <a:t>Base Price:</a:t>
            </a:r>
            <a:r>
              <a:rPr lang="en-IN" dirty="0">
                <a:solidFill>
                  <a:schemeClr val="bg1"/>
                </a:solidFill>
              </a:rPr>
              <a:t> 1020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CE881-59D5-4300-923E-C44790FFE7FC}"/>
              </a:ext>
            </a:extLst>
          </p:cNvPr>
          <p:cNvSpPr/>
          <p:nvPr/>
        </p:nvSpPr>
        <p:spPr>
          <a:xfrm>
            <a:off x="814169" y="2070849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ACE41B-BD20-43CF-AF20-479113299C28}"/>
              </a:ext>
            </a:extLst>
          </p:cNvPr>
          <p:cNvSpPr/>
          <p:nvPr/>
        </p:nvSpPr>
        <p:spPr>
          <a:xfrm>
            <a:off x="6391328" y="2021528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bg1"/>
                </a:solidFill>
              </a:rPr>
              <a:t>2</a:t>
            </a:r>
            <a:endParaRPr lang="en-US" sz="40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21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380565" y="71720"/>
            <a:ext cx="10811435" cy="120575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A8AAA-6C6C-4549-AD28-CFA4BBAEF3B8}"/>
              </a:ext>
            </a:extLst>
          </p:cNvPr>
          <p:cNvSpPr/>
          <p:nvPr/>
        </p:nvSpPr>
        <p:spPr>
          <a:xfrm>
            <a:off x="107576" y="71720"/>
            <a:ext cx="1165412" cy="1205754"/>
          </a:xfrm>
          <a:prstGeom prst="rect">
            <a:avLst/>
          </a:prstGeom>
          <a:solidFill>
            <a:srgbClr val="593C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FAEAB-3F0D-4E3C-805C-74F84F7AFB69}"/>
              </a:ext>
            </a:extLst>
          </p:cNvPr>
          <p:cNvSpPr/>
          <p:nvPr/>
        </p:nvSpPr>
        <p:spPr>
          <a:xfrm>
            <a:off x="422420" y="1681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bg1"/>
                </a:solidFill>
              </a:rPr>
              <a:t>2</a:t>
            </a:r>
            <a:endParaRPr lang="en-US" sz="54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6C2C-061F-46B0-B367-44B6D8D6B831}"/>
              </a:ext>
            </a:extLst>
          </p:cNvPr>
          <p:cNvSpPr txBox="1"/>
          <p:nvPr/>
        </p:nvSpPr>
        <p:spPr>
          <a:xfrm>
            <a:off x="1380565" y="446163"/>
            <a:ext cx="1040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Generates a report that provides an overview of the no of stores in each city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84DAA-FA92-446C-B9EA-B107F9A8D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18666" r="29485" b="5240"/>
          <a:stretch/>
        </p:blipFill>
        <p:spPr>
          <a:xfrm>
            <a:off x="1918446" y="2321859"/>
            <a:ext cx="7996519" cy="2548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468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" y="76059"/>
            <a:ext cx="12191999" cy="120575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Store Distribution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968DA-CB80-46F3-98CC-A651F0D78C5A}"/>
              </a:ext>
            </a:extLst>
          </p:cNvPr>
          <p:cNvSpPr/>
          <p:nvPr/>
        </p:nvSpPr>
        <p:spPr>
          <a:xfrm>
            <a:off x="291352" y="1589387"/>
            <a:ext cx="11609295" cy="486783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2C487-C55F-4124-BEA0-F802962A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9" y="2037934"/>
            <a:ext cx="6334101" cy="4311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344B0C-BE3D-4AF0-A6F6-F26C5C525FEC}"/>
              </a:ext>
            </a:extLst>
          </p:cNvPr>
          <p:cNvSpPr/>
          <p:nvPr/>
        </p:nvSpPr>
        <p:spPr>
          <a:xfrm>
            <a:off x="7597588" y="2817551"/>
            <a:ext cx="3836894" cy="275216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97586-A294-4638-AA3D-FF96BB94F6D2}"/>
              </a:ext>
            </a:extLst>
          </p:cNvPr>
          <p:cNvSpPr txBox="1"/>
          <p:nvPr/>
        </p:nvSpPr>
        <p:spPr>
          <a:xfrm>
            <a:off x="7709648" y="3361763"/>
            <a:ext cx="3648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Top 3 Cities Having More Stores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Bengaluru – 10 stores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Chennai – 8 stores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Hyderabad – 7 stores </a:t>
            </a:r>
          </a:p>
        </p:txBody>
      </p:sp>
    </p:spTree>
    <p:extLst>
      <p:ext uri="{BB962C8B-B14F-4D97-AF65-F5344CB8AC3E}">
        <p14:creationId xmlns:p14="http://schemas.microsoft.com/office/powerpoint/2010/main" val="121646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81CBB6-53C0-4896-B222-1BD1D1544150}"/>
              </a:ext>
            </a:extLst>
          </p:cNvPr>
          <p:cNvSpPr/>
          <p:nvPr/>
        </p:nvSpPr>
        <p:spPr>
          <a:xfrm>
            <a:off x="1380565" y="71720"/>
            <a:ext cx="10811435" cy="1205754"/>
          </a:xfrm>
          <a:prstGeom prst="rect">
            <a:avLst/>
          </a:prstGeom>
          <a:solidFill>
            <a:srgbClr val="593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733C4-104D-4D46-8A5D-AB152FC6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A8AAA-6C6C-4549-AD28-CFA4BBAEF3B8}"/>
              </a:ext>
            </a:extLst>
          </p:cNvPr>
          <p:cNvSpPr/>
          <p:nvPr/>
        </p:nvSpPr>
        <p:spPr>
          <a:xfrm>
            <a:off x="107576" y="71720"/>
            <a:ext cx="1165412" cy="1205754"/>
          </a:xfrm>
          <a:prstGeom prst="rect">
            <a:avLst/>
          </a:prstGeom>
          <a:solidFill>
            <a:srgbClr val="593C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FAEAB-3F0D-4E3C-805C-74F84F7AFB69}"/>
              </a:ext>
            </a:extLst>
          </p:cNvPr>
          <p:cNvSpPr/>
          <p:nvPr/>
        </p:nvSpPr>
        <p:spPr>
          <a:xfrm>
            <a:off x="422420" y="1681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bg1"/>
                </a:solidFill>
                <a:effectLst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6C2C-061F-46B0-B367-44B6D8D6B831}"/>
              </a:ext>
            </a:extLst>
          </p:cNvPr>
          <p:cNvSpPr txBox="1"/>
          <p:nvPr/>
        </p:nvSpPr>
        <p:spPr>
          <a:xfrm>
            <a:off x="1380565" y="237576"/>
            <a:ext cx="1040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Generates a report that displays along with the total revenue generated Before and After Campaign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6B25E-EBB0-493B-81D5-ACEFD09AD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1805"/>
          <a:stretch/>
        </p:blipFill>
        <p:spPr>
          <a:xfrm>
            <a:off x="868497" y="1622625"/>
            <a:ext cx="10919012" cy="4846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91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346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Arial Rounded MT Bold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jetteboina</dc:creator>
  <cp:lastModifiedBy>Siva jetteboina</cp:lastModifiedBy>
  <cp:revision>16</cp:revision>
  <dcterms:created xsi:type="dcterms:W3CDTF">2024-05-11T01:17:20Z</dcterms:created>
  <dcterms:modified xsi:type="dcterms:W3CDTF">2024-05-31T05:42:34Z</dcterms:modified>
</cp:coreProperties>
</file>