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4"/>
  </p:sldMasterIdLst>
  <p:notesMasterIdLst>
    <p:notesMasterId r:id="rId47"/>
  </p:notesMasterIdLst>
  <p:handoutMasterIdLst>
    <p:handoutMasterId r:id="rId48"/>
  </p:handoutMasterIdLst>
  <p:sldIdLst>
    <p:sldId id="493" r:id="rId5"/>
    <p:sldId id="521" r:id="rId6"/>
    <p:sldId id="522" r:id="rId7"/>
    <p:sldId id="523" r:id="rId8"/>
    <p:sldId id="524" r:id="rId9"/>
    <p:sldId id="533" r:id="rId10"/>
    <p:sldId id="532" r:id="rId11"/>
    <p:sldId id="531" r:id="rId12"/>
    <p:sldId id="525" r:id="rId13"/>
    <p:sldId id="534" r:id="rId14"/>
    <p:sldId id="536" r:id="rId15"/>
    <p:sldId id="538" r:id="rId16"/>
    <p:sldId id="537" r:id="rId17"/>
    <p:sldId id="526" r:id="rId18"/>
    <p:sldId id="527" r:id="rId19"/>
    <p:sldId id="528" r:id="rId20"/>
    <p:sldId id="529" r:id="rId21"/>
    <p:sldId id="530" r:id="rId22"/>
    <p:sldId id="535" r:id="rId23"/>
    <p:sldId id="539" r:id="rId24"/>
    <p:sldId id="540" r:id="rId25"/>
    <p:sldId id="541" r:id="rId26"/>
    <p:sldId id="542" r:id="rId27"/>
    <p:sldId id="543" r:id="rId28"/>
    <p:sldId id="544" r:id="rId29"/>
    <p:sldId id="545" r:id="rId30"/>
    <p:sldId id="546" r:id="rId31"/>
    <p:sldId id="547" r:id="rId32"/>
    <p:sldId id="548" r:id="rId33"/>
    <p:sldId id="549" r:id="rId34"/>
    <p:sldId id="550" r:id="rId35"/>
    <p:sldId id="551" r:id="rId36"/>
    <p:sldId id="552" r:id="rId37"/>
    <p:sldId id="553" r:id="rId38"/>
    <p:sldId id="554" r:id="rId39"/>
    <p:sldId id="556" r:id="rId40"/>
    <p:sldId id="557" r:id="rId41"/>
    <p:sldId id="558" r:id="rId42"/>
    <p:sldId id="559" r:id="rId43"/>
    <p:sldId id="560" r:id="rId44"/>
    <p:sldId id="561" r:id="rId45"/>
    <p:sldId id="50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9E367AB-7EE8-44BF-88C1-29AB4D7ECFC6}">
          <p14:sldIdLst>
            <p14:sldId id="493"/>
            <p14:sldId id="521"/>
            <p14:sldId id="522"/>
            <p14:sldId id="523"/>
            <p14:sldId id="524"/>
            <p14:sldId id="533"/>
            <p14:sldId id="532"/>
            <p14:sldId id="531"/>
            <p14:sldId id="525"/>
            <p14:sldId id="534"/>
            <p14:sldId id="536"/>
            <p14:sldId id="538"/>
            <p14:sldId id="537"/>
            <p14:sldId id="526"/>
            <p14:sldId id="527"/>
            <p14:sldId id="528"/>
            <p14:sldId id="529"/>
            <p14:sldId id="530"/>
            <p14:sldId id="535"/>
            <p14:sldId id="539"/>
            <p14:sldId id="540"/>
            <p14:sldId id="541"/>
            <p14:sldId id="542"/>
            <p14:sldId id="543"/>
            <p14:sldId id="544"/>
            <p14:sldId id="545"/>
            <p14:sldId id="546"/>
            <p14:sldId id="547"/>
            <p14:sldId id="548"/>
            <p14:sldId id="549"/>
            <p14:sldId id="550"/>
            <p14:sldId id="551"/>
            <p14:sldId id="552"/>
            <p14:sldId id="553"/>
            <p14:sldId id="554"/>
            <p14:sldId id="556"/>
            <p14:sldId id="557"/>
            <p14:sldId id="558"/>
            <p14:sldId id="559"/>
            <p14:sldId id="560"/>
            <p14:sldId id="561"/>
            <p14:sldId id="50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day Bhoomagoud" initials="UB" lastIdx="1" clrIdx="0">
    <p:extLst>
      <p:ext uri="{19B8F6BF-5375-455C-9EA6-DF929625EA0E}">
        <p15:presenceInfo xmlns:p15="http://schemas.microsoft.com/office/powerpoint/2012/main" userId="29755961c93e45f4" providerId="Windows Live"/>
      </p:ext>
    </p:extLst>
  </p:cmAuthor>
  <p:cmAuthor id="2" name="Sanjaykrishna UPADRASHTA" initials="SU" lastIdx="1" clrIdx="1">
    <p:extLst>
      <p:ext uri="{19B8F6BF-5375-455C-9EA6-DF929625EA0E}">
        <p15:presenceInfo xmlns:p15="http://schemas.microsoft.com/office/powerpoint/2012/main" userId="S::sanjaykrishnau.in@mouritech.com::831a8e91-2454-4e22-a0ea-fab5fd2131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2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4BB007-E583-46C9-9932-282F7CF3FE9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08B8086-02CF-4961-8386-8175387516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E234F5-3CB0-4ABD-901B-A736BC08D82F}" type="datetimeFigureOut">
              <a:rPr lang="en-US" smtClean="0"/>
              <a:t>1/31/2021</a:t>
            </a:fld>
            <a:endParaRPr lang="en-US"/>
          </a:p>
        </p:txBody>
      </p:sp>
      <p:sp>
        <p:nvSpPr>
          <p:cNvPr id="4" name="Footer Placeholder 3">
            <a:extLst>
              <a:ext uri="{FF2B5EF4-FFF2-40B4-BE49-F238E27FC236}">
                <a16:creationId xmlns:a16="http://schemas.microsoft.com/office/drawing/2014/main" id="{A59372D3-1B5B-4FDF-ABDD-C257FF3C9D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C5B5515-611E-494A-905F-A66D09DB4FB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30E7A9-C58C-483C-9D5C-447D1A49E234}" type="slidenum">
              <a:rPr lang="en-US" smtClean="0"/>
              <a:t>‹#›</a:t>
            </a:fld>
            <a:endParaRPr lang="en-US"/>
          </a:p>
        </p:txBody>
      </p:sp>
    </p:spTree>
    <p:extLst>
      <p:ext uri="{BB962C8B-B14F-4D97-AF65-F5344CB8AC3E}">
        <p14:creationId xmlns:p14="http://schemas.microsoft.com/office/powerpoint/2010/main" val="703361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0544B-7CB0-49CE-8539-1831E1B104B8}" type="datetimeFigureOut">
              <a:rPr lang="en-US" smtClean="0"/>
              <a:t>1/31/2021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6B99B1-D529-438E-83DC-BC7A0CC3F009}" type="slidenum">
              <a:rPr lang="en-US" smtClean="0"/>
              <a:t>‹#›</a:t>
            </a:fld>
            <a:endParaRPr lang="en-US"/>
          </a:p>
        </p:txBody>
      </p:sp>
    </p:spTree>
    <p:extLst>
      <p:ext uri="{BB962C8B-B14F-4D97-AF65-F5344CB8AC3E}">
        <p14:creationId xmlns:p14="http://schemas.microsoft.com/office/powerpoint/2010/main" val="4201106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6B99B1-D529-438E-83DC-BC7A0CC3F009}" type="slidenum">
              <a:rPr lang="en-US" smtClean="0"/>
              <a:t>22</a:t>
            </a:fld>
            <a:endParaRPr lang="en-US"/>
          </a:p>
        </p:txBody>
      </p:sp>
    </p:spTree>
    <p:extLst>
      <p:ext uri="{BB962C8B-B14F-4D97-AF65-F5344CB8AC3E}">
        <p14:creationId xmlns:p14="http://schemas.microsoft.com/office/powerpoint/2010/main" val="15256753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6B99B1-D529-438E-83DC-BC7A0CC3F009}" type="slidenum">
              <a:rPr lang="en-US" smtClean="0"/>
              <a:t>31</a:t>
            </a:fld>
            <a:endParaRPr lang="en-US"/>
          </a:p>
        </p:txBody>
      </p:sp>
    </p:spTree>
    <p:extLst>
      <p:ext uri="{BB962C8B-B14F-4D97-AF65-F5344CB8AC3E}">
        <p14:creationId xmlns:p14="http://schemas.microsoft.com/office/powerpoint/2010/main" val="2986814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6B99B1-D529-438E-83DC-BC7A0CC3F009}" type="slidenum">
              <a:rPr lang="en-US" smtClean="0"/>
              <a:t>32</a:t>
            </a:fld>
            <a:endParaRPr lang="en-US"/>
          </a:p>
        </p:txBody>
      </p:sp>
    </p:spTree>
    <p:extLst>
      <p:ext uri="{BB962C8B-B14F-4D97-AF65-F5344CB8AC3E}">
        <p14:creationId xmlns:p14="http://schemas.microsoft.com/office/powerpoint/2010/main" val="533029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6B99B1-D529-438E-83DC-BC7A0CC3F009}" type="slidenum">
              <a:rPr lang="en-US" smtClean="0"/>
              <a:t>33</a:t>
            </a:fld>
            <a:endParaRPr lang="en-US"/>
          </a:p>
        </p:txBody>
      </p:sp>
    </p:spTree>
    <p:extLst>
      <p:ext uri="{BB962C8B-B14F-4D97-AF65-F5344CB8AC3E}">
        <p14:creationId xmlns:p14="http://schemas.microsoft.com/office/powerpoint/2010/main" val="1403382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6B99B1-D529-438E-83DC-BC7A0CC3F009}" type="slidenum">
              <a:rPr lang="en-US" smtClean="0"/>
              <a:t>34</a:t>
            </a:fld>
            <a:endParaRPr lang="en-US"/>
          </a:p>
        </p:txBody>
      </p:sp>
    </p:spTree>
    <p:extLst>
      <p:ext uri="{BB962C8B-B14F-4D97-AF65-F5344CB8AC3E}">
        <p14:creationId xmlns:p14="http://schemas.microsoft.com/office/powerpoint/2010/main" val="350770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6B99B1-D529-438E-83DC-BC7A0CC3F009}" type="slidenum">
              <a:rPr lang="en-US" smtClean="0"/>
              <a:t>35</a:t>
            </a:fld>
            <a:endParaRPr lang="en-US"/>
          </a:p>
        </p:txBody>
      </p:sp>
    </p:spTree>
    <p:extLst>
      <p:ext uri="{BB962C8B-B14F-4D97-AF65-F5344CB8AC3E}">
        <p14:creationId xmlns:p14="http://schemas.microsoft.com/office/powerpoint/2010/main" val="289946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6B99B1-D529-438E-83DC-BC7A0CC3F009}" type="slidenum">
              <a:rPr lang="en-US" smtClean="0"/>
              <a:t>36</a:t>
            </a:fld>
            <a:endParaRPr lang="en-US"/>
          </a:p>
        </p:txBody>
      </p:sp>
    </p:spTree>
    <p:extLst>
      <p:ext uri="{BB962C8B-B14F-4D97-AF65-F5344CB8AC3E}">
        <p14:creationId xmlns:p14="http://schemas.microsoft.com/office/powerpoint/2010/main" val="26631950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6B99B1-D529-438E-83DC-BC7A0CC3F009}" type="slidenum">
              <a:rPr lang="en-US" smtClean="0"/>
              <a:t>37</a:t>
            </a:fld>
            <a:endParaRPr lang="en-US"/>
          </a:p>
        </p:txBody>
      </p:sp>
    </p:spTree>
    <p:extLst>
      <p:ext uri="{BB962C8B-B14F-4D97-AF65-F5344CB8AC3E}">
        <p14:creationId xmlns:p14="http://schemas.microsoft.com/office/powerpoint/2010/main" val="2772211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6B99B1-D529-438E-83DC-BC7A0CC3F009}" type="slidenum">
              <a:rPr lang="en-US" smtClean="0"/>
              <a:t>38</a:t>
            </a:fld>
            <a:endParaRPr lang="en-US"/>
          </a:p>
        </p:txBody>
      </p:sp>
    </p:spTree>
    <p:extLst>
      <p:ext uri="{BB962C8B-B14F-4D97-AF65-F5344CB8AC3E}">
        <p14:creationId xmlns:p14="http://schemas.microsoft.com/office/powerpoint/2010/main" val="1993106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6B99B1-D529-438E-83DC-BC7A0CC3F009}" type="slidenum">
              <a:rPr lang="en-US" smtClean="0"/>
              <a:t>39</a:t>
            </a:fld>
            <a:endParaRPr lang="en-US"/>
          </a:p>
        </p:txBody>
      </p:sp>
    </p:spTree>
    <p:extLst>
      <p:ext uri="{BB962C8B-B14F-4D97-AF65-F5344CB8AC3E}">
        <p14:creationId xmlns:p14="http://schemas.microsoft.com/office/powerpoint/2010/main" val="36709409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6B99B1-D529-438E-83DC-BC7A0CC3F009}" type="slidenum">
              <a:rPr lang="en-US" smtClean="0"/>
              <a:t>40</a:t>
            </a:fld>
            <a:endParaRPr lang="en-US"/>
          </a:p>
        </p:txBody>
      </p:sp>
    </p:spTree>
    <p:extLst>
      <p:ext uri="{BB962C8B-B14F-4D97-AF65-F5344CB8AC3E}">
        <p14:creationId xmlns:p14="http://schemas.microsoft.com/office/powerpoint/2010/main" val="3284983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6B99B1-D529-438E-83DC-BC7A0CC3F009}" type="slidenum">
              <a:rPr lang="en-US" smtClean="0"/>
              <a:t>23</a:t>
            </a:fld>
            <a:endParaRPr lang="en-US"/>
          </a:p>
        </p:txBody>
      </p:sp>
    </p:spTree>
    <p:extLst>
      <p:ext uri="{BB962C8B-B14F-4D97-AF65-F5344CB8AC3E}">
        <p14:creationId xmlns:p14="http://schemas.microsoft.com/office/powerpoint/2010/main" val="210673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6B99B1-D529-438E-83DC-BC7A0CC3F009}" type="slidenum">
              <a:rPr lang="en-US" smtClean="0"/>
              <a:t>24</a:t>
            </a:fld>
            <a:endParaRPr lang="en-US"/>
          </a:p>
        </p:txBody>
      </p:sp>
    </p:spTree>
    <p:extLst>
      <p:ext uri="{BB962C8B-B14F-4D97-AF65-F5344CB8AC3E}">
        <p14:creationId xmlns:p14="http://schemas.microsoft.com/office/powerpoint/2010/main" val="3169202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6B99B1-D529-438E-83DC-BC7A0CC3F009}" type="slidenum">
              <a:rPr lang="en-US" smtClean="0"/>
              <a:t>25</a:t>
            </a:fld>
            <a:endParaRPr lang="en-US"/>
          </a:p>
        </p:txBody>
      </p:sp>
    </p:spTree>
    <p:extLst>
      <p:ext uri="{BB962C8B-B14F-4D97-AF65-F5344CB8AC3E}">
        <p14:creationId xmlns:p14="http://schemas.microsoft.com/office/powerpoint/2010/main" val="649212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6B99B1-D529-438E-83DC-BC7A0CC3F009}" type="slidenum">
              <a:rPr lang="en-US" smtClean="0"/>
              <a:t>26</a:t>
            </a:fld>
            <a:endParaRPr lang="en-US"/>
          </a:p>
        </p:txBody>
      </p:sp>
    </p:spTree>
    <p:extLst>
      <p:ext uri="{BB962C8B-B14F-4D97-AF65-F5344CB8AC3E}">
        <p14:creationId xmlns:p14="http://schemas.microsoft.com/office/powerpoint/2010/main" val="2904716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6B99B1-D529-438E-83DC-BC7A0CC3F009}" type="slidenum">
              <a:rPr lang="en-US" smtClean="0"/>
              <a:t>27</a:t>
            </a:fld>
            <a:endParaRPr lang="en-US"/>
          </a:p>
        </p:txBody>
      </p:sp>
    </p:spTree>
    <p:extLst>
      <p:ext uri="{BB962C8B-B14F-4D97-AF65-F5344CB8AC3E}">
        <p14:creationId xmlns:p14="http://schemas.microsoft.com/office/powerpoint/2010/main" val="3767372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6B99B1-D529-438E-83DC-BC7A0CC3F009}" type="slidenum">
              <a:rPr lang="en-US" smtClean="0"/>
              <a:t>28</a:t>
            </a:fld>
            <a:endParaRPr lang="en-US"/>
          </a:p>
        </p:txBody>
      </p:sp>
    </p:spTree>
    <p:extLst>
      <p:ext uri="{BB962C8B-B14F-4D97-AF65-F5344CB8AC3E}">
        <p14:creationId xmlns:p14="http://schemas.microsoft.com/office/powerpoint/2010/main" val="1246390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6B99B1-D529-438E-83DC-BC7A0CC3F009}" type="slidenum">
              <a:rPr lang="en-US" smtClean="0"/>
              <a:t>29</a:t>
            </a:fld>
            <a:endParaRPr lang="en-US"/>
          </a:p>
        </p:txBody>
      </p:sp>
    </p:spTree>
    <p:extLst>
      <p:ext uri="{BB962C8B-B14F-4D97-AF65-F5344CB8AC3E}">
        <p14:creationId xmlns:p14="http://schemas.microsoft.com/office/powerpoint/2010/main" val="2570758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6B99B1-D529-438E-83DC-BC7A0CC3F009}" type="slidenum">
              <a:rPr lang="en-US" smtClean="0"/>
              <a:t>30</a:t>
            </a:fld>
            <a:endParaRPr lang="en-US"/>
          </a:p>
        </p:txBody>
      </p:sp>
    </p:spTree>
    <p:extLst>
      <p:ext uri="{BB962C8B-B14F-4D97-AF65-F5344CB8AC3E}">
        <p14:creationId xmlns:p14="http://schemas.microsoft.com/office/powerpoint/2010/main" val="4079684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Blank">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041BA94-CFCE-4938-B330-BFF43C38CAE6}"/>
              </a:ext>
            </a:extLst>
          </p:cNvPr>
          <p:cNvSpPr>
            <a:spLocks noGrp="1"/>
          </p:cNvSpPr>
          <p:nvPr>
            <p:ph type="title"/>
          </p:nvPr>
        </p:nvSpPr>
        <p:spPr>
          <a:xfrm>
            <a:off x="403194" y="202212"/>
            <a:ext cx="10941728" cy="762339"/>
          </a:xfrm>
          <a:prstGeom prst="rect">
            <a:avLst/>
          </a:prstGeom>
        </p:spPr>
        <p:txBody>
          <a:bodyPr>
            <a:normAutofit/>
          </a:bodyPr>
          <a:lstStyle>
            <a:lvl1pPr>
              <a:defRPr sz="3200" b="1">
                <a:solidFill>
                  <a:schemeClr val="accent5">
                    <a:lumMod val="75000"/>
                  </a:schemeClr>
                </a:solidFill>
                <a:latin typeface="Arial" panose="020B060402020202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32175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79ED3-B10A-4011-AF67-6ACD5DAB7A80}"/>
              </a:ext>
            </a:extLst>
          </p:cNvPr>
          <p:cNvSpPr>
            <a:spLocks noGrp="1"/>
          </p:cNvSpPr>
          <p:nvPr>
            <p:ph type="title"/>
          </p:nvPr>
        </p:nvSpPr>
        <p:spPr>
          <a:xfrm>
            <a:off x="412072" y="219968"/>
            <a:ext cx="10941728" cy="762339"/>
          </a:xfrm>
          <a:prstGeom prst="rect">
            <a:avLst/>
          </a:prstGeom>
        </p:spPr>
        <p:txBody>
          <a:bodyPr>
            <a:normAutofit/>
          </a:bodyPr>
          <a:lstStyle>
            <a:lvl1pPr>
              <a:defRPr sz="3200" b="1">
                <a:solidFill>
                  <a:schemeClr val="accent5">
                    <a:lumMod val="75000"/>
                  </a:schemeClr>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4DEC7CEF-61EF-4CD0-8527-A825A9BE197E}"/>
              </a:ext>
            </a:extLst>
          </p:cNvPr>
          <p:cNvSpPr>
            <a:spLocks noGrp="1"/>
          </p:cNvSpPr>
          <p:nvPr>
            <p:ph idx="1"/>
          </p:nvPr>
        </p:nvSpPr>
        <p:spPr>
          <a:xfrm>
            <a:off x="817854" y="1372864"/>
            <a:ext cx="10515600" cy="4351338"/>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3830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63617-BFF5-46E2-B3DD-2F203030153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0D1006-0AAF-43C0-932D-A7EA8AF049B0}"/>
              </a:ext>
            </a:extLst>
          </p:cNvPr>
          <p:cNvSpPr>
            <a:spLocks noGrp="1"/>
          </p:cNvSpPr>
          <p:nvPr>
            <p:ph type="subTitle" idx="1"/>
          </p:nvPr>
        </p:nvSpPr>
        <p:spPr>
          <a:xfrm>
            <a:off x="1524000" y="3602038"/>
            <a:ext cx="9144000" cy="1655762"/>
          </a:xfrm>
        </p:spPr>
        <p:txBody>
          <a:bodyPr/>
          <a:lstStyle>
            <a:lvl1pPr marL="0" indent="0" algn="ctr">
              <a:buNone/>
              <a:defRPr sz="240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30209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Cover_Page">
    <p:bg>
      <p:bgPr>
        <a:solidFill>
          <a:schemeClr val="accent5">
            <a:lumMod val="75000"/>
          </a:schemeClr>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9" name="TextBox 8">
            <a:extLst>
              <a:ext uri="{FF2B5EF4-FFF2-40B4-BE49-F238E27FC236}">
                <a16:creationId xmlns:a16="http://schemas.microsoft.com/office/drawing/2014/main" id="{A151C6D3-C641-4214-965C-FC6D77B454E3}"/>
              </a:ext>
            </a:extLst>
          </p:cNvPr>
          <p:cNvSpPr txBox="1"/>
          <p:nvPr userDrawn="1"/>
        </p:nvSpPr>
        <p:spPr>
          <a:xfrm>
            <a:off x="1482114" y="2853889"/>
            <a:ext cx="1758599" cy="276999"/>
          </a:xfrm>
          <a:prstGeom prst="rect">
            <a:avLst/>
          </a:prstGeom>
          <a:noFill/>
        </p:spPr>
        <p:txBody>
          <a:bodyPr wrap="square" rtlCol="0">
            <a:spAutoFit/>
          </a:bodyPr>
          <a:lstStyle/>
          <a:p>
            <a:pPr algn="ctr"/>
            <a:r>
              <a:rPr lang="en-US" sz="1200">
                <a:solidFill>
                  <a:schemeClr val="bg1"/>
                </a:solidFill>
                <a:latin typeface="Century Gothic" panose="020B0502020202020204" pitchFamily="34" charset="0"/>
                <a:cs typeface="Arial" panose="020B0604020202020204" pitchFamily="34" charset="0"/>
              </a:rPr>
              <a:t>www.mouritech.com</a:t>
            </a:r>
          </a:p>
        </p:txBody>
      </p:sp>
      <p:sp>
        <p:nvSpPr>
          <p:cNvPr id="2" name="TextBox 1">
            <a:extLst>
              <a:ext uri="{FF2B5EF4-FFF2-40B4-BE49-F238E27FC236}">
                <a16:creationId xmlns:a16="http://schemas.microsoft.com/office/drawing/2014/main" id="{829D153A-85D4-4F26-A281-65D45DABC568}"/>
              </a:ext>
            </a:extLst>
          </p:cNvPr>
          <p:cNvSpPr txBox="1"/>
          <p:nvPr userDrawn="1"/>
        </p:nvSpPr>
        <p:spPr>
          <a:xfrm>
            <a:off x="746377" y="2222948"/>
            <a:ext cx="4004086" cy="769441"/>
          </a:xfrm>
          <a:prstGeom prst="rect">
            <a:avLst/>
          </a:prstGeom>
          <a:noFill/>
        </p:spPr>
        <p:txBody>
          <a:bodyPr wrap="square" rtlCol="0">
            <a:spAutoFit/>
          </a:bodyPr>
          <a:lstStyle/>
          <a:p>
            <a:r>
              <a:rPr lang="en-US" sz="4400" b="1" dirty="0">
                <a:solidFill>
                  <a:schemeClr val="bg1"/>
                </a:solidFill>
                <a:latin typeface="Arial" panose="020B0604020202020204" pitchFamily="34" charset="0"/>
                <a:cs typeface="Arial" panose="020B0604020202020204" pitchFamily="34" charset="0"/>
              </a:rPr>
              <a:t>MOURI Tech</a:t>
            </a:r>
          </a:p>
        </p:txBody>
      </p:sp>
      <p:sp>
        <p:nvSpPr>
          <p:cNvPr id="3" name="Isosceles Triangle 2">
            <a:extLst>
              <a:ext uri="{FF2B5EF4-FFF2-40B4-BE49-F238E27FC236}">
                <a16:creationId xmlns:a16="http://schemas.microsoft.com/office/drawing/2014/main" id="{26954000-20E3-482A-B4B0-5D22939CF736}"/>
              </a:ext>
            </a:extLst>
          </p:cNvPr>
          <p:cNvSpPr/>
          <p:nvPr userDrawn="1"/>
        </p:nvSpPr>
        <p:spPr>
          <a:xfrm>
            <a:off x="3071232" y="3550798"/>
            <a:ext cx="6621408" cy="3307202"/>
          </a:xfrm>
          <a:prstGeom prst="triangle">
            <a:avLst>
              <a:gd name="adj" fmla="val 497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pic>
        <p:nvPicPr>
          <p:cNvPr id="18" name="Picture Placeholder 5" descr="A picture containing person, indoor, clothing, man&#10;&#10;Description automatically generated">
            <a:extLst>
              <a:ext uri="{FF2B5EF4-FFF2-40B4-BE49-F238E27FC236}">
                <a16:creationId xmlns:a16="http://schemas.microsoft.com/office/drawing/2014/main" id="{ED3484C4-B905-40F1-B8FD-A42F11B5F7A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318" r="19318"/>
          <a:stretch>
            <a:fillRect/>
          </a:stretch>
        </p:blipFill>
        <p:spPr>
          <a:xfrm rot="18943378">
            <a:off x="6761868" y="2767859"/>
            <a:ext cx="1361164" cy="1361164"/>
          </a:xfrm>
          <a:prstGeom prst="rect">
            <a:avLst/>
          </a:prstGeom>
        </p:spPr>
      </p:pic>
      <p:pic>
        <p:nvPicPr>
          <p:cNvPr id="19" name="Picture Placeholder 4" descr="A picture containing light&#10;&#10;Description automatically generated">
            <a:extLst>
              <a:ext uri="{FF2B5EF4-FFF2-40B4-BE49-F238E27FC236}">
                <a16:creationId xmlns:a16="http://schemas.microsoft.com/office/drawing/2014/main" id="{0618D849-162F-46EC-8EFA-B9384C8FABF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2129" t="-77120" r="-91398" b="-51912"/>
          <a:stretch/>
        </p:blipFill>
        <p:spPr>
          <a:xfrm>
            <a:off x="3101355" y="3448441"/>
            <a:ext cx="6614400" cy="3307200"/>
          </a:xfrm>
          <a:prstGeom prst="rect">
            <a:avLst/>
          </a:prstGeom>
        </p:spPr>
      </p:pic>
      <p:sp>
        <p:nvSpPr>
          <p:cNvPr id="4" name="TextBox 3">
            <a:extLst>
              <a:ext uri="{FF2B5EF4-FFF2-40B4-BE49-F238E27FC236}">
                <a16:creationId xmlns:a16="http://schemas.microsoft.com/office/drawing/2014/main" id="{A24CE37A-ECF5-410C-B6BD-6E2EDFADC040}"/>
              </a:ext>
            </a:extLst>
          </p:cNvPr>
          <p:cNvSpPr txBox="1"/>
          <p:nvPr userDrawn="1"/>
        </p:nvSpPr>
        <p:spPr>
          <a:xfrm>
            <a:off x="3636738" y="6437489"/>
            <a:ext cx="5490395" cy="246221"/>
          </a:xfrm>
          <a:prstGeom prst="rect">
            <a:avLst/>
          </a:prstGeom>
          <a:noFill/>
        </p:spPr>
        <p:txBody>
          <a:bodyPr wrap="square" rtlCol="0">
            <a:spAutoFit/>
          </a:bodyPr>
          <a:lstStyle/>
          <a:p>
            <a:r>
              <a:rPr lang="en-US" sz="1000">
                <a:solidFill>
                  <a:schemeClr val="tx1">
                    <a:lumMod val="75000"/>
                    <a:lumOff val="25000"/>
                  </a:schemeClr>
                </a:solidFill>
                <a:latin typeface="Arial" panose="020B0604020202020204" pitchFamily="34" charset="0"/>
                <a:cs typeface="Arial" panose="020B0604020202020204" pitchFamily="34" charset="0"/>
              </a:rPr>
              <a:t>USA   |   CANADA   |   UK   |   GERMANY   |   INDIA   |   UAE   |   S. AFRICA    |    AUSTRALIA </a:t>
            </a:r>
          </a:p>
        </p:txBody>
      </p:sp>
    </p:spTree>
    <p:extLst>
      <p:ext uri="{BB962C8B-B14F-4D97-AF65-F5344CB8AC3E}">
        <p14:creationId xmlns:p14="http://schemas.microsoft.com/office/powerpoint/2010/main" val="314882804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accent5">
            <a:lumMod val="75000"/>
          </a:schemeClr>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699376" y="3244878"/>
            <a:ext cx="5875160" cy="2451834"/>
          </a:xfrm>
        </p:spPr>
        <p:txBody>
          <a:bodyPr/>
          <a:lstStyle>
            <a:lvl1pPr marL="0" indent="0">
              <a:spcAft>
                <a:spcPts val="0"/>
              </a:spcAft>
              <a:buNone/>
              <a:defRPr lang="en-US" sz="4800" b="1" dirty="0" smtClean="0">
                <a:solidFill>
                  <a:schemeClr val="bg1"/>
                </a:solidFill>
                <a:latin typeface="Arial" panose="020B0604020202020204" pitchFamily="34" charset="0"/>
                <a:ea typeface="+mj-ea"/>
                <a:cs typeface="Arial" panose="020B0604020202020204" pitchFamily="34" charset="0"/>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8" name="Picture Placeholder 8">
            <a:extLst>
              <a:ext uri="{FF2B5EF4-FFF2-40B4-BE49-F238E27FC236}">
                <a16:creationId xmlns:a16="http://schemas.microsoft.com/office/drawing/2014/main" id="{972A00B0-5109-4795-B6DD-671C71DA1449}"/>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5" name="Slide Number Placeholder 6">
            <a:extLst>
              <a:ext uri="{FF2B5EF4-FFF2-40B4-BE49-F238E27FC236}">
                <a16:creationId xmlns:a16="http://schemas.microsoft.com/office/drawing/2014/main" id="{42A00E48-5D27-4A3C-8BB2-A39822868FBC}"/>
              </a:ext>
            </a:extLst>
          </p:cNvPr>
          <p:cNvSpPr txBox="1">
            <a:spLocks/>
          </p:cNvSpPr>
          <p:nvPr userDrawn="1"/>
        </p:nvSpPr>
        <p:spPr>
          <a:xfrm>
            <a:off x="5821532" y="6467321"/>
            <a:ext cx="373602" cy="365125"/>
          </a:xfrm>
          <a:prstGeom prst="rect">
            <a:avLst/>
          </a:prstGeom>
        </p:spPr>
        <p:txBody>
          <a:bodyPr/>
          <a:lstStyle>
            <a:defPPr>
              <a:defRPr lang="en-US"/>
            </a:defPPr>
            <a:lvl1pPr marL="0" algn="l" defTabSz="914400" rtl="0" eaLnBrk="1" latinLnBrk="0" hangingPunct="1">
              <a:defRPr sz="1000"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2F49E36-C404-406F-B6D8-08CEFBC26D91}" type="slidenum">
              <a:rPr lang="en-US" sz="1100" smtClean="0"/>
              <a:pPr/>
              <a:t>‹#›</a:t>
            </a:fld>
            <a:endParaRPr lang="en-US"/>
          </a:p>
        </p:txBody>
      </p:sp>
    </p:spTree>
    <p:extLst>
      <p:ext uri="{BB962C8B-B14F-4D97-AF65-F5344CB8AC3E}">
        <p14:creationId xmlns:p14="http://schemas.microsoft.com/office/powerpoint/2010/main" val="2525932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accent5">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48C52D-FE52-4612-94F8-A19BC2416499}"/>
              </a:ext>
            </a:extLst>
          </p:cNvPr>
          <p:cNvSpPr txBox="1"/>
          <p:nvPr userDrawn="1"/>
        </p:nvSpPr>
        <p:spPr>
          <a:xfrm>
            <a:off x="1855295" y="6596390"/>
            <a:ext cx="3780064" cy="261610"/>
          </a:xfrm>
          <a:prstGeom prst="rect">
            <a:avLst/>
          </a:prstGeom>
          <a:noFill/>
        </p:spPr>
        <p:txBody>
          <a:bodyPr wrap="square" rtlCol="0">
            <a:spAutoFit/>
          </a:bodyPr>
          <a:lstStyle/>
          <a:p>
            <a:pPr algn="ctr"/>
            <a:r>
              <a:rPr lang="en-US" sz="1100">
                <a:solidFill>
                  <a:schemeClr val="bg1"/>
                </a:solidFill>
                <a:latin typeface="Century Gothic" panose="020B0502020202020204" pitchFamily="34" charset="0"/>
                <a:cs typeface="Arial" panose="020B0604020202020204" pitchFamily="34" charset="0"/>
              </a:rPr>
              <a:t>www.mouritech.com | </a:t>
            </a:r>
            <a:r>
              <a:rPr lang="en-US" sz="1000">
                <a:solidFill>
                  <a:schemeClr val="bg1"/>
                </a:solidFill>
                <a:latin typeface="Century Gothic" panose="020B0502020202020204" pitchFamily="34" charset="0"/>
                <a:cs typeface="Arial" panose="020B0604020202020204" pitchFamily="34" charset="0"/>
              </a:rPr>
              <a:t>info@mouritech.com </a:t>
            </a:r>
          </a:p>
        </p:txBody>
      </p:sp>
      <p:sp>
        <p:nvSpPr>
          <p:cNvPr id="11" name="Picture Placeholder 8">
            <a:extLst>
              <a:ext uri="{FF2B5EF4-FFF2-40B4-BE49-F238E27FC236}">
                <a16:creationId xmlns:a16="http://schemas.microsoft.com/office/drawing/2014/main" id="{44D1CAC3-6326-4129-99D2-FB679770CAF7}"/>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2" name="TextBox 11">
            <a:extLst>
              <a:ext uri="{FF2B5EF4-FFF2-40B4-BE49-F238E27FC236}">
                <a16:creationId xmlns:a16="http://schemas.microsoft.com/office/drawing/2014/main" id="{723C988B-E45C-407C-9435-386DE577E007}"/>
              </a:ext>
            </a:extLst>
          </p:cNvPr>
          <p:cNvSpPr txBox="1"/>
          <p:nvPr userDrawn="1"/>
        </p:nvSpPr>
        <p:spPr>
          <a:xfrm>
            <a:off x="954405" y="2995222"/>
            <a:ext cx="2712339" cy="584775"/>
          </a:xfrm>
          <a:prstGeom prst="rect">
            <a:avLst/>
          </a:prstGeom>
          <a:noFill/>
        </p:spPr>
        <p:txBody>
          <a:bodyPr wrap="square" rtlCol="0">
            <a:spAutoFit/>
          </a:bodyPr>
          <a:lstStyle/>
          <a:p>
            <a:pPr lvl="0"/>
            <a:r>
              <a:rPr lang="en-US" sz="3200" b="1">
                <a:solidFill>
                  <a:schemeClr val="bg1"/>
                </a:solidFill>
                <a:latin typeface="Arial" panose="020B0604020202020204" pitchFamily="34" charset="0"/>
                <a:cs typeface="Arial" panose="020B0604020202020204" pitchFamily="34" charset="0"/>
              </a:rPr>
              <a:t>THANK YOU</a:t>
            </a:r>
          </a:p>
        </p:txBody>
      </p:sp>
      <p:sp>
        <p:nvSpPr>
          <p:cNvPr id="3" name="Text Placeholder 2">
            <a:extLst>
              <a:ext uri="{FF2B5EF4-FFF2-40B4-BE49-F238E27FC236}">
                <a16:creationId xmlns:a16="http://schemas.microsoft.com/office/drawing/2014/main" id="{D0155A5C-71FD-4FB7-9C57-D883A6553E49}"/>
              </a:ext>
            </a:extLst>
          </p:cNvPr>
          <p:cNvSpPr>
            <a:spLocks noGrp="1"/>
          </p:cNvSpPr>
          <p:nvPr>
            <p:ph type="body" sz="quarter" idx="17" hasCustomPrompt="1"/>
          </p:nvPr>
        </p:nvSpPr>
        <p:spPr>
          <a:xfrm>
            <a:off x="963549" y="3987038"/>
            <a:ext cx="3300413" cy="584200"/>
          </a:xfrm>
        </p:spPr>
        <p:txBody>
          <a:bodyPr/>
          <a:lstStyle>
            <a:lvl1pPr marL="0" indent="0">
              <a:buNone/>
              <a:defRPr>
                <a:solidFill>
                  <a:schemeClr val="bg1"/>
                </a:solidFill>
              </a:defRPr>
            </a:lvl1pPr>
          </a:lstStyle>
          <a:p>
            <a:pPr lvl="0"/>
            <a:r>
              <a:rPr lang="en-US"/>
              <a:t>&lt;Your Name&gt;</a:t>
            </a:r>
          </a:p>
        </p:txBody>
      </p:sp>
    </p:spTree>
    <p:extLst>
      <p:ext uri="{BB962C8B-B14F-4D97-AF65-F5344CB8AC3E}">
        <p14:creationId xmlns:p14="http://schemas.microsoft.com/office/powerpoint/2010/main" val="3804741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84D35A-504E-4CC7-8849-573C729FA2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3CE2D-B3E7-4DFE-9B90-04D78FB030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8E5273-B025-4656-866F-9334D7C5F2DA}"/>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Title 1">
            <a:extLst>
              <a:ext uri="{FF2B5EF4-FFF2-40B4-BE49-F238E27FC236}">
                <a16:creationId xmlns:a16="http://schemas.microsoft.com/office/drawing/2014/main" id="{9C5B282F-BEB5-4105-BD80-2545D902FA79}"/>
              </a:ext>
            </a:extLst>
          </p:cNvPr>
          <p:cNvSpPr>
            <a:spLocks noGrp="1"/>
          </p:cNvSpPr>
          <p:nvPr>
            <p:ph type="title"/>
          </p:nvPr>
        </p:nvSpPr>
        <p:spPr>
          <a:xfrm>
            <a:off x="412072" y="219968"/>
            <a:ext cx="10941728" cy="762339"/>
          </a:xfrm>
          <a:prstGeom prst="rect">
            <a:avLst/>
          </a:prstGeom>
        </p:spPr>
        <p:txBody>
          <a:bodyPr>
            <a:normAutofit/>
          </a:bodyPr>
          <a:lstStyle>
            <a:lvl1pPr>
              <a:defRPr sz="3200" b="1">
                <a:solidFill>
                  <a:schemeClr val="accent5">
                    <a:lumMod val="75000"/>
                  </a:schemeClr>
                </a:solidFill>
                <a:latin typeface="Arial" panose="020B060402020202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2059882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7E614-69A2-422B-98D8-72BE785261E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634CC5-394D-496A-8C37-9757651887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54BA71-5FE3-432E-BF12-2D2784651E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15FB58-E8FC-4F0D-9758-BF087AE37DEB}"/>
              </a:ext>
            </a:extLst>
          </p:cNvPr>
          <p:cNvSpPr>
            <a:spLocks noGrp="1"/>
          </p:cNvSpPr>
          <p:nvPr>
            <p:ph type="dt" sz="half" idx="10"/>
          </p:nvPr>
        </p:nvSpPr>
        <p:spPr>
          <a:xfrm>
            <a:off x="838200" y="6356350"/>
            <a:ext cx="2743200" cy="365125"/>
          </a:xfrm>
          <a:prstGeom prst="rect">
            <a:avLst/>
          </a:prstGeom>
        </p:spPr>
        <p:txBody>
          <a:bodyPr/>
          <a:lstStyle/>
          <a:p>
            <a:endParaRPr lang="en-US"/>
          </a:p>
        </p:txBody>
      </p:sp>
    </p:spTree>
    <p:extLst>
      <p:ext uri="{BB962C8B-B14F-4D97-AF65-F5344CB8AC3E}">
        <p14:creationId xmlns:p14="http://schemas.microsoft.com/office/powerpoint/2010/main" val="3936070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87278-1FD8-415C-AE1D-45F3021BE3F6}"/>
              </a:ext>
            </a:extLst>
          </p:cNvPr>
          <p:cNvSpPr>
            <a:spLocks noGrp="1"/>
          </p:cNvSpPr>
          <p:nvPr>
            <p:ph type="title"/>
          </p:nvPr>
        </p:nvSpPr>
        <p:spPr>
          <a:xfrm>
            <a:off x="839788" y="987424"/>
            <a:ext cx="3932237" cy="1069975"/>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12B3E8-7C2C-40FD-BD3D-84658280B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A792C1-1478-447A-92F4-1D4FA477D4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itle 1">
            <a:extLst>
              <a:ext uri="{FF2B5EF4-FFF2-40B4-BE49-F238E27FC236}">
                <a16:creationId xmlns:a16="http://schemas.microsoft.com/office/drawing/2014/main" id="{D172DB45-B534-49F2-9982-1C550BFE97E3}"/>
              </a:ext>
            </a:extLst>
          </p:cNvPr>
          <p:cNvSpPr txBox="1">
            <a:spLocks/>
          </p:cNvSpPr>
          <p:nvPr userDrawn="1"/>
        </p:nvSpPr>
        <p:spPr>
          <a:xfrm>
            <a:off x="412072" y="219968"/>
            <a:ext cx="10941728" cy="762339"/>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3200" b="1" kern="1200">
                <a:solidFill>
                  <a:schemeClr val="accent5">
                    <a:lumMod val="75000"/>
                  </a:schemeClr>
                </a:solidFill>
                <a:latin typeface="Arial" panose="020B0604020202020204" pitchFamily="34" charset="0"/>
                <a:ea typeface="+mj-ea"/>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3518930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96B37D-6341-4AF1-99EF-CF2AF93B73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76C1EE-3917-4881-A597-C4D76B308C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5B6CA-F987-4CBC-9B90-6906EB9E70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56D7D55-4440-4B3D-A8C9-C5AD8855CD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www.mouritech.com</a:t>
            </a:r>
          </a:p>
        </p:txBody>
      </p:sp>
      <p:sp>
        <p:nvSpPr>
          <p:cNvPr id="6" name="Slide Number Placeholder 5">
            <a:extLst>
              <a:ext uri="{FF2B5EF4-FFF2-40B4-BE49-F238E27FC236}">
                <a16:creationId xmlns:a16="http://schemas.microsoft.com/office/drawing/2014/main" id="{32B77707-0A0A-4C39-A940-FF668BF483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F49E36-C404-406F-B6D8-08CEFBC26D91}" type="slidenum">
              <a:rPr lang="en-US" smtClean="0"/>
              <a:t>‹#›</a:t>
            </a:fld>
            <a:endParaRPr lang="en-US"/>
          </a:p>
        </p:txBody>
      </p:sp>
      <p:sp>
        <p:nvSpPr>
          <p:cNvPr id="10" name="Rectangle 9">
            <a:extLst>
              <a:ext uri="{FF2B5EF4-FFF2-40B4-BE49-F238E27FC236}">
                <a16:creationId xmlns:a16="http://schemas.microsoft.com/office/drawing/2014/main" id="{AFEC8C3E-FC73-4206-AA27-5B4ABCF7E55A}"/>
              </a:ext>
            </a:extLst>
          </p:cNvPr>
          <p:cNvSpPr/>
          <p:nvPr userDrawn="1"/>
        </p:nvSpPr>
        <p:spPr>
          <a:xfrm>
            <a:off x="0" y="6491381"/>
            <a:ext cx="12192000" cy="36661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A91D5D0-EADB-46FF-BEDE-324908AF194B}"/>
              </a:ext>
            </a:extLst>
          </p:cNvPr>
          <p:cNvSpPr txBox="1"/>
          <p:nvPr userDrawn="1"/>
        </p:nvSpPr>
        <p:spPr>
          <a:xfrm>
            <a:off x="0" y="6566624"/>
            <a:ext cx="2564090" cy="215444"/>
          </a:xfrm>
          <a:prstGeom prst="rect">
            <a:avLst/>
          </a:prstGeom>
          <a:noFill/>
        </p:spPr>
        <p:txBody>
          <a:bodyPr wrap="square" rtlCol="0">
            <a:spAutoFit/>
          </a:bodyPr>
          <a:lstStyle/>
          <a:p>
            <a:r>
              <a:rPr lang="en-US" sz="800" dirty="0">
                <a:solidFill>
                  <a:schemeClr val="bg1"/>
                </a:solidFill>
                <a:latin typeface="Century Gothic" panose="020B0502020202020204" pitchFamily="34" charset="0"/>
              </a:rPr>
              <a:t>Copyright © MOURI Tech. All Rights Reserved.</a:t>
            </a:r>
          </a:p>
        </p:txBody>
      </p:sp>
      <p:sp>
        <p:nvSpPr>
          <p:cNvPr id="12" name="Slide Number Placeholder 6">
            <a:extLst>
              <a:ext uri="{FF2B5EF4-FFF2-40B4-BE49-F238E27FC236}">
                <a16:creationId xmlns:a16="http://schemas.microsoft.com/office/drawing/2014/main" id="{D8353F3A-2EA5-4407-B714-59A227870F73}"/>
              </a:ext>
            </a:extLst>
          </p:cNvPr>
          <p:cNvSpPr txBox="1">
            <a:spLocks/>
          </p:cNvSpPr>
          <p:nvPr userDrawn="1"/>
        </p:nvSpPr>
        <p:spPr>
          <a:xfrm>
            <a:off x="5821532" y="6538912"/>
            <a:ext cx="373602" cy="365125"/>
          </a:xfrm>
          <a:prstGeom prst="rect">
            <a:avLst/>
          </a:prstGeom>
        </p:spPr>
        <p:txBody>
          <a:bodyPr/>
          <a:lstStyle>
            <a:defPPr>
              <a:defRPr lang="en-US"/>
            </a:defPPr>
            <a:lvl1pPr marL="0" algn="l" defTabSz="914400" rtl="0" eaLnBrk="1" latinLnBrk="0" hangingPunct="1">
              <a:defRPr sz="1000"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2F49E36-C404-406F-B6D8-08CEFBC26D91}" type="slidenum">
              <a:rPr lang="en-US" sz="1100" smtClean="0"/>
              <a:pPr/>
              <a:t>‹#›</a:t>
            </a:fld>
            <a:endParaRPr lang="en-US"/>
          </a:p>
        </p:txBody>
      </p:sp>
      <p:sp>
        <p:nvSpPr>
          <p:cNvPr id="13" name="Footer Placeholder 4">
            <a:extLst>
              <a:ext uri="{FF2B5EF4-FFF2-40B4-BE49-F238E27FC236}">
                <a16:creationId xmlns:a16="http://schemas.microsoft.com/office/drawing/2014/main" id="{C9026A98-605F-4786-A699-BB93F86A8A1B}"/>
              </a:ext>
            </a:extLst>
          </p:cNvPr>
          <p:cNvSpPr txBox="1">
            <a:spLocks/>
          </p:cNvSpPr>
          <p:nvPr userDrawn="1"/>
        </p:nvSpPr>
        <p:spPr>
          <a:xfrm>
            <a:off x="10511161" y="6538912"/>
            <a:ext cx="1680839" cy="270297"/>
          </a:xfrm>
          <a:prstGeom prst="rect">
            <a:avLst/>
          </a:prstGeom>
        </p:spPr>
        <p:txBody>
          <a:bodyPr vert="horz" lIns="91440" tIns="45720" rIns="91440" bIns="45720" rtlCol="0" anchor="ctr"/>
          <a:lstStyle>
            <a:defPPr>
              <a:defRPr lang="en-US"/>
            </a:defPPr>
            <a:lvl1pPr marL="0" algn="ctr" defTabSz="914400" rtl="0" eaLnBrk="1" latinLnBrk="0" hangingPunct="1">
              <a:defRPr sz="800"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t>www.mouritech.com</a:t>
            </a:r>
          </a:p>
        </p:txBody>
      </p:sp>
    </p:spTree>
    <p:extLst>
      <p:ext uri="{BB962C8B-B14F-4D97-AF65-F5344CB8AC3E}">
        <p14:creationId xmlns:p14="http://schemas.microsoft.com/office/powerpoint/2010/main" val="1621837020"/>
      </p:ext>
    </p:extLst>
  </p:cSld>
  <p:clrMap bg1="lt1" tx1="dk1" bg2="lt2" tx2="dk2" accent1="accent1" accent2="accent2" accent3="accent3" accent4="accent4" accent5="accent5" accent6="accent6" hlink="hlink" folHlink="folHlink"/>
  <p:sldLayoutIdLst>
    <p:sldLayoutId id="2147483655" r:id="rId1"/>
    <p:sldLayoutId id="2147483650" r:id="rId2"/>
    <p:sldLayoutId id="2147483649" r:id="rId3"/>
    <p:sldLayoutId id="2147483686" r:id="rId4"/>
    <p:sldLayoutId id="2147483687" r:id="rId5"/>
    <p:sldLayoutId id="2147483703" r:id="rId6"/>
    <p:sldLayoutId id="2147483652" r:id="rId7"/>
    <p:sldLayoutId id="2147483656" r:id="rId8"/>
    <p:sldLayoutId id="2147483657" r:id="rId9"/>
  </p:sldLayoutIdLst>
  <p:hf hdr="0" dt="0"/>
  <p:txStyles>
    <p:titleStyle>
      <a:lvl1pPr marL="0" algn="l" defTabSz="914400" rtl="0" eaLnBrk="1" latinLnBrk="0" hangingPunct="1">
        <a:lnSpc>
          <a:spcPct val="90000"/>
        </a:lnSpc>
        <a:spcBef>
          <a:spcPct val="0"/>
        </a:spcBef>
        <a:buNone/>
        <a:defRPr lang="en-US" sz="3200" b="1" kern="1200" dirty="0">
          <a:solidFill>
            <a:schemeClr val="accent5">
              <a:lumMod val="75000"/>
            </a:schemeClr>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3.wmf"/><Relationship Id="rId7" Type="http://schemas.openxmlformats.org/officeDocument/2006/relationships/image" Target="../media/image16.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15.wmf"/><Relationship Id="rId4" Type="http://schemas.openxmlformats.org/officeDocument/2006/relationships/image" Target="../media/image14.png"/><Relationship Id="rId9" Type="http://schemas.openxmlformats.org/officeDocument/2006/relationships/image" Target="../media/image17.emf"/></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group of people sitting at a table using a computer&#10;&#10;Description automatically generated">
            <a:extLst>
              <a:ext uri="{FF2B5EF4-FFF2-40B4-BE49-F238E27FC236}">
                <a16:creationId xmlns:a16="http://schemas.microsoft.com/office/drawing/2014/main" id="{B452FDAD-54F3-4A38-B075-72E5CA4D0E1B}"/>
              </a:ext>
            </a:extLst>
          </p:cNvPr>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t="12500" b="12500"/>
          <a:stretch>
            <a:fillRect/>
          </a:stretch>
        </p:blipFill>
        <p:spPr/>
      </p:pic>
      <p:sp>
        <p:nvSpPr>
          <p:cNvPr id="5" name="Text Placeholder 24">
            <a:extLst>
              <a:ext uri="{FF2B5EF4-FFF2-40B4-BE49-F238E27FC236}">
                <a16:creationId xmlns:a16="http://schemas.microsoft.com/office/drawing/2014/main" id="{1B0D3809-F794-40F0-A7AE-66132F763EC9}"/>
              </a:ext>
            </a:extLst>
          </p:cNvPr>
          <p:cNvSpPr txBox="1">
            <a:spLocks/>
          </p:cNvSpPr>
          <p:nvPr/>
        </p:nvSpPr>
        <p:spPr>
          <a:xfrm>
            <a:off x="44514" y="3306864"/>
            <a:ext cx="7353300" cy="974846"/>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latin typeface="Arial"/>
              <a:cs typeface="Arial"/>
            </a:endParaRPr>
          </a:p>
        </p:txBody>
      </p:sp>
      <p:sp>
        <p:nvSpPr>
          <p:cNvPr id="2" name="Rectangle 1">
            <a:extLst>
              <a:ext uri="{FF2B5EF4-FFF2-40B4-BE49-F238E27FC236}">
                <a16:creationId xmlns:a16="http://schemas.microsoft.com/office/drawing/2014/main" id="{A69B97DC-1208-4DC3-BA69-47DAAA43699B}"/>
              </a:ext>
            </a:extLst>
          </p:cNvPr>
          <p:cNvSpPr/>
          <p:nvPr/>
        </p:nvSpPr>
        <p:spPr>
          <a:xfrm>
            <a:off x="968485" y="3776229"/>
            <a:ext cx="3054874" cy="400110"/>
          </a:xfrm>
          <a:prstGeom prst="rect">
            <a:avLst/>
          </a:prstGeom>
        </p:spPr>
        <p:txBody>
          <a:bodyPr wrap="square">
            <a:spAutoFit/>
          </a:bodyPr>
          <a:lstStyle/>
          <a:p>
            <a:r>
              <a:rPr lang="en-US" sz="2000" b="1" dirty="0">
                <a:solidFill>
                  <a:schemeClr val="bg1"/>
                </a:solidFill>
                <a:latin typeface="Arial"/>
                <a:cs typeface="Arial"/>
              </a:rPr>
              <a:t>ABAP Trainings 2021</a:t>
            </a:r>
          </a:p>
        </p:txBody>
      </p:sp>
    </p:spTree>
    <p:extLst>
      <p:ext uri="{BB962C8B-B14F-4D97-AF65-F5344CB8AC3E}">
        <p14:creationId xmlns:p14="http://schemas.microsoft.com/office/powerpoint/2010/main" val="760418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99420"/>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326204"/>
            <a:ext cx="12078984" cy="6205591"/>
          </a:xfrm>
        </p:spPr>
        <p:txBody>
          <a:bodyPr/>
          <a:lstStyle/>
          <a:p>
            <a:pPr marL="2743200" lvl="6" indent="0">
              <a:buNone/>
            </a:pPr>
            <a:endParaRPr lang="en-US" dirty="0"/>
          </a:p>
          <a:p>
            <a:pPr marL="2743200" lvl="6" indent="0">
              <a:buNone/>
            </a:pPr>
            <a:endParaRPr lang="en-US" sz="2800" b="1" dirty="0">
              <a:latin typeface="Consolas" panose="020B0609020204030204" pitchFamily="49" charset="0"/>
            </a:endParaRPr>
          </a:p>
        </p:txBody>
      </p:sp>
      <p:sp>
        <p:nvSpPr>
          <p:cNvPr id="5" name="TextBox 4">
            <a:extLst>
              <a:ext uri="{FF2B5EF4-FFF2-40B4-BE49-F238E27FC236}">
                <a16:creationId xmlns:a16="http://schemas.microsoft.com/office/drawing/2014/main" id="{6EBC699A-1775-44E1-9A10-E5A800238A95}"/>
              </a:ext>
            </a:extLst>
          </p:cNvPr>
          <p:cNvSpPr txBox="1"/>
          <p:nvPr/>
        </p:nvSpPr>
        <p:spPr>
          <a:xfrm>
            <a:off x="347609" y="1243172"/>
            <a:ext cx="11496782" cy="400110"/>
          </a:xfrm>
          <a:prstGeom prst="rect">
            <a:avLst/>
          </a:prstGeom>
          <a:noFill/>
        </p:spPr>
        <p:txBody>
          <a:bodyPr wrap="square" rtlCol="0">
            <a:spAutoFit/>
          </a:bodyPr>
          <a:lstStyle/>
          <a:p>
            <a:r>
              <a:rPr lang="en-US" sz="2000" b="1" dirty="0">
                <a:solidFill>
                  <a:schemeClr val="accent1"/>
                </a:solidFill>
              </a:rPr>
              <a:t> </a:t>
            </a:r>
            <a:endParaRPr lang="en-IN" sz="2000" b="1" dirty="0">
              <a:solidFill>
                <a:schemeClr val="accent1"/>
              </a:solidFill>
              <a:latin typeface="Consolas" panose="020B0609020204030204" pitchFamily="49" charset="0"/>
            </a:endParaRPr>
          </a:p>
        </p:txBody>
      </p:sp>
      <p:sp>
        <p:nvSpPr>
          <p:cNvPr id="6" name="Rectangle 5">
            <a:extLst>
              <a:ext uri="{FF2B5EF4-FFF2-40B4-BE49-F238E27FC236}">
                <a16:creationId xmlns:a16="http://schemas.microsoft.com/office/drawing/2014/main" id="{6C54D3B0-0B54-4168-B1F8-EFE3E026F851}"/>
              </a:ext>
            </a:extLst>
          </p:cNvPr>
          <p:cNvSpPr/>
          <p:nvPr/>
        </p:nvSpPr>
        <p:spPr>
          <a:xfrm>
            <a:off x="412072" y="961759"/>
            <a:ext cx="9647433" cy="1910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00ABE39C-0021-44F2-8EC7-99EA9F47037F}"/>
              </a:ext>
            </a:extLst>
          </p:cNvPr>
          <p:cNvSpPr/>
          <p:nvPr/>
        </p:nvSpPr>
        <p:spPr>
          <a:xfrm>
            <a:off x="466619" y="3985248"/>
            <a:ext cx="9647433" cy="1910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iamond 7">
            <a:extLst>
              <a:ext uri="{FF2B5EF4-FFF2-40B4-BE49-F238E27FC236}">
                <a16:creationId xmlns:a16="http://schemas.microsoft.com/office/drawing/2014/main" id="{0C30216A-2A30-4E61-9131-6A6C40DD96F1}"/>
              </a:ext>
            </a:extLst>
          </p:cNvPr>
          <p:cNvSpPr/>
          <p:nvPr/>
        </p:nvSpPr>
        <p:spPr>
          <a:xfrm>
            <a:off x="3680352" y="2862049"/>
            <a:ext cx="2737084" cy="113389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ABAP PROGRAMS</a:t>
            </a:r>
            <a:endParaRPr lang="en-IN" dirty="0"/>
          </a:p>
        </p:txBody>
      </p:sp>
      <p:sp>
        <p:nvSpPr>
          <p:cNvPr id="9" name="Arrow: Pentagon 8">
            <a:extLst>
              <a:ext uri="{FF2B5EF4-FFF2-40B4-BE49-F238E27FC236}">
                <a16:creationId xmlns:a16="http://schemas.microsoft.com/office/drawing/2014/main" id="{1EA928CE-F65A-4948-B7C0-6EAD31672F0C}"/>
              </a:ext>
            </a:extLst>
          </p:cNvPr>
          <p:cNvSpPr/>
          <p:nvPr/>
        </p:nvSpPr>
        <p:spPr>
          <a:xfrm>
            <a:off x="1171254" y="1291820"/>
            <a:ext cx="3637052" cy="7618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P </a:t>
            </a:r>
            <a:r>
              <a:rPr lang="en-US" dirty="0" err="1"/>
              <a:t>P</a:t>
            </a:r>
            <a:r>
              <a:rPr lang="en-US" dirty="0"/>
              <a:t> L I C A T I O N </a:t>
            </a:r>
            <a:endParaRPr lang="en-IN" dirty="0"/>
          </a:p>
        </p:txBody>
      </p:sp>
      <p:sp>
        <p:nvSpPr>
          <p:cNvPr id="10" name="TextBox 9">
            <a:extLst>
              <a:ext uri="{FF2B5EF4-FFF2-40B4-BE49-F238E27FC236}">
                <a16:creationId xmlns:a16="http://schemas.microsoft.com/office/drawing/2014/main" id="{EF42FA94-7E5B-484B-9AC5-98F29C1BA73B}"/>
              </a:ext>
            </a:extLst>
          </p:cNvPr>
          <p:cNvSpPr txBox="1"/>
          <p:nvPr/>
        </p:nvSpPr>
        <p:spPr>
          <a:xfrm>
            <a:off x="5318588" y="1291820"/>
            <a:ext cx="3825412" cy="369332"/>
          </a:xfrm>
          <a:prstGeom prst="rect">
            <a:avLst/>
          </a:prstGeom>
          <a:noFill/>
        </p:spPr>
        <p:txBody>
          <a:bodyPr wrap="square" rtlCol="0">
            <a:spAutoFit/>
          </a:bodyPr>
          <a:lstStyle/>
          <a:p>
            <a:r>
              <a:rPr lang="en-US" dirty="0"/>
              <a:t>   </a:t>
            </a:r>
            <a:endParaRPr lang="en-IN" dirty="0"/>
          </a:p>
        </p:txBody>
      </p:sp>
      <p:sp>
        <p:nvSpPr>
          <p:cNvPr id="11" name="Arrow: Pentagon 10">
            <a:extLst>
              <a:ext uri="{FF2B5EF4-FFF2-40B4-BE49-F238E27FC236}">
                <a16:creationId xmlns:a16="http://schemas.microsoft.com/office/drawing/2014/main" id="{5B15AC40-6F2E-4877-9708-A46D466A15E3}"/>
              </a:ext>
            </a:extLst>
          </p:cNvPr>
          <p:cNvSpPr/>
          <p:nvPr/>
        </p:nvSpPr>
        <p:spPr>
          <a:xfrm>
            <a:off x="5048894" y="1159119"/>
            <a:ext cx="4886216" cy="158065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A S T E R </a:t>
            </a:r>
          </a:p>
          <a:p>
            <a:pPr algn="ctr"/>
            <a:endParaRPr lang="en-US" dirty="0"/>
          </a:p>
          <a:p>
            <a:pPr algn="ctr"/>
            <a:r>
              <a:rPr lang="en-US" dirty="0"/>
              <a:t>A N D </a:t>
            </a:r>
          </a:p>
          <a:p>
            <a:pPr algn="ctr"/>
            <a:endParaRPr lang="en-IN" dirty="0"/>
          </a:p>
          <a:p>
            <a:pPr algn="ctr"/>
            <a:r>
              <a:rPr lang="en-IN" dirty="0"/>
              <a:t>T R A N S A C T I O N  D A T  A </a:t>
            </a:r>
          </a:p>
        </p:txBody>
      </p:sp>
      <p:sp>
        <p:nvSpPr>
          <p:cNvPr id="12" name="Oval 11">
            <a:extLst>
              <a:ext uri="{FF2B5EF4-FFF2-40B4-BE49-F238E27FC236}">
                <a16:creationId xmlns:a16="http://schemas.microsoft.com/office/drawing/2014/main" id="{5DEBE39D-5996-4525-B912-86C34099B639}"/>
              </a:ext>
            </a:extLst>
          </p:cNvPr>
          <p:cNvSpPr/>
          <p:nvPr/>
        </p:nvSpPr>
        <p:spPr>
          <a:xfrm>
            <a:off x="1376737" y="4458984"/>
            <a:ext cx="2630184" cy="776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CONFIGURATION</a:t>
            </a:r>
            <a:endParaRPr lang="en-IN" dirty="0"/>
          </a:p>
        </p:txBody>
      </p:sp>
      <p:sp>
        <p:nvSpPr>
          <p:cNvPr id="13" name="Arrow: Pentagon 12">
            <a:extLst>
              <a:ext uri="{FF2B5EF4-FFF2-40B4-BE49-F238E27FC236}">
                <a16:creationId xmlns:a16="http://schemas.microsoft.com/office/drawing/2014/main" id="{57BE98D5-ECC5-4FB2-B1DC-CD6D8D0E23F8}"/>
              </a:ext>
            </a:extLst>
          </p:cNvPr>
          <p:cNvSpPr/>
          <p:nvPr/>
        </p:nvSpPr>
        <p:spPr>
          <a:xfrm>
            <a:off x="4417889" y="4118224"/>
            <a:ext cx="5424754" cy="158065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ORGANIZATION STRUCTURE </a:t>
            </a:r>
          </a:p>
          <a:p>
            <a:pPr algn="ctr"/>
            <a:endParaRPr lang="en-US" dirty="0"/>
          </a:p>
          <a:p>
            <a:pPr algn="ctr"/>
            <a:r>
              <a:rPr lang="en-US" dirty="0"/>
              <a:t>KEY DATA ELEMENTS </a:t>
            </a:r>
          </a:p>
          <a:p>
            <a:pPr algn="ctr"/>
            <a:endParaRPr lang="en-US" dirty="0"/>
          </a:p>
          <a:p>
            <a:pPr algn="ctr"/>
            <a:r>
              <a:rPr lang="en-US" dirty="0"/>
              <a:t>FUNCTIONALITY CONFIGURATION</a:t>
            </a:r>
          </a:p>
        </p:txBody>
      </p:sp>
    </p:spTree>
    <p:extLst>
      <p:ext uri="{BB962C8B-B14F-4D97-AF65-F5344CB8AC3E}">
        <p14:creationId xmlns:p14="http://schemas.microsoft.com/office/powerpoint/2010/main" val="312680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99420"/>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297951"/>
            <a:ext cx="12078984" cy="6205591"/>
          </a:xfrm>
        </p:spPr>
        <p:txBody>
          <a:bodyPr/>
          <a:lstStyle/>
          <a:p>
            <a:pPr lvl="6"/>
            <a:endParaRPr lang="en-US" dirty="0"/>
          </a:p>
          <a:p>
            <a:pPr marL="2743200" lvl="6" indent="0">
              <a:buNone/>
            </a:pPr>
            <a:endParaRPr lang="en-US" sz="2800" b="1" dirty="0">
              <a:latin typeface="Consolas" panose="020B0609020204030204" pitchFamily="49" charset="0"/>
            </a:endParaRPr>
          </a:p>
          <a:p>
            <a:pPr marL="2743200" lvl="6" indent="0">
              <a:buNone/>
            </a:pPr>
            <a:r>
              <a:rPr lang="en-US" sz="2800" b="1" dirty="0">
                <a:solidFill>
                  <a:schemeClr val="accent1"/>
                </a:solidFill>
                <a:latin typeface="Consolas" panose="020B0609020204030204" pitchFamily="49" charset="0"/>
              </a:rPr>
              <a:t>WHAT IS CUSTOMIZATION?</a:t>
            </a:r>
          </a:p>
        </p:txBody>
      </p:sp>
      <p:sp>
        <p:nvSpPr>
          <p:cNvPr id="5" name="TextBox 4">
            <a:extLst>
              <a:ext uri="{FF2B5EF4-FFF2-40B4-BE49-F238E27FC236}">
                <a16:creationId xmlns:a16="http://schemas.microsoft.com/office/drawing/2014/main" id="{6EBC699A-1775-44E1-9A10-E5A800238A95}"/>
              </a:ext>
            </a:extLst>
          </p:cNvPr>
          <p:cNvSpPr txBox="1"/>
          <p:nvPr/>
        </p:nvSpPr>
        <p:spPr>
          <a:xfrm>
            <a:off x="347609" y="1243172"/>
            <a:ext cx="11496782" cy="400110"/>
          </a:xfrm>
          <a:prstGeom prst="rect">
            <a:avLst/>
          </a:prstGeom>
          <a:noFill/>
        </p:spPr>
        <p:txBody>
          <a:bodyPr wrap="square" rtlCol="0">
            <a:spAutoFit/>
          </a:bodyPr>
          <a:lstStyle/>
          <a:p>
            <a:r>
              <a:rPr lang="en-US" sz="2000" b="1" dirty="0">
                <a:solidFill>
                  <a:schemeClr val="accent1"/>
                </a:solidFill>
              </a:rPr>
              <a:t> </a:t>
            </a:r>
            <a:endParaRPr lang="en-IN" sz="2000" b="1" dirty="0">
              <a:solidFill>
                <a:schemeClr val="accent1"/>
              </a:solidFill>
              <a:latin typeface="Consolas" panose="020B0609020204030204" pitchFamily="49" charset="0"/>
            </a:endParaRPr>
          </a:p>
        </p:txBody>
      </p:sp>
      <p:sp>
        <p:nvSpPr>
          <p:cNvPr id="6" name="TextBox 5">
            <a:extLst>
              <a:ext uri="{FF2B5EF4-FFF2-40B4-BE49-F238E27FC236}">
                <a16:creationId xmlns:a16="http://schemas.microsoft.com/office/drawing/2014/main" id="{55BA9D28-692A-4C6D-A75D-AFFCA8AAA59F}"/>
              </a:ext>
            </a:extLst>
          </p:cNvPr>
          <p:cNvSpPr txBox="1"/>
          <p:nvPr/>
        </p:nvSpPr>
        <p:spPr>
          <a:xfrm>
            <a:off x="412072" y="1060291"/>
            <a:ext cx="10273052" cy="5401479"/>
          </a:xfrm>
          <a:prstGeom prst="rect">
            <a:avLst/>
          </a:prstGeom>
          <a:noFill/>
        </p:spPr>
        <p:txBody>
          <a:bodyPr wrap="square">
            <a:spAutoFit/>
          </a:bodyPr>
          <a:lstStyle/>
          <a:p>
            <a:pPr algn="l">
              <a:lnSpc>
                <a:spcPct val="100000"/>
              </a:lnSpc>
              <a:spcBef>
                <a:spcPct val="50000"/>
              </a:spcBef>
              <a:buClr>
                <a:schemeClr val="tx2"/>
              </a:buClr>
              <a:buFont typeface="Wingdings" panose="05000000000000000000" pitchFamily="2" charset="2"/>
              <a:buChar char="§"/>
            </a:pPr>
            <a:endParaRPr lang="en-US" altLang="en-US" sz="1800" dirty="0">
              <a:latin typeface="Arial" panose="020B0604020202020204" pitchFamily="34" charset="0"/>
            </a:endParaRPr>
          </a:p>
          <a:p>
            <a:pPr algn="l">
              <a:lnSpc>
                <a:spcPct val="100000"/>
              </a:lnSpc>
              <a:spcBef>
                <a:spcPct val="50000"/>
              </a:spcBef>
              <a:buClr>
                <a:schemeClr val="tx2"/>
              </a:buClr>
              <a:buFont typeface="Wingdings" panose="05000000000000000000" pitchFamily="2" charset="2"/>
              <a:buChar char="§"/>
            </a:pPr>
            <a:endParaRPr lang="en-US" altLang="en-US" sz="1800" dirty="0">
              <a:latin typeface="Arial" panose="020B0604020202020204" pitchFamily="34" charset="0"/>
            </a:endParaRPr>
          </a:p>
          <a:p>
            <a:pPr algn="l">
              <a:lnSpc>
                <a:spcPct val="100000"/>
              </a:lnSpc>
              <a:spcBef>
                <a:spcPct val="50000"/>
              </a:spcBef>
              <a:buClr>
                <a:schemeClr val="tx2"/>
              </a:buClr>
              <a:buFont typeface="Wingdings" panose="05000000000000000000" pitchFamily="2" charset="2"/>
              <a:buChar char="§"/>
            </a:pPr>
            <a:r>
              <a:rPr lang="en-US" altLang="en-US" sz="2000" b="1" dirty="0">
                <a:solidFill>
                  <a:schemeClr val="accent1"/>
                </a:solidFill>
                <a:latin typeface="Consolas" panose="020B0609020204030204" pitchFamily="49" charset="0"/>
              </a:rPr>
              <a:t>Customization</a:t>
            </a:r>
          </a:p>
          <a:p>
            <a:pPr lvl="1" algn="l">
              <a:lnSpc>
                <a:spcPct val="100000"/>
              </a:lnSpc>
              <a:spcBef>
                <a:spcPct val="50000"/>
              </a:spcBef>
              <a:buClr>
                <a:schemeClr val="accent1"/>
              </a:buClr>
              <a:buFont typeface="Wingdings" panose="05000000000000000000" pitchFamily="2" charset="2"/>
              <a:buChar char="§"/>
            </a:pPr>
            <a:r>
              <a:rPr lang="en-US" altLang="en-US" sz="2000" b="1" dirty="0">
                <a:solidFill>
                  <a:schemeClr val="accent1"/>
                </a:solidFill>
                <a:latin typeface="Consolas" panose="020B0609020204030204" pitchFamily="49" charset="0"/>
              </a:rPr>
              <a:t>The adaptation of application software to customer-specific needs is accomplished in two ways :</a:t>
            </a:r>
          </a:p>
          <a:p>
            <a:pPr algn="l">
              <a:lnSpc>
                <a:spcPct val="100000"/>
              </a:lnSpc>
              <a:spcBef>
                <a:spcPct val="50000"/>
              </a:spcBef>
              <a:buClr>
                <a:schemeClr val="tx2"/>
              </a:buClr>
              <a:buFont typeface="Wingdings" panose="05000000000000000000" pitchFamily="2" charset="2"/>
              <a:buChar char="§"/>
            </a:pPr>
            <a:endParaRPr lang="en-US" altLang="en-US" sz="2000" b="1" dirty="0">
              <a:solidFill>
                <a:schemeClr val="accent1"/>
              </a:solidFill>
              <a:latin typeface="Consolas" panose="020B0609020204030204" pitchFamily="49" charset="0"/>
            </a:endParaRPr>
          </a:p>
          <a:p>
            <a:pPr algn="l">
              <a:lnSpc>
                <a:spcPct val="100000"/>
              </a:lnSpc>
              <a:spcBef>
                <a:spcPct val="50000"/>
              </a:spcBef>
              <a:buClr>
                <a:schemeClr val="tx2"/>
              </a:buClr>
              <a:buFont typeface="Wingdings" panose="05000000000000000000" pitchFamily="2" charset="2"/>
              <a:buChar char="§"/>
            </a:pPr>
            <a:r>
              <a:rPr lang="en-US" altLang="en-US" sz="2000" b="1" dirty="0">
                <a:solidFill>
                  <a:schemeClr val="accent1"/>
                </a:solidFill>
                <a:latin typeface="Consolas" panose="020B0609020204030204" pitchFamily="49" charset="0"/>
              </a:rPr>
              <a:t>Coding</a:t>
            </a:r>
          </a:p>
          <a:p>
            <a:pPr lvl="1" algn="l">
              <a:lnSpc>
                <a:spcPct val="100000"/>
              </a:lnSpc>
              <a:spcBef>
                <a:spcPct val="50000"/>
              </a:spcBef>
              <a:buClr>
                <a:schemeClr val="accent1"/>
              </a:buClr>
              <a:buFont typeface="Wingdings" panose="05000000000000000000" pitchFamily="2" charset="2"/>
              <a:buChar char="§"/>
            </a:pPr>
            <a:r>
              <a:rPr lang="en-US" altLang="en-US" sz="2000" b="1" dirty="0">
                <a:solidFill>
                  <a:schemeClr val="accent1"/>
                </a:solidFill>
                <a:latin typeface="Consolas" panose="020B0609020204030204" pitchFamily="49" charset="0"/>
              </a:rPr>
              <a:t>Programming customer-specific code that replaces or complements components of the application</a:t>
            </a:r>
          </a:p>
          <a:p>
            <a:pPr algn="l">
              <a:lnSpc>
                <a:spcPct val="100000"/>
              </a:lnSpc>
              <a:spcBef>
                <a:spcPct val="50000"/>
              </a:spcBef>
              <a:buClr>
                <a:schemeClr val="tx2"/>
              </a:buClr>
              <a:buFont typeface="Wingdings" panose="05000000000000000000" pitchFamily="2" charset="2"/>
              <a:buChar char="§"/>
            </a:pPr>
            <a:endParaRPr lang="en-US" altLang="en-US" sz="2000" b="1" dirty="0">
              <a:solidFill>
                <a:schemeClr val="accent1"/>
              </a:solidFill>
              <a:latin typeface="Consolas" panose="020B0609020204030204" pitchFamily="49" charset="0"/>
            </a:endParaRPr>
          </a:p>
          <a:p>
            <a:pPr algn="l">
              <a:lnSpc>
                <a:spcPct val="100000"/>
              </a:lnSpc>
              <a:spcBef>
                <a:spcPct val="50000"/>
              </a:spcBef>
              <a:buClr>
                <a:schemeClr val="tx2"/>
              </a:buClr>
              <a:buFont typeface="Wingdings" panose="05000000000000000000" pitchFamily="2" charset="2"/>
              <a:buChar char="§"/>
            </a:pPr>
            <a:r>
              <a:rPr lang="en-US" altLang="en-US" sz="2000" b="1" dirty="0">
                <a:solidFill>
                  <a:schemeClr val="accent1"/>
                </a:solidFill>
                <a:latin typeface="Consolas" panose="020B0609020204030204" pitchFamily="49" charset="0"/>
              </a:rPr>
              <a:t>Configuration</a:t>
            </a:r>
          </a:p>
          <a:p>
            <a:pPr lvl="1" algn="l">
              <a:lnSpc>
                <a:spcPct val="100000"/>
              </a:lnSpc>
              <a:spcBef>
                <a:spcPct val="50000"/>
              </a:spcBef>
              <a:buClr>
                <a:schemeClr val="accent1"/>
              </a:buClr>
              <a:buFont typeface="Wingdings" panose="05000000000000000000" pitchFamily="2" charset="2"/>
              <a:buChar char="§"/>
            </a:pPr>
            <a:r>
              <a:rPr lang="en-US" altLang="en-US" sz="2000" b="1" dirty="0">
                <a:solidFill>
                  <a:schemeClr val="accent1"/>
                </a:solidFill>
                <a:latin typeface="Consolas" panose="020B0609020204030204" pitchFamily="49" charset="0"/>
              </a:rPr>
              <a:t>Rendering the application appropriate to a specific customer by specifying data on which the application operates</a:t>
            </a:r>
          </a:p>
        </p:txBody>
      </p:sp>
    </p:spTree>
    <p:extLst>
      <p:ext uri="{BB962C8B-B14F-4D97-AF65-F5344CB8AC3E}">
        <p14:creationId xmlns:p14="http://schemas.microsoft.com/office/powerpoint/2010/main" val="2842951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99420"/>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277402"/>
            <a:ext cx="12078984" cy="6205591"/>
          </a:xfrm>
        </p:spPr>
        <p:txBody>
          <a:bodyPr/>
          <a:lstStyle/>
          <a:p>
            <a:pPr lvl="6"/>
            <a:r>
              <a:rPr lang="en-US" sz="2000" b="1" dirty="0">
                <a:solidFill>
                  <a:schemeClr val="accent1"/>
                </a:solidFill>
                <a:latin typeface="Consolas" panose="020B0609020204030204" pitchFamily="49" charset="0"/>
              </a:rPr>
              <a:t>Why  do we need ABAP Development</a:t>
            </a:r>
          </a:p>
          <a:p>
            <a:pPr marL="2743200" lvl="6" indent="0">
              <a:buNone/>
            </a:pPr>
            <a:endParaRPr lang="en-US" sz="2000" b="1" dirty="0">
              <a:solidFill>
                <a:schemeClr val="accent1"/>
              </a:solidFill>
              <a:latin typeface="Consolas" panose="020B0609020204030204" pitchFamily="49" charset="0"/>
            </a:endParaRPr>
          </a:p>
          <a:p>
            <a:pPr lvl="6"/>
            <a:endParaRPr lang="en-US" dirty="0"/>
          </a:p>
          <a:p>
            <a:pPr lvl="6"/>
            <a:endParaRPr lang="en-US" dirty="0"/>
          </a:p>
          <a:p>
            <a:pPr marL="2743200" lvl="6" indent="0">
              <a:buNone/>
            </a:pPr>
            <a:endParaRPr lang="en-US" dirty="0"/>
          </a:p>
        </p:txBody>
      </p:sp>
      <p:sp>
        <p:nvSpPr>
          <p:cNvPr id="5" name="TextBox 4">
            <a:extLst>
              <a:ext uri="{FF2B5EF4-FFF2-40B4-BE49-F238E27FC236}">
                <a16:creationId xmlns:a16="http://schemas.microsoft.com/office/drawing/2014/main" id="{6EBC699A-1775-44E1-9A10-E5A800238A95}"/>
              </a:ext>
            </a:extLst>
          </p:cNvPr>
          <p:cNvSpPr txBox="1"/>
          <p:nvPr/>
        </p:nvSpPr>
        <p:spPr>
          <a:xfrm>
            <a:off x="347609" y="1243172"/>
            <a:ext cx="11496782" cy="400110"/>
          </a:xfrm>
          <a:prstGeom prst="rect">
            <a:avLst/>
          </a:prstGeom>
          <a:noFill/>
        </p:spPr>
        <p:txBody>
          <a:bodyPr wrap="square" rtlCol="0">
            <a:spAutoFit/>
          </a:bodyPr>
          <a:lstStyle/>
          <a:p>
            <a:r>
              <a:rPr lang="en-US" sz="2000" b="1" dirty="0">
                <a:solidFill>
                  <a:schemeClr val="accent1"/>
                </a:solidFill>
              </a:rPr>
              <a:t> </a:t>
            </a:r>
            <a:endParaRPr lang="en-IN" sz="2000" b="1" dirty="0">
              <a:solidFill>
                <a:schemeClr val="accent1"/>
              </a:solidFill>
              <a:latin typeface="Consolas" panose="020B0609020204030204" pitchFamily="49" charset="0"/>
            </a:endParaRPr>
          </a:p>
        </p:txBody>
      </p:sp>
      <p:sp>
        <p:nvSpPr>
          <p:cNvPr id="6" name="TextBox 5">
            <a:extLst>
              <a:ext uri="{FF2B5EF4-FFF2-40B4-BE49-F238E27FC236}">
                <a16:creationId xmlns:a16="http://schemas.microsoft.com/office/drawing/2014/main" id="{55BA9D28-692A-4C6D-A75D-AFFCA8AAA59F}"/>
              </a:ext>
            </a:extLst>
          </p:cNvPr>
          <p:cNvSpPr txBox="1"/>
          <p:nvPr/>
        </p:nvSpPr>
        <p:spPr>
          <a:xfrm>
            <a:off x="412072" y="1060291"/>
            <a:ext cx="10273052" cy="784830"/>
          </a:xfrm>
          <a:prstGeom prst="rect">
            <a:avLst/>
          </a:prstGeom>
          <a:noFill/>
        </p:spPr>
        <p:txBody>
          <a:bodyPr wrap="square">
            <a:spAutoFit/>
          </a:bodyPr>
          <a:lstStyle/>
          <a:p>
            <a:pPr algn="l">
              <a:lnSpc>
                <a:spcPct val="100000"/>
              </a:lnSpc>
              <a:spcBef>
                <a:spcPct val="50000"/>
              </a:spcBef>
              <a:buClr>
                <a:schemeClr val="tx2"/>
              </a:buClr>
              <a:buFont typeface="Wingdings" panose="05000000000000000000" pitchFamily="2" charset="2"/>
              <a:buChar char="§"/>
            </a:pPr>
            <a:endParaRPr lang="en-US" altLang="en-US" sz="1800" dirty="0">
              <a:latin typeface="Arial" panose="020B0604020202020204" pitchFamily="34" charset="0"/>
            </a:endParaRPr>
          </a:p>
          <a:p>
            <a:pPr algn="l">
              <a:lnSpc>
                <a:spcPct val="100000"/>
              </a:lnSpc>
              <a:spcBef>
                <a:spcPct val="50000"/>
              </a:spcBef>
              <a:buClr>
                <a:schemeClr val="tx2"/>
              </a:buClr>
              <a:buFont typeface="Wingdings" panose="05000000000000000000" pitchFamily="2" charset="2"/>
              <a:buChar char="§"/>
            </a:pPr>
            <a:endParaRPr lang="en-US" altLang="en-US" sz="1800" dirty="0">
              <a:latin typeface="Arial" panose="020B0604020202020204" pitchFamily="34" charset="0"/>
            </a:endParaRPr>
          </a:p>
        </p:txBody>
      </p:sp>
      <p:sp>
        <p:nvSpPr>
          <p:cNvPr id="3" name="Oval 2">
            <a:extLst>
              <a:ext uri="{FF2B5EF4-FFF2-40B4-BE49-F238E27FC236}">
                <a16:creationId xmlns:a16="http://schemas.microsoft.com/office/drawing/2014/main" id="{C17CCBD0-72FD-42D5-A0B8-53B2FF1DA77B}"/>
              </a:ext>
            </a:extLst>
          </p:cNvPr>
          <p:cNvSpPr/>
          <p:nvPr/>
        </p:nvSpPr>
        <p:spPr>
          <a:xfrm>
            <a:off x="2923550" y="2126534"/>
            <a:ext cx="5250095" cy="21925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 R G A N I Z A T I O N</a:t>
            </a:r>
            <a:endParaRPr lang="en-IN" dirty="0"/>
          </a:p>
        </p:txBody>
      </p:sp>
      <p:sp>
        <p:nvSpPr>
          <p:cNvPr id="11" name="Rectangle: Rounded Corners 10">
            <a:extLst>
              <a:ext uri="{FF2B5EF4-FFF2-40B4-BE49-F238E27FC236}">
                <a16:creationId xmlns:a16="http://schemas.microsoft.com/office/drawing/2014/main" id="{3269CB8C-AD04-479A-ACBE-D9113EB9DC58}"/>
              </a:ext>
            </a:extLst>
          </p:cNvPr>
          <p:cNvSpPr/>
          <p:nvPr/>
        </p:nvSpPr>
        <p:spPr>
          <a:xfrm>
            <a:off x="40668" y="2700790"/>
            <a:ext cx="2363054" cy="6173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R / 3 Scope</a:t>
            </a:r>
            <a:endParaRPr lang="en-IN" dirty="0"/>
          </a:p>
        </p:txBody>
      </p:sp>
      <p:sp>
        <p:nvSpPr>
          <p:cNvPr id="12" name="Rectangle: Rounded Corners 11">
            <a:extLst>
              <a:ext uri="{FF2B5EF4-FFF2-40B4-BE49-F238E27FC236}">
                <a16:creationId xmlns:a16="http://schemas.microsoft.com/office/drawing/2014/main" id="{AD81AA3C-65B4-45E0-A76A-856A7A5CFBA7}"/>
              </a:ext>
            </a:extLst>
          </p:cNvPr>
          <p:cNvSpPr/>
          <p:nvPr/>
        </p:nvSpPr>
        <p:spPr>
          <a:xfrm>
            <a:off x="9018575" y="2762860"/>
            <a:ext cx="2363054" cy="6173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functionality development</a:t>
            </a:r>
            <a:endParaRPr lang="en-IN" dirty="0"/>
          </a:p>
        </p:txBody>
      </p:sp>
      <p:sp>
        <p:nvSpPr>
          <p:cNvPr id="13" name="Rectangle: Rounded Corners 12">
            <a:extLst>
              <a:ext uri="{FF2B5EF4-FFF2-40B4-BE49-F238E27FC236}">
                <a16:creationId xmlns:a16="http://schemas.microsoft.com/office/drawing/2014/main" id="{6021A30F-0F95-4894-8921-BC8E51CC09C8}"/>
              </a:ext>
            </a:extLst>
          </p:cNvPr>
          <p:cNvSpPr/>
          <p:nvPr/>
        </p:nvSpPr>
        <p:spPr>
          <a:xfrm>
            <a:off x="4179869" y="938630"/>
            <a:ext cx="2363054" cy="6173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Specific company requirements</a:t>
            </a:r>
            <a:endParaRPr lang="en-IN" dirty="0"/>
          </a:p>
        </p:txBody>
      </p:sp>
      <p:sp>
        <p:nvSpPr>
          <p:cNvPr id="14" name="Rectangle: Rounded Corners 13">
            <a:extLst>
              <a:ext uri="{FF2B5EF4-FFF2-40B4-BE49-F238E27FC236}">
                <a16:creationId xmlns:a16="http://schemas.microsoft.com/office/drawing/2014/main" id="{47E71CDD-1291-4DD7-BC0A-D58573EDFB94}"/>
              </a:ext>
            </a:extLst>
          </p:cNvPr>
          <p:cNvSpPr/>
          <p:nvPr/>
        </p:nvSpPr>
        <p:spPr>
          <a:xfrm>
            <a:off x="4209834" y="4920361"/>
            <a:ext cx="2363054" cy="6173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 SAP Applications</a:t>
            </a:r>
            <a:endParaRPr lang="en-IN" dirty="0"/>
          </a:p>
        </p:txBody>
      </p:sp>
      <p:sp>
        <p:nvSpPr>
          <p:cNvPr id="19" name="Arrow: Right 18">
            <a:extLst>
              <a:ext uri="{FF2B5EF4-FFF2-40B4-BE49-F238E27FC236}">
                <a16:creationId xmlns:a16="http://schemas.microsoft.com/office/drawing/2014/main" id="{89C5E6EA-6A0D-457C-8FE3-391C88E90EAF}"/>
              </a:ext>
            </a:extLst>
          </p:cNvPr>
          <p:cNvSpPr/>
          <p:nvPr/>
        </p:nvSpPr>
        <p:spPr>
          <a:xfrm>
            <a:off x="2403722" y="2967493"/>
            <a:ext cx="596332" cy="83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0F293CA3-B052-423F-B328-77D909EEB320}"/>
              </a:ext>
            </a:extLst>
          </p:cNvPr>
          <p:cNvSpPr/>
          <p:nvPr/>
        </p:nvSpPr>
        <p:spPr>
          <a:xfrm>
            <a:off x="5301466" y="1506152"/>
            <a:ext cx="92467" cy="5926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Left 20">
            <a:extLst>
              <a:ext uri="{FF2B5EF4-FFF2-40B4-BE49-F238E27FC236}">
                <a16:creationId xmlns:a16="http://schemas.microsoft.com/office/drawing/2014/main" id="{8C5094DA-CEA1-4054-A7DE-1FB928B36CB9}"/>
              </a:ext>
            </a:extLst>
          </p:cNvPr>
          <p:cNvSpPr/>
          <p:nvPr/>
        </p:nvSpPr>
        <p:spPr>
          <a:xfrm>
            <a:off x="8173645" y="3098173"/>
            <a:ext cx="817101"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Up 21">
            <a:extLst>
              <a:ext uri="{FF2B5EF4-FFF2-40B4-BE49-F238E27FC236}">
                <a16:creationId xmlns:a16="http://schemas.microsoft.com/office/drawing/2014/main" id="{002B62AF-F1E3-4492-9E7F-5E12FF967F2B}"/>
              </a:ext>
            </a:extLst>
          </p:cNvPr>
          <p:cNvSpPr/>
          <p:nvPr/>
        </p:nvSpPr>
        <p:spPr>
          <a:xfrm>
            <a:off x="5331431" y="4280719"/>
            <a:ext cx="59930" cy="6396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44139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99420"/>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297951"/>
            <a:ext cx="12078984" cy="6205591"/>
          </a:xfrm>
        </p:spPr>
        <p:txBody>
          <a:bodyPr/>
          <a:lstStyle/>
          <a:p>
            <a:pPr lvl="6"/>
            <a:endParaRPr lang="en-US" dirty="0"/>
          </a:p>
          <a:p>
            <a:pPr marL="2743200" lvl="6" indent="0">
              <a:buNone/>
            </a:pPr>
            <a:r>
              <a:rPr lang="en-US" sz="2000" b="1" dirty="0">
                <a:solidFill>
                  <a:schemeClr val="accent1"/>
                </a:solidFill>
                <a:latin typeface="Consolas" panose="020B0609020204030204" pitchFamily="49" charset="0"/>
              </a:rPr>
              <a:t>       SAP System Landscape</a:t>
            </a:r>
          </a:p>
          <a:p>
            <a:pPr marL="2743200" lvl="6" indent="0">
              <a:buNone/>
            </a:pPr>
            <a:endParaRPr lang="en-US" sz="2800" b="1" dirty="0">
              <a:latin typeface="Consolas" panose="020B0609020204030204" pitchFamily="49" charset="0"/>
            </a:endParaRPr>
          </a:p>
        </p:txBody>
      </p:sp>
      <p:sp>
        <p:nvSpPr>
          <p:cNvPr id="5" name="TextBox 4">
            <a:extLst>
              <a:ext uri="{FF2B5EF4-FFF2-40B4-BE49-F238E27FC236}">
                <a16:creationId xmlns:a16="http://schemas.microsoft.com/office/drawing/2014/main" id="{6EBC699A-1775-44E1-9A10-E5A800238A95}"/>
              </a:ext>
            </a:extLst>
          </p:cNvPr>
          <p:cNvSpPr txBox="1"/>
          <p:nvPr/>
        </p:nvSpPr>
        <p:spPr>
          <a:xfrm>
            <a:off x="347609" y="1243172"/>
            <a:ext cx="11496782" cy="5324535"/>
          </a:xfrm>
          <a:prstGeom prst="rect">
            <a:avLst/>
          </a:prstGeom>
          <a:noFill/>
        </p:spPr>
        <p:txBody>
          <a:bodyPr wrap="square" rtlCol="0">
            <a:spAutoFit/>
          </a:bodyPr>
          <a:lstStyle/>
          <a:p>
            <a:r>
              <a:rPr lang="en-US" sz="2000" b="1" dirty="0">
                <a:solidFill>
                  <a:schemeClr val="accent1"/>
                </a:solidFill>
              </a:rPr>
              <a:t> </a:t>
            </a:r>
            <a:r>
              <a:rPr lang="en-US" sz="2000" b="1" dirty="0">
                <a:solidFill>
                  <a:schemeClr val="accent1"/>
                </a:solidFill>
                <a:latin typeface="Consolas" panose="020B0609020204030204" pitchFamily="49" charset="0"/>
              </a:rPr>
              <a:t>SAP  System landscape is the arrangement of SAP Servers. In an SAP Environment,</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 a Three – tier landscape exists. A System landscape consists of the following:</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 1) DEVELOPMENT SERVER ( DEV )</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 2) QUALITY ASSURANCE SERVER ( QAS )</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 3) PRODUCTION SERVER ( PROD )</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 The following is a request in SAP System Landscape – </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 DEVELOPMENT &gt;&gt;&gt;&gt; QUALITY &gt;&gt;&gt;&gt; PRODUCTION</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 The following figure represents SAP Three – tier system Landscape where work </a:t>
            </a:r>
          </a:p>
          <a:p>
            <a:r>
              <a:rPr lang="en-US" sz="2000" b="1" dirty="0">
                <a:solidFill>
                  <a:schemeClr val="accent1"/>
                </a:solidFill>
                <a:latin typeface="Consolas" panose="020B0609020204030204" pitchFamily="49" charset="0"/>
              </a:rPr>
              <a:t> flows from DEV &gt; QAS  &gt; PROD. This process is one-directional and does not</a:t>
            </a:r>
          </a:p>
          <a:p>
            <a:r>
              <a:rPr lang="en-US" sz="2000" b="1" dirty="0">
                <a:solidFill>
                  <a:schemeClr val="accent1"/>
                </a:solidFill>
                <a:latin typeface="Consolas" panose="020B0609020204030204" pitchFamily="49" charset="0"/>
              </a:rPr>
              <a:t> execute in backward direction.</a:t>
            </a:r>
            <a:endParaRPr lang="en-IN" sz="2000" b="1"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3183102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78872"/>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326204"/>
            <a:ext cx="12078984" cy="6205591"/>
          </a:xfrm>
        </p:spPr>
        <p:txBody>
          <a:bodyPr/>
          <a:lstStyle/>
          <a:p>
            <a:pPr lvl="6"/>
            <a:endParaRPr lang="en-US" dirty="0"/>
          </a:p>
          <a:p>
            <a:pPr marL="2743200" lvl="6" indent="0">
              <a:buNone/>
            </a:pPr>
            <a:endParaRPr lang="en-US" sz="2800" b="1" dirty="0">
              <a:latin typeface="Consolas" panose="020B0609020204030204" pitchFamily="49" charset="0"/>
            </a:endParaRPr>
          </a:p>
        </p:txBody>
      </p:sp>
      <p:sp>
        <p:nvSpPr>
          <p:cNvPr id="5" name="TextBox 4">
            <a:extLst>
              <a:ext uri="{FF2B5EF4-FFF2-40B4-BE49-F238E27FC236}">
                <a16:creationId xmlns:a16="http://schemas.microsoft.com/office/drawing/2014/main" id="{6EBC699A-1775-44E1-9A10-E5A800238A95}"/>
              </a:ext>
            </a:extLst>
          </p:cNvPr>
          <p:cNvSpPr txBox="1"/>
          <p:nvPr/>
        </p:nvSpPr>
        <p:spPr>
          <a:xfrm>
            <a:off x="1940103" y="3544876"/>
            <a:ext cx="11496782"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endParaRPr lang="en-IN" sz="2000" b="1" dirty="0">
              <a:solidFill>
                <a:schemeClr val="accent1"/>
              </a:solidFill>
              <a:latin typeface="Consolas" panose="020B0609020204030204" pitchFamily="49" charset="0"/>
            </a:endParaRPr>
          </a:p>
        </p:txBody>
      </p:sp>
      <p:sp>
        <p:nvSpPr>
          <p:cNvPr id="3" name="Diamond 2">
            <a:extLst>
              <a:ext uri="{FF2B5EF4-FFF2-40B4-BE49-F238E27FC236}">
                <a16:creationId xmlns:a16="http://schemas.microsoft.com/office/drawing/2014/main" id="{22C3C932-F746-4869-8507-D7528D112B98}"/>
              </a:ext>
            </a:extLst>
          </p:cNvPr>
          <p:cNvSpPr/>
          <p:nvPr/>
        </p:nvSpPr>
        <p:spPr>
          <a:xfrm>
            <a:off x="1828800" y="1243172"/>
            <a:ext cx="1684962" cy="167468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a:t>
            </a:r>
            <a:endParaRPr lang="en-IN" dirty="0"/>
          </a:p>
        </p:txBody>
      </p:sp>
      <p:sp>
        <p:nvSpPr>
          <p:cNvPr id="6" name="Diamond 5">
            <a:extLst>
              <a:ext uri="{FF2B5EF4-FFF2-40B4-BE49-F238E27FC236}">
                <a16:creationId xmlns:a16="http://schemas.microsoft.com/office/drawing/2014/main" id="{CF1DFB4C-0BBF-4CB0-AD22-AAF59A006D12}"/>
              </a:ext>
            </a:extLst>
          </p:cNvPr>
          <p:cNvSpPr/>
          <p:nvPr/>
        </p:nvSpPr>
        <p:spPr>
          <a:xfrm>
            <a:off x="4570288" y="1197452"/>
            <a:ext cx="1684962" cy="167468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QAS</a:t>
            </a:r>
            <a:endParaRPr lang="en-IN" dirty="0"/>
          </a:p>
        </p:txBody>
      </p:sp>
      <p:sp>
        <p:nvSpPr>
          <p:cNvPr id="7" name="Diamond 6">
            <a:extLst>
              <a:ext uri="{FF2B5EF4-FFF2-40B4-BE49-F238E27FC236}">
                <a16:creationId xmlns:a16="http://schemas.microsoft.com/office/drawing/2014/main" id="{EEE0D610-88E2-4FC6-BC1A-524F5246CBFB}"/>
              </a:ext>
            </a:extLst>
          </p:cNvPr>
          <p:cNvSpPr/>
          <p:nvPr/>
        </p:nvSpPr>
        <p:spPr>
          <a:xfrm>
            <a:off x="7311776" y="1197452"/>
            <a:ext cx="1684962" cy="167468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a:t>
            </a:r>
            <a:endParaRPr lang="en-IN" dirty="0"/>
          </a:p>
        </p:txBody>
      </p:sp>
      <p:sp>
        <p:nvSpPr>
          <p:cNvPr id="8" name="Arrow: Right 7">
            <a:extLst>
              <a:ext uri="{FF2B5EF4-FFF2-40B4-BE49-F238E27FC236}">
                <a16:creationId xmlns:a16="http://schemas.microsoft.com/office/drawing/2014/main" id="{C8BF49BF-6408-470C-AF1D-ACB3F3CF0ECA}"/>
              </a:ext>
            </a:extLst>
          </p:cNvPr>
          <p:cNvSpPr/>
          <p:nvPr/>
        </p:nvSpPr>
        <p:spPr>
          <a:xfrm>
            <a:off x="3513762" y="2024522"/>
            <a:ext cx="1056526" cy="919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C89F4130-E1C8-4427-8058-D9B27FE9F535}"/>
              </a:ext>
            </a:extLst>
          </p:cNvPr>
          <p:cNvSpPr/>
          <p:nvPr/>
        </p:nvSpPr>
        <p:spPr>
          <a:xfrm>
            <a:off x="6255250" y="1983647"/>
            <a:ext cx="1056526" cy="919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E9F2BA10-B85D-4F00-8B92-05DA7D501B94}"/>
              </a:ext>
            </a:extLst>
          </p:cNvPr>
          <p:cNvSpPr txBox="1"/>
          <p:nvPr/>
        </p:nvSpPr>
        <p:spPr>
          <a:xfrm>
            <a:off x="412072" y="3215811"/>
            <a:ext cx="11310741" cy="3447098"/>
          </a:xfrm>
          <a:prstGeom prst="rect">
            <a:avLst/>
          </a:prstGeom>
          <a:noFill/>
        </p:spPr>
        <p:txBody>
          <a:bodyPr wrap="square" rtlCol="0">
            <a:spAutoFit/>
          </a:bodyPr>
          <a:lstStyle/>
          <a:p>
            <a:endParaRPr lang="en-US" dirty="0"/>
          </a:p>
          <a:p>
            <a:r>
              <a:rPr lang="en-IN" sz="2000" b="1" dirty="0">
                <a:solidFill>
                  <a:schemeClr val="accent1"/>
                </a:solidFill>
                <a:latin typeface="Consolas" panose="020B0609020204030204" pitchFamily="49" charset="0"/>
              </a:rPr>
              <a:t> Whenever a project is implemented at the initial stages, a sandbox server is </a:t>
            </a:r>
          </a:p>
          <a:p>
            <a:r>
              <a:rPr lang="en-IN" sz="2000" b="1" dirty="0">
                <a:solidFill>
                  <a:schemeClr val="accent1"/>
                </a:solidFill>
                <a:latin typeface="Consolas" panose="020B0609020204030204" pitchFamily="49" charset="0"/>
              </a:rPr>
              <a:t> </a:t>
            </a:r>
          </a:p>
          <a:p>
            <a:r>
              <a:rPr lang="en-IN" sz="2000" b="1" dirty="0">
                <a:solidFill>
                  <a:schemeClr val="accent1"/>
                </a:solidFill>
                <a:latin typeface="Consolas" panose="020B0609020204030204" pitchFamily="49" charset="0"/>
              </a:rPr>
              <a:t> used where all the customization and configuration is performed.</a:t>
            </a:r>
          </a:p>
          <a:p>
            <a:endParaRPr lang="en-IN" sz="2000" b="1" dirty="0">
              <a:solidFill>
                <a:schemeClr val="accent1"/>
              </a:solidFill>
              <a:latin typeface="Consolas" panose="020B0609020204030204" pitchFamily="49" charset="0"/>
            </a:endParaRPr>
          </a:p>
          <a:p>
            <a:r>
              <a:rPr lang="en-IN" sz="2000" b="1" dirty="0">
                <a:solidFill>
                  <a:schemeClr val="accent1"/>
                </a:solidFill>
                <a:latin typeface="Consolas" panose="020B0609020204030204" pitchFamily="49" charset="0"/>
              </a:rPr>
              <a:t> DEVELOPMENT SERVER </a:t>
            </a:r>
          </a:p>
          <a:p>
            <a:endParaRPr lang="en-IN" sz="2000" b="1" dirty="0">
              <a:solidFill>
                <a:schemeClr val="accent1"/>
              </a:solidFill>
              <a:latin typeface="Consolas" panose="020B0609020204030204" pitchFamily="49" charset="0"/>
            </a:endParaRPr>
          </a:p>
          <a:p>
            <a:r>
              <a:rPr lang="en-IN" sz="2000" b="1" dirty="0">
                <a:solidFill>
                  <a:schemeClr val="accent1"/>
                </a:solidFill>
                <a:latin typeface="Consolas" panose="020B0609020204030204" pitchFamily="49" charset="0"/>
              </a:rPr>
              <a:t> Development server is known as sand box client. It is the server where the </a:t>
            </a:r>
          </a:p>
          <a:p>
            <a:r>
              <a:rPr lang="en-IN" sz="2000" b="1" dirty="0">
                <a:solidFill>
                  <a:schemeClr val="accent1"/>
                </a:solidFill>
                <a:latin typeface="Consolas" panose="020B0609020204030204" pitchFamily="49" charset="0"/>
              </a:rPr>
              <a:t> </a:t>
            </a:r>
          </a:p>
          <a:p>
            <a:r>
              <a:rPr lang="en-IN" sz="2000" b="1" dirty="0">
                <a:solidFill>
                  <a:schemeClr val="accent1"/>
                </a:solidFill>
                <a:latin typeface="Consolas" panose="020B0609020204030204" pitchFamily="49" charset="0"/>
              </a:rPr>
              <a:t> consultants do the new customization, write new programs as per the requirement </a:t>
            </a:r>
          </a:p>
        </p:txBody>
      </p:sp>
    </p:spTree>
    <p:extLst>
      <p:ext uri="{BB962C8B-B14F-4D97-AF65-F5344CB8AC3E}">
        <p14:creationId xmlns:p14="http://schemas.microsoft.com/office/powerpoint/2010/main" val="1692500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78872"/>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326204"/>
            <a:ext cx="12078984" cy="6205591"/>
          </a:xfrm>
        </p:spPr>
        <p:txBody>
          <a:bodyPr>
            <a:normAutofit/>
          </a:bodyPr>
          <a:lstStyle/>
          <a:p>
            <a:pPr lvl="6"/>
            <a:endParaRPr lang="en-US" sz="2000" dirty="0">
              <a:solidFill>
                <a:schemeClr val="accent1"/>
              </a:solidFill>
            </a:endParaRPr>
          </a:p>
          <a:p>
            <a:pPr marL="2743200" lvl="6" indent="0">
              <a:buNone/>
            </a:pPr>
            <a:endParaRPr lang="en-US" sz="2000" dirty="0">
              <a:solidFill>
                <a:schemeClr val="accent1"/>
              </a:solidFill>
              <a:latin typeface="Consolas" panose="020B0609020204030204" pitchFamily="49" charset="0"/>
            </a:endParaRPr>
          </a:p>
        </p:txBody>
      </p:sp>
      <p:sp>
        <p:nvSpPr>
          <p:cNvPr id="5" name="TextBox 4">
            <a:extLst>
              <a:ext uri="{FF2B5EF4-FFF2-40B4-BE49-F238E27FC236}">
                <a16:creationId xmlns:a16="http://schemas.microsoft.com/office/drawing/2014/main" id="{6EBC699A-1775-44E1-9A10-E5A800238A95}"/>
              </a:ext>
            </a:extLst>
          </p:cNvPr>
          <p:cNvSpPr txBox="1"/>
          <p:nvPr/>
        </p:nvSpPr>
        <p:spPr>
          <a:xfrm>
            <a:off x="1940103" y="3544876"/>
            <a:ext cx="11496782"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endParaRPr lang="en-IN" sz="2000" b="1" dirty="0">
              <a:solidFill>
                <a:schemeClr val="accent1"/>
              </a:solidFill>
              <a:latin typeface="Consolas" panose="020B0609020204030204" pitchFamily="49" charset="0"/>
            </a:endParaRPr>
          </a:p>
        </p:txBody>
      </p:sp>
      <p:sp>
        <p:nvSpPr>
          <p:cNvPr id="11" name="TextBox 10">
            <a:extLst>
              <a:ext uri="{FF2B5EF4-FFF2-40B4-BE49-F238E27FC236}">
                <a16:creationId xmlns:a16="http://schemas.microsoft.com/office/drawing/2014/main" id="{E9F2BA10-B85D-4F00-8B92-05DA7D501B94}"/>
              </a:ext>
            </a:extLst>
          </p:cNvPr>
          <p:cNvSpPr txBox="1"/>
          <p:nvPr/>
        </p:nvSpPr>
        <p:spPr>
          <a:xfrm>
            <a:off x="412072" y="3215811"/>
            <a:ext cx="11310741" cy="677108"/>
          </a:xfrm>
          <a:prstGeom prst="rect">
            <a:avLst/>
          </a:prstGeom>
          <a:noFill/>
        </p:spPr>
        <p:txBody>
          <a:bodyPr wrap="square" rtlCol="0">
            <a:spAutoFit/>
          </a:bodyPr>
          <a:lstStyle/>
          <a:p>
            <a:endParaRPr lang="en-US" dirty="0"/>
          </a:p>
          <a:p>
            <a:r>
              <a:rPr lang="en-IN" sz="2000" b="1" dirty="0">
                <a:solidFill>
                  <a:schemeClr val="accent1"/>
                </a:solidFill>
                <a:latin typeface="Consolas" panose="020B0609020204030204" pitchFamily="49" charset="0"/>
              </a:rPr>
              <a:t>  </a:t>
            </a:r>
          </a:p>
        </p:txBody>
      </p:sp>
      <p:sp>
        <p:nvSpPr>
          <p:cNvPr id="14" name="TextBox 13">
            <a:extLst>
              <a:ext uri="{FF2B5EF4-FFF2-40B4-BE49-F238E27FC236}">
                <a16:creationId xmlns:a16="http://schemas.microsoft.com/office/drawing/2014/main" id="{CB6B5219-7C7A-4772-BFE7-CEAEA9BE1238}"/>
              </a:ext>
            </a:extLst>
          </p:cNvPr>
          <p:cNvSpPr txBox="1"/>
          <p:nvPr/>
        </p:nvSpPr>
        <p:spPr>
          <a:xfrm>
            <a:off x="236306" y="955497"/>
            <a:ext cx="11794732" cy="5802691"/>
          </a:xfrm>
          <a:prstGeom prst="rect">
            <a:avLst/>
          </a:prstGeom>
          <a:noFill/>
        </p:spPr>
        <p:txBody>
          <a:bodyPr wrap="square" rtlCol="0">
            <a:spAutoFit/>
          </a:bodyPr>
          <a:lstStyle/>
          <a:p>
            <a:r>
              <a:rPr lang="en-US" dirty="0">
                <a:latin typeface="Consolas" panose="020B0609020204030204" pitchFamily="49" charset="0"/>
              </a:rPr>
              <a:t>  </a:t>
            </a:r>
            <a:r>
              <a:rPr lang="en-US" sz="2000" b="1" dirty="0">
                <a:solidFill>
                  <a:schemeClr val="accent1"/>
                </a:solidFill>
                <a:latin typeface="Consolas" panose="020B0609020204030204" pitchFamily="49" charset="0"/>
              </a:rPr>
              <a:t>It has three clients:</a:t>
            </a:r>
          </a:p>
          <a:p>
            <a:endParaRPr lang="en-US" dirty="0"/>
          </a:p>
          <a:p>
            <a:pPr marL="342900" indent="-342900">
              <a:buAutoNum type="arabicParenR"/>
            </a:pPr>
            <a:r>
              <a:rPr lang="en-US" sz="2000" b="1" dirty="0">
                <a:solidFill>
                  <a:schemeClr val="accent1"/>
                </a:solidFill>
                <a:latin typeface="Consolas" panose="020B0609020204030204" pitchFamily="49" charset="0"/>
              </a:rPr>
              <a:t>Sand Box client </a:t>
            </a:r>
          </a:p>
          <a:p>
            <a:endParaRPr lang="en-US" sz="2000" b="1" dirty="0">
              <a:solidFill>
                <a:schemeClr val="accent1"/>
              </a:solidFill>
              <a:latin typeface="Consolas" panose="020B0609020204030204" pitchFamily="49" charset="0"/>
            </a:endParaRPr>
          </a:p>
          <a:p>
            <a:pPr marL="342900" indent="-342900">
              <a:buAutoNum type="arabicParenR" startAt="2"/>
            </a:pPr>
            <a:r>
              <a:rPr lang="en-US" sz="2000" b="1" dirty="0">
                <a:solidFill>
                  <a:schemeClr val="accent1"/>
                </a:solidFill>
                <a:latin typeface="Consolas" panose="020B0609020204030204" pitchFamily="49" charset="0"/>
              </a:rPr>
              <a:t>Customizing Client </a:t>
            </a:r>
          </a:p>
          <a:p>
            <a:pPr marL="342900" indent="-342900">
              <a:buAutoNum type="arabicParenR" startAt="2"/>
            </a:pPr>
            <a:endParaRPr lang="en-US" sz="2000" b="1" dirty="0">
              <a:solidFill>
                <a:schemeClr val="accent1"/>
              </a:solidFill>
              <a:latin typeface="Consolas" panose="020B0609020204030204" pitchFamily="49" charset="0"/>
            </a:endParaRPr>
          </a:p>
          <a:p>
            <a:pPr marL="342900" indent="-342900">
              <a:buAutoNum type="arabicParenR" startAt="3"/>
            </a:pPr>
            <a:r>
              <a:rPr lang="en-US" sz="2000" b="1" dirty="0">
                <a:solidFill>
                  <a:schemeClr val="accent1"/>
                </a:solidFill>
                <a:latin typeface="Consolas" panose="020B0609020204030204" pitchFamily="49" charset="0"/>
              </a:rPr>
              <a:t>Development – testing </a:t>
            </a:r>
          </a:p>
          <a:p>
            <a:pPr marL="342900" indent="-342900">
              <a:buAutoNum type="arabicParenR" startAt="3"/>
            </a:pPr>
            <a:endParaRPr lang="en-US" sz="2000" b="1" dirty="0">
              <a:solidFill>
                <a:schemeClr val="accent1"/>
              </a:solidFill>
              <a:latin typeface="Consolas" panose="020B0609020204030204" pitchFamily="49" charset="0"/>
            </a:endParaRPr>
          </a:p>
          <a:p>
            <a:pPr marL="342900" indent="-342900">
              <a:buAutoNum type="arabicParenR" startAt="3"/>
            </a:pPr>
            <a:endParaRPr lang="en-US" sz="2000" b="1" dirty="0">
              <a:solidFill>
                <a:schemeClr val="accent1"/>
              </a:solidFill>
              <a:latin typeface="Consolas" panose="020B0609020204030204" pitchFamily="49" charset="0"/>
            </a:endParaRPr>
          </a:p>
          <a:p>
            <a:pPr marL="457200" indent="-457200">
              <a:buAutoNum type="arabicParenR"/>
            </a:pPr>
            <a:r>
              <a:rPr lang="en-US" sz="2000" b="1" dirty="0">
                <a:solidFill>
                  <a:schemeClr val="accent1"/>
                </a:solidFill>
                <a:latin typeface="Consolas" panose="020B0609020204030204" pitchFamily="49" charset="0"/>
              </a:rPr>
              <a:t>Sand box client is the place where all the system design work takes place.</a:t>
            </a:r>
          </a:p>
          <a:p>
            <a:pPr marL="457200" indent="-457200">
              <a:buAutoNum type="arabicParenR"/>
            </a:pPr>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2) Customizing client – After configuration in the sand box and if the process is</a:t>
            </a:r>
          </a:p>
          <a:p>
            <a:r>
              <a:rPr lang="en-US" sz="2000" b="1" dirty="0">
                <a:solidFill>
                  <a:schemeClr val="accent1"/>
                </a:solidFill>
                <a:latin typeface="Consolas" panose="020B0609020204030204" pitchFamily="49" charset="0"/>
              </a:rPr>
              <a:t>   ok then the same configuration is performed in the configuration client.</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3) Development testing – This client is used for Unit </a:t>
            </a:r>
            <a:r>
              <a:rPr lang="en-US" sz="2000" b="1" dirty="0" err="1">
                <a:solidFill>
                  <a:schemeClr val="accent1"/>
                </a:solidFill>
                <a:latin typeface="Consolas" panose="020B0609020204030204" pitchFamily="49" charset="0"/>
              </a:rPr>
              <a:t>Testing.In</a:t>
            </a:r>
            <a:r>
              <a:rPr lang="en-US" sz="2000" b="1" dirty="0">
                <a:solidFill>
                  <a:schemeClr val="accent1"/>
                </a:solidFill>
                <a:latin typeface="Consolas" panose="020B0609020204030204" pitchFamily="49" charset="0"/>
              </a:rPr>
              <a:t> some projects</a:t>
            </a:r>
          </a:p>
          <a:p>
            <a:r>
              <a:rPr lang="en-US" sz="2000" b="1" dirty="0">
                <a:solidFill>
                  <a:schemeClr val="accent1"/>
                </a:solidFill>
                <a:latin typeface="Consolas" panose="020B0609020204030204" pitchFamily="49" charset="0"/>
              </a:rPr>
              <a:t>   Integration Testing is also done in this client.</a:t>
            </a:r>
          </a:p>
          <a:p>
            <a:pPr marL="342900" indent="-342900">
              <a:buAutoNum type="arabicParenR" startAt="3"/>
            </a:pPr>
            <a:endParaRPr lang="en-US" dirty="0"/>
          </a:p>
          <a:p>
            <a:endParaRPr lang="en-US" dirty="0"/>
          </a:p>
          <a:p>
            <a:endParaRPr lang="en-IN" dirty="0"/>
          </a:p>
        </p:txBody>
      </p:sp>
    </p:spTree>
    <p:extLst>
      <p:ext uri="{BB962C8B-B14F-4D97-AF65-F5344CB8AC3E}">
        <p14:creationId xmlns:p14="http://schemas.microsoft.com/office/powerpoint/2010/main" val="1578203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78872"/>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326204"/>
            <a:ext cx="12078984" cy="6205591"/>
          </a:xfrm>
        </p:spPr>
        <p:txBody>
          <a:bodyPr>
            <a:normAutofit/>
          </a:bodyPr>
          <a:lstStyle/>
          <a:p>
            <a:pPr lvl="6"/>
            <a:endParaRPr lang="en-US" sz="2000" dirty="0">
              <a:solidFill>
                <a:schemeClr val="accent1"/>
              </a:solidFill>
            </a:endParaRPr>
          </a:p>
          <a:p>
            <a:pPr marL="2743200" lvl="6" indent="0">
              <a:buNone/>
            </a:pPr>
            <a:endParaRPr lang="en-US" sz="2000" dirty="0">
              <a:solidFill>
                <a:schemeClr val="accent1"/>
              </a:solidFill>
              <a:latin typeface="Consolas" panose="020B0609020204030204" pitchFamily="49" charset="0"/>
            </a:endParaRPr>
          </a:p>
        </p:txBody>
      </p:sp>
      <p:sp>
        <p:nvSpPr>
          <p:cNvPr id="5" name="TextBox 4">
            <a:extLst>
              <a:ext uri="{FF2B5EF4-FFF2-40B4-BE49-F238E27FC236}">
                <a16:creationId xmlns:a16="http://schemas.microsoft.com/office/drawing/2014/main" id="{6EBC699A-1775-44E1-9A10-E5A800238A95}"/>
              </a:ext>
            </a:extLst>
          </p:cNvPr>
          <p:cNvSpPr txBox="1"/>
          <p:nvPr/>
        </p:nvSpPr>
        <p:spPr>
          <a:xfrm>
            <a:off x="1940103" y="3544876"/>
            <a:ext cx="11496782"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endParaRPr lang="en-IN" sz="2000" b="1" dirty="0">
              <a:solidFill>
                <a:schemeClr val="accent1"/>
              </a:solidFill>
              <a:latin typeface="Consolas" panose="020B0609020204030204" pitchFamily="49" charset="0"/>
            </a:endParaRPr>
          </a:p>
        </p:txBody>
      </p:sp>
      <p:sp>
        <p:nvSpPr>
          <p:cNvPr id="11" name="TextBox 10">
            <a:extLst>
              <a:ext uri="{FF2B5EF4-FFF2-40B4-BE49-F238E27FC236}">
                <a16:creationId xmlns:a16="http://schemas.microsoft.com/office/drawing/2014/main" id="{E9F2BA10-B85D-4F00-8B92-05DA7D501B94}"/>
              </a:ext>
            </a:extLst>
          </p:cNvPr>
          <p:cNvSpPr txBox="1"/>
          <p:nvPr/>
        </p:nvSpPr>
        <p:spPr>
          <a:xfrm>
            <a:off x="412072" y="3215811"/>
            <a:ext cx="11310741" cy="677108"/>
          </a:xfrm>
          <a:prstGeom prst="rect">
            <a:avLst/>
          </a:prstGeom>
          <a:noFill/>
        </p:spPr>
        <p:txBody>
          <a:bodyPr wrap="square" rtlCol="0">
            <a:spAutoFit/>
          </a:bodyPr>
          <a:lstStyle/>
          <a:p>
            <a:endParaRPr lang="en-US" dirty="0"/>
          </a:p>
          <a:p>
            <a:r>
              <a:rPr lang="en-IN" sz="2000" b="1" dirty="0">
                <a:solidFill>
                  <a:schemeClr val="accent1"/>
                </a:solidFill>
                <a:latin typeface="Consolas" panose="020B0609020204030204" pitchFamily="49" charset="0"/>
              </a:rPr>
              <a:t>  </a:t>
            </a:r>
          </a:p>
        </p:txBody>
      </p:sp>
      <p:sp>
        <p:nvSpPr>
          <p:cNvPr id="14" name="TextBox 13">
            <a:extLst>
              <a:ext uri="{FF2B5EF4-FFF2-40B4-BE49-F238E27FC236}">
                <a16:creationId xmlns:a16="http://schemas.microsoft.com/office/drawing/2014/main" id="{CB6B5219-7C7A-4772-BFE7-CEAEA9BE1238}"/>
              </a:ext>
            </a:extLst>
          </p:cNvPr>
          <p:cNvSpPr txBox="1"/>
          <p:nvPr/>
        </p:nvSpPr>
        <p:spPr>
          <a:xfrm>
            <a:off x="236306" y="955497"/>
            <a:ext cx="11794732" cy="6771084"/>
          </a:xfrm>
          <a:prstGeom prst="rect">
            <a:avLst/>
          </a:prstGeom>
          <a:noFill/>
        </p:spPr>
        <p:txBody>
          <a:bodyPr wrap="square" rtlCol="0">
            <a:spAutoFit/>
          </a:bodyPr>
          <a:lstStyle/>
          <a:p>
            <a:r>
              <a:rPr lang="en-US" dirty="0">
                <a:latin typeface="Consolas" panose="020B0609020204030204" pitchFamily="49" charset="0"/>
              </a:rPr>
              <a:t> </a:t>
            </a:r>
            <a:r>
              <a:rPr lang="en-US" sz="2000" b="1" dirty="0">
                <a:solidFill>
                  <a:schemeClr val="accent1"/>
                </a:solidFill>
                <a:latin typeface="Consolas" panose="020B0609020204030204" pitchFamily="49" charset="0"/>
              </a:rPr>
              <a:t>Quality Assurance ( QA ) server:</a:t>
            </a:r>
          </a:p>
          <a:p>
            <a:r>
              <a:rPr lang="en-US" sz="2000" b="1" dirty="0">
                <a:solidFill>
                  <a:schemeClr val="accent1"/>
                </a:solidFill>
                <a:latin typeface="Consolas" panose="020B0609020204030204" pitchFamily="49" charset="0"/>
              </a:rPr>
              <a:t> </a:t>
            </a:r>
          </a:p>
          <a:p>
            <a:r>
              <a:rPr lang="en-US" sz="2000" b="1" dirty="0">
                <a:solidFill>
                  <a:schemeClr val="accent1"/>
                </a:solidFill>
                <a:latin typeface="Consolas" panose="020B0609020204030204" pitchFamily="49" charset="0"/>
              </a:rPr>
              <a:t> Quality server is where the team members and other members test the new</a:t>
            </a:r>
          </a:p>
          <a:p>
            <a:r>
              <a:rPr lang="en-US" sz="2000" b="1" dirty="0">
                <a:solidFill>
                  <a:schemeClr val="accent1"/>
                </a:solidFill>
                <a:latin typeface="Consolas" panose="020B0609020204030204" pitchFamily="49" charset="0"/>
              </a:rPr>
              <a:t> </a:t>
            </a:r>
          </a:p>
          <a:p>
            <a:r>
              <a:rPr lang="en-US" sz="2000" b="1" dirty="0">
                <a:solidFill>
                  <a:schemeClr val="accent1"/>
                </a:solidFill>
                <a:latin typeface="Consolas" panose="020B0609020204030204" pitchFamily="49" charset="0"/>
              </a:rPr>
              <a:t> customization and programs etc.</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 Production Server : Production Server is also known as Golden </a:t>
            </a:r>
            <a:r>
              <a:rPr lang="en-US" sz="2000" b="1" dirty="0" err="1">
                <a:solidFill>
                  <a:schemeClr val="accent1"/>
                </a:solidFill>
                <a:latin typeface="Consolas" panose="020B0609020204030204" pitchFamily="49" charset="0"/>
              </a:rPr>
              <a:t>Client.It</a:t>
            </a:r>
            <a:r>
              <a:rPr lang="en-US" sz="2000" b="1" dirty="0">
                <a:solidFill>
                  <a:schemeClr val="accent1"/>
                </a:solidFill>
                <a:latin typeface="Consolas" panose="020B0609020204030204" pitchFamily="49" charset="0"/>
              </a:rPr>
              <a:t> is the</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 server where the live data of the company is recorded after the project goes live.</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 The Authorization access for the production client is very limited.</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 Developers develop the programs in the development server and then transport it </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 to Test Server( QUALITY ASSURANCE), after testing it transported to the Production</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 Server.</a:t>
            </a:r>
          </a:p>
          <a:p>
            <a:endParaRPr lang="en-US" sz="2000" b="1" dirty="0">
              <a:solidFill>
                <a:schemeClr val="accent1"/>
              </a:solidFill>
              <a:latin typeface="Consolas" panose="020B0609020204030204" pitchFamily="49" charset="0"/>
            </a:endParaRPr>
          </a:p>
          <a:p>
            <a:endParaRPr lang="en-US" sz="2000" b="1" dirty="0">
              <a:solidFill>
                <a:schemeClr val="accent1"/>
              </a:solidFill>
              <a:latin typeface="Consolas" panose="020B0609020204030204" pitchFamily="49" charset="0"/>
            </a:endParaRPr>
          </a:p>
          <a:p>
            <a:pPr marL="342900" indent="-342900">
              <a:buAutoNum type="arabicParenR" startAt="3"/>
            </a:pPr>
            <a:endParaRPr lang="en-US" dirty="0"/>
          </a:p>
          <a:p>
            <a:endParaRPr lang="en-US" dirty="0"/>
          </a:p>
          <a:p>
            <a:endParaRPr lang="en-IN" dirty="0"/>
          </a:p>
        </p:txBody>
      </p:sp>
    </p:spTree>
    <p:extLst>
      <p:ext uri="{BB962C8B-B14F-4D97-AF65-F5344CB8AC3E}">
        <p14:creationId xmlns:p14="http://schemas.microsoft.com/office/powerpoint/2010/main" val="2249662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78872"/>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326204"/>
            <a:ext cx="12078984" cy="6205591"/>
          </a:xfrm>
        </p:spPr>
        <p:txBody>
          <a:bodyPr>
            <a:normAutofit/>
          </a:bodyPr>
          <a:lstStyle/>
          <a:p>
            <a:pPr lvl="6"/>
            <a:endParaRPr lang="en-US" sz="2000" dirty="0">
              <a:solidFill>
                <a:schemeClr val="accent1"/>
              </a:solidFill>
            </a:endParaRPr>
          </a:p>
          <a:p>
            <a:pPr marL="2743200" lvl="6" indent="0">
              <a:buNone/>
            </a:pPr>
            <a:endParaRPr lang="en-US" sz="2000" dirty="0">
              <a:solidFill>
                <a:schemeClr val="accent1"/>
              </a:solidFill>
              <a:latin typeface="Consolas" panose="020B0609020204030204" pitchFamily="49" charset="0"/>
            </a:endParaRPr>
          </a:p>
        </p:txBody>
      </p:sp>
      <p:sp>
        <p:nvSpPr>
          <p:cNvPr id="5" name="TextBox 4">
            <a:extLst>
              <a:ext uri="{FF2B5EF4-FFF2-40B4-BE49-F238E27FC236}">
                <a16:creationId xmlns:a16="http://schemas.microsoft.com/office/drawing/2014/main" id="{6EBC699A-1775-44E1-9A10-E5A800238A95}"/>
              </a:ext>
            </a:extLst>
          </p:cNvPr>
          <p:cNvSpPr txBox="1"/>
          <p:nvPr/>
        </p:nvSpPr>
        <p:spPr>
          <a:xfrm>
            <a:off x="1940103" y="3544876"/>
            <a:ext cx="11496782"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endParaRPr lang="en-IN" sz="2000" b="1" dirty="0">
              <a:solidFill>
                <a:schemeClr val="accent1"/>
              </a:solidFill>
              <a:latin typeface="Consolas" panose="020B0609020204030204" pitchFamily="49" charset="0"/>
            </a:endParaRPr>
          </a:p>
        </p:txBody>
      </p:sp>
      <p:sp>
        <p:nvSpPr>
          <p:cNvPr id="11" name="TextBox 10">
            <a:extLst>
              <a:ext uri="{FF2B5EF4-FFF2-40B4-BE49-F238E27FC236}">
                <a16:creationId xmlns:a16="http://schemas.microsoft.com/office/drawing/2014/main" id="{E9F2BA10-B85D-4F00-8B92-05DA7D501B94}"/>
              </a:ext>
            </a:extLst>
          </p:cNvPr>
          <p:cNvSpPr txBox="1"/>
          <p:nvPr/>
        </p:nvSpPr>
        <p:spPr>
          <a:xfrm>
            <a:off x="412072" y="3215811"/>
            <a:ext cx="11310741" cy="677108"/>
          </a:xfrm>
          <a:prstGeom prst="rect">
            <a:avLst/>
          </a:prstGeom>
          <a:noFill/>
        </p:spPr>
        <p:txBody>
          <a:bodyPr wrap="square" rtlCol="0">
            <a:spAutoFit/>
          </a:bodyPr>
          <a:lstStyle/>
          <a:p>
            <a:endParaRPr lang="en-US" dirty="0"/>
          </a:p>
          <a:p>
            <a:r>
              <a:rPr lang="en-IN" sz="2000" b="1" dirty="0">
                <a:solidFill>
                  <a:schemeClr val="accent1"/>
                </a:solidFill>
                <a:latin typeface="Consolas" panose="020B0609020204030204" pitchFamily="49" charset="0"/>
              </a:rPr>
              <a:t>  </a:t>
            </a:r>
          </a:p>
        </p:txBody>
      </p:sp>
      <p:sp>
        <p:nvSpPr>
          <p:cNvPr id="14" name="TextBox 13">
            <a:extLst>
              <a:ext uri="{FF2B5EF4-FFF2-40B4-BE49-F238E27FC236}">
                <a16:creationId xmlns:a16="http://schemas.microsoft.com/office/drawing/2014/main" id="{CB6B5219-7C7A-4772-BFE7-CEAEA9BE1238}"/>
              </a:ext>
            </a:extLst>
          </p:cNvPr>
          <p:cNvSpPr txBox="1"/>
          <p:nvPr/>
        </p:nvSpPr>
        <p:spPr>
          <a:xfrm>
            <a:off x="236306" y="955497"/>
            <a:ext cx="11794732" cy="7078861"/>
          </a:xfrm>
          <a:prstGeom prst="rect">
            <a:avLst/>
          </a:prstGeom>
          <a:noFill/>
        </p:spPr>
        <p:txBody>
          <a:bodyPr wrap="square" rtlCol="0">
            <a:spAutoFit/>
          </a:bodyPr>
          <a:lstStyle/>
          <a:p>
            <a:r>
              <a:rPr lang="en-US" dirty="0">
                <a:latin typeface="Consolas" panose="020B0609020204030204" pitchFamily="49" charset="0"/>
              </a:rPr>
              <a:t> 				</a:t>
            </a:r>
            <a:r>
              <a:rPr lang="en-US" sz="2000" b="1" dirty="0">
                <a:solidFill>
                  <a:schemeClr val="accent1"/>
                </a:solidFill>
                <a:latin typeface="Consolas" panose="020B0609020204030204" pitchFamily="49" charset="0"/>
              </a:rPr>
              <a:t>INTRODUCTION TO ABAP / 4 </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ABAP is the Programming Language used in SAP for developing Business Application</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Support and Development. It is the programming language that runs in the SAP </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Run time environment created and used by SAP for the development of application</a:t>
            </a:r>
          </a:p>
          <a:p>
            <a:endParaRPr lang="en-US" sz="2000" b="1" dirty="0">
              <a:solidFill>
                <a:schemeClr val="accent1"/>
              </a:solidFill>
              <a:latin typeface="Consolas" panose="020B0609020204030204" pitchFamily="49" charset="0"/>
            </a:endParaRPr>
          </a:p>
          <a:p>
            <a:r>
              <a:rPr lang="en-US" sz="2000" b="1" dirty="0" err="1">
                <a:solidFill>
                  <a:schemeClr val="accent1"/>
                </a:solidFill>
                <a:latin typeface="Consolas" panose="020B0609020204030204" pitchFamily="49" charset="0"/>
              </a:rPr>
              <a:t>Programs.All</a:t>
            </a:r>
            <a:r>
              <a:rPr lang="en-US" sz="2000" b="1" dirty="0">
                <a:solidFill>
                  <a:schemeClr val="accent1"/>
                </a:solidFill>
                <a:latin typeface="Consolas" panose="020B0609020204030204" pitchFamily="49" charset="0"/>
              </a:rPr>
              <a:t> the R / 3 applications and even parts of the basis system were </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Developed in ABAP.</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ABAP Stands for Advanced Business Application </a:t>
            </a:r>
            <a:r>
              <a:rPr lang="en-US" sz="2000" b="1" dirty="0" err="1">
                <a:solidFill>
                  <a:schemeClr val="accent1"/>
                </a:solidFill>
                <a:latin typeface="Consolas" panose="020B0609020204030204" pitchFamily="49" charset="0"/>
              </a:rPr>
              <a:t>Programming.It</a:t>
            </a:r>
            <a:r>
              <a:rPr lang="en-US" sz="2000" b="1" dirty="0">
                <a:solidFill>
                  <a:schemeClr val="accent1"/>
                </a:solidFill>
                <a:latin typeface="Consolas" panose="020B0609020204030204" pitchFamily="49" charset="0"/>
              </a:rPr>
              <a:t> is also called as </a:t>
            </a:r>
          </a:p>
          <a:p>
            <a:r>
              <a:rPr lang="en-US" sz="2000" b="1" dirty="0">
                <a:solidFill>
                  <a:schemeClr val="accent1"/>
                </a:solidFill>
                <a:latin typeface="Consolas" panose="020B0609020204030204" pitchFamily="49" charset="0"/>
              </a:rPr>
              <a:t>ABAP / 4 where 4 represents “Fourth Generation Language”.</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ABAP is an Event Driven programming language. User Actions and system events</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Control the execution of the program.</a:t>
            </a:r>
          </a:p>
          <a:p>
            <a:endParaRPr lang="en-US" sz="2000" b="1" dirty="0">
              <a:solidFill>
                <a:schemeClr val="accent1"/>
              </a:solidFill>
              <a:latin typeface="Consolas" panose="020B0609020204030204" pitchFamily="49" charset="0"/>
            </a:endParaRPr>
          </a:p>
          <a:p>
            <a:endParaRPr lang="en-US" sz="2000" b="1" dirty="0">
              <a:solidFill>
                <a:schemeClr val="accent1"/>
              </a:solidFill>
              <a:latin typeface="Consolas" panose="020B0609020204030204" pitchFamily="49" charset="0"/>
            </a:endParaRPr>
          </a:p>
          <a:p>
            <a:pPr marL="342900" indent="-342900">
              <a:buAutoNum type="arabicParenR" startAt="3"/>
            </a:pPr>
            <a:endParaRPr lang="en-US" dirty="0"/>
          </a:p>
          <a:p>
            <a:endParaRPr lang="en-US" dirty="0"/>
          </a:p>
          <a:p>
            <a:endParaRPr lang="en-IN" dirty="0"/>
          </a:p>
        </p:txBody>
      </p:sp>
    </p:spTree>
    <p:extLst>
      <p:ext uri="{BB962C8B-B14F-4D97-AF65-F5344CB8AC3E}">
        <p14:creationId xmlns:p14="http://schemas.microsoft.com/office/powerpoint/2010/main" val="2825501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78872"/>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326204"/>
            <a:ext cx="12078984" cy="6205591"/>
          </a:xfrm>
        </p:spPr>
        <p:txBody>
          <a:bodyPr>
            <a:normAutofit/>
          </a:bodyPr>
          <a:lstStyle/>
          <a:p>
            <a:pPr lvl="6"/>
            <a:endParaRPr lang="en-US" sz="2000" dirty="0">
              <a:solidFill>
                <a:schemeClr val="accent1"/>
              </a:solidFill>
            </a:endParaRPr>
          </a:p>
          <a:p>
            <a:pPr marL="2743200" lvl="6" indent="0">
              <a:buNone/>
            </a:pPr>
            <a:endParaRPr lang="en-US" sz="2000" dirty="0">
              <a:solidFill>
                <a:schemeClr val="accent1"/>
              </a:solidFill>
              <a:latin typeface="Consolas" panose="020B0609020204030204" pitchFamily="49" charset="0"/>
            </a:endParaRPr>
          </a:p>
        </p:txBody>
      </p:sp>
      <p:sp>
        <p:nvSpPr>
          <p:cNvPr id="5" name="TextBox 4">
            <a:extLst>
              <a:ext uri="{FF2B5EF4-FFF2-40B4-BE49-F238E27FC236}">
                <a16:creationId xmlns:a16="http://schemas.microsoft.com/office/drawing/2014/main" id="{6EBC699A-1775-44E1-9A10-E5A800238A95}"/>
              </a:ext>
            </a:extLst>
          </p:cNvPr>
          <p:cNvSpPr txBox="1"/>
          <p:nvPr/>
        </p:nvSpPr>
        <p:spPr>
          <a:xfrm>
            <a:off x="1940103" y="3544876"/>
            <a:ext cx="11496782"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endParaRPr lang="en-IN" sz="2000" b="1" dirty="0">
              <a:solidFill>
                <a:schemeClr val="accent1"/>
              </a:solidFill>
              <a:latin typeface="Consolas" panose="020B0609020204030204" pitchFamily="49" charset="0"/>
            </a:endParaRPr>
          </a:p>
        </p:txBody>
      </p:sp>
      <p:sp>
        <p:nvSpPr>
          <p:cNvPr id="11" name="TextBox 10">
            <a:extLst>
              <a:ext uri="{FF2B5EF4-FFF2-40B4-BE49-F238E27FC236}">
                <a16:creationId xmlns:a16="http://schemas.microsoft.com/office/drawing/2014/main" id="{E9F2BA10-B85D-4F00-8B92-05DA7D501B94}"/>
              </a:ext>
            </a:extLst>
          </p:cNvPr>
          <p:cNvSpPr txBox="1"/>
          <p:nvPr/>
        </p:nvSpPr>
        <p:spPr>
          <a:xfrm>
            <a:off x="412072" y="3215811"/>
            <a:ext cx="11310741" cy="677108"/>
          </a:xfrm>
          <a:prstGeom prst="rect">
            <a:avLst/>
          </a:prstGeom>
          <a:noFill/>
        </p:spPr>
        <p:txBody>
          <a:bodyPr wrap="square" rtlCol="0">
            <a:spAutoFit/>
          </a:bodyPr>
          <a:lstStyle/>
          <a:p>
            <a:endParaRPr lang="en-US" dirty="0"/>
          </a:p>
          <a:p>
            <a:r>
              <a:rPr lang="en-IN" sz="2000" b="1" dirty="0">
                <a:solidFill>
                  <a:schemeClr val="accent1"/>
                </a:solidFill>
                <a:latin typeface="Consolas" panose="020B0609020204030204" pitchFamily="49" charset="0"/>
              </a:rPr>
              <a:t>  </a:t>
            </a:r>
          </a:p>
        </p:txBody>
      </p:sp>
      <p:sp>
        <p:nvSpPr>
          <p:cNvPr id="14" name="TextBox 13">
            <a:extLst>
              <a:ext uri="{FF2B5EF4-FFF2-40B4-BE49-F238E27FC236}">
                <a16:creationId xmlns:a16="http://schemas.microsoft.com/office/drawing/2014/main" id="{CB6B5219-7C7A-4772-BFE7-CEAEA9BE1238}"/>
              </a:ext>
            </a:extLst>
          </p:cNvPr>
          <p:cNvSpPr txBox="1"/>
          <p:nvPr/>
        </p:nvSpPr>
        <p:spPr>
          <a:xfrm>
            <a:off x="212333" y="941211"/>
            <a:ext cx="11794732" cy="6771084"/>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ABAP Workbench </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ABAP Workbench is a set of tools and libraries to design , implement , test and </a:t>
            </a:r>
          </a:p>
          <a:p>
            <a:r>
              <a:rPr lang="en-US" sz="2000" b="1" dirty="0">
                <a:solidFill>
                  <a:schemeClr val="accent1"/>
                </a:solidFill>
                <a:latin typeface="Consolas" panose="020B0609020204030204" pitchFamily="49" charset="0"/>
              </a:rPr>
              <a:t>Maintain the transactions and reports in the ABAP Programming </a:t>
            </a:r>
            <a:r>
              <a:rPr lang="en-US" sz="2000" b="1" dirty="0" err="1">
                <a:solidFill>
                  <a:schemeClr val="accent1"/>
                </a:solidFill>
                <a:latin typeface="Consolas" panose="020B0609020204030204" pitchFamily="49" charset="0"/>
              </a:rPr>
              <a:t>language.All</a:t>
            </a:r>
            <a:r>
              <a:rPr lang="en-US" sz="2000" b="1" dirty="0">
                <a:solidFill>
                  <a:schemeClr val="accent1"/>
                </a:solidFill>
                <a:latin typeface="Consolas" panose="020B0609020204030204" pitchFamily="49" charset="0"/>
              </a:rPr>
              <a:t> the tools provided by the ABAP workbench are integrated with each </a:t>
            </a:r>
            <a:r>
              <a:rPr lang="en-US" sz="2000" b="1" dirty="0" err="1">
                <a:solidFill>
                  <a:schemeClr val="accent1"/>
                </a:solidFill>
                <a:latin typeface="Consolas" panose="020B0609020204030204" pitchFamily="49" charset="0"/>
              </a:rPr>
              <a:t>other.Every</a:t>
            </a:r>
            <a:r>
              <a:rPr lang="en-US" sz="2000" b="1" dirty="0">
                <a:solidFill>
                  <a:schemeClr val="accent1"/>
                </a:solidFill>
                <a:latin typeface="Consolas" panose="020B0609020204030204" pitchFamily="49" charset="0"/>
              </a:rPr>
              <a:t> thing </a:t>
            </a:r>
          </a:p>
          <a:p>
            <a:r>
              <a:rPr lang="en-US" sz="2000" b="1" dirty="0">
                <a:solidFill>
                  <a:schemeClr val="accent1"/>
                </a:solidFill>
                <a:latin typeface="Consolas" panose="020B0609020204030204" pitchFamily="49" charset="0"/>
              </a:rPr>
              <a:t>In SAP is a Transaction. A Transaction is a specific task for performing an </a:t>
            </a:r>
          </a:p>
          <a:p>
            <a:r>
              <a:rPr lang="en-US" sz="2000" b="1" dirty="0">
                <a:solidFill>
                  <a:schemeClr val="accent1"/>
                </a:solidFill>
                <a:latin typeface="Consolas" panose="020B0609020204030204" pitchFamily="49" charset="0"/>
              </a:rPr>
              <a:t>Activity and represents an end user </a:t>
            </a:r>
            <a:r>
              <a:rPr lang="en-US" sz="2000" b="1" dirty="0" err="1">
                <a:solidFill>
                  <a:schemeClr val="accent1"/>
                </a:solidFill>
                <a:latin typeface="Consolas" panose="020B0609020204030204" pitchFamily="49" charset="0"/>
              </a:rPr>
              <a:t>application.Every</a:t>
            </a:r>
            <a:r>
              <a:rPr lang="en-US" sz="2000" b="1" dirty="0">
                <a:solidFill>
                  <a:schemeClr val="accent1"/>
                </a:solidFill>
                <a:latin typeface="Consolas" panose="020B0609020204030204" pitchFamily="49" charset="0"/>
              </a:rPr>
              <a:t> Transaction has a code which are to be performed in the ABAP Workbench.</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                   The following are different tools provided by ABAP workbench.</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 ABAP Dictionary  – SE11,SE14,SE16,SM30  ABAP Editor      - SE38</a:t>
            </a:r>
          </a:p>
          <a:p>
            <a:r>
              <a:rPr lang="en-US" sz="2000" b="1" dirty="0">
                <a:solidFill>
                  <a:schemeClr val="accent1"/>
                </a:solidFill>
                <a:latin typeface="Consolas" panose="020B0609020204030204" pitchFamily="49" charset="0"/>
              </a:rPr>
              <a:t> Class Builder    - SE24                 Function Builder – SE37</a:t>
            </a:r>
          </a:p>
          <a:p>
            <a:r>
              <a:rPr lang="en-US" sz="2000" b="1" dirty="0">
                <a:solidFill>
                  <a:schemeClr val="accent1"/>
                </a:solidFill>
                <a:latin typeface="Consolas" panose="020B0609020204030204" pitchFamily="49" charset="0"/>
              </a:rPr>
              <a:t> Screen Painter   - SE51			  Menu Painter     – SE41</a:t>
            </a:r>
          </a:p>
          <a:p>
            <a:r>
              <a:rPr lang="en-US" sz="2000" b="1" dirty="0">
                <a:solidFill>
                  <a:schemeClr val="accent1"/>
                </a:solidFill>
                <a:latin typeface="Consolas" panose="020B0609020204030204" pitchFamily="49" charset="0"/>
              </a:rPr>
              <a:t> Object Navigator – SE80                 Maintain Message – SE91</a:t>
            </a:r>
          </a:p>
          <a:p>
            <a:r>
              <a:rPr lang="en-US" sz="2000" b="1" dirty="0">
                <a:solidFill>
                  <a:schemeClr val="accent1"/>
                </a:solidFill>
                <a:latin typeface="Consolas" panose="020B0609020204030204" pitchFamily="49" charset="0"/>
              </a:rPr>
              <a:t> Maintain Transaction – SE93 </a:t>
            </a:r>
          </a:p>
          <a:p>
            <a:r>
              <a:rPr lang="en-US" sz="2000" b="1" dirty="0">
                <a:solidFill>
                  <a:schemeClr val="accent1"/>
                </a:solidFill>
                <a:latin typeface="Consolas" panose="020B0609020204030204" pitchFamily="49" charset="0"/>
              </a:rPr>
              <a:t> </a:t>
            </a:r>
          </a:p>
          <a:p>
            <a:endParaRPr lang="en-US" sz="2000" b="1" dirty="0">
              <a:solidFill>
                <a:schemeClr val="accent1"/>
              </a:solidFill>
              <a:latin typeface="Consolas" panose="020B0609020204030204" pitchFamily="49" charset="0"/>
            </a:endParaRPr>
          </a:p>
          <a:p>
            <a:endParaRPr lang="en-US" sz="2000" b="1" dirty="0">
              <a:solidFill>
                <a:schemeClr val="accent1"/>
              </a:solidFill>
              <a:latin typeface="Consolas" panose="020B0609020204030204" pitchFamily="49" charset="0"/>
            </a:endParaRPr>
          </a:p>
          <a:p>
            <a:pPr marL="342900" indent="-342900">
              <a:buAutoNum type="arabicParenR" startAt="3"/>
            </a:pPr>
            <a:endParaRPr lang="en-US" dirty="0"/>
          </a:p>
          <a:p>
            <a:endParaRPr lang="en-US" dirty="0"/>
          </a:p>
          <a:p>
            <a:endParaRPr lang="en-IN" dirty="0"/>
          </a:p>
        </p:txBody>
      </p:sp>
    </p:spTree>
    <p:extLst>
      <p:ext uri="{BB962C8B-B14F-4D97-AF65-F5344CB8AC3E}">
        <p14:creationId xmlns:p14="http://schemas.microsoft.com/office/powerpoint/2010/main" val="1920182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78872"/>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326204"/>
            <a:ext cx="12078984" cy="6205591"/>
          </a:xfrm>
        </p:spPr>
        <p:txBody>
          <a:bodyPr>
            <a:normAutofit/>
          </a:bodyPr>
          <a:lstStyle/>
          <a:p>
            <a:pPr lvl="6"/>
            <a:endParaRPr lang="en-US" sz="2000" dirty="0">
              <a:solidFill>
                <a:schemeClr val="accent1"/>
              </a:solidFill>
            </a:endParaRPr>
          </a:p>
          <a:p>
            <a:pPr marL="2743200" lvl="6" indent="0">
              <a:buNone/>
            </a:pPr>
            <a:endParaRPr lang="en-US" sz="2000" dirty="0">
              <a:solidFill>
                <a:schemeClr val="accent1"/>
              </a:solidFill>
              <a:latin typeface="Consolas" panose="020B0609020204030204" pitchFamily="49" charset="0"/>
            </a:endParaRPr>
          </a:p>
        </p:txBody>
      </p:sp>
      <p:sp>
        <p:nvSpPr>
          <p:cNvPr id="5" name="TextBox 4">
            <a:extLst>
              <a:ext uri="{FF2B5EF4-FFF2-40B4-BE49-F238E27FC236}">
                <a16:creationId xmlns:a16="http://schemas.microsoft.com/office/drawing/2014/main" id="{6EBC699A-1775-44E1-9A10-E5A800238A95}"/>
              </a:ext>
            </a:extLst>
          </p:cNvPr>
          <p:cNvSpPr txBox="1"/>
          <p:nvPr/>
        </p:nvSpPr>
        <p:spPr>
          <a:xfrm>
            <a:off x="1940103" y="3544876"/>
            <a:ext cx="11496782"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endParaRPr lang="en-IN" sz="2000" b="1" dirty="0">
              <a:solidFill>
                <a:schemeClr val="accent1"/>
              </a:solidFill>
              <a:latin typeface="Consolas" panose="020B0609020204030204" pitchFamily="49" charset="0"/>
            </a:endParaRPr>
          </a:p>
        </p:txBody>
      </p:sp>
      <p:sp>
        <p:nvSpPr>
          <p:cNvPr id="11" name="TextBox 10">
            <a:extLst>
              <a:ext uri="{FF2B5EF4-FFF2-40B4-BE49-F238E27FC236}">
                <a16:creationId xmlns:a16="http://schemas.microsoft.com/office/drawing/2014/main" id="{E9F2BA10-B85D-4F00-8B92-05DA7D501B94}"/>
              </a:ext>
            </a:extLst>
          </p:cNvPr>
          <p:cNvSpPr txBox="1"/>
          <p:nvPr/>
        </p:nvSpPr>
        <p:spPr>
          <a:xfrm>
            <a:off x="412072" y="3215811"/>
            <a:ext cx="11310741" cy="677108"/>
          </a:xfrm>
          <a:prstGeom prst="rect">
            <a:avLst/>
          </a:prstGeom>
          <a:noFill/>
        </p:spPr>
        <p:txBody>
          <a:bodyPr wrap="square" rtlCol="0">
            <a:spAutoFit/>
          </a:bodyPr>
          <a:lstStyle/>
          <a:p>
            <a:endParaRPr lang="en-US" dirty="0"/>
          </a:p>
          <a:p>
            <a:r>
              <a:rPr lang="en-IN" sz="2000" b="1" dirty="0">
                <a:solidFill>
                  <a:schemeClr val="accent1"/>
                </a:solidFill>
                <a:latin typeface="Consolas" panose="020B0609020204030204" pitchFamily="49" charset="0"/>
              </a:rPr>
              <a:t>  </a:t>
            </a:r>
          </a:p>
        </p:txBody>
      </p:sp>
      <p:graphicFrame>
        <p:nvGraphicFramePr>
          <p:cNvPr id="8" name="Object 5">
            <a:extLst>
              <a:ext uri="{FF2B5EF4-FFF2-40B4-BE49-F238E27FC236}">
                <a16:creationId xmlns:a16="http://schemas.microsoft.com/office/drawing/2014/main" id="{756402CF-4399-40C8-AD09-14443963B9CF}"/>
              </a:ext>
            </a:extLst>
          </p:cNvPr>
          <p:cNvGraphicFramePr>
            <a:graphicFrameLocks/>
          </p:cNvGraphicFramePr>
          <p:nvPr>
            <p:extLst>
              <p:ext uri="{D42A27DB-BD31-4B8C-83A1-F6EECF244321}">
                <p14:modId xmlns:p14="http://schemas.microsoft.com/office/powerpoint/2010/main" val="3801170797"/>
              </p:ext>
            </p:extLst>
          </p:nvPr>
        </p:nvGraphicFramePr>
        <p:xfrm>
          <a:off x="412072" y="1875178"/>
          <a:ext cx="2402577" cy="1679458"/>
        </p:xfrm>
        <a:graphic>
          <a:graphicData uri="http://schemas.openxmlformats.org/presentationml/2006/ole">
            <mc:AlternateContent xmlns:mc="http://schemas.openxmlformats.org/markup-compatibility/2006">
              <mc:Choice xmlns:v="urn:schemas-microsoft-com:vml" Requires="v">
                <p:oleObj name="Drawing" r:id="rId2" imgW="2171520" imgH="1476360" progId="WPDraw30.Drawing">
                  <p:embed/>
                </p:oleObj>
              </mc:Choice>
              <mc:Fallback>
                <p:oleObj name="Drawing" r:id="rId2" imgW="2171520" imgH="1476360" progId="WPDraw30.Drawing">
                  <p:embed/>
                  <p:pic>
                    <p:nvPicPr>
                      <p:cNvPr id="49157" name="Object 5">
                        <a:extLst>
                          <a:ext uri="{FF2B5EF4-FFF2-40B4-BE49-F238E27FC236}">
                            <a16:creationId xmlns:a16="http://schemas.microsoft.com/office/drawing/2014/main" id="{16FABB05-6ACA-4153-93C0-96C0386D2AC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072" y="1875178"/>
                        <a:ext cx="2402577" cy="167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 name="Picture 16">
            <a:extLst>
              <a:ext uri="{FF2B5EF4-FFF2-40B4-BE49-F238E27FC236}">
                <a16:creationId xmlns:a16="http://schemas.microsoft.com/office/drawing/2014/main" id="{56B05549-AAA3-434B-8C88-431F37CD314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500081" y="1642367"/>
            <a:ext cx="2389188" cy="29511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a:extLst>
              <a:ext uri="{FF2B5EF4-FFF2-40B4-BE49-F238E27FC236}">
                <a16:creationId xmlns:a16="http://schemas.microsoft.com/office/drawing/2014/main" id="{412F40BC-F1FD-4640-877E-C82C61E2A8CC}"/>
              </a:ext>
            </a:extLst>
          </p:cNvPr>
          <p:cNvSpPr/>
          <p:nvPr/>
        </p:nvSpPr>
        <p:spPr>
          <a:xfrm>
            <a:off x="544530" y="1304818"/>
            <a:ext cx="2270119" cy="518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Screen Painter</a:t>
            </a:r>
            <a:endParaRPr lang="en-IN" dirty="0"/>
          </a:p>
        </p:txBody>
      </p:sp>
      <p:sp>
        <p:nvSpPr>
          <p:cNvPr id="13" name="Rectangle 12">
            <a:extLst>
              <a:ext uri="{FF2B5EF4-FFF2-40B4-BE49-F238E27FC236}">
                <a16:creationId xmlns:a16="http://schemas.microsoft.com/office/drawing/2014/main" id="{B6DC8015-3A29-4A01-82B2-1502A5506D0E}"/>
              </a:ext>
            </a:extLst>
          </p:cNvPr>
          <p:cNvSpPr/>
          <p:nvPr/>
        </p:nvSpPr>
        <p:spPr>
          <a:xfrm>
            <a:off x="4385352" y="773495"/>
            <a:ext cx="2270119" cy="518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Navigator</a:t>
            </a:r>
            <a:endParaRPr lang="en-IN" dirty="0"/>
          </a:p>
        </p:txBody>
      </p:sp>
      <p:pic>
        <p:nvPicPr>
          <p:cNvPr id="16" name="Picture 8">
            <a:extLst>
              <a:ext uri="{FF2B5EF4-FFF2-40B4-BE49-F238E27FC236}">
                <a16:creationId xmlns:a16="http://schemas.microsoft.com/office/drawing/2014/main" id="{1EBAD1E8-EF91-4A84-B6D9-A21A9E7265F1}"/>
              </a:ext>
            </a:extLst>
          </p:cNvPr>
          <p:cNvPicPr>
            <a:picLocks noChangeArrowheads="1"/>
          </p:cNvPicPr>
          <p:nvPr/>
        </p:nvPicPr>
        <p:blipFill>
          <a:blip r:embed="rId5">
            <a:extLst>
              <a:ext uri="{28A0092B-C50C-407E-A947-70E740481C1C}">
                <a14:useLocalDpi xmlns:a14="http://schemas.microsoft.com/office/drawing/2010/main" val="0"/>
              </a:ext>
            </a:extLst>
          </a:blip>
          <a:srcRect l="9143" t="20868" r="10197" b="8537"/>
          <a:stretch>
            <a:fillRect/>
          </a:stretch>
        </p:blipFill>
        <p:spPr bwMode="auto">
          <a:xfrm>
            <a:off x="9181048" y="818784"/>
            <a:ext cx="1381125" cy="17954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9" name="Object 11">
            <a:extLst>
              <a:ext uri="{FF2B5EF4-FFF2-40B4-BE49-F238E27FC236}">
                <a16:creationId xmlns:a16="http://schemas.microsoft.com/office/drawing/2014/main" id="{7725246F-2A76-4D5D-BFE5-740ADD2E40D4}"/>
              </a:ext>
            </a:extLst>
          </p:cNvPr>
          <p:cNvGraphicFramePr>
            <a:graphicFrameLocks/>
          </p:cNvGraphicFramePr>
          <p:nvPr>
            <p:extLst>
              <p:ext uri="{D42A27DB-BD31-4B8C-83A1-F6EECF244321}">
                <p14:modId xmlns:p14="http://schemas.microsoft.com/office/powerpoint/2010/main" val="2404008963"/>
              </p:ext>
            </p:extLst>
          </p:nvPr>
        </p:nvGraphicFramePr>
        <p:xfrm>
          <a:off x="184935" y="4593530"/>
          <a:ext cx="3862388" cy="1562100"/>
        </p:xfrm>
        <a:graphic>
          <a:graphicData uri="http://schemas.openxmlformats.org/presentationml/2006/ole">
            <mc:AlternateContent xmlns:mc="http://schemas.openxmlformats.org/markup-compatibility/2006">
              <mc:Choice xmlns:v="urn:schemas-microsoft-com:vml" Requires="v">
                <p:oleObj name="Drawing" r:id="rId6" imgW="3466800" imgH="1571400" progId="WPDraw30.Drawing">
                  <p:embed/>
                </p:oleObj>
              </mc:Choice>
              <mc:Fallback>
                <p:oleObj name="Drawing" r:id="rId6" imgW="3466800" imgH="1571400" progId="WPDraw30.Drawing">
                  <p:embed/>
                  <p:pic>
                    <p:nvPicPr>
                      <p:cNvPr id="49163" name="Object 11">
                        <a:extLst>
                          <a:ext uri="{FF2B5EF4-FFF2-40B4-BE49-F238E27FC236}">
                            <a16:creationId xmlns:a16="http://schemas.microsoft.com/office/drawing/2014/main" id="{693FC429-7AC3-4EE2-897B-023AAB1C5CD8}"/>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935" y="4593530"/>
                        <a:ext cx="3862388"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14">
            <a:extLst>
              <a:ext uri="{FF2B5EF4-FFF2-40B4-BE49-F238E27FC236}">
                <a16:creationId xmlns:a16="http://schemas.microsoft.com/office/drawing/2014/main" id="{3EFFC9ED-7447-4CFC-A5E3-1EADB2643FC2}"/>
              </a:ext>
            </a:extLst>
          </p:cNvPr>
          <p:cNvGraphicFramePr>
            <a:graphicFrameLocks/>
          </p:cNvGraphicFramePr>
          <p:nvPr>
            <p:extLst>
              <p:ext uri="{D42A27DB-BD31-4B8C-83A1-F6EECF244321}">
                <p14:modId xmlns:p14="http://schemas.microsoft.com/office/powerpoint/2010/main" val="1835891381"/>
              </p:ext>
            </p:extLst>
          </p:nvPr>
        </p:nvGraphicFramePr>
        <p:xfrm>
          <a:off x="8511123" y="4115166"/>
          <a:ext cx="2051050" cy="1924050"/>
        </p:xfrm>
        <a:graphic>
          <a:graphicData uri="http://schemas.openxmlformats.org/presentationml/2006/ole">
            <mc:AlternateContent xmlns:mc="http://schemas.openxmlformats.org/markup-compatibility/2006">
              <mc:Choice xmlns:v="urn:schemas-microsoft-com:vml" Requires="v">
                <p:oleObj name="Drawing" r:id="rId8" imgW="2286000" imgH="2143080" progId="WPDraw30.Drawing">
                  <p:embed/>
                </p:oleObj>
              </mc:Choice>
              <mc:Fallback>
                <p:oleObj name="Drawing" r:id="rId8" imgW="2286000" imgH="2143080" progId="WPDraw30.Drawing">
                  <p:embed/>
                  <p:pic>
                    <p:nvPicPr>
                      <p:cNvPr id="49166" name="Object 14">
                        <a:extLst>
                          <a:ext uri="{FF2B5EF4-FFF2-40B4-BE49-F238E27FC236}">
                            <a16:creationId xmlns:a16="http://schemas.microsoft.com/office/drawing/2014/main" id="{33C673F1-1782-4F55-B624-2800E982F8F0}"/>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11123" y="4115166"/>
                        <a:ext cx="2051050"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Rectangle 21">
            <a:extLst>
              <a:ext uri="{FF2B5EF4-FFF2-40B4-BE49-F238E27FC236}">
                <a16:creationId xmlns:a16="http://schemas.microsoft.com/office/drawing/2014/main" id="{C9F04815-ED39-4FD0-B9E0-B9B4F357D82F}"/>
              </a:ext>
            </a:extLst>
          </p:cNvPr>
          <p:cNvSpPr/>
          <p:nvPr/>
        </p:nvSpPr>
        <p:spPr>
          <a:xfrm>
            <a:off x="8663532" y="189805"/>
            <a:ext cx="2270119" cy="518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ABAP Editor</a:t>
            </a:r>
            <a:endParaRPr lang="en-IN" dirty="0"/>
          </a:p>
        </p:txBody>
      </p:sp>
      <p:sp>
        <p:nvSpPr>
          <p:cNvPr id="23" name="Rectangle 22">
            <a:extLst>
              <a:ext uri="{FF2B5EF4-FFF2-40B4-BE49-F238E27FC236}">
                <a16:creationId xmlns:a16="http://schemas.microsoft.com/office/drawing/2014/main" id="{FDF9E0AE-0590-4000-973B-F8F93D5001B6}"/>
              </a:ext>
            </a:extLst>
          </p:cNvPr>
          <p:cNvSpPr/>
          <p:nvPr/>
        </p:nvSpPr>
        <p:spPr>
          <a:xfrm>
            <a:off x="949973" y="3944986"/>
            <a:ext cx="2270119" cy="518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ABAP Dictionary </a:t>
            </a:r>
            <a:endParaRPr lang="en-IN" dirty="0"/>
          </a:p>
        </p:txBody>
      </p:sp>
      <p:sp>
        <p:nvSpPr>
          <p:cNvPr id="24" name="Rectangle 23">
            <a:extLst>
              <a:ext uri="{FF2B5EF4-FFF2-40B4-BE49-F238E27FC236}">
                <a16:creationId xmlns:a16="http://schemas.microsoft.com/office/drawing/2014/main" id="{0C9C88D6-87A9-4710-AEF0-C9872E16D085}"/>
              </a:ext>
            </a:extLst>
          </p:cNvPr>
          <p:cNvSpPr/>
          <p:nvPr/>
        </p:nvSpPr>
        <p:spPr>
          <a:xfrm>
            <a:off x="8682368" y="3563092"/>
            <a:ext cx="2270119" cy="518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Menu Painter</a:t>
            </a:r>
            <a:endParaRPr lang="en-IN" dirty="0"/>
          </a:p>
        </p:txBody>
      </p:sp>
    </p:spTree>
    <p:extLst>
      <p:ext uri="{BB962C8B-B14F-4D97-AF65-F5344CB8AC3E}">
        <p14:creationId xmlns:p14="http://schemas.microsoft.com/office/powerpoint/2010/main" val="354070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99420"/>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318499"/>
            <a:ext cx="12027613" cy="5794625"/>
          </a:xfrm>
        </p:spPr>
        <p:txBody>
          <a:bodyPr/>
          <a:lstStyle/>
          <a:p>
            <a:pPr lvl="6"/>
            <a:endParaRPr lang="en-US" dirty="0"/>
          </a:p>
          <a:p>
            <a:pPr lvl="6"/>
            <a:r>
              <a:rPr lang="en-US" sz="2800" b="1" dirty="0">
                <a:solidFill>
                  <a:srgbClr val="0070C0"/>
                </a:solidFill>
                <a:latin typeface="Consolas" panose="020B0609020204030204" pitchFamily="49" charset="0"/>
              </a:rPr>
              <a:t>Welcome Consultants</a:t>
            </a:r>
          </a:p>
          <a:p>
            <a:pPr lvl="6"/>
            <a:endParaRPr lang="en-US" sz="2800" b="1" dirty="0">
              <a:latin typeface="Consolas" panose="020B0609020204030204" pitchFamily="49" charset="0"/>
            </a:endParaRPr>
          </a:p>
          <a:p>
            <a:pPr marL="2743200" lvl="6" indent="0">
              <a:buNone/>
            </a:pPr>
            <a:r>
              <a:rPr lang="en-US" sz="2800" b="1" dirty="0">
                <a:solidFill>
                  <a:srgbClr val="0070C0"/>
                </a:solidFill>
                <a:latin typeface="Consolas" panose="020B0609020204030204" pitchFamily="49" charset="0"/>
              </a:rPr>
              <a:t>E          Enterprise</a:t>
            </a:r>
          </a:p>
          <a:p>
            <a:pPr marL="2743200" lvl="6" indent="0">
              <a:buNone/>
            </a:pPr>
            <a:r>
              <a:rPr lang="en-US" sz="2800" b="1" dirty="0">
                <a:solidFill>
                  <a:srgbClr val="0070C0"/>
                </a:solidFill>
                <a:latin typeface="Consolas" panose="020B0609020204030204" pitchFamily="49" charset="0"/>
              </a:rPr>
              <a:t>R		  Resource </a:t>
            </a:r>
          </a:p>
          <a:p>
            <a:pPr marL="2743200" lvl="6" indent="0">
              <a:buNone/>
            </a:pPr>
            <a:r>
              <a:rPr lang="en-US" sz="2800" b="1" dirty="0">
                <a:solidFill>
                  <a:srgbClr val="0070C0"/>
                </a:solidFill>
                <a:latin typeface="Consolas" panose="020B0609020204030204" pitchFamily="49" charset="0"/>
              </a:rPr>
              <a:t>P          Planning</a:t>
            </a:r>
          </a:p>
          <a:p>
            <a:pPr marL="2743200" lvl="6" indent="0">
              <a:buNone/>
            </a:pPr>
            <a:endParaRPr lang="en-US" sz="2800" b="1" dirty="0">
              <a:solidFill>
                <a:srgbClr val="0070C0"/>
              </a:solidFill>
              <a:latin typeface="Consolas" panose="020B0609020204030204" pitchFamily="49" charset="0"/>
            </a:endParaRPr>
          </a:p>
          <a:p>
            <a:pPr marL="2743200" lvl="6" indent="0">
              <a:buNone/>
            </a:pPr>
            <a:endParaRPr lang="en-US" sz="2800" b="1" dirty="0">
              <a:solidFill>
                <a:srgbClr val="0070C0"/>
              </a:solidFill>
              <a:latin typeface="Consolas" panose="020B0609020204030204" pitchFamily="49" charset="0"/>
            </a:endParaRPr>
          </a:p>
          <a:p>
            <a:pPr marL="2743200" lvl="6" indent="0">
              <a:buNone/>
            </a:pPr>
            <a:endParaRPr lang="en-US" sz="2800" b="1" dirty="0">
              <a:latin typeface="Consolas" panose="020B0609020204030204" pitchFamily="49" charset="0"/>
            </a:endParaRPr>
          </a:p>
          <a:p>
            <a:pPr marL="2743200" lvl="6" indent="0">
              <a:buNone/>
            </a:pPr>
            <a:endParaRPr lang="en-US" sz="2800" b="1" dirty="0">
              <a:latin typeface="Consolas" panose="020B0609020204030204" pitchFamily="49" charset="0"/>
            </a:endParaRPr>
          </a:p>
          <a:p>
            <a:pPr marL="2743200" lvl="6" indent="0">
              <a:buNone/>
            </a:pPr>
            <a:endParaRPr lang="en-US" sz="2800" b="1" dirty="0">
              <a:latin typeface="Consolas" panose="020B0609020204030204" pitchFamily="49" charset="0"/>
            </a:endParaRPr>
          </a:p>
        </p:txBody>
      </p:sp>
      <p:sp>
        <p:nvSpPr>
          <p:cNvPr id="3" name="TextBox 2">
            <a:extLst>
              <a:ext uri="{FF2B5EF4-FFF2-40B4-BE49-F238E27FC236}">
                <a16:creationId xmlns:a16="http://schemas.microsoft.com/office/drawing/2014/main" id="{AADF6563-36CF-41FC-911F-EA2D2756FED6}"/>
              </a:ext>
            </a:extLst>
          </p:cNvPr>
          <p:cNvSpPr txBox="1"/>
          <p:nvPr/>
        </p:nvSpPr>
        <p:spPr>
          <a:xfrm>
            <a:off x="236306" y="3236360"/>
            <a:ext cx="11537878" cy="2677656"/>
          </a:xfrm>
          <a:prstGeom prst="rect">
            <a:avLst/>
          </a:prstGeom>
          <a:noFill/>
        </p:spPr>
        <p:txBody>
          <a:bodyPr wrap="square" rtlCol="0">
            <a:spAutoFit/>
          </a:bodyPr>
          <a:lstStyle/>
          <a:p>
            <a:r>
              <a:rPr lang="en-US" sz="2400" dirty="0">
                <a:solidFill>
                  <a:srgbClr val="0070C0"/>
                </a:solidFill>
              </a:rPr>
              <a:t>             </a:t>
            </a:r>
            <a:r>
              <a:rPr lang="en-US" sz="2400" b="1" dirty="0">
                <a:solidFill>
                  <a:srgbClr val="0070C0"/>
                </a:solidFill>
                <a:latin typeface="Consolas" panose="020B0609020204030204" pitchFamily="49" charset="0"/>
              </a:rPr>
              <a:t>  Definition : Any Company using Resources by planning to</a:t>
            </a:r>
          </a:p>
          <a:p>
            <a:endParaRPr lang="en-US" sz="2400" b="1" dirty="0">
              <a:solidFill>
                <a:srgbClr val="0070C0"/>
              </a:solidFill>
              <a:latin typeface="Consolas" panose="020B0609020204030204" pitchFamily="49" charset="0"/>
            </a:endParaRPr>
          </a:p>
          <a:p>
            <a:r>
              <a:rPr lang="en-US" sz="2400" b="1" dirty="0">
                <a:solidFill>
                  <a:srgbClr val="0070C0"/>
                </a:solidFill>
                <a:latin typeface="Consolas" panose="020B0609020204030204" pitchFamily="49" charset="0"/>
              </a:rPr>
              <a:t>improve (or) develop (or) grow rapidly or Planning of all resources</a:t>
            </a:r>
          </a:p>
          <a:p>
            <a:endParaRPr lang="en-US" sz="2400" b="1" dirty="0">
              <a:solidFill>
                <a:srgbClr val="0070C0"/>
              </a:solidFill>
              <a:latin typeface="Consolas" panose="020B0609020204030204" pitchFamily="49" charset="0"/>
            </a:endParaRPr>
          </a:p>
          <a:p>
            <a:r>
              <a:rPr lang="en-US" sz="2400" b="1" dirty="0">
                <a:solidFill>
                  <a:srgbClr val="0070C0"/>
                </a:solidFill>
                <a:latin typeface="Consolas" panose="020B0609020204030204" pitchFamily="49" charset="0"/>
              </a:rPr>
              <a:t>(people, machines, money, land / building, materials, energy </a:t>
            </a:r>
            <a:r>
              <a:rPr lang="en-US" sz="2400" b="1" dirty="0" err="1">
                <a:solidFill>
                  <a:srgbClr val="0070C0"/>
                </a:solidFill>
                <a:latin typeface="Consolas" panose="020B0609020204030204" pitchFamily="49" charset="0"/>
              </a:rPr>
              <a:t>etc</a:t>
            </a:r>
            <a:r>
              <a:rPr lang="en-US" sz="2400" b="1" dirty="0">
                <a:solidFill>
                  <a:srgbClr val="0070C0"/>
                </a:solidFill>
                <a:latin typeface="Consolas" panose="020B0609020204030204" pitchFamily="49" charset="0"/>
              </a:rPr>
              <a:t>)</a:t>
            </a:r>
          </a:p>
          <a:p>
            <a:endParaRPr lang="en-US" sz="2400" b="1" dirty="0">
              <a:solidFill>
                <a:srgbClr val="0070C0"/>
              </a:solidFill>
              <a:latin typeface="Consolas" panose="020B0609020204030204" pitchFamily="49" charset="0"/>
            </a:endParaRPr>
          </a:p>
          <a:p>
            <a:r>
              <a:rPr lang="en-US" sz="2400" b="1" dirty="0">
                <a:solidFill>
                  <a:srgbClr val="0070C0"/>
                </a:solidFill>
                <a:latin typeface="Consolas" panose="020B0609020204030204" pitchFamily="49" charset="0"/>
              </a:rPr>
              <a:t> for running a business is called as ERP.</a:t>
            </a:r>
            <a:endParaRPr lang="en-IN" sz="2400" b="1" dirty="0">
              <a:solidFill>
                <a:srgbClr val="0070C0"/>
              </a:solidFill>
              <a:latin typeface="Consolas" panose="020B0609020204030204" pitchFamily="49" charset="0"/>
            </a:endParaRPr>
          </a:p>
        </p:txBody>
      </p:sp>
      <p:pic>
        <p:nvPicPr>
          <p:cNvPr id="6" name="Picture 5">
            <a:extLst>
              <a:ext uri="{FF2B5EF4-FFF2-40B4-BE49-F238E27FC236}">
                <a16:creationId xmlns:a16="http://schemas.microsoft.com/office/drawing/2014/main" id="{64702B15-89A0-4466-8977-743FAC4205C1}"/>
              </a:ext>
            </a:extLst>
          </p:cNvPr>
          <p:cNvPicPr>
            <a:picLocks noChangeAspect="1"/>
          </p:cNvPicPr>
          <p:nvPr/>
        </p:nvPicPr>
        <p:blipFill>
          <a:blip r:embed="rId2"/>
          <a:stretch>
            <a:fillRect/>
          </a:stretch>
        </p:blipFill>
        <p:spPr>
          <a:xfrm>
            <a:off x="412072" y="328773"/>
            <a:ext cx="2255150" cy="2541212"/>
          </a:xfrm>
          <a:prstGeom prst="rect">
            <a:avLst/>
          </a:prstGeom>
        </p:spPr>
      </p:pic>
    </p:spTree>
    <p:extLst>
      <p:ext uri="{BB962C8B-B14F-4D97-AF65-F5344CB8AC3E}">
        <p14:creationId xmlns:p14="http://schemas.microsoft.com/office/powerpoint/2010/main" val="1425404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78872"/>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326204"/>
            <a:ext cx="12078984" cy="6205591"/>
          </a:xfrm>
        </p:spPr>
        <p:txBody>
          <a:bodyPr>
            <a:normAutofit/>
          </a:bodyPr>
          <a:lstStyle/>
          <a:p>
            <a:pPr lvl="6"/>
            <a:endParaRPr lang="en-US" sz="2000" dirty="0">
              <a:solidFill>
                <a:schemeClr val="accent1"/>
              </a:solidFill>
            </a:endParaRPr>
          </a:p>
          <a:p>
            <a:pPr marL="2743200" lvl="6" indent="0">
              <a:buNone/>
            </a:pPr>
            <a:endParaRPr lang="en-US" sz="2000" dirty="0">
              <a:solidFill>
                <a:schemeClr val="accent1"/>
              </a:solidFill>
              <a:latin typeface="Consolas" panose="020B0609020204030204" pitchFamily="49" charset="0"/>
            </a:endParaRPr>
          </a:p>
        </p:txBody>
      </p:sp>
      <p:sp>
        <p:nvSpPr>
          <p:cNvPr id="5" name="TextBox 4">
            <a:extLst>
              <a:ext uri="{FF2B5EF4-FFF2-40B4-BE49-F238E27FC236}">
                <a16:creationId xmlns:a16="http://schemas.microsoft.com/office/drawing/2014/main" id="{6EBC699A-1775-44E1-9A10-E5A800238A95}"/>
              </a:ext>
            </a:extLst>
          </p:cNvPr>
          <p:cNvSpPr txBox="1"/>
          <p:nvPr/>
        </p:nvSpPr>
        <p:spPr>
          <a:xfrm>
            <a:off x="1940103" y="3544876"/>
            <a:ext cx="11496782"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endParaRPr lang="en-IN" sz="2000" b="1" dirty="0">
              <a:solidFill>
                <a:schemeClr val="accent1"/>
              </a:solidFill>
              <a:latin typeface="Consolas" panose="020B0609020204030204" pitchFamily="49" charset="0"/>
            </a:endParaRPr>
          </a:p>
        </p:txBody>
      </p:sp>
      <p:sp>
        <p:nvSpPr>
          <p:cNvPr id="11" name="TextBox 10">
            <a:extLst>
              <a:ext uri="{FF2B5EF4-FFF2-40B4-BE49-F238E27FC236}">
                <a16:creationId xmlns:a16="http://schemas.microsoft.com/office/drawing/2014/main" id="{E9F2BA10-B85D-4F00-8B92-05DA7D501B94}"/>
              </a:ext>
            </a:extLst>
          </p:cNvPr>
          <p:cNvSpPr txBox="1"/>
          <p:nvPr/>
        </p:nvSpPr>
        <p:spPr>
          <a:xfrm>
            <a:off x="412072" y="3215811"/>
            <a:ext cx="11310741" cy="677108"/>
          </a:xfrm>
          <a:prstGeom prst="rect">
            <a:avLst/>
          </a:prstGeom>
          <a:noFill/>
        </p:spPr>
        <p:txBody>
          <a:bodyPr wrap="square" rtlCol="0">
            <a:spAutoFit/>
          </a:bodyPr>
          <a:lstStyle/>
          <a:p>
            <a:endParaRPr lang="en-US" dirty="0"/>
          </a:p>
          <a:p>
            <a:r>
              <a:rPr lang="en-IN" sz="2000" b="1" dirty="0">
                <a:solidFill>
                  <a:schemeClr val="accent1"/>
                </a:solidFill>
                <a:latin typeface="Consolas" panose="020B0609020204030204" pitchFamily="49" charset="0"/>
              </a:rPr>
              <a:t>  </a:t>
            </a:r>
          </a:p>
        </p:txBody>
      </p:sp>
      <p:sp>
        <p:nvSpPr>
          <p:cNvPr id="14" name="TextBox 13">
            <a:extLst>
              <a:ext uri="{FF2B5EF4-FFF2-40B4-BE49-F238E27FC236}">
                <a16:creationId xmlns:a16="http://schemas.microsoft.com/office/drawing/2014/main" id="{CB6B5219-7C7A-4772-BFE7-CEAEA9BE1238}"/>
              </a:ext>
            </a:extLst>
          </p:cNvPr>
          <p:cNvSpPr txBox="1"/>
          <p:nvPr/>
        </p:nvSpPr>
        <p:spPr>
          <a:xfrm>
            <a:off x="212333" y="941211"/>
            <a:ext cx="11794732" cy="6463308"/>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ABAP DICTIONARY</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 </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ABAP Dictionary is one of the important tools of ABAP Workbench. It is used to create and manage data definitions without redundancies Dictionary always provide the updated information of an object to all the system components. The </a:t>
            </a:r>
          </a:p>
          <a:p>
            <a:r>
              <a:rPr lang="en-US" sz="2000" b="1" dirty="0">
                <a:solidFill>
                  <a:schemeClr val="accent1"/>
                </a:solidFill>
                <a:latin typeface="Consolas" panose="020B0609020204030204" pitchFamily="49" charset="0"/>
              </a:rPr>
              <a:t>Presence and role of ABAP Dictionary ensures that data stored in SAP system is</a:t>
            </a:r>
          </a:p>
          <a:p>
            <a:r>
              <a:rPr lang="en-US" sz="2000" b="1" dirty="0">
                <a:solidFill>
                  <a:schemeClr val="accent1"/>
                </a:solidFill>
                <a:latin typeface="Consolas" panose="020B0609020204030204" pitchFamily="49" charset="0"/>
              </a:rPr>
              <a:t>Consistent and secure.</a:t>
            </a:r>
          </a:p>
          <a:p>
            <a:r>
              <a:rPr lang="en-US" sz="2000" b="1" dirty="0">
                <a:solidFill>
                  <a:schemeClr val="accent1"/>
                </a:solidFill>
                <a:latin typeface="Consolas" panose="020B0609020204030204" pitchFamily="49" charset="0"/>
              </a:rPr>
              <a:t> </a:t>
            </a:r>
          </a:p>
          <a:p>
            <a:r>
              <a:rPr lang="en-US" sz="2000" b="1" dirty="0">
                <a:solidFill>
                  <a:schemeClr val="accent1"/>
                </a:solidFill>
                <a:latin typeface="Consolas" panose="020B0609020204030204" pitchFamily="49" charset="0"/>
              </a:rPr>
              <a:t>                   The data definitions stored in ABAP Dictionary allows to create various objects such as tables and views. The objects stored in ABAP Dictionary are logically related to each other in the context of an application.ABAP Dictionary also stores some standard functions that helps in modifying the properties of a</a:t>
            </a:r>
          </a:p>
          <a:p>
            <a:r>
              <a:rPr lang="en-US" sz="2000" b="1" dirty="0">
                <a:solidFill>
                  <a:schemeClr val="accent1"/>
                </a:solidFill>
                <a:latin typeface="Consolas" panose="020B0609020204030204" pitchFamily="49" charset="0"/>
              </a:rPr>
              <a:t>Field on a screen. For instance, you can assign an input help to a field or restrict the range to accept data from a field.</a:t>
            </a:r>
          </a:p>
          <a:p>
            <a:r>
              <a:rPr lang="en-US" sz="2000" b="1" dirty="0">
                <a:solidFill>
                  <a:schemeClr val="accent1"/>
                </a:solidFill>
                <a:latin typeface="Consolas" panose="020B0609020204030204" pitchFamily="49" charset="0"/>
              </a:rPr>
              <a:t>To open the initial screen of ABAP Dictionary, select SAP menu-&gt;Tools-&gt;ABAP Workbench-&gt;Development-&gt;ABAP Dictionary in SAP Easy Access.SE11 is Transaction code</a:t>
            </a:r>
          </a:p>
          <a:p>
            <a:endParaRPr lang="en-US" dirty="0"/>
          </a:p>
          <a:p>
            <a:endParaRPr lang="en-US" dirty="0"/>
          </a:p>
          <a:p>
            <a:endParaRPr lang="en-IN" dirty="0"/>
          </a:p>
        </p:txBody>
      </p:sp>
    </p:spTree>
    <p:extLst>
      <p:ext uri="{BB962C8B-B14F-4D97-AF65-F5344CB8AC3E}">
        <p14:creationId xmlns:p14="http://schemas.microsoft.com/office/powerpoint/2010/main" val="3036368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78872"/>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326204"/>
            <a:ext cx="12078984" cy="6205591"/>
          </a:xfrm>
        </p:spPr>
        <p:txBody>
          <a:bodyPr>
            <a:normAutofit/>
          </a:bodyPr>
          <a:lstStyle/>
          <a:p>
            <a:pPr lvl="6"/>
            <a:endParaRPr lang="en-US" sz="2000" dirty="0">
              <a:solidFill>
                <a:schemeClr val="accent1"/>
              </a:solidFill>
            </a:endParaRPr>
          </a:p>
          <a:p>
            <a:pPr marL="2743200" lvl="6" indent="0">
              <a:buNone/>
            </a:pPr>
            <a:endParaRPr lang="en-US" sz="2000" dirty="0">
              <a:solidFill>
                <a:schemeClr val="accent1"/>
              </a:solidFill>
              <a:latin typeface="Consolas" panose="020B0609020204030204" pitchFamily="49" charset="0"/>
            </a:endParaRPr>
          </a:p>
        </p:txBody>
      </p:sp>
      <p:sp>
        <p:nvSpPr>
          <p:cNvPr id="5" name="TextBox 4">
            <a:extLst>
              <a:ext uri="{FF2B5EF4-FFF2-40B4-BE49-F238E27FC236}">
                <a16:creationId xmlns:a16="http://schemas.microsoft.com/office/drawing/2014/main" id="{6EBC699A-1775-44E1-9A10-E5A800238A95}"/>
              </a:ext>
            </a:extLst>
          </p:cNvPr>
          <p:cNvSpPr txBox="1"/>
          <p:nvPr/>
        </p:nvSpPr>
        <p:spPr>
          <a:xfrm>
            <a:off x="1940103" y="3544876"/>
            <a:ext cx="11496782"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endParaRPr lang="en-IN" sz="2000" b="1" dirty="0">
              <a:solidFill>
                <a:schemeClr val="accent1"/>
              </a:solidFill>
              <a:latin typeface="Consolas" panose="020B0609020204030204" pitchFamily="49" charset="0"/>
            </a:endParaRPr>
          </a:p>
        </p:txBody>
      </p:sp>
      <p:sp>
        <p:nvSpPr>
          <p:cNvPr id="11" name="TextBox 10">
            <a:extLst>
              <a:ext uri="{FF2B5EF4-FFF2-40B4-BE49-F238E27FC236}">
                <a16:creationId xmlns:a16="http://schemas.microsoft.com/office/drawing/2014/main" id="{E9F2BA10-B85D-4F00-8B92-05DA7D501B94}"/>
              </a:ext>
            </a:extLst>
          </p:cNvPr>
          <p:cNvSpPr txBox="1"/>
          <p:nvPr/>
        </p:nvSpPr>
        <p:spPr>
          <a:xfrm>
            <a:off x="412072" y="3215811"/>
            <a:ext cx="11310741" cy="677108"/>
          </a:xfrm>
          <a:prstGeom prst="rect">
            <a:avLst/>
          </a:prstGeom>
          <a:noFill/>
        </p:spPr>
        <p:txBody>
          <a:bodyPr wrap="square" rtlCol="0">
            <a:spAutoFit/>
          </a:bodyPr>
          <a:lstStyle/>
          <a:p>
            <a:endParaRPr lang="en-US" dirty="0"/>
          </a:p>
          <a:p>
            <a:r>
              <a:rPr lang="en-IN" sz="2000" b="1" dirty="0">
                <a:solidFill>
                  <a:schemeClr val="accent1"/>
                </a:solidFill>
                <a:latin typeface="Consolas" panose="020B0609020204030204" pitchFamily="49" charset="0"/>
              </a:rPr>
              <a:t>  </a:t>
            </a:r>
          </a:p>
        </p:txBody>
      </p:sp>
      <p:sp>
        <p:nvSpPr>
          <p:cNvPr id="14" name="TextBox 13">
            <a:extLst>
              <a:ext uri="{FF2B5EF4-FFF2-40B4-BE49-F238E27FC236}">
                <a16:creationId xmlns:a16="http://schemas.microsoft.com/office/drawing/2014/main" id="{CB6B5219-7C7A-4772-BFE7-CEAEA9BE1238}"/>
              </a:ext>
            </a:extLst>
          </p:cNvPr>
          <p:cNvSpPr txBox="1"/>
          <p:nvPr/>
        </p:nvSpPr>
        <p:spPr>
          <a:xfrm>
            <a:off x="212333" y="941211"/>
            <a:ext cx="11794732" cy="6801862"/>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ABAP EDITOR</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 </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ABAP Editor is used to create ABAP Programs by writing the code .It is used to define the class </a:t>
            </a:r>
            <a:r>
              <a:rPr lang="en-US" sz="2000" b="1" dirty="0" err="1">
                <a:solidFill>
                  <a:schemeClr val="accent1"/>
                </a:solidFill>
                <a:latin typeface="Consolas" panose="020B0609020204030204" pitchFamily="49" charset="0"/>
              </a:rPr>
              <a:t>methods,function</a:t>
            </a:r>
            <a:r>
              <a:rPr lang="en-US" sz="2000" b="1" dirty="0">
                <a:solidFill>
                  <a:schemeClr val="accent1"/>
                </a:solidFill>
                <a:latin typeface="Consolas" panose="020B0609020204030204" pitchFamily="49" charset="0"/>
              </a:rPr>
              <a:t> </a:t>
            </a:r>
            <a:r>
              <a:rPr lang="en-US" sz="2000" b="1" dirty="0" err="1">
                <a:solidFill>
                  <a:schemeClr val="accent1"/>
                </a:solidFill>
                <a:latin typeface="Consolas" panose="020B0609020204030204" pitchFamily="49" charset="0"/>
              </a:rPr>
              <a:t>modules,screen</a:t>
            </a:r>
            <a:r>
              <a:rPr lang="en-US" sz="2000" b="1" dirty="0">
                <a:solidFill>
                  <a:schemeClr val="accent1"/>
                </a:solidFill>
                <a:latin typeface="Consolas" panose="020B0609020204030204" pitchFamily="49" charset="0"/>
              </a:rPr>
              <a:t> flow logic ,type groups and</a:t>
            </a:r>
          </a:p>
          <a:p>
            <a:r>
              <a:rPr lang="en-US" sz="2000" b="1" dirty="0">
                <a:solidFill>
                  <a:schemeClr val="accent1"/>
                </a:solidFill>
                <a:latin typeface="Consolas" panose="020B0609020204030204" pitchFamily="49" charset="0"/>
              </a:rPr>
              <a:t>Logical database for ABAP </a:t>
            </a:r>
            <a:r>
              <a:rPr lang="en-US" sz="2000" b="1" dirty="0" err="1">
                <a:solidFill>
                  <a:schemeClr val="accent1"/>
                </a:solidFill>
                <a:latin typeface="Consolas" panose="020B0609020204030204" pitchFamily="49" charset="0"/>
              </a:rPr>
              <a:t>Programs.To</a:t>
            </a:r>
            <a:r>
              <a:rPr lang="en-US" sz="2000" b="1" dirty="0">
                <a:solidFill>
                  <a:schemeClr val="accent1"/>
                </a:solidFill>
                <a:latin typeface="Consolas" panose="020B0609020204030204" pitchFamily="49" charset="0"/>
              </a:rPr>
              <a:t> open ABAP Editor follow the path</a:t>
            </a:r>
          </a:p>
          <a:p>
            <a:r>
              <a:rPr lang="en-US" sz="2000" b="1" dirty="0">
                <a:solidFill>
                  <a:schemeClr val="accent1"/>
                </a:solidFill>
                <a:latin typeface="Consolas" panose="020B0609020204030204" pitchFamily="49" charset="0"/>
              </a:rPr>
              <a:t>SAP Menu-&gt;Tools-&gt;ABAP Workbench-&gt;Development-&gt;ABAP Editor in SAP Easy Access.</a:t>
            </a:r>
          </a:p>
          <a:p>
            <a:r>
              <a:rPr lang="en-US" sz="2000" b="1" dirty="0">
                <a:solidFill>
                  <a:schemeClr val="accent1"/>
                </a:solidFill>
                <a:latin typeface="Consolas" panose="020B0609020204030204" pitchFamily="49" charset="0"/>
              </a:rPr>
              <a:t>SE38 is the transaction code.</a:t>
            </a:r>
          </a:p>
          <a:p>
            <a:r>
              <a:rPr lang="en-US" sz="2000" b="1" dirty="0">
                <a:solidFill>
                  <a:schemeClr val="accent1"/>
                </a:solidFill>
                <a:latin typeface="Consolas" panose="020B0609020204030204" pitchFamily="49" charset="0"/>
              </a:rPr>
              <a:t>           ABAP Editor is available in three different modes for the front end and backend </a:t>
            </a:r>
            <a:r>
              <a:rPr lang="en-US" sz="2000" b="1" dirty="0" err="1">
                <a:solidFill>
                  <a:schemeClr val="accent1"/>
                </a:solidFill>
                <a:latin typeface="Consolas" panose="020B0609020204030204" pitchFamily="49" charset="0"/>
              </a:rPr>
              <a:t>process.these</a:t>
            </a:r>
            <a:r>
              <a:rPr lang="en-US" sz="2000" b="1" dirty="0">
                <a:solidFill>
                  <a:schemeClr val="accent1"/>
                </a:solidFill>
                <a:latin typeface="Consolas" panose="020B0609020204030204" pitchFamily="49" charset="0"/>
              </a:rPr>
              <a:t> modes can be accessed from the ABAP Editor in the user specific settings dialog box.</a:t>
            </a:r>
          </a:p>
          <a:p>
            <a:r>
              <a:rPr lang="en-US" sz="2000" b="1" dirty="0">
                <a:solidFill>
                  <a:schemeClr val="accent1"/>
                </a:solidFill>
                <a:latin typeface="Consolas" panose="020B0609020204030204" pitchFamily="49" charset="0"/>
              </a:rPr>
              <a:t>          There are 3 modes of ABAP Editor:</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 Front end editor (New)</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 Front end editor (Old)</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 Back  end editor</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Front End Editor is the latest programming tool to create applications providing</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            </a:t>
            </a:r>
            <a:endParaRPr lang="en-US" dirty="0"/>
          </a:p>
          <a:p>
            <a:endParaRPr lang="en-US" dirty="0"/>
          </a:p>
          <a:p>
            <a:endParaRPr lang="en-IN" dirty="0"/>
          </a:p>
        </p:txBody>
      </p:sp>
      <p:sp>
        <p:nvSpPr>
          <p:cNvPr id="10" name="Content Placeholder 3">
            <a:extLst>
              <a:ext uri="{FF2B5EF4-FFF2-40B4-BE49-F238E27FC236}">
                <a16:creationId xmlns:a16="http://schemas.microsoft.com/office/drawing/2014/main" id="{FDFA8505-A5FE-44B2-8FE0-E3C50A91747C}"/>
              </a:ext>
            </a:extLst>
          </p:cNvPr>
          <p:cNvSpPr txBox="1">
            <a:spLocks/>
          </p:cNvSpPr>
          <p:nvPr/>
        </p:nvSpPr>
        <p:spPr>
          <a:xfrm>
            <a:off x="80481" y="478604"/>
            <a:ext cx="12078984" cy="6205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6"/>
            <a:endParaRPr lang="en-US" sz="2000">
              <a:solidFill>
                <a:schemeClr val="accent1"/>
              </a:solidFill>
            </a:endParaRPr>
          </a:p>
          <a:p>
            <a:pPr marL="2743200" lvl="6" indent="0">
              <a:buFont typeface="Arial" panose="020B0604020202020204" pitchFamily="34" charset="0"/>
              <a:buNone/>
            </a:pPr>
            <a:endParaRPr lang="en-US" sz="20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3755468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78872"/>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326204"/>
            <a:ext cx="12078984" cy="6205591"/>
          </a:xfrm>
        </p:spPr>
        <p:txBody>
          <a:bodyPr>
            <a:normAutofit/>
          </a:bodyPr>
          <a:lstStyle/>
          <a:p>
            <a:pPr lvl="6"/>
            <a:endParaRPr lang="en-US" sz="2000" dirty="0">
              <a:solidFill>
                <a:schemeClr val="accent1"/>
              </a:solidFill>
            </a:endParaRPr>
          </a:p>
          <a:p>
            <a:pPr marL="2743200" lvl="6" indent="0">
              <a:buNone/>
            </a:pPr>
            <a:endParaRPr lang="en-US" sz="2000" dirty="0">
              <a:solidFill>
                <a:schemeClr val="accent1"/>
              </a:solidFill>
              <a:latin typeface="Consolas" panose="020B0609020204030204" pitchFamily="49" charset="0"/>
            </a:endParaRPr>
          </a:p>
        </p:txBody>
      </p:sp>
      <p:sp>
        <p:nvSpPr>
          <p:cNvPr id="5" name="TextBox 4">
            <a:extLst>
              <a:ext uri="{FF2B5EF4-FFF2-40B4-BE49-F238E27FC236}">
                <a16:creationId xmlns:a16="http://schemas.microsoft.com/office/drawing/2014/main" id="{6EBC699A-1775-44E1-9A10-E5A800238A95}"/>
              </a:ext>
            </a:extLst>
          </p:cNvPr>
          <p:cNvSpPr txBox="1"/>
          <p:nvPr/>
        </p:nvSpPr>
        <p:spPr>
          <a:xfrm>
            <a:off x="1940103" y="3544876"/>
            <a:ext cx="11496782"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endParaRPr lang="en-IN" sz="2000" b="1" dirty="0">
              <a:solidFill>
                <a:schemeClr val="accent1"/>
              </a:solidFill>
              <a:latin typeface="Consolas" panose="020B0609020204030204" pitchFamily="49" charset="0"/>
            </a:endParaRPr>
          </a:p>
        </p:txBody>
      </p:sp>
      <p:sp>
        <p:nvSpPr>
          <p:cNvPr id="11" name="TextBox 10">
            <a:extLst>
              <a:ext uri="{FF2B5EF4-FFF2-40B4-BE49-F238E27FC236}">
                <a16:creationId xmlns:a16="http://schemas.microsoft.com/office/drawing/2014/main" id="{E9F2BA10-B85D-4F00-8B92-05DA7D501B94}"/>
              </a:ext>
            </a:extLst>
          </p:cNvPr>
          <p:cNvSpPr txBox="1"/>
          <p:nvPr/>
        </p:nvSpPr>
        <p:spPr>
          <a:xfrm>
            <a:off x="412072" y="3215811"/>
            <a:ext cx="11310741" cy="677108"/>
          </a:xfrm>
          <a:prstGeom prst="rect">
            <a:avLst/>
          </a:prstGeom>
          <a:noFill/>
        </p:spPr>
        <p:txBody>
          <a:bodyPr wrap="square" rtlCol="0">
            <a:spAutoFit/>
          </a:bodyPr>
          <a:lstStyle/>
          <a:p>
            <a:endParaRPr lang="en-US" dirty="0"/>
          </a:p>
          <a:p>
            <a:r>
              <a:rPr lang="en-IN" sz="2000" b="1" dirty="0">
                <a:solidFill>
                  <a:schemeClr val="accent1"/>
                </a:solidFill>
                <a:latin typeface="Consolas" panose="020B0609020204030204" pitchFamily="49" charset="0"/>
              </a:rPr>
              <a:t>  </a:t>
            </a:r>
          </a:p>
        </p:txBody>
      </p:sp>
      <p:sp>
        <p:nvSpPr>
          <p:cNvPr id="14" name="TextBox 13">
            <a:extLst>
              <a:ext uri="{FF2B5EF4-FFF2-40B4-BE49-F238E27FC236}">
                <a16:creationId xmlns:a16="http://schemas.microsoft.com/office/drawing/2014/main" id="{CB6B5219-7C7A-4772-BFE7-CEAEA9BE1238}"/>
              </a:ext>
            </a:extLst>
          </p:cNvPr>
          <p:cNvSpPr txBox="1"/>
          <p:nvPr/>
        </p:nvSpPr>
        <p:spPr>
          <a:xfrm>
            <a:off x="212333" y="941211"/>
            <a:ext cx="11794732" cy="5878532"/>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p>
          <a:p>
            <a:r>
              <a:rPr lang="en-US" sz="2000" b="1" dirty="0">
                <a:solidFill>
                  <a:schemeClr val="accent1"/>
                </a:solidFill>
                <a:latin typeface="Consolas" panose="020B0609020204030204" pitchFamily="49" charset="0"/>
              </a:rPr>
              <a:t>Various new features such as code hints, syntax highlighting and auto completion of language and elements. When you work in front end editor, the source code of your program is loaded in the front end editor of the SAP system and can be easily</a:t>
            </a:r>
          </a:p>
          <a:p>
            <a:r>
              <a:rPr lang="en-US" sz="2000" b="1" dirty="0">
                <a:solidFill>
                  <a:schemeClr val="accent1"/>
                </a:solidFill>
                <a:latin typeface="Consolas" panose="020B0609020204030204" pitchFamily="49" charset="0"/>
              </a:rPr>
              <a:t>Edited. Front end editor (new) is used in situation when the editing of the source code does not require the communication with the back end system. Using this editor, the modification of development objects, method implementations, function module implementations and screen flow logic is possible. It also supports formatting options such as Automatic code indentation, smart tabs, automatic insertion of brackets and mistyping correction which speeds up the development process. It also provides the improved functionalities over Front end editor(old) and back end editor.</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Front end editor (old) is used to edit the source code of the development objects such as ABAP Programs, function modules and type groups. When you edit the source code of the ABAP Program in the front end editor(old),the functions required for</a:t>
            </a:r>
          </a:p>
          <a:p>
            <a:r>
              <a:rPr lang="en-US" sz="2000" b="1" dirty="0">
                <a:solidFill>
                  <a:schemeClr val="accent1"/>
                </a:solidFill>
                <a:latin typeface="Consolas" panose="020B0609020204030204" pitchFamily="49" charset="0"/>
              </a:rPr>
              <a:t>Do not communicate with the back end of the SAP system.            </a:t>
            </a:r>
            <a:endParaRPr lang="en-US" dirty="0"/>
          </a:p>
          <a:p>
            <a:endParaRPr lang="en-US" dirty="0"/>
          </a:p>
          <a:p>
            <a:endParaRPr lang="en-IN" dirty="0"/>
          </a:p>
        </p:txBody>
      </p:sp>
      <p:sp>
        <p:nvSpPr>
          <p:cNvPr id="10" name="Content Placeholder 3">
            <a:extLst>
              <a:ext uri="{FF2B5EF4-FFF2-40B4-BE49-F238E27FC236}">
                <a16:creationId xmlns:a16="http://schemas.microsoft.com/office/drawing/2014/main" id="{FDFA8505-A5FE-44B2-8FE0-E3C50A91747C}"/>
              </a:ext>
            </a:extLst>
          </p:cNvPr>
          <p:cNvSpPr txBox="1">
            <a:spLocks/>
          </p:cNvSpPr>
          <p:nvPr/>
        </p:nvSpPr>
        <p:spPr>
          <a:xfrm>
            <a:off x="80481" y="478604"/>
            <a:ext cx="12078984" cy="6205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6"/>
            <a:endParaRPr lang="en-US" sz="2000">
              <a:solidFill>
                <a:schemeClr val="accent1"/>
              </a:solidFill>
            </a:endParaRPr>
          </a:p>
          <a:p>
            <a:pPr marL="2743200" lvl="6" indent="0">
              <a:buFont typeface="Arial" panose="020B0604020202020204" pitchFamily="34" charset="0"/>
              <a:buNone/>
            </a:pPr>
            <a:endParaRPr lang="en-US" sz="20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535760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78872"/>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326204"/>
            <a:ext cx="12078984" cy="6205591"/>
          </a:xfrm>
        </p:spPr>
        <p:txBody>
          <a:bodyPr>
            <a:normAutofit/>
          </a:bodyPr>
          <a:lstStyle/>
          <a:p>
            <a:pPr lvl="6"/>
            <a:endParaRPr lang="en-US" sz="2000" dirty="0">
              <a:solidFill>
                <a:schemeClr val="accent1"/>
              </a:solidFill>
            </a:endParaRPr>
          </a:p>
          <a:p>
            <a:pPr marL="2743200" lvl="6" indent="0">
              <a:buNone/>
            </a:pPr>
            <a:endParaRPr lang="en-US" sz="2000" dirty="0">
              <a:solidFill>
                <a:schemeClr val="accent1"/>
              </a:solidFill>
              <a:latin typeface="Consolas" panose="020B0609020204030204" pitchFamily="49" charset="0"/>
            </a:endParaRPr>
          </a:p>
        </p:txBody>
      </p:sp>
      <p:sp>
        <p:nvSpPr>
          <p:cNvPr id="5" name="TextBox 4">
            <a:extLst>
              <a:ext uri="{FF2B5EF4-FFF2-40B4-BE49-F238E27FC236}">
                <a16:creationId xmlns:a16="http://schemas.microsoft.com/office/drawing/2014/main" id="{6EBC699A-1775-44E1-9A10-E5A800238A95}"/>
              </a:ext>
            </a:extLst>
          </p:cNvPr>
          <p:cNvSpPr txBox="1"/>
          <p:nvPr/>
        </p:nvSpPr>
        <p:spPr>
          <a:xfrm>
            <a:off x="1940103" y="3544876"/>
            <a:ext cx="11496782"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endParaRPr lang="en-IN" sz="2000" b="1" dirty="0">
              <a:solidFill>
                <a:schemeClr val="accent1"/>
              </a:solidFill>
              <a:latin typeface="Consolas" panose="020B0609020204030204" pitchFamily="49" charset="0"/>
            </a:endParaRPr>
          </a:p>
        </p:txBody>
      </p:sp>
      <p:sp>
        <p:nvSpPr>
          <p:cNvPr id="11" name="TextBox 10">
            <a:extLst>
              <a:ext uri="{FF2B5EF4-FFF2-40B4-BE49-F238E27FC236}">
                <a16:creationId xmlns:a16="http://schemas.microsoft.com/office/drawing/2014/main" id="{E9F2BA10-B85D-4F00-8B92-05DA7D501B94}"/>
              </a:ext>
            </a:extLst>
          </p:cNvPr>
          <p:cNvSpPr txBox="1"/>
          <p:nvPr/>
        </p:nvSpPr>
        <p:spPr>
          <a:xfrm>
            <a:off x="412072" y="3215811"/>
            <a:ext cx="11310741" cy="677108"/>
          </a:xfrm>
          <a:prstGeom prst="rect">
            <a:avLst/>
          </a:prstGeom>
          <a:noFill/>
        </p:spPr>
        <p:txBody>
          <a:bodyPr wrap="square" rtlCol="0">
            <a:spAutoFit/>
          </a:bodyPr>
          <a:lstStyle/>
          <a:p>
            <a:endParaRPr lang="en-US" dirty="0"/>
          </a:p>
          <a:p>
            <a:r>
              <a:rPr lang="en-IN" sz="2000" b="1" dirty="0">
                <a:solidFill>
                  <a:schemeClr val="accent1"/>
                </a:solidFill>
                <a:latin typeface="Consolas" panose="020B0609020204030204" pitchFamily="49" charset="0"/>
              </a:rPr>
              <a:t>  </a:t>
            </a:r>
          </a:p>
        </p:txBody>
      </p:sp>
      <p:sp>
        <p:nvSpPr>
          <p:cNvPr id="14" name="TextBox 13">
            <a:extLst>
              <a:ext uri="{FF2B5EF4-FFF2-40B4-BE49-F238E27FC236}">
                <a16:creationId xmlns:a16="http://schemas.microsoft.com/office/drawing/2014/main" id="{CB6B5219-7C7A-4772-BFE7-CEAEA9BE1238}"/>
              </a:ext>
            </a:extLst>
          </p:cNvPr>
          <p:cNvSpPr txBox="1"/>
          <p:nvPr/>
        </p:nvSpPr>
        <p:spPr>
          <a:xfrm>
            <a:off x="212333" y="941211"/>
            <a:ext cx="11794732" cy="6186309"/>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p>
          <a:p>
            <a:r>
              <a:rPr lang="en-US" sz="2000" b="1" dirty="0">
                <a:solidFill>
                  <a:schemeClr val="accent1"/>
                </a:solidFill>
                <a:latin typeface="Consolas" panose="020B0609020204030204" pitchFamily="49" charset="0"/>
              </a:rPr>
              <a:t>The following functions can be performed in old end editor:</a:t>
            </a:r>
          </a:p>
          <a:p>
            <a:pPr marL="342900" indent="-342900">
              <a:buFont typeface="Wingdings" panose="05000000000000000000" pitchFamily="2" charset="2"/>
              <a:buChar char="Ø"/>
            </a:pPr>
            <a:endParaRPr lang="en-US" sz="2000" b="1" dirty="0">
              <a:solidFill>
                <a:schemeClr val="accent1"/>
              </a:solidFill>
              <a:latin typeface="Consolas" panose="020B0609020204030204" pitchFamily="49" charset="0"/>
            </a:endParaRP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Performing local scrolling in SAP window</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Performing </a:t>
            </a:r>
            <a:r>
              <a:rPr lang="en-US" sz="2000" b="1" dirty="0" err="1">
                <a:solidFill>
                  <a:schemeClr val="accent1"/>
                </a:solidFill>
                <a:latin typeface="Consolas" panose="020B0609020204030204" pitchFamily="49" charset="0"/>
              </a:rPr>
              <a:t>cut,copy,Paste</a:t>
            </a:r>
            <a:r>
              <a:rPr lang="en-US" sz="2000" b="1" dirty="0">
                <a:solidFill>
                  <a:schemeClr val="accent1"/>
                </a:solidFill>
                <a:latin typeface="Consolas" panose="020B0609020204030204" pitchFamily="49" charset="0"/>
              </a:rPr>
              <a:t> for selected text areas</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Using the context menu to access editor functions</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Using the find and replace facility</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Inserting the comments on text blocks</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Using navigation functions</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Showing the syntax check, error messages and warnings in separate window</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Highlight the comment lines</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Displaying the current cursor position</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Using pretty printer to standardize the layout</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Importing and exporting the local files</a:t>
            </a:r>
          </a:p>
          <a:p>
            <a:pPr marL="342900" indent="-342900">
              <a:buFont typeface="Wingdings" panose="05000000000000000000" pitchFamily="2" charset="2"/>
              <a:buChar char="Ø"/>
            </a:pPr>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Back End editor allows users to edit ABAP code and is used to perform normal editor functions such as cut, copy and paste and to do this selection of a block of lines is required. Back end editor is useful for developing long programs especially in </a:t>
            </a:r>
            <a:endParaRPr lang="en-US" dirty="0"/>
          </a:p>
          <a:p>
            <a:endParaRPr lang="en-US" dirty="0"/>
          </a:p>
          <a:p>
            <a:endParaRPr lang="en-IN" dirty="0"/>
          </a:p>
        </p:txBody>
      </p:sp>
      <p:sp>
        <p:nvSpPr>
          <p:cNvPr id="10" name="Content Placeholder 3">
            <a:extLst>
              <a:ext uri="{FF2B5EF4-FFF2-40B4-BE49-F238E27FC236}">
                <a16:creationId xmlns:a16="http://schemas.microsoft.com/office/drawing/2014/main" id="{FDFA8505-A5FE-44B2-8FE0-E3C50A91747C}"/>
              </a:ext>
            </a:extLst>
          </p:cNvPr>
          <p:cNvSpPr txBox="1">
            <a:spLocks/>
          </p:cNvSpPr>
          <p:nvPr/>
        </p:nvSpPr>
        <p:spPr>
          <a:xfrm>
            <a:off x="80481" y="478604"/>
            <a:ext cx="12078984" cy="6205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6"/>
            <a:endParaRPr lang="en-US" sz="2000">
              <a:solidFill>
                <a:schemeClr val="accent1"/>
              </a:solidFill>
            </a:endParaRPr>
          </a:p>
          <a:p>
            <a:pPr marL="2743200" lvl="6" indent="0">
              <a:buFont typeface="Arial" panose="020B0604020202020204" pitchFamily="34" charset="0"/>
              <a:buNone/>
            </a:pPr>
            <a:endParaRPr lang="en-US" sz="20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3428709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78872"/>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326204"/>
            <a:ext cx="12078984" cy="6205591"/>
          </a:xfrm>
        </p:spPr>
        <p:txBody>
          <a:bodyPr>
            <a:normAutofit/>
          </a:bodyPr>
          <a:lstStyle/>
          <a:p>
            <a:pPr lvl="6"/>
            <a:endParaRPr lang="en-US" sz="2000" dirty="0">
              <a:solidFill>
                <a:schemeClr val="accent1"/>
              </a:solidFill>
            </a:endParaRPr>
          </a:p>
          <a:p>
            <a:pPr marL="2743200" lvl="6" indent="0">
              <a:buNone/>
            </a:pPr>
            <a:endParaRPr lang="en-US" sz="2000" dirty="0">
              <a:solidFill>
                <a:schemeClr val="accent1"/>
              </a:solidFill>
              <a:latin typeface="Consolas" panose="020B0609020204030204" pitchFamily="49" charset="0"/>
            </a:endParaRPr>
          </a:p>
        </p:txBody>
      </p:sp>
      <p:sp>
        <p:nvSpPr>
          <p:cNvPr id="5" name="TextBox 4">
            <a:extLst>
              <a:ext uri="{FF2B5EF4-FFF2-40B4-BE49-F238E27FC236}">
                <a16:creationId xmlns:a16="http://schemas.microsoft.com/office/drawing/2014/main" id="{6EBC699A-1775-44E1-9A10-E5A800238A95}"/>
              </a:ext>
            </a:extLst>
          </p:cNvPr>
          <p:cNvSpPr txBox="1"/>
          <p:nvPr/>
        </p:nvSpPr>
        <p:spPr>
          <a:xfrm>
            <a:off x="1940103" y="3544876"/>
            <a:ext cx="11496782"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endParaRPr lang="en-IN" sz="2000" b="1" dirty="0">
              <a:solidFill>
                <a:schemeClr val="accent1"/>
              </a:solidFill>
              <a:latin typeface="Consolas" panose="020B0609020204030204" pitchFamily="49" charset="0"/>
            </a:endParaRPr>
          </a:p>
        </p:txBody>
      </p:sp>
      <p:sp>
        <p:nvSpPr>
          <p:cNvPr id="11" name="TextBox 10">
            <a:extLst>
              <a:ext uri="{FF2B5EF4-FFF2-40B4-BE49-F238E27FC236}">
                <a16:creationId xmlns:a16="http://schemas.microsoft.com/office/drawing/2014/main" id="{E9F2BA10-B85D-4F00-8B92-05DA7D501B94}"/>
              </a:ext>
            </a:extLst>
          </p:cNvPr>
          <p:cNvSpPr txBox="1"/>
          <p:nvPr/>
        </p:nvSpPr>
        <p:spPr>
          <a:xfrm>
            <a:off x="412072" y="3215811"/>
            <a:ext cx="11310741" cy="677108"/>
          </a:xfrm>
          <a:prstGeom prst="rect">
            <a:avLst/>
          </a:prstGeom>
          <a:noFill/>
        </p:spPr>
        <p:txBody>
          <a:bodyPr wrap="square" rtlCol="0">
            <a:spAutoFit/>
          </a:bodyPr>
          <a:lstStyle/>
          <a:p>
            <a:endParaRPr lang="en-US" dirty="0"/>
          </a:p>
          <a:p>
            <a:r>
              <a:rPr lang="en-IN" sz="2000" b="1" dirty="0">
                <a:solidFill>
                  <a:schemeClr val="accent1"/>
                </a:solidFill>
                <a:latin typeface="Consolas" panose="020B0609020204030204" pitchFamily="49" charset="0"/>
              </a:rPr>
              <a:t>  </a:t>
            </a:r>
          </a:p>
        </p:txBody>
      </p:sp>
      <p:sp>
        <p:nvSpPr>
          <p:cNvPr id="14" name="TextBox 13">
            <a:extLst>
              <a:ext uri="{FF2B5EF4-FFF2-40B4-BE49-F238E27FC236}">
                <a16:creationId xmlns:a16="http://schemas.microsoft.com/office/drawing/2014/main" id="{CB6B5219-7C7A-4772-BFE7-CEAEA9BE1238}"/>
              </a:ext>
            </a:extLst>
          </p:cNvPr>
          <p:cNvSpPr txBox="1"/>
          <p:nvPr/>
        </p:nvSpPr>
        <p:spPr>
          <a:xfrm>
            <a:off x="212333" y="941211"/>
            <a:ext cx="11794732" cy="4401205"/>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Wide area access network environment as it can produce better performance than</a:t>
            </a:r>
          </a:p>
          <a:p>
            <a:r>
              <a:rPr lang="en-US" sz="2000" b="1" dirty="0">
                <a:solidFill>
                  <a:schemeClr val="accent1"/>
                </a:solidFill>
                <a:latin typeface="Consolas" panose="020B0609020204030204" pitchFamily="49" charset="0"/>
              </a:rPr>
              <a:t> the front end editor. The following activities can be performed in the back end </a:t>
            </a:r>
          </a:p>
          <a:p>
            <a:r>
              <a:rPr lang="en-US" sz="2000" b="1" dirty="0">
                <a:solidFill>
                  <a:schemeClr val="accent1"/>
                </a:solidFill>
                <a:latin typeface="Consolas" panose="020B0609020204030204" pitchFamily="49" charset="0"/>
              </a:rPr>
              <a:t> editor:</a:t>
            </a:r>
          </a:p>
          <a:p>
            <a:pPr marL="342900" indent="-342900">
              <a:buFont typeface="Wingdings" panose="05000000000000000000" pitchFamily="2" charset="2"/>
              <a:buChar char="Ø"/>
            </a:pPr>
            <a:endParaRPr lang="en-US" sz="2000" b="1" dirty="0">
              <a:solidFill>
                <a:schemeClr val="accent1"/>
              </a:solidFill>
              <a:latin typeface="Consolas" panose="020B0609020204030204" pitchFamily="49" charset="0"/>
            </a:endParaRP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 Navigating the functions</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 Selecting the block selection easily</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 Using the line numbering feature</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 Using the functions as Find and replace</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 Highlighting the comment lines in color </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 Using the insert statement function</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 Including the expansion</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 Converting a normal text block into comment lines</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 using pretty printer to standardize the layout</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 Uploading and downloading the local files</a:t>
            </a:r>
          </a:p>
        </p:txBody>
      </p:sp>
      <p:sp>
        <p:nvSpPr>
          <p:cNvPr id="10" name="Content Placeholder 3">
            <a:extLst>
              <a:ext uri="{FF2B5EF4-FFF2-40B4-BE49-F238E27FC236}">
                <a16:creationId xmlns:a16="http://schemas.microsoft.com/office/drawing/2014/main" id="{FDFA8505-A5FE-44B2-8FE0-E3C50A91747C}"/>
              </a:ext>
            </a:extLst>
          </p:cNvPr>
          <p:cNvSpPr txBox="1">
            <a:spLocks/>
          </p:cNvSpPr>
          <p:nvPr/>
        </p:nvSpPr>
        <p:spPr>
          <a:xfrm>
            <a:off x="80481" y="478604"/>
            <a:ext cx="12078984" cy="6205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6"/>
            <a:endParaRPr lang="en-US" sz="2000" dirty="0">
              <a:solidFill>
                <a:schemeClr val="accent1"/>
              </a:solidFill>
            </a:endParaRPr>
          </a:p>
          <a:p>
            <a:pPr marL="2743200" lvl="6" indent="0">
              <a:buFont typeface="Arial" panose="020B0604020202020204" pitchFamily="34" charset="0"/>
              <a:buNone/>
            </a:pPr>
            <a:endParaRPr lang="en-US" sz="20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924620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78872"/>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326204"/>
            <a:ext cx="12078984" cy="6205591"/>
          </a:xfrm>
        </p:spPr>
        <p:txBody>
          <a:bodyPr>
            <a:normAutofit/>
          </a:bodyPr>
          <a:lstStyle/>
          <a:p>
            <a:pPr lvl="6"/>
            <a:endParaRPr lang="en-US" sz="2000" dirty="0">
              <a:solidFill>
                <a:schemeClr val="accent1"/>
              </a:solidFill>
            </a:endParaRPr>
          </a:p>
          <a:p>
            <a:pPr marL="2743200" lvl="6" indent="0">
              <a:buNone/>
            </a:pPr>
            <a:endParaRPr lang="en-US" sz="2000" dirty="0">
              <a:solidFill>
                <a:schemeClr val="accent1"/>
              </a:solidFill>
              <a:latin typeface="Consolas" panose="020B0609020204030204" pitchFamily="49" charset="0"/>
            </a:endParaRPr>
          </a:p>
          <a:p>
            <a:pPr marL="2743200" lvl="6" indent="0">
              <a:buNone/>
            </a:pPr>
            <a:endParaRPr lang="en-US" sz="2000" dirty="0">
              <a:solidFill>
                <a:schemeClr val="accent1"/>
              </a:solidFill>
              <a:latin typeface="Consolas" panose="020B0609020204030204" pitchFamily="49" charset="0"/>
            </a:endParaRPr>
          </a:p>
        </p:txBody>
      </p:sp>
      <p:sp>
        <p:nvSpPr>
          <p:cNvPr id="5" name="TextBox 4">
            <a:extLst>
              <a:ext uri="{FF2B5EF4-FFF2-40B4-BE49-F238E27FC236}">
                <a16:creationId xmlns:a16="http://schemas.microsoft.com/office/drawing/2014/main" id="{6EBC699A-1775-44E1-9A10-E5A800238A95}"/>
              </a:ext>
            </a:extLst>
          </p:cNvPr>
          <p:cNvSpPr txBox="1"/>
          <p:nvPr/>
        </p:nvSpPr>
        <p:spPr>
          <a:xfrm>
            <a:off x="1940103" y="3544876"/>
            <a:ext cx="11496782"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endParaRPr lang="en-IN" sz="2000" b="1" dirty="0">
              <a:solidFill>
                <a:schemeClr val="accent1"/>
              </a:solidFill>
              <a:latin typeface="Consolas" panose="020B0609020204030204" pitchFamily="49" charset="0"/>
            </a:endParaRPr>
          </a:p>
        </p:txBody>
      </p:sp>
      <p:sp>
        <p:nvSpPr>
          <p:cNvPr id="11" name="TextBox 10">
            <a:extLst>
              <a:ext uri="{FF2B5EF4-FFF2-40B4-BE49-F238E27FC236}">
                <a16:creationId xmlns:a16="http://schemas.microsoft.com/office/drawing/2014/main" id="{E9F2BA10-B85D-4F00-8B92-05DA7D501B94}"/>
              </a:ext>
            </a:extLst>
          </p:cNvPr>
          <p:cNvSpPr txBox="1"/>
          <p:nvPr/>
        </p:nvSpPr>
        <p:spPr>
          <a:xfrm>
            <a:off x="412072" y="3215811"/>
            <a:ext cx="11310741" cy="677108"/>
          </a:xfrm>
          <a:prstGeom prst="rect">
            <a:avLst/>
          </a:prstGeom>
          <a:noFill/>
        </p:spPr>
        <p:txBody>
          <a:bodyPr wrap="square" rtlCol="0">
            <a:spAutoFit/>
          </a:bodyPr>
          <a:lstStyle/>
          <a:p>
            <a:endParaRPr lang="en-US" dirty="0"/>
          </a:p>
          <a:p>
            <a:r>
              <a:rPr lang="en-IN" sz="2000" b="1" dirty="0">
                <a:solidFill>
                  <a:schemeClr val="accent1"/>
                </a:solidFill>
                <a:latin typeface="Consolas" panose="020B0609020204030204" pitchFamily="49" charset="0"/>
              </a:rPr>
              <a:t>  </a:t>
            </a:r>
          </a:p>
        </p:txBody>
      </p:sp>
      <p:sp>
        <p:nvSpPr>
          <p:cNvPr id="14" name="TextBox 13">
            <a:extLst>
              <a:ext uri="{FF2B5EF4-FFF2-40B4-BE49-F238E27FC236}">
                <a16:creationId xmlns:a16="http://schemas.microsoft.com/office/drawing/2014/main" id="{CB6B5219-7C7A-4772-BFE7-CEAEA9BE1238}"/>
              </a:ext>
            </a:extLst>
          </p:cNvPr>
          <p:cNvSpPr txBox="1"/>
          <p:nvPr/>
        </p:nvSpPr>
        <p:spPr>
          <a:xfrm>
            <a:off x="212333" y="941211"/>
            <a:ext cx="11794732" cy="6555641"/>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CLASS BUILDER</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Class Builder is a tool of ABAP Workbench to create, change and test the global ABAP Classes and interfaces' classes and interfaces are object types defined in</a:t>
            </a:r>
          </a:p>
          <a:p>
            <a:r>
              <a:rPr lang="en-US" sz="2000" b="1" dirty="0">
                <a:solidFill>
                  <a:schemeClr val="accent1"/>
                </a:solidFill>
                <a:latin typeface="Consolas" panose="020B0609020204030204" pitchFamily="49" charset="0"/>
              </a:rPr>
              <a:t>Repository </a:t>
            </a:r>
            <a:r>
              <a:rPr lang="en-US" sz="2000" b="1" dirty="0" err="1">
                <a:solidFill>
                  <a:schemeClr val="accent1"/>
                </a:solidFill>
                <a:latin typeface="Consolas" panose="020B0609020204030204" pitchFamily="49" charset="0"/>
              </a:rPr>
              <a:t>browser.These</a:t>
            </a:r>
            <a:r>
              <a:rPr lang="en-US" sz="2000" b="1" dirty="0">
                <a:solidFill>
                  <a:schemeClr val="accent1"/>
                </a:solidFill>
                <a:latin typeface="Consolas" panose="020B0609020204030204" pitchFamily="49" charset="0"/>
              </a:rPr>
              <a:t> classes are stored in the central class library and are available to all objects in a SAP system. This class library is used to display all the existing classes and interfaces by using Class Browser. Class browser an integral part of class builder is used to display and maintain the existing global</a:t>
            </a:r>
          </a:p>
          <a:p>
            <a:r>
              <a:rPr lang="en-US" sz="2000" b="1" dirty="0">
                <a:solidFill>
                  <a:schemeClr val="accent1"/>
                </a:solidFill>
                <a:latin typeface="Consolas" panose="020B0609020204030204" pitchFamily="49" charset="0"/>
              </a:rPr>
              <a:t>Object types from class library. Class browser can be started either from class builder or simply entering  the CLABAP transaction code. The following are some of the features of class builder.</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Displaying the overview of global object type and their relationships.</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Maintaining the already existing global classes or interfaces easily.</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Creating new global classes and interfaces.</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Implementing inheritance between two or more global classes.</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Creating and specifying the attributes, methods and events of global classes and interfaces.</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Implementing the methods.</a:t>
            </a:r>
          </a:p>
          <a:p>
            <a:r>
              <a:rPr lang="en-US" sz="2000" b="1" dirty="0">
                <a:solidFill>
                  <a:schemeClr val="accent1"/>
                </a:solidFill>
                <a:latin typeface="Consolas" panose="020B0609020204030204" pitchFamily="49" charset="0"/>
              </a:rPr>
              <a:t> </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 </a:t>
            </a:r>
          </a:p>
        </p:txBody>
      </p:sp>
      <p:sp>
        <p:nvSpPr>
          <p:cNvPr id="10" name="Content Placeholder 3">
            <a:extLst>
              <a:ext uri="{FF2B5EF4-FFF2-40B4-BE49-F238E27FC236}">
                <a16:creationId xmlns:a16="http://schemas.microsoft.com/office/drawing/2014/main" id="{FDFA8505-A5FE-44B2-8FE0-E3C50A91747C}"/>
              </a:ext>
            </a:extLst>
          </p:cNvPr>
          <p:cNvSpPr txBox="1">
            <a:spLocks/>
          </p:cNvSpPr>
          <p:nvPr/>
        </p:nvSpPr>
        <p:spPr>
          <a:xfrm>
            <a:off x="80481" y="478604"/>
            <a:ext cx="12078984" cy="6205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6"/>
            <a:endParaRPr lang="en-US" sz="2000" dirty="0">
              <a:solidFill>
                <a:schemeClr val="accent1"/>
              </a:solidFill>
            </a:endParaRPr>
          </a:p>
          <a:p>
            <a:pPr marL="2743200" lvl="6" indent="0">
              <a:buFont typeface="Arial" panose="020B0604020202020204" pitchFamily="34" charset="0"/>
              <a:buNone/>
            </a:pPr>
            <a:endParaRPr lang="en-US" sz="20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3128921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78872"/>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326204"/>
            <a:ext cx="12078984" cy="6205591"/>
          </a:xfrm>
        </p:spPr>
        <p:txBody>
          <a:bodyPr>
            <a:normAutofit/>
          </a:bodyPr>
          <a:lstStyle/>
          <a:p>
            <a:pPr lvl="6"/>
            <a:endParaRPr lang="en-US" sz="2000" dirty="0">
              <a:solidFill>
                <a:schemeClr val="accent1"/>
              </a:solidFill>
            </a:endParaRPr>
          </a:p>
          <a:p>
            <a:pPr marL="2743200" lvl="6" indent="0">
              <a:buNone/>
            </a:pPr>
            <a:endParaRPr lang="en-US" sz="2000" dirty="0">
              <a:solidFill>
                <a:schemeClr val="accent1"/>
              </a:solidFill>
              <a:latin typeface="Consolas" panose="020B0609020204030204" pitchFamily="49" charset="0"/>
            </a:endParaRPr>
          </a:p>
          <a:p>
            <a:pPr marL="2743200" lvl="6" indent="0">
              <a:buNone/>
            </a:pPr>
            <a:endParaRPr lang="en-US" sz="2000" dirty="0">
              <a:solidFill>
                <a:schemeClr val="accent1"/>
              </a:solidFill>
              <a:latin typeface="Consolas" panose="020B0609020204030204" pitchFamily="49" charset="0"/>
            </a:endParaRPr>
          </a:p>
        </p:txBody>
      </p:sp>
      <p:sp>
        <p:nvSpPr>
          <p:cNvPr id="5" name="TextBox 4">
            <a:extLst>
              <a:ext uri="{FF2B5EF4-FFF2-40B4-BE49-F238E27FC236}">
                <a16:creationId xmlns:a16="http://schemas.microsoft.com/office/drawing/2014/main" id="{6EBC699A-1775-44E1-9A10-E5A800238A95}"/>
              </a:ext>
            </a:extLst>
          </p:cNvPr>
          <p:cNvSpPr txBox="1"/>
          <p:nvPr/>
        </p:nvSpPr>
        <p:spPr>
          <a:xfrm>
            <a:off x="1940103" y="3544876"/>
            <a:ext cx="11496782"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endParaRPr lang="en-IN" sz="2000" b="1" dirty="0">
              <a:solidFill>
                <a:schemeClr val="accent1"/>
              </a:solidFill>
              <a:latin typeface="Consolas" panose="020B0609020204030204" pitchFamily="49" charset="0"/>
            </a:endParaRPr>
          </a:p>
        </p:txBody>
      </p:sp>
      <p:sp>
        <p:nvSpPr>
          <p:cNvPr id="11" name="TextBox 10">
            <a:extLst>
              <a:ext uri="{FF2B5EF4-FFF2-40B4-BE49-F238E27FC236}">
                <a16:creationId xmlns:a16="http://schemas.microsoft.com/office/drawing/2014/main" id="{E9F2BA10-B85D-4F00-8B92-05DA7D501B94}"/>
              </a:ext>
            </a:extLst>
          </p:cNvPr>
          <p:cNvSpPr txBox="1"/>
          <p:nvPr/>
        </p:nvSpPr>
        <p:spPr>
          <a:xfrm>
            <a:off x="412072" y="3215811"/>
            <a:ext cx="11310741" cy="677108"/>
          </a:xfrm>
          <a:prstGeom prst="rect">
            <a:avLst/>
          </a:prstGeom>
          <a:noFill/>
        </p:spPr>
        <p:txBody>
          <a:bodyPr wrap="square" rtlCol="0">
            <a:spAutoFit/>
          </a:bodyPr>
          <a:lstStyle/>
          <a:p>
            <a:endParaRPr lang="en-US" dirty="0"/>
          </a:p>
          <a:p>
            <a:r>
              <a:rPr lang="en-IN" sz="2000" b="1" dirty="0">
                <a:solidFill>
                  <a:schemeClr val="accent1"/>
                </a:solidFill>
                <a:latin typeface="Consolas" panose="020B0609020204030204" pitchFamily="49" charset="0"/>
              </a:rPr>
              <a:t>  </a:t>
            </a:r>
          </a:p>
        </p:txBody>
      </p:sp>
      <p:sp>
        <p:nvSpPr>
          <p:cNvPr id="14" name="TextBox 13">
            <a:extLst>
              <a:ext uri="{FF2B5EF4-FFF2-40B4-BE49-F238E27FC236}">
                <a16:creationId xmlns:a16="http://schemas.microsoft.com/office/drawing/2014/main" id="{CB6B5219-7C7A-4772-BFE7-CEAEA9BE1238}"/>
              </a:ext>
            </a:extLst>
          </p:cNvPr>
          <p:cNvSpPr txBox="1"/>
          <p:nvPr/>
        </p:nvSpPr>
        <p:spPr>
          <a:xfrm>
            <a:off x="212333" y="941211"/>
            <a:ext cx="11794732" cy="3170099"/>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p>
          <a:p>
            <a:endParaRPr lang="en-US" sz="2000" b="1" dirty="0">
              <a:solidFill>
                <a:schemeClr val="accent1"/>
              </a:solidFill>
              <a:latin typeface="Consolas" panose="020B0609020204030204" pitchFamily="49" charset="0"/>
            </a:endParaRP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Redefining the already existing methods.</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Defining internal types in classes.</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Testing classes or interfaces in a simulated runtime environment.</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Maintaining local auxiliary classes as well.</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To open Class builder SAP Menu-&gt;Tools-&gt;ABAP Workbench-&gt;Development-&gt;Class Builder.</a:t>
            </a:r>
          </a:p>
          <a:p>
            <a:r>
              <a:rPr lang="en-US" sz="2000" b="1" dirty="0">
                <a:solidFill>
                  <a:schemeClr val="accent1"/>
                </a:solidFill>
                <a:latin typeface="Consolas" panose="020B0609020204030204" pitchFamily="49" charset="0"/>
              </a:rPr>
              <a:t>SE24 is the transaction code for Class Builder.</a:t>
            </a:r>
          </a:p>
          <a:p>
            <a:r>
              <a:rPr lang="en-US" sz="2000" b="1" dirty="0">
                <a:solidFill>
                  <a:schemeClr val="accent1"/>
                </a:solidFill>
                <a:latin typeface="Consolas" panose="020B0609020204030204" pitchFamily="49" charset="0"/>
              </a:rPr>
              <a:t> </a:t>
            </a:r>
          </a:p>
        </p:txBody>
      </p:sp>
      <p:sp>
        <p:nvSpPr>
          <p:cNvPr id="10" name="Content Placeholder 3">
            <a:extLst>
              <a:ext uri="{FF2B5EF4-FFF2-40B4-BE49-F238E27FC236}">
                <a16:creationId xmlns:a16="http://schemas.microsoft.com/office/drawing/2014/main" id="{FDFA8505-A5FE-44B2-8FE0-E3C50A91747C}"/>
              </a:ext>
            </a:extLst>
          </p:cNvPr>
          <p:cNvSpPr txBox="1">
            <a:spLocks/>
          </p:cNvSpPr>
          <p:nvPr/>
        </p:nvSpPr>
        <p:spPr>
          <a:xfrm>
            <a:off x="80481" y="478604"/>
            <a:ext cx="12078984" cy="6205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6"/>
            <a:endParaRPr lang="en-US" sz="2000" dirty="0">
              <a:solidFill>
                <a:schemeClr val="accent1"/>
              </a:solidFill>
            </a:endParaRPr>
          </a:p>
          <a:p>
            <a:pPr marL="2743200" lvl="6" indent="0">
              <a:buFont typeface="Arial" panose="020B0604020202020204" pitchFamily="34" charset="0"/>
              <a:buNone/>
            </a:pPr>
            <a:endParaRPr lang="en-US" sz="20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285171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78872"/>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326204"/>
            <a:ext cx="12078984" cy="6205591"/>
          </a:xfrm>
        </p:spPr>
        <p:txBody>
          <a:bodyPr>
            <a:normAutofit/>
          </a:bodyPr>
          <a:lstStyle/>
          <a:p>
            <a:pPr lvl="6"/>
            <a:endParaRPr lang="en-US" sz="2000" dirty="0">
              <a:solidFill>
                <a:schemeClr val="accent1"/>
              </a:solidFill>
            </a:endParaRPr>
          </a:p>
          <a:p>
            <a:pPr marL="2743200" lvl="6" indent="0">
              <a:buNone/>
            </a:pPr>
            <a:endParaRPr lang="en-US" sz="2000" dirty="0">
              <a:solidFill>
                <a:schemeClr val="accent1"/>
              </a:solidFill>
              <a:latin typeface="Consolas" panose="020B0609020204030204" pitchFamily="49" charset="0"/>
            </a:endParaRPr>
          </a:p>
          <a:p>
            <a:pPr marL="2743200" lvl="6" indent="0">
              <a:buNone/>
            </a:pPr>
            <a:endParaRPr lang="en-US" sz="2000" dirty="0">
              <a:solidFill>
                <a:schemeClr val="accent1"/>
              </a:solidFill>
              <a:latin typeface="Consolas" panose="020B0609020204030204" pitchFamily="49" charset="0"/>
            </a:endParaRPr>
          </a:p>
        </p:txBody>
      </p:sp>
      <p:sp>
        <p:nvSpPr>
          <p:cNvPr id="5" name="TextBox 4">
            <a:extLst>
              <a:ext uri="{FF2B5EF4-FFF2-40B4-BE49-F238E27FC236}">
                <a16:creationId xmlns:a16="http://schemas.microsoft.com/office/drawing/2014/main" id="{6EBC699A-1775-44E1-9A10-E5A800238A95}"/>
              </a:ext>
            </a:extLst>
          </p:cNvPr>
          <p:cNvSpPr txBox="1"/>
          <p:nvPr/>
        </p:nvSpPr>
        <p:spPr>
          <a:xfrm>
            <a:off x="1940103" y="3544876"/>
            <a:ext cx="11496782"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endParaRPr lang="en-IN" sz="2000" b="1" dirty="0">
              <a:solidFill>
                <a:schemeClr val="accent1"/>
              </a:solidFill>
              <a:latin typeface="Consolas" panose="020B0609020204030204" pitchFamily="49" charset="0"/>
            </a:endParaRPr>
          </a:p>
        </p:txBody>
      </p:sp>
      <p:sp>
        <p:nvSpPr>
          <p:cNvPr id="11" name="TextBox 10">
            <a:extLst>
              <a:ext uri="{FF2B5EF4-FFF2-40B4-BE49-F238E27FC236}">
                <a16:creationId xmlns:a16="http://schemas.microsoft.com/office/drawing/2014/main" id="{E9F2BA10-B85D-4F00-8B92-05DA7D501B94}"/>
              </a:ext>
            </a:extLst>
          </p:cNvPr>
          <p:cNvSpPr txBox="1"/>
          <p:nvPr/>
        </p:nvSpPr>
        <p:spPr>
          <a:xfrm>
            <a:off x="412072" y="3215811"/>
            <a:ext cx="11310741" cy="677108"/>
          </a:xfrm>
          <a:prstGeom prst="rect">
            <a:avLst/>
          </a:prstGeom>
          <a:noFill/>
        </p:spPr>
        <p:txBody>
          <a:bodyPr wrap="square" rtlCol="0">
            <a:spAutoFit/>
          </a:bodyPr>
          <a:lstStyle/>
          <a:p>
            <a:endParaRPr lang="en-US" dirty="0"/>
          </a:p>
          <a:p>
            <a:r>
              <a:rPr lang="en-IN" sz="2000" b="1" dirty="0">
                <a:solidFill>
                  <a:schemeClr val="accent1"/>
                </a:solidFill>
                <a:latin typeface="Consolas" panose="020B0609020204030204" pitchFamily="49" charset="0"/>
              </a:rPr>
              <a:t>  </a:t>
            </a:r>
          </a:p>
        </p:txBody>
      </p:sp>
      <p:sp>
        <p:nvSpPr>
          <p:cNvPr id="14" name="TextBox 13">
            <a:extLst>
              <a:ext uri="{FF2B5EF4-FFF2-40B4-BE49-F238E27FC236}">
                <a16:creationId xmlns:a16="http://schemas.microsoft.com/office/drawing/2014/main" id="{CB6B5219-7C7A-4772-BFE7-CEAEA9BE1238}"/>
              </a:ext>
            </a:extLst>
          </p:cNvPr>
          <p:cNvSpPr txBox="1"/>
          <p:nvPr/>
        </p:nvSpPr>
        <p:spPr>
          <a:xfrm>
            <a:off x="212333" y="941211"/>
            <a:ext cx="11794732" cy="5016758"/>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FUNCTION BUILDER</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Function Builder plays an important role to define and maintain the ABAP function modules. Function modules are procedures or routines defined in ABAP Program.</a:t>
            </a:r>
          </a:p>
          <a:p>
            <a:r>
              <a:rPr lang="en-US" sz="2000" b="1" dirty="0">
                <a:solidFill>
                  <a:schemeClr val="accent1"/>
                </a:solidFill>
                <a:latin typeface="Consolas" panose="020B0609020204030204" pitchFamily="49" charset="0"/>
              </a:rPr>
              <a:t>They are stored in Function groups which act as containers for function modules that are logically related to each other. The function builder tool is used to create function group and function modules. They can accept the values of input parameters from users or take default values for these parameters. Function modules also support exceptional handling. As a result the exceptions can be caught  if</a:t>
            </a:r>
          </a:p>
          <a:p>
            <a:r>
              <a:rPr lang="en-US" sz="2000" b="1" dirty="0">
                <a:solidFill>
                  <a:schemeClr val="accent1"/>
                </a:solidFill>
                <a:latin typeface="Consolas" panose="020B0609020204030204" pitchFamily="49" charset="0"/>
              </a:rPr>
              <a:t>Executing the function module raises errors.</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SAP Menu-&gt;Tools-&gt;ABAP Workbench-&gt;Development-&gt;Function Builder.</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SE37 is the Transaction code for Function Builder. </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 </a:t>
            </a:r>
          </a:p>
        </p:txBody>
      </p:sp>
      <p:sp>
        <p:nvSpPr>
          <p:cNvPr id="10" name="Content Placeholder 3">
            <a:extLst>
              <a:ext uri="{FF2B5EF4-FFF2-40B4-BE49-F238E27FC236}">
                <a16:creationId xmlns:a16="http://schemas.microsoft.com/office/drawing/2014/main" id="{FDFA8505-A5FE-44B2-8FE0-E3C50A91747C}"/>
              </a:ext>
            </a:extLst>
          </p:cNvPr>
          <p:cNvSpPr txBox="1">
            <a:spLocks/>
          </p:cNvSpPr>
          <p:nvPr/>
        </p:nvSpPr>
        <p:spPr>
          <a:xfrm>
            <a:off x="80481" y="478604"/>
            <a:ext cx="12078984" cy="6205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6"/>
            <a:endParaRPr lang="en-US" sz="2000" dirty="0">
              <a:solidFill>
                <a:schemeClr val="accent1"/>
              </a:solidFill>
            </a:endParaRPr>
          </a:p>
          <a:p>
            <a:pPr marL="2743200" lvl="6" indent="0">
              <a:buFont typeface="Arial" panose="020B0604020202020204" pitchFamily="34" charset="0"/>
              <a:buNone/>
            </a:pPr>
            <a:endParaRPr lang="en-US" sz="20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1704655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78872"/>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326204"/>
            <a:ext cx="12078984" cy="6205591"/>
          </a:xfrm>
        </p:spPr>
        <p:txBody>
          <a:bodyPr>
            <a:normAutofit/>
          </a:bodyPr>
          <a:lstStyle/>
          <a:p>
            <a:pPr lvl="6"/>
            <a:endParaRPr lang="en-US" sz="2000" dirty="0">
              <a:solidFill>
                <a:schemeClr val="accent1"/>
              </a:solidFill>
            </a:endParaRPr>
          </a:p>
          <a:p>
            <a:pPr marL="2743200" lvl="6" indent="0">
              <a:buNone/>
            </a:pPr>
            <a:endParaRPr lang="en-US" sz="2000" dirty="0">
              <a:solidFill>
                <a:schemeClr val="accent1"/>
              </a:solidFill>
              <a:latin typeface="Consolas" panose="020B0609020204030204" pitchFamily="49" charset="0"/>
            </a:endParaRPr>
          </a:p>
          <a:p>
            <a:pPr marL="2743200" lvl="6" indent="0">
              <a:buNone/>
            </a:pPr>
            <a:endParaRPr lang="en-US" sz="2000" dirty="0">
              <a:solidFill>
                <a:schemeClr val="accent1"/>
              </a:solidFill>
              <a:latin typeface="Consolas" panose="020B0609020204030204" pitchFamily="49" charset="0"/>
            </a:endParaRPr>
          </a:p>
        </p:txBody>
      </p:sp>
      <p:sp>
        <p:nvSpPr>
          <p:cNvPr id="5" name="TextBox 4">
            <a:extLst>
              <a:ext uri="{FF2B5EF4-FFF2-40B4-BE49-F238E27FC236}">
                <a16:creationId xmlns:a16="http://schemas.microsoft.com/office/drawing/2014/main" id="{6EBC699A-1775-44E1-9A10-E5A800238A95}"/>
              </a:ext>
            </a:extLst>
          </p:cNvPr>
          <p:cNvSpPr txBox="1"/>
          <p:nvPr/>
        </p:nvSpPr>
        <p:spPr>
          <a:xfrm>
            <a:off x="1940103" y="3544876"/>
            <a:ext cx="11496782"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endParaRPr lang="en-IN" sz="2000" b="1" dirty="0">
              <a:solidFill>
                <a:schemeClr val="accent1"/>
              </a:solidFill>
              <a:latin typeface="Consolas" panose="020B0609020204030204" pitchFamily="49" charset="0"/>
            </a:endParaRPr>
          </a:p>
        </p:txBody>
      </p:sp>
      <p:sp>
        <p:nvSpPr>
          <p:cNvPr id="11" name="TextBox 10">
            <a:extLst>
              <a:ext uri="{FF2B5EF4-FFF2-40B4-BE49-F238E27FC236}">
                <a16:creationId xmlns:a16="http://schemas.microsoft.com/office/drawing/2014/main" id="{E9F2BA10-B85D-4F00-8B92-05DA7D501B94}"/>
              </a:ext>
            </a:extLst>
          </p:cNvPr>
          <p:cNvSpPr txBox="1"/>
          <p:nvPr/>
        </p:nvSpPr>
        <p:spPr>
          <a:xfrm>
            <a:off x="412072" y="3215811"/>
            <a:ext cx="11310741" cy="677108"/>
          </a:xfrm>
          <a:prstGeom prst="rect">
            <a:avLst/>
          </a:prstGeom>
          <a:noFill/>
        </p:spPr>
        <p:txBody>
          <a:bodyPr wrap="square" rtlCol="0">
            <a:spAutoFit/>
          </a:bodyPr>
          <a:lstStyle/>
          <a:p>
            <a:endParaRPr lang="en-US" dirty="0"/>
          </a:p>
          <a:p>
            <a:r>
              <a:rPr lang="en-IN" sz="2000" b="1" dirty="0">
                <a:solidFill>
                  <a:schemeClr val="accent1"/>
                </a:solidFill>
                <a:latin typeface="Consolas" panose="020B0609020204030204" pitchFamily="49" charset="0"/>
              </a:rPr>
              <a:t>  </a:t>
            </a:r>
          </a:p>
        </p:txBody>
      </p:sp>
      <p:sp>
        <p:nvSpPr>
          <p:cNvPr id="14" name="TextBox 13">
            <a:extLst>
              <a:ext uri="{FF2B5EF4-FFF2-40B4-BE49-F238E27FC236}">
                <a16:creationId xmlns:a16="http://schemas.microsoft.com/office/drawing/2014/main" id="{CB6B5219-7C7A-4772-BFE7-CEAEA9BE1238}"/>
              </a:ext>
            </a:extLst>
          </p:cNvPr>
          <p:cNvSpPr txBox="1"/>
          <p:nvPr/>
        </p:nvSpPr>
        <p:spPr>
          <a:xfrm>
            <a:off x="288533" y="707432"/>
            <a:ext cx="11794732" cy="5940088"/>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p>
          <a:p>
            <a:r>
              <a:rPr lang="en-US" sz="2000" b="1" dirty="0">
                <a:solidFill>
                  <a:schemeClr val="accent1"/>
                </a:solidFill>
                <a:latin typeface="Consolas" panose="020B0609020204030204" pitchFamily="49" charset="0"/>
              </a:rPr>
              <a:t>				SCREEN PAINTER</a:t>
            </a:r>
          </a:p>
          <a:p>
            <a:r>
              <a:rPr lang="en-US" sz="2000" b="1" dirty="0">
                <a:solidFill>
                  <a:schemeClr val="accent1"/>
                </a:solidFill>
                <a:latin typeface="Consolas" panose="020B0609020204030204" pitchFamily="49" charset="0"/>
              </a:rPr>
              <a:t>Screen painter is used to design and manage screens and its elements. It facilitates users to create GUI screens for transactions.</a:t>
            </a:r>
          </a:p>
          <a:p>
            <a:r>
              <a:rPr lang="en-US" sz="2000" b="1" dirty="0">
                <a:solidFill>
                  <a:schemeClr val="accent1"/>
                </a:solidFill>
                <a:latin typeface="Consolas" panose="020B0609020204030204" pitchFamily="49" charset="0"/>
              </a:rPr>
              <a:t>SAP-&gt;Tools-&gt;ABAP Workbench-&gt;User interface-&gt;Screen Painter.</a:t>
            </a:r>
          </a:p>
          <a:p>
            <a:r>
              <a:rPr lang="en-US" sz="2000" b="1" dirty="0">
                <a:solidFill>
                  <a:schemeClr val="accent1"/>
                </a:solidFill>
                <a:latin typeface="Consolas" panose="020B0609020204030204" pitchFamily="49" charset="0"/>
              </a:rPr>
              <a:t>SE51 is the transaction code for Screen Painter.</a:t>
            </a:r>
          </a:p>
          <a:p>
            <a:r>
              <a:rPr lang="en-US" sz="2000" b="1" dirty="0">
                <a:solidFill>
                  <a:schemeClr val="accent1"/>
                </a:solidFill>
                <a:latin typeface="Consolas" panose="020B0609020204030204" pitchFamily="49" charset="0"/>
              </a:rPr>
              <a:t>The following are different objects in a screen painter:</a:t>
            </a:r>
          </a:p>
          <a:p>
            <a:endParaRPr lang="en-US" sz="2000" b="1" dirty="0">
              <a:solidFill>
                <a:schemeClr val="accent1"/>
              </a:solidFill>
              <a:latin typeface="Consolas" panose="020B0609020204030204" pitchFamily="49" charset="0"/>
            </a:endParaRP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Layout which manages the screens layout. It describes both the screen elements and their layout.</a:t>
            </a:r>
          </a:p>
          <a:p>
            <a:pPr marL="342900" indent="-342900">
              <a:buFont typeface="Wingdings" panose="05000000000000000000" pitchFamily="2" charset="2"/>
              <a:buChar char="Ø"/>
            </a:pPr>
            <a:endParaRPr lang="en-US" sz="2000" b="1" dirty="0">
              <a:solidFill>
                <a:schemeClr val="accent1"/>
              </a:solidFill>
              <a:latin typeface="Consolas" panose="020B0609020204030204" pitchFamily="49" charset="0"/>
            </a:endParaRP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Elements list manages the ABAP dictionary or program fields for a </a:t>
            </a:r>
            <a:r>
              <a:rPr lang="en-US" sz="2000" b="1" dirty="0" err="1">
                <a:solidFill>
                  <a:schemeClr val="accent1"/>
                </a:solidFill>
                <a:latin typeface="Consolas" panose="020B0609020204030204" pitchFamily="49" charset="0"/>
              </a:rPr>
              <a:t>screen.screen</a:t>
            </a:r>
            <a:r>
              <a:rPr lang="en-US" sz="2000" b="1" dirty="0">
                <a:solidFill>
                  <a:schemeClr val="accent1"/>
                </a:solidFill>
                <a:latin typeface="Consolas" panose="020B0609020204030204" pitchFamily="49" charset="0"/>
              </a:rPr>
              <a:t> element includes I/O </a:t>
            </a:r>
            <a:r>
              <a:rPr lang="en-US" sz="2000" b="1" dirty="0" err="1">
                <a:solidFill>
                  <a:schemeClr val="accent1"/>
                </a:solidFill>
                <a:latin typeface="Consolas" panose="020B0609020204030204" pitchFamily="49" charset="0"/>
              </a:rPr>
              <a:t>fields,text</a:t>
            </a:r>
            <a:r>
              <a:rPr lang="en-US" sz="2000" b="1" dirty="0">
                <a:solidFill>
                  <a:schemeClr val="accent1"/>
                </a:solidFill>
                <a:latin typeface="Consolas" panose="020B0609020204030204" pitchFamily="49" charset="0"/>
              </a:rPr>
              <a:t> fields, check </a:t>
            </a:r>
            <a:r>
              <a:rPr lang="en-US" sz="2000" b="1" dirty="0" err="1">
                <a:solidFill>
                  <a:schemeClr val="accent1"/>
                </a:solidFill>
                <a:latin typeface="Consolas" panose="020B0609020204030204" pitchFamily="49" charset="0"/>
              </a:rPr>
              <a:t>boxes,radiobuttons,push</a:t>
            </a:r>
            <a:r>
              <a:rPr lang="en-US" sz="2000" b="1" dirty="0">
                <a:solidFill>
                  <a:schemeClr val="accent1"/>
                </a:solidFill>
                <a:latin typeface="Consolas" panose="020B0609020204030204" pitchFamily="49" charset="0"/>
              </a:rPr>
              <a:t> buttons etc.</a:t>
            </a:r>
          </a:p>
          <a:p>
            <a:pPr marL="342900" indent="-342900">
              <a:buFont typeface="Wingdings" panose="05000000000000000000" pitchFamily="2" charset="2"/>
              <a:buChar char="Ø"/>
            </a:pPr>
            <a:endParaRPr lang="en-US" sz="2000" b="1" dirty="0">
              <a:solidFill>
                <a:schemeClr val="accent1"/>
              </a:solidFill>
              <a:latin typeface="Consolas" panose="020B0609020204030204" pitchFamily="49" charset="0"/>
            </a:endParaRP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Attributes manages the screens attributes which determine the screen type of a screen and the program to which the screen belongs.</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Flow logic manages the screen flow logic and controls the execution of the program.</a:t>
            </a:r>
          </a:p>
        </p:txBody>
      </p:sp>
      <p:sp>
        <p:nvSpPr>
          <p:cNvPr id="10" name="Content Placeholder 3">
            <a:extLst>
              <a:ext uri="{FF2B5EF4-FFF2-40B4-BE49-F238E27FC236}">
                <a16:creationId xmlns:a16="http://schemas.microsoft.com/office/drawing/2014/main" id="{FDFA8505-A5FE-44B2-8FE0-E3C50A91747C}"/>
              </a:ext>
            </a:extLst>
          </p:cNvPr>
          <p:cNvSpPr txBox="1">
            <a:spLocks/>
          </p:cNvSpPr>
          <p:nvPr/>
        </p:nvSpPr>
        <p:spPr>
          <a:xfrm>
            <a:off x="80481" y="478604"/>
            <a:ext cx="12078984" cy="6205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6"/>
            <a:endParaRPr lang="en-US" sz="2000" dirty="0">
              <a:solidFill>
                <a:schemeClr val="accent1"/>
              </a:solidFill>
            </a:endParaRPr>
          </a:p>
          <a:p>
            <a:pPr marL="2743200" lvl="6" indent="0">
              <a:buFont typeface="Arial" panose="020B0604020202020204" pitchFamily="34" charset="0"/>
              <a:buNone/>
            </a:pPr>
            <a:endParaRPr lang="en-US" sz="20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3671928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78872"/>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326204"/>
            <a:ext cx="12078984" cy="6205591"/>
          </a:xfrm>
        </p:spPr>
        <p:txBody>
          <a:bodyPr>
            <a:normAutofit/>
          </a:bodyPr>
          <a:lstStyle/>
          <a:p>
            <a:pPr lvl="6"/>
            <a:endParaRPr lang="en-US" sz="2000" dirty="0">
              <a:solidFill>
                <a:schemeClr val="accent1"/>
              </a:solidFill>
            </a:endParaRPr>
          </a:p>
          <a:p>
            <a:pPr marL="2743200" lvl="6" indent="0">
              <a:buNone/>
            </a:pPr>
            <a:endParaRPr lang="en-US" sz="2000" dirty="0">
              <a:solidFill>
                <a:schemeClr val="accent1"/>
              </a:solidFill>
              <a:latin typeface="Consolas" panose="020B0609020204030204" pitchFamily="49" charset="0"/>
            </a:endParaRPr>
          </a:p>
          <a:p>
            <a:pPr marL="2743200" lvl="6" indent="0">
              <a:buNone/>
            </a:pPr>
            <a:endParaRPr lang="en-US" sz="2000" dirty="0">
              <a:solidFill>
                <a:schemeClr val="accent1"/>
              </a:solidFill>
              <a:latin typeface="Consolas" panose="020B0609020204030204" pitchFamily="49" charset="0"/>
            </a:endParaRPr>
          </a:p>
        </p:txBody>
      </p:sp>
      <p:sp>
        <p:nvSpPr>
          <p:cNvPr id="5" name="TextBox 4">
            <a:extLst>
              <a:ext uri="{FF2B5EF4-FFF2-40B4-BE49-F238E27FC236}">
                <a16:creationId xmlns:a16="http://schemas.microsoft.com/office/drawing/2014/main" id="{6EBC699A-1775-44E1-9A10-E5A800238A95}"/>
              </a:ext>
            </a:extLst>
          </p:cNvPr>
          <p:cNvSpPr txBox="1"/>
          <p:nvPr/>
        </p:nvSpPr>
        <p:spPr>
          <a:xfrm>
            <a:off x="1940103" y="3544876"/>
            <a:ext cx="11496782"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endParaRPr lang="en-IN" sz="2000" b="1" dirty="0">
              <a:solidFill>
                <a:schemeClr val="accent1"/>
              </a:solidFill>
              <a:latin typeface="Consolas" panose="020B0609020204030204" pitchFamily="49" charset="0"/>
            </a:endParaRPr>
          </a:p>
        </p:txBody>
      </p:sp>
      <p:sp>
        <p:nvSpPr>
          <p:cNvPr id="11" name="TextBox 10">
            <a:extLst>
              <a:ext uri="{FF2B5EF4-FFF2-40B4-BE49-F238E27FC236}">
                <a16:creationId xmlns:a16="http://schemas.microsoft.com/office/drawing/2014/main" id="{E9F2BA10-B85D-4F00-8B92-05DA7D501B94}"/>
              </a:ext>
            </a:extLst>
          </p:cNvPr>
          <p:cNvSpPr txBox="1"/>
          <p:nvPr/>
        </p:nvSpPr>
        <p:spPr>
          <a:xfrm>
            <a:off x="412072" y="3215811"/>
            <a:ext cx="11310741" cy="677108"/>
          </a:xfrm>
          <a:prstGeom prst="rect">
            <a:avLst/>
          </a:prstGeom>
          <a:noFill/>
        </p:spPr>
        <p:txBody>
          <a:bodyPr wrap="square" rtlCol="0">
            <a:spAutoFit/>
          </a:bodyPr>
          <a:lstStyle/>
          <a:p>
            <a:endParaRPr lang="en-US" dirty="0"/>
          </a:p>
          <a:p>
            <a:r>
              <a:rPr lang="en-IN" sz="2000" b="1" dirty="0">
                <a:solidFill>
                  <a:schemeClr val="accent1"/>
                </a:solidFill>
                <a:latin typeface="Consolas" panose="020B0609020204030204" pitchFamily="49" charset="0"/>
              </a:rPr>
              <a:t>  </a:t>
            </a:r>
          </a:p>
        </p:txBody>
      </p:sp>
      <p:sp>
        <p:nvSpPr>
          <p:cNvPr id="14" name="TextBox 13">
            <a:extLst>
              <a:ext uri="{FF2B5EF4-FFF2-40B4-BE49-F238E27FC236}">
                <a16:creationId xmlns:a16="http://schemas.microsoft.com/office/drawing/2014/main" id="{CB6B5219-7C7A-4772-BFE7-CEAEA9BE1238}"/>
              </a:ext>
            </a:extLst>
          </p:cNvPr>
          <p:cNvSpPr txBox="1"/>
          <p:nvPr/>
        </p:nvSpPr>
        <p:spPr>
          <a:xfrm>
            <a:off x="316787" y="707432"/>
            <a:ext cx="11794732" cy="6247864"/>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p>
          <a:p>
            <a:r>
              <a:rPr lang="en-US" sz="2000" b="1" dirty="0">
                <a:solidFill>
                  <a:schemeClr val="accent1"/>
                </a:solidFill>
                <a:latin typeface="Consolas" panose="020B0609020204030204" pitchFamily="49" charset="0"/>
              </a:rPr>
              <a:t>				OBJECT NAVIGATOR</a:t>
            </a:r>
          </a:p>
          <a:p>
            <a:r>
              <a:rPr lang="en-US" sz="2000" b="1" dirty="0">
                <a:solidFill>
                  <a:schemeClr val="accent1"/>
                </a:solidFill>
                <a:latin typeface="Consolas" panose="020B0609020204030204" pitchFamily="49" charset="0"/>
              </a:rPr>
              <a:t>Object navigator is another important tool of ABAP workbench that helps create objects in SAP system and navigates from one object to another. It acts as a central area of ABAP workbench where you can access any object of SAP system. Object navigator integrates the programming of various SAP objects in ABAP workbench.</a:t>
            </a:r>
          </a:p>
          <a:p>
            <a:r>
              <a:rPr lang="en-US" sz="2000" b="1" dirty="0">
                <a:solidFill>
                  <a:schemeClr val="accent1"/>
                </a:solidFill>
                <a:latin typeface="Consolas" panose="020B0609020204030204" pitchFamily="49" charset="0"/>
              </a:rPr>
              <a:t>SAP objects can be created using object navigator which would then be reflected in all the tool of ABAP workbench. When an object is created in object navigator the object is stored in the repository of SAP called as development object or repository object development arranged in the list format called as object list.</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                     Object navigator is a central area of ABAP workbench where various browsers can be opened for development processes.</a:t>
            </a:r>
          </a:p>
          <a:p>
            <a:endParaRPr lang="en-US" sz="2000" b="1" dirty="0">
              <a:solidFill>
                <a:schemeClr val="accent1"/>
              </a:solidFill>
              <a:latin typeface="Consolas" panose="020B0609020204030204" pitchFamily="49" charset="0"/>
            </a:endParaRP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Multipurpose Internet mail extension files(MIME) repository displays all directories that stores MIME objects ,download or imported from external sources in SAP System.</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Repository browser displays repository objects in the form of objects list on the basis of their searching category which can be a </a:t>
            </a:r>
            <a:r>
              <a:rPr lang="en-US" sz="2000" b="1" dirty="0" err="1">
                <a:solidFill>
                  <a:schemeClr val="accent1"/>
                </a:solidFill>
                <a:latin typeface="Consolas" panose="020B0609020204030204" pitchFamily="49" charset="0"/>
              </a:rPr>
              <a:t>package,program</a:t>
            </a:r>
            <a:r>
              <a:rPr lang="en-US" sz="2000" b="1" dirty="0">
                <a:solidFill>
                  <a:schemeClr val="accent1"/>
                </a:solidFill>
                <a:latin typeface="Consolas" panose="020B0609020204030204" pitchFamily="49" charset="0"/>
              </a:rPr>
              <a:t> or class.</a:t>
            </a:r>
          </a:p>
        </p:txBody>
      </p:sp>
      <p:sp>
        <p:nvSpPr>
          <p:cNvPr id="10" name="Content Placeholder 3">
            <a:extLst>
              <a:ext uri="{FF2B5EF4-FFF2-40B4-BE49-F238E27FC236}">
                <a16:creationId xmlns:a16="http://schemas.microsoft.com/office/drawing/2014/main" id="{FDFA8505-A5FE-44B2-8FE0-E3C50A91747C}"/>
              </a:ext>
            </a:extLst>
          </p:cNvPr>
          <p:cNvSpPr txBox="1">
            <a:spLocks/>
          </p:cNvSpPr>
          <p:nvPr/>
        </p:nvSpPr>
        <p:spPr>
          <a:xfrm>
            <a:off x="80481" y="478604"/>
            <a:ext cx="12078984" cy="6205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6"/>
            <a:endParaRPr lang="en-US" sz="2000" dirty="0">
              <a:solidFill>
                <a:schemeClr val="accent1"/>
              </a:solidFill>
            </a:endParaRPr>
          </a:p>
          <a:p>
            <a:pPr marL="2743200" lvl="6" indent="0">
              <a:buFont typeface="Arial" panose="020B0604020202020204" pitchFamily="34" charset="0"/>
              <a:buNone/>
            </a:pPr>
            <a:endParaRPr lang="en-US" sz="20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3752799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99420"/>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318499"/>
            <a:ext cx="12027613" cy="5794625"/>
          </a:xfrm>
        </p:spPr>
        <p:txBody>
          <a:bodyPr/>
          <a:lstStyle/>
          <a:p>
            <a:pPr marL="2743200" lvl="6" indent="0">
              <a:buNone/>
            </a:pPr>
            <a:endParaRPr lang="en-US" dirty="0"/>
          </a:p>
          <a:p>
            <a:pPr marL="2743200" lvl="6" indent="0">
              <a:buNone/>
            </a:pPr>
            <a:endParaRPr lang="en-US" sz="2800" b="1" dirty="0">
              <a:latin typeface="Consolas" panose="020B0609020204030204" pitchFamily="49" charset="0"/>
            </a:endParaRPr>
          </a:p>
        </p:txBody>
      </p:sp>
      <p:sp>
        <p:nvSpPr>
          <p:cNvPr id="5" name="TextBox 4">
            <a:extLst>
              <a:ext uri="{FF2B5EF4-FFF2-40B4-BE49-F238E27FC236}">
                <a16:creationId xmlns:a16="http://schemas.microsoft.com/office/drawing/2014/main" id="{9AB7F5F9-C380-481A-B3F5-5D356B22906A}"/>
              </a:ext>
            </a:extLst>
          </p:cNvPr>
          <p:cNvSpPr txBox="1"/>
          <p:nvPr/>
        </p:nvSpPr>
        <p:spPr>
          <a:xfrm>
            <a:off x="0" y="1080838"/>
            <a:ext cx="11496782" cy="7255832"/>
          </a:xfrm>
          <a:prstGeom prst="rect">
            <a:avLst/>
          </a:prstGeom>
          <a:noFill/>
        </p:spPr>
        <p:txBody>
          <a:bodyPr wrap="square" rtlCol="0">
            <a:spAutoFit/>
          </a:bodyPr>
          <a:lstStyle/>
          <a:p>
            <a:r>
              <a:rPr lang="en-US" dirty="0"/>
              <a:t>					</a:t>
            </a:r>
            <a:r>
              <a:rPr lang="en-US" sz="2400" b="1" dirty="0">
                <a:solidFill>
                  <a:srgbClr val="0070C0"/>
                </a:solidFill>
                <a:latin typeface="Consolas" panose="020B0609020204030204" pitchFamily="49" charset="0"/>
              </a:rPr>
              <a:t>SAP OVERVIEW </a:t>
            </a:r>
          </a:p>
          <a:p>
            <a:endParaRPr lang="en-US" sz="2400" b="1" dirty="0">
              <a:solidFill>
                <a:srgbClr val="0070C0"/>
              </a:solidFill>
              <a:latin typeface="Consolas" panose="020B0609020204030204" pitchFamily="49" charset="0"/>
            </a:endParaRPr>
          </a:p>
          <a:p>
            <a:endParaRPr lang="en-US" altLang="en-US" sz="2000" b="1" dirty="0">
              <a:solidFill>
                <a:srgbClr val="0070C0"/>
              </a:solidFill>
              <a:latin typeface="Consolas" panose="020B0609020204030204" pitchFamily="49" charset="0"/>
              <a:cs typeface="Arial" panose="020B0604020202020204" pitchFamily="34" charset="0"/>
            </a:endParaRPr>
          </a:p>
          <a:p>
            <a:r>
              <a:rPr lang="en-US" altLang="en-US" sz="2000" b="1" dirty="0">
                <a:solidFill>
                  <a:srgbClr val="0070C0"/>
                </a:solidFill>
                <a:latin typeface="Consolas" panose="020B0609020204030204" pitchFamily="49" charset="0"/>
                <a:cs typeface="Arial" panose="020B0604020202020204" pitchFamily="34" charset="0"/>
              </a:rPr>
              <a:t>SAP AG is an organization or a company founded by Five IBM Employees and is head quartered in Walldorf , Germany in 1972.</a:t>
            </a:r>
          </a:p>
          <a:p>
            <a:pPr algn="l">
              <a:lnSpc>
                <a:spcPct val="100000"/>
              </a:lnSpc>
              <a:spcBef>
                <a:spcPct val="75000"/>
              </a:spcBef>
              <a:buClr>
                <a:srgbClr val="7889FB"/>
              </a:buClr>
              <a:buFont typeface="Wingdings" panose="05000000000000000000" pitchFamily="2" charset="2"/>
              <a:buChar char="§"/>
            </a:pPr>
            <a:r>
              <a:rPr lang="en-US" altLang="en-US" sz="2000" b="1" dirty="0">
                <a:solidFill>
                  <a:srgbClr val="0070C0"/>
                </a:solidFill>
                <a:latin typeface="Consolas" panose="020B0609020204030204" pitchFamily="49" charset="0"/>
              </a:rPr>
              <a:t>Market Leader in Industrial Enterprise Application (IEA)</a:t>
            </a:r>
          </a:p>
          <a:p>
            <a:pPr lvl="1" algn="l">
              <a:lnSpc>
                <a:spcPct val="100000"/>
              </a:lnSpc>
              <a:buClr>
                <a:srgbClr val="7889FB"/>
              </a:buClr>
              <a:buFont typeface="Wingdings" panose="05000000000000000000" pitchFamily="2" charset="2"/>
              <a:buChar char="§"/>
            </a:pPr>
            <a:r>
              <a:rPr lang="en-US" altLang="en-US" sz="2000" b="1" dirty="0">
                <a:solidFill>
                  <a:srgbClr val="0070C0"/>
                </a:solidFill>
                <a:latin typeface="Consolas" panose="020B0609020204030204" pitchFamily="49" charset="0"/>
              </a:rPr>
              <a:t>About 56% market share in the ERP market.</a:t>
            </a:r>
          </a:p>
          <a:p>
            <a:pPr lvl="1" algn="l">
              <a:lnSpc>
                <a:spcPct val="100000"/>
              </a:lnSpc>
              <a:buClr>
                <a:srgbClr val="7889FB"/>
              </a:buClr>
              <a:buFont typeface="Wingdings" panose="05000000000000000000" pitchFamily="2" charset="2"/>
              <a:buNone/>
            </a:pPr>
            <a:endParaRPr lang="en-US" altLang="en-US" sz="2000" b="1" dirty="0">
              <a:solidFill>
                <a:srgbClr val="0070C0"/>
              </a:solidFill>
              <a:latin typeface="Consolas" panose="020B0609020204030204" pitchFamily="49" charset="0"/>
            </a:endParaRPr>
          </a:p>
          <a:p>
            <a:pPr algn="l">
              <a:lnSpc>
                <a:spcPct val="100000"/>
              </a:lnSpc>
              <a:buClr>
                <a:srgbClr val="7889FB"/>
              </a:buClr>
              <a:buFont typeface="Wingdings" panose="05000000000000000000" pitchFamily="2" charset="2"/>
              <a:buChar char="§"/>
            </a:pPr>
            <a:r>
              <a:rPr lang="en-US" altLang="en-US" sz="2000" b="1" dirty="0">
                <a:solidFill>
                  <a:srgbClr val="0070C0"/>
                </a:solidFill>
                <a:latin typeface="Consolas" panose="020B0609020204030204" pitchFamily="49" charset="0"/>
              </a:rPr>
              <a:t>Employs more than 38,400 people in more than 50 countries. </a:t>
            </a:r>
            <a:endParaRPr lang="en-GB" altLang="en-US" sz="2000" b="1" dirty="0">
              <a:solidFill>
                <a:srgbClr val="0070C0"/>
              </a:solidFill>
              <a:latin typeface="Consolas" panose="020B0609020204030204" pitchFamily="49" charset="0"/>
            </a:endParaRPr>
          </a:p>
          <a:p>
            <a:pPr algn="l">
              <a:lnSpc>
                <a:spcPct val="100000"/>
              </a:lnSpc>
              <a:spcBef>
                <a:spcPct val="75000"/>
              </a:spcBef>
              <a:buClr>
                <a:schemeClr val="accent1"/>
              </a:buClr>
              <a:buFont typeface="Wingdings" panose="05000000000000000000" pitchFamily="2" charset="2"/>
              <a:buChar char="§"/>
            </a:pPr>
            <a:r>
              <a:rPr lang="en-US" altLang="en-US" sz="2000" b="1" dirty="0">
                <a:solidFill>
                  <a:srgbClr val="0070C0"/>
                </a:solidFill>
                <a:latin typeface="Consolas" panose="020B0609020204030204" pitchFamily="49" charset="0"/>
              </a:rPr>
              <a:t>As the world's third-largest independent software provider, SAP delivers business solutions to more than 36,200 customers in more than 120 countries around the world.</a:t>
            </a:r>
          </a:p>
          <a:p>
            <a:pPr algn="l">
              <a:lnSpc>
                <a:spcPct val="100000"/>
              </a:lnSpc>
              <a:spcBef>
                <a:spcPct val="75000"/>
              </a:spcBef>
              <a:buClr>
                <a:schemeClr val="accent1"/>
              </a:buClr>
              <a:buFont typeface="Wingdings" panose="05000000000000000000" pitchFamily="2" charset="2"/>
              <a:buChar char="§"/>
            </a:pPr>
            <a:r>
              <a:rPr lang="en-US" altLang="en-US" sz="2000" b="1" dirty="0">
                <a:solidFill>
                  <a:srgbClr val="0070C0"/>
                </a:solidFill>
                <a:latin typeface="Consolas" panose="020B0609020204030204" pitchFamily="49" charset="0"/>
              </a:rPr>
              <a:t>Strength lies in its high degree of integration, mainly for large, global corporate enterprises</a:t>
            </a:r>
          </a:p>
          <a:p>
            <a:pPr algn="l">
              <a:lnSpc>
                <a:spcPct val="100000"/>
              </a:lnSpc>
              <a:spcBef>
                <a:spcPct val="75000"/>
              </a:spcBef>
              <a:buClr>
                <a:srgbClr val="7889FB"/>
              </a:buClr>
              <a:buFont typeface="Wingdings" panose="05000000000000000000" pitchFamily="2" charset="2"/>
              <a:buChar char="§"/>
            </a:pPr>
            <a:r>
              <a:rPr lang="en-US" altLang="en-US" sz="2000" b="1" dirty="0">
                <a:solidFill>
                  <a:srgbClr val="0070C0"/>
                </a:solidFill>
                <a:latin typeface="Consolas" panose="020B0609020204030204" pitchFamily="49" charset="0"/>
              </a:rPr>
              <a:t>Significant presence in Global Fortune 500 companies.</a:t>
            </a:r>
          </a:p>
          <a:p>
            <a:pPr algn="l">
              <a:lnSpc>
                <a:spcPct val="100000"/>
              </a:lnSpc>
              <a:spcBef>
                <a:spcPct val="75000"/>
              </a:spcBef>
              <a:buClr>
                <a:srgbClr val="7889FB"/>
              </a:buClr>
              <a:buFont typeface="Wingdings" panose="05000000000000000000" pitchFamily="2" charset="2"/>
              <a:buChar char="§"/>
            </a:pPr>
            <a:endParaRPr lang="en-US" altLang="en-US" b="1" dirty="0">
              <a:latin typeface="Consolas" panose="020B0609020204030204" pitchFamily="49" charset="0"/>
            </a:endParaRPr>
          </a:p>
          <a:p>
            <a:endParaRPr lang="en-US" sz="2400" b="1" dirty="0">
              <a:latin typeface="Consolas" panose="020B0609020204030204" pitchFamily="49" charset="0"/>
            </a:endParaRPr>
          </a:p>
          <a:p>
            <a:endParaRPr lang="en-US" sz="2400" b="1" dirty="0">
              <a:latin typeface="Consolas" panose="020B0609020204030204" pitchFamily="49" charset="0"/>
            </a:endParaRPr>
          </a:p>
          <a:p>
            <a:endParaRPr lang="en-IN" dirty="0"/>
          </a:p>
        </p:txBody>
      </p:sp>
      <p:sp>
        <p:nvSpPr>
          <p:cNvPr id="6" name="Text Box 5">
            <a:extLst>
              <a:ext uri="{FF2B5EF4-FFF2-40B4-BE49-F238E27FC236}">
                <a16:creationId xmlns:a16="http://schemas.microsoft.com/office/drawing/2014/main" id="{70CA3B87-8D4B-4B96-A3F3-364056A98BA1}"/>
              </a:ext>
            </a:extLst>
          </p:cNvPr>
          <p:cNvSpPr txBox="1">
            <a:spLocks noChangeArrowheads="1"/>
          </p:cNvSpPr>
          <p:nvPr/>
        </p:nvSpPr>
        <p:spPr bwMode="auto">
          <a:xfrm>
            <a:off x="74754" y="1495498"/>
            <a:ext cx="111138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hangingPunct="1">
              <a:lnSpc>
                <a:spcPct val="100000"/>
              </a:lnSpc>
              <a:spcBef>
                <a:spcPct val="50000"/>
              </a:spcBef>
              <a:buClr>
                <a:schemeClr val="accent1"/>
              </a:buClr>
            </a:pPr>
            <a:r>
              <a:rPr lang="en-US" altLang="en-US" sz="2000" b="1" dirty="0">
                <a:solidFill>
                  <a:schemeClr val="accent1"/>
                </a:solidFill>
                <a:latin typeface="Consolas" panose="020B0609020204030204" pitchFamily="49" charset="0"/>
              </a:rPr>
              <a:t>SAP Stands for Systems, Applications and Products in  Data Processing</a:t>
            </a:r>
            <a:endParaRPr lang="en-US" altLang="en-US" sz="20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1558236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78872"/>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326204"/>
            <a:ext cx="12078984" cy="6205591"/>
          </a:xfrm>
        </p:spPr>
        <p:txBody>
          <a:bodyPr>
            <a:normAutofit/>
          </a:bodyPr>
          <a:lstStyle/>
          <a:p>
            <a:pPr lvl="6"/>
            <a:endParaRPr lang="en-US" sz="2000" dirty="0">
              <a:solidFill>
                <a:schemeClr val="accent1"/>
              </a:solidFill>
            </a:endParaRPr>
          </a:p>
          <a:p>
            <a:pPr marL="2743200" lvl="6" indent="0">
              <a:buNone/>
            </a:pPr>
            <a:endParaRPr lang="en-US" sz="2000" dirty="0">
              <a:solidFill>
                <a:schemeClr val="accent1"/>
              </a:solidFill>
              <a:latin typeface="Consolas" panose="020B0609020204030204" pitchFamily="49" charset="0"/>
            </a:endParaRPr>
          </a:p>
          <a:p>
            <a:pPr marL="2743200" lvl="6" indent="0">
              <a:buNone/>
            </a:pPr>
            <a:endParaRPr lang="en-US" sz="2000" dirty="0">
              <a:solidFill>
                <a:schemeClr val="accent1"/>
              </a:solidFill>
              <a:latin typeface="Consolas" panose="020B0609020204030204" pitchFamily="49" charset="0"/>
            </a:endParaRPr>
          </a:p>
          <a:p>
            <a:pPr marL="2743200" lvl="6" indent="0">
              <a:buNone/>
            </a:pPr>
            <a:endParaRPr lang="en-US" sz="2000" dirty="0">
              <a:solidFill>
                <a:schemeClr val="accent1"/>
              </a:solidFill>
              <a:latin typeface="Consolas" panose="020B0609020204030204" pitchFamily="49" charset="0"/>
            </a:endParaRPr>
          </a:p>
        </p:txBody>
      </p:sp>
      <p:sp>
        <p:nvSpPr>
          <p:cNvPr id="5" name="TextBox 4">
            <a:extLst>
              <a:ext uri="{FF2B5EF4-FFF2-40B4-BE49-F238E27FC236}">
                <a16:creationId xmlns:a16="http://schemas.microsoft.com/office/drawing/2014/main" id="{6EBC699A-1775-44E1-9A10-E5A800238A95}"/>
              </a:ext>
            </a:extLst>
          </p:cNvPr>
          <p:cNvSpPr txBox="1"/>
          <p:nvPr/>
        </p:nvSpPr>
        <p:spPr>
          <a:xfrm>
            <a:off x="1940103" y="3544876"/>
            <a:ext cx="11496782"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endParaRPr lang="en-IN" sz="2000" b="1" dirty="0">
              <a:solidFill>
                <a:schemeClr val="accent1"/>
              </a:solidFill>
              <a:latin typeface="Consolas" panose="020B0609020204030204" pitchFamily="49" charset="0"/>
            </a:endParaRPr>
          </a:p>
        </p:txBody>
      </p:sp>
      <p:sp>
        <p:nvSpPr>
          <p:cNvPr id="11" name="TextBox 10">
            <a:extLst>
              <a:ext uri="{FF2B5EF4-FFF2-40B4-BE49-F238E27FC236}">
                <a16:creationId xmlns:a16="http://schemas.microsoft.com/office/drawing/2014/main" id="{E9F2BA10-B85D-4F00-8B92-05DA7D501B94}"/>
              </a:ext>
            </a:extLst>
          </p:cNvPr>
          <p:cNvSpPr txBox="1"/>
          <p:nvPr/>
        </p:nvSpPr>
        <p:spPr>
          <a:xfrm>
            <a:off x="412072" y="3215811"/>
            <a:ext cx="11310741" cy="677108"/>
          </a:xfrm>
          <a:prstGeom prst="rect">
            <a:avLst/>
          </a:prstGeom>
          <a:noFill/>
        </p:spPr>
        <p:txBody>
          <a:bodyPr wrap="square" rtlCol="0">
            <a:spAutoFit/>
          </a:bodyPr>
          <a:lstStyle/>
          <a:p>
            <a:endParaRPr lang="en-US" dirty="0"/>
          </a:p>
          <a:p>
            <a:r>
              <a:rPr lang="en-IN" sz="2000" b="1" dirty="0">
                <a:solidFill>
                  <a:schemeClr val="accent1"/>
                </a:solidFill>
                <a:latin typeface="Consolas" panose="020B0609020204030204" pitchFamily="49" charset="0"/>
              </a:rPr>
              <a:t>  </a:t>
            </a:r>
          </a:p>
        </p:txBody>
      </p:sp>
      <p:sp>
        <p:nvSpPr>
          <p:cNvPr id="14" name="TextBox 13">
            <a:extLst>
              <a:ext uri="{FF2B5EF4-FFF2-40B4-BE49-F238E27FC236}">
                <a16:creationId xmlns:a16="http://schemas.microsoft.com/office/drawing/2014/main" id="{CB6B5219-7C7A-4772-BFE7-CEAEA9BE1238}"/>
              </a:ext>
            </a:extLst>
          </p:cNvPr>
          <p:cNvSpPr txBox="1"/>
          <p:nvPr/>
        </p:nvSpPr>
        <p:spPr>
          <a:xfrm>
            <a:off x="316787" y="707432"/>
            <a:ext cx="11794732"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p>
        </p:txBody>
      </p:sp>
      <p:sp>
        <p:nvSpPr>
          <p:cNvPr id="10" name="Content Placeholder 3">
            <a:extLst>
              <a:ext uri="{FF2B5EF4-FFF2-40B4-BE49-F238E27FC236}">
                <a16:creationId xmlns:a16="http://schemas.microsoft.com/office/drawing/2014/main" id="{FDFA8505-A5FE-44B2-8FE0-E3C50A91747C}"/>
              </a:ext>
            </a:extLst>
          </p:cNvPr>
          <p:cNvSpPr txBox="1">
            <a:spLocks/>
          </p:cNvSpPr>
          <p:nvPr/>
        </p:nvSpPr>
        <p:spPr>
          <a:xfrm>
            <a:off x="80481" y="478604"/>
            <a:ext cx="12078984" cy="6205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6"/>
            <a:endParaRPr lang="en-US" sz="2000" dirty="0">
              <a:solidFill>
                <a:schemeClr val="accent1"/>
              </a:solidFill>
            </a:endParaRPr>
          </a:p>
          <a:p>
            <a:pPr marL="2743200" lvl="6" indent="0">
              <a:buFont typeface="Arial" panose="020B0604020202020204" pitchFamily="34" charset="0"/>
              <a:buNone/>
            </a:pPr>
            <a:endParaRPr lang="en-US" sz="2000" dirty="0">
              <a:solidFill>
                <a:schemeClr val="accent1"/>
              </a:solidFill>
              <a:latin typeface="Consolas" panose="020B0609020204030204" pitchFamily="49" charset="0"/>
            </a:endParaRPr>
          </a:p>
          <a:p>
            <a:pPr marL="2743200" lvl="6" indent="0">
              <a:buFont typeface="Arial" panose="020B0604020202020204" pitchFamily="34" charset="0"/>
              <a:buNone/>
            </a:pPr>
            <a:endParaRPr lang="en-US" sz="2000" dirty="0">
              <a:solidFill>
                <a:schemeClr val="accent1"/>
              </a:solidFill>
              <a:latin typeface="Consolas" panose="020B0609020204030204" pitchFamily="49" charset="0"/>
            </a:endParaRPr>
          </a:p>
        </p:txBody>
      </p:sp>
      <p:sp>
        <p:nvSpPr>
          <p:cNvPr id="9" name="TextBox 8">
            <a:extLst>
              <a:ext uri="{FF2B5EF4-FFF2-40B4-BE49-F238E27FC236}">
                <a16:creationId xmlns:a16="http://schemas.microsoft.com/office/drawing/2014/main" id="{C8752D02-A0A2-49D4-B7EE-55828BE73722}"/>
              </a:ext>
            </a:extLst>
          </p:cNvPr>
          <p:cNvSpPr txBox="1"/>
          <p:nvPr/>
        </p:nvSpPr>
        <p:spPr>
          <a:xfrm>
            <a:off x="184935" y="941211"/>
            <a:ext cx="9876033" cy="5940088"/>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Repository information system displays the information all the repository objects.</a:t>
            </a:r>
          </a:p>
          <a:p>
            <a:endParaRPr lang="en-US" sz="2000" b="1" dirty="0">
              <a:solidFill>
                <a:schemeClr val="accent1"/>
              </a:solidFill>
              <a:latin typeface="Consolas" panose="020B0609020204030204" pitchFamily="49" charset="0"/>
            </a:endParaRP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  Tag Browser displays the tags for Web applications.</a:t>
            </a:r>
          </a:p>
          <a:p>
            <a:r>
              <a:rPr lang="en-US" sz="2000" b="1" dirty="0">
                <a:solidFill>
                  <a:schemeClr val="accent1"/>
                </a:solidFill>
                <a:latin typeface="Consolas" panose="020B0609020204030204" pitchFamily="49" charset="0"/>
              </a:rPr>
              <a:t>  </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  Transport organizer displays the output of a user request sent </a:t>
            </a:r>
          </a:p>
          <a:p>
            <a:r>
              <a:rPr lang="en-US" sz="2000" b="1" dirty="0">
                <a:solidFill>
                  <a:schemeClr val="accent1"/>
                </a:solidFill>
                <a:latin typeface="Consolas" panose="020B0609020204030204" pitchFamily="49" charset="0"/>
              </a:rPr>
              <a:t>    to transport organizer.</a:t>
            </a:r>
          </a:p>
          <a:p>
            <a:r>
              <a:rPr lang="en-US" sz="2000" b="1" dirty="0">
                <a:solidFill>
                  <a:schemeClr val="accent1"/>
                </a:solidFill>
                <a:latin typeface="Consolas" panose="020B0609020204030204" pitchFamily="49" charset="0"/>
              </a:rPr>
              <a:t> </a:t>
            </a:r>
          </a:p>
          <a:p>
            <a:r>
              <a:rPr lang="en-US" sz="2000" b="1" dirty="0">
                <a:solidFill>
                  <a:schemeClr val="accent1"/>
                </a:solidFill>
                <a:latin typeface="Consolas" panose="020B0609020204030204" pitchFamily="49" charset="0"/>
              </a:rPr>
              <a:t>  Test repository displays the result after testing repository</a:t>
            </a:r>
          </a:p>
          <a:p>
            <a:r>
              <a:rPr lang="en-US" sz="2000" b="1" dirty="0">
                <a:solidFill>
                  <a:schemeClr val="accent1"/>
                </a:solidFill>
                <a:latin typeface="Consolas" panose="020B0609020204030204" pitchFamily="49" charset="0"/>
              </a:rPr>
              <a:t>  objects.</a:t>
            </a:r>
          </a:p>
          <a:p>
            <a:r>
              <a:rPr lang="en-US" sz="2000" b="1" dirty="0">
                <a:solidFill>
                  <a:schemeClr val="accent1"/>
                </a:solidFill>
                <a:latin typeface="Consolas" panose="020B0609020204030204" pitchFamily="49" charset="0"/>
              </a:rPr>
              <a:t>  SAP Menu-&gt;Tools-&gt;ABAP Workbench-&gt;Overview-&gt;Object navigator.</a:t>
            </a:r>
          </a:p>
          <a:p>
            <a:r>
              <a:rPr lang="en-US" sz="2000" b="1" dirty="0">
                <a:solidFill>
                  <a:schemeClr val="accent1"/>
                </a:solidFill>
                <a:latin typeface="Consolas" panose="020B0609020204030204" pitchFamily="49" charset="0"/>
              </a:rPr>
              <a:t>  Object navigator screen acts as a common interface to access any </a:t>
            </a:r>
          </a:p>
          <a:p>
            <a:r>
              <a:rPr lang="en-US" sz="2000" b="1" dirty="0">
                <a:solidFill>
                  <a:schemeClr val="accent1"/>
                </a:solidFill>
                <a:latin typeface="Consolas" panose="020B0609020204030204" pitchFamily="49" charset="0"/>
              </a:rPr>
              <a:t>  application or object in SAP system.</a:t>
            </a:r>
          </a:p>
          <a:p>
            <a:r>
              <a:rPr lang="en-US" sz="2000" b="1" dirty="0">
                <a:solidFill>
                  <a:schemeClr val="accent1"/>
                </a:solidFill>
                <a:latin typeface="Consolas" panose="020B0609020204030204" pitchFamily="49" charset="0"/>
              </a:rPr>
              <a:t>  The object navigator interface contains:</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  Navigation area which displays the development objects and the </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  tool associated with these objects.</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  Tools area containing tools to edit a development object.</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  Integrated window displays the syntax check and worklist.</a:t>
            </a:r>
          </a:p>
          <a:p>
            <a:endParaRPr lang="en-US" sz="2000" b="1"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4272624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78872"/>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326204"/>
            <a:ext cx="12078984" cy="6205591"/>
          </a:xfrm>
        </p:spPr>
        <p:txBody>
          <a:bodyPr>
            <a:normAutofit/>
          </a:bodyPr>
          <a:lstStyle/>
          <a:p>
            <a:pPr lvl="6"/>
            <a:endParaRPr lang="en-US" sz="2000" dirty="0">
              <a:solidFill>
                <a:schemeClr val="accent1"/>
              </a:solidFill>
            </a:endParaRPr>
          </a:p>
          <a:p>
            <a:pPr marL="2743200" lvl="6" indent="0">
              <a:buNone/>
            </a:pPr>
            <a:endParaRPr lang="en-US" sz="2000" dirty="0">
              <a:solidFill>
                <a:schemeClr val="accent1"/>
              </a:solidFill>
              <a:latin typeface="Consolas" panose="020B0609020204030204" pitchFamily="49" charset="0"/>
            </a:endParaRPr>
          </a:p>
          <a:p>
            <a:pPr marL="2743200" lvl="6" indent="0">
              <a:buNone/>
            </a:pPr>
            <a:endParaRPr lang="en-US" sz="2000" dirty="0">
              <a:solidFill>
                <a:schemeClr val="accent1"/>
              </a:solidFill>
              <a:latin typeface="Consolas" panose="020B0609020204030204" pitchFamily="49" charset="0"/>
            </a:endParaRPr>
          </a:p>
          <a:p>
            <a:pPr marL="2743200" lvl="6" indent="0">
              <a:buNone/>
            </a:pPr>
            <a:endParaRPr lang="en-US" sz="2000" dirty="0">
              <a:solidFill>
                <a:schemeClr val="accent1"/>
              </a:solidFill>
              <a:latin typeface="Consolas" panose="020B0609020204030204" pitchFamily="49" charset="0"/>
            </a:endParaRPr>
          </a:p>
        </p:txBody>
      </p:sp>
      <p:sp>
        <p:nvSpPr>
          <p:cNvPr id="5" name="TextBox 4">
            <a:extLst>
              <a:ext uri="{FF2B5EF4-FFF2-40B4-BE49-F238E27FC236}">
                <a16:creationId xmlns:a16="http://schemas.microsoft.com/office/drawing/2014/main" id="{6EBC699A-1775-44E1-9A10-E5A800238A95}"/>
              </a:ext>
            </a:extLst>
          </p:cNvPr>
          <p:cNvSpPr txBox="1"/>
          <p:nvPr/>
        </p:nvSpPr>
        <p:spPr>
          <a:xfrm>
            <a:off x="1940103" y="3544876"/>
            <a:ext cx="11496782"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endParaRPr lang="en-IN" sz="2000" b="1" dirty="0">
              <a:solidFill>
                <a:schemeClr val="accent1"/>
              </a:solidFill>
              <a:latin typeface="Consolas" panose="020B0609020204030204" pitchFamily="49" charset="0"/>
            </a:endParaRPr>
          </a:p>
        </p:txBody>
      </p:sp>
      <p:sp>
        <p:nvSpPr>
          <p:cNvPr id="11" name="TextBox 10">
            <a:extLst>
              <a:ext uri="{FF2B5EF4-FFF2-40B4-BE49-F238E27FC236}">
                <a16:creationId xmlns:a16="http://schemas.microsoft.com/office/drawing/2014/main" id="{E9F2BA10-B85D-4F00-8B92-05DA7D501B94}"/>
              </a:ext>
            </a:extLst>
          </p:cNvPr>
          <p:cNvSpPr txBox="1"/>
          <p:nvPr/>
        </p:nvSpPr>
        <p:spPr>
          <a:xfrm>
            <a:off x="412072" y="3215811"/>
            <a:ext cx="11310741" cy="677108"/>
          </a:xfrm>
          <a:prstGeom prst="rect">
            <a:avLst/>
          </a:prstGeom>
          <a:noFill/>
        </p:spPr>
        <p:txBody>
          <a:bodyPr wrap="square" rtlCol="0">
            <a:spAutoFit/>
          </a:bodyPr>
          <a:lstStyle/>
          <a:p>
            <a:endParaRPr lang="en-US" dirty="0"/>
          </a:p>
          <a:p>
            <a:r>
              <a:rPr lang="en-IN" sz="2000" b="1" dirty="0">
                <a:solidFill>
                  <a:schemeClr val="accent1"/>
                </a:solidFill>
                <a:latin typeface="Consolas" panose="020B0609020204030204" pitchFamily="49" charset="0"/>
              </a:rPr>
              <a:t>  </a:t>
            </a:r>
          </a:p>
        </p:txBody>
      </p:sp>
      <p:sp>
        <p:nvSpPr>
          <p:cNvPr id="14" name="TextBox 13">
            <a:extLst>
              <a:ext uri="{FF2B5EF4-FFF2-40B4-BE49-F238E27FC236}">
                <a16:creationId xmlns:a16="http://schemas.microsoft.com/office/drawing/2014/main" id="{CB6B5219-7C7A-4772-BFE7-CEAEA9BE1238}"/>
              </a:ext>
            </a:extLst>
          </p:cNvPr>
          <p:cNvSpPr txBox="1"/>
          <p:nvPr/>
        </p:nvSpPr>
        <p:spPr>
          <a:xfrm>
            <a:off x="316787" y="707432"/>
            <a:ext cx="11794732"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p>
        </p:txBody>
      </p:sp>
      <p:sp>
        <p:nvSpPr>
          <p:cNvPr id="10" name="Content Placeholder 3">
            <a:extLst>
              <a:ext uri="{FF2B5EF4-FFF2-40B4-BE49-F238E27FC236}">
                <a16:creationId xmlns:a16="http://schemas.microsoft.com/office/drawing/2014/main" id="{FDFA8505-A5FE-44B2-8FE0-E3C50A91747C}"/>
              </a:ext>
            </a:extLst>
          </p:cNvPr>
          <p:cNvSpPr txBox="1">
            <a:spLocks/>
          </p:cNvSpPr>
          <p:nvPr/>
        </p:nvSpPr>
        <p:spPr>
          <a:xfrm>
            <a:off x="80481" y="478604"/>
            <a:ext cx="12078984" cy="6205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6"/>
            <a:endParaRPr lang="en-US" sz="2000" dirty="0">
              <a:solidFill>
                <a:schemeClr val="accent1"/>
              </a:solidFill>
            </a:endParaRPr>
          </a:p>
          <a:p>
            <a:pPr marL="2743200" lvl="6" indent="0">
              <a:buFont typeface="Arial" panose="020B0604020202020204" pitchFamily="34" charset="0"/>
              <a:buNone/>
            </a:pPr>
            <a:endParaRPr lang="en-US" sz="2000" dirty="0">
              <a:solidFill>
                <a:schemeClr val="accent1"/>
              </a:solidFill>
              <a:latin typeface="Consolas" panose="020B0609020204030204" pitchFamily="49" charset="0"/>
            </a:endParaRPr>
          </a:p>
          <a:p>
            <a:pPr marL="2743200" lvl="6" indent="0">
              <a:buFont typeface="Arial" panose="020B0604020202020204" pitchFamily="34" charset="0"/>
              <a:buNone/>
            </a:pPr>
            <a:endParaRPr lang="en-US" sz="2000" dirty="0">
              <a:solidFill>
                <a:schemeClr val="accent1"/>
              </a:solidFill>
              <a:latin typeface="Consolas" panose="020B0609020204030204" pitchFamily="49" charset="0"/>
            </a:endParaRPr>
          </a:p>
        </p:txBody>
      </p:sp>
      <p:sp>
        <p:nvSpPr>
          <p:cNvPr id="9" name="TextBox 8">
            <a:extLst>
              <a:ext uri="{FF2B5EF4-FFF2-40B4-BE49-F238E27FC236}">
                <a16:creationId xmlns:a16="http://schemas.microsoft.com/office/drawing/2014/main" id="{C8752D02-A0A2-49D4-B7EE-55828BE73722}"/>
              </a:ext>
            </a:extLst>
          </p:cNvPr>
          <p:cNvSpPr txBox="1"/>
          <p:nvPr/>
        </p:nvSpPr>
        <p:spPr>
          <a:xfrm>
            <a:off x="184935" y="941211"/>
            <a:ext cx="9876033" cy="5940088"/>
          </a:xfrm>
          <a:prstGeom prst="rect">
            <a:avLst/>
          </a:prstGeom>
          <a:noFill/>
        </p:spPr>
        <p:txBody>
          <a:bodyPr wrap="square">
            <a:spAutoFit/>
          </a:bodyPr>
          <a:lstStyle/>
          <a:p>
            <a:r>
              <a:rPr lang="en-US" sz="2000" b="1" dirty="0">
                <a:solidFill>
                  <a:schemeClr val="accent1"/>
                </a:solidFill>
                <a:latin typeface="Consolas" panose="020B0609020204030204" pitchFamily="49" charset="0"/>
              </a:rPr>
              <a:t>The development objects are listed in object navigator in the form of objects list. An object list arranges the development objects in a hierarchical order.</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Application hierarchy tool displays the objects in a </a:t>
            </a:r>
            <a:r>
              <a:rPr lang="en-US" sz="2000" b="1" dirty="0" err="1">
                <a:solidFill>
                  <a:schemeClr val="accent1"/>
                </a:solidFill>
                <a:latin typeface="Consolas" panose="020B0609020204030204" pitchFamily="49" charset="0"/>
              </a:rPr>
              <a:t>hierarchial</a:t>
            </a:r>
            <a:r>
              <a:rPr lang="en-US" sz="2000" b="1" dirty="0">
                <a:solidFill>
                  <a:schemeClr val="accent1"/>
                </a:solidFill>
                <a:latin typeface="Consolas" panose="020B0609020204030204" pitchFamily="49" charset="0"/>
              </a:rPr>
              <a:t> order</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Package displays the list of development objects in a package.</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Function group displays list of function modules in a function group.</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Class / interface displays the components of a global class or interface and its related objects.</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Internet Service displays the list of all elements of an internet service which includes service description themes, HTML and MIME objects.</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BSP Application displays the list of elements of an BSP application.</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Local objects created in a program and all the local objects are stored in $TMP Package and cannot be transported from system to system.</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Inactive objects displays the list of all </a:t>
            </a:r>
            <a:r>
              <a:rPr lang="en-US" sz="2000" b="1" dirty="0" err="1">
                <a:solidFill>
                  <a:schemeClr val="accent1"/>
                </a:solidFill>
                <a:latin typeface="Consolas" panose="020B0609020204030204" pitchFamily="49" charset="0"/>
              </a:rPr>
              <a:t>intactive</a:t>
            </a:r>
            <a:r>
              <a:rPr lang="en-US" sz="2000" b="1" dirty="0">
                <a:solidFill>
                  <a:schemeClr val="accent1"/>
                </a:solidFill>
                <a:latin typeface="Consolas" panose="020B0609020204030204" pitchFamily="49" charset="0"/>
              </a:rPr>
              <a:t> objects.</a:t>
            </a:r>
          </a:p>
        </p:txBody>
      </p:sp>
    </p:spTree>
    <p:extLst>
      <p:ext uri="{BB962C8B-B14F-4D97-AF65-F5344CB8AC3E}">
        <p14:creationId xmlns:p14="http://schemas.microsoft.com/office/powerpoint/2010/main" val="2850922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78872"/>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326204"/>
            <a:ext cx="12078984" cy="6205591"/>
          </a:xfrm>
        </p:spPr>
        <p:txBody>
          <a:bodyPr>
            <a:normAutofit/>
          </a:bodyPr>
          <a:lstStyle/>
          <a:p>
            <a:pPr lvl="6"/>
            <a:endParaRPr lang="en-US" sz="2000" dirty="0">
              <a:solidFill>
                <a:schemeClr val="accent1"/>
              </a:solidFill>
            </a:endParaRPr>
          </a:p>
          <a:p>
            <a:pPr marL="2743200" lvl="6" indent="0">
              <a:buNone/>
            </a:pPr>
            <a:endParaRPr lang="en-US" sz="2000" dirty="0">
              <a:solidFill>
                <a:schemeClr val="accent1"/>
              </a:solidFill>
              <a:latin typeface="Consolas" panose="020B0609020204030204" pitchFamily="49" charset="0"/>
            </a:endParaRPr>
          </a:p>
          <a:p>
            <a:pPr marL="2743200" lvl="6" indent="0">
              <a:buNone/>
            </a:pPr>
            <a:endParaRPr lang="en-US" sz="2000" dirty="0">
              <a:solidFill>
                <a:schemeClr val="accent1"/>
              </a:solidFill>
              <a:latin typeface="Consolas" panose="020B0609020204030204" pitchFamily="49" charset="0"/>
            </a:endParaRPr>
          </a:p>
        </p:txBody>
      </p:sp>
      <p:sp>
        <p:nvSpPr>
          <p:cNvPr id="5" name="TextBox 4">
            <a:extLst>
              <a:ext uri="{FF2B5EF4-FFF2-40B4-BE49-F238E27FC236}">
                <a16:creationId xmlns:a16="http://schemas.microsoft.com/office/drawing/2014/main" id="{6EBC699A-1775-44E1-9A10-E5A800238A95}"/>
              </a:ext>
            </a:extLst>
          </p:cNvPr>
          <p:cNvSpPr txBox="1"/>
          <p:nvPr/>
        </p:nvSpPr>
        <p:spPr>
          <a:xfrm>
            <a:off x="1940103" y="3544876"/>
            <a:ext cx="11496782"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endParaRPr lang="en-IN" sz="2000" b="1" dirty="0">
              <a:solidFill>
                <a:schemeClr val="accent1"/>
              </a:solidFill>
              <a:latin typeface="Consolas" panose="020B0609020204030204" pitchFamily="49" charset="0"/>
            </a:endParaRPr>
          </a:p>
        </p:txBody>
      </p:sp>
      <p:sp>
        <p:nvSpPr>
          <p:cNvPr id="11" name="TextBox 10">
            <a:extLst>
              <a:ext uri="{FF2B5EF4-FFF2-40B4-BE49-F238E27FC236}">
                <a16:creationId xmlns:a16="http://schemas.microsoft.com/office/drawing/2014/main" id="{E9F2BA10-B85D-4F00-8B92-05DA7D501B94}"/>
              </a:ext>
            </a:extLst>
          </p:cNvPr>
          <p:cNvSpPr txBox="1"/>
          <p:nvPr/>
        </p:nvSpPr>
        <p:spPr>
          <a:xfrm>
            <a:off x="412072" y="3215811"/>
            <a:ext cx="11310741" cy="677108"/>
          </a:xfrm>
          <a:prstGeom prst="rect">
            <a:avLst/>
          </a:prstGeom>
          <a:noFill/>
        </p:spPr>
        <p:txBody>
          <a:bodyPr wrap="square" rtlCol="0">
            <a:spAutoFit/>
          </a:bodyPr>
          <a:lstStyle/>
          <a:p>
            <a:endParaRPr lang="en-US" dirty="0"/>
          </a:p>
          <a:p>
            <a:r>
              <a:rPr lang="en-IN" sz="2000" b="1" dirty="0">
                <a:solidFill>
                  <a:schemeClr val="accent1"/>
                </a:solidFill>
                <a:latin typeface="Consolas" panose="020B0609020204030204" pitchFamily="49" charset="0"/>
              </a:rPr>
              <a:t>  </a:t>
            </a:r>
          </a:p>
        </p:txBody>
      </p:sp>
      <p:sp>
        <p:nvSpPr>
          <p:cNvPr id="14" name="TextBox 13">
            <a:extLst>
              <a:ext uri="{FF2B5EF4-FFF2-40B4-BE49-F238E27FC236}">
                <a16:creationId xmlns:a16="http://schemas.microsoft.com/office/drawing/2014/main" id="{CB6B5219-7C7A-4772-BFE7-CEAEA9BE1238}"/>
              </a:ext>
            </a:extLst>
          </p:cNvPr>
          <p:cNvSpPr txBox="1"/>
          <p:nvPr/>
        </p:nvSpPr>
        <p:spPr>
          <a:xfrm>
            <a:off x="316787" y="707432"/>
            <a:ext cx="11794732" cy="6247864"/>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p>
          <a:p>
            <a:r>
              <a:rPr lang="en-US" sz="2000" b="1" dirty="0">
                <a:solidFill>
                  <a:schemeClr val="accent1"/>
                </a:solidFill>
                <a:latin typeface="Consolas" panose="020B0609020204030204" pitchFamily="49" charset="0"/>
              </a:rPr>
              <a:t>				WORKBENCH ORGANIZER</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The Workbench organizer ensures that there is only one original version of an object. Only this original version of an object can be changed (in the system where it is located).</a:t>
            </a:r>
          </a:p>
          <a:p>
            <a:r>
              <a:rPr lang="en-US" sz="2000" b="1" dirty="0">
                <a:solidFill>
                  <a:schemeClr val="accent1"/>
                </a:solidFill>
                <a:latin typeface="Consolas" panose="020B0609020204030204" pitchFamily="49" charset="0"/>
              </a:rPr>
              <a:t>                  When a new object is created, a dialog box appears in which object must be assigned to a package. A further dialog box is displayed asking for the existing request or creating a new request. If the new object is a test object, select Local object. Local objects are not assigned to any request or cannot be transported.</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				MESSAGE MAINTANANCE</a:t>
            </a:r>
          </a:p>
          <a:p>
            <a:r>
              <a:rPr lang="en-US" sz="2000" b="1" dirty="0">
                <a:solidFill>
                  <a:schemeClr val="accent1"/>
                </a:solidFill>
                <a:latin typeface="Consolas" panose="020B0609020204030204" pitchFamily="49" charset="0"/>
              </a:rPr>
              <a:t>Message Maintenance helps the users to communicate with the users. Error messages are displayed if the user does not enter valid entries on a screen and all these messages are stored in Message class which contains an ID and set of messages.</a:t>
            </a:r>
          </a:p>
          <a:p>
            <a:r>
              <a:rPr lang="en-US" sz="2000" b="1" dirty="0">
                <a:solidFill>
                  <a:schemeClr val="accent1"/>
                </a:solidFill>
                <a:latin typeface="Consolas" panose="020B0609020204030204" pitchFamily="49" charset="0"/>
              </a:rPr>
              <a:t>A Message contains a single text line and place holders for variables.</a:t>
            </a:r>
          </a:p>
          <a:p>
            <a:r>
              <a:rPr lang="en-US" sz="2000" b="1" dirty="0">
                <a:solidFill>
                  <a:schemeClr val="accent1"/>
                </a:solidFill>
                <a:latin typeface="Consolas" panose="020B0609020204030204" pitchFamily="49" charset="0"/>
              </a:rPr>
              <a:t>SAP-&gt;Tools-&gt;ABAP workbench-&gt;Development-&gt;Prog Environment-&gt;Messages.</a:t>
            </a:r>
          </a:p>
          <a:p>
            <a:r>
              <a:rPr lang="en-US" sz="2000" b="1" dirty="0">
                <a:solidFill>
                  <a:schemeClr val="accent1"/>
                </a:solidFill>
                <a:latin typeface="Consolas" panose="020B0609020204030204" pitchFamily="49" charset="0"/>
              </a:rPr>
              <a:t>SE91 is the transaction code for Message maintenance.</a:t>
            </a:r>
          </a:p>
          <a:p>
            <a:endParaRPr lang="en-US" sz="2000" b="1" dirty="0">
              <a:solidFill>
                <a:schemeClr val="accent1"/>
              </a:solidFill>
              <a:latin typeface="Consolas" panose="020B0609020204030204" pitchFamily="49" charset="0"/>
            </a:endParaRPr>
          </a:p>
        </p:txBody>
      </p:sp>
      <p:sp>
        <p:nvSpPr>
          <p:cNvPr id="10" name="Content Placeholder 3">
            <a:extLst>
              <a:ext uri="{FF2B5EF4-FFF2-40B4-BE49-F238E27FC236}">
                <a16:creationId xmlns:a16="http://schemas.microsoft.com/office/drawing/2014/main" id="{FDFA8505-A5FE-44B2-8FE0-E3C50A91747C}"/>
              </a:ext>
            </a:extLst>
          </p:cNvPr>
          <p:cNvSpPr txBox="1">
            <a:spLocks/>
          </p:cNvSpPr>
          <p:nvPr/>
        </p:nvSpPr>
        <p:spPr>
          <a:xfrm>
            <a:off x="80481" y="478604"/>
            <a:ext cx="12078984" cy="6205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6"/>
            <a:endParaRPr lang="en-US" sz="2000" dirty="0">
              <a:solidFill>
                <a:schemeClr val="accent1"/>
              </a:solidFill>
            </a:endParaRPr>
          </a:p>
          <a:p>
            <a:pPr marL="2743200" lvl="6" indent="0">
              <a:buFont typeface="Arial" panose="020B0604020202020204" pitchFamily="34" charset="0"/>
              <a:buNone/>
            </a:pPr>
            <a:endParaRPr lang="en-US" sz="20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1591619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78872"/>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326204"/>
            <a:ext cx="12078984" cy="6205591"/>
          </a:xfrm>
        </p:spPr>
        <p:txBody>
          <a:bodyPr>
            <a:normAutofit/>
          </a:bodyPr>
          <a:lstStyle/>
          <a:p>
            <a:pPr lvl="6"/>
            <a:endParaRPr lang="en-US" sz="2000" dirty="0">
              <a:solidFill>
                <a:schemeClr val="accent1"/>
              </a:solidFill>
            </a:endParaRPr>
          </a:p>
          <a:p>
            <a:pPr marL="2743200" lvl="6" indent="0">
              <a:buNone/>
            </a:pPr>
            <a:endParaRPr lang="en-US" sz="2000" dirty="0">
              <a:solidFill>
                <a:schemeClr val="accent1"/>
              </a:solidFill>
              <a:latin typeface="Consolas" panose="020B0609020204030204" pitchFamily="49" charset="0"/>
            </a:endParaRPr>
          </a:p>
          <a:p>
            <a:pPr marL="2743200" lvl="6" indent="0">
              <a:buNone/>
            </a:pPr>
            <a:endParaRPr lang="en-US" sz="2000" dirty="0">
              <a:solidFill>
                <a:schemeClr val="accent1"/>
              </a:solidFill>
              <a:latin typeface="Consolas" panose="020B0609020204030204" pitchFamily="49" charset="0"/>
            </a:endParaRPr>
          </a:p>
        </p:txBody>
      </p:sp>
      <p:sp>
        <p:nvSpPr>
          <p:cNvPr id="5" name="TextBox 4">
            <a:extLst>
              <a:ext uri="{FF2B5EF4-FFF2-40B4-BE49-F238E27FC236}">
                <a16:creationId xmlns:a16="http://schemas.microsoft.com/office/drawing/2014/main" id="{6EBC699A-1775-44E1-9A10-E5A800238A95}"/>
              </a:ext>
            </a:extLst>
          </p:cNvPr>
          <p:cNvSpPr txBox="1"/>
          <p:nvPr/>
        </p:nvSpPr>
        <p:spPr>
          <a:xfrm>
            <a:off x="1940103" y="3544876"/>
            <a:ext cx="11496782"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endParaRPr lang="en-IN" sz="2000" b="1" dirty="0">
              <a:solidFill>
                <a:schemeClr val="accent1"/>
              </a:solidFill>
              <a:latin typeface="Consolas" panose="020B0609020204030204" pitchFamily="49" charset="0"/>
            </a:endParaRPr>
          </a:p>
        </p:txBody>
      </p:sp>
      <p:sp>
        <p:nvSpPr>
          <p:cNvPr id="11" name="TextBox 10">
            <a:extLst>
              <a:ext uri="{FF2B5EF4-FFF2-40B4-BE49-F238E27FC236}">
                <a16:creationId xmlns:a16="http://schemas.microsoft.com/office/drawing/2014/main" id="{E9F2BA10-B85D-4F00-8B92-05DA7D501B94}"/>
              </a:ext>
            </a:extLst>
          </p:cNvPr>
          <p:cNvSpPr txBox="1"/>
          <p:nvPr/>
        </p:nvSpPr>
        <p:spPr>
          <a:xfrm>
            <a:off x="412072" y="3215811"/>
            <a:ext cx="11310741" cy="677108"/>
          </a:xfrm>
          <a:prstGeom prst="rect">
            <a:avLst/>
          </a:prstGeom>
          <a:noFill/>
        </p:spPr>
        <p:txBody>
          <a:bodyPr wrap="square" rtlCol="0">
            <a:spAutoFit/>
          </a:bodyPr>
          <a:lstStyle/>
          <a:p>
            <a:endParaRPr lang="en-US" dirty="0"/>
          </a:p>
          <a:p>
            <a:r>
              <a:rPr lang="en-IN" sz="2000" b="1" dirty="0">
                <a:solidFill>
                  <a:schemeClr val="accent1"/>
                </a:solidFill>
                <a:latin typeface="Consolas" panose="020B0609020204030204" pitchFamily="49" charset="0"/>
              </a:rPr>
              <a:t>  </a:t>
            </a:r>
          </a:p>
        </p:txBody>
      </p:sp>
      <p:sp>
        <p:nvSpPr>
          <p:cNvPr id="14" name="TextBox 13">
            <a:extLst>
              <a:ext uri="{FF2B5EF4-FFF2-40B4-BE49-F238E27FC236}">
                <a16:creationId xmlns:a16="http://schemas.microsoft.com/office/drawing/2014/main" id="{CB6B5219-7C7A-4772-BFE7-CEAEA9BE1238}"/>
              </a:ext>
            </a:extLst>
          </p:cNvPr>
          <p:cNvSpPr txBox="1"/>
          <p:nvPr/>
        </p:nvSpPr>
        <p:spPr>
          <a:xfrm>
            <a:off x="316787" y="707432"/>
            <a:ext cx="11794732" cy="6247864"/>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p>
          <a:p>
            <a:r>
              <a:rPr lang="en-US" sz="2000" b="1" dirty="0">
                <a:solidFill>
                  <a:schemeClr val="accent1"/>
                </a:solidFill>
                <a:latin typeface="Consolas" panose="020B0609020204030204" pitchFamily="49" charset="0"/>
              </a:rPr>
              <a:t>				TEXT ELEMENTS</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Text elements of a program texts in different languages can be maintained easily with the help of a tool provided by SAP called as ABAP Text </a:t>
            </a:r>
            <a:r>
              <a:rPr lang="en-US" sz="2000" b="1" dirty="0" err="1">
                <a:solidFill>
                  <a:schemeClr val="accent1"/>
                </a:solidFill>
                <a:latin typeface="Consolas" panose="020B0609020204030204" pitchFamily="49" charset="0"/>
              </a:rPr>
              <a:t>Elements.The</a:t>
            </a:r>
            <a:r>
              <a:rPr lang="en-US" sz="2000" b="1" dirty="0">
                <a:solidFill>
                  <a:schemeClr val="accent1"/>
                </a:solidFill>
                <a:latin typeface="Consolas" panose="020B0609020204030204" pitchFamily="49" charset="0"/>
              </a:rPr>
              <a:t> text that is displayed by a program on a screen is termed as text element and are maintained by Text element maintenance tool and contains the following objects:</a:t>
            </a:r>
          </a:p>
          <a:p>
            <a:endParaRPr lang="en-US" sz="2000" b="1" dirty="0">
              <a:solidFill>
                <a:schemeClr val="accent1"/>
              </a:solidFill>
              <a:latin typeface="Consolas" panose="020B0609020204030204" pitchFamily="49" charset="0"/>
            </a:endParaRP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 Text symbol used by the write statement</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 List and column headers which appear in ABAP lists</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 Selection texts which appear in selection screen</a:t>
            </a:r>
          </a:p>
          <a:p>
            <a:r>
              <a:rPr lang="en-US" sz="2000" b="1" dirty="0">
                <a:solidFill>
                  <a:schemeClr val="accent1"/>
                </a:solidFill>
                <a:latin typeface="Consolas" panose="020B0609020204030204" pitchFamily="49" charset="0"/>
              </a:rPr>
              <a:t>SAP-&gt;Tools-&gt;ABAP Workbench-&gt;Development-&gt;Prog Environment-&gt;Text Elements.</a:t>
            </a:r>
          </a:p>
          <a:p>
            <a:r>
              <a:rPr lang="en-US" sz="2000" b="1" dirty="0">
                <a:solidFill>
                  <a:schemeClr val="accent1"/>
                </a:solidFill>
                <a:latin typeface="Consolas" panose="020B0609020204030204" pitchFamily="49" charset="0"/>
              </a:rPr>
              <a:t>SE32 is the transaction code for Text elements.</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                         MAINTAIN TRANSACTION</a:t>
            </a:r>
          </a:p>
          <a:p>
            <a:r>
              <a:rPr lang="en-US" sz="2000" b="1" dirty="0">
                <a:solidFill>
                  <a:schemeClr val="accent1"/>
                </a:solidFill>
                <a:latin typeface="Consolas" panose="020B0609020204030204" pitchFamily="49" charset="0"/>
              </a:rPr>
              <a:t>Maintain Transaction is an ABAP workbench tool to create and manage user defined transactions.</a:t>
            </a:r>
          </a:p>
          <a:p>
            <a:r>
              <a:rPr lang="en-US" sz="2000" b="1" dirty="0">
                <a:solidFill>
                  <a:schemeClr val="accent1"/>
                </a:solidFill>
                <a:latin typeface="Consolas" panose="020B0609020204030204" pitchFamily="49" charset="0"/>
              </a:rPr>
              <a:t>SAP-&gt;Tools-&gt;ABAP Workbench-&gt;Development-&gt;Other Tools-&gt;Transactions.</a:t>
            </a:r>
          </a:p>
          <a:p>
            <a:r>
              <a:rPr lang="en-US" sz="2000" b="1" dirty="0">
                <a:solidFill>
                  <a:schemeClr val="accent1"/>
                </a:solidFill>
                <a:latin typeface="Consolas" panose="020B0609020204030204" pitchFamily="49" charset="0"/>
              </a:rPr>
              <a:t>SE93 is the transaction code for Maintaining transaction.</a:t>
            </a:r>
          </a:p>
          <a:p>
            <a:endParaRPr lang="en-US" sz="2000" b="1" dirty="0">
              <a:solidFill>
                <a:schemeClr val="accent1"/>
              </a:solidFill>
              <a:latin typeface="Consolas" panose="020B0609020204030204" pitchFamily="49" charset="0"/>
            </a:endParaRPr>
          </a:p>
        </p:txBody>
      </p:sp>
      <p:sp>
        <p:nvSpPr>
          <p:cNvPr id="10" name="Content Placeholder 3">
            <a:extLst>
              <a:ext uri="{FF2B5EF4-FFF2-40B4-BE49-F238E27FC236}">
                <a16:creationId xmlns:a16="http://schemas.microsoft.com/office/drawing/2014/main" id="{FDFA8505-A5FE-44B2-8FE0-E3C50A91747C}"/>
              </a:ext>
            </a:extLst>
          </p:cNvPr>
          <p:cNvSpPr txBox="1">
            <a:spLocks/>
          </p:cNvSpPr>
          <p:nvPr/>
        </p:nvSpPr>
        <p:spPr>
          <a:xfrm>
            <a:off x="80481" y="478604"/>
            <a:ext cx="12078984" cy="6205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6"/>
            <a:endParaRPr lang="en-US" sz="2000" dirty="0">
              <a:solidFill>
                <a:schemeClr val="accent1"/>
              </a:solidFill>
            </a:endParaRPr>
          </a:p>
          <a:p>
            <a:pPr marL="2743200" lvl="6" indent="0">
              <a:buFont typeface="Arial" panose="020B0604020202020204" pitchFamily="34" charset="0"/>
              <a:buNone/>
            </a:pPr>
            <a:endParaRPr lang="en-US" sz="20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16182448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78872"/>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326204"/>
            <a:ext cx="12078984" cy="6205591"/>
          </a:xfrm>
        </p:spPr>
        <p:txBody>
          <a:bodyPr>
            <a:normAutofit/>
          </a:bodyPr>
          <a:lstStyle/>
          <a:p>
            <a:pPr lvl="6"/>
            <a:endParaRPr lang="en-US" sz="2000" dirty="0">
              <a:solidFill>
                <a:schemeClr val="accent1"/>
              </a:solidFill>
            </a:endParaRPr>
          </a:p>
          <a:p>
            <a:pPr marL="2743200" lvl="6" indent="0">
              <a:buNone/>
            </a:pPr>
            <a:endParaRPr lang="en-US" sz="2000" dirty="0">
              <a:solidFill>
                <a:schemeClr val="accent1"/>
              </a:solidFill>
              <a:latin typeface="Consolas" panose="020B0609020204030204" pitchFamily="49" charset="0"/>
            </a:endParaRPr>
          </a:p>
          <a:p>
            <a:pPr marL="2743200" lvl="6" indent="0">
              <a:buNone/>
            </a:pPr>
            <a:endParaRPr lang="en-US" sz="2000" dirty="0">
              <a:solidFill>
                <a:schemeClr val="accent1"/>
              </a:solidFill>
              <a:latin typeface="Consolas" panose="020B0609020204030204" pitchFamily="49" charset="0"/>
            </a:endParaRPr>
          </a:p>
        </p:txBody>
      </p:sp>
      <p:sp>
        <p:nvSpPr>
          <p:cNvPr id="5" name="TextBox 4">
            <a:extLst>
              <a:ext uri="{FF2B5EF4-FFF2-40B4-BE49-F238E27FC236}">
                <a16:creationId xmlns:a16="http://schemas.microsoft.com/office/drawing/2014/main" id="{6EBC699A-1775-44E1-9A10-E5A800238A95}"/>
              </a:ext>
            </a:extLst>
          </p:cNvPr>
          <p:cNvSpPr txBox="1"/>
          <p:nvPr/>
        </p:nvSpPr>
        <p:spPr>
          <a:xfrm>
            <a:off x="1940103" y="3544876"/>
            <a:ext cx="11496782"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endParaRPr lang="en-IN" sz="2000" b="1" dirty="0">
              <a:solidFill>
                <a:schemeClr val="accent1"/>
              </a:solidFill>
              <a:latin typeface="Consolas" panose="020B0609020204030204" pitchFamily="49" charset="0"/>
            </a:endParaRPr>
          </a:p>
        </p:txBody>
      </p:sp>
      <p:sp>
        <p:nvSpPr>
          <p:cNvPr id="11" name="TextBox 10">
            <a:extLst>
              <a:ext uri="{FF2B5EF4-FFF2-40B4-BE49-F238E27FC236}">
                <a16:creationId xmlns:a16="http://schemas.microsoft.com/office/drawing/2014/main" id="{E9F2BA10-B85D-4F00-8B92-05DA7D501B94}"/>
              </a:ext>
            </a:extLst>
          </p:cNvPr>
          <p:cNvSpPr txBox="1"/>
          <p:nvPr/>
        </p:nvSpPr>
        <p:spPr>
          <a:xfrm>
            <a:off x="412072" y="3215811"/>
            <a:ext cx="11310741" cy="677108"/>
          </a:xfrm>
          <a:prstGeom prst="rect">
            <a:avLst/>
          </a:prstGeom>
          <a:noFill/>
        </p:spPr>
        <p:txBody>
          <a:bodyPr wrap="square" rtlCol="0">
            <a:spAutoFit/>
          </a:bodyPr>
          <a:lstStyle/>
          <a:p>
            <a:endParaRPr lang="en-US" dirty="0"/>
          </a:p>
          <a:p>
            <a:r>
              <a:rPr lang="en-IN" sz="2000" b="1" dirty="0">
                <a:solidFill>
                  <a:schemeClr val="accent1"/>
                </a:solidFill>
                <a:latin typeface="Consolas" panose="020B0609020204030204" pitchFamily="49" charset="0"/>
              </a:rPr>
              <a:t>  </a:t>
            </a:r>
          </a:p>
        </p:txBody>
      </p:sp>
      <p:sp>
        <p:nvSpPr>
          <p:cNvPr id="14" name="TextBox 13">
            <a:extLst>
              <a:ext uri="{FF2B5EF4-FFF2-40B4-BE49-F238E27FC236}">
                <a16:creationId xmlns:a16="http://schemas.microsoft.com/office/drawing/2014/main" id="{CB6B5219-7C7A-4772-BFE7-CEAEA9BE1238}"/>
              </a:ext>
            </a:extLst>
          </p:cNvPr>
          <p:cNvSpPr txBox="1"/>
          <p:nvPr/>
        </p:nvSpPr>
        <p:spPr>
          <a:xfrm>
            <a:off x="316787" y="707432"/>
            <a:ext cx="11794732" cy="6863417"/>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p>
          <a:p>
            <a:r>
              <a:rPr lang="en-US" sz="2000" b="1" dirty="0">
                <a:solidFill>
                  <a:schemeClr val="accent1"/>
                </a:solidFill>
                <a:latin typeface="Consolas" panose="020B0609020204030204" pitchFamily="49" charset="0"/>
              </a:rPr>
              <a:t>				SAP CONSULTANTS</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SAP Consultants develop and implement SAP systems for business clients. They determine client requirements(business needs),create customized solutions and smoothly integrate SAP applications with existing IT infrastructure.</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   Different Types of SAP Consultants.</a:t>
            </a:r>
          </a:p>
          <a:p>
            <a:endParaRPr lang="en-US" sz="2000" b="1" dirty="0">
              <a:solidFill>
                <a:schemeClr val="accent1"/>
              </a:solidFill>
              <a:latin typeface="Consolas" panose="020B0609020204030204" pitchFamily="49" charset="0"/>
            </a:endParaRPr>
          </a:p>
          <a:p>
            <a:pPr marL="457200" indent="-457200">
              <a:buAutoNum type="arabicPeriod"/>
            </a:pPr>
            <a:r>
              <a:rPr lang="en-US" sz="2000" b="1" dirty="0">
                <a:solidFill>
                  <a:schemeClr val="accent1"/>
                </a:solidFill>
                <a:latin typeface="Consolas" panose="020B0609020204030204" pitchFamily="49" charset="0"/>
              </a:rPr>
              <a:t>Functional Consultant</a:t>
            </a:r>
          </a:p>
          <a:p>
            <a:r>
              <a:rPr lang="en-US" sz="2000" b="1" dirty="0">
                <a:solidFill>
                  <a:schemeClr val="accent1"/>
                </a:solidFill>
                <a:latin typeface="Consolas" panose="020B0609020204030204" pitchFamily="49" charset="0"/>
              </a:rPr>
              <a:t>    SAP SD Consultant(Sales and Distribution)</a:t>
            </a:r>
          </a:p>
          <a:p>
            <a:r>
              <a:rPr lang="en-US" sz="2000" b="1" dirty="0">
                <a:solidFill>
                  <a:schemeClr val="accent1"/>
                </a:solidFill>
                <a:latin typeface="Consolas" panose="020B0609020204030204" pitchFamily="49" charset="0"/>
              </a:rPr>
              <a:t>    SAP HRM Consultant( Human Resource Management)</a:t>
            </a:r>
          </a:p>
          <a:p>
            <a:r>
              <a:rPr lang="en-US" sz="2000" b="1" dirty="0">
                <a:solidFill>
                  <a:schemeClr val="accent1"/>
                </a:solidFill>
                <a:latin typeface="Consolas" panose="020B0609020204030204" pitchFamily="49" charset="0"/>
              </a:rPr>
              <a:t>    SAP FICO Consultant( Finance and Controlling)</a:t>
            </a:r>
          </a:p>
          <a:p>
            <a:r>
              <a:rPr lang="en-US" sz="2000" b="1" dirty="0">
                <a:solidFill>
                  <a:schemeClr val="accent1"/>
                </a:solidFill>
                <a:latin typeface="Consolas" panose="020B0609020204030204" pitchFamily="49" charset="0"/>
              </a:rPr>
              <a:t>    SAP PP Consultant( Production and Planning)</a:t>
            </a:r>
          </a:p>
          <a:p>
            <a:r>
              <a:rPr lang="en-US" sz="2000" b="1" dirty="0">
                <a:solidFill>
                  <a:schemeClr val="accent1"/>
                </a:solidFill>
                <a:latin typeface="Consolas" panose="020B0609020204030204" pitchFamily="49" charset="0"/>
              </a:rPr>
              <a:t>    SAP CRM Consultant( Customer Relationship Management)</a:t>
            </a:r>
          </a:p>
          <a:p>
            <a:r>
              <a:rPr lang="en-US" sz="2000" b="1" dirty="0">
                <a:solidFill>
                  <a:schemeClr val="accent1"/>
                </a:solidFill>
                <a:latin typeface="Consolas" panose="020B0609020204030204" pitchFamily="49" charset="0"/>
              </a:rPr>
              <a:t>    SAP SCM Consultant( Supply Chain Management )</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 Gathers requirements from the client</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 Translates the requirements into functional specification</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 Needs to know the customizing and business Terms</a:t>
            </a:r>
          </a:p>
          <a:p>
            <a:endParaRPr lang="en-US" sz="2000" b="1" dirty="0">
              <a:solidFill>
                <a:schemeClr val="accent1"/>
              </a:solidFill>
              <a:latin typeface="Consolas" panose="020B0609020204030204" pitchFamily="49" charset="0"/>
            </a:endParaRPr>
          </a:p>
          <a:p>
            <a:endParaRPr lang="en-US" sz="2000" b="1" dirty="0">
              <a:solidFill>
                <a:schemeClr val="accent1"/>
              </a:solidFill>
              <a:latin typeface="Consolas" panose="020B0609020204030204" pitchFamily="49" charset="0"/>
            </a:endParaRPr>
          </a:p>
          <a:p>
            <a:endParaRPr lang="en-US" sz="2000" b="1" dirty="0">
              <a:solidFill>
                <a:schemeClr val="accent1"/>
              </a:solidFill>
              <a:latin typeface="Consolas" panose="020B0609020204030204" pitchFamily="49" charset="0"/>
            </a:endParaRPr>
          </a:p>
        </p:txBody>
      </p:sp>
      <p:sp>
        <p:nvSpPr>
          <p:cNvPr id="10" name="Content Placeholder 3">
            <a:extLst>
              <a:ext uri="{FF2B5EF4-FFF2-40B4-BE49-F238E27FC236}">
                <a16:creationId xmlns:a16="http://schemas.microsoft.com/office/drawing/2014/main" id="{FDFA8505-A5FE-44B2-8FE0-E3C50A91747C}"/>
              </a:ext>
            </a:extLst>
          </p:cNvPr>
          <p:cNvSpPr txBox="1">
            <a:spLocks/>
          </p:cNvSpPr>
          <p:nvPr/>
        </p:nvSpPr>
        <p:spPr>
          <a:xfrm>
            <a:off x="80481" y="478604"/>
            <a:ext cx="12078984" cy="6205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6"/>
            <a:endParaRPr lang="en-US" sz="2000" dirty="0">
              <a:solidFill>
                <a:schemeClr val="accent1"/>
              </a:solidFill>
            </a:endParaRPr>
          </a:p>
          <a:p>
            <a:pPr marL="2743200" lvl="6" indent="0">
              <a:buFont typeface="Arial" panose="020B0604020202020204" pitchFamily="34" charset="0"/>
              <a:buNone/>
            </a:pPr>
            <a:endParaRPr lang="en-US" sz="20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3078726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78872"/>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326204"/>
            <a:ext cx="12078984" cy="6205591"/>
          </a:xfrm>
        </p:spPr>
        <p:txBody>
          <a:bodyPr>
            <a:normAutofit/>
          </a:bodyPr>
          <a:lstStyle/>
          <a:p>
            <a:pPr lvl="6"/>
            <a:endParaRPr lang="en-US" sz="2000" dirty="0">
              <a:solidFill>
                <a:schemeClr val="accent1"/>
              </a:solidFill>
            </a:endParaRPr>
          </a:p>
          <a:p>
            <a:pPr marL="2743200" lvl="6" indent="0">
              <a:buNone/>
            </a:pPr>
            <a:endParaRPr lang="en-US" sz="2000" dirty="0">
              <a:solidFill>
                <a:schemeClr val="accent1"/>
              </a:solidFill>
              <a:latin typeface="Consolas" panose="020B0609020204030204" pitchFamily="49" charset="0"/>
            </a:endParaRPr>
          </a:p>
          <a:p>
            <a:pPr marL="2743200" lvl="6" indent="0">
              <a:buNone/>
            </a:pPr>
            <a:endParaRPr lang="en-US" sz="2000" dirty="0">
              <a:solidFill>
                <a:schemeClr val="accent1"/>
              </a:solidFill>
              <a:latin typeface="Consolas" panose="020B0609020204030204" pitchFamily="49" charset="0"/>
            </a:endParaRPr>
          </a:p>
        </p:txBody>
      </p:sp>
      <p:sp>
        <p:nvSpPr>
          <p:cNvPr id="5" name="TextBox 4">
            <a:extLst>
              <a:ext uri="{FF2B5EF4-FFF2-40B4-BE49-F238E27FC236}">
                <a16:creationId xmlns:a16="http://schemas.microsoft.com/office/drawing/2014/main" id="{6EBC699A-1775-44E1-9A10-E5A800238A95}"/>
              </a:ext>
            </a:extLst>
          </p:cNvPr>
          <p:cNvSpPr txBox="1"/>
          <p:nvPr/>
        </p:nvSpPr>
        <p:spPr>
          <a:xfrm>
            <a:off x="1940103" y="3544876"/>
            <a:ext cx="11496782"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endParaRPr lang="en-IN" sz="2000" b="1" dirty="0">
              <a:solidFill>
                <a:schemeClr val="accent1"/>
              </a:solidFill>
              <a:latin typeface="Consolas" panose="020B0609020204030204" pitchFamily="49" charset="0"/>
            </a:endParaRPr>
          </a:p>
        </p:txBody>
      </p:sp>
      <p:sp>
        <p:nvSpPr>
          <p:cNvPr id="11" name="TextBox 10">
            <a:extLst>
              <a:ext uri="{FF2B5EF4-FFF2-40B4-BE49-F238E27FC236}">
                <a16:creationId xmlns:a16="http://schemas.microsoft.com/office/drawing/2014/main" id="{E9F2BA10-B85D-4F00-8B92-05DA7D501B94}"/>
              </a:ext>
            </a:extLst>
          </p:cNvPr>
          <p:cNvSpPr txBox="1"/>
          <p:nvPr/>
        </p:nvSpPr>
        <p:spPr>
          <a:xfrm>
            <a:off x="412072" y="3215811"/>
            <a:ext cx="11310741" cy="677108"/>
          </a:xfrm>
          <a:prstGeom prst="rect">
            <a:avLst/>
          </a:prstGeom>
          <a:noFill/>
        </p:spPr>
        <p:txBody>
          <a:bodyPr wrap="square" rtlCol="0">
            <a:spAutoFit/>
          </a:bodyPr>
          <a:lstStyle/>
          <a:p>
            <a:endParaRPr lang="en-US" dirty="0"/>
          </a:p>
          <a:p>
            <a:r>
              <a:rPr lang="en-IN" sz="2000" b="1" dirty="0">
                <a:solidFill>
                  <a:schemeClr val="accent1"/>
                </a:solidFill>
                <a:latin typeface="Consolas" panose="020B0609020204030204" pitchFamily="49" charset="0"/>
              </a:rPr>
              <a:t>  </a:t>
            </a:r>
          </a:p>
        </p:txBody>
      </p:sp>
      <p:sp>
        <p:nvSpPr>
          <p:cNvPr id="14" name="TextBox 13">
            <a:extLst>
              <a:ext uri="{FF2B5EF4-FFF2-40B4-BE49-F238E27FC236}">
                <a16:creationId xmlns:a16="http://schemas.microsoft.com/office/drawing/2014/main" id="{CB6B5219-7C7A-4772-BFE7-CEAEA9BE1238}"/>
              </a:ext>
            </a:extLst>
          </p:cNvPr>
          <p:cNvSpPr txBox="1"/>
          <p:nvPr/>
        </p:nvSpPr>
        <p:spPr>
          <a:xfrm>
            <a:off x="316787" y="707432"/>
            <a:ext cx="11794732" cy="6555641"/>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p>
          <a:p>
            <a:r>
              <a:rPr lang="en-US" sz="2000" b="1" dirty="0">
                <a:solidFill>
                  <a:schemeClr val="accent1"/>
                </a:solidFill>
                <a:latin typeface="Consolas" panose="020B0609020204030204" pitchFamily="49" charset="0"/>
              </a:rPr>
              <a:t>				</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 Technical Consultant</a:t>
            </a:r>
          </a:p>
          <a:p>
            <a:r>
              <a:rPr lang="en-US" sz="2000" b="1" dirty="0">
                <a:solidFill>
                  <a:schemeClr val="accent1"/>
                </a:solidFill>
                <a:latin typeface="Consolas" panose="020B0609020204030204" pitchFamily="49" charset="0"/>
              </a:rPr>
              <a:t> </a:t>
            </a:r>
          </a:p>
          <a:p>
            <a:r>
              <a:rPr lang="en-US" sz="2000" b="1" dirty="0">
                <a:solidFill>
                  <a:schemeClr val="accent1"/>
                </a:solidFill>
                <a:latin typeface="Consolas" panose="020B0609020204030204" pitchFamily="49" charset="0"/>
              </a:rPr>
              <a:t> SAP ABAP Consultant</a:t>
            </a:r>
          </a:p>
          <a:p>
            <a:r>
              <a:rPr lang="en-US" sz="2000" b="1" dirty="0">
                <a:solidFill>
                  <a:schemeClr val="accent1"/>
                </a:solidFill>
                <a:latin typeface="Consolas" panose="020B0609020204030204" pitchFamily="49" charset="0"/>
              </a:rPr>
              <a:t> SAP BASIC Consultant</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  Needs to understand the functional requirement from the functional</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  specifications.</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  Translate the functional specifications to technical specifications.</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  Does the coding as per the technical specifications.</a:t>
            </a:r>
          </a:p>
          <a:p>
            <a:pPr marL="342900" indent="-342900">
              <a:buFont typeface="Wingdings" panose="05000000000000000000" pitchFamily="2" charset="2"/>
              <a:buChar char="Ø"/>
            </a:pPr>
            <a:r>
              <a:rPr lang="en-US" sz="2000" b="1" dirty="0">
                <a:solidFill>
                  <a:schemeClr val="accent1"/>
                </a:solidFill>
                <a:latin typeface="Consolas" panose="020B0609020204030204" pitchFamily="49" charset="0"/>
              </a:rPr>
              <a:t>  Needs to know ABAP.</a:t>
            </a:r>
          </a:p>
          <a:p>
            <a:pPr marL="342900" indent="-342900">
              <a:buFont typeface="Wingdings" panose="05000000000000000000" pitchFamily="2" charset="2"/>
              <a:buChar char="Ø"/>
            </a:pPr>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 Techno functional consultant</a:t>
            </a:r>
          </a:p>
          <a:p>
            <a:r>
              <a:rPr lang="en-US" sz="2000" b="1" dirty="0">
                <a:solidFill>
                  <a:schemeClr val="accent1"/>
                </a:solidFill>
                <a:latin typeface="Consolas" panose="020B0609020204030204" pitchFamily="49" charset="0"/>
              </a:rPr>
              <a:t>    ABAP + HR</a:t>
            </a:r>
          </a:p>
          <a:p>
            <a:r>
              <a:rPr lang="en-US" sz="2000" b="1" dirty="0">
                <a:solidFill>
                  <a:schemeClr val="accent1"/>
                </a:solidFill>
                <a:latin typeface="Consolas" panose="020B0609020204030204" pitchFamily="49" charset="0"/>
              </a:rPr>
              <a:t>    ABAP + SD</a:t>
            </a:r>
          </a:p>
          <a:p>
            <a:r>
              <a:rPr lang="en-US" sz="2000" b="1" dirty="0">
                <a:solidFill>
                  <a:schemeClr val="accent1"/>
                </a:solidFill>
                <a:latin typeface="Consolas" panose="020B0609020204030204" pitchFamily="49" charset="0"/>
              </a:rPr>
              <a:t>    BIW(Business Information Warehouse)</a:t>
            </a:r>
          </a:p>
          <a:p>
            <a:r>
              <a:rPr lang="en-US" sz="2000" b="1" dirty="0">
                <a:solidFill>
                  <a:schemeClr val="accent1"/>
                </a:solidFill>
                <a:latin typeface="Consolas" panose="020B0609020204030204" pitchFamily="49" charset="0"/>
              </a:rPr>
              <a:t>    Needs to know basic business processes.</a:t>
            </a:r>
          </a:p>
          <a:p>
            <a:endParaRPr lang="en-US" sz="2000" b="1" dirty="0">
              <a:solidFill>
                <a:schemeClr val="accent1"/>
              </a:solidFill>
              <a:latin typeface="Consolas" panose="020B0609020204030204" pitchFamily="49" charset="0"/>
            </a:endParaRPr>
          </a:p>
          <a:p>
            <a:endParaRPr lang="en-US" sz="2000" b="1" dirty="0">
              <a:solidFill>
                <a:schemeClr val="accent1"/>
              </a:solidFill>
              <a:latin typeface="Consolas" panose="020B0609020204030204" pitchFamily="49" charset="0"/>
            </a:endParaRPr>
          </a:p>
          <a:p>
            <a:endParaRPr lang="en-US" sz="2000" b="1" dirty="0">
              <a:solidFill>
                <a:schemeClr val="accent1"/>
              </a:solidFill>
              <a:latin typeface="Consolas" panose="020B0609020204030204" pitchFamily="49" charset="0"/>
            </a:endParaRPr>
          </a:p>
        </p:txBody>
      </p:sp>
      <p:sp>
        <p:nvSpPr>
          <p:cNvPr id="10" name="Content Placeholder 3">
            <a:extLst>
              <a:ext uri="{FF2B5EF4-FFF2-40B4-BE49-F238E27FC236}">
                <a16:creationId xmlns:a16="http://schemas.microsoft.com/office/drawing/2014/main" id="{FDFA8505-A5FE-44B2-8FE0-E3C50A91747C}"/>
              </a:ext>
            </a:extLst>
          </p:cNvPr>
          <p:cNvSpPr txBox="1">
            <a:spLocks/>
          </p:cNvSpPr>
          <p:nvPr/>
        </p:nvSpPr>
        <p:spPr>
          <a:xfrm>
            <a:off x="80481" y="478604"/>
            <a:ext cx="12078984" cy="6205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6"/>
            <a:endParaRPr lang="en-US" sz="2000" dirty="0">
              <a:solidFill>
                <a:schemeClr val="accent1"/>
              </a:solidFill>
            </a:endParaRPr>
          </a:p>
          <a:p>
            <a:pPr marL="2743200" lvl="6" indent="0">
              <a:buFont typeface="Arial" panose="020B0604020202020204" pitchFamily="34" charset="0"/>
              <a:buNone/>
            </a:pPr>
            <a:endParaRPr lang="en-US" sz="20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609658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78872"/>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326204"/>
            <a:ext cx="12078984" cy="6205591"/>
          </a:xfrm>
        </p:spPr>
        <p:txBody>
          <a:bodyPr>
            <a:normAutofit/>
          </a:bodyPr>
          <a:lstStyle/>
          <a:p>
            <a:pPr lvl="6"/>
            <a:endParaRPr lang="en-US" sz="2000" dirty="0">
              <a:solidFill>
                <a:schemeClr val="accent1"/>
              </a:solidFill>
            </a:endParaRPr>
          </a:p>
          <a:p>
            <a:pPr marL="2743200" lvl="6" indent="0">
              <a:buNone/>
            </a:pPr>
            <a:endParaRPr lang="en-US" sz="2000" dirty="0">
              <a:solidFill>
                <a:schemeClr val="accent1"/>
              </a:solidFill>
              <a:latin typeface="Consolas" panose="020B0609020204030204" pitchFamily="49" charset="0"/>
            </a:endParaRPr>
          </a:p>
          <a:p>
            <a:pPr marL="2743200" lvl="6" indent="0">
              <a:buNone/>
            </a:pPr>
            <a:endParaRPr lang="en-US" sz="2000" dirty="0">
              <a:solidFill>
                <a:schemeClr val="accent1"/>
              </a:solidFill>
              <a:latin typeface="Consolas" panose="020B0609020204030204" pitchFamily="49" charset="0"/>
            </a:endParaRPr>
          </a:p>
        </p:txBody>
      </p:sp>
      <p:sp>
        <p:nvSpPr>
          <p:cNvPr id="5" name="TextBox 4">
            <a:extLst>
              <a:ext uri="{FF2B5EF4-FFF2-40B4-BE49-F238E27FC236}">
                <a16:creationId xmlns:a16="http://schemas.microsoft.com/office/drawing/2014/main" id="{6EBC699A-1775-44E1-9A10-E5A800238A95}"/>
              </a:ext>
            </a:extLst>
          </p:cNvPr>
          <p:cNvSpPr txBox="1"/>
          <p:nvPr/>
        </p:nvSpPr>
        <p:spPr>
          <a:xfrm>
            <a:off x="1940103" y="3544876"/>
            <a:ext cx="11496782"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endParaRPr lang="en-IN" sz="2000" b="1" dirty="0">
              <a:solidFill>
                <a:schemeClr val="accent1"/>
              </a:solidFill>
              <a:latin typeface="Consolas" panose="020B0609020204030204" pitchFamily="49" charset="0"/>
            </a:endParaRPr>
          </a:p>
        </p:txBody>
      </p:sp>
      <p:sp>
        <p:nvSpPr>
          <p:cNvPr id="11" name="TextBox 10">
            <a:extLst>
              <a:ext uri="{FF2B5EF4-FFF2-40B4-BE49-F238E27FC236}">
                <a16:creationId xmlns:a16="http://schemas.microsoft.com/office/drawing/2014/main" id="{E9F2BA10-B85D-4F00-8B92-05DA7D501B94}"/>
              </a:ext>
            </a:extLst>
          </p:cNvPr>
          <p:cNvSpPr txBox="1"/>
          <p:nvPr/>
        </p:nvSpPr>
        <p:spPr>
          <a:xfrm>
            <a:off x="412072" y="3215811"/>
            <a:ext cx="11310741" cy="677108"/>
          </a:xfrm>
          <a:prstGeom prst="rect">
            <a:avLst/>
          </a:prstGeom>
          <a:noFill/>
        </p:spPr>
        <p:txBody>
          <a:bodyPr wrap="square" rtlCol="0">
            <a:spAutoFit/>
          </a:bodyPr>
          <a:lstStyle/>
          <a:p>
            <a:endParaRPr lang="en-US" dirty="0"/>
          </a:p>
          <a:p>
            <a:r>
              <a:rPr lang="en-IN" sz="2000" b="1" dirty="0">
                <a:solidFill>
                  <a:schemeClr val="accent1"/>
                </a:solidFill>
                <a:latin typeface="Consolas" panose="020B0609020204030204" pitchFamily="49" charset="0"/>
              </a:rPr>
              <a:t>  </a:t>
            </a:r>
          </a:p>
        </p:txBody>
      </p:sp>
      <p:sp>
        <p:nvSpPr>
          <p:cNvPr id="14" name="TextBox 13">
            <a:extLst>
              <a:ext uri="{FF2B5EF4-FFF2-40B4-BE49-F238E27FC236}">
                <a16:creationId xmlns:a16="http://schemas.microsoft.com/office/drawing/2014/main" id="{CB6B5219-7C7A-4772-BFE7-CEAEA9BE1238}"/>
              </a:ext>
            </a:extLst>
          </p:cNvPr>
          <p:cNvSpPr txBox="1"/>
          <p:nvPr/>
        </p:nvSpPr>
        <p:spPr>
          <a:xfrm>
            <a:off x="316787" y="707432"/>
            <a:ext cx="11794732" cy="6247864"/>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p>
          <a:p>
            <a:r>
              <a:rPr lang="en-US" sz="2000" b="1" dirty="0">
                <a:solidFill>
                  <a:schemeClr val="accent1"/>
                </a:solidFill>
                <a:latin typeface="Consolas" panose="020B0609020204030204" pitchFamily="49" charset="0"/>
              </a:rPr>
              <a:t> End users</a:t>
            </a:r>
          </a:p>
          <a:p>
            <a:r>
              <a:rPr lang="en-US" sz="2000" b="1" dirty="0">
                <a:solidFill>
                  <a:schemeClr val="accent1"/>
                </a:solidFill>
                <a:latin typeface="Consolas" panose="020B0609020204030204" pitchFamily="49" charset="0"/>
              </a:rPr>
              <a:t> Those who interact with SAP but don’t have much knowledge of SAP			</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				ABAP Consultant Roles and Responsibilities</a:t>
            </a:r>
          </a:p>
          <a:p>
            <a:r>
              <a:rPr lang="en-US" sz="2000" b="1" dirty="0">
                <a:solidFill>
                  <a:schemeClr val="accent1"/>
                </a:solidFill>
                <a:latin typeface="Consolas" panose="020B0609020204030204" pitchFamily="49" charset="0"/>
              </a:rPr>
              <a:t> R – Reports  I – Interfaces  C – Conversions  E – Enhancements  F – Forms </a:t>
            </a:r>
          </a:p>
          <a:p>
            <a:r>
              <a:rPr lang="en-US" sz="2000" b="1" dirty="0">
                <a:solidFill>
                  <a:schemeClr val="accent1"/>
                </a:solidFill>
                <a:latin typeface="Consolas" panose="020B0609020204030204" pitchFamily="49" charset="0"/>
              </a:rPr>
              <a:t>  Functional Consultant</a:t>
            </a:r>
          </a:p>
          <a:p>
            <a:r>
              <a:rPr lang="en-US" sz="2000" b="1" dirty="0">
                <a:solidFill>
                  <a:schemeClr val="accent1"/>
                </a:solidFill>
                <a:latin typeface="Consolas" panose="020B0609020204030204" pitchFamily="49" charset="0"/>
              </a:rPr>
              <a:t>A Functional SAP ABAP consultant has an end-to-end role and responsibility in the SAP business.</a:t>
            </a:r>
          </a:p>
          <a:p>
            <a:r>
              <a:rPr lang="en-US" sz="2000" b="1" dirty="0">
                <a:solidFill>
                  <a:schemeClr val="accent1"/>
                </a:solidFill>
                <a:latin typeface="Consolas" panose="020B0609020204030204" pitchFamily="49" charset="0"/>
              </a:rPr>
              <a:t>All through the business flow, the functional consultant ensures that the system is usable, and it is performing right.</a:t>
            </a:r>
          </a:p>
          <a:p>
            <a:r>
              <a:rPr lang="en-US" sz="2000" b="1" dirty="0">
                <a:solidFill>
                  <a:schemeClr val="accent1"/>
                </a:solidFill>
                <a:latin typeface="Consolas" panose="020B0609020204030204" pitchFamily="49" charset="0"/>
              </a:rPr>
              <a:t>Understanding Requirements: The Functional Consultant deals with the client end of the business cycle. He connects the abstract business needs of the client to the logical functional solutions from the system. His main task starts with him carving out the use cases by customizing the respective business area and ensuring that the system reacts in an expected way.</a:t>
            </a:r>
          </a:p>
          <a:p>
            <a:r>
              <a:rPr lang="en-US" sz="2000" b="1" dirty="0">
                <a:solidFill>
                  <a:schemeClr val="accent1"/>
                </a:solidFill>
                <a:latin typeface="Consolas" panose="020B0609020204030204" pitchFamily="49" charset="0"/>
              </a:rPr>
              <a:t>Make documents with proper guidelines, which allow the technical consultants to actually work on the requirement to provide the solution which caters to the customers’ needs.</a:t>
            </a:r>
          </a:p>
          <a:p>
            <a:r>
              <a:rPr lang="en-US" sz="2000" b="1" dirty="0">
                <a:solidFill>
                  <a:schemeClr val="accent1"/>
                </a:solidFill>
                <a:latin typeface="Consolas" panose="020B0609020204030204" pitchFamily="49" charset="0"/>
              </a:rPr>
              <a:t> </a:t>
            </a:r>
          </a:p>
        </p:txBody>
      </p:sp>
      <p:sp>
        <p:nvSpPr>
          <p:cNvPr id="10" name="Content Placeholder 3">
            <a:extLst>
              <a:ext uri="{FF2B5EF4-FFF2-40B4-BE49-F238E27FC236}">
                <a16:creationId xmlns:a16="http://schemas.microsoft.com/office/drawing/2014/main" id="{FDFA8505-A5FE-44B2-8FE0-E3C50A91747C}"/>
              </a:ext>
            </a:extLst>
          </p:cNvPr>
          <p:cNvSpPr txBox="1">
            <a:spLocks/>
          </p:cNvSpPr>
          <p:nvPr/>
        </p:nvSpPr>
        <p:spPr>
          <a:xfrm>
            <a:off x="80481" y="478604"/>
            <a:ext cx="12078984" cy="6205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6"/>
            <a:endParaRPr lang="en-US" sz="2000" dirty="0">
              <a:solidFill>
                <a:schemeClr val="accent1"/>
              </a:solidFill>
            </a:endParaRPr>
          </a:p>
          <a:p>
            <a:pPr marL="2743200" lvl="6" indent="0">
              <a:buFont typeface="Arial" panose="020B0604020202020204" pitchFamily="34" charset="0"/>
              <a:buNone/>
            </a:pPr>
            <a:endParaRPr lang="en-US" sz="20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1218980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78872"/>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326204"/>
            <a:ext cx="12078984" cy="6205591"/>
          </a:xfrm>
        </p:spPr>
        <p:txBody>
          <a:bodyPr>
            <a:normAutofit/>
          </a:bodyPr>
          <a:lstStyle/>
          <a:p>
            <a:pPr lvl="6"/>
            <a:endParaRPr lang="en-US" sz="2000" dirty="0">
              <a:solidFill>
                <a:schemeClr val="accent1"/>
              </a:solidFill>
            </a:endParaRPr>
          </a:p>
          <a:p>
            <a:pPr marL="2743200" lvl="6" indent="0">
              <a:buNone/>
            </a:pPr>
            <a:endParaRPr lang="en-US" sz="2000" dirty="0">
              <a:solidFill>
                <a:schemeClr val="accent1"/>
              </a:solidFill>
              <a:latin typeface="Consolas" panose="020B0609020204030204" pitchFamily="49" charset="0"/>
            </a:endParaRPr>
          </a:p>
          <a:p>
            <a:pPr marL="2743200" lvl="6" indent="0">
              <a:buNone/>
            </a:pPr>
            <a:endParaRPr lang="en-US" sz="2000" dirty="0">
              <a:solidFill>
                <a:schemeClr val="accent1"/>
              </a:solidFill>
              <a:latin typeface="Consolas" panose="020B0609020204030204" pitchFamily="49" charset="0"/>
            </a:endParaRPr>
          </a:p>
        </p:txBody>
      </p:sp>
      <p:sp>
        <p:nvSpPr>
          <p:cNvPr id="5" name="TextBox 4">
            <a:extLst>
              <a:ext uri="{FF2B5EF4-FFF2-40B4-BE49-F238E27FC236}">
                <a16:creationId xmlns:a16="http://schemas.microsoft.com/office/drawing/2014/main" id="{6EBC699A-1775-44E1-9A10-E5A800238A95}"/>
              </a:ext>
            </a:extLst>
          </p:cNvPr>
          <p:cNvSpPr txBox="1"/>
          <p:nvPr/>
        </p:nvSpPr>
        <p:spPr>
          <a:xfrm>
            <a:off x="1940103" y="3544876"/>
            <a:ext cx="11496782"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endParaRPr lang="en-IN" sz="2000" b="1" dirty="0">
              <a:solidFill>
                <a:schemeClr val="accent1"/>
              </a:solidFill>
              <a:latin typeface="Consolas" panose="020B0609020204030204" pitchFamily="49" charset="0"/>
            </a:endParaRPr>
          </a:p>
        </p:txBody>
      </p:sp>
      <p:sp>
        <p:nvSpPr>
          <p:cNvPr id="11" name="TextBox 10">
            <a:extLst>
              <a:ext uri="{FF2B5EF4-FFF2-40B4-BE49-F238E27FC236}">
                <a16:creationId xmlns:a16="http://schemas.microsoft.com/office/drawing/2014/main" id="{E9F2BA10-B85D-4F00-8B92-05DA7D501B94}"/>
              </a:ext>
            </a:extLst>
          </p:cNvPr>
          <p:cNvSpPr txBox="1"/>
          <p:nvPr/>
        </p:nvSpPr>
        <p:spPr>
          <a:xfrm>
            <a:off x="412072" y="3215811"/>
            <a:ext cx="11310741" cy="677108"/>
          </a:xfrm>
          <a:prstGeom prst="rect">
            <a:avLst/>
          </a:prstGeom>
          <a:noFill/>
        </p:spPr>
        <p:txBody>
          <a:bodyPr wrap="square" rtlCol="0">
            <a:spAutoFit/>
          </a:bodyPr>
          <a:lstStyle/>
          <a:p>
            <a:endParaRPr lang="en-US" dirty="0"/>
          </a:p>
          <a:p>
            <a:r>
              <a:rPr lang="en-IN" sz="2000" b="1" dirty="0">
                <a:solidFill>
                  <a:schemeClr val="accent1"/>
                </a:solidFill>
                <a:latin typeface="Consolas" panose="020B0609020204030204" pitchFamily="49" charset="0"/>
              </a:rPr>
              <a:t>  </a:t>
            </a:r>
          </a:p>
        </p:txBody>
      </p:sp>
      <p:sp>
        <p:nvSpPr>
          <p:cNvPr id="14" name="TextBox 13">
            <a:extLst>
              <a:ext uri="{FF2B5EF4-FFF2-40B4-BE49-F238E27FC236}">
                <a16:creationId xmlns:a16="http://schemas.microsoft.com/office/drawing/2014/main" id="{CB6B5219-7C7A-4772-BFE7-CEAEA9BE1238}"/>
              </a:ext>
            </a:extLst>
          </p:cNvPr>
          <p:cNvSpPr txBox="1"/>
          <p:nvPr/>
        </p:nvSpPr>
        <p:spPr>
          <a:xfrm>
            <a:off x="316787" y="707432"/>
            <a:ext cx="11794732" cy="5016758"/>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p>
          <a:p>
            <a:r>
              <a:rPr lang="en-US" sz="2000" b="1" dirty="0">
                <a:solidFill>
                  <a:schemeClr val="accent1"/>
                </a:solidFill>
                <a:latin typeface="Consolas" panose="020B0609020204030204" pitchFamily="49" charset="0"/>
              </a:rPr>
              <a:t>To generate a knowledge base about the current business process and business flow design, the set-up information and its complication. He also prepares the flow diagrams and DFD in Visio.</a:t>
            </a:r>
          </a:p>
          <a:p>
            <a:r>
              <a:rPr lang="en-US" sz="2000" b="1" dirty="0">
                <a:solidFill>
                  <a:schemeClr val="accent1"/>
                </a:solidFill>
                <a:latin typeface="Consolas" panose="020B0609020204030204" pitchFamily="49" charset="0"/>
              </a:rPr>
              <a:t>Everything configured on the SAP system has to be documented as per their modules in the form of predefined templates. These documents will then need approvals from their reporting heads.</a:t>
            </a:r>
          </a:p>
          <a:p>
            <a:r>
              <a:rPr lang="en-US" sz="2000" b="1" dirty="0">
                <a:solidFill>
                  <a:schemeClr val="accent1"/>
                </a:solidFill>
                <a:latin typeface="Consolas" panose="020B0609020204030204" pitchFamily="49" charset="0"/>
              </a:rPr>
              <a:t>To set-up DFD/ERD documentation, this is obtained from Mapping and GAP analysis done on each SAP ABAP module.</a:t>
            </a:r>
          </a:p>
          <a:p>
            <a:r>
              <a:rPr lang="en-US" sz="2000" b="1" dirty="0">
                <a:solidFill>
                  <a:schemeClr val="accent1"/>
                </a:solidFill>
                <a:latin typeface="Consolas" panose="020B0609020204030204" pitchFamily="49" charset="0"/>
              </a:rPr>
              <a:t>To prepare end user manuals</a:t>
            </a:r>
          </a:p>
          <a:p>
            <a:r>
              <a:rPr lang="en-US" sz="2000" b="1" dirty="0">
                <a:solidFill>
                  <a:schemeClr val="accent1"/>
                </a:solidFill>
                <a:latin typeface="Consolas" panose="020B0609020204030204" pitchFamily="49" charset="0"/>
              </a:rPr>
              <a:t>Training: A functional consultant is also responsible for knowledge transfer. He educates the users of the system through training programs.</a:t>
            </a:r>
          </a:p>
          <a:p>
            <a:r>
              <a:rPr lang="en-US" sz="2000" b="1" dirty="0">
                <a:solidFill>
                  <a:schemeClr val="accent1"/>
                </a:solidFill>
                <a:latin typeface="Consolas" panose="020B0609020204030204" pitchFamily="49" charset="0"/>
              </a:rPr>
              <a:t>Testing: A SAP ABAP Functional consultant may also have to prepare test scripts for testing the configured scenarios. Analyze the error generated if any.</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 </a:t>
            </a:r>
          </a:p>
        </p:txBody>
      </p:sp>
      <p:sp>
        <p:nvSpPr>
          <p:cNvPr id="10" name="Content Placeholder 3">
            <a:extLst>
              <a:ext uri="{FF2B5EF4-FFF2-40B4-BE49-F238E27FC236}">
                <a16:creationId xmlns:a16="http://schemas.microsoft.com/office/drawing/2014/main" id="{FDFA8505-A5FE-44B2-8FE0-E3C50A91747C}"/>
              </a:ext>
            </a:extLst>
          </p:cNvPr>
          <p:cNvSpPr txBox="1">
            <a:spLocks/>
          </p:cNvSpPr>
          <p:nvPr/>
        </p:nvSpPr>
        <p:spPr>
          <a:xfrm>
            <a:off x="80481" y="478604"/>
            <a:ext cx="12078984" cy="6205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6"/>
            <a:endParaRPr lang="en-US" sz="2000" dirty="0">
              <a:solidFill>
                <a:schemeClr val="accent1"/>
              </a:solidFill>
            </a:endParaRPr>
          </a:p>
          <a:p>
            <a:pPr marL="2743200" lvl="6" indent="0">
              <a:buFont typeface="Arial" panose="020B0604020202020204" pitchFamily="34" charset="0"/>
              <a:buNone/>
            </a:pPr>
            <a:endParaRPr lang="en-US" sz="20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4217452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78872"/>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326204"/>
            <a:ext cx="12078984" cy="6205591"/>
          </a:xfrm>
        </p:spPr>
        <p:txBody>
          <a:bodyPr>
            <a:normAutofit/>
          </a:bodyPr>
          <a:lstStyle/>
          <a:p>
            <a:pPr lvl="6"/>
            <a:endParaRPr lang="en-US" sz="2000" dirty="0">
              <a:solidFill>
                <a:schemeClr val="accent1"/>
              </a:solidFill>
            </a:endParaRPr>
          </a:p>
          <a:p>
            <a:pPr marL="2743200" lvl="6" indent="0">
              <a:buNone/>
            </a:pPr>
            <a:endParaRPr lang="en-US" sz="2000" dirty="0">
              <a:solidFill>
                <a:schemeClr val="accent1"/>
              </a:solidFill>
              <a:latin typeface="Consolas" panose="020B0609020204030204" pitchFamily="49" charset="0"/>
            </a:endParaRPr>
          </a:p>
          <a:p>
            <a:pPr marL="2743200" lvl="6" indent="0">
              <a:buNone/>
            </a:pPr>
            <a:endParaRPr lang="en-US" sz="2000" dirty="0">
              <a:solidFill>
                <a:schemeClr val="accent1"/>
              </a:solidFill>
              <a:latin typeface="Consolas" panose="020B0609020204030204" pitchFamily="49" charset="0"/>
            </a:endParaRPr>
          </a:p>
        </p:txBody>
      </p:sp>
      <p:sp>
        <p:nvSpPr>
          <p:cNvPr id="5" name="TextBox 4">
            <a:extLst>
              <a:ext uri="{FF2B5EF4-FFF2-40B4-BE49-F238E27FC236}">
                <a16:creationId xmlns:a16="http://schemas.microsoft.com/office/drawing/2014/main" id="{6EBC699A-1775-44E1-9A10-E5A800238A95}"/>
              </a:ext>
            </a:extLst>
          </p:cNvPr>
          <p:cNvSpPr txBox="1"/>
          <p:nvPr/>
        </p:nvSpPr>
        <p:spPr>
          <a:xfrm>
            <a:off x="1940103" y="3544876"/>
            <a:ext cx="11496782"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endParaRPr lang="en-IN" sz="2000" b="1" dirty="0">
              <a:solidFill>
                <a:schemeClr val="accent1"/>
              </a:solidFill>
              <a:latin typeface="Consolas" panose="020B0609020204030204" pitchFamily="49" charset="0"/>
            </a:endParaRPr>
          </a:p>
        </p:txBody>
      </p:sp>
      <p:sp>
        <p:nvSpPr>
          <p:cNvPr id="11" name="TextBox 10">
            <a:extLst>
              <a:ext uri="{FF2B5EF4-FFF2-40B4-BE49-F238E27FC236}">
                <a16:creationId xmlns:a16="http://schemas.microsoft.com/office/drawing/2014/main" id="{E9F2BA10-B85D-4F00-8B92-05DA7D501B94}"/>
              </a:ext>
            </a:extLst>
          </p:cNvPr>
          <p:cNvSpPr txBox="1"/>
          <p:nvPr/>
        </p:nvSpPr>
        <p:spPr>
          <a:xfrm>
            <a:off x="412072" y="3215811"/>
            <a:ext cx="11310741" cy="677108"/>
          </a:xfrm>
          <a:prstGeom prst="rect">
            <a:avLst/>
          </a:prstGeom>
          <a:noFill/>
        </p:spPr>
        <p:txBody>
          <a:bodyPr wrap="square" rtlCol="0">
            <a:spAutoFit/>
          </a:bodyPr>
          <a:lstStyle/>
          <a:p>
            <a:endParaRPr lang="en-US" dirty="0"/>
          </a:p>
          <a:p>
            <a:r>
              <a:rPr lang="en-IN" sz="2000" b="1" dirty="0">
                <a:solidFill>
                  <a:schemeClr val="accent1"/>
                </a:solidFill>
                <a:latin typeface="Consolas" panose="020B0609020204030204" pitchFamily="49" charset="0"/>
              </a:rPr>
              <a:t>  </a:t>
            </a:r>
          </a:p>
        </p:txBody>
      </p:sp>
      <p:sp>
        <p:nvSpPr>
          <p:cNvPr id="14" name="TextBox 13">
            <a:extLst>
              <a:ext uri="{FF2B5EF4-FFF2-40B4-BE49-F238E27FC236}">
                <a16:creationId xmlns:a16="http://schemas.microsoft.com/office/drawing/2014/main" id="{CB6B5219-7C7A-4772-BFE7-CEAEA9BE1238}"/>
              </a:ext>
            </a:extLst>
          </p:cNvPr>
          <p:cNvSpPr txBox="1"/>
          <p:nvPr/>
        </p:nvSpPr>
        <p:spPr>
          <a:xfrm>
            <a:off x="316787" y="707432"/>
            <a:ext cx="11794732" cy="5016758"/>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p>
          <a:p>
            <a:r>
              <a:rPr lang="en-US" sz="2000" b="1" dirty="0">
                <a:solidFill>
                  <a:schemeClr val="accent1"/>
                </a:solidFill>
                <a:latin typeface="Consolas" panose="020B0609020204030204" pitchFamily="49" charset="0"/>
              </a:rPr>
              <a:t>TECHNICAL CONSULTANTS</a:t>
            </a:r>
          </a:p>
          <a:p>
            <a:r>
              <a:rPr lang="en-US" sz="2000" b="1" dirty="0">
                <a:solidFill>
                  <a:schemeClr val="accent1"/>
                </a:solidFill>
                <a:latin typeface="Consolas" panose="020B0609020204030204" pitchFamily="49" charset="0"/>
              </a:rPr>
              <a:t>SAP ABAP Technical Consultants provide their services for software deployment and integrations. Technical Specification Design: Work on technical specification design by referring to the functional specification you received from the functional consultants’ team. Experience will aid you through this process. Team leader approves the technical specification.</a:t>
            </a:r>
          </a:p>
          <a:p>
            <a:r>
              <a:rPr lang="en-US" sz="2000" b="1" dirty="0">
                <a:solidFill>
                  <a:schemeClr val="accent1"/>
                </a:solidFill>
                <a:latin typeface="Consolas" panose="020B0609020204030204" pitchFamily="49" charset="0"/>
              </a:rPr>
              <a:t>Develop and Implement: Develop and implement program objects using ABAP workbench tools. It can be a report program or an online program. Technical consultants help in designing interfaces and customizations in SAP. He should also help in configuring the SAP R3 installation. They are also responsible for the migration of data from the legacy system to the latest SAP implementation.</a:t>
            </a:r>
          </a:p>
          <a:p>
            <a:r>
              <a:rPr lang="en-US" sz="2000" b="1" dirty="0">
                <a:solidFill>
                  <a:schemeClr val="accent1"/>
                </a:solidFill>
                <a:latin typeface="Consolas" panose="020B0609020204030204" pitchFamily="49" charset="0"/>
              </a:rPr>
              <a:t>Perform unit testing: Perform the unit test cases on the developed objects and record the results in a document. Support other types of testing.</a:t>
            </a:r>
          </a:p>
          <a:p>
            <a:r>
              <a:rPr lang="en-US" sz="2000" b="1" dirty="0">
                <a:solidFill>
                  <a:schemeClr val="accent1"/>
                </a:solidFill>
                <a:latin typeface="Consolas" panose="020B0609020204030204" pitchFamily="49" charset="0"/>
              </a:rPr>
              <a:t> </a:t>
            </a:r>
          </a:p>
          <a:p>
            <a:endParaRPr lang="en-US" sz="2000" b="1" dirty="0">
              <a:solidFill>
                <a:schemeClr val="accent1"/>
              </a:solidFill>
              <a:latin typeface="Consolas" panose="020B0609020204030204" pitchFamily="49" charset="0"/>
            </a:endParaRPr>
          </a:p>
        </p:txBody>
      </p:sp>
      <p:sp>
        <p:nvSpPr>
          <p:cNvPr id="10" name="Content Placeholder 3">
            <a:extLst>
              <a:ext uri="{FF2B5EF4-FFF2-40B4-BE49-F238E27FC236}">
                <a16:creationId xmlns:a16="http://schemas.microsoft.com/office/drawing/2014/main" id="{FDFA8505-A5FE-44B2-8FE0-E3C50A91747C}"/>
              </a:ext>
            </a:extLst>
          </p:cNvPr>
          <p:cNvSpPr txBox="1">
            <a:spLocks/>
          </p:cNvSpPr>
          <p:nvPr/>
        </p:nvSpPr>
        <p:spPr>
          <a:xfrm>
            <a:off x="80481" y="478604"/>
            <a:ext cx="12078984" cy="6205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6"/>
            <a:endParaRPr lang="en-US" sz="2000" dirty="0">
              <a:solidFill>
                <a:schemeClr val="accent1"/>
              </a:solidFill>
            </a:endParaRPr>
          </a:p>
          <a:p>
            <a:pPr marL="2743200" lvl="6" indent="0">
              <a:buFont typeface="Arial" panose="020B0604020202020204" pitchFamily="34" charset="0"/>
              <a:buNone/>
            </a:pPr>
            <a:endParaRPr lang="en-US" sz="20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743356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78872"/>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326204"/>
            <a:ext cx="12078984" cy="6205591"/>
          </a:xfrm>
        </p:spPr>
        <p:txBody>
          <a:bodyPr>
            <a:normAutofit/>
          </a:bodyPr>
          <a:lstStyle/>
          <a:p>
            <a:pPr lvl="6"/>
            <a:endParaRPr lang="en-US" sz="2000" dirty="0">
              <a:solidFill>
                <a:schemeClr val="accent1"/>
              </a:solidFill>
            </a:endParaRPr>
          </a:p>
          <a:p>
            <a:pPr marL="2743200" lvl="6" indent="0">
              <a:buNone/>
            </a:pPr>
            <a:endParaRPr lang="en-US" sz="2000" dirty="0">
              <a:solidFill>
                <a:schemeClr val="accent1"/>
              </a:solidFill>
              <a:latin typeface="Consolas" panose="020B0609020204030204" pitchFamily="49" charset="0"/>
            </a:endParaRPr>
          </a:p>
          <a:p>
            <a:pPr marL="2743200" lvl="6" indent="0">
              <a:buNone/>
            </a:pPr>
            <a:endParaRPr lang="en-US" sz="2000" dirty="0">
              <a:solidFill>
                <a:schemeClr val="accent1"/>
              </a:solidFill>
              <a:latin typeface="Consolas" panose="020B0609020204030204" pitchFamily="49" charset="0"/>
            </a:endParaRPr>
          </a:p>
        </p:txBody>
      </p:sp>
      <p:sp>
        <p:nvSpPr>
          <p:cNvPr id="5" name="TextBox 4">
            <a:extLst>
              <a:ext uri="{FF2B5EF4-FFF2-40B4-BE49-F238E27FC236}">
                <a16:creationId xmlns:a16="http://schemas.microsoft.com/office/drawing/2014/main" id="{6EBC699A-1775-44E1-9A10-E5A800238A95}"/>
              </a:ext>
            </a:extLst>
          </p:cNvPr>
          <p:cNvSpPr txBox="1"/>
          <p:nvPr/>
        </p:nvSpPr>
        <p:spPr>
          <a:xfrm>
            <a:off x="1940103" y="3544876"/>
            <a:ext cx="11496782"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endParaRPr lang="en-IN" sz="2000" b="1" dirty="0">
              <a:solidFill>
                <a:schemeClr val="accent1"/>
              </a:solidFill>
              <a:latin typeface="Consolas" panose="020B0609020204030204" pitchFamily="49" charset="0"/>
            </a:endParaRPr>
          </a:p>
        </p:txBody>
      </p:sp>
      <p:sp>
        <p:nvSpPr>
          <p:cNvPr id="11" name="TextBox 10">
            <a:extLst>
              <a:ext uri="{FF2B5EF4-FFF2-40B4-BE49-F238E27FC236}">
                <a16:creationId xmlns:a16="http://schemas.microsoft.com/office/drawing/2014/main" id="{E9F2BA10-B85D-4F00-8B92-05DA7D501B94}"/>
              </a:ext>
            </a:extLst>
          </p:cNvPr>
          <p:cNvSpPr txBox="1"/>
          <p:nvPr/>
        </p:nvSpPr>
        <p:spPr>
          <a:xfrm>
            <a:off x="412072" y="3215811"/>
            <a:ext cx="11310741" cy="677108"/>
          </a:xfrm>
          <a:prstGeom prst="rect">
            <a:avLst/>
          </a:prstGeom>
          <a:noFill/>
        </p:spPr>
        <p:txBody>
          <a:bodyPr wrap="square" rtlCol="0">
            <a:spAutoFit/>
          </a:bodyPr>
          <a:lstStyle/>
          <a:p>
            <a:endParaRPr lang="en-US" dirty="0"/>
          </a:p>
          <a:p>
            <a:r>
              <a:rPr lang="en-IN" sz="2000" b="1" dirty="0">
                <a:solidFill>
                  <a:schemeClr val="accent1"/>
                </a:solidFill>
                <a:latin typeface="Consolas" panose="020B0609020204030204" pitchFamily="49" charset="0"/>
              </a:rPr>
              <a:t>  </a:t>
            </a:r>
          </a:p>
        </p:txBody>
      </p:sp>
      <p:sp>
        <p:nvSpPr>
          <p:cNvPr id="14" name="TextBox 13">
            <a:extLst>
              <a:ext uri="{FF2B5EF4-FFF2-40B4-BE49-F238E27FC236}">
                <a16:creationId xmlns:a16="http://schemas.microsoft.com/office/drawing/2014/main" id="{CB6B5219-7C7A-4772-BFE7-CEAEA9BE1238}"/>
              </a:ext>
            </a:extLst>
          </p:cNvPr>
          <p:cNvSpPr txBox="1"/>
          <p:nvPr/>
        </p:nvSpPr>
        <p:spPr>
          <a:xfrm>
            <a:off x="316787" y="707432"/>
            <a:ext cx="11794732" cy="7171194"/>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p>
          <a:p>
            <a:r>
              <a:rPr lang="en-US" sz="2000" b="1" dirty="0">
                <a:solidFill>
                  <a:schemeClr val="accent1"/>
                </a:solidFill>
                <a:latin typeface="Consolas" panose="020B0609020204030204" pitchFamily="49" charset="0"/>
              </a:rPr>
              <a:t>To the production support manager on technical development processes.</a:t>
            </a:r>
          </a:p>
          <a:p>
            <a:r>
              <a:rPr lang="en-US" sz="2000" b="1" dirty="0">
                <a:solidFill>
                  <a:schemeClr val="accent1"/>
                </a:solidFill>
                <a:latin typeface="Consolas" panose="020B0609020204030204" pitchFamily="49" charset="0"/>
              </a:rPr>
              <a:t>A SAP ABAP support consultant supports the SAP problems the client faces. He also assists through the different processes by being an interface which will ensure the prompt solution to the client’s problem. Depending on the various roles a support consultant plays, he handles various responsibilities like Basic Support – When the customer comes up with a problem, the support consultant analyzes. He analyzes the problem, conducts defect analysis and performs necessary fixes and enhancements. If enhancements, additions of user exits/reports/forms and other enhancements are required for a program object, he works it out with the functional team. Basically, he does trouble shooting for the customer and supports him throughout the project. </a:t>
            </a:r>
          </a:p>
          <a:p>
            <a:r>
              <a:rPr lang="en-US" sz="2000" b="1" dirty="0">
                <a:solidFill>
                  <a:schemeClr val="accent1"/>
                </a:solidFill>
                <a:latin typeface="Consolas" panose="020B0609020204030204" pitchFamily="49" charset="0"/>
              </a:rPr>
              <a:t>Development support – He helps in identifying the issues raised by the customer in customized programs, debugging the issue and fixing it. He also supports the functional team in the development of requirements and specifications. He should be able to manage operational support, and should provide on call support as required by the team. Troubleshoot production problems in a timely manner.</a:t>
            </a:r>
          </a:p>
          <a:p>
            <a:r>
              <a:rPr lang="en-US" sz="2000" b="1" dirty="0">
                <a:solidFill>
                  <a:schemeClr val="accent1"/>
                </a:solidFill>
                <a:latin typeface="Consolas" panose="020B0609020204030204" pitchFamily="49" charset="0"/>
              </a:rPr>
              <a:t>Be an Interface: He also engages with other teams whenever necessary after seeking permissions from the team lead to ensure that incidents/issues are appropriately resolved. He should interface with the Production support team and provide feedback to the Production Support Manager on technical development processes. </a:t>
            </a: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 </a:t>
            </a:r>
          </a:p>
          <a:p>
            <a:endParaRPr lang="en-US" sz="2000" b="1" dirty="0">
              <a:solidFill>
                <a:schemeClr val="accent1"/>
              </a:solidFill>
              <a:latin typeface="Consolas" panose="020B0609020204030204" pitchFamily="49" charset="0"/>
            </a:endParaRPr>
          </a:p>
        </p:txBody>
      </p:sp>
      <p:sp>
        <p:nvSpPr>
          <p:cNvPr id="10" name="Content Placeholder 3">
            <a:extLst>
              <a:ext uri="{FF2B5EF4-FFF2-40B4-BE49-F238E27FC236}">
                <a16:creationId xmlns:a16="http://schemas.microsoft.com/office/drawing/2014/main" id="{FDFA8505-A5FE-44B2-8FE0-E3C50A91747C}"/>
              </a:ext>
            </a:extLst>
          </p:cNvPr>
          <p:cNvSpPr txBox="1">
            <a:spLocks/>
          </p:cNvSpPr>
          <p:nvPr/>
        </p:nvSpPr>
        <p:spPr>
          <a:xfrm>
            <a:off x="80481" y="478604"/>
            <a:ext cx="12078984" cy="6205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6"/>
            <a:endParaRPr lang="en-US" sz="2000" dirty="0">
              <a:solidFill>
                <a:schemeClr val="accent1"/>
              </a:solidFill>
            </a:endParaRPr>
          </a:p>
          <a:p>
            <a:pPr marL="2743200" lvl="6" indent="0">
              <a:buFont typeface="Arial" panose="020B0604020202020204" pitchFamily="34" charset="0"/>
              <a:buNone/>
            </a:pPr>
            <a:endParaRPr lang="en-US" sz="20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2804077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99420"/>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0" y="318499"/>
            <a:ext cx="12027613" cy="6102849"/>
          </a:xfrm>
        </p:spPr>
        <p:txBody>
          <a:bodyPr>
            <a:normAutofit fontScale="92500" lnSpcReduction="20000"/>
          </a:bodyPr>
          <a:lstStyle/>
          <a:p>
            <a:pPr lvl="6"/>
            <a:endParaRPr lang="en-US" dirty="0"/>
          </a:p>
          <a:p>
            <a:pPr marL="2743200" lvl="6" indent="0">
              <a:buNone/>
            </a:pPr>
            <a:r>
              <a:rPr lang="en-US" sz="2800" b="1" dirty="0">
                <a:solidFill>
                  <a:srgbClr val="0070C0"/>
                </a:solidFill>
                <a:latin typeface="Consolas" panose="020B0609020204030204" pitchFamily="49" charset="0"/>
              </a:rPr>
              <a:t>	SAP ARCHITECTURE </a:t>
            </a:r>
          </a:p>
          <a:p>
            <a:pPr marL="2743200" lvl="6" indent="0">
              <a:buNone/>
            </a:pPr>
            <a:endParaRPr lang="en-US" sz="2800" b="1" dirty="0">
              <a:latin typeface="Consolas" panose="020B0609020204030204" pitchFamily="49" charset="0"/>
            </a:endParaRPr>
          </a:p>
          <a:p>
            <a:pPr marL="2743200" lvl="6" indent="0">
              <a:buNone/>
            </a:pPr>
            <a:endParaRPr lang="en-US" sz="2800" b="1" dirty="0">
              <a:latin typeface="Consolas" panose="020B0609020204030204" pitchFamily="49" charset="0"/>
            </a:endParaRPr>
          </a:p>
          <a:p>
            <a:pPr algn="l">
              <a:lnSpc>
                <a:spcPct val="100000"/>
              </a:lnSpc>
              <a:spcBef>
                <a:spcPct val="75000"/>
              </a:spcBef>
              <a:buClr>
                <a:schemeClr val="accent1"/>
              </a:buClr>
              <a:buFont typeface="Wingdings" panose="05000000000000000000" pitchFamily="2" charset="2"/>
              <a:buChar char="§"/>
            </a:pPr>
            <a:r>
              <a:rPr lang="en-US" altLang="en-US" sz="1800" b="1" dirty="0">
                <a:solidFill>
                  <a:srgbClr val="0070C0"/>
                </a:solidFill>
                <a:latin typeface="Arial" panose="020B0604020202020204" pitchFamily="34" charset="0"/>
              </a:rPr>
              <a:t>The R/1 system</a:t>
            </a:r>
          </a:p>
          <a:p>
            <a:pPr lvl="1" algn="l">
              <a:lnSpc>
                <a:spcPct val="100000"/>
              </a:lnSpc>
              <a:buClr>
                <a:schemeClr val="accent1"/>
              </a:buClr>
              <a:buFont typeface="Wingdings" panose="05000000000000000000" pitchFamily="2" charset="2"/>
              <a:buChar char="§"/>
            </a:pPr>
            <a:r>
              <a:rPr lang="en-US" altLang="en-US" sz="2200" b="1" dirty="0">
                <a:solidFill>
                  <a:srgbClr val="0070C0"/>
                </a:solidFill>
                <a:latin typeface="Consolas" panose="020B0609020204030204" pitchFamily="49" charset="0"/>
              </a:rPr>
              <a:t>Developed for ICI Chemical</a:t>
            </a:r>
          </a:p>
          <a:p>
            <a:pPr lvl="1" algn="l">
              <a:lnSpc>
                <a:spcPct val="100000"/>
              </a:lnSpc>
              <a:buClr>
                <a:schemeClr val="accent1"/>
              </a:buClr>
              <a:buFont typeface="Wingdings" panose="05000000000000000000" pitchFamily="2" charset="2"/>
              <a:buChar char="§"/>
            </a:pPr>
            <a:r>
              <a:rPr lang="en-US" altLang="en-US" sz="2200" b="1" dirty="0">
                <a:solidFill>
                  <a:srgbClr val="0070C0"/>
                </a:solidFill>
                <a:latin typeface="Consolas" panose="020B0609020204030204" pitchFamily="49" charset="0"/>
              </a:rPr>
              <a:t>Released 1972</a:t>
            </a:r>
          </a:p>
          <a:p>
            <a:pPr lvl="1" algn="l">
              <a:lnSpc>
                <a:spcPct val="100000"/>
              </a:lnSpc>
              <a:buClr>
                <a:schemeClr val="accent1"/>
              </a:buClr>
              <a:buFont typeface="Wingdings" panose="05000000000000000000" pitchFamily="2" charset="2"/>
              <a:buChar char="§"/>
            </a:pPr>
            <a:r>
              <a:rPr lang="en-US" altLang="en-US" sz="2200" b="1" dirty="0">
                <a:solidFill>
                  <a:srgbClr val="0070C0"/>
                </a:solidFill>
                <a:latin typeface="Consolas" panose="020B0609020204030204" pitchFamily="49" charset="0"/>
              </a:rPr>
              <a:t>Focused on Sales &amp; Distribution and Materials Management</a:t>
            </a:r>
          </a:p>
          <a:p>
            <a:pPr lvl="1" algn="l">
              <a:lnSpc>
                <a:spcPct val="100000"/>
              </a:lnSpc>
              <a:buClr>
                <a:schemeClr val="accent1"/>
              </a:buClr>
              <a:buFont typeface="Wingdings" panose="05000000000000000000" pitchFamily="2" charset="2"/>
              <a:buChar char="§"/>
            </a:pPr>
            <a:r>
              <a:rPr lang="en-US" altLang="en-US" sz="2200" b="1" dirty="0">
                <a:solidFill>
                  <a:srgbClr val="0070C0"/>
                </a:solidFill>
                <a:latin typeface="Consolas" panose="020B0609020204030204" pitchFamily="49" charset="0"/>
              </a:rPr>
              <a:t>Discontinued after release of R/2</a:t>
            </a:r>
          </a:p>
          <a:p>
            <a:pPr marL="2743200" lvl="6" indent="0">
              <a:buNone/>
            </a:pPr>
            <a:endParaRPr lang="en-US" sz="2800" b="1" dirty="0">
              <a:latin typeface="Consolas" panose="020B0609020204030204" pitchFamily="49" charset="0"/>
            </a:endParaRPr>
          </a:p>
          <a:p>
            <a:pPr algn="l">
              <a:lnSpc>
                <a:spcPct val="100000"/>
              </a:lnSpc>
              <a:spcBef>
                <a:spcPct val="75000"/>
              </a:spcBef>
              <a:buClr>
                <a:schemeClr val="accent1"/>
              </a:buClr>
              <a:buFont typeface="Wingdings" panose="05000000000000000000" pitchFamily="2" charset="2"/>
              <a:buChar char="§"/>
            </a:pPr>
            <a:endParaRPr lang="en-US" altLang="en-US" sz="1800" b="1" dirty="0">
              <a:solidFill>
                <a:srgbClr val="0070C0"/>
              </a:solidFill>
              <a:latin typeface="Arial" panose="020B0604020202020204" pitchFamily="34" charset="0"/>
            </a:endParaRPr>
          </a:p>
          <a:p>
            <a:pPr algn="l">
              <a:lnSpc>
                <a:spcPct val="100000"/>
              </a:lnSpc>
              <a:spcBef>
                <a:spcPct val="75000"/>
              </a:spcBef>
              <a:buClr>
                <a:schemeClr val="accent1"/>
              </a:buClr>
              <a:buFont typeface="Wingdings" panose="05000000000000000000" pitchFamily="2" charset="2"/>
              <a:buChar char="§"/>
            </a:pPr>
            <a:r>
              <a:rPr lang="en-US" altLang="en-US" sz="1800" b="1" dirty="0">
                <a:solidFill>
                  <a:srgbClr val="0070C0"/>
                </a:solidFill>
                <a:latin typeface="Arial" panose="020B0604020202020204" pitchFamily="34" charset="0"/>
              </a:rPr>
              <a:t>The R/2 system</a:t>
            </a:r>
          </a:p>
          <a:p>
            <a:pPr lvl="1" algn="l">
              <a:lnSpc>
                <a:spcPct val="100000"/>
              </a:lnSpc>
              <a:buClr>
                <a:schemeClr val="accent1"/>
              </a:buClr>
              <a:buFont typeface="Wingdings" panose="05000000000000000000" pitchFamily="2" charset="2"/>
              <a:buChar char="§"/>
            </a:pPr>
            <a:r>
              <a:rPr lang="en-US" altLang="en-US" sz="2200" b="1" dirty="0">
                <a:solidFill>
                  <a:srgbClr val="0070C0"/>
                </a:solidFill>
                <a:latin typeface="Consolas" panose="020B0609020204030204" pitchFamily="49" charset="0"/>
              </a:rPr>
              <a:t>Reorganized as leading mainframe software for large multinational corporations</a:t>
            </a:r>
          </a:p>
          <a:p>
            <a:pPr lvl="1" algn="l">
              <a:lnSpc>
                <a:spcPct val="100000"/>
              </a:lnSpc>
              <a:buClr>
                <a:schemeClr val="accent1"/>
              </a:buClr>
              <a:buFont typeface="Wingdings" panose="05000000000000000000" pitchFamily="2" charset="2"/>
              <a:buChar char="§"/>
            </a:pPr>
            <a:r>
              <a:rPr lang="en-US" altLang="en-US" sz="2200" b="1" dirty="0">
                <a:solidFill>
                  <a:srgbClr val="0070C0"/>
                </a:solidFill>
                <a:latin typeface="Consolas" panose="020B0609020204030204" pitchFamily="49" charset="0"/>
              </a:rPr>
              <a:t>No sales effort planned – reactive only</a:t>
            </a:r>
          </a:p>
          <a:p>
            <a:pPr lvl="1" algn="l">
              <a:lnSpc>
                <a:spcPct val="100000"/>
              </a:lnSpc>
              <a:buClr>
                <a:schemeClr val="accent1"/>
              </a:buClr>
              <a:buFont typeface="Wingdings" panose="05000000000000000000" pitchFamily="2" charset="2"/>
              <a:buChar char="§"/>
            </a:pPr>
            <a:r>
              <a:rPr lang="en-US" altLang="en-US" sz="2200" b="1" dirty="0">
                <a:solidFill>
                  <a:srgbClr val="0070C0"/>
                </a:solidFill>
                <a:latin typeface="Consolas" panose="020B0609020204030204" pitchFamily="49" charset="0"/>
              </a:rPr>
              <a:t>4,300 copies worldwide in 1993</a:t>
            </a:r>
          </a:p>
          <a:p>
            <a:pPr lvl="1" algn="l">
              <a:lnSpc>
                <a:spcPct val="100000"/>
              </a:lnSpc>
              <a:buClr>
                <a:schemeClr val="accent1"/>
              </a:buClr>
              <a:buFont typeface="Wingdings" panose="05000000000000000000" pitchFamily="2" charset="2"/>
              <a:buChar char="§"/>
            </a:pPr>
            <a:r>
              <a:rPr lang="en-US" altLang="en-US" sz="2200" b="1" dirty="0">
                <a:solidFill>
                  <a:srgbClr val="0070C0"/>
                </a:solidFill>
                <a:latin typeface="Consolas" panose="020B0609020204030204" pitchFamily="49" charset="0"/>
              </a:rPr>
              <a:t>Mainframe-based to replace user legacy software,</a:t>
            </a:r>
            <a:br>
              <a:rPr lang="en-US" altLang="en-US" sz="2200" b="1" dirty="0">
                <a:solidFill>
                  <a:srgbClr val="0070C0"/>
                </a:solidFill>
                <a:latin typeface="Consolas" panose="020B0609020204030204" pitchFamily="49" charset="0"/>
              </a:rPr>
            </a:br>
            <a:r>
              <a:rPr lang="en-US" altLang="en-US" sz="2200" b="1" dirty="0">
                <a:solidFill>
                  <a:srgbClr val="0070C0"/>
                </a:solidFill>
                <a:latin typeface="Consolas" panose="020B0609020204030204" pitchFamily="49" charset="0"/>
              </a:rPr>
              <a:t>co-existence and migration strategy underway for R/2 and R/3</a:t>
            </a:r>
          </a:p>
          <a:p>
            <a:pPr lvl="1" algn="l">
              <a:lnSpc>
                <a:spcPct val="100000"/>
              </a:lnSpc>
              <a:buClr>
                <a:schemeClr val="accent1"/>
              </a:buClr>
              <a:buFont typeface="Wingdings" panose="05000000000000000000" pitchFamily="2" charset="2"/>
              <a:buChar char="§"/>
            </a:pPr>
            <a:r>
              <a:rPr lang="en-US" altLang="en-US" sz="2200" b="1" dirty="0">
                <a:solidFill>
                  <a:srgbClr val="0070C0"/>
                </a:solidFill>
                <a:latin typeface="Consolas" panose="020B0609020204030204" pitchFamily="49" charset="0"/>
              </a:rPr>
              <a:t>Keeping in mind its multinational customers, SAP designs SAP </a:t>
            </a:r>
            <a:br>
              <a:rPr lang="en-US" altLang="en-US" sz="2200" b="1" dirty="0">
                <a:solidFill>
                  <a:srgbClr val="0070C0"/>
                </a:solidFill>
                <a:latin typeface="Consolas" panose="020B0609020204030204" pitchFamily="49" charset="0"/>
              </a:rPr>
            </a:br>
            <a:r>
              <a:rPr lang="en-US" altLang="en-US" sz="2200" b="1" dirty="0">
                <a:solidFill>
                  <a:srgbClr val="0070C0"/>
                </a:solidFill>
                <a:latin typeface="Consolas" panose="020B0609020204030204" pitchFamily="49" charset="0"/>
              </a:rPr>
              <a:t>R/2 to handle different languages and currencies. </a:t>
            </a:r>
          </a:p>
          <a:p>
            <a:pPr marL="2743200" lvl="6" indent="0">
              <a:buNone/>
            </a:pPr>
            <a:endParaRPr lang="en-US" sz="2800" b="1" dirty="0">
              <a:latin typeface="Consolas" panose="020B0609020204030204" pitchFamily="49" charset="0"/>
            </a:endParaRPr>
          </a:p>
        </p:txBody>
      </p:sp>
      <p:sp>
        <p:nvSpPr>
          <p:cNvPr id="3" name="Rectangle: Rounded Corners 2">
            <a:extLst>
              <a:ext uri="{FF2B5EF4-FFF2-40B4-BE49-F238E27FC236}">
                <a16:creationId xmlns:a16="http://schemas.microsoft.com/office/drawing/2014/main" id="{59CAFAB3-E216-44CB-B2C4-E295F1E8759D}"/>
              </a:ext>
            </a:extLst>
          </p:cNvPr>
          <p:cNvSpPr/>
          <p:nvPr/>
        </p:nvSpPr>
        <p:spPr>
          <a:xfrm>
            <a:off x="4791398" y="1080838"/>
            <a:ext cx="1899613" cy="491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R  /  1 </a:t>
            </a:r>
            <a:endParaRPr lang="en-IN" dirty="0"/>
          </a:p>
        </p:txBody>
      </p:sp>
      <p:sp>
        <p:nvSpPr>
          <p:cNvPr id="6" name="Rectangle: Rounded Corners 5">
            <a:extLst>
              <a:ext uri="{FF2B5EF4-FFF2-40B4-BE49-F238E27FC236}">
                <a16:creationId xmlns:a16="http://schemas.microsoft.com/office/drawing/2014/main" id="{4E087321-02B3-459C-8128-7B599C6DEDCA}"/>
              </a:ext>
            </a:extLst>
          </p:cNvPr>
          <p:cNvSpPr/>
          <p:nvPr/>
        </p:nvSpPr>
        <p:spPr>
          <a:xfrm>
            <a:off x="4748104" y="3365721"/>
            <a:ext cx="1899613" cy="491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R  /  2</a:t>
            </a:r>
            <a:endParaRPr lang="en-IN" dirty="0"/>
          </a:p>
        </p:txBody>
      </p:sp>
      <p:grpSp>
        <p:nvGrpSpPr>
          <p:cNvPr id="7" name="Group 6">
            <a:extLst>
              <a:ext uri="{FF2B5EF4-FFF2-40B4-BE49-F238E27FC236}">
                <a16:creationId xmlns:a16="http://schemas.microsoft.com/office/drawing/2014/main" id="{D53412A8-4295-4275-92E3-145407A2D322}"/>
              </a:ext>
            </a:extLst>
          </p:cNvPr>
          <p:cNvGrpSpPr>
            <a:grpSpLocks/>
          </p:cNvGrpSpPr>
          <p:nvPr/>
        </p:nvGrpSpPr>
        <p:grpSpPr bwMode="auto">
          <a:xfrm>
            <a:off x="5475004" y="-1429357185"/>
            <a:ext cx="2077313802" cy="2147483647"/>
            <a:chOff x="2443" y="3040"/>
            <a:chExt cx="1824770" cy="4911860"/>
          </a:xfrm>
        </p:grpSpPr>
        <p:pic>
          <p:nvPicPr>
            <p:cNvPr id="8" name="Picture 7">
              <a:extLst>
                <a:ext uri="{FF2B5EF4-FFF2-40B4-BE49-F238E27FC236}">
                  <a16:creationId xmlns:a16="http://schemas.microsoft.com/office/drawing/2014/main" id="{499A6A05-A034-4EF9-A20F-276B89BC64E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3352800"/>
              <a:ext cx="1617663"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a:extLst>
                <a:ext uri="{FF2B5EF4-FFF2-40B4-BE49-F238E27FC236}">
                  <a16:creationId xmlns:a16="http://schemas.microsoft.com/office/drawing/2014/main" id="{F1AC88ED-102C-4F43-9342-6F5666DEF626}"/>
                </a:ext>
              </a:extLst>
            </p:cNvPr>
            <p:cNvSpPr>
              <a:spLocks noChangeArrowheads="1"/>
            </p:cNvSpPr>
            <p:nvPr/>
          </p:nvSpPr>
          <p:spPr bwMode="auto">
            <a:xfrm>
              <a:off x="2443" y="3040"/>
              <a:ext cx="117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ct val="50000"/>
                </a:spcBef>
              </a:pPr>
              <a:r>
                <a:rPr lang="en-US" altLang="en-US" sz="800" b="1">
                  <a:latin typeface="Arial" panose="020B0604020202020204" pitchFamily="34" charset="0"/>
                </a:rPr>
                <a:t>R/2</a:t>
              </a:r>
              <a:br>
                <a:rPr lang="en-US" altLang="en-US" sz="800" b="1">
                  <a:latin typeface="Arial" panose="020B0604020202020204" pitchFamily="34" charset="0"/>
                </a:rPr>
              </a:br>
              <a:r>
                <a:rPr lang="en-US" altLang="en-US" sz="800" b="1">
                  <a:latin typeface="Arial" panose="020B0604020202020204" pitchFamily="34" charset="0"/>
                </a:rPr>
                <a:t>Basis System</a:t>
              </a:r>
            </a:p>
          </p:txBody>
        </p:sp>
      </p:grpSp>
      <p:pic>
        <p:nvPicPr>
          <p:cNvPr id="10" name="Picture 9">
            <a:extLst>
              <a:ext uri="{FF2B5EF4-FFF2-40B4-BE49-F238E27FC236}">
                <a16:creationId xmlns:a16="http://schemas.microsoft.com/office/drawing/2014/main" id="{20784C82-5159-4E7F-B565-67A05BCC55A5}"/>
              </a:ext>
            </a:extLst>
          </p:cNvPr>
          <p:cNvPicPr>
            <a:picLocks noChangeAspect="1"/>
          </p:cNvPicPr>
          <p:nvPr/>
        </p:nvPicPr>
        <p:blipFill>
          <a:blip r:embed="rId3"/>
          <a:stretch>
            <a:fillRect/>
          </a:stretch>
        </p:blipFill>
        <p:spPr>
          <a:xfrm>
            <a:off x="164387" y="3180767"/>
            <a:ext cx="2097214" cy="947145"/>
          </a:xfrm>
          <a:prstGeom prst="rect">
            <a:avLst/>
          </a:prstGeom>
        </p:spPr>
      </p:pic>
    </p:spTree>
    <p:extLst>
      <p:ext uri="{BB962C8B-B14F-4D97-AF65-F5344CB8AC3E}">
        <p14:creationId xmlns:p14="http://schemas.microsoft.com/office/powerpoint/2010/main" val="3149613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78872"/>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326204"/>
            <a:ext cx="12078984" cy="6205591"/>
          </a:xfrm>
        </p:spPr>
        <p:txBody>
          <a:bodyPr>
            <a:normAutofit/>
          </a:bodyPr>
          <a:lstStyle/>
          <a:p>
            <a:pPr lvl="6"/>
            <a:endParaRPr lang="en-US" sz="2000" dirty="0">
              <a:solidFill>
                <a:schemeClr val="accent1"/>
              </a:solidFill>
            </a:endParaRPr>
          </a:p>
          <a:p>
            <a:pPr marL="2743200" lvl="6" indent="0">
              <a:buNone/>
            </a:pPr>
            <a:endParaRPr lang="en-US" sz="2000" dirty="0">
              <a:solidFill>
                <a:schemeClr val="accent1"/>
              </a:solidFill>
              <a:latin typeface="Consolas" panose="020B0609020204030204" pitchFamily="49" charset="0"/>
            </a:endParaRPr>
          </a:p>
          <a:p>
            <a:pPr marL="2743200" lvl="6" indent="0">
              <a:buNone/>
            </a:pPr>
            <a:endParaRPr lang="en-US" sz="2000" dirty="0">
              <a:solidFill>
                <a:schemeClr val="accent1"/>
              </a:solidFill>
              <a:latin typeface="Consolas" panose="020B0609020204030204" pitchFamily="49" charset="0"/>
            </a:endParaRPr>
          </a:p>
        </p:txBody>
      </p:sp>
      <p:sp>
        <p:nvSpPr>
          <p:cNvPr id="5" name="TextBox 4">
            <a:extLst>
              <a:ext uri="{FF2B5EF4-FFF2-40B4-BE49-F238E27FC236}">
                <a16:creationId xmlns:a16="http://schemas.microsoft.com/office/drawing/2014/main" id="{6EBC699A-1775-44E1-9A10-E5A800238A95}"/>
              </a:ext>
            </a:extLst>
          </p:cNvPr>
          <p:cNvSpPr txBox="1"/>
          <p:nvPr/>
        </p:nvSpPr>
        <p:spPr>
          <a:xfrm>
            <a:off x="1940103" y="3544876"/>
            <a:ext cx="11496782"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endParaRPr lang="en-IN" sz="2000" b="1" dirty="0">
              <a:solidFill>
                <a:schemeClr val="accent1"/>
              </a:solidFill>
              <a:latin typeface="Consolas" panose="020B0609020204030204" pitchFamily="49" charset="0"/>
            </a:endParaRPr>
          </a:p>
        </p:txBody>
      </p:sp>
      <p:sp>
        <p:nvSpPr>
          <p:cNvPr id="11" name="TextBox 10">
            <a:extLst>
              <a:ext uri="{FF2B5EF4-FFF2-40B4-BE49-F238E27FC236}">
                <a16:creationId xmlns:a16="http://schemas.microsoft.com/office/drawing/2014/main" id="{E9F2BA10-B85D-4F00-8B92-05DA7D501B94}"/>
              </a:ext>
            </a:extLst>
          </p:cNvPr>
          <p:cNvSpPr txBox="1"/>
          <p:nvPr/>
        </p:nvSpPr>
        <p:spPr>
          <a:xfrm>
            <a:off x="412072" y="3215811"/>
            <a:ext cx="11310741" cy="677108"/>
          </a:xfrm>
          <a:prstGeom prst="rect">
            <a:avLst/>
          </a:prstGeom>
          <a:noFill/>
        </p:spPr>
        <p:txBody>
          <a:bodyPr wrap="square" rtlCol="0">
            <a:spAutoFit/>
          </a:bodyPr>
          <a:lstStyle/>
          <a:p>
            <a:endParaRPr lang="en-US" dirty="0"/>
          </a:p>
          <a:p>
            <a:r>
              <a:rPr lang="en-IN" sz="2000" b="1" dirty="0">
                <a:solidFill>
                  <a:schemeClr val="accent1"/>
                </a:solidFill>
                <a:latin typeface="Consolas" panose="020B0609020204030204" pitchFamily="49" charset="0"/>
              </a:rPr>
              <a:t>  </a:t>
            </a:r>
          </a:p>
        </p:txBody>
      </p:sp>
      <p:sp>
        <p:nvSpPr>
          <p:cNvPr id="14" name="TextBox 13">
            <a:extLst>
              <a:ext uri="{FF2B5EF4-FFF2-40B4-BE49-F238E27FC236}">
                <a16:creationId xmlns:a16="http://schemas.microsoft.com/office/drawing/2014/main" id="{CB6B5219-7C7A-4772-BFE7-CEAEA9BE1238}"/>
              </a:ext>
            </a:extLst>
          </p:cNvPr>
          <p:cNvSpPr txBox="1"/>
          <p:nvPr/>
        </p:nvSpPr>
        <p:spPr>
          <a:xfrm>
            <a:off x="316787" y="707432"/>
            <a:ext cx="11794732" cy="4093428"/>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p>
          <a:p>
            <a:r>
              <a:rPr lang="en-US" sz="2000" b="1" dirty="0">
                <a:solidFill>
                  <a:schemeClr val="accent1"/>
                </a:solidFill>
                <a:latin typeface="Consolas" panose="020B0609020204030204" pitchFamily="49" charset="0"/>
              </a:rPr>
              <a:t>Provide Customer Support – support the customer on-site during upgrade and installation of SAP system. He also supports the customer being a subject matter expert and helps in optimizing programs or performance of the customers’ SAP business processes.</a:t>
            </a:r>
          </a:p>
          <a:p>
            <a:r>
              <a:rPr lang="en-US" sz="2000" b="1" dirty="0">
                <a:solidFill>
                  <a:schemeClr val="accent1"/>
                </a:solidFill>
                <a:latin typeface="Consolas" panose="020B0609020204030204" pitchFamily="49" charset="0"/>
              </a:rPr>
              <a:t>The roles and responsibilities of a SAP ABAP Consultant vary depending on the requirement of the company has for a project. Sometimes, the SAP ABAP Consultant may work as a Functional Consultant or a Technical consultant or a Techno-Functional Consultant.  He assumes roles and takes up responsibilities of the implementation process and creates value for SAP clients through the development of the client business functionality and complete system performance</a:t>
            </a:r>
          </a:p>
          <a:p>
            <a:r>
              <a:rPr lang="en-US" sz="2000" b="1" dirty="0">
                <a:solidFill>
                  <a:schemeClr val="accent1"/>
                </a:solidFill>
                <a:latin typeface="Consolas" panose="020B0609020204030204" pitchFamily="49" charset="0"/>
              </a:rPr>
              <a:t> </a:t>
            </a:r>
          </a:p>
          <a:p>
            <a:endParaRPr lang="en-US" sz="2000" b="1" dirty="0">
              <a:solidFill>
                <a:schemeClr val="accent1"/>
              </a:solidFill>
              <a:latin typeface="Consolas" panose="020B0609020204030204" pitchFamily="49" charset="0"/>
            </a:endParaRPr>
          </a:p>
        </p:txBody>
      </p:sp>
      <p:sp>
        <p:nvSpPr>
          <p:cNvPr id="10" name="Content Placeholder 3">
            <a:extLst>
              <a:ext uri="{FF2B5EF4-FFF2-40B4-BE49-F238E27FC236}">
                <a16:creationId xmlns:a16="http://schemas.microsoft.com/office/drawing/2014/main" id="{FDFA8505-A5FE-44B2-8FE0-E3C50A91747C}"/>
              </a:ext>
            </a:extLst>
          </p:cNvPr>
          <p:cNvSpPr txBox="1">
            <a:spLocks/>
          </p:cNvSpPr>
          <p:nvPr/>
        </p:nvSpPr>
        <p:spPr>
          <a:xfrm>
            <a:off x="80481" y="478604"/>
            <a:ext cx="12078984" cy="6205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6"/>
            <a:endParaRPr lang="en-US" sz="2000" dirty="0">
              <a:solidFill>
                <a:schemeClr val="accent1"/>
              </a:solidFill>
            </a:endParaRPr>
          </a:p>
          <a:p>
            <a:pPr marL="2743200" lvl="6" indent="0">
              <a:buFont typeface="Arial" panose="020B0604020202020204" pitchFamily="34" charset="0"/>
              <a:buNone/>
            </a:pPr>
            <a:endParaRPr lang="en-US" sz="20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15580678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78872"/>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326204"/>
            <a:ext cx="12078984" cy="6205591"/>
          </a:xfrm>
        </p:spPr>
        <p:txBody>
          <a:bodyPr>
            <a:normAutofit/>
          </a:bodyPr>
          <a:lstStyle/>
          <a:p>
            <a:pPr lvl="6"/>
            <a:endParaRPr lang="en-US" sz="2000" dirty="0">
              <a:solidFill>
                <a:schemeClr val="accent1"/>
              </a:solidFill>
            </a:endParaRPr>
          </a:p>
          <a:p>
            <a:pPr marL="2743200" lvl="6" indent="0">
              <a:buNone/>
            </a:pPr>
            <a:endParaRPr lang="en-US" sz="2000" dirty="0">
              <a:solidFill>
                <a:schemeClr val="accent1"/>
              </a:solidFill>
              <a:latin typeface="Consolas" panose="020B0609020204030204" pitchFamily="49" charset="0"/>
            </a:endParaRPr>
          </a:p>
          <a:p>
            <a:pPr marL="2743200" lvl="6" indent="0">
              <a:buNone/>
            </a:pPr>
            <a:endParaRPr lang="en-US" sz="2000" dirty="0">
              <a:solidFill>
                <a:schemeClr val="accent1"/>
              </a:solidFill>
              <a:latin typeface="Consolas" panose="020B0609020204030204" pitchFamily="49" charset="0"/>
            </a:endParaRPr>
          </a:p>
        </p:txBody>
      </p:sp>
      <p:sp>
        <p:nvSpPr>
          <p:cNvPr id="5" name="TextBox 4">
            <a:extLst>
              <a:ext uri="{FF2B5EF4-FFF2-40B4-BE49-F238E27FC236}">
                <a16:creationId xmlns:a16="http://schemas.microsoft.com/office/drawing/2014/main" id="{6EBC699A-1775-44E1-9A10-E5A800238A95}"/>
              </a:ext>
            </a:extLst>
          </p:cNvPr>
          <p:cNvSpPr txBox="1"/>
          <p:nvPr/>
        </p:nvSpPr>
        <p:spPr>
          <a:xfrm>
            <a:off x="1940103" y="3544876"/>
            <a:ext cx="11496782"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endParaRPr lang="en-IN" sz="2000" b="1" dirty="0">
              <a:solidFill>
                <a:schemeClr val="accent1"/>
              </a:solidFill>
              <a:latin typeface="Consolas" panose="020B0609020204030204" pitchFamily="49" charset="0"/>
            </a:endParaRPr>
          </a:p>
        </p:txBody>
      </p:sp>
      <p:sp>
        <p:nvSpPr>
          <p:cNvPr id="11" name="TextBox 10">
            <a:extLst>
              <a:ext uri="{FF2B5EF4-FFF2-40B4-BE49-F238E27FC236}">
                <a16:creationId xmlns:a16="http://schemas.microsoft.com/office/drawing/2014/main" id="{E9F2BA10-B85D-4F00-8B92-05DA7D501B94}"/>
              </a:ext>
            </a:extLst>
          </p:cNvPr>
          <p:cNvSpPr txBox="1"/>
          <p:nvPr/>
        </p:nvSpPr>
        <p:spPr>
          <a:xfrm>
            <a:off x="412072" y="3215811"/>
            <a:ext cx="11310741" cy="677108"/>
          </a:xfrm>
          <a:prstGeom prst="rect">
            <a:avLst/>
          </a:prstGeom>
          <a:noFill/>
        </p:spPr>
        <p:txBody>
          <a:bodyPr wrap="square" rtlCol="0">
            <a:spAutoFit/>
          </a:bodyPr>
          <a:lstStyle/>
          <a:p>
            <a:endParaRPr lang="en-US" dirty="0"/>
          </a:p>
          <a:p>
            <a:r>
              <a:rPr lang="en-IN" sz="2000" b="1" dirty="0">
                <a:solidFill>
                  <a:schemeClr val="accent1"/>
                </a:solidFill>
                <a:latin typeface="Consolas" panose="020B0609020204030204" pitchFamily="49" charset="0"/>
              </a:rPr>
              <a:t>  </a:t>
            </a:r>
          </a:p>
        </p:txBody>
      </p:sp>
      <p:sp>
        <p:nvSpPr>
          <p:cNvPr id="14" name="TextBox 13">
            <a:extLst>
              <a:ext uri="{FF2B5EF4-FFF2-40B4-BE49-F238E27FC236}">
                <a16:creationId xmlns:a16="http://schemas.microsoft.com/office/drawing/2014/main" id="{CB6B5219-7C7A-4772-BFE7-CEAEA9BE1238}"/>
              </a:ext>
            </a:extLst>
          </p:cNvPr>
          <p:cNvSpPr txBox="1"/>
          <p:nvPr/>
        </p:nvSpPr>
        <p:spPr>
          <a:xfrm>
            <a:off x="316787" y="707432"/>
            <a:ext cx="11794732" cy="7058343"/>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a:t>
            </a:r>
          </a:p>
          <a:p>
            <a:r>
              <a:rPr lang="en-US" sz="2000" b="1" dirty="0">
                <a:solidFill>
                  <a:schemeClr val="accent1"/>
                </a:solidFill>
                <a:latin typeface="Consolas" panose="020B0609020204030204" pitchFamily="49" charset="0"/>
              </a:rPr>
              <a:t> TICKET PROCESS IN ABAP PROJECTS FOR ABAP CONSULTANT</a:t>
            </a:r>
          </a:p>
          <a:p>
            <a:pPr>
              <a:spcAft>
                <a:spcPts val="825"/>
              </a:spcAft>
            </a:pPr>
            <a:r>
              <a:rPr lang="en-US" b="1" dirty="0">
                <a:solidFill>
                  <a:schemeClr val="accent1"/>
                </a:solidFill>
                <a:effectLst/>
                <a:latin typeface="Consolas" panose="020B0609020204030204" pitchFamily="49" charset="0"/>
                <a:ea typeface="SimSun" panose="02010600030101010101" pitchFamily="2" charset="-122"/>
              </a:rPr>
              <a:t> When end user faces SAP issue which is not resolved by super user, then issue is registered with L1 team. Responsibility of L1 team is to take down the essential details, log the issue in the ticketing tool and share the ticket number for tracking the issue. Since L1 team is the first point of contact for the business individuals hence L1 team member has to be well versed with language of client. L1 team members need not be expert in SAP but they are expected to have very good communication skills.</a:t>
            </a:r>
            <a:endParaRPr lang="en-IN" b="1" dirty="0">
              <a:solidFill>
                <a:schemeClr val="accent1"/>
              </a:solidFill>
              <a:effectLst/>
              <a:latin typeface="Consolas" panose="020B0609020204030204" pitchFamily="49" charset="0"/>
              <a:ea typeface="SimSun" panose="02010600030101010101" pitchFamily="2" charset="-122"/>
            </a:endParaRPr>
          </a:p>
          <a:p>
            <a:pPr>
              <a:spcAft>
                <a:spcPts val="825"/>
              </a:spcAft>
            </a:pPr>
            <a:r>
              <a:rPr lang="en-US" b="1" dirty="0">
                <a:solidFill>
                  <a:schemeClr val="accent1"/>
                </a:solidFill>
                <a:effectLst/>
                <a:latin typeface="Consolas" panose="020B0609020204030204" pitchFamily="49" charset="0"/>
                <a:ea typeface="SimSun" panose="02010600030101010101" pitchFamily="2" charset="-122"/>
              </a:rPr>
              <a:t>Some of the ticketing tools are:</a:t>
            </a:r>
            <a:endParaRPr lang="en-IN" b="1" dirty="0">
              <a:solidFill>
                <a:schemeClr val="accent1"/>
              </a:solidFill>
              <a:effectLst/>
              <a:latin typeface="Consolas" panose="020B0609020204030204" pitchFamily="49" charset="0"/>
              <a:ea typeface="SimSun" panose="02010600030101010101" pitchFamily="2" charset="-122"/>
            </a:endParaRPr>
          </a:p>
          <a:p>
            <a:pPr>
              <a:spcAft>
                <a:spcPts val="825"/>
              </a:spcAft>
            </a:pPr>
            <a:r>
              <a:rPr lang="en-US" b="1" dirty="0">
                <a:solidFill>
                  <a:schemeClr val="accent1"/>
                </a:solidFill>
                <a:effectLst/>
                <a:latin typeface="Consolas" panose="020B0609020204030204" pitchFamily="49" charset="0"/>
                <a:ea typeface="SimSun" panose="02010600030101010101" pitchFamily="2" charset="-122"/>
              </a:rPr>
              <a:t>HPQC: HP Quality center SNOW: Service Now A ticket can have various statuses: Not assigned, WIP, Resolved and Closed.</a:t>
            </a:r>
            <a:endParaRPr lang="en-IN" b="1" dirty="0">
              <a:solidFill>
                <a:schemeClr val="accent1"/>
              </a:solidFill>
              <a:effectLst/>
              <a:latin typeface="Consolas" panose="020B0609020204030204" pitchFamily="49" charset="0"/>
              <a:ea typeface="SimSun" panose="02010600030101010101" pitchFamily="2" charset="-122"/>
            </a:endParaRPr>
          </a:p>
          <a:p>
            <a:pPr>
              <a:spcAft>
                <a:spcPts val="825"/>
              </a:spcAft>
            </a:pPr>
            <a:r>
              <a:rPr lang="en-US" b="1" dirty="0">
                <a:solidFill>
                  <a:schemeClr val="accent1"/>
                </a:solidFill>
                <a:effectLst/>
                <a:latin typeface="Consolas" panose="020B0609020204030204" pitchFamily="49" charset="0"/>
                <a:ea typeface="SimSun" panose="02010600030101010101" pitchFamily="2" charset="-122"/>
              </a:rPr>
              <a:t>L2 –&gt; When L1 team is not able to resolve the issue then L1 team escalates the issue to L2 team. L2 team members have better knowledge of SAP and are expected to resolve the issue. If L2 team is not able to find the root cause of the issue or issue resolution requires any change in existing system then L2 team escalates the issue to L3 team.</a:t>
            </a:r>
            <a:endParaRPr lang="en-IN" b="1" dirty="0">
              <a:solidFill>
                <a:schemeClr val="accent1"/>
              </a:solidFill>
              <a:effectLst/>
              <a:latin typeface="Consolas" panose="020B0609020204030204" pitchFamily="49" charset="0"/>
              <a:ea typeface="SimSun" panose="02010600030101010101" pitchFamily="2" charset="-122"/>
            </a:endParaRPr>
          </a:p>
          <a:p>
            <a:pPr>
              <a:spcAft>
                <a:spcPts val="825"/>
              </a:spcAft>
            </a:pPr>
            <a:r>
              <a:rPr lang="en-US" b="1" dirty="0">
                <a:solidFill>
                  <a:schemeClr val="accent1"/>
                </a:solidFill>
                <a:effectLst/>
                <a:latin typeface="Consolas" panose="020B0609020204030204" pitchFamily="49" charset="0"/>
                <a:ea typeface="SimSun" panose="02010600030101010101" pitchFamily="2" charset="-122"/>
              </a:rPr>
              <a:t>L3 –&gt; When L2 team is not able to resolve the issue then L2 team escalates the issue to L3 team. L3 team members are expected to be SAP experts. Since an individual cannot be expert in all the modules hence L3 team is composed of individuals who are experts.</a:t>
            </a:r>
            <a:endParaRPr lang="en-IN" b="1" dirty="0">
              <a:solidFill>
                <a:schemeClr val="accent1"/>
              </a:solidFill>
              <a:effectLst/>
              <a:latin typeface="Consolas" panose="020B0609020204030204" pitchFamily="49" charset="0"/>
              <a:ea typeface="SimSun" panose="02010600030101010101" pitchFamily="2" charset="-122"/>
            </a:endParaRPr>
          </a:p>
          <a:p>
            <a:pPr>
              <a:spcAft>
                <a:spcPts val="825"/>
              </a:spcAft>
            </a:pPr>
            <a:r>
              <a:rPr lang="en-US" b="1" dirty="0">
                <a:solidFill>
                  <a:schemeClr val="accent1"/>
                </a:solidFill>
                <a:effectLst/>
                <a:latin typeface="Consolas" panose="020B0609020204030204" pitchFamily="49" charset="0"/>
                <a:ea typeface="SimSun" panose="02010600030101010101" pitchFamily="2" charset="-122"/>
              </a:rPr>
              <a:t>Only L3 team is authorized to do any changes in existing SAP system.</a:t>
            </a:r>
            <a:endParaRPr lang="en-IN" b="1" dirty="0">
              <a:solidFill>
                <a:schemeClr val="accent1"/>
              </a:solidFill>
              <a:effectLst/>
              <a:latin typeface="Consolas" panose="020B0609020204030204" pitchFamily="49" charset="0"/>
              <a:ea typeface="SimSun" panose="02010600030101010101" pitchFamily="2" charset="-122"/>
            </a:endParaRPr>
          </a:p>
          <a:p>
            <a:endParaRPr lang="en-US" sz="2000" b="1" dirty="0">
              <a:solidFill>
                <a:schemeClr val="accent1"/>
              </a:solidFill>
              <a:latin typeface="Consolas" panose="020B0609020204030204" pitchFamily="49" charset="0"/>
            </a:endParaRPr>
          </a:p>
          <a:p>
            <a:r>
              <a:rPr lang="en-US" sz="2000" b="1" dirty="0">
                <a:solidFill>
                  <a:schemeClr val="accent1"/>
                </a:solidFill>
                <a:latin typeface="Consolas" panose="020B0609020204030204" pitchFamily="49" charset="0"/>
              </a:rPr>
              <a:t> </a:t>
            </a:r>
          </a:p>
          <a:p>
            <a:endParaRPr lang="en-US" sz="2000" b="1" dirty="0">
              <a:solidFill>
                <a:schemeClr val="accent1"/>
              </a:solidFill>
              <a:latin typeface="Consolas" panose="020B0609020204030204" pitchFamily="49" charset="0"/>
            </a:endParaRPr>
          </a:p>
        </p:txBody>
      </p:sp>
      <p:sp>
        <p:nvSpPr>
          <p:cNvPr id="10" name="Content Placeholder 3">
            <a:extLst>
              <a:ext uri="{FF2B5EF4-FFF2-40B4-BE49-F238E27FC236}">
                <a16:creationId xmlns:a16="http://schemas.microsoft.com/office/drawing/2014/main" id="{FDFA8505-A5FE-44B2-8FE0-E3C50A91747C}"/>
              </a:ext>
            </a:extLst>
          </p:cNvPr>
          <p:cNvSpPr txBox="1">
            <a:spLocks/>
          </p:cNvSpPr>
          <p:nvPr/>
        </p:nvSpPr>
        <p:spPr>
          <a:xfrm>
            <a:off x="80481" y="478604"/>
            <a:ext cx="12078984" cy="6205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6"/>
            <a:endParaRPr lang="en-US" sz="2000" dirty="0">
              <a:solidFill>
                <a:schemeClr val="accent1"/>
              </a:solidFill>
            </a:endParaRPr>
          </a:p>
          <a:p>
            <a:pPr marL="2743200" lvl="6" indent="0">
              <a:buFont typeface="Arial" panose="020B0604020202020204" pitchFamily="34" charset="0"/>
              <a:buNone/>
            </a:pPr>
            <a:endParaRPr lang="en-US" sz="20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14827701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erson sitting at a table using a computer&#10;&#10;Description automatically generated">
            <a:extLst>
              <a:ext uri="{FF2B5EF4-FFF2-40B4-BE49-F238E27FC236}">
                <a16:creationId xmlns:a16="http://schemas.microsoft.com/office/drawing/2014/main" id="{563B3ED5-2F53-44CE-ADDF-ACD36776967A}"/>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l="17004" r="17004"/>
          <a:stretch>
            <a:fillRect/>
          </a:stretch>
        </p:blipFill>
        <p:spPr/>
      </p:pic>
      <p:pic>
        <p:nvPicPr>
          <p:cNvPr id="10" name="Picture 9" descr="A picture containing light&#10;&#10;Description automatically generated">
            <a:extLst>
              <a:ext uri="{FF2B5EF4-FFF2-40B4-BE49-F238E27FC236}">
                <a16:creationId xmlns:a16="http://schemas.microsoft.com/office/drawing/2014/main" id="{04E8B2B4-2506-4511-BCAC-B6AB69E4DE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8294" y="5889899"/>
            <a:ext cx="1358456" cy="840833"/>
          </a:xfrm>
          <a:prstGeom prst="rect">
            <a:avLst/>
          </a:prstGeom>
        </p:spPr>
      </p:pic>
    </p:spTree>
    <p:extLst>
      <p:ext uri="{BB962C8B-B14F-4D97-AF65-F5344CB8AC3E}">
        <p14:creationId xmlns:p14="http://schemas.microsoft.com/office/powerpoint/2010/main" val="1323742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99420"/>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297951"/>
            <a:ext cx="12078984" cy="6205591"/>
          </a:xfrm>
        </p:spPr>
        <p:txBody>
          <a:bodyPr/>
          <a:lstStyle/>
          <a:p>
            <a:pPr lvl="6"/>
            <a:endParaRPr lang="en-US" dirty="0"/>
          </a:p>
          <a:p>
            <a:pPr marL="2743200" lvl="6" indent="0">
              <a:buNone/>
            </a:pPr>
            <a:endParaRPr lang="en-US" sz="2800" b="1" dirty="0">
              <a:latin typeface="Consolas" panose="020B0609020204030204" pitchFamily="49" charset="0"/>
            </a:endParaRPr>
          </a:p>
        </p:txBody>
      </p:sp>
      <p:sp>
        <p:nvSpPr>
          <p:cNvPr id="3" name="TextBox 2">
            <a:extLst>
              <a:ext uri="{FF2B5EF4-FFF2-40B4-BE49-F238E27FC236}">
                <a16:creationId xmlns:a16="http://schemas.microsoft.com/office/drawing/2014/main" id="{BE1E555D-B489-4D44-8C51-BE4C20641E8D}"/>
              </a:ext>
            </a:extLst>
          </p:cNvPr>
          <p:cNvSpPr txBox="1"/>
          <p:nvPr/>
        </p:nvSpPr>
        <p:spPr>
          <a:xfrm>
            <a:off x="184935" y="1091112"/>
            <a:ext cx="11770759" cy="1631216"/>
          </a:xfrm>
          <a:prstGeom prst="rect">
            <a:avLst/>
          </a:prstGeom>
          <a:noFill/>
        </p:spPr>
        <p:txBody>
          <a:bodyPr wrap="square" rtlCol="0">
            <a:spAutoFit/>
          </a:bodyPr>
          <a:lstStyle/>
          <a:p>
            <a:r>
              <a:rPr lang="en-US" sz="2000" b="1" dirty="0">
                <a:solidFill>
                  <a:srgbClr val="0070C0"/>
                </a:solidFill>
                <a:latin typeface="Consolas" panose="020B0609020204030204" pitchFamily="49" charset="0"/>
              </a:rPr>
              <a:t>       SAP Follows R / 3 Architecture consisting of the following layers.”</a:t>
            </a:r>
            <a:r>
              <a:rPr lang="en-US" sz="2000" b="1" dirty="0" err="1">
                <a:solidFill>
                  <a:srgbClr val="0070C0"/>
                </a:solidFill>
                <a:latin typeface="Consolas" panose="020B0609020204030204" pitchFamily="49" charset="0"/>
              </a:rPr>
              <a:t>R”Stands</a:t>
            </a:r>
            <a:r>
              <a:rPr lang="en-US" sz="2000" b="1" dirty="0">
                <a:solidFill>
                  <a:srgbClr val="0070C0"/>
                </a:solidFill>
                <a:latin typeface="Consolas" panose="020B0609020204030204" pitchFamily="49" charset="0"/>
              </a:rPr>
              <a:t> for Real Time 3 – Tier Architecture.</a:t>
            </a:r>
          </a:p>
          <a:p>
            <a:endParaRPr lang="en-US" sz="2000" b="1" dirty="0">
              <a:solidFill>
                <a:srgbClr val="0070C0"/>
              </a:solidFill>
              <a:latin typeface="Consolas" panose="020B0609020204030204" pitchFamily="49" charset="0"/>
            </a:endParaRPr>
          </a:p>
          <a:p>
            <a:r>
              <a:rPr lang="en-US" sz="2000" b="1" dirty="0">
                <a:solidFill>
                  <a:srgbClr val="0070C0"/>
                </a:solidFill>
                <a:latin typeface="Consolas" panose="020B0609020204030204" pitchFamily="49" charset="0"/>
              </a:rPr>
              <a:t>Presentation Layer </a:t>
            </a:r>
          </a:p>
          <a:p>
            <a:endParaRPr lang="en-IN" sz="2000" b="1" dirty="0">
              <a:solidFill>
                <a:srgbClr val="0070C0"/>
              </a:solidFill>
              <a:latin typeface="Consolas" panose="020B0609020204030204" pitchFamily="49" charset="0"/>
            </a:endParaRPr>
          </a:p>
        </p:txBody>
      </p:sp>
      <p:sp>
        <p:nvSpPr>
          <p:cNvPr id="262" name="Rectangle: Rounded Corners 261">
            <a:extLst>
              <a:ext uri="{FF2B5EF4-FFF2-40B4-BE49-F238E27FC236}">
                <a16:creationId xmlns:a16="http://schemas.microsoft.com/office/drawing/2014/main" id="{0FBFB390-C2FB-434B-B169-03720050AB25}"/>
              </a:ext>
            </a:extLst>
          </p:cNvPr>
          <p:cNvSpPr/>
          <p:nvPr/>
        </p:nvSpPr>
        <p:spPr>
          <a:xfrm>
            <a:off x="3287727" y="1754919"/>
            <a:ext cx="8667967" cy="1760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sz="1800" b="1" dirty="0">
              <a:solidFill>
                <a:srgbClr val="000000"/>
              </a:solidFill>
              <a:latin typeface="Arial" panose="020B0604020202020204" pitchFamily="34" charset="0"/>
            </a:endParaRPr>
          </a:p>
          <a:p>
            <a:pPr algn="ctr"/>
            <a:endParaRPr lang="en-US" altLang="en-US" sz="1800" b="1" dirty="0">
              <a:solidFill>
                <a:srgbClr val="000000"/>
              </a:solidFill>
              <a:latin typeface="Arial" panose="020B0604020202020204" pitchFamily="34" charset="0"/>
            </a:endParaRPr>
          </a:p>
          <a:p>
            <a:pPr algn="ctr"/>
            <a:r>
              <a:rPr lang="en-US" altLang="en-US" b="1" dirty="0">
                <a:solidFill>
                  <a:srgbClr val="000000"/>
                </a:solidFill>
                <a:latin typeface="Consolas" panose="020B0609020204030204" pitchFamily="49" charset="0"/>
              </a:rPr>
              <a:t> The Presentation Layer consists of one or servers that can act as an interface between the SAP R/3 system to its users having GUI Components. The users will enter a request and the request passes to the application server where it is processed and the result is sent back to the presentation server.</a:t>
            </a:r>
            <a:endParaRPr lang="en-US" altLang="en-US" b="1" dirty="0">
              <a:solidFill>
                <a:schemeClr val="bg2"/>
              </a:solidFill>
              <a:latin typeface="Consolas" panose="020B0609020204030204" pitchFamily="49" charset="0"/>
            </a:endParaRPr>
          </a:p>
          <a:p>
            <a:pPr algn="ctr"/>
            <a:endParaRPr lang="en-IN" dirty="0"/>
          </a:p>
          <a:p>
            <a:pPr algn="ctr"/>
            <a:endParaRPr lang="en-IN" dirty="0"/>
          </a:p>
        </p:txBody>
      </p:sp>
      <p:sp>
        <p:nvSpPr>
          <p:cNvPr id="263" name="Rectangle: Rounded Corners 262">
            <a:extLst>
              <a:ext uri="{FF2B5EF4-FFF2-40B4-BE49-F238E27FC236}">
                <a16:creationId xmlns:a16="http://schemas.microsoft.com/office/drawing/2014/main" id="{A4E6A94A-8F8F-43A9-B731-0560214B7417}"/>
              </a:ext>
            </a:extLst>
          </p:cNvPr>
          <p:cNvSpPr/>
          <p:nvPr/>
        </p:nvSpPr>
        <p:spPr>
          <a:xfrm>
            <a:off x="3287728" y="3733644"/>
            <a:ext cx="8667966" cy="24308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b="1" dirty="0">
                <a:solidFill>
                  <a:srgbClr val="000000"/>
                </a:solidFill>
                <a:latin typeface="Consolas" panose="020B0609020204030204" pitchFamily="49" charset="0"/>
              </a:rPr>
              <a:t>The Application server executes the application logic which consists of one or more application servers and message servers. They are used to send requests from Presentation server to Database server. The application server provides a set of ser vices such as processing of screens and updating the data in the database. The workload is distributed among multiple application servers. The Message server component is responsible for communicating with the application servers.</a:t>
            </a:r>
            <a:endParaRPr lang="en-US" altLang="en-US" b="1" dirty="0">
              <a:solidFill>
                <a:schemeClr val="bg2"/>
              </a:solidFill>
              <a:latin typeface="Consolas" panose="020B0609020204030204" pitchFamily="49" charset="0"/>
            </a:endParaRPr>
          </a:p>
          <a:p>
            <a:pPr algn="ctr"/>
            <a:endParaRPr lang="en-IN" dirty="0"/>
          </a:p>
        </p:txBody>
      </p:sp>
      <p:sp>
        <p:nvSpPr>
          <p:cNvPr id="267" name="TextBox 266">
            <a:extLst>
              <a:ext uri="{FF2B5EF4-FFF2-40B4-BE49-F238E27FC236}">
                <a16:creationId xmlns:a16="http://schemas.microsoft.com/office/drawing/2014/main" id="{629F11A2-9DFB-4842-95A7-4DD56906D8AA}"/>
              </a:ext>
            </a:extLst>
          </p:cNvPr>
          <p:cNvSpPr txBox="1"/>
          <p:nvPr/>
        </p:nvSpPr>
        <p:spPr>
          <a:xfrm>
            <a:off x="0" y="3914454"/>
            <a:ext cx="2989779" cy="400110"/>
          </a:xfrm>
          <a:prstGeom prst="rect">
            <a:avLst/>
          </a:prstGeom>
          <a:noFill/>
        </p:spPr>
        <p:txBody>
          <a:bodyPr wrap="square" rtlCol="0">
            <a:spAutoFit/>
          </a:bodyPr>
          <a:lstStyle/>
          <a:p>
            <a:r>
              <a:rPr lang="en-US" sz="2000" b="1" dirty="0">
                <a:solidFill>
                  <a:srgbClr val="0070C0"/>
                </a:solidFill>
                <a:latin typeface="Consolas" panose="020B0609020204030204" pitchFamily="49" charset="0"/>
              </a:rPr>
              <a:t> Application Layer </a:t>
            </a:r>
            <a:endParaRPr lang="en-IN" sz="2000" b="1"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2421012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99420"/>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297951"/>
            <a:ext cx="12078984" cy="6205591"/>
          </a:xfrm>
        </p:spPr>
        <p:txBody>
          <a:bodyPr/>
          <a:lstStyle/>
          <a:p>
            <a:pPr lvl="6"/>
            <a:endParaRPr lang="en-US" dirty="0"/>
          </a:p>
          <a:p>
            <a:pPr marL="2743200" lvl="6" indent="0">
              <a:buNone/>
            </a:pPr>
            <a:endParaRPr lang="en-US" sz="2800" b="1" dirty="0">
              <a:latin typeface="Consolas" panose="020B0609020204030204" pitchFamily="49" charset="0"/>
            </a:endParaRPr>
          </a:p>
        </p:txBody>
      </p:sp>
      <p:sp>
        <p:nvSpPr>
          <p:cNvPr id="262" name="Rectangle: Rounded Corners 261">
            <a:extLst>
              <a:ext uri="{FF2B5EF4-FFF2-40B4-BE49-F238E27FC236}">
                <a16:creationId xmlns:a16="http://schemas.microsoft.com/office/drawing/2014/main" id="{0FBFB390-C2FB-434B-B169-03720050AB25}"/>
              </a:ext>
            </a:extLst>
          </p:cNvPr>
          <p:cNvSpPr/>
          <p:nvPr/>
        </p:nvSpPr>
        <p:spPr>
          <a:xfrm>
            <a:off x="2989779" y="1693756"/>
            <a:ext cx="8804954" cy="33200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sz="1800" b="1" dirty="0">
              <a:solidFill>
                <a:srgbClr val="000000"/>
              </a:solidFill>
              <a:latin typeface="Arial" panose="020B0604020202020204" pitchFamily="34" charset="0"/>
            </a:endParaRPr>
          </a:p>
          <a:p>
            <a:pPr algn="ctr"/>
            <a:endParaRPr lang="en-US" altLang="en-US" sz="1800" b="1" dirty="0">
              <a:solidFill>
                <a:srgbClr val="000000"/>
              </a:solidFill>
              <a:latin typeface="Arial" panose="020B0604020202020204" pitchFamily="34" charset="0"/>
            </a:endParaRPr>
          </a:p>
          <a:p>
            <a:pPr algn="ctr"/>
            <a:r>
              <a:rPr lang="en-US" altLang="en-US" b="1" dirty="0">
                <a:solidFill>
                  <a:srgbClr val="000000"/>
                </a:solidFill>
                <a:latin typeface="Consolas" panose="020B0609020204030204" pitchFamily="49" charset="0"/>
              </a:rPr>
              <a:t> The Database Layer comprises of the Central Database System. The central database system has 2 components and the Database itself. The database stores the entire information of the system except Master and Transaction Data. Apart from this the components of the application programs such as screen processing, menus and function modules are stored in the special section of the database known as the Repository objects. The database also stores the customized data.</a:t>
            </a:r>
            <a:endParaRPr lang="en-US" altLang="en-US" b="1" dirty="0">
              <a:solidFill>
                <a:schemeClr val="bg2"/>
              </a:solidFill>
              <a:latin typeface="Consolas" panose="020B0609020204030204" pitchFamily="49" charset="0"/>
            </a:endParaRPr>
          </a:p>
          <a:p>
            <a:pPr algn="ctr"/>
            <a:endParaRPr lang="en-IN" dirty="0"/>
          </a:p>
          <a:p>
            <a:pPr algn="ctr"/>
            <a:endParaRPr lang="en-IN" dirty="0"/>
          </a:p>
        </p:txBody>
      </p:sp>
      <p:sp>
        <p:nvSpPr>
          <p:cNvPr id="267" name="TextBox 266">
            <a:extLst>
              <a:ext uri="{FF2B5EF4-FFF2-40B4-BE49-F238E27FC236}">
                <a16:creationId xmlns:a16="http://schemas.microsoft.com/office/drawing/2014/main" id="{629F11A2-9DFB-4842-95A7-4DD56906D8AA}"/>
              </a:ext>
            </a:extLst>
          </p:cNvPr>
          <p:cNvSpPr txBox="1"/>
          <p:nvPr/>
        </p:nvSpPr>
        <p:spPr>
          <a:xfrm>
            <a:off x="0" y="2235093"/>
            <a:ext cx="2989779" cy="400110"/>
          </a:xfrm>
          <a:prstGeom prst="rect">
            <a:avLst/>
          </a:prstGeom>
          <a:noFill/>
        </p:spPr>
        <p:txBody>
          <a:bodyPr wrap="square" rtlCol="0">
            <a:spAutoFit/>
          </a:bodyPr>
          <a:lstStyle/>
          <a:p>
            <a:r>
              <a:rPr lang="en-US" sz="2000" b="1" dirty="0">
                <a:solidFill>
                  <a:srgbClr val="0070C0"/>
                </a:solidFill>
                <a:latin typeface="Consolas" panose="020B0609020204030204" pitchFamily="49" charset="0"/>
              </a:rPr>
              <a:t> Application Layer </a:t>
            </a:r>
            <a:endParaRPr lang="en-IN" sz="2000" b="1"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2547962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99420"/>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0" y="318499"/>
            <a:ext cx="12027613" cy="6102849"/>
          </a:xfrm>
        </p:spPr>
        <p:txBody>
          <a:bodyPr>
            <a:normAutofit/>
          </a:bodyPr>
          <a:lstStyle/>
          <a:p>
            <a:pPr lvl="6"/>
            <a:endParaRPr lang="en-US" dirty="0"/>
          </a:p>
          <a:p>
            <a:pPr marL="2743200" lvl="6" indent="0">
              <a:buNone/>
            </a:pPr>
            <a:endParaRPr lang="en-US" sz="2800" b="1" dirty="0">
              <a:latin typeface="Consolas" panose="020B0609020204030204" pitchFamily="49" charset="0"/>
            </a:endParaRPr>
          </a:p>
        </p:txBody>
      </p:sp>
      <p:sp>
        <p:nvSpPr>
          <p:cNvPr id="8" name="Rectangle 7">
            <a:extLst>
              <a:ext uri="{FF2B5EF4-FFF2-40B4-BE49-F238E27FC236}">
                <a16:creationId xmlns:a16="http://schemas.microsoft.com/office/drawing/2014/main" id="{CD2D02D5-B6A8-437F-9EC0-1500A8559FE7}"/>
              </a:ext>
            </a:extLst>
          </p:cNvPr>
          <p:cNvSpPr/>
          <p:nvPr/>
        </p:nvSpPr>
        <p:spPr>
          <a:xfrm>
            <a:off x="674670" y="1347112"/>
            <a:ext cx="10859784" cy="48083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9CF31F12-E310-4588-8082-0846B91A9CD2}"/>
              </a:ext>
            </a:extLst>
          </p:cNvPr>
          <p:cNvSpPr/>
          <p:nvPr/>
        </p:nvSpPr>
        <p:spPr>
          <a:xfrm>
            <a:off x="2114025" y="1890514"/>
            <a:ext cx="7325474" cy="493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solidFill>
                <a:latin typeface="Consolas" panose="020B0609020204030204" pitchFamily="49" charset="0"/>
              </a:rPr>
              <a:t>Data</a:t>
            </a:r>
            <a:endParaRPr lang="en-IN" sz="2000" dirty="0">
              <a:solidFill>
                <a:schemeClr val="accent1"/>
              </a:solidFill>
              <a:latin typeface="Consolas" panose="020B0609020204030204" pitchFamily="49" charset="0"/>
            </a:endParaRPr>
          </a:p>
        </p:txBody>
      </p:sp>
      <p:sp>
        <p:nvSpPr>
          <p:cNvPr id="12" name="Rectangle 11">
            <a:extLst>
              <a:ext uri="{FF2B5EF4-FFF2-40B4-BE49-F238E27FC236}">
                <a16:creationId xmlns:a16="http://schemas.microsoft.com/office/drawing/2014/main" id="{7F4337FF-1073-4C52-9478-51D83299B036}"/>
              </a:ext>
            </a:extLst>
          </p:cNvPr>
          <p:cNvSpPr/>
          <p:nvPr/>
        </p:nvSpPr>
        <p:spPr>
          <a:xfrm>
            <a:off x="2220199" y="3731720"/>
            <a:ext cx="7325474" cy="641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BB681621-E110-473D-9DAC-3C1AAD160562}"/>
              </a:ext>
            </a:extLst>
          </p:cNvPr>
          <p:cNvSpPr/>
          <p:nvPr/>
        </p:nvSpPr>
        <p:spPr>
          <a:xfrm>
            <a:off x="2197762" y="4848474"/>
            <a:ext cx="7325474" cy="493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Graphic 13" descr="Internet with solid fill">
            <a:extLst>
              <a:ext uri="{FF2B5EF4-FFF2-40B4-BE49-F238E27FC236}">
                <a16:creationId xmlns:a16="http://schemas.microsoft.com/office/drawing/2014/main" id="{69592881-FB12-4B75-89EB-FC8563B79F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7436" y="5167219"/>
            <a:ext cx="914400" cy="914400"/>
          </a:xfrm>
          <a:prstGeom prst="rect">
            <a:avLst/>
          </a:prstGeom>
        </p:spPr>
      </p:pic>
      <p:sp>
        <p:nvSpPr>
          <p:cNvPr id="15" name="Arrow: Down 14">
            <a:extLst>
              <a:ext uri="{FF2B5EF4-FFF2-40B4-BE49-F238E27FC236}">
                <a16:creationId xmlns:a16="http://schemas.microsoft.com/office/drawing/2014/main" id="{2A847C9D-98EE-4410-A0F8-C80E6B0168DD}"/>
              </a:ext>
            </a:extLst>
          </p:cNvPr>
          <p:cNvSpPr/>
          <p:nvPr/>
        </p:nvSpPr>
        <p:spPr>
          <a:xfrm>
            <a:off x="2565471" y="4337800"/>
            <a:ext cx="832202" cy="5279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Graphic 15" descr="Internet with solid fill">
            <a:extLst>
              <a:ext uri="{FF2B5EF4-FFF2-40B4-BE49-F238E27FC236}">
                <a16:creationId xmlns:a16="http://schemas.microsoft.com/office/drawing/2014/main" id="{27995034-21F6-40EE-9C79-DC2472C8E1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23156" y="5103930"/>
            <a:ext cx="914400" cy="914400"/>
          </a:xfrm>
          <a:prstGeom prst="rect">
            <a:avLst/>
          </a:prstGeom>
        </p:spPr>
      </p:pic>
      <p:pic>
        <p:nvPicPr>
          <p:cNvPr id="17" name="Graphic 16" descr="Internet with solid fill">
            <a:extLst>
              <a:ext uri="{FF2B5EF4-FFF2-40B4-BE49-F238E27FC236}">
                <a16:creationId xmlns:a16="http://schemas.microsoft.com/office/drawing/2014/main" id="{12D99C57-8BB7-4826-A1CE-BF4AFD3A02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03807" y="5097389"/>
            <a:ext cx="914400" cy="914400"/>
          </a:xfrm>
          <a:prstGeom prst="rect">
            <a:avLst/>
          </a:prstGeom>
        </p:spPr>
      </p:pic>
      <p:pic>
        <p:nvPicPr>
          <p:cNvPr id="18" name="Graphic 17" descr="Internet with solid fill">
            <a:extLst>
              <a:ext uri="{FF2B5EF4-FFF2-40B4-BE49-F238E27FC236}">
                <a16:creationId xmlns:a16="http://schemas.microsoft.com/office/drawing/2014/main" id="{9D0EEED3-FD12-42C0-92E9-0CBEA1EDB7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94596" y="5119343"/>
            <a:ext cx="914400" cy="914400"/>
          </a:xfrm>
          <a:prstGeom prst="rect">
            <a:avLst/>
          </a:prstGeom>
        </p:spPr>
      </p:pic>
      <p:pic>
        <p:nvPicPr>
          <p:cNvPr id="19" name="Graphic 18" descr="Internet with solid fill">
            <a:extLst>
              <a:ext uri="{FF2B5EF4-FFF2-40B4-BE49-F238E27FC236}">
                <a16:creationId xmlns:a16="http://schemas.microsoft.com/office/drawing/2014/main" id="{7D58670A-D0E6-446A-99F9-72595BEC87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58916" y="5140112"/>
            <a:ext cx="914400" cy="914400"/>
          </a:xfrm>
          <a:prstGeom prst="rect">
            <a:avLst/>
          </a:prstGeom>
        </p:spPr>
      </p:pic>
      <p:sp>
        <p:nvSpPr>
          <p:cNvPr id="27" name="TextBox 26">
            <a:extLst>
              <a:ext uri="{FF2B5EF4-FFF2-40B4-BE49-F238E27FC236}">
                <a16:creationId xmlns:a16="http://schemas.microsoft.com/office/drawing/2014/main" id="{5EF63047-95ED-41F2-BDC2-C42468532135}"/>
              </a:ext>
            </a:extLst>
          </p:cNvPr>
          <p:cNvSpPr txBox="1"/>
          <p:nvPr/>
        </p:nvSpPr>
        <p:spPr>
          <a:xfrm>
            <a:off x="4249342" y="2863336"/>
            <a:ext cx="2262485" cy="400110"/>
          </a:xfrm>
          <a:prstGeom prst="rect">
            <a:avLst/>
          </a:prstGeom>
          <a:noFill/>
        </p:spPr>
        <p:txBody>
          <a:bodyPr wrap="square" rtlCol="0">
            <a:spAutoFit/>
          </a:bodyPr>
          <a:lstStyle/>
          <a:p>
            <a:r>
              <a:rPr lang="en-US" dirty="0"/>
              <a:t>A   </a:t>
            </a:r>
            <a:r>
              <a:rPr lang="en-US" sz="2000" dirty="0">
                <a:latin typeface="Consolas" panose="020B0609020204030204" pitchFamily="49" charset="0"/>
              </a:rPr>
              <a:t> </a:t>
            </a:r>
            <a:endParaRPr lang="en-IN" dirty="0"/>
          </a:p>
        </p:txBody>
      </p:sp>
      <p:pic>
        <p:nvPicPr>
          <p:cNvPr id="29" name="Graphic 28" descr="Server with solid fill">
            <a:extLst>
              <a:ext uri="{FF2B5EF4-FFF2-40B4-BE49-F238E27FC236}">
                <a16:creationId xmlns:a16="http://schemas.microsoft.com/office/drawing/2014/main" id="{7724BE7C-7DE0-469C-BC4E-FE2F2F1325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21452" y="2667702"/>
            <a:ext cx="914400" cy="950388"/>
          </a:xfrm>
          <a:prstGeom prst="rect">
            <a:avLst/>
          </a:prstGeom>
        </p:spPr>
      </p:pic>
      <p:pic>
        <p:nvPicPr>
          <p:cNvPr id="30" name="Graphic 29" descr="Server with solid fill">
            <a:extLst>
              <a:ext uri="{FF2B5EF4-FFF2-40B4-BE49-F238E27FC236}">
                <a16:creationId xmlns:a16="http://schemas.microsoft.com/office/drawing/2014/main" id="{2FCC8559-24B4-483E-8AA9-76FF2FB047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47111" y="2640593"/>
            <a:ext cx="914400" cy="914400"/>
          </a:xfrm>
          <a:prstGeom prst="rect">
            <a:avLst/>
          </a:prstGeom>
        </p:spPr>
      </p:pic>
      <p:pic>
        <p:nvPicPr>
          <p:cNvPr id="32" name="Graphic 31" descr="Server with solid fill">
            <a:extLst>
              <a:ext uri="{FF2B5EF4-FFF2-40B4-BE49-F238E27FC236}">
                <a16:creationId xmlns:a16="http://schemas.microsoft.com/office/drawing/2014/main" id="{91B7D39D-8F59-4DB7-88E1-5F75AD146C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6306" y="2665686"/>
            <a:ext cx="914400" cy="950388"/>
          </a:xfrm>
          <a:prstGeom prst="rect">
            <a:avLst/>
          </a:prstGeom>
        </p:spPr>
      </p:pic>
      <p:pic>
        <p:nvPicPr>
          <p:cNvPr id="33" name="Graphic 32" descr="Server with solid fill">
            <a:extLst>
              <a:ext uri="{FF2B5EF4-FFF2-40B4-BE49-F238E27FC236}">
                <a16:creationId xmlns:a16="http://schemas.microsoft.com/office/drawing/2014/main" id="{3D9F99EA-22E7-4DEC-B0D0-27879DF823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78981" y="2622599"/>
            <a:ext cx="914400" cy="950388"/>
          </a:xfrm>
          <a:prstGeom prst="rect">
            <a:avLst/>
          </a:prstGeom>
        </p:spPr>
      </p:pic>
      <p:sp>
        <p:nvSpPr>
          <p:cNvPr id="35" name="Arrow: Down 34">
            <a:extLst>
              <a:ext uri="{FF2B5EF4-FFF2-40B4-BE49-F238E27FC236}">
                <a16:creationId xmlns:a16="http://schemas.microsoft.com/office/drawing/2014/main" id="{E7723AA7-AE11-4257-BB3D-8EB00BED1398}"/>
              </a:ext>
            </a:extLst>
          </p:cNvPr>
          <p:cNvSpPr/>
          <p:nvPr/>
        </p:nvSpPr>
        <p:spPr>
          <a:xfrm>
            <a:off x="7809141" y="4378207"/>
            <a:ext cx="832202" cy="4702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7" name="Graphic 36" descr="Database with solid fill">
            <a:extLst>
              <a:ext uri="{FF2B5EF4-FFF2-40B4-BE49-F238E27FC236}">
                <a16:creationId xmlns:a16="http://schemas.microsoft.com/office/drawing/2014/main" id="{6A72C7E9-D83C-479A-AFCC-F86D269C1C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81600" y="1578488"/>
            <a:ext cx="914400" cy="914400"/>
          </a:xfrm>
          <a:prstGeom prst="rect">
            <a:avLst/>
          </a:prstGeom>
        </p:spPr>
      </p:pic>
      <p:sp>
        <p:nvSpPr>
          <p:cNvPr id="38" name="TextBox 37">
            <a:extLst>
              <a:ext uri="{FF2B5EF4-FFF2-40B4-BE49-F238E27FC236}">
                <a16:creationId xmlns:a16="http://schemas.microsoft.com/office/drawing/2014/main" id="{20CD8E75-A9FF-448D-BC19-DC1EC84A8CD6}"/>
              </a:ext>
            </a:extLst>
          </p:cNvPr>
          <p:cNvSpPr txBox="1"/>
          <p:nvPr/>
        </p:nvSpPr>
        <p:spPr>
          <a:xfrm>
            <a:off x="9551758" y="4813276"/>
            <a:ext cx="1965572" cy="707886"/>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PRESENTATION  </a:t>
            </a:r>
          </a:p>
          <a:p>
            <a:r>
              <a:rPr lang="en-US" sz="2000" b="1" dirty="0">
                <a:solidFill>
                  <a:schemeClr val="accent1"/>
                </a:solidFill>
                <a:latin typeface="Consolas" panose="020B0609020204030204" pitchFamily="49" charset="0"/>
              </a:rPr>
              <a:t>   LAYER</a:t>
            </a:r>
            <a:endParaRPr lang="en-IN" sz="2000" b="1" dirty="0">
              <a:solidFill>
                <a:schemeClr val="accent1"/>
              </a:solidFill>
              <a:latin typeface="Consolas" panose="020B0609020204030204" pitchFamily="49" charset="0"/>
            </a:endParaRPr>
          </a:p>
        </p:txBody>
      </p:sp>
      <p:sp>
        <p:nvSpPr>
          <p:cNvPr id="39" name="TextBox 38">
            <a:extLst>
              <a:ext uri="{FF2B5EF4-FFF2-40B4-BE49-F238E27FC236}">
                <a16:creationId xmlns:a16="http://schemas.microsoft.com/office/drawing/2014/main" id="{6EA1A837-C42F-4D87-8830-85DA57B5A9D8}"/>
              </a:ext>
            </a:extLst>
          </p:cNvPr>
          <p:cNvSpPr txBox="1"/>
          <p:nvPr/>
        </p:nvSpPr>
        <p:spPr>
          <a:xfrm>
            <a:off x="9598060" y="2877480"/>
            <a:ext cx="1765805" cy="984885"/>
          </a:xfrm>
          <a:prstGeom prst="rect">
            <a:avLst/>
          </a:prstGeom>
          <a:noFill/>
        </p:spPr>
        <p:txBody>
          <a:bodyPr wrap="square" rtlCol="0">
            <a:spAutoFit/>
          </a:bodyPr>
          <a:lstStyle/>
          <a:p>
            <a:r>
              <a:rPr lang="en-US" dirty="0"/>
              <a:t> </a:t>
            </a:r>
            <a:r>
              <a:rPr lang="en-US" sz="2000" b="1" dirty="0">
                <a:solidFill>
                  <a:schemeClr val="accent1"/>
                </a:solidFill>
                <a:latin typeface="Consolas" panose="020B0609020204030204" pitchFamily="49" charset="0"/>
              </a:rPr>
              <a:t>APPLICATION </a:t>
            </a:r>
          </a:p>
          <a:p>
            <a:r>
              <a:rPr lang="en-US" sz="2000" b="1" dirty="0">
                <a:solidFill>
                  <a:schemeClr val="accent1"/>
                </a:solidFill>
                <a:latin typeface="Consolas" panose="020B0609020204030204" pitchFamily="49" charset="0"/>
              </a:rPr>
              <a:t>     LAYER</a:t>
            </a:r>
            <a:endParaRPr lang="en-IN" sz="2000" b="1" dirty="0">
              <a:solidFill>
                <a:schemeClr val="accent1"/>
              </a:solidFill>
              <a:latin typeface="Consolas" panose="020B0609020204030204" pitchFamily="49" charset="0"/>
            </a:endParaRPr>
          </a:p>
        </p:txBody>
      </p:sp>
      <p:sp>
        <p:nvSpPr>
          <p:cNvPr id="40" name="TextBox 39">
            <a:extLst>
              <a:ext uri="{FF2B5EF4-FFF2-40B4-BE49-F238E27FC236}">
                <a16:creationId xmlns:a16="http://schemas.microsoft.com/office/drawing/2014/main" id="{36FB75F9-01B6-4114-954A-14C295CFF5EA}"/>
              </a:ext>
            </a:extLst>
          </p:cNvPr>
          <p:cNvSpPr txBox="1"/>
          <p:nvPr/>
        </p:nvSpPr>
        <p:spPr>
          <a:xfrm>
            <a:off x="9768649" y="1896245"/>
            <a:ext cx="1765805" cy="769441"/>
          </a:xfrm>
          <a:prstGeom prst="rect">
            <a:avLst/>
          </a:prstGeom>
          <a:noFill/>
        </p:spPr>
        <p:txBody>
          <a:bodyPr wrap="square" rtlCol="0">
            <a:spAutoFit/>
          </a:bodyPr>
          <a:lstStyle/>
          <a:p>
            <a:r>
              <a:rPr lang="en-US" sz="2400" dirty="0">
                <a:solidFill>
                  <a:schemeClr val="accent1"/>
                </a:solidFill>
                <a:latin typeface="Consolas" panose="020B0609020204030204" pitchFamily="49" charset="0"/>
              </a:rPr>
              <a:t> </a:t>
            </a:r>
            <a:r>
              <a:rPr lang="en-US" sz="2000" b="1" dirty="0">
                <a:solidFill>
                  <a:schemeClr val="accent1"/>
                </a:solidFill>
                <a:latin typeface="Consolas" panose="020B0609020204030204" pitchFamily="49" charset="0"/>
              </a:rPr>
              <a:t>DATABASE</a:t>
            </a:r>
          </a:p>
          <a:p>
            <a:r>
              <a:rPr lang="en-US" sz="2000" b="1" dirty="0">
                <a:solidFill>
                  <a:schemeClr val="accent1"/>
                </a:solidFill>
                <a:latin typeface="Consolas" panose="020B0609020204030204" pitchFamily="49" charset="0"/>
              </a:rPr>
              <a:t>  LAYER   </a:t>
            </a:r>
            <a:endParaRPr lang="en-IN" sz="2000" b="1" dirty="0">
              <a:solidFill>
                <a:schemeClr val="accent1"/>
              </a:solidFill>
              <a:latin typeface="Consolas" panose="020B0609020204030204" pitchFamily="49" charset="0"/>
            </a:endParaRPr>
          </a:p>
        </p:txBody>
      </p:sp>
      <p:sp>
        <p:nvSpPr>
          <p:cNvPr id="41" name="Arrow: Down 40">
            <a:extLst>
              <a:ext uri="{FF2B5EF4-FFF2-40B4-BE49-F238E27FC236}">
                <a16:creationId xmlns:a16="http://schemas.microsoft.com/office/drawing/2014/main" id="{A0596377-C0A5-4810-A1B8-92B95E5034D2}"/>
              </a:ext>
            </a:extLst>
          </p:cNvPr>
          <p:cNvSpPr/>
          <p:nvPr/>
        </p:nvSpPr>
        <p:spPr>
          <a:xfrm>
            <a:off x="4806598" y="2722815"/>
            <a:ext cx="832202" cy="5279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Down 41">
            <a:extLst>
              <a:ext uri="{FF2B5EF4-FFF2-40B4-BE49-F238E27FC236}">
                <a16:creationId xmlns:a16="http://schemas.microsoft.com/office/drawing/2014/main" id="{51626157-DB11-490D-B7BA-FB830E242490}"/>
              </a:ext>
            </a:extLst>
          </p:cNvPr>
          <p:cNvSpPr/>
          <p:nvPr/>
        </p:nvSpPr>
        <p:spPr>
          <a:xfrm>
            <a:off x="5662522" y="2709711"/>
            <a:ext cx="832202" cy="5279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15140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99420"/>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297951"/>
            <a:ext cx="12078984" cy="6205591"/>
          </a:xfrm>
        </p:spPr>
        <p:txBody>
          <a:bodyPr/>
          <a:lstStyle/>
          <a:p>
            <a:pPr lvl="6"/>
            <a:endParaRPr lang="en-US" dirty="0"/>
          </a:p>
          <a:p>
            <a:pPr marL="2743200" lvl="6" indent="0">
              <a:buNone/>
            </a:pPr>
            <a:endParaRPr lang="en-US" sz="2800" b="1" dirty="0">
              <a:latin typeface="Consolas" panose="020B0609020204030204" pitchFamily="49" charset="0"/>
            </a:endParaRPr>
          </a:p>
        </p:txBody>
      </p:sp>
      <p:sp>
        <p:nvSpPr>
          <p:cNvPr id="9" name="Rectangle 8">
            <a:extLst>
              <a:ext uri="{FF2B5EF4-FFF2-40B4-BE49-F238E27FC236}">
                <a16:creationId xmlns:a16="http://schemas.microsoft.com/office/drawing/2014/main" id="{B2E5B4FC-6EAA-48C8-88B9-3D13247DFB65}"/>
              </a:ext>
            </a:extLst>
          </p:cNvPr>
          <p:cNvSpPr/>
          <p:nvPr/>
        </p:nvSpPr>
        <p:spPr>
          <a:xfrm>
            <a:off x="986319" y="2116157"/>
            <a:ext cx="8835775" cy="613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Presentation Components </a:t>
            </a:r>
            <a:endParaRPr lang="en-IN" dirty="0"/>
          </a:p>
        </p:txBody>
      </p:sp>
      <p:pic>
        <p:nvPicPr>
          <p:cNvPr id="13" name="Graphic 12" descr="Internet with solid fill">
            <a:extLst>
              <a:ext uri="{FF2B5EF4-FFF2-40B4-BE49-F238E27FC236}">
                <a16:creationId xmlns:a16="http://schemas.microsoft.com/office/drawing/2014/main" id="{766C01C5-A227-47FC-9424-C2DFF6A6BF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85151" y="1068112"/>
            <a:ext cx="914400" cy="914400"/>
          </a:xfrm>
          <a:prstGeom prst="rect">
            <a:avLst/>
          </a:prstGeom>
        </p:spPr>
      </p:pic>
      <p:pic>
        <p:nvPicPr>
          <p:cNvPr id="19" name="Graphic 18" descr="Internet with solid fill">
            <a:extLst>
              <a:ext uri="{FF2B5EF4-FFF2-40B4-BE49-F238E27FC236}">
                <a16:creationId xmlns:a16="http://schemas.microsoft.com/office/drawing/2014/main" id="{BE137BDF-C146-432D-AEFF-49188D32A2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13472" y="1051095"/>
            <a:ext cx="914400" cy="914400"/>
          </a:xfrm>
          <a:prstGeom prst="rect">
            <a:avLst/>
          </a:prstGeom>
        </p:spPr>
      </p:pic>
      <p:sp>
        <p:nvSpPr>
          <p:cNvPr id="16" name="Arrow: Down 15">
            <a:extLst>
              <a:ext uri="{FF2B5EF4-FFF2-40B4-BE49-F238E27FC236}">
                <a16:creationId xmlns:a16="http://schemas.microsoft.com/office/drawing/2014/main" id="{0170B69A-17BA-4BCE-B577-1EE6E98B2E80}"/>
              </a:ext>
            </a:extLst>
          </p:cNvPr>
          <p:cNvSpPr/>
          <p:nvPr/>
        </p:nvSpPr>
        <p:spPr>
          <a:xfrm>
            <a:off x="6755740" y="1796617"/>
            <a:ext cx="832202" cy="3490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92B338F2-A3B0-4565-B0D0-1F165B7A03E7}"/>
              </a:ext>
            </a:extLst>
          </p:cNvPr>
          <p:cNvSpPr/>
          <p:nvPr/>
        </p:nvSpPr>
        <p:spPr>
          <a:xfrm>
            <a:off x="8395670" y="1745566"/>
            <a:ext cx="832202" cy="3490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Down 26">
            <a:extLst>
              <a:ext uri="{FF2B5EF4-FFF2-40B4-BE49-F238E27FC236}">
                <a16:creationId xmlns:a16="http://schemas.microsoft.com/office/drawing/2014/main" id="{8EFCA37C-F0E7-4CBC-A0F2-F775414B5891}"/>
              </a:ext>
            </a:extLst>
          </p:cNvPr>
          <p:cNvSpPr/>
          <p:nvPr/>
        </p:nvSpPr>
        <p:spPr>
          <a:xfrm>
            <a:off x="3260332" y="1745566"/>
            <a:ext cx="832202" cy="3490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9" name="Graphic 28" descr="Internet with solid fill">
            <a:extLst>
              <a:ext uri="{FF2B5EF4-FFF2-40B4-BE49-F238E27FC236}">
                <a16:creationId xmlns:a16="http://schemas.microsoft.com/office/drawing/2014/main" id="{D59DF7A9-0275-4C52-8137-39C55F4F52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9011" y="1090067"/>
            <a:ext cx="914400" cy="914400"/>
          </a:xfrm>
          <a:prstGeom prst="rect">
            <a:avLst/>
          </a:prstGeom>
        </p:spPr>
      </p:pic>
      <p:sp>
        <p:nvSpPr>
          <p:cNvPr id="31" name="Arrow: Down 30">
            <a:extLst>
              <a:ext uri="{FF2B5EF4-FFF2-40B4-BE49-F238E27FC236}">
                <a16:creationId xmlns:a16="http://schemas.microsoft.com/office/drawing/2014/main" id="{FE6DAE5B-A9F2-4F85-8515-C454126734C8}"/>
              </a:ext>
            </a:extLst>
          </p:cNvPr>
          <p:cNvSpPr/>
          <p:nvPr/>
        </p:nvSpPr>
        <p:spPr>
          <a:xfrm>
            <a:off x="1237679" y="1774385"/>
            <a:ext cx="832202" cy="3490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B9DB14B4-545E-412D-A6A2-EBDFF9C38E79}"/>
              </a:ext>
            </a:extLst>
          </p:cNvPr>
          <p:cNvSpPr txBox="1"/>
          <p:nvPr/>
        </p:nvSpPr>
        <p:spPr>
          <a:xfrm>
            <a:off x="1237679" y="2256303"/>
            <a:ext cx="1083852" cy="369332"/>
          </a:xfrm>
          <a:prstGeom prst="rect">
            <a:avLst/>
          </a:prstGeom>
          <a:noFill/>
        </p:spPr>
        <p:txBody>
          <a:bodyPr wrap="square" rtlCol="0">
            <a:spAutoFit/>
          </a:bodyPr>
          <a:lstStyle/>
          <a:p>
            <a:r>
              <a:rPr lang="en-US" dirty="0"/>
              <a:t> SAP GUI</a:t>
            </a:r>
            <a:endParaRPr lang="en-IN" dirty="0"/>
          </a:p>
        </p:txBody>
      </p:sp>
      <p:sp>
        <p:nvSpPr>
          <p:cNvPr id="33" name="TextBox 32">
            <a:extLst>
              <a:ext uri="{FF2B5EF4-FFF2-40B4-BE49-F238E27FC236}">
                <a16:creationId xmlns:a16="http://schemas.microsoft.com/office/drawing/2014/main" id="{F169B98E-9376-41F8-8624-2D107C1ED5BF}"/>
              </a:ext>
            </a:extLst>
          </p:cNvPr>
          <p:cNvSpPr txBox="1"/>
          <p:nvPr/>
        </p:nvSpPr>
        <p:spPr>
          <a:xfrm>
            <a:off x="2989779" y="2270589"/>
            <a:ext cx="1042465" cy="369332"/>
          </a:xfrm>
          <a:prstGeom prst="rect">
            <a:avLst/>
          </a:prstGeom>
          <a:noFill/>
        </p:spPr>
        <p:txBody>
          <a:bodyPr wrap="square" rtlCol="0">
            <a:spAutoFit/>
          </a:bodyPr>
          <a:lstStyle/>
          <a:p>
            <a:r>
              <a:rPr lang="en-US" dirty="0"/>
              <a:t> SAP GUI</a:t>
            </a:r>
            <a:endParaRPr lang="en-IN" dirty="0"/>
          </a:p>
        </p:txBody>
      </p:sp>
      <p:sp>
        <p:nvSpPr>
          <p:cNvPr id="35" name="TextBox 34">
            <a:extLst>
              <a:ext uri="{FF2B5EF4-FFF2-40B4-BE49-F238E27FC236}">
                <a16:creationId xmlns:a16="http://schemas.microsoft.com/office/drawing/2014/main" id="{A7E416A4-9A66-4E1C-8832-41A4984A10A1}"/>
              </a:ext>
            </a:extLst>
          </p:cNvPr>
          <p:cNvSpPr txBox="1"/>
          <p:nvPr/>
        </p:nvSpPr>
        <p:spPr>
          <a:xfrm>
            <a:off x="6752870" y="2256303"/>
            <a:ext cx="1042465" cy="369332"/>
          </a:xfrm>
          <a:prstGeom prst="rect">
            <a:avLst/>
          </a:prstGeom>
          <a:noFill/>
        </p:spPr>
        <p:txBody>
          <a:bodyPr wrap="square" rtlCol="0">
            <a:spAutoFit/>
          </a:bodyPr>
          <a:lstStyle/>
          <a:p>
            <a:r>
              <a:rPr lang="en-US" dirty="0"/>
              <a:t> SAP GUI</a:t>
            </a:r>
            <a:endParaRPr lang="en-IN" dirty="0"/>
          </a:p>
        </p:txBody>
      </p:sp>
      <p:sp>
        <p:nvSpPr>
          <p:cNvPr id="36" name="TextBox 35">
            <a:extLst>
              <a:ext uri="{FF2B5EF4-FFF2-40B4-BE49-F238E27FC236}">
                <a16:creationId xmlns:a16="http://schemas.microsoft.com/office/drawing/2014/main" id="{AD5BAF86-2919-4E6B-BDE6-4008730DC28F}"/>
              </a:ext>
            </a:extLst>
          </p:cNvPr>
          <p:cNvSpPr txBox="1"/>
          <p:nvPr/>
        </p:nvSpPr>
        <p:spPr>
          <a:xfrm>
            <a:off x="8249439" y="2256303"/>
            <a:ext cx="1042465" cy="369332"/>
          </a:xfrm>
          <a:prstGeom prst="rect">
            <a:avLst/>
          </a:prstGeom>
          <a:noFill/>
        </p:spPr>
        <p:txBody>
          <a:bodyPr wrap="square" rtlCol="0">
            <a:spAutoFit/>
          </a:bodyPr>
          <a:lstStyle/>
          <a:p>
            <a:r>
              <a:rPr lang="en-US" dirty="0"/>
              <a:t> SAP GUI</a:t>
            </a:r>
            <a:endParaRPr lang="en-IN" dirty="0"/>
          </a:p>
        </p:txBody>
      </p:sp>
      <p:sp>
        <p:nvSpPr>
          <p:cNvPr id="21" name="Rectangle 20">
            <a:extLst>
              <a:ext uri="{FF2B5EF4-FFF2-40B4-BE49-F238E27FC236}">
                <a16:creationId xmlns:a16="http://schemas.microsoft.com/office/drawing/2014/main" id="{8377C305-1AA6-4655-93A2-FD0D5F2BBCE6}"/>
              </a:ext>
            </a:extLst>
          </p:cNvPr>
          <p:cNvSpPr/>
          <p:nvPr/>
        </p:nvSpPr>
        <p:spPr>
          <a:xfrm>
            <a:off x="986319" y="3254019"/>
            <a:ext cx="8917967" cy="873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4FBDD6B4-12A8-48C9-8ECF-EB9CBFF494EB}"/>
              </a:ext>
            </a:extLst>
          </p:cNvPr>
          <p:cNvSpPr txBox="1"/>
          <p:nvPr/>
        </p:nvSpPr>
        <p:spPr>
          <a:xfrm>
            <a:off x="1325366" y="3514082"/>
            <a:ext cx="8239874" cy="369332"/>
          </a:xfrm>
          <a:prstGeom prst="rect">
            <a:avLst/>
          </a:prstGeom>
          <a:noFill/>
        </p:spPr>
        <p:txBody>
          <a:bodyPr wrap="square" rtlCol="0">
            <a:spAutoFit/>
          </a:bodyPr>
          <a:lstStyle/>
          <a:p>
            <a:r>
              <a:rPr lang="en-US" dirty="0"/>
              <a:t> Application Server  1                                                                 Application Server n </a:t>
            </a:r>
            <a:endParaRPr lang="en-IN" dirty="0"/>
          </a:p>
        </p:txBody>
      </p:sp>
      <p:sp>
        <p:nvSpPr>
          <p:cNvPr id="39" name="Arrow: Down 38">
            <a:extLst>
              <a:ext uri="{FF2B5EF4-FFF2-40B4-BE49-F238E27FC236}">
                <a16:creationId xmlns:a16="http://schemas.microsoft.com/office/drawing/2014/main" id="{A7553293-029C-4948-908F-51157F58379A}"/>
              </a:ext>
            </a:extLst>
          </p:cNvPr>
          <p:cNvSpPr/>
          <p:nvPr/>
        </p:nvSpPr>
        <p:spPr>
          <a:xfrm>
            <a:off x="1319922" y="2624194"/>
            <a:ext cx="832202" cy="6665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Down 39">
            <a:extLst>
              <a:ext uri="{FF2B5EF4-FFF2-40B4-BE49-F238E27FC236}">
                <a16:creationId xmlns:a16="http://schemas.microsoft.com/office/drawing/2014/main" id="{613105FE-8F51-4D4B-8CAB-6B33F5F9C644}"/>
              </a:ext>
            </a:extLst>
          </p:cNvPr>
          <p:cNvSpPr/>
          <p:nvPr/>
        </p:nvSpPr>
        <p:spPr>
          <a:xfrm>
            <a:off x="3011370" y="2624194"/>
            <a:ext cx="832202" cy="6665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Arrow: Down 40">
            <a:extLst>
              <a:ext uri="{FF2B5EF4-FFF2-40B4-BE49-F238E27FC236}">
                <a16:creationId xmlns:a16="http://schemas.microsoft.com/office/drawing/2014/main" id="{737B1894-CC93-403F-A1E1-48E46CBB940F}"/>
              </a:ext>
            </a:extLst>
          </p:cNvPr>
          <p:cNvSpPr/>
          <p:nvPr/>
        </p:nvSpPr>
        <p:spPr>
          <a:xfrm>
            <a:off x="6813837" y="2630895"/>
            <a:ext cx="832202" cy="6665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Down 41">
            <a:extLst>
              <a:ext uri="{FF2B5EF4-FFF2-40B4-BE49-F238E27FC236}">
                <a16:creationId xmlns:a16="http://schemas.microsoft.com/office/drawing/2014/main" id="{67F6E47C-F625-4E52-8364-4092C077B26C}"/>
              </a:ext>
            </a:extLst>
          </p:cNvPr>
          <p:cNvSpPr/>
          <p:nvPr/>
        </p:nvSpPr>
        <p:spPr>
          <a:xfrm>
            <a:off x="8305517" y="2630895"/>
            <a:ext cx="832202" cy="6665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F9B501A4-B66D-42A1-984B-7C3A617A3226}"/>
              </a:ext>
            </a:extLst>
          </p:cNvPr>
          <p:cNvSpPr/>
          <p:nvPr/>
        </p:nvSpPr>
        <p:spPr>
          <a:xfrm>
            <a:off x="4092534" y="4253674"/>
            <a:ext cx="2481572" cy="545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Message Server</a:t>
            </a:r>
            <a:endParaRPr lang="en-IN" dirty="0"/>
          </a:p>
        </p:txBody>
      </p:sp>
      <p:sp>
        <p:nvSpPr>
          <p:cNvPr id="25" name="Rectangle 24">
            <a:extLst>
              <a:ext uri="{FF2B5EF4-FFF2-40B4-BE49-F238E27FC236}">
                <a16:creationId xmlns:a16="http://schemas.microsoft.com/office/drawing/2014/main" id="{71B030F0-E1B9-4A27-813D-E7769CBBB9DD}"/>
              </a:ext>
            </a:extLst>
          </p:cNvPr>
          <p:cNvSpPr/>
          <p:nvPr/>
        </p:nvSpPr>
        <p:spPr>
          <a:xfrm>
            <a:off x="986319" y="4924503"/>
            <a:ext cx="9144000" cy="438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Management System</a:t>
            </a:r>
            <a:endParaRPr lang="en-IN" dirty="0"/>
          </a:p>
        </p:txBody>
      </p:sp>
      <p:sp>
        <p:nvSpPr>
          <p:cNvPr id="45" name="Rectangle 44">
            <a:extLst>
              <a:ext uri="{FF2B5EF4-FFF2-40B4-BE49-F238E27FC236}">
                <a16:creationId xmlns:a16="http://schemas.microsoft.com/office/drawing/2014/main" id="{7188ADEB-40F8-4863-9F9B-F1329B9AEF56}"/>
              </a:ext>
            </a:extLst>
          </p:cNvPr>
          <p:cNvSpPr/>
          <p:nvPr/>
        </p:nvSpPr>
        <p:spPr>
          <a:xfrm>
            <a:off x="986319" y="5528404"/>
            <a:ext cx="9144000" cy="438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a:t>
            </a:r>
            <a:endParaRPr lang="en-IN" dirty="0"/>
          </a:p>
        </p:txBody>
      </p:sp>
      <p:sp>
        <p:nvSpPr>
          <p:cNvPr id="46" name="Arrow: Down 45">
            <a:extLst>
              <a:ext uri="{FF2B5EF4-FFF2-40B4-BE49-F238E27FC236}">
                <a16:creationId xmlns:a16="http://schemas.microsoft.com/office/drawing/2014/main" id="{289040F5-34A0-4C46-B15B-EB1EEBCC3658}"/>
              </a:ext>
            </a:extLst>
          </p:cNvPr>
          <p:cNvSpPr/>
          <p:nvPr/>
        </p:nvSpPr>
        <p:spPr>
          <a:xfrm>
            <a:off x="3527472" y="4003181"/>
            <a:ext cx="832202" cy="4000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Arrow: Down 46">
            <a:extLst>
              <a:ext uri="{FF2B5EF4-FFF2-40B4-BE49-F238E27FC236}">
                <a16:creationId xmlns:a16="http://schemas.microsoft.com/office/drawing/2014/main" id="{D938F95F-71F9-461B-A61C-F9076148B237}"/>
              </a:ext>
            </a:extLst>
          </p:cNvPr>
          <p:cNvSpPr/>
          <p:nvPr/>
        </p:nvSpPr>
        <p:spPr>
          <a:xfrm>
            <a:off x="6441900" y="3981943"/>
            <a:ext cx="832202" cy="4000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E7C04004-11B1-45C4-BDCC-D06630EA0A18}"/>
              </a:ext>
            </a:extLst>
          </p:cNvPr>
          <p:cNvSpPr txBox="1"/>
          <p:nvPr/>
        </p:nvSpPr>
        <p:spPr>
          <a:xfrm>
            <a:off x="10095410" y="2145619"/>
            <a:ext cx="1965572" cy="707886"/>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PRESENTATION  </a:t>
            </a:r>
          </a:p>
          <a:p>
            <a:r>
              <a:rPr lang="en-US" sz="2000" b="1" dirty="0">
                <a:solidFill>
                  <a:schemeClr val="accent1"/>
                </a:solidFill>
                <a:latin typeface="Consolas" panose="020B0609020204030204" pitchFamily="49" charset="0"/>
              </a:rPr>
              <a:t>   LAYER</a:t>
            </a:r>
            <a:endParaRPr lang="en-IN" sz="2000" b="1" dirty="0">
              <a:solidFill>
                <a:schemeClr val="accent1"/>
              </a:solidFill>
              <a:latin typeface="Consolas" panose="020B0609020204030204" pitchFamily="49" charset="0"/>
            </a:endParaRPr>
          </a:p>
        </p:txBody>
      </p:sp>
      <p:sp>
        <p:nvSpPr>
          <p:cNvPr id="49" name="TextBox 48">
            <a:extLst>
              <a:ext uri="{FF2B5EF4-FFF2-40B4-BE49-F238E27FC236}">
                <a16:creationId xmlns:a16="http://schemas.microsoft.com/office/drawing/2014/main" id="{8B36626C-23DD-4F58-99B4-1A4FD2CF83B0}"/>
              </a:ext>
            </a:extLst>
          </p:cNvPr>
          <p:cNvSpPr txBox="1"/>
          <p:nvPr/>
        </p:nvSpPr>
        <p:spPr>
          <a:xfrm>
            <a:off x="10034797" y="3334493"/>
            <a:ext cx="1765805" cy="984885"/>
          </a:xfrm>
          <a:prstGeom prst="rect">
            <a:avLst/>
          </a:prstGeom>
          <a:noFill/>
        </p:spPr>
        <p:txBody>
          <a:bodyPr wrap="square" rtlCol="0">
            <a:spAutoFit/>
          </a:bodyPr>
          <a:lstStyle/>
          <a:p>
            <a:r>
              <a:rPr lang="en-US" dirty="0"/>
              <a:t> </a:t>
            </a:r>
            <a:r>
              <a:rPr lang="en-US" sz="2000" b="1" dirty="0">
                <a:solidFill>
                  <a:schemeClr val="accent1"/>
                </a:solidFill>
                <a:latin typeface="Consolas" panose="020B0609020204030204" pitchFamily="49" charset="0"/>
              </a:rPr>
              <a:t>APPLICATION </a:t>
            </a:r>
          </a:p>
          <a:p>
            <a:r>
              <a:rPr lang="en-US" sz="2000" b="1" dirty="0">
                <a:solidFill>
                  <a:schemeClr val="accent1"/>
                </a:solidFill>
                <a:latin typeface="Consolas" panose="020B0609020204030204" pitchFamily="49" charset="0"/>
              </a:rPr>
              <a:t>     LAYER</a:t>
            </a:r>
            <a:endParaRPr lang="en-IN" sz="2000" b="1" dirty="0">
              <a:solidFill>
                <a:schemeClr val="accent1"/>
              </a:solidFill>
              <a:latin typeface="Consolas" panose="020B0609020204030204" pitchFamily="49" charset="0"/>
            </a:endParaRPr>
          </a:p>
        </p:txBody>
      </p:sp>
      <p:sp>
        <p:nvSpPr>
          <p:cNvPr id="50" name="TextBox 49">
            <a:extLst>
              <a:ext uri="{FF2B5EF4-FFF2-40B4-BE49-F238E27FC236}">
                <a16:creationId xmlns:a16="http://schemas.microsoft.com/office/drawing/2014/main" id="{BA480E7C-8D29-4FDA-9FD2-D5775A6FC864}"/>
              </a:ext>
            </a:extLst>
          </p:cNvPr>
          <p:cNvSpPr txBox="1"/>
          <p:nvPr/>
        </p:nvSpPr>
        <p:spPr>
          <a:xfrm>
            <a:off x="10130319" y="4801973"/>
            <a:ext cx="1765805" cy="769441"/>
          </a:xfrm>
          <a:prstGeom prst="rect">
            <a:avLst/>
          </a:prstGeom>
          <a:noFill/>
        </p:spPr>
        <p:txBody>
          <a:bodyPr wrap="square" rtlCol="0">
            <a:spAutoFit/>
          </a:bodyPr>
          <a:lstStyle/>
          <a:p>
            <a:r>
              <a:rPr lang="en-US" sz="2400" dirty="0">
                <a:solidFill>
                  <a:schemeClr val="accent1"/>
                </a:solidFill>
                <a:latin typeface="Consolas" panose="020B0609020204030204" pitchFamily="49" charset="0"/>
              </a:rPr>
              <a:t> </a:t>
            </a:r>
            <a:r>
              <a:rPr lang="en-US" sz="2000" b="1" dirty="0">
                <a:solidFill>
                  <a:schemeClr val="accent1"/>
                </a:solidFill>
                <a:latin typeface="Consolas" panose="020B0609020204030204" pitchFamily="49" charset="0"/>
              </a:rPr>
              <a:t>DATABASE</a:t>
            </a:r>
          </a:p>
          <a:p>
            <a:r>
              <a:rPr lang="en-US" sz="2000" b="1" dirty="0">
                <a:solidFill>
                  <a:schemeClr val="accent1"/>
                </a:solidFill>
                <a:latin typeface="Consolas" panose="020B0609020204030204" pitchFamily="49" charset="0"/>
              </a:rPr>
              <a:t>  LAYER   </a:t>
            </a:r>
            <a:endParaRPr lang="en-IN" sz="2000" b="1" dirty="0">
              <a:solidFill>
                <a:schemeClr val="accent1"/>
              </a:solidFill>
              <a:latin typeface="Consolas" panose="020B0609020204030204" pitchFamily="49" charset="0"/>
            </a:endParaRPr>
          </a:p>
        </p:txBody>
      </p:sp>
      <p:pic>
        <p:nvPicPr>
          <p:cNvPr id="51" name="Graphic 50" descr="Internet with solid fill">
            <a:extLst>
              <a:ext uri="{FF2B5EF4-FFF2-40B4-BE49-F238E27FC236}">
                <a16:creationId xmlns:a16="http://schemas.microsoft.com/office/drawing/2014/main" id="{AB4F6DE9-EAEF-44FB-9653-3254CC1B0A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06377" y="1060290"/>
            <a:ext cx="914400" cy="914400"/>
          </a:xfrm>
          <a:prstGeom prst="rect">
            <a:avLst/>
          </a:prstGeom>
        </p:spPr>
      </p:pic>
    </p:spTree>
    <p:extLst>
      <p:ext uri="{BB962C8B-B14F-4D97-AF65-F5344CB8AC3E}">
        <p14:creationId xmlns:p14="http://schemas.microsoft.com/office/powerpoint/2010/main" val="3195276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394-8A62-46ED-AE2F-0D2C3ADC8FCB}"/>
              </a:ext>
            </a:extLst>
          </p:cNvPr>
          <p:cNvSpPr>
            <a:spLocks noGrp="1"/>
          </p:cNvSpPr>
          <p:nvPr>
            <p:ph type="title"/>
          </p:nvPr>
        </p:nvSpPr>
        <p:spPr>
          <a:xfrm>
            <a:off x="412072" y="199420"/>
            <a:ext cx="10941728" cy="762339"/>
          </a:xfrm>
        </p:spPr>
        <p:txBody>
          <a:bodyPr/>
          <a:lstStyle/>
          <a:p>
            <a:r>
              <a:rPr lang="en-US" dirty="0"/>
              <a:t>Agenda:</a:t>
            </a:r>
          </a:p>
        </p:txBody>
      </p:sp>
      <p:sp>
        <p:nvSpPr>
          <p:cNvPr id="4" name="Content Placeholder 3">
            <a:extLst>
              <a:ext uri="{FF2B5EF4-FFF2-40B4-BE49-F238E27FC236}">
                <a16:creationId xmlns:a16="http://schemas.microsoft.com/office/drawing/2014/main" id="{B36FF845-B77C-4E85-ADBE-4AAF534029DF}"/>
              </a:ext>
            </a:extLst>
          </p:cNvPr>
          <p:cNvSpPr>
            <a:spLocks noGrp="1"/>
          </p:cNvSpPr>
          <p:nvPr>
            <p:ph idx="1"/>
          </p:nvPr>
        </p:nvSpPr>
        <p:spPr>
          <a:xfrm>
            <a:off x="-71919" y="297951"/>
            <a:ext cx="12078984" cy="6205591"/>
          </a:xfrm>
        </p:spPr>
        <p:txBody>
          <a:bodyPr/>
          <a:lstStyle/>
          <a:p>
            <a:pPr lvl="6"/>
            <a:endParaRPr lang="en-US" dirty="0"/>
          </a:p>
          <a:p>
            <a:pPr marL="2743200" lvl="6" indent="0">
              <a:buNone/>
            </a:pPr>
            <a:endParaRPr lang="en-US" sz="2800" b="1" dirty="0">
              <a:latin typeface="Consolas" panose="020B0609020204030204" pitchFamily="49" charset="0"/>
            </a:endParaRPr>
          </a:p>
        </p:txBody>
      </p:sp>
      <p:sp>
        <p:nvSpPr>
          <p:cNvPr id="5" name="TextBox 4">
            <a:extLst>
              <a:ext uri="{FF2B5EF4-FFF2-40B4-BE49-F238E27FC236}">
                <a16:creationId xmlns:a16="http://schemas.microsoft.com/office/drawing/2014/main" id="{6EBC699A-1775-44E1-9A10-E5A800238A95}"/>
              </a:ext>
            </a:extLst>
          </p:cNvPr>
          <p:cNvSpPr txBox="1"/>
          <p:nvPr/>
        </p:nvSpPr>
        <p:spPr>
          <a:xfrm>
            <a:off x="1797479" y="983328"/>
            <a:ext cx="11496782" cy="400110"/>
          </a:xfrm>
          <a:prstGeom prst="rect">
            <a:avLst/>
          </a:prstGeom>
          <a:noFill/>
        </p:spPr>
        <p:txBody>
          <a:bodyPr wrap="square" rtlCol="0">
            <a:spAutoFit/>
          </a:bodyPr>
          <a:lstStyle/>
          <a:p>
            <a:r>
              <a:rPr lang="en-US" sz="2000" b="1" dirty="0">
                <a:solidFill>
                  <a:schemeClr val="accent1"/>
                </a:solidFill>
              </a:rPr>
              <a:t> </a:t>
            </a:r>
            <a:endParaRPr lang="en-IN" sz="2000" b="1" dirty="0">
              <a:solidFill>
                <a:schemeClr val="accent1"/>
              </a:solidFill>
              <a:latin typeface="Consolas" panose="020B0609020204030204" pitchFamily="49" charset="0"/>
            </a:endParaRPr>
          </a:p>
        </p:txBody>
      </p:sp>
      <p:sp>
        <p:nvSpPr>
          <p:cNvPr id="19" name="TextBox 18">
            <a:extLst>
              <a:ext uri="{FF2B5EF4-FFF2-40B4-BE49-F238E27FC236}">
                <a16:creationId xmlns:a16="http://schemas.microsoft.com/office/drawing/2014/main" id="{C76F53D4-8112-407C-9B76-50261559D588}"/>
              </a:ext>
            </a:extLst>
          </p:cNvPr>
          <p:cNvSpPr txBox="1"/>
          <p:nvPr/>
        </p:nvSpPr>
        <p:spPr>
          <a:xfrm>
            <a:off x="412072" y="1055966"/>
            <a:ext cx="11362112" cy="707886"/>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 SAP is divided broadly into two categories depending on the nature of</a:t>
            </a:r>
          </a:p>
          <a:p>
            <a:r>
              <a:rPr lang="en-US" sz="2000" b="1" dirty="0">
                <a:solidFill>
                  <a:schemeClr val="accent1"/>
                </a:solidFill>
                <a:latin typeface="Consolas" panose="020B0609020204030204" pitchFamily="49" charset="0"/>
              </a:rPr>
              <a:t> activities performed 1) FUNCTIONAL	2) TECHNICAL</a:t>
            </a:r>
            <a:endParaRPr lang="en-IN" sz="2000" b="1" dirty="0">
              <a:solidFill>
                <a:schemeClr val="accent1"/>
              </a:solidFill>
              <a:latin typeface="Consolas" panose="020B0609020204030204" pitchFamily="49" charset="0"/>
            </a:endParaRPr>
          </a:p>
        </p:txBody>
      </p:sp>
      <p:sp>
        <p:nvSpPr>
          <p:cNvPr id="20" name="Rectangle: Rounded Corners 19">
            <a:extLst>
              <a:ext uri="{FF2B5EF4-FFF2-40B4-BE49-F238E27FC236}">
                <a16:creationId xmlns:a16="http://schemas.microsoft.com/office/drawing/2014/main" id="{E856F72B-CB53-4553-8A5A-93C440D82666}"/>
              </a:ext>
            </a:extLst>
          </p:cNvPr>
          <p:cNvSpPr/>
          <p:nvPr/>
        </p:nvSpPr>
        <p:spPr>
          <a:xfrm>
            <a:off x="298503" y="1741340"/>
            <a:ext cx="11168865" cy="4419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FED67224-B2C1-4FA0-9D49-7D7D8D234CA3}"/>
              </a:ext>
            </a:extLst>
          </p:cNvPr>
          <p:cNvSpPr/>
          <p:nvPr/>
        </p:nvSpPr>
        <p:spPr>
          <a:xfrm>
            <a:off x="7512699" y="1948697"/>
            <a:ext cx="1941816" cy="707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FI/CO-FINANCE &amp; CONTROLLING</a:t>
            </a:r>
            <a:endParaRPr lang="en-IN" dirty="0"/>
          </a:p>
        </p:txBody>
      </p:sp>
      <p:sp>
        <p:nvSpPr>
          <p:cNvPr id="22" name="Rectangle: Rounded Corners 21">
            <a:extLst>
              <a:ext uri="{FF2B5EF4-FFF2-40B4-BE49-F238E27FC236}">
                <a16:creationId xmlns:a16="http://schemas.microsoft.com/office/drawing/2014/main" id="{05D81425-2526-45C8-9D3A-10DF673BE94E}"/>
              </a:ext>
            </a:extLst>
          </p:cNvPr>
          <p:cNvSpPr/>
          <p:nvPr/>
        </p:nvSpPr>
        <p:spPr>
          <a:xfrm>
            <a:off x="1140430" y="3758538"/>
            <a:ext cx="1890445" cy="6811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PP- PRODUCTION PLANNING</a:t>
            </a:r>
            <a:endParaRPr lang="en-IN" dirty="0"/>
          </a:p>
        </p:txBody>
      </p:sp>
      <p:sp>
        <p:nvSpPr>
          <p:cNvPr id="23" name="Rectangle: Rounded Corners 22">
            <a:extLst>
              <a:ext uri="{FF2B5EF4-FFF2-40B4-BE49-F238E27FC236}">
                <a16:creationId xmlns:a16="http://schemas.microsoft.com/office/drawing/2014/main" id="{E68E0D53-A425-40E1-8733-D09FAE7AF1CE}"/>
              </a:ext>
            </a:extLst>
          </p:cNvPr>
          <p:cNvSpPr/>
          <p:nvPr/>
        </p:nvSpPr>
        <p:spPr>
          <a:xfrm>
            <a:off x="1150705" y="2877338"/>
            <a:ext cx="1941816" cy="707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 – MATERIALS MANAGEMENT</a:t>
            </a:r>
            <a:endParaRPr lang="en-IN" dirty="0"/>
          </a:p>
        </p:txBody>
      </p:sp>
      <p:sp>
        <p:nvSpPr>
          <p:cNvPr id="24" name="Rectangle: Rounded Corners 23">
            <a:extLst>
              <a:ext uri="{FF2B5EF4-FFF2-40B4-BE49-F238E27FC236}">
                <a16:creationId xmlns:a16="http://schemas.microsoft.com/office/drawing/2014/main" id="{C13829C7-79E3-4833-B9A2-008BC5CD96EC}"/>
              </a:ext>
            </a:extLst>
          </p:cNvPr>
          <p:cNvSpPr/>
          <p:nvPr/>
        </p:nvSpPr>
        <p:spPr>
          <a:xfrm>
            <a:off x="1140430" y="1948697"/>
            <a:ext cx="1941816" cy="707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SD – SALES &amp; DISTRIBUTION</a:t>
            </a:r>
            <a:endParaRPr lang="en-IN" dirty="0"/>
          </a:p>
        </p:txBody>
      </p:sp>
      <p:sp>
        <p:nvSpPr>
          <p:cNvPr id="25" name="Rectangle: Rounded Corners 24">
            <a:extLst>
              <a:ext uri="{FF2B5EF4-FFF2-40B4-BE49-F238E27FC236}">
                <a16:creationId xmlns:a16="http://schemas.microsoft.com/office/drawing/2014/main" id="{E5147346-A465-49CD-9D47-1AEF3FA503B4}"/>
              </a:ext>
            </a:extLst>
          </p:cNvPr>
          <p:cNvSpPr/>
          <p:nvPr/>
        </p:nvSpPr>
        <p:spPr>
          <a:xfrm>
            <a:off x="1150705" y="4621689"/>
            <a:ext cx="1941816" cy="707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QM-QUALITY MANAGEMENT</a:t>
            </a:r>
            <a:endParaRPr lang="en-IN" dirty="0"/>
          </a:p>
        </p:txBody>
      </p:sp>
      <p:sp>
        <p:nvSpPr>
          <p:cNvPr id="26" name="Rectangle: Rounded Corners 25">
            <a:extLst>
              <a:ext uri="{FF2B5EF4-FFF2-40B4-BE49-F238E27FC236}">
                <a16:creationId xmlns:a16="http://schemas.microsoft.com/office/drawing/2014/main" id="{80D80FB3-4CDD-4AB8-A8C6-4B721CE7482F}"/>
              </a:ext>
            </a:extLst>
          </p:cNvPr>
          <p:cNvSpPr/>
          <p:nvPr/>
        </p:nvSpPr>
        <p:spPr>
          <a:xfrm>
            <a:off x="1140430" y="5448091"/>
            <a:ext cx="1941816" cy="707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PM – PLANT MAINTANANCE</a:t>
            </a:r>
            <a:endParaRPr lang="en-IN" dirty="0"/>
          </a:p>
        </p:txBody>
      </p:sp>
      <p:sp>
        <p:nvSpPr>
          <p:cNvPr id="27" name="Rectangle: Rounded Corners 26">
            <a:extLst>
              <a:ext uri="{FF2B5EF4-FFF2-40B4-BE49-F238E27FC236}">
                <a16:creationId xmlns:a16="http://schemas.microsoft.com/office/drawing/2014/main" id="{DDFF1980-AB75-4ED5-9E5D-54CCA5D28B1B}"/>
              </a:ext>
            </a:extLst>
          </p:cNvPr>
          <p:cNvSpPr/>
          <p:nvPr/>
        </p:nvSpPr>
        <p:spPr>
          <a:xfrm>
            <a:off x="7564569" y="2813925"/>
            <a:ext cx="1941816" cy="707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PS – PROJECT SYSTEMS</a:t>
            </a:r>
            <a:endParaRPr lang="en-IN" dirty="0"/>
          </a:p>
        </p:txBody>
      </p:sp>
      <p:sp>
        <p:nvSpPr>
          <p:cNvPr id="28" name="Rectangle: Rounded Corners 27">
            <a:extLst>
              <a:ext uri="{FF2B5EF4-FFF2-40B4-BE49-F238E27FC236}">
                <a16:creationId xmlns:a16="http://schemas.microsoft.com/office/drawing/2014/main" id="{10064D07-5311-4720-B5A7-42C7B3A638D5}"/>
              </a:ext>
            </a:extLst>
          </p:cNvPr>
          <p:cNvSpPr/>
          <p:nvPr/>
        </p:nvSpPr>
        <p:spPr>
          <a:xfrm>
            <a:off x="7512699" y="3685315"/>
            <a:ext cx="1941816" cy="707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 - TREASURY</a:t>
            </a:r>
            <a:endParaRPr lang="en-IN" dirty="0"/>
          </a:p>
        </p:txBody>
      </p:sp>
      <p:sp>
        <p:nvSpPr>
          <p:cNvPr id="29" name="Rectangle: Rounded Corners 28">
            <a:extLst>
              <a:ext uri="{FF2B5EF4-FFF2-40B4-BE49-F238E27FC236}">
                <a16:creationId xmlns:a16="http://schemas.microsoft.com/office/drawing/2014/main" id="{9A2BCB9C-2755-4584-B692-DD48DA6FE396}"/>
              </a:ext>
            </a:extLst>
          </p:cNvPr>
          <p:cNvSpPr/>
          <p:nvPr/>
        </p:nvSpPr>
        <p:spPr>
          <a:xfrm>
            <a:off x="7564569" y="4599039"/>
            <a:ext cx="1941816" cy="707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 INDUSTRY SPEC SOLUTIONS</a:t>
            </a:r>
            <a:endParaRPr lang="en-IN" dirty="0"/>
          </a:p>
        </p:txBody>
      </p:sp>
      <p:sp>
        <p:nvSpPr>
          <p:cNvPr id="30" name="Rectangle: Rounded Corners 29">
            <a:extLst>
              <a:ext uri="{FF2B5EF4-FFF2-40B4-BE49-F238E27FC236}">
                <a16:creationId xmlns:a16="http://schemas.microsoft.com/office/drawing/2014/main" id="{8AB7D05E-C694-4B06-8183-3F26CDB6E9B4}"/>
              </a:ext>
            </a:extLst>
          </p:cNvPr>
          <p:cNvSpPr/>
          <p:nvPr/>
        </p:nvSpPr>
        <p:spPr>
          <a:xfrm>
            <a:off x="7564569" y="5379865"/>
            <a:ext cx="1941816" cy="707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HR – HUMAN RESOURCE MANAGEMENT</a:t>
            </a:r>
            <a:endParaRPr lang="en-IN" dirty="0"/>
          </a:p>
        </p:txBody>
      </p:sp>
      <p:sp>
        <p:nvSpPr>
          <p:cNvPr id="31" name="Rectangle: Rounded Corners 30">
            <a:extLst>
              <a:ext uri="{FF2B5EF4-FFF2-40B4-BE49-F238E27FC236}">
                <a16:creationId xmlns:a16="http://schemas.microsoft.com/office/drawing/2014/main" id="{9817FC63-AD56-440A-B27C-6749EB5B019E}"/>
              </a:ext>
            </a:extLst>
          </p:cNvPr>
          <p:cNvSpPr/>
          <p:nvPr/>
        </p:nvSpPr>
        <p:spPr>
          <a:xfrm>
            <a:off x="3867612" y="2643432"/>
            <a:ext cx="3143892" cy="9608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 / 3 </a:t>
            </a:r>
            <a:endParaRPr lang="en-IN" dirty="0"/>
          </a:p>
        </p:txBody>
      </p:sp>
      <p:sp>
        <p:nvSpPr>
          <p:cNvPr id="33" name="Rectangle: Rounded Corners 32">
            <a:extLst>
              <a:ext uri="{FF2B5EF4-FFF2-40B4-BE49-F238E27FC236}">
                <a16:creationId xmlns:a16="http://schemas.microsoft.com/office/drawing/2014/main" id="{300002A8-42D7-47B5-8CFC-1F88DE17D872}"/>
              </a:ext>
            </a:extLst>
          </p:cNvPr>
          <p:cNvSpPr/>
          <p:nvPr/>
        </p:nvSpPr>
        <p:spPr>
          <a:xfrm>
            <a:off x="3862510" y="4133945"/>
            <a:ext cx="3143892" cy="1668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L I E N T </a:t>
            </a:r>
          </a:p>
          <a:p>
            <a:pPr algn="ctr"/>
            <a:endParaRPr lang="en-US" dirty="0"/>
          </a:p>
          <a:p>
            <a:pPr algn="ctr"/>
            <a:r>
              <a:rPr lang="en-US" dirty="0"/>
              <a:t>S E R V  E R</a:t>
            </a:r>
          </a:p>
          <a:p>
            <a:pPr algn="ctr"/>
            <a:endParaRPr lang="en-US" dirty="0"/>
          </a:p>
          <a:p>
            <a:pPr algn="ctr"/>
            <a:r>
              <a:rPr lang="en-US" dirty="0"/>
              <a:t>A B A P / 4</a:t>
            </a:r>
            <a:endParaRPr lang="en-IN" dirty="0"/>
          </a:p>
        </p:txBody>
      </p:sp>
      <p:sp>
        <p:nvSpPr>
          <p:cNvPr id="36" name="Arrow: Right 35">
            <a:extLst>
              <a:ext uri="{FF2B5EF4-FFF2-40B4-BE49-F238E27FC236}">
                <a16:creationId xmlns:a16="http://schemas.microsoft.com/office/drawing/2014/main" id="{0671D1C1-A571-4F1E-9317-771B41E87770}"/>
              </a:ext>
            </a:extLst>
          </p:cNvPr>
          <p:cNvSpPr/>
          <p:nvPr/>
        </p:nvSpPr>
        <p:spPr>
          <a:xfrm>
            <a:off x="3074763" y="3232727"/>
            <a:ext cx="801384" cy="326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09774019-497A-4702-9C15-D94EB75E7D2F}"/>
              </a:ext>
            </a:extLst>
          </p:cNvPr>
          <p:cNvSpPr/>
          <p:nvPr/>
        </p:nvSpPr>
        <p:spPr>
          <a:xfrm>
            <a:off x="3035689" y="4122883"/>
            <a:ext cx="801384" cy="326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78C971C9-A60A-46F1-B146-F4AB34DE021C}"/>
              </a:ext>
            </a:extLst>
          </p:cNvPr>
          <p:cNvSpPr/>
          <p:nvPr/>
        </p:nvSpPr>
        <p:spPr>
          <a:xfrm>
            <a:off x="3092521" y="4907330"/>
            <a:ext cx="801384" cy="326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Right 39">
            <a:extLst>
              <a:ext uri="{FF2B5EF4-FFF2-40B4-BE49-F238E27FC236}">
                <a16:creationId xmlns:a16="http://schemas.microsoft.com/office/drawing/2014/main" id="{2DE8E1C2-C11D-4AB4-A49B-BAB8AD46B8CC}"/>
              </a:ext>
            </a:extLst>
          </p:cNvPr>
          <p:cNvSpPr/>
          <p:nvPr/>
        </p:nvSpPr>
        <p:spPr>
          <a:xfrm>
            <a:off x="3092521" y="5574490"/>
            <a:ext cx="801384" cy="326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Left 41">
            <a:extLst>
              <a:ext uri="{FF2B5EF4-FFF2-40B4-BE49-F238E27FC236}">
                <a16:creationId xmlns:a16="http://schemas.microsoft.com/office/drawing/2014/main" id="{72C97CB2-83B9-4D92-B5A6-56DAEA7D8C72}"/>
              </a:ext>
            </a:extLst>
          </p:cNvPr>
          <p:cNvSpPr/>
          <p:nvPr/>
        </p:nvSpPr>
        <p:spPr>
          <a:xfrm>
            <a:off x="6889066" y="2442927"/>
            <a:ext cx="801384" cy="37099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Arrow: Right 42">
            <a:extLst>
              <a:ext uri="{FF2B5EF4-FFF2-40B4-BE49-F238E27FC236}">
                <a16:creationId xmlns:a16="http://schemas.microsoft.com/office/drawing/2014/main" id="{4AF3EEA5-D4A1-4936-B9D9-E3E856B5EF5C}"/>
              </a:ext>
            </a:extLst>
          </p:cNvPr>
          <p:cNvSpPr/>
          <p:nvPr/>
        </p:nvSpPr>
        <p:spPr>
          <a:xfrm>
            <a:off x="3071397" y="2561442"/>
            <a:ext cx="801384" cy="326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Arrow: Left 44">
            <a:extLst>
              <a:ext uri="{FF2B5EF4-FFF2-40B4-BE49-F238E27FC236}">
                <a16:creationId xmlns:a16="http://schemas.microsoft.com/office/drawing/2014/main" id="{72C9BCD3-90CA-4AB0-AB20-CEAD9D9C91F3}"/>
              </a:ext>
            </a:extLst>
          </p:cNvPr>
          <p:cNvSpPr/>
          <p:nvPr/>
        </p:nvSpPr>
        <p:spPr>
          <a:xfrm>
            <a:off x="6880661" y="3210265"/>
            <a:ext cx="801384" cy="370997"/>
          </a:xfrm>
          <a:prstGeom prst="leftArrow">
            <a:avLst>
              <a:gd name="adj1" fmla="val 50000"/>
              <a:gd name="adj2" fmla="val 361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Left 45">
            <a:extLst>
              <a:ext uri="{FF2B5EF4-FFF2-40B4-BE49-F238E27FC236}">
                <a16:creationId xmlns:a16="http://schemas.microsoft.com/office/drawing/2014/main" id="{8908034A-4CCD-4F8E-9EDE-512F74069A2B}"/>
              </a:ext>
            </a:extLst>
          </p:cNvPr>
          <p:cNvSpPr/>
          <p:nvPr/>
        </p:nvSpPr>
        <p:spPr>
          <a:xfrm>
            <a:off x="6889066" y="4082880"/>
            <a:ext cx="801384" cy="37099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Arrow: Left 46">
            <a:extLst>
              <a:ext uri="{FF2B5EF4-FFF2-40B4-BE49-F238E27FC236}">
                <a16:creationId xmlns:a16="http://schemas.microsoft.com/office/drawing/2014/main" id="{F973B58D-B20D-47F5-973C-272169E5EED8}"/>
              </a:ext>
            </a:extLst>
          </p:cNvPr>
          <p:cNvSpPr/>
          <p:nvPr/>
        </p:nvSpPr>
        <p:spPr>
          <a:xfrm>
            <a:off x="6871830" y="4790766"/>
            <a:ext cx="801384" cy="370997"/>
          </a:xfrm>
          <a:prstGeom prst="leftArrow">
            <a:avLst>
              <a:gd name="adj1" fmla="val 50000"/>
              <a:gd name="adj2" fmla="val 361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Arrow: Left 47">
            <a:extLst>
              <a:ext uri="{FF2B5EF4-FFF2-40B4-BE49-F238E27FC236}">
                <a16:creationId xmlns:a16="http://schemas.microsoft.com/office/drawing/2014/main" id="{0E653881-AA60-4BDB-A2FC-8B7EBF303AD4}"/>
              </a:ext>
            </a:extLst>
          </p:cNvPr>
          <p:cNvSpPr/>
          <p:nvPr/>
        </p:nvSpPr>
        <p:spPr>
          <a:xfrm>
            <a:off x="6871830" y="5574327"/>
            <a:ext cx="801384" cy="370997"/>
          </a:xfrm>
          <a:prstGeom prst="leftArrow">
            <a:avLst>
              <a:gd name="adj1" fmla="val 50000"/>
              <a:gd name="adj2" fmla="val 361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36398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C728DBB0ADE4945AF4F09D7BB8F228B" ma:contentTypeVersion="2" ma:contentTypeDescription="Create a new document." ma:contentTypeScope="" ma:versionID="2ed1c65ee424546641bec5a897e9f26f">
  <xsd:schema xmlns:xsd="http://www.w3.org/2001/XMLSchema" xmlns:xs="http://www.w3.org/2001/XMLSchema" xmlns:p="http://schemas.microsoft.com/office/2006/metadata/properties" xmlns:ns2="101c372a-881e-4871-a9c9-548fa3a00e01" targetNamespace="http://schemas.microsoft.com/office/2006/metadata/properties" ma:root="true" ma:fieldsID="6973989f1634166c9eb505cff70dc1b8" ns2:_="">
    <xsd:import namespace="101c372a-881e-4871-a9c9-548fa3a00e0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1c372a-881e-4871-a9c9-548fa3a00e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6F0B27-437A-45F8-87A7-299C337A9963}">
  <ds:schemaRefs>
    <ds:schemaRef ds:uri="c70c5ee8-e7fb-4665-b8d5-d069475a0e5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C6B0168-9B95-4227-8725-71AABE1269F2}">
  <ds:schemaRefs>
    <ds:schemaRef ds:uri="101c372a-881e-4871-a9c9-548fa3a00e0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9ABEDB4-95BD-42CB-A2C6-ABFF97D711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9465</TotalTime>
  <Words>5117</Words>
  <Application>Microsoft Office PowerPoint</Application>
  <PresentationFormat>Widescreen</PresentationFormat>
  <Paragraphs>679</Paragraphs>
  <Slides>42</Slides>
  <Notes>19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0" baseType="lpstr">
      <vt:lpstr>Arial</vt:lpstr>
      <vt:lpstr>Calibri</vt:lpstr>
      <vt:lpstr>Calibri Light</vt:lpstr>
      <vt:lpstr>Century Gothic</vt:lpstr>
      <vt:lpstr>Consolas</vt:lpstr>
      <vt:lpstr>Wingdings</vt:lpstr>
      <vt:lpstr>Office Theme</vt:lpstr>
      <vt:lpstr>Drawing</vt:lpstr>
      <vt:lpstr>PowerPoint Presentation</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Yerramreddy, Kishore</dc:creator>
  <cp:lastModifiedBy>Sanjaykrishna UPADRASHTA</cp:lastModifiedBy>
  <cp:revision>324</cp:revision>
  <dcterms:created xsi:type="dcterms:W3CDTF">2020-08-06T16:44:46Z</dcterms:created>
  <dcterms:modified xsi:type="dcterms:W3CDTF">2021-01-31T12:29:28Z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0x0101009C728DBB0ADE4945AF4F09D7BB8F228B</vt:lpwstr>
  </property>
</Properties>
</file>