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uru99.com/images/2-2017/092917_0812_DevOpsTrain2.p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ru99.com/images/2-2017/092917_0812_DevOpsTrain3.p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guru99.com/images/2-2017/092917_0812_DevOpsTrain1.png"/>
          <p:cNvPicPr>
            <a:picLocks noChangeAspect="1" noChangeArrowheads="1"/>
          </p:cNvPicPr>
          <p:nvPr/>
        </p:nvPicPr>
        <p:blipFill>
          <a:blip r:embed="rId2"/>
          <a:srcRect/>
          <a:stretch>
            <a:fillRect/>
          </a:stretch>
        </p:blipFill>
        <p:spPr bwMode="auto">
          <a:xfrm>
            <a:off x="381000" y="904874"/>
            <a:ext cx="4562475" cy="2524126"/>
          </a:xfrm>
          <a:prstGeom prst="rect">
            <a:avLst/>
          </a:prstGeom>
          <a:noFill/>
        </p:spPr>
      </p:pic>
      <p:sp>
        <p:nvSpPr>
          <p:cNvPr id="5" name="Rectangle 4"/>
          <p:cNvSpPr/>
          <p:nvPr/>
        </p:nvSpPr>
        <p:spPr>
          <a:xfrm>
            <a:off x="152400" y="3620631"/>
            <a:ext cx="8382000" cy="2246769"/>
          </a:xfrm>
          <a:prstGeom prst="rect">
            <a:avLst/>
          </a:prstGeom>
        </p:spPr>
        <p:txBody>
          <a:bodyPr wrap="square">
            <a:spAutoFit/>
          </a:bodyPr>
          <a:lstStyle/>
          <a:p>
            <a:r>
              <a:rPr lang="en-US" sz="2000" dirty="0" smtClean="0"/>
              <a:t>       </a:t>
            </a:r>
            <a:r>
              <a:rPr lang="en-US" sz="2000" dirty="0" err="1" smtClean="0"/>
              <a:t>DevOps</a:t>
            </a:r>
            <a:r>
              <a:rPr lang="en-US" sz="2000" dirty="0" smtClean="0"/>
              <a:t> </a:t>
            </a:r>
            <a:r>
              <a:rPr lang="en-US" sz="2000" dirty="0" smtClean="0"/>
              <a:t>is a culture which promotes collaboration between Development and Operations Team to deploy code to production faster in an automated &amp; repeatable way. The word '</a:t>
            </a:r>
            <a:r>
              <a:rPr lang="en-US" sz="2000" dirty="0" err="1" smtClean="0"/>
              <a:t>DevOps</a:t>
            </a:r>
            <a:r>
              <a:rPr lang="en-US" sz="2000" dirty="0" smtClean="0"/>
              <a:t>' is a combination of two words 'development' and 'operations.'</a:t>
            </a:r>
          </a:p>
          <a:p>
            <a:r>
              <a:rPr lang="en-US" sz="2000" dirty="0" smtClean="0"/>
              <a:t>       </a:t>
            </a:r>
            <a:r>
              <a:rPr lang="en-US" sz="2000" dirty="0" err="1" smtClean="0"/>
              <a:t>DevOps</a:t>
            </a:r>
            <a:r>
              <a:rPr lang="en-US" sz="2000" dirty="0" smtClean="0"/>
              <a:t> </a:t>
            </a:r>
            <a:r>
              <a:rPr lang="en-US" sz="2000" dirty="0" smtClean="0"/>
              <a:t>helps to increases an organization's speed to deliver applications and services. It allows organizations to serve their customers better and compete more strongly in the market</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descr="Image result for devops tools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Image result for devops tools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2" name="AutoShape 6" descr="Image result for devops tools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4" name="AutoShape 8" descr="Image result for devops tools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6" name="AutoShape 10" descr="Compuware DevOps Tooolcha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8" name="AutoShape 12" descr="Compuware DevOps Tooolcha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4829" name="Picture 13" descr="C:\Users\venkanna\Desktop\dev.png"/>
          <p:cNvPicPr>
            <a:picLocks noChangeAspect="1" noChangeArrowheads="1"/>
          </p:cNvPicPr>
          <p:nvPr/>
        </p:nvPicPr>
        <p:blipFill>
          <a:blip r:embed="rId2"/>
          <a:srcRect/>
          <a:stretch>
            <a:fillRect/>
          </a:stretch>
        </p:blipFill>
        <p:spPr bwMode="auto">
          <a:xfrm>
            <a:off x="381000" y="914400"/>
            <a:ext cx="8329434" cy="552344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305800" cy="4308872"/>
          </a:xfrm>
          <a:prstGeom prst="rect">
            <a:avLst/>
          </a:prstGeom>
        </p:spPr>
        <p:txBody>
          <a:bodyPr wrap="square">
            <a:spAutoFit/>
          </a:bodyPr>
          <a:lstStyle/>
          <a:p>
            <a:r>
              <a:rPr lang="en-US" sz="4000" b="1" dirty="0" smtClean="0">
                <a:solidFill>
                  <a:schemeClr val="tx1">
                    <a:lumMod val="95000"/>
                  </a:schemeClr>
                </a:solidFill>
                <a:latin typeface="Source Sans Pro"/>
              </a:rPr>
              <a:t>Why is </a:t>
            </a:r>
            <a:r>
              <a:rPr lang="en-US" sz="4000" b="1" dirty="0" err="1" smtClean="0">
                <a:solidFill>
                  <a:schemeClr val="tx1">
                    <a:lumMod val="95000"/>
                  </a:schemeClr>
                </a:solidFill>
                <a:latin typeface="Source Sans Pro"/>
              </a:rPr>
              <a:t>DevOps</a:t>
            </a:r>
            <a:r>
              <a:rPr lang="en-US" sz="4000" b="1" dirty="0" smtClean="0">
                <a:solidFill>
                  <a:schemeClr val="tx1">
                    <a:lumMod val="95000"/>
                  </a:schemeClr>
                </a:solidFill>
                <a:latin typeface="Source Sans Pro"/>
              </a:rPr>
              <a:t> is Needed</a:t>
            </a:r>
            <a:r>
              <a:rPr lang="en-US" sz="4000" b="1" dirty="0" smtClean="0">
                <a:solidFill>
                  <a:schemeClr val="tx1">
                    <a:lumMod val="95000"/>
                  </a:schemeClr>
                </a:solidFill>
                <a:latin typeface="Source Sans Pro"/>
              </a:rPr>
              <a:t>?</a:t>
            </a:r>
          </a:p>
          <a:p>
            <a:endParaRPr lang="en-US" b="1" dirty="0" smtClean="0">
              <a:solidFill>
                <a:schemeClr val="tx1">
                  <a:lumMod val="95000"/>
                </a:schemeClr>
              </a:solidFill>
              <a:latin typeface="Source Sans Pro"/>
            </a:endParaRPr>
          </a:p>
          <a:p>
            <a:pPr>
              <a:buFont typeface="Arial"/>
              <a:buChar char="•"/>
            </a:pPr>
            <a:r>
              <a:rPr lang="en-US" dirty="0" smtClean="0">
                <a:solidFill>
                  <a:schemeClr val="tx1">
                    <a:lumMod val="95000"/>
                  </a:schemeClr>
                </a:solidFill>
                <a:latin typeface="Source Sans Pro"/>
              </a:rPr>
              <a:t>Before </a:t>
            </a:r>
            <a:r>
              <a:rPr lang="en-US" dirty="0" err="1" smtClean="0">
                <a:solidFill>
                  <a:schemeClr val="tx1">
                    <a:lumMod val="95000"/>
                  </a:schemeClr>
                </a:solidFill>
                <a:latin typeface="Source Sans Pro"/>
              </a:rPr>
              <a:t>DevOps</a:t>
            </a:r>
            <a:r>
              <a:rPr lang="en-US" dirty="0" smtClean="0">
                <a:solidFill>
                  <a:schemeClr val="tx1">
                    <a:lumMod val="95000"/>
                  </a:schemeClr>
                </a:solidFill>
                <a:latin typeface="Source Sans Pro"/>
              </a:rPr>
              <a:t>, the development and operation team worked in complete isolation.</a:t>
            </a:r>
          </a:p>
          <a:p>
            <a:pPr>
              <a:buFont typeface="Arial"/>
              <a:buChar char="•"/>
            </a:pPr>
            <a:r>
              <a:rPr lang="en-US" dirty="0" smtClean="0">
                <a:solidFill>
                  <a:schemeClr val="tx1">
                    <a:lumMod val="95000"/>
                  </a:schemeClr>
                </a:solidFill>
                <a:latin typeface="Source Sans Pro"/>
              </a:rPr>
              <a:t>Testing and Deployment were isolated activities done after design-build. Hence they consumed more time than actual build cycles.</a:t>
            </a:r>
          </a:p>
          <a:p>
            <a:pPr>
              <a:buFont typeface="Arial"/>
              <a:buChar char="•"/>
            </a:pPr>
            <a:r>
              <a:rPr lang="en-US" dirty="0" smtClean="0">
                <a:solidFill>
                  <a:schemeClr val="tx1">
                    <a:lumMod val="95000"/>
                  </a:schemeClr>
                </a:solidFill>
                <a:latin typeface="Source Sans Pro"/>
              </a:rPr>
              <a:t>Without using </a:t>
            </a:r>
            <a:r>
              <a:rPr lang="en-US" dirty="0" err="1" smtClean="0">
                <a:solidFill>
                  <a:schemeClr val="tx1">
                    <a:lumMod val="95000"/>
                  </a:schemeClr>
                </a:solidFill>
                <a:latin typeface="Source Sans Pro"/>
              </a:rPr>
              <a:t>DevOps</a:t>
            </a:r>
            <a:r>
              <a:rPr lang="en-US" dirty="0" smtClean="0">
                <a:solidFill>
                  <a:schemeClr val="tx1">
                    <a:lumMod val="95000"/>
                  </a:schemeClr>
                </a:solidFill>
                <a:latin typeface="Source Sans Pro"/>
              </a:rPr>
              <a:t>, team members are spending a large amount of their time in testing, deploying, and designing instead of building the project.</a:t>
            </a:r>
          </a:p>
          <a:p>
            <a:pPr>
              <a:buFont typeface="Arial"/>
              <a:buChar char="•"/>
            </a:pPr>
            <a:r>
              <a:rPr lang="en-US" dirty="0" smtClean="0">
                <a:solidFill>
                  <a:schemeClr val="tx1">
                    <a:lumMod val="95000"/>
                  </a:schemeClr>
                </a:solidFill>
                <a:latin typeface="Source Sans Pro"/>
              </a:rPr>
              <a:t>Manual code deployment leads to human errors in production</a:t>
            </a:r>
          </a:p>
          <a:p>
            <a:pPr>
              <a:buFont typeface="Arial"/>
              <a:buChar char="•"/>
            </a:pPr>
            <a:r>
              <a:rPr lang="en-US" dirty="0" smtClean="0">
                <a:solidFill>
                  <a:schemeClr val="tx1">
                    <a:lumMod val="95000"/>
                  </a:schemeClr>
                </a:solidFill>
                <a:latin typeface="Source Sans Pro"/>
              </a:rPr>
              <a:t>Coding &amp; operation teams have their separate timelines and are not in synch causing further delays.</a:t>
            </a:r>
          </a:p>
          <a:p>
            <a:r>
              <a:rPr lang="en-US" dirty="0" smtClean="0">
                <a:solidFill>
                  <a:schemeClr val="tx1">
                    <a:lumMod val="95000"/>
                  </a:schemeClr>
                </a:solidFill>
                <a:latin typeface="Source Sans Pro"/>
              </a:rPr>
              <a:t>There is a demand to increase the rate of software delivery by business stakeholders. As per Forrester Consulting Study, Only 17% of teams can use delivery software fast enough. This proves the pain point</a:t>
            </a:r>
            <a:endParaRPr lang="en-US" b="0" i="0" dirty="0">
              <a:solidFill>
                <a:schemeClr val="tx1">
                  <a:lumMod val="95000"/>
                </a:schemeClr>
              </a:solidFill>
              <a:latin typeface="Source Sans Pr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00065"/>
            <a:ext cx="8610600" cy="5324535"/>
          </a:xfrm>
          <a:prstGeom prst="rect">
            <a:avLst/>
          </a:prstGeom>
        </p:spPr>
        <p:txBody>
          <a:bodyPr wrap="square">
            <a:spAutoFit/>
          </a:bodyPr>
          <a:lstStyle/>
          <a:p>
            <a:r>
              <a:rPr lang="en-US" sz="3600" b="1" dirty="0" smtClean="0"/>
              <a:t>Why is </a:t>
            </a:r>
            <a:r>
              <a:rPr lang="en-US" sz="3600" b="1" dirty="0" err="1" smtClean="0"/>
              <a:t>DevOps</a:t>
            </a:r>
            <a:r>
              <a:rPr lang="en-US" sz="3600" b="1" dirty="0" smtClean="0"/>
              <a:t> used?</a:t>
            </a:r>
          </a:p>
          <a:p>
            <a:r>
              <a:rPr lang="en-US" sz="1600" dirty="0" err="1" smtClean="0"/>
              <a:t>DevOps</a:t>
            </a:r>
            <a:r>
              <a:rPr lang="en-US" sz="1600" dirty="0" smtClean="0"/>
              <a:t> allows Agile Development Teams to implement Continuous Integration and Continuous Delivery. This helps them to launch products faster into the market.</a:t>
            </a:r>
          </a:p>
          <a:p>
            <a:r>
              <a:rPr lang="en-US" sz="1600" dirty="0" smtClean="0"/>
              <a:t>Other Important reasons are:</a:t>
            </a:r>
          </a:p>
          <a:p>
            <a:r>
              <a:rPr lang="en-US" sz="1600" b="1" dirty="0" smtClean="0"/>
              <a:t>1. Predictability: </a:t>
            </a:r>
            <a:r>
              <a:rPr lang="en-US" sz="1600" dirty="0" err="1" smtClean="0"/>
              <a:t>DevOps</a:t>
            </a:r>
            <a:r>
              <a:rPr lang="en-US" sz="1600" dirty="0" smtClean="0"/>
              <a:t> offers significantly lower failure rate of new releases</a:t>
            </a:r>
          </a:p>
          <a:p>
            <a:r>
              <a:rPr lang="en-US" sz="1600" b="1" dirty="0" smtClean="0"/>
              <a:t>2. Reproducibility: </a:t>
            </a:r>
            <a:r>
              <a:rPr lang="en-US" sz="1600" dirty="0" smtClean="0"/>
              <a:t>Version everything so that earlier version can be restored anytime.</a:t>
            </a:r>
          </a:p>
          <a:p>
            <a:r>
              <a:rPr lang="en-US" sz="1600" b="1" dirty="0" smtClean="0"/>
              <a:t>3. Maintainability: </a:t>
            </a:r>
            <a:r>
              <a:rPr lang="en-US" sz="1600" dirty="0" smtClean="0"/>
              <a:t>Effortless process of recovery in the event of a new release crashing or disabling the current system.</a:t>
            </a:r>
          </a:p>
          <a:p>
            <a:r>
              <a:rPr lang="en-US" sz="1600" b="1" dirty="0" smtClean="0"/>
              <a:t>4. Time to market: </a:t>
            </a:r>
            <a:r>
              <a:rPr lang="en-US" sz="1600" dirty="0" err="1" smtClean="0"/>
              <a:t>DevOps</a:t>
            </a:r>
            <a:r>
              <a:rPr lang="en-US" sz="1600" dirty="0" smtClean="0"/>
              <a:t> reduces the time to market up to 50% through streamlined software delivery. This is particularly the case for digital and mobile applications.</a:t>
            </a:r>
          </a:p>
          <a:p>
            <a:r>
              <a:rPr lang="en-US" sz="1600" b="1" dirty="0" smtClean="0"/>
              <a:t>5. Greater Quality: </a:t>
            </a:r>
            <a:r>
              <a:rPr lang="en-US" sz="1600" dirty="0" err="1" smtClean="0"/>
              <a:t>DevOps</a:t>
            </a:r>
            <a:r>
              <a:rPr lang="en-US" sz="1600" dirty="0" smtClean="0"/>
              <a:t> helps the team to provide improved quality of application development as it incorporates infrastructure issues.</a:t>
            </a:r>
          </a:p>
          <a:p>
            <a:r>
              <a:rPr lang="en-US" sz="1600" b="1" dirty="0" smtClean="0"/>
              <a:t>6. Reduced Risk: </a:t>
            </a:r>
            <a:r>
              <a:rPr lang="en-US" sz="1600" dirty="0" err="1" smtClean="0"/>
              <a:t>DevOps</a:t>
            </a:r>
            <a:r>
              <a:rPr lang="en-US" sz="1600" dirty="0" smtClean="0"/>
              <a:t> incorporates security aspects in the software delivery lifecycle. It helps in reduction of defects across the lifecycle.</a:t>
            </a:r>
          </a:p>
          <a:p>
            <a:r>
              <a:rPr lang="en-US" sz="1600" b="1" dirty="0" smtClean="0"/>
              <a:t>7. Resiliency: </a:t>
            </a:r>
            <a:r>
              <a:rPr lang="en-US" sz="1600" dirty="0" smtClean="0"/>
              <a:t>The Operational state of the software system is more stable, secure, and changes are auditable.</a:t>
            </a:r>
          </a:p>
          <a:p>
            <a:r>
              <a:rPr lang="en-US" sz="1600" b="1" dirty="0" smtClean="0"/>
              <a:t>8. Cost Efficiency: </a:t>
            </a:r>
            <a:r>
              <a:rPr lang="en-US" sz="1600" dirty="0" err="1" smtClean="0"/>
              <a:t>DevOps</a:t>
            </a:r>
            <a:r>
              <a:rPr lang="en-US" sz="1600" dirty="0" smtClean="0"/>
              <a:t> offers cost efficiency in the software development process which is always an aspiration of IT companies' management.</a:t>
            </a:r>
          </a:p>
          <a:p>
            <a:r>
              <a:rPr lang="en-US" sz="1600" b="1" dirty="0" smtClean="0"/>
              <a:t>9. Breaks larger code base into small pieces: </a:t>
            </a:r>
            <a:r>
              <a:rPr lang="en-US" sz="1600" dirty="0" err="1" smtClean="0"/>
              <a:t>DevOps</a:t>
            </a:r>
            <a:r>
              <a:rPr lang="en-US" sz="1600" dirty="0" smtClean="0"/>
              <a:t> is based on the agile programming method. Therefore, it allows breaking larger code bases into smaller and manageable chunks.</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0" y="1075998"/>
            <a:ext cx="9144000" cy="2200602"/>
          </a:xfrm>
          <a:prstGeom prst="rect">
            <a:avLst/>
          </a:prstGeom>
          <a:ln>
            <a:headEnd/>
            <a:tailEnd/>
          </a:ln>
        </p:spPr>
        <p:style>
          <a:lnRef idx="2">
            <a:schemeClr val="accent1"/>
          </a:lnRef>
          <a:fillRef idx="100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222222"/>
                </a:solidFill>
                <a:effectLst/>
                <a:latin typeface="Source Sans Pro"/>
                <a:cs typeface="Arial" pitchFamily="34" charset="0"/>
              </a:rPr>
              <a:t>    </a:t>
            </a:r>
            <a:r>
              <a:rPr kumimoji="0" lang="en-US" sz="4000" b="1" i="0" u="none" strike="noStrike" cap="none" normalizeH="0" baseline="0" dirty="0" err="1" smtClean="0">
                <a:ln>
                  <a:noFill/>
                </a:ln>
                <a:solidFill>
                  <a:srgbClr val="222222"/>
                </a:solidFill>
                <a:effectLst/>
                <a:latin typeface="Source Sans Pro"/>
                <a:cs typeface="Arial" pitchFamily="34" charset="0"/>
              </a:rPr>
              <a:t>DevOps</a:t>
            </a:r>
            <a:r>
              <a:rPr kumimoji="0" lang="en-US" sz="4000" b="1" i="0" u="none" strike="noStrike" cap="none" normalizeH="0" baseline="0" dirty="0" smtClean="0">
                <a:ln>
                  <a:noFill/>
                </a:ln>
                <a:solidFill>
                  <a:srgbClr val="222222"/>
                </a:solidFill>
                <a:effectLst/>
                <a:latin typeface="Source Sans Pro"/>
                <a:cs typeface="Arial" pitchFamily="34" charset="0"/>
              </a:rPr>
              <a:t> Lifecycle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4B8E6"/>
                </a:solidFill>
                <a:effectLst/>
                <a:latin typeface="Source Sans Pro"/>
                <a:cs typeface="Arial" pitchFamily="34" charset="0"/>
                <a:hlinkClick r:id="rId2"/>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222222"/>
                </a:solidFill>
                <a:effectLst/>
                <a:latin typeface="Source Sans Pro"/>
                <a:cs typeface="Arial" pitchFamily="34" charset="0"/>
              </a:rPr>
              <a:t>DevOps</a:t>
            </a:r>
            <a:r>
              <a:rPr kumimoji="0" lang="en-US" sz="2800" b="0" i="0" u="none" strike="noStrike" cap="none" normalizeH="0" baseline="0" dirty="0" smtClean="0">
                <a:ln>
                  <a:noFill/>
                </a:ln>
                <a:solidFill>
                  <a:srgbClr val="222222"/>
                </a:solidFill>
                <a:effectLst/>
                <a:latin typeface="Source Sans Pro"/>
                <a:cs typeface="Arial" pitchFamily="34" charset="0"/>
              </a:rPr>
              <a:t> is deep integration between development and operations. Understanding </a:t>
            </a:r>
            <a:r>
              <a:rPr kumimoji="0" lang="en-US" sz="2800" b="0" i="0" u="none" strike="noStrike" cap="none" normalizeH="0" baseline="0" dirty="0" err="1" smtClean="0">
                <a:ln>
                  <a:noFill/>
                </a:ln>
                <a:solidFill>
                  <a:srgbClr val="222222"/>
                </a:solidFill>
                <a:effectLst/>
                <a:latin typeface="Source Sans Pro"/>
                <a:cs typeface="Arial" pitchFamily="34" charset="0"/>
              </a:rPr>
              <a:t>DevOps</a:t>
            </a:r>
            <a:r>
              <a:rPr kumimoji="0" lang="en-US" sz="2800" b="0" i="0" u="none" strike="noStrike" cap="none" normalizeH="0" baseline="0" dirty="0" smtClean="0">
                <a:ln>
                  <a:noFill/>
                </a:ln>
                <a:solidFill>
                  <a:srgbClr val="222222"/>
                </a:solidFill>
                <a:effectLst/>
                <a:latin typeface="Source Sans Pro"/>
                <a:cs typeface="Arial" pitchFamily="34" charset="0"/>
              </a:rPr>
              <a:t> is not possible without knowing </a:t>
            </a:r>
            <a:r>
              <a:rPr kumimoji="0" lang="en-US" sz="2800" b="0" i="0" u="none" strike="noStrike" cap="none" normalizeH="0" baseline="0" dirty="0" err="1" smtClean="0">
                <a:ln>
                  <a:noFill/>
                </a:ln>
                <a:solidFill>
                  <a:srgbClr val="222222"/>
                </a:solidFill>
                <a:effectLst/>
                <a:latin typeface="Source Sans Pro"/>
                <a:cs typeface="Arial" pitchFamily="34" charset="0"/>
              </a:rPr>
              <a:t>DevOps</a:t>
            </a:r>
            <a:r>
              <a:rPr kumimoji="0" lang="en-US" sz="2800" b="0" i="0" u="none" strike="noStrike" cap="none" normalizeH="0" baseline="0" dirty="0" smtClean="0">
                <a:ln>
                  <a:noFill/>
                </a:ln>
                <a:solidFill>
                  <a:srgbClr val="222222"/>
                </a:solidFill>
                <a:effectLst/>
                <a:latin typeface="Source Sans Pro"/>
                <a:cs typeface="Arial" pitchFamily="34" charset="0"/>
              </a:rPr>
              <a:t> lifecycle.</a:t>
            </a:r>
            <a:endParaRPr kumimoji="0" lang="en-US" sz="2800" b="0" i="0" u="none" strike="noStrike" cap="none" normalizeH="0" baseline="0" dirty="0" smtClean="0">
              <a:ln>
                <a:noFill/>
              </a:ln>
              <a:solidFill>
                <a:srgbClr val="04B8E6"/>
              </a:solidFill>
              <a:effectLst/>
              <a:latin typeface="Source Sans Pro"/>
              <a:cs typeface="Arial" pitchFamily="34" charset="0"/>
            </a:endParaRPr>
          </a:p>
        </p:txBody>
      </p:sp>
      <p:pic>
        <p:nvPicPr>
          <p:cNvPr id="14338" name="Picture 2" descr="https://www.guru99.com/images/2-2017/092917_0812_DevOpsTrain2.png">
            <a:hlinkClick r:id="rId2"/>
          </p:cNvPr>
          <p:cNvPicPr>
            <a:picLocks noChangeAspect="1" noChangeArrowheads="1"/>
          </p:cNvPicPr>
          <p:nvPr/>
        </p:nvPicPr>
        <p:blipFill>
          <a:blip r:embed="rId3"/>
          <a:srcRect/>
          <a:stretch>
            <a:fillRect/>
          </a:stretch>
        </p:blipFill>
        <p:spPr bwMode="auto">
          <a:xfrm>
            <a:off x="1219200" y="3448024"/>
            <a:ext cx="6067425" cy="289562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5512"/>
            <a:ext cx="8305800" cy="5940088"/>
          </a:xfrm>
          <a:prstGeom prst="rect">
            <a:avLst/>
          </a:prstGeom>
        </p:spPr>
        <p:txBody>
          <a:bodyPr wrap="square">
            <a:spAutoFit/>
          </a:bodyPr>
          <a:lstStyle/>
          <a:p>
            <a:r>
              <a:rPr lang="en-US" sz="2000" b="1" dirty="0" smtClean="0"/>
              <a:t>1. Development</a:t>
            </a:r>
            <a:endParaRPr lang="en-US" sz="2000" dirty="0" smtClean="0"/>
          </a:p>
          <a:p>
            <a:r>
              <a:rPr lang="en-US" sz="2000" dirty="0" smtClean="0"/>
              <a:t>In this </a:t>
            </a:r>
            <a:r>
              <a:rPr lang="en-US" sz="2000" dirty="0" err="1" smtClean="0"/>
              <a:t>DevOps</a:t>
            </a:r>
            <a:r>
              <a:rPr lang="en-US" sz="2000" dirty="0" smtClean="0"/>
              <a:t> stage the development of software takes place constantly. In this phase, the entire development process is separated into small development cycles. This benefits </a:t>
            </a:r>
            <a:r>
              <a:rPr lang="en-US" sz="2000" dirty="0" err="1" smtClean="0"/>
              <a:t>DevOps</a:t>
            </a:r>
            <a:r>
              <a:rPr lang="en-US" sz="2000" dirty="0" smtClean="0"/>
              <a:t> team to speed up software development and delivery process.</a:t>
            </a:r>
          </a:p>
          <a:p>
            <a:r>
              <a:rPr lang="en-US" sz="2000" b="1" dirty="0" smtClean="0"/>
              <a:t>2. Testing</a:t>
            </a:r>
            <a:endParaRPr lang="en-US" sz="2000" dirty="0" smtClean="0"/>
          </a:p>
          <a:p>
            <a:r>
              <a:rPr lang="en-US" sz="2000" dirty="0" smtClean="0"/>
              <a:t>QA team use tools like Selenium to identify and fix bugs in the new piece of code.</a:t>
            </a:r>
          </a:p>
          <a:p>
            <a:r>
              <a:rPr lang="en-US" sz="2000" b="1" dirty="0" smtClean="0"/>
              <a:t>3. Integration</a:t>
            </a:r>
            <a:endParaRPr lang="en-US" sz="2000" dirty="0" smtClean="0"/>
          </a:p>
          <a:p>
            <a:r>
              <a:rPr lang="en-US" sz="2000" dirty="0" smtClean="0"/>
              <a:t>In this stage, new functionality is integrated with the prevailing code, and testing takes place. Continuous development is only possible due to continuous integration and testing.</a:t>
            </a:r>
          </a:p>
          <a:p>
            <a:r>
              <a:rPr lang="en-US" sz="2000" b="1" dirty="0" smtClean="0"/>
              <a:t>4. Deployment</a:t>
            </a:r>
            <a:endParaRPr lang="en-US" sz="2000" dirty="0" smtClean="0"/>
          </a:p>
          <a:p>
            <a:r>
              <a:rPr lang="en-US" sz="2000" dirty="0" smtClean="0"/>
              <a:t>In this phase, the deployment process takes place continuously. It is performed in such a manner that any changes made any time in the code, should not affect the functioning of high traffic website.</a:t>
            </a:r>
          </a:p>
          <a:p>
            <a:r>
              <a:rPr lang="en-US" sz="2000" b="1" dirty="0" smtClean="0"/>
              <a:t>5. Monitoring</a:t>
            </a:r>
            <a:endParaRPr lang="en-US" sz="2000" dirty="0" smtClean="0"/>
          </a:p>
          <a:p>
            <a:r>
              <a:rPr lang="en-US" sz="2000" dirty="0" smtClean="0"/>
              <a:t>In this phase, operation team will take care of the inappropriate system behavior or bugs which are found in production.</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228600" y="906720"/>
            <a:ext cx="8686800" cy="236988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rgbClr val="222222"/>
                </a:solidFill>
                <a:effectLst/>
                <a:latin typeface="Source Sans Pro"/>
                <a:cs typeface="Arial" pitchFamily="34" charset="0"/>
              </a:rPr>
              <a:t>DevOps</a:t>
            </a:r>
            <a:r>
              <a:rPr kumimoji="0" lang="en-US" sz="2800" b="1" i="0" u="none" strike="noStrike" cap="none" normalizeH="0" baseline="0" dirty="0" smtClean="0">
                <a:ln>
                  <a:noFill/>
                </a:ln>
                <a:solidFill>
                  <a:srgbClr val="222222"/>
                </a:solidFill>
                <a:effectLst/>
                <a:latin typeface="Source Sans Pro"/>
                <a:cs typeface="Arial" pitchFamily="34" charset="0"/>
              </a:rPr>
              <a:t> Work Flow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Source Sans Pro"/>
                <a:cs typeface="Arial" pitchFamily="34" charset="0"/>
              </a:rPr>
              <a:t>Workflows provide a visual overview of the sequence in which input is provided. It also tells about actions are performed, and output is generated for an operations process.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Source Sans Pro"/>
                <a:cs typeface="Arial" pitchFamily="34" charset="0"/>
              </a:rPr>
              <a:t>Workflow allows the ability to separate and arrange jobs which are top-requested by the users. It also gives the ability to mirror their ideal process in the configuration jobs.</a:t>
            </a:r>
            <a:endParaRPr kumimoji="0" lang="en-US" sz="2000" b="0" i="0" u="none" strike="noStrike" cap="none" normalizeH="0" baseline="0" dirty="0" smtClean="0">
              <a:ln>
                <a:noFill/>
              </a:ln>
              <a:solidFill>
                <a:srgbClr val="04B8E6"/>
              </a:solidFill>
              <a:effectLst/>
              <a:latin typeface="Source Sans Pro"/>
              <a:cs typeface="Arial" pitchFamily="34" charset="0"/>
            </a:endParaRPr>
          </a:p>
        </p:txBody>
      </p:sp>
      <p:pic>
        <p:nvPicPr>
          <p:cNvPr id="17410" name="Picture 2" descr="https://www.guru99.com/images/2-2017/092917_0812_DevOpsTrain3.png">
            <a:hlinkClick r:id="rId2"/>
          </p:cNvPr>
          <p:cNvPicPr>
            <a:picLocks noChangeAspect="1" noChangeArrowheads="1"/>
          </p:cNvPicPr>
          <p:nvPr/>
        </p:nvPicPr>
        <p:blipFill>
          <a:blip r:embed="rId3"/>
          <a:srcRect/>
          <a:stretch>
            <a:fillRect/>
          </a:stretch>
        </p:blipFill>
        <p:spPr bwMode="auto">
          <a:xfrm>
            <a:off x="1295400" y="3352800"/>
            <a:ext cx="5638800" cy="331866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5093"/>
            <a:ext cx="9144000" cy="954107"/>
          </a:xfrm>
          <a:prstGeom prst="rect">
            <a:avLst/>
          </a:prstGeom>
        </p:spPr>
        <p:txBody>
          <a:bodyPr wrap="square">
            <a:spAutoFit/>
          </a:bodyPr>
          <a:lstStyle/>
          <a:p>
            <a:r>
              <a:rPr lang="en-US" sz="3200" b="1" dirty="0" smtClean="0"/>
              <a:t>                              </a:t>
            </a:r>
            <a:r>
              <a:rPr lang="en-US" sz="3200" b="1" dirty="0" err="1" smtClean="0"/>
              <a:t>DevOps</a:t>
            </a:r>
            <a:r>
              <a:rPr lang="en-US" sz="3200" b="1" dirty="0" smtClean="0"/>
              <a:t> </a:t>
            </a:r>
            <a:r>
              <a:rPr lang="en-US" sz="3200" b="1" dirty="0" smtClean="0"/>
              <a:t>Vs Agile</a:t>
            </a:r>
          </a:p>
          <a:p>
            <a:r>
              <a:rPr lang="en-US" sz="2400" dirty="0" smtClean="0"/>
              <a:t>        Stakeholders </a:t>
            </a:r>
            <a:r>
              <a:rPr lang="en-US" sz="2400" dirty="0" smtClean="0"/>
              <a:t>and communication chain a typical IT process.</a:t>
            </a:r>
            <a:endParaRPr lang="en-US" sz="2400" dirty="0"/>
          </a:p>
        </p:txBody>
      </p:sp>
      <p:pic>
        <p:nvPicPr>
          <p:cNvPr id="19462" name="Picture 6" descr="https://www.guru99.com/images/2-2017/092917_0812_DevOpsTrain4.png"/>
          <p:cNvPicPr>
            <a:picLocks noChangeAspect="1" noChangeArrowheads="1"/>
          </p:cNvPicPr>
          <p:nvPr/>
        </p:nvPicPr>
        <p:blipFill>
          <a:blip r:embed="rId2"/>
          <a:srcRect/>
          <a:stretch>
            <a:fillRect/>
          </a:stretch>
        </p:blipFill>
        <p:spPr bwMode="auto">
          <a:xfrm>
            <a:off x="457200" y="1143000"/>
            <a:ext cx="7086600" cy="1371600"/>
          </a:xfrm>
          <a:prstGeom prst="rect">
            <a:avLst/>
          </a:prstGeom>
          <a:noFill/>
        </p:spPr>
      </p:pic>
      <p:sp>
        <p:nvSpPr>
          <p:cNvPr id="19463" name="Rectangle 7"/>
          <p:cNvSpPr>
            <a:spLocks noChangeArrowheads="1"/>
          </p:cNvSpPr>
          <p:nvPr/>
        </p:nvSpPr>
        <p:spPr bwMode="auto">
          <a:xfrm>
            <a:off x="381000" y="2495490"/>
            <a:ext cx="775244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Source Sans Pro"/>
                <a:cs typeface="Arial" pitchFamily="34" charset="0"/>
              </a:rPr>
              <a:t>Agile addresses gaps in Customer and Developer communications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9465" name="Picture 9" descr="https://www.guru99.com/images/2-2017/092917_0812_DevOpsTrain5.png"/>
          <p:cNvPicPr>
            <a:picLocks noChangeAspect="1" noChangeArrowheads="1"/>
          </p:cNvPicPr>
          <p:nvPr/>
        </p:nvPicPr>
        <p:blipFill>
          <a:blip r:embed="rId3"/>
          <a:srcRect/>
          <a:stretch>
            <a:fillRect/>
          </a:stretch>
        </p:blipFill>
        <p:spPr bwMode="auto">
          <a:xfrm>
            <a:off x="685800" y="2971800"/>
            <a:ext cx="6858000" cy="1447800"/>
          </a:xfrm>
          <a:prstGeom prst="rect">
            <a:avLst/>
          </a:prstGeom>
          <a:noFill/>
        </p:spPr>
      </p:pic>
      <p:sp>
        <p:nvSpPr>
          <p:cNvPr id="12" name="Rectangle 11"/>
          <p:cNvSpPr/>
          <p:nvPr/>
        </p:nvSpPr>
        <p:spPr>
          <a:xfrm>
            <a:off x="304800" y="4445913"/>
            <a:ext cx="9525000" cy="430887"/>
          </a:xfrm>
          <a:prstGeom prst="rect">
            <a:avLst/>
          </a:prstGeom>
        </p:spPr>
        <p:txBody>
          <a:bodyPr wrap="square">
            <a:spAutoFit/>
          </a:bodyPr>
          <a:lstStyle/>
          <a:p>
            <a:r>
              <a:rPr lang="en-US" sz="2200" dirty="0" err="1" smtClean="0"/>
              <a:t>DevOps</a:t>
            </a:r>
            <a:r>
              <a:rPr lang="en-US" sz="2200" dirty="0" smtClean="0"/>
              <a:t> </a:t>
            </a:r>
            <a:r>
              <a:rPr lang="en-US" sz="2200" dirty="0" smtClean="0"/>
              <a:t>addresses gaps in </a:t>
            </a:r>
            <a:r>
              <a:rPr lang="en-US" sz="2200" dirty="0" smtClean="0"/>
              <a:t>Developer </a:t>
            </a:r>
            <a:r>
              <a:rPr lang="en-US" sz="2200" dirty="0" smtClean="0"/>
              <a:t>and IT Operations communications</a:t>
            </a:r>
            <a:endParaRPr lang="en-US" sz="2200" dirty="0"/>
          </a:p>
        </p:txBody>
      </p:sp>
      <p:pic>
        <p:nvPicPr>
          <p:cNvPr id="19467" name="Picture 11" descr="https://www.guru99.com/images/2-2017/092917_0812_DevOpsTrain6.png"/>
          <p:cNvPicPr>
            <a:picLocks noChangeAspect="1" noChangeArrowheads="1"/>
          </p:cNvPicPr>
          <p:nvPr/>
        </p:nvPicPr>
        <p:blipFill>
          <a:blip r:embed="rId4"/>
          <a:srcRect/>
          <a:stretch>
            <a:fillRect/>
          </a:stretch>
        </p:blipFill>
        <p:spPr bwMode="auto">
          <a:xfrm>
            <a:off x="762000" y="4977240"/>
            <a:ext cx="7019925" cy="172836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945524"/>
          <a:ext cx="8153400" cy="5836276"/>
        </p:xfrm>
        <a:graphic>
          <a:graphicData uri="http://schemas.openxmlformats.org/drawingml/2006/table">
            <a:tbl>
              <a:tblPr/>
              <a:tblGrid>
                <a:gridCol w="4076700"/>
                <a:gridCol w="4076700"/>
              </a:tblGrid>
              <a:tr h="436079">
                <a:tc>
                  <a:txBody>
                    <a:bodyPr/>
                    <a:lstStyle/>
                    <a:p>
                      <a:pPr algn="l" fontAlgn="t"/>
                      <a:r>
                        <a:rPr lang="en-US" sz="1600" b="1" dirty="0"/>
                        <a:t>Agile</a:t>
                      </a:r>
                      <a:endParaRPr lang="en-US" sz="1600" dirty="0"/>
                    </a:p>
                  </a:txBody>
                  <a:tcPr marL="36547" marR="36547" marT="36547" marB="36547">
                    <a:lnL w="12700" cap="flat" cmpd="sng" algn="ctr">
                      <a:solidFill>
                        <a:srgbClr val="00FC8D"/>
                      </a:solidFill>
                      <a:prstDash val="solid"/>
                      <a:round/>
                      <a:headEnd type="none" w="med" len="med"/>
                      <a:tailEnd type="none" w="med" len="med"/>
                    </a:lnL>
                    <a:lnR w="12700" cap="flat" cmpd="sng" algn="ctr">
                      <a:solidFill>
                        <a:srgbClr val="90048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b="1" dirty="0" err="1"/>
                        <a:t>DevOps</a:t>
                      </a:r>
                      <a:endParaRPr lang="en-US" sz="1600" dirty="0"/>
                    </a:p>
                  </a:txBody>
                  <a:tcPr marL="36547" marR="36547" marT="36547" marB="36547">
                    <a:lnL w="12700" cap="flat" cmpd="sng" algn="ctr">
                      <a:solidFill>
                        <a:srgbClr val="900489"/>
                      </a:solidFill>
                      <a:prstDash val="solid"/>
                      <a:round/>
                      <a:headEnd type="none" w="med" len="med"/>
                      <a:tailEnd type="none" w="med" len="med"/>
                    </a:lnL>
                    <a:lnR w="12700" cap="flat" cmpd="sng" algn="ctr">
                      <a:solidFill>
                        <a:srgbClr val="E0F08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19102">
                <a:tc>
                  <a:txBody>
                    <a:bodyPr/>
                    <a:lstStyle/>
                    <a:p>
                      <a:pPr algn="l" fontAlgn="t"/>
                      <a:r>
                        <a:rPr lang="en-US" sz="1600"/>
                        <a:t>Emphasize breaking down barriers between developers and management.</a:t>
                      </a:r>
                    </a:p>
                  </a:txBody>
                  <a:tcPr marL="36547" marR="36547" marT="36547" marB="36547">
                    <a:lnL w="12700" cap="flat" cmpd="sng" algn="ctr">
                      <a:solidFill>
                        <a:srgbClr val="C05785"/>
                      </a:solidFill>
                      <a:prstDash val="solid"/>
                      <a:round/>
                      <a:headEnd type="none" w="med" len="med"/>
                      <a:tailEnd type="none" w="med" len="med"/>
                    </a:lnL>
                    <a:lnR w="12700" cap="flat" cmpd="sng" algn="ctr">
                      <a:solidFill>
                        <a:srgbClr val="F08D9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t>DevOps is about software deployment and operation teams.</a:t>
                      </a:r>
                    </a:p>
                  </a:txBody>
                  <a:tcPr marL="36547" marR="36547" marT="36547" marB="36547">
                    <a:lnL w="12700" cap="flat" cmpd="sng" algn="ctr">
                      <a:solidFill>
                        <a:srgbClr val="F08D94"/>
                      </a:solidFill>
                      <a:prstDash val="solid"/>
                      <a:round/>
                      <a:headEnd type="none" w="med" len="med"/>
                      <a:tailEnd type="none" w="med" len="med"/>
                    </a:lnL>
                    <a:lnR w="12700" cap="flat" cmpd="sng" algn="ctr">
                      <a:solidFill>
                        <a:srgbClr val="20068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19102">
                <a:tc>
                  <a:txBody>
                    <a:bodyPr/>
                    <a:lstStyle/>
                    <a:p>
                      <a:pPr algn="l" fontAlgn="t"/>
                      <a:r>
                        <a:rPr lang="en-US" sz="1600" dirty="0"/>
                        <a:t>Addresses gap between customer requirements and development teams.</a:t>
                      </a:r>
                    </a:p>
                  </a:txBody>
                  <a:tcPr marL="36547" marR="36547" marT="36547" marB="36547">
                    <a:lnL w="12700" cap="flat" cmpd="sng" algn="ctr">
                      <a:solidFill>
                        <a:srgbClr val="505D85"/>
                      </a:solidFill>
                      <a:prstDash val="solid"/>
                      <a:round/>
                      <a:headEnd type="none" w="med" len="med"/>
                      <a:tailEnd type="none" w="med" len="med"/>
                    </a:lnL>
                    <a:lnR w="12700" cap="flat" cmpd="sng" algn="ctr">
                      <a:solidFill>
                        <a:srgbClr val="80078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t>Addresses the gap between development and Operation team</a:t>
                      </a:r>
                    </a:p>
                  </a:txBody>
                  <a:tcPr marL="36547" marR="36547" marT="36547" marB="36547">
                    <a:lnL w="12700" cap="flat" cmpd="sng" algn="ctr">
                      <a:solidFill>
                        <a:srgbClr val="800789"/>
                      </a:solidFill>
                      <a:prstDash val="solid"/>
                      <a:round/>
                      <a:headEnd type="none" w="med" len="med"/>
                      <a:tailEnd type="none" w="med" len="med"/>
                    </a:lnL>
                    <a:lnR w="12700" cap="flat" cmpd="sng" algn="ctr">
                      <a:solidFill>
                        <a:srgbClr val="90839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42452">
                <a:tc>
                  <a:txBody>
                    <a:bodyPr/>
                    <a:lstStyle/>
                    <a:p>
                      <a:pPr algn="l" fontAlgn="t"/>
                      <a:r>
                        <a:rPr lang="en-US" sz="1600"/>
                        <a:t>Focuses more on functional and non-functional readiness</a:t>
                      </a:r>
                    </a:p>
                  </a:txBody>
                  <a:tcPr marL="36547" marR="36547" marT="36547" marB="36547">
                    <a:lnL w="12700" cap="flat" cmpd="sng" algn="ctr">
                      <a:solidFill>
                        <a:srgbClr val="108E94"/>
                      </a:solidFill>
                      <a:prstDash val="solid"/>
                      <a:round/>
                      <a:headEnd type="none" w="med" len="med"/>
                      <a:tailEnd type="none" w="med" len="med"/>
                    </a:lnL>
                    <a:lnR w="12700" cap="flat" cmpd="sng" algn="ctr">
                      <a:solidFill>
                        <a:srgbClr val="B0F48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t>It focuses operational and business readiness.</a:t>
                      </a:r>
                    </a:p>
                  </a:txBody>
                  <a:tcPr marL="36547" marR="36547" marT="36547" marB="36547">
                    <a:lnL w="12700" cap="flat" cmpd="sng" algn="ctr">
                      <a:solidFill>
                        <a:srgbClr val="B0F48D"/>
                      </a:solidFill>
                      <a:prstDash val="solid"/>
                      <a:round/>
                      <a:headEnd type="none" w="med" len="med"/>
                      <a:tailEnd type="none" w="med" len="med"/>
                    </a:lnL>
                    <a:lnR w="12700" cap="flat" cmpd="sng" algn="ctr">
                      <a:solidFill>
                        <a:srgbClr val="40FE8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94340">
                <a:tc>
                  <a:txBody>
                    <a:bodyPr/>
                    <a:lstStyle/>
                    <a:p>
                      <a:pPr algn="l" fontAlgn="t"/>
                      <a:r>
                        <a:rPr lang="en-US" sz="1600" dirty="0"/>
                        <a:t>Agile development pertains mainly to the way development is thought out by the company.</a:t>
                      </a:r>
                    </a:p>
                  </a:txBody>
                  <a:tcPr marL="36547" marR="36547" marT="36547" marB="36547">
                    <a:lnL w="12700" cap="flat" cmpd="sng" algn="ctr">
                      <a:solidFill>
                        <a:srgbClr val="B05295"/>
                      </a:solidFill>
                      <a:prstDash val="solid"/>
                      <a:round/>
                      <a:headEnd type="none" w="med" len="med"/>
                      <a:tailEnd type="none" w="med" len="med"/>
                    </a:lnL>
                    <a:lnR w="12700" cap="flat" cmpd="sng" algn="ctr">
                      <a:solidFill>
                        <a:srgbClr val="00569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err="1"/>
                        <a:t>DevOps</a:t>
                      </a:r>
                      <a:r>
                        <a:rPr lang="en-US" sz="1600" dirty="0"/>
                        <a:t> emphases on deploying software in the most reliable and safest ways which aren't necessarily always the fastest.</a:t>
                      </a:r>
                    </a:p>
                  </a:txBody>
                  <a:tcPr marL="36547" marR="36547" marT="36547" marB="36547">
                    <a:lnL w="12700" cap="flat" cmpd="sng" algn="ctr">
                      <a:solidFill>
                        <a:srgbClr val="005695"/>
                      </a:solidFill>
                      <a:prstDash val="solid"/>
                      <a:round/>
                      <a:headEnd type="none" w="med" len="med"/>
                      <a:tailEnd type="none" w="med" len="med"/>
                    </a:lnL>
                    <a:lnR w="12700" cap="flat" cmpd="sng" algn="ctr">
                      <a:solidFill>
                        <a:srgbClr val="50559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1499811">
                <a:tc>
                  <a:txBody>
                    <a:bodyPr/>
                    <a:lstStyle/>
                    <a:p>
                      <a:pPr algn="l" fontAlgn="t"/>
                      <a:r>
                        <a:rPr lang="en-US" sz="1600"/>
                        <a:t>Agile development puts a huge emphasis on training all team members to have varieties of similar and equal skills. So that, when something goes wrong, any team member can get assistance from any member in the absence of the team leader.</a:t>
                      </a:r>
                    </a:p>
                  </a:txBody>
                  <a:tcPr marL="36547" marR="36547" marT="36547" marB="36547">
                    <a:lnL w="12700" cap="flat" cmpd="sng" algn="ctr">
                      <a:solidFill>
                        <a:srgbClr val="105895"/>
                      </a:solidFill>
                      <a:prstDash val="solid"/>
                      <a:round/>
                      <a:headEnd type="none" w="med" len="med"/>
                      <a:tailEnd type="none" w="med" len="med"/>
                    </a:lnL>
                    <a:lnR w="12700" cap="flat" cmpd="sng" algn="ctr">
                      <a:solidFill>
                        <a:srgbClr val="B0599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t>DevOps, likes to divide and conquer, spreading the skill set between the development and operation teams. It also maintains consistent communication.</a:t>
                      </a:r>
                    </a:p>
                  </a:txBody>
                  <a:tcPr marL="36547" marR="36547" marT="36547" marB="36547">
                    <a:lnL w="12700" cap="flat" cmpd="sng" algn="ctr">
                      <a:solidFill>
                        <a:srgbClr val="B05995"/>
                      </a:solidFill>
                      <a:prstDash val="solid"/>
                      <a:round/>
                      <a:headEnd type="none" w="med" len="med"/>
                      <a:tailEnd type="none" w="med" len="med"/>
                    </a:lnL>
                    <a:lnR w="12700" cap="flat" cmpd="sng" algn="ctr">
                      <a:solidFill>
                        <a:srgbClr val="A0589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260471">
                <a:tc>
                  <a:txBody>
                    <a:bodyPr/>
                    <a:lstStyle/>
                    <a:p>
                      <a:pPr algn="l" fontAlgn="t"/>
                      <a:r>
                        <a:rPr lang="en-US" sz="1600"/>
                        <a:t>Agile development manages on "sprints. It means that the time table is much shorter (less than a month) and several features are to be produced and released in that period.</a:t>
                      </a:r>
                    </a:p>
                  </a:txBody>
                  <a:tcPr marL="36547" marR="36547" marT="36547" marB="36547">
                    <a:lnL w="12700" cap="flat" cmpd="sng" algn="ctr">
                      <a:solidFill>
                        <a:srgbClr val="20E436"/>
                      </a:solidFill>
                      <a:prstDash val="solid"/>
                      <a:round/>
                      <a:headEnd type="none" w="med" len="med"/>
                      <a:tailEnd type="none" w="med" len="med"/>
                    </a:lnL>
                    <a:lnR w="12700" cap="flat" cmpd="sng" algn="ctr">
                      <a:solidFill>
                        <a:srgbClr val="20A0A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00A0A0"/>
                      </a:solidFill>
                      <a:prstDash val="solid"/>
                      <a:round/>
                      <a:headEnd type="none" w="med" len="med"/>
                      <a:tailEnd type="none" w="med" len="med"/>
                    </a:lnB>
                    <a:solidFill>
                      <a:srgbClr val="F9F9F9"/>
                    </a:solidFill>
                  </a:tcPr>
                </a:tc>
                <a:tc>
                  <a:txBody>
                    <a:bodyPr/>
                    <a:lstStyle/>
                    <a:p>
                      <a:pPr algn="l" fontAlgn="t"/>
                      <a:r>
                        <a:rPr lang="en-US" sz="1600" dirty="0" err="1"/>
                        <a:t>DevOps</a:t>
                      </a:r>
                      <a:r>
                        <a:rPr lang="en-US" sz="1600" dirty="0"/>
                        <a:t> strives for consolidated deadlines and benchmarks with major releases, rather than smaller and more frequent ones.</a:t>
                      </a:r>
                    </a:p>
                  </a:txBody>
                  <a:tcPr marL="36547" marR="36547" marT="36547" marB="36547">
                    <a:lnL w="12700" cap="flat" cmpd="sng" algn="ctr">
                      <a:solidFill>
                        <a:srgbClr val="20A0A0"/>
                      </a:solidFill>
                      <a:prstDash val="solid"/>
                      <a:round/>
                      <a:headEnd type="none" w="med" len="med"/>
                      <a:tailEnd type="none" w="med" len="med"/>
                    </a:lnL>
                    <a:lnR w="12700" cap="flat" cmpd="sng" algn="ctr">
                      <a:solidFill>
                        <a:srgbClr val="00A8A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F0A1A0"/>
                      </a:solidFill>
                      <a:prstDash val="solid"/>
                      <a:round/>
                      <a:headEnd type="none" w="med" len="med"/>
                      <a:tailEnd type="none" w="med" len="med"/>
                    </a:lnB>
                    <a:solidFill>
                      <a:srgbClr val="F9F9F9"/>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descr="DevOps Tutorial 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DevOps Tutorial 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evOps Tutorial 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16" name="Picture 12" descr="Image result for devops tools images"/>
          <p:cNvPicPr>
            <a:picLocks noChangeAspect="1" noChangeArrowheads="1"/>
          </p:cNvPicPr>
          <p:nvPr/>
        </p:nvPicPr>
        <p:blipFill>
          <a:blip r:embed="rId2"/>
          <a:srcRect/>
          <a:stretch>
            <a:fillRect/>
          </a:stretch>
        </p:blipFill>
        <p:spPr bwMode="auto">
          <a:xfrm>
            <a:off x="202148" y="1447800"/>
            <a:ext cx="8789452" cy="37338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TotalTime>
  <Words>730</Words>
  <Application>Microsoft Office PowerPoint</Application>
  <PresentationFormat>On-screen Show (4:3)</PresentationFormat>
  <Paragraphs>56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venkanna</dc:creator>
  <cp:lastModifiedBy>venkanna</cp:lastModifiedBy>
  <cp:revision>11</cp:revision>
  <dcterms:created xsi:type="dcterms:W3CDTF">2006-08-16T00:00:00Z</dcterms:created>
  <dcterms:modified xsi:type="dcterms:W3CDTF">2020-01-27T16:37:05Z</dcterms:modified>
</cp:coreProperties>
</file>