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Hammersmith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6E71B1-A0FF-4104-A6BF-3284B9A46622}">
  <a:tblStyle styleId="{C06E71B1-A0FF-4104-A6BF-3284B9A466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1D48E8-C0B6-473E-98E7-AA2ADA1BCE2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ammersmith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1030ffb1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1030ffb1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cfbd859c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cfbd859c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cfbd859c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cfbd859c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cfbd859c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cfbd859c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105d8fafa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105d8faf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cfbae1b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cfbae1b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cfbae1b96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cfbae1b96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cfbae1b9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cfbae1b9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cfbae1b9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cfbae1b9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cfbae1b9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cfbae1b9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105d8fafa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105d8fafa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05d8fafa5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05d8fafa5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105ec4129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105ec4129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105ec4129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105ec4129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105ec4129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105ec4129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105d8fafa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105d8fafa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105d8fafa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105d8fafa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105d8fafa5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105d8fafa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032433c79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032433c79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105d8fafa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105d8fafa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existing model of the Total public debt per year shows a general exponential growth</a:t>
            </a:r>
            <a:endParaRPr/>
          </a:p>
          <a:p>
            <a:pPr indent="0" lvl="0" marL="0" rtl="0" algn="l">
              <a:spcBef>
                <a:spcPts val="0"/>
              </a:spcBef>
              <a:spcAft>
                <a:spcPts val="0"/>
              </a:spcAft>
              <a:buNone/>
            </a:pPr>
            <a:r>
              <a:rPr lang="en"/>
              <a:t>We are using the factors to try and predict the variation from this exponential growth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using the last 20 years to reflect more accurate variability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cfbd859b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cfbd859b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Revenue shows a general </a:t>
            </a:r>
            <a:r>
              <a:rPr lang="en">
                <a:solidFill>
                  <a:schemeClr val="dk1"/>
                </a:solidFill>
              </a:rPr>
              <a:t>growth</a:t>
            </a:r>
            <a:r>
              <a:rPr lang="en">
                <a:solidFill>
                  <a:schemeClr val="dk1"/>
                </a:solidFill>
              </a:rPr>
              <a:t>, but includes variability year to year from tax cuts and 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government expenditures per year, we include National Defense, Human Resources, Physical Resources, Net interest, and other functions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categories can be further expanded into niches such as education, medicare, and transportation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graph for the percentage of total expenditure by category per year shows how the budget division for the US government has changed over time.</a:t>
            </a:r>
            <a:endParaRPr>
              <a:solidFill>
                <a:schemeClr val="dk1"/>
              </a:solidFill>
            </a:endParaRPr>
          </a:p>
          <a:p>
            <a:pPr indent="0" lvl="0" marL="0" rtl="0" algn="l">
              <a:spcBef>
                <a:spcPts val="0"/>
              </a:spcBef>
              <a:spcAft>
                <a:spcPts val="0"/>
              </a:spcAft>
              <a:buNone/>
            </a:pPr>
            <a:r>
              <a:rPr lang="en">
                <a:solidFill>
                  <a:schemeClr val="dk1"/>
                </a:solidFill>
              </a:rPr>
              <a:t>The graph shows a clear decrease in the National defense expenditures, and a heavy increase in the Human Resources expenditures.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be using demographic stochasticity based on the changes in income and expenditures to make our predictions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of the reasons for the variability is due to economic catastrophes, ex covid- we will include an environmental stochastistity in our model to account for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cfbd859b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cfbd859b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end goal is to create different plans and analyze how they perform in our model with demographic and environmental stochasticity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use these simulations and see how plausible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numbers </a:t>
            </a:r>
            <a:r>
              <a:rPr lang="en"/>
              <a:t>shown</a:t>
            </a:r>
            <a:r>
              <a:rPr lang="en"/>
              <a:t> here are the expenditure and income estimates from the White house historical tables, based off current circumstances and Biden’s financial plans. We can compare our numbers against these, and see how they differ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05d8fafa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05d8fafa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cfbd859c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cfbd859c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the National Debt</a:t>
            </a:r>
            <a:endParaRPr/>
          </a:p>
        </p:txBody>
      </p:sp>
      <p:sp>
        <p:nvSpPr>
          <p:cNvPr id="1317" name="Google Shape;1317;p52"/>
          <p:cNvSpPr txBox="1"/>
          <p:nvPr>
            <p:ph idx="1" type="subTitle"/>
          </p:nvPr>
        </p:nvSpPr>
        <p:spPr>
          <a:xfrm>
            <a:off x="1846050" y="3394625"/>
            <a:ext cx="60150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Dan O’Brien, Tori Wang, Sivaji Turimella, Anish Dulla, Nishant Jain, and Shashvat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6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Recent Deficit Data</a:t>
            </a:r>
            <a:endParaRPr/>
          </a:p>
        </p:txBody>
      </p:sp>
      <p:pic>
        <p:nvPicPr>
          <p:cNvPr id="1375" name="Google Shape;1375;p61" title="Chart"/>
          <p:cNvPicPr preferRelativeResize="0"/>
          <p:nvPr/>
        </p:nvPicPr>
        <p:blipFill>
          <a:blip r:embed="rId3">
            <a:alphaModFix/>
          </a:blip>
          <a:stretch>
            <a:fillRect/>
          </a:stretch>
        </p:blipFill>
        <p:spPr>
          <a:xfrm>
            <a:off x="2943025" y="1064525"/>
            <a:ext cx="6093453" cy="3774175"/>
          </a:xfrm>
          <a:prstGeom prst="rect">
            <a:avLst/>
          </a:prstGeom>
          <a:noFill/>
          <a:ln>
            <a:noFill/>
          </a:ln>
        </p:spPr>
      </p:pic>
      <p:graphicFrame>
        <p:nvGraphicFramePr>
          <p:cNvPr id="1376" name="Google Shape;1376;p61"/>
          <p:cNvGraphicFramePr/>
          <p:nvPr/>
        </p:nvGraphicFramePr>
        <p:xfrm>
          <a:off x="140700" y="266700"/>
          <a:ext cx="3000000" cy="3000000"/>
        </p:xfrm>
        <a:graphic>
          <a:graphicData uri="http://schemas.openxmlformats.org/drawingml/2006/table">
            <a:tbl>
              <a:tblPr>
                <a:noFill/>
                <a:tableStyleId>{C06E71B1-A0FF-4104-A6BF-3284B9A46622}</a:tableStyleId>
              </a:tblPr>
              <a:tblGrid>
                <a:gridCol w="931500"/>
                <a:gridCol w="1322725"/>
              </a:tblGrid>
              <a:tr h="156775">
                <a:tc>
                  <a:txBody>
                    <a:bodyPr/>
                    <a:lstStyle/>
                    <a:p>
                      <a:pPr indent="0" lvl="0" marL="0" rtl="0" algn="l">
                        <a:lnSpc>
                          <a:spcPct val="115000"/>
                        </a:lnSpc>
                        <a:spcBef>
                          <a:spcPts val="0"/>
                        </a:spcBef>
                        <a:spcAft>
                          <a:spcPts val="0"/>
                        </a:spcAft>
                        <a:buNone/>
                      </a:pPr>
                      <a:r>
                        <a:rPr b="1" lang="en" sz="1000"/>
                        <a:t>Fiscal Year</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Federal Deficit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6775">
                <a:tc>
                  <a:txBody>
                    <a:bodyPr/>
                    <a:lstStyle/>
                    <a:p>
                      <a:pPr indent="0" lvl="0" marL="0" rtl="0" algn="r">
                        <a:lnSpc>
                          <a:spcPct val="115000"/>
                        </a:lnSpc>
                        <a:spcBef>
                          <a:spcPts val="0"/>
                        </a:spcBef>
                        <a:spcAft>
                          <a:spcPts val="0"/>
                        </a:spcAft>
                        <a:buNone/>
                      </a:pPr>
                      <a:r>
                        <a:rPr lang="en" sz="1000"/>
                        <a:t>2001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-127,165,000,000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158,520,000,000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374,219,000,000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solidFill>
                            <a:srgbClr val="FF0000"/>
                          </a:solidFill>
                        </a:rPr>
                        <a:t>2004</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solidFill>
                            <a:srgbClr val="FF0000"/>
                          </a:solidFill>
                        </a:rPr>
                        <a:t>412,553,000,000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318,615,000,000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247,698,000,000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solidFill>
                            <a:srgbClr val="34A853"/>
                          </a:solidFill>
                        </a:rPr>
                        <a:t>2007</a:t>
                      </a:r>
                      <a:endParaRPr sz="1000">
                        <a:solidFill>
                          <a:srgbClr val="34A85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solidFill>
                            <a:srgbClr val="34A853"/>
                          </a:solidFill>
                        </a:rPr>
                        <a:t>162,833,000,000</a:t>
                      </a:r>
                      <a:endParaRPr sz="1000">
                        <a:solidFill>
                          <a:srgbClr val="34A85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2008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454,806,000,000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solidFill>
                            <a:srgbClr val="EA4335"/>
                          </a:solidFill>
                        </a:rPr>
                        <a:t>2009</a:t>
                      </a:r>
                      <a:endParaRPr sz="1000">
                        <a:solidFill>
                          <a:srgbClr val="EA433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solidFill>
                            <a:srgbClr val="EA4335"/>
                          </a:solidFill>
                        </a:rPr>
                        <a:t>1,417,121,000,000</a:t>
                      </a:r>
                      <a:endParaRPr sz="1000">
                        <a:solidFill>
                          <a:srgbClr val="EA433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1,294,090,000,000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1,298,614,000,000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1,089,353,000,000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680,276,000,000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483,350,000,000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solidFill>
                            <a:srgbClr val="34A853"/>
                          </a:solidFill>
                        </a:rPr>
                        <a:t>2015</a:t>
                      </a:r>
                      <a:endParaRPr sz="1000">
                        <a:solidFill>
                          <a:srgbClr val="34A85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solidFill>
                            <a:srgbClr val="34A853"/>
                          </a:solidFill>
                        </a:rPr>
                        <a:t>438,899,000,000</a:t>
                      </a:r>
                      <a:endParaRPr sz="1000">
                        <a:solidFill>
                          <a:srgbClr val="34A85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587,412,000,000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665,712,000,000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778,996,000,000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984,388,026,331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solidFill>
                            <a:srgbClr val="FF0000"/>
                          </a:solidFill>
                        </a:rPr>
                        <a:t>2020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solidFill>
                            <a:srgbClr val="FF0000"/>
                          </a:solidFill>
                        </a:rPr>
                        <a:t>3,131,917,248,888</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56775">
                <a:tc>
                  <a:txBody>
                    <a:bodyPr/>
                    <a:lstStyle/>
                    <a:p>
                      <a:pPr indent="0" lvl="0" marL="0" rtl="0" algn="r">
                        <a:lnSpc>
                          <a:spcPct val="115000"/>
                        </a:lnSpc>
                        <a:spcBef>
                          <a:spcPts val="0"/>
                        </a:spcBef>
                        <a:spcAft>
                          <a:spcPts val="0"/>
                        </a:spcAft>
                        <a:buNone/>
                      </a:pPr>
                      <a:r>
                        <a:rPr lang="en" sz="1000"/>
                        <a:t>2021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000"/>
                        <a:t>2,772,178,788,289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6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Longer Term Deficit Data</a:t>
            </a:r>
            <a:endParaRPr/>
          </a:p>
        </p:txBody>
      </p:sp>
      <p:pic>
        <p:nvPicPr>
          <p:cNvPr id="1382" name="Google Shape;1382;p62" title="Chart"/>
          <p:cNvPicPr preferRelativeResize="0"/>
          <p:nvPr/>
        </p:nvPicPr>
        <p:blipFill>
          <a:blip r:embed="rId3">
            <a:alphaModFix/>
          </a:blip>
          <a:stretch>
            <a:fillRect/>
          </a:stretch>
        </p:blipFill>
        <p:spPr>
          <a:xfrm>
            <a:off x="1391475" y="1064525"/>
            <a:ext cx="6361027" cy="3936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63"/>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Spikes occur an Average of every 8 years with standard deviation of 3.11 years</a:t>
            </a:r>
            <a:endParaRPr sz="1400"/>
          </a:p>
          <a:p>
            <a:pPr indent="-317500" lvl="0" marL="457200" rtl="0" algn="l">
              <a:spcBef>
                <a:spcPts val="0"/>
              </a:spcBef>
              <a:spcAft>
                <a:spcPts val="0"/>
              </a:spcAft>
              <a:buSzPts val="1400"/>
              <a:buChar char="●"/>
            </a:pPr>
            <a:r>
              <a:rPr lang="en" sz="1400"/>
              <a:t>Over the past two decades</a:t>
            </a:r>
            <a:endParaRPr sz="1400"/>
          </a:p>
          <a:p>
            <a:pPr indent="-317500" lvl="1" marL="914400" rtl="0" algn="l">
              <a:spcBef>
                <a:spcPts val="0"/>
              </a:spcBef>
              <a:spcAft>
                <a:spcPts val="0"/>
              </a:spcAft>
              <a:buSzPts val="1400"/>
              <a:buChar char="○"/>
            </a:pPr>
            <a:r>
              <a:rPr lang="en"/>
              <a:t>New spikes are approximately 2.88 times larger than previous spike</a:t>
            </a:r>
            <a:endParaRPr/>
          </a:p>
          <a:p>
            <a:pPr indent="-304800" lvl="1" marL="914400" rtl="0" algn="l">
              <a:spcBef>
                <a:spcPts val="0"/>
              </a:spcBef>
              <a:spcAft>
                <a:spcPts val="0"/>
              </a:spcAft>
              <a:buSzPts val="1200"/>
              <a:buChar char="○"/>
            </a:pPr>
            <a:r>
              <a:rPr lang="en"/>
              <a:t>Deficit reduces to approximately 35.22% of the of the previous spike before ticking up again  </a:t>
            </a:r>
            <a:endParaRPr sz="1300"/>
          </a:p>
        </p:txBody>
      </p:sp>
      <p:sp>
        <p:nvSpPr>
          <p:cNvPr id="1388" name="Google Shape;1388;p6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Deficit Parameters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64"/>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Income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6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 of Modeling Process</a:t>
            </a:r>
            <a:endParaRPr/>
          </a:p>
        </p:txBody>
      </p:sp>
      <p:sp>
        <p:nvSpPr>
          <p:cNvPr id="1399" name="Google Shape;1399;p65"/>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Investigating Sources of Government Revenue:</a:t>
            </a:r>
            <a:endParaRPr/>
          </a:p>
          <a:p>
            <a:pPr indent="-304800" lvl="1" marL="914400" rtl="0" algn="l">
              <a:spcBef>
                <a:spcPts val="0"/>
              </a:spcBef>
              <a:spcAft>
                <a:spcPts val="0"/>
              </a:spcAft>
              <a:buSzPts val="1200"/>
              <a:buChar char="○"/>
            </a:pPr>
            <a:r>
              <a:rPr lang="en"/>
              <a:t>Individual Income Tax (49%)</a:t>
            </a:r>
            <a:endParaRPr/>
          </a:p>
          <a:p>
            <a:pPr indent="-304800" lvl="1" marL="914400" rtl="0" algn="l">
              <a:spcBef>
                <a:spcPts val="0"/>
              </a:spcBef>
              <a:spcAft>
                <a:spcPts val="0"/>
              </a:spcAft>
              <a:buSzPts val="1200"/>
              <a:buChar char="○"/>
            </a:pPr>
            <a:r>
              <a:rPr lang="en"/>
              <a:t>Social Security / Medicare (34%)</a:t>
            </a:r>
            <a:endParaRPr/>
          </a:p>
          <a:p>
            <a:pPr indent="-304800" lvl="1" marL="914400" rtl="0" algn="l">
              <a:spcBef>
                <a:spcPts val="0"/>
              </a:spcBef>
              <a:spcAft>
                <a:spcPts val="0"/>
              </a:spcAft>
              <a:buSzPts val="1200"/>
              <a:buChar char="○"/>
            </a:pPr>
            <a:r>
              <a:rPr lang="en"/>
              <a:t>Corporate Income Tax (8%)</a:t>
            </a:r>
            <a:endParaRPr/>
          </a:p>
          <a:p>
            <a:pPr indent="-304800" lvl="0" marL="457200" rtl="0" algn="l">
              <a:spcBef>
                <a:spcPts val="0"/>
              </a:spcBef>
              <a:spcAft>
                <a:spcPts val="0"/>
              </a:spcAft>
              <a:buSzPts val="1200"/>
              <a:buChar char="●"/>
            </a:pPr>
            <a:r>
              <a:rPr lang="en"/>
              <a:t>We aim to model government revenue by separately modeling each of these three sources of revenue, then aggregating our results to achieve an overall revenue model.</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00" name="Google Shape;1400;p65" title="Chart"/>
          <p:cNvPicPr preferRelativeResize="0"/>
          <p:nvPr/>
        </p:nvPicPr>
        <p:blipFill>
          <a:blip r:embed="rId3">
            <a:alphaModFix/>
          </a:blip>
          <a:stretch>
            <a:fillRect/>
          </a:stretch>
        </p:blipFill>
        <p:spPr>
          <a:xfrm>
            <a:off x="2393525" y="2437025"/>
            <a:ext cx="4377051" cy="270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66"/>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Modeling Government Revenue can be broken down into three </a:t>
            </a:r>
            <a:r>
              <a:rPr lang="en"/>
              <a:t>categories</a:t>
            </a:r>
            <a:r>
              <a:rPr lang="en"/>
              <a:t>. </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AutoNum type="arabicPeriod"/>
            </a:pPr>
            <a:r>
              <a:rPr lang="en"/>
              <a:t>Government Revenue is most accurately tracked on a discrete year by year basis.</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AutoNum type="arabicPeriod"/>
            </a:pPr>
            <a:r>
              <a:rPr lang="en"/>
              <a:t>Revenue Growth Rates are most accurately modeled with demographic stochasticity and sampling from a normal distribution based on the mean and std. </a:t>
            </a:r>
            <a:r>
              <a:rPr lang="en"/>
              <a:t>d</a:t>
            </a:r>
            <a:r>
              <a:rPr lang="en"/>
              <a:t>ev. </a:t>
            </a:r>
            <a:r>
              <a:rPr lang="en"/>
              <a:t>o</a:t>
            </a:r>
            <a:r>
              <a:rPr lang="en"/>
              <a:t>f previous years’ growth rates.</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AutoNum type="arabicPeriod"/>
            </a:pPr>
            <a:r>
              <a:rPr lang="en"/>
              <a:t>Changes in tax </a:t>
            </a:r>
            <a:r>
              <a:rPr lang="en"/>
              <a:t>legislation</a:t>
            </a:r>
            <a:r>
              <a:rPr lang="en"/>
              <a:t> are most </a:t>
            </a:r>
            <a:r>
              <a:rPr lang="en"/>
              <a:t>accurately</a:t>
            </a:r>
            <a:r>
              <a:rPr lang="en"/>
              <a:t> modeled through environmental stochasticity. </a:t>
            </a:r>
            <a:endParaRPr/>
          </a:p>
        </p:txBody>
      </p:sp>
      <p:sp>
        <p:nvSpPr>
          <p:cNvPr id="1406" name="Google Shape;1406;p6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Income Modeling Assumptions</a:t>
            </a:r>
            <a:endParaRPr/>
          </a:p>
        </p:txBody>
      </p:sp>
      <p:pic>
        <p:nvPicPr>
          <p:cNvPr id="1407" name="Google Shape;1407;p66"/>
          <p:cNvPicPr preferRelativeResize="0"/>
          <p:nvPr/>
        </p:nvPicPr>
        <p:blipFill>
          <a:blip r:embed="rId3">
            <a:alphaModFix/>
          </a:blip>
          <a:stretch>
            <a:fillRect/>
          </a:stretch>
        </p:blipFill>
        <p:spPr>
          <a:xfrm>
            <a:off x="7737900" y="3737400"/>
            <a:ext cx="1406100" cy="140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67"/>
          <p:cNvSpPr txBox="1"/>
          <p:nvPr>
            <p:ph idx="1" type="body"/>
          </p:nvPr>
        </p:nvSpPr>
        <p:spPr>
          <a:xfrm>
            <a:off x="713250" y="1064525"/>
            <a:ext cx="77175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Independent Discrete Demographic Stochastic Models</a:t>
            </a:r>
            <a:endParaRPr/>
          </a:p>
          <a:p>
            <a:pPr indent="-304800" lvl="1" marL="914400" rtl="0" algn="l">
              <a:spcBef>
                <a:spcPts val="0"/>
              </a:spcBef>
              <a:spcAft>
                <a:spcPts val="0"/>
              </a:spcAft>
              <a:buSzPts val="1200"/>
              <a:buChar char="○"/>
            </a:pPr>
            <a:r>
              <a:rPr lang="en"/>
              <a:t>Time Step: Δt = 1 year</a:t>
            </a:r>
            <a:endParaRPr/>
          </a:p>
          <a:p>
            <a:pPr indent="-304800" lvl="1" marL="914400" rtl="0" algn="l">
              <a:spcBef>
                <a:spcPts val="0"/>
              </a:spcBef>
              <a:spcAft>
                <a:spcPts val="0"/>
              </a:spcAft>
              <a:buSzPts val="1200"/>
              <a:buChar char="○"/>
            </a:pPr>
            <a:r>
              <a:rPr lang="en"/>
              <a:t>Demographic Stochasticity Used With Revenue Category Mean and Std. Dev.                   </a:t>
            </a:r>
            <a:r>
              <a:rPr lang="en">
                <a:solidFill>
                  <a:schemeClr val="dk1"/>
                </a:solidFill>
              </a:rPr>
              <a:t>f</a:t>
            </a:r>
            <a:endParaRPr>
              <a:solidFill>
                <a:schemeClr val="dk1"/>
              </a:solidFill>
            </a:endParaRPr>
          </a:p>
          <a:p>
            <a:pPr indent="-304800" lvl="0" marL="457200" rtl="0" algn="l">
              <a:spcBef>
                <a:spcPts val="0"/>
              </a:spcBef>
              <a:spcAft>
                <a:spcPts val="0"/>
              </a:spcAft>
              <a:buSzPts val="1200"/>
              <a:buChar char="●"/>
            </a:pPr>
            <a:r>
              <a:rPr lang="en"/>
              <a:t>Example of Modeling Individual Income Tax:</a:t>
            </a:r>
            <a:endParaRPr/>
          </a:p>
        </p:txBody>
      </p:sp>
      <p:sp>
        <p:nvSpPr>
          <p:cNvPr id="1413" name="Google Shape;1413;p6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Process</a:t>
            </a:r>
            <a:endParaRPr/>
          </a:p>
        </p:txBody>
      </p:sp>
      <p:pic>
        <p:nvPicPr>
          <p:cNvPr id="1414" name="Google Shape;1414;p67" title="Chart"/>
          <p:cNvPicPr preferRelativeResize="0"/>
          <p:nvPr/>
        </p:nvPicPr>
        <p:blipFill>
          <a:blip r:embed="rId3">
            <a:alphaModFix/>
          </a:blip>
          <a:stretch>
            <a:fillRect/>
          </a:stretch>
        </p:blipFill>
        <p:spPr>
          <a:xfrm>
            <a:off x="4576374" y="2314900"/>
            <a:ext cx="4567624" cy="2828601"/>
          </a:xfrm>
          <a:prstGeom prst="rect">
            <a:avLst/>
          </a:prstGeom>
          <a:noFill/>
          <a:ln>
            <a:noFill/>
          </a:ln>
        </p:spPr>
      </p:pic>
      <p:pic>
        <p:nvPicPr>
          <p:cNvPr id="1415" name="Google Shape;1415;p67"/>
          <p:cNvPicPr preferRelativeResize="0"/>
          <p:nvPr/>
        </p:nvPicPr>
        <p:blipFill>
          <a:blip r:embed="rId4">
            <a:alphaModFix/>
          </a:blip>
          <a:stretch>
            <a:fillRect/>
          </a:stretch>
        </p:blipFill>
        <p:spPr>
          <a:xfrm>
            <a:off x="0" y="2314900"/>
            <a:ext cx="2837625" cy="282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68"/>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Aggregating </a:t>
            </a:r>
            <a:r>
              <a:rPr lang="en"/>
              <a:t>these</a:t>
            </a:r>
            <a:r>
              <a:rPr lang="en"/>
              <a:t> individual revenue category models gives us an overall total revenue model.</a:t>
            </a:r>
            <a:endParaRPr/>
          </a:p>
          <a:p>
            <a:pPr indent="-304800" lvl="0" marL="457200" rtl="0" algn="l">
              <a:spcBef>
                <a:spcPts val="0"/>
              </a:spcBef>
              <a:spcAft>
                <a:spcPts val="0"/>
              </a:spcAft>
              <a:buSzPts val="1200"/>
              <a:buChar char="●"/>
            </a:pPr>
            <a:r>
              <a:rPr lang="en"/>
              <a:t>Our ten-year forecast model is shown below:</a:t>
            </a:r>
            <a:endParaRPr/>
          </a:p>
        </p:txBody>
      </p:sp>
      <p:sp>
        <p:nvSpPr>
          <p:cNvPr id="1421" name="Google Shape;1421;p6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Total Revenue Aggregate Model</a:t>
            </a:r>
            <a:endParaRPr/>
          </a:p>
        </p:txBody>
      </p:sp>
      <p:pic>
        <p:nvPicPr>
          <p:cNvPr id="1422" name="Google Shape;1422;p68"/>
          <p:cNvPicPr preferRelativeResize="0"/>
          <p:nvPr/>
        </p:nvPicPr>
        <p:blipFill>
          <a:blip r:embed="rId3">
            <a:alphaModFix/>
          </a:blip>
          <a:stretch>
            <a:fillRect/>
          </a:stretch>
        </p:blipFill>
        <p:spPr>
          <a:xfrm>
            <a:off x="7065775" y="1681375"/>
            <a:ext cx="1595170" cy="3370799"/>
          </a:xfrm>
          <a:prstGeom prst="rect">
            <a:avLst/>
          </a:prstGeom>
          <a:noFill/>
          <a:ln cap="flat" cmpd="sng" w="28575">
            <a:solidFill>
              <a:schemeClr val="accent1"/>
            </a:solidFill>
            <a:prstDash val="solid"/>
            <a:round/>
            <a:headEnd len="sm" w="sm" type="none"/>
            <a:tailEnd len="sm" w="sm" type="none"/>
          </a:ln>
        </p:spPr>
      </p:pic>
      <p:pic>
        <p:nvPicPr>
          <p:cNvPr id="1423" name="Google Shape;1423;p68" title="Chart"/>
          <p:cNvPicPr preferRelativeResize="0"/>
          <p:nvPr/>
        </p:nvPicPr>
        <p:blipFill>
          <a:blip r:embed="rId4">
            <a:alphaModFix/>
          </a:blip>
          <a:stretch>
            <a:fillRect/>
          </a:stretch>
        </p:blipFill>
        <p:spPr>
          <a:xfrm>
            <a:off x="751699" y="1681375"/>
            <a:ext cx="5451429" cy="33708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69"/>
          <p:cNvSpPr txBox="1"/>
          <p:nvPr>
            <p:ph idx="1" type="body"/>
          </p:nvPr>
        </p:nvSpPr>
        <p:spPr>
          <a:xfrm>
            <a:off x="637050"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Incorporate</a:t>
            </a:r>
            <a:r>
              <a:rPr lang="en" sz="1600"/>
              <a:t> Environmental Stochasticity With Changes in Financial Crisis</a:t>
            </a:r>
            <a:endParaRPr sz="1600"/>
          </a:p>
          <a:p>
            <a:pPr indent="-330200" lvl="1" marL="914400" rtl="0" algn="l">
              <a:spcBef>
                <a:spcPts val="0"/>
              </a:spcBef>
              <a:spcAft>
                <a:spcPts val="0"/>
              </a:spcAft>
              <a:buSzPts val="1600"/>
              <a:buChar char="○"/>
            </a:pPr>
            <a:r>
              <a:rPr lang="en" sz="1600"/>
              <a:t>Financial Recessions</a:t>
            </a:r>
            <a:endParaRPr sz="1600"/>
          </a:p>
          <a:p>
            <a:pPr indent="-330200" lvl="1" marL="914400" rtl="0" algn="l">
              <a:spcBef>
                <a:spcPts val="0"/>
              </a:spcBef>
              <a:spcAft>
                <a:spcPts val="0"/>
              </a:spcAft>
              <a:buSzPts val="1600"/>
              <a:buChar char="○"/>
            </a:pPr>
            <a:r>
              <a:rPr lang="en" sz="1600"/>
              <a:t>COVID-19 Pandemic</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Modeling Changes in Revenue Categories With Environmental Stochasticity</a:t>
            </a:r>
            <a:endParaRPr sz="1600"/>
          </a:p>
          <a:p>
            <a:pPr indent="-330200" lvl="1" marL="914400" rtl="0" algn="l">
              <a:spcBef>
                <a:spcPts val="0"/>
              </a:spcBef>
              <a:spcAft>
                <a:spcPts val="0"/>
              </a:spcAft>
              <a:buSzPts val="1600"/>
              <a:buChar char="○"/>
            </a:pPr>
            <a:r>
              <a:rPr lang="en" sz="1600"/>
              <a:t>Break up tax rates into smaller categories based on </a:t>
            </a:r>
            <a:r>
              <a:rPr lang="en" sz="1600"/>
              <a:t>financial</a:t>
            </a:r>
            <a:r>
              <a:rPr lang="en" sz="1600"/>
              <a:t> standing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Correct for </a:t>
            </a:r>
            <a:r>
              <a:rPr lang="en" sz="1600"/>
              <a:t>Miscellaneous Revenue Streams</a:t>
            </a:r>
            <a:endParaRPr sz="1600"/>
          </a:p>
          <a:p>
            <a:pPr indent="-330200" lvl="1" marL="914400" rtl="0" algn="l">
              <a:spcBef>
                <a:spcPts val="0"/>
              </a:spcBef>
              <a:spcAft>
                <a:spcPts val="0"/>
              </a:spcAft>
              <a:buSzPts val="1600"/>
              <a:buChar char="○"/>
            </a:pPr>
            <a:r>
              <a:rPr lang="en" sz="1600"/>
              <a:t>Add Hacking multiplier into total revenue model</a:t>
            </a:r>
            <a:endParaRPr sz="1600"/>
          </a:p>
          <a:p>
            <a:pPr indent="0" lvl="0" marL="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1429" name="Google Shape;1429;p6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Improvements / Next Steps</a:t>
            </a:r>
            <a:endParaRPr/>
          </a:p>
        </p:txBody>
      </p:sp>
      <p:pic>
        <p:nvPicPr>
          <p:cNvPr id="1430" name="Google Shape;1430;p69"/>
          <p:cNvPicPr preferRelativeResize="0"/>
          <p:nvPr/>
        </p:nvPicPr>
        <p:blipFill>
          <a:blip r:embed="rId3">
            <a:alphaModFix/>
          </a:blip>
          <a:stretch>
            <a:fillRect/>
          </a:stretch>
        </p:blipFill>
        <p:spPr>
          <a:xfrm>
            <a:off x="7462775" y="3675100"/>
            <a:ext cx="1584400" cy="137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70"/>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Spending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idx="1" type="body"/>
          </p:nvPr>
        </p:nvSpPr>
        <p:spPr>
          <a:xfrm>
            <a:off x="713250" y="1064525"/>
            <a:ext cx="77175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Deficit is often overlooked in government policy - especially after COVID</a:t>
            </a:r>
            <a:endParaRPr sz="1500"/>
          </a:p>
          <a:p>
            <a:pPr indent="-323850" lvl="1" marL="914400" rtl="0" algn="l">
              <a:lnSpc>
                <a:spcPct val="150000"/>
              </a:lnSpc>
              <a:spcBef>
                <a:spcPts val="0"/>
              </a:spcBef>
              <a:spcAft>
                <a:spcPts val="0"/>
              </a:spcAft>
              <a:buSzPts val="1500"/>
              <a:buChar char="-"/>
            </a:pPr>
            <a:r>
              <a:rPr lang="en" sz="1500"/>
              <a:t>Deficit: Spending - Income</a:t>
            </a:r>
            <a:endParaRPr sz="1500"/>
          </a:p>
          <a:p>
            <a:pPr indent="-323850" lvl="0" marL="457200" rtl="0" algn="l">
              <a:lnSpc>
                <a:spcPct val="150000"/>
              </a:lnSpc>
              <a:spcBef>
                <a:spcPts val="0"/>
              </a:spcBef>
              <a:spcAft>
                <a:spcPts val="0"/>
              </a:spcAft>
              <a:buSzPts val="1500"/>
              <a:buChar char="-"/>
            </a:pPr>
            <a:r>
              <a:rPr lang="en" sz="1500"/>
              <a:t>Political Climate is a give and take of spending and income</a:t>
            </a:r>
            <a:endParaRPr sz="1500"/>
          </a:p>
          <a:p>
            <a:pPr indent="-323850" lvl="0" marL="457200" rtl="0" algn="l">
              <a:lnSpc>
                <a:spcPct val="150000"/>
              </a:lnSpc>
              <a:spcBef>
                <a:spcPts val="0"/>
              </a:spcBef>
              <a:spcAft>
                <a:spcPts val="0"/>
              </a:spcAft>
              <a:buSzPts val="1500"/>
              <a:buChar char="-"/>
            </a:pPr>
            <a:r>
              <a:rPr lang="en" sz="1500"/>
              <a:t>Data is from White House Table</a:t>
            </a:r>
            <a:endParaRPr sz="1500"/>
          </a:p>
          <a:p>
            <a:pPr indent="-323850" lvl="0" marL="457200" rtl="0" algn="l">
              <a:lnSpc>
                <a:spcPct val="150000"/>
              </a:lnSpc>
              <a:spcBef>
                <a:spcPts val="0"/>
              </a:spcBef>
              <a:spcAft>
                <a:spcPts val="0"/>
              </a:spcAft>
              <a:buSzPts val="1500"/>
              <a:buChar char="-"/>
            </a:pPr>
            <a:r>
              <a:rPr lang="en" sz="1500"/>
              <a:t>We want to predict the deficit for the next decade based on different conditions</a:t>
            </a:r>
            <a:endParaRPr sz="1500"/>
          </a:p>
          <a:p>
            <a:pPr indent="-323850" lvl="1" marL="914400" rtl="0" algn="l">
              <a:lnSpc>
                <a:spcPct val="150000"/>
              </a:lnSpc>
              <a:spcBef>
                <a:spcPts val="0"/>
              </a:spcBef>
              <a:spcAft>
                <a:spcPts val="0"/>
              </a:spcAft>
              <a:buSzPts val="1500"/>
              <a:buChar char="-"/>
            </a:pPr>
            <a:r>
              <a:rPr lang="en" sz="1500"/>
              <a:t>Income Tax Rates</a:t>
            </a:r>
            <a:endParaRPr sz="1500"/>
          </a:p>
          <a:p>
            <a:pPr indent="-323850" lvl="1" marL="914400" rtl="0" algn="l">
              <a:lnSpc>
                <a:spcPct val="150000"/>
              </a:lnSpc>
              <a:spcBef>
                <a:spcPts val="0"/>
              </a:spcBef>
              <a:spcAft>
                <a:spcPts val="0"/>
              </a:spcAft>
              <a:buSzPts val="1500"/>
              <a:buChar char="-"/>
            </a:pPr>
            <a:r>
              <a:rPr lang="en" sz="1500"/>
              <a:t>Catastrophe</a:t>
            </a:r>
            <a:endParaRPr sz="1500"/>
          </a:p>
          <a:p>
            <a:pPr indent="-323850" lvl="1" marL="914400" rtl="0" algn="l">
              <a:lnSpc>
                <a:spcPct val="150000"/>
              </a:lnSpc>
              <a:spcBef>
                <a:spcPts val="0"/>
              </a:spcBef>
              <a:spcAft>
                <a:spcPts val="0"/>
              </a:spcAft>
              <a:buSzPts val="1500"/>
              <a:buChar char="-"/>
            </a:pPr>
            <a:r>
              <a:rPr lang="en" sz="1500"/>
              <a:t>War</a:t>
            </a:r>
            <a:endParaRPr sz="1500"/>
          </a:p>
          <a:p>
            <a:pPr indent="-323850" lvl="0" marL="457200" rtl="0" algn="l">
              <a:lnSpc>
                <a:spcPct val="150000"/>
              </a:lnSpc>
              <a:spcBef>
                <a:spcPts val="0"/>
              </a:spcBef>
              <a:spcAft>
                <a:spcPts val="0"/>
              </a:spcAft>
              <a:buSzPts val="1500"/>
              <a:buChar char="-"/>
            </a:pPr>
            <a:r>
              <a:rPr lang="en" sz="1500"/>
              <a:t>Time Step: 1 Year</a:t>
            </a:r>
            <a:endParaRPr sz="1500"/>
          </a:p>
          <a:p>
            <a:pPr indent="0" lvl="0" marL="457200" rtl="0" algn="l">
              <a:lnSpc>
                <a:spcPct val="150000"/>
              </a:lnSpc>
              <a:spcBef>
                <a:spcPts val="1200"/>
              </a:spcBef>
              <a:spcAft>
                <a:spcPts val="0"/>
              </a:spcAft>
              <a:buNone/>
            </a:pPr>
            <a:r>
              <a:t/>
            </a:r>
            <a:endParaRPr sz="1500"/>
          </a:p>
          <a:p>
            <a:pPr indent="0" lvl="0" marL="0" rtl="0" algn="l">
              <a:lnSpc>
                <a:spcPct val="150000"/>
              </a:lnSpc>
              <a:spcBef>
                <a:spcPts val="1200"/>
              </a:spcBef>
              <a:spcAft>
                <a:spcPts val="1200"/>
              </a:spcAft>
              <a:buNone/>
            </a:pPr>
            <a:r>
              <a:t/>
            </a:r>
            <a:endParaRPr sz="1500"/>
          </a:p>
        </p:txBody>
      </p:sp>
      <p:sp>
        <p:nvSpPr>
          <p:cNvPr id="1323" name="Google Shape;1323;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pic>
        <p:nvPicPr>
          <p:cNvPr id="1324" name="Google Shape;1324;p53"/>
          <p:cNvPicPr preferRelativeResize="0"/>
          <p:nvPr/>
        </p:nvPicPr>
        <p:blipFill>
          <a:blip r:embed="rId3">
            <a:alphaModFix/>
          </a:blip>
          <a:stretch>
            <a:fillRect/>
          </a:stretch>
        </p:blipFill>
        <p:spPr>
          <a:xfrm>
            <a:off x="7603500" y="3603000"/>
            <a:ext cx="1540500" cy="154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7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Expenditure Modeling Assumptions</a:t>
            </a:r>
            <a:endParaRPr/>
          </a:p>
        </p:txBody>
      </p:sp>
      <p:sp>
        <p:nvSpPr>
          <p:cNvPr id="1441" name="Google Shape;1441;p71"/>
          <p:cNvSpPr txBox="1"/>
          <p:nvPr>
            <p:ph idx="1" type="body"/>
          </p:nvPr>
        </p:nvSpPr>
        <p:spPr>
          <a:xfrm>
            <a:off x="713250" y="1152475"/>
            <a:ext cx="7608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a:pPr>
            <a:r>
              <a:rPr lang="en"/>
              <a:t>Expenditure data is broken down into </a:t>
            </a:r>
            <a:r>
              <a:rPr b="1" lang="en"/>
              <a:t>5 overarching categories</a:t>
            </a:r>
            <a:r>
              <a:rPr lang="en"/>
              <a:t>: (National Defense, Human Resources, Physical Resources, Net Interest, Other functions – data from the White House)</a:t>
            </a:r>
            <a:br>
              <a:rPr lang="en"/>
            </a:br>
            <a:endParaRPr/>
          </a:p>
          <a:p>
            <a:pPr indent="-304800" lvl="0" marL="457200" rtl="0" algn="l">
              <a:lnSpc>
                <a:spcPct val="150000"/>
              </a:lnSpc>
              <a:spcBef>
                <a:spcPts val="0"/>
              </a:spcBef>
              <a:spcAft>
                <a:spcPts val="0"/>
              </a:spcAft>
              <a:buSzPts val="1200"/>
              <a:buAutoNum type="arabicPeriod"/>
            </a:pPr>
            <a:r>
              <a:rPr lang="en"/>
              <a:t>Expenditure spikes in 2020/2021 were due to the COVID-19 Pandemic and these drastic increases in spending will not continue over the next decade</a:t>
            </a:r>
            <a:br>
              <a:rPr lang="en"/>
            </a:br>
            <a:endParaRPr/>
          </a:p>
          <a:p>
            <a:pPr indent="-304800" lvl="0" marL="457200" rtl="0" algn="l">
              <a:lnSpc>
                <a:spcPct val="150000"/>
              </a:lnSpc>
              <a:spcBef>
                <a:spcPts val="0"/>
              </a:spcBef>
              <a:spcAft>
                <a:spcPts val="0"/>
              </a:spcAft>
              <a:buSzPts val="1200"/>
              <a:buAutoNum type="arabicPeriod"/>
            </a:pPr>
            <a:r>
              <a:rPr lang="en"/>
              <a:t>Expenditure</a:t>
            </a:r>
            <a:r>
              <a:rPr lang="en"/>
              <a:t> Growth Rates are most accurately modeled with demographic stochasticity and sampling from a normal distribution based on the mean and std. dev. of previous years’ growth rates by each category.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72"/>
          <p:cNvSpPr txBox="1"/>
          <p:nvPr>
            <p:ph idx="1" type="body"/>
          </p:nvPr>
        </p:nvSpPr>
        <p:spPr>
          <a:xfrm>
            <a:off x="713250" y="106452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Independent Discrete Demographic Stochastic Models</a:t>
            </a:r>
            <a:endParaRPr sz="1600"/>
          </a:p>
          <a:p>
            <a:pPr indent="-304800" lvl="1" marL="914400" rtl="0" algn="l">
              <a:spcBef>
                <a:spcPts val="0"/>
              </a:spcBef>
              <a:spcAft>
                <a:spcPts val="0"/>
              </a:spcAft>
              <a:buSzPts val="1200"/>
              <a:buChar char="○"/>
            </a:pPr>
            <a:r>
              <a:rPr lang="en"/>
              <a:t>Time Step: Δt = 1 year</a:t>
            </a:r>
            <a:endParaRPr/>
          </a:p>
          <a:p>
            <a:pPr indent="-304800" lvl="1" marL="914400" rtl="0" algn="l">
              <a:spcBef>
                <a:spcPts val="0"/>
              </a:spcBef>
              <a:spcAft>
                <a:spcPts val="0"/>
              </a:spcAft>
              <a:buSzPts val="1200"/>
              <a:buChar char="○"/>
            </a:pPr>
            <a:r>
              <a:rPr lang="en"/>
              <a:t>Demographic Stochasticity Used With Expenditure Category Mean and Std. Dev.</a:t>
            </a:r>
            <a:r>
              <a:rPr lang="en"/>
              <a:t> </a:t>
            </a:r>
            <a:r>
              <a:rPr lang="en" sz="1600"/>
              <a:t>             </a:t>
            </a:r>
            <a:endParaRPr sz="1600"/>
          </a:p>
        </p:txBody>
      </p:sp>
      <p:sp>
        <p:nvSpPr>
          <p:cNvPr id="1447" name="Google Shape;1447;p7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Process</a:t>
            </a:r>
            <a:endParaRPr/>
          </a:p>
        </p:txBody>
      </p:sp>
      <p:pic>
        <p:nvPicPr>
          <p:cNvPr id="1448" name="Google Shape;1448;p72" title="Chart"/>
          <p:cNvPicPr preferRelativeResize="0"/>
          <p:nvPr/>
        </p:nvPicPr>
        <p:blipFill>
          <a:blip r:embed="rId3">
            <a:alphaModFix/>
          </a:blip>
          <a:stretch>
            <a:fillRect/>
          </a:stretch>
        </p:blipFill>
        <p:spPr>
          <a:xfrm>
            <a:off x="2999587" y="2037075"/>
            <a:ext cx="5260499" cy="2792050"/>
          </a:xfrm>
          <a:prstGeom prst="rect">
            <a:avLst/>
          </a:prstGeom>
          <a:noFill/>
          <a:ln>
            <a:noFill/>
          </a:ln>
        </p:spPr>
      </p:pic>
      <p:grpSp>
        <p:nvGrpSpPr>
          <p:cNvPr id="1449" name="Google Shape;1449;p72"/>
          <p:cNvGrpSpPr/>
          <p:nvPr/>
        </p:nvGrpSpPr>
        <p:grpSpPr>
          <a:xfrm>
            <a:off x="713282" y="2272077"/>
            <a:ext cx="1687016" cy="2344042"/>
            <a:chOff x="1440407" y="2281550"/>
            <a:chExt cx="1844943" cy="2601600"/>
          </a:xfrm>
        </p:grpSpPr>
        <p:pic>
          <p:nvPicPr>
            <p:cNvPr id="1450" name="Google Shape;1450;p72"/>
            <p:cNvPicPr preferRelativeResize="0"/>
            <p:nvPr/>
          </p:nvPicPr>
          <p:blipFill>
            <a:blip r:embed="rId4">
              <a:alphaModFix/>
            </a:blip>
            <a:stretch>
              <a:fillRect/>
            </a:stretch>
          </p:blipFill>
          <p:spPr>
            <a:xfrm>
              <a:off x="2115725" y="2281550"/>
              <a:ext cx="1169625" cy="2601599"/>
            </a:xfrm>
            <a:prstGeom prst="rect">
              <a:avLst/>
            </a:prstGeom>
            <a:noFill/>
            <a:ln>
              <a:noFill/>
            </a:ln>
          </p:spPr>
        </p:pic>
        <p:pic>
          <p:nvPicPr>
            <p:cNvPr id="1451" name="Google Shape;1451;p72"/>
            <p:cNvPicPr preferRelativeResize="0"/>
            <p:nvPr/>
          </p:nvPicPr>
          <p:blipFill>
            <a:blip r:embed="rId5">
              <a:alphaModFix/>
            </a:blip>
            <a:stretch>
              <a:fillRect/>
            </a:stretch>
          </p:blipFill>
          <p:spPr>
            <a:xfrm>
              <a:off x="1440407" y="2281550"/>
              <a:ext cx="675318" cy="2601600"/>
            </a:xfrm>
            <a:prstGeom prst="rect">
              <a:avLst/>
            </a:prstGeom>
            <a:noFill/>
            <a:ln>
              <a:noFill/>
            </a:ln>
          </p:spPr>
        </p:pic>
      </p:grpSp>
      <p:sp>
        <p:nvSpPr>
          <p:cNvPr id="1452" name="Google Shape;1452;p72"/>
          <p:cNvSpPr txBox="1"/>
          <p:nvPr/>
        </p:nvSpPr>
        <p:spPr>
          <a:xfrm>
            <a:off x="713250" y="2037075"/>
            <a:ext cx="168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anjari"/>
                <a:ea typeface="Manjari"/>
                <a:cs typeface="Manjari"/>
                <a:sym typeface="Manjari"/>
              </a:rPr>
              <a:t>  YEAR	 TOTAL EXPENDITURE</a:t>
            </a:r>
            <a:endParaRPr sz="800">
              <a:latin typeface="Manjari"/>
              <a:ea typeface="Manjari"/>
              <a:cs typeface="Manjari"/>
              <a:sym typeface="Manja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7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Comparison with White House Predictions</a:t>
            </a:r>
            <a:endParaRPr/>
          </a:p>
        </p:txBody>
      </p:sp>
      <p:graphicFrame>
        <p:nvGraphicFramePr>
          <p:cNvPr id="1458" name="Google Shape;1458;p73"/>
          <p:cNvGraphicFramePr/>
          <p:nvPr/>
        </p:nvGraphicFramePr>
        <p:xfrm>
          <a:off x="952500" y="1123950"/>
          <a:ext cx="3000000" cy="3000000"/>
        </p:xfrm>
        <a:graphic>
          <a:graphicData uri="http://schemas.openxmlformats.org/drawingml/2006/table">
            <a:tbl>
              <a:tblPr>
                <a:noFill/>
                <a:tableStyleId>{881D48E8-C0B6-473E-98E7-AA2ADA1BCE24}</a:tableStyleId>
              </a:tblPr>
              <a:tblGrid>
                <a:gridCol w="1388050"/>
                <a:gridCol w="2723300"/>
                <a:gridCol w="3127650"/>
              </a:tblGrid>
              <a:tr h="381000">
                <a:tc>
                  <a:txBody>
                    <a:bodyPr/>
                    <a:lstStyle/>
                    <a:p>
                      <a:pPr indent="0" lvl="0" marL="0" rtl="0" algn="ctr">
                        <a:spcBef>
                          <a:spcPts val="0"/>
                        </a:spcBef>
                        <a:spcAft>
                          <a:spcPts val="0"/>
                        </a:spcAft>
                        <a:buNone/>
                      </a:pPr>
                      <a:r>
                        <a:rPr b="1" lang="en">
                          <a:latin typeface="Hammersmith One"/>
                          <a:ea typeface="Hammersmith One"/>
                          <a:cs typeface="Hammersmith One"/>
                          <a:sym typeface="Hammersmith One"/>
                        </a:rPr>
                        <a:t>YEAR</a:t>
                      </a:r>
                      <a:endParaRPr b="1">
                        <a:latin typeface="Hammersmith One"/>
                        <a:ea typeface="Hammersmith One"/>
                        <a:cs typeface="Hammersmith One"/>
                        <a:sym typeface="Hammersmith One"/>
                      </a:endParaRPr>
                    </a:p>
                  </a:txBody>
                  <a:tcPr marT="91425" marB="91425" marR="91425" marL="91425"/>
                </a:tc>
                <a:tc>
                  <a:txBody>
                    <a:bodyPr/>
                    <a:lstStyle/>
                    <a:p>
                      <a:pPr indent="0" lvl="0" marL="0" rtl="0" algn="ctr">
                        <a:spcBef>
                          <a:spcPts val="0"/>
                        </a:spcBef>
                        <a:spcAft>
                          <a:spcPts val="0"/>
                        </a:spcAft>
                        <a:buNone/>
                      </a:pPr>
                      <a:r>
                        <a:rPr b="1" lang="en">
                          <a:latin typeface="Hammersmith One"/>
                          <a:ea typeface="Hammersmith One"/>
                          <a:cs typeface="Hammersmith One"/>
                          <a:sym typeface="Hammersmith One"/>
                        </a:rPr>
                        <a:t>OUR MODEL</a:t>
                      </a:r>
                      <a:endParaRPr b="1">
                        <a:latin typeface="Hammersmith One"/>
                        <a:ea typeface="Hammersmith One"/>
                        <a:cs typeface="Hammersmith One"/>
                        <a:sym typeface="Hammersmith One"/>
                      </a:endParaRPr>
                    </a:p>
                  </a:txBody>
                  <a:tcPr marT="91425" marB="91425" marR="91425" marL="91425">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Hammersmith One"/>
                          <a:ea typeface="Hammersmith One"/>
                          <a:cs typeface="Hammersmith One"/>
                          <a:sym typeface="Hammersmith One"/>
                        </a:rPr>
                        <a:t>WHITE HOUSE</a:t>
                      </a:r>
                      <a:endParaRPr b="1">
                        <a:latin typeface="Hammersmith One"/>
                        <a:ea typeface="Hammersmith One"/>
                        <a:cs typeface="Hammersmith One"/>
                        <a:sym typeface="Hammersmith One"/>
                      </a:endParaRPr>
                    </a:p>
                  </a:txBody>
                  <a:tcPr marT="91425" marB="91425" marR="91425" marL="91425"/>
                </a:tc>
              </a:tr>
              <a:tr h="381000">
                <a:tc>
                  <a:txBody>
                    <a:bodyPr/>
                    <a:lstStyle/>
                    <a:p>
                      <a:pPr indent="0" lvl="0" marL="0" rtl="0" algn="ctr">
                        <a:spcBef>
                          <a:spcPts val="0"/>
                        </a:spcBef>
                        <a:spcAft>
                          <a:spcPts val="0"/>
                        </a:spcAft>
                        <a:buNone/>
                      </a:pPr>
                      <a:r>
                        <a:rPr lang="en">
                          <a:latin typeface="Manjari"/>
                          <a:ea typeface="Manjari"/>
                          <a:cs typeface="Manjari"/>
                          <a:sym typeface="Manjari"/>
                        </a:rPr>
                        <a:t>2021</a:t>
                      </a:r>
                      <a:endParaRPr>
                        <a:latin typeface="Manjari"/>
                        <a:ea typeface="Manjari"/>
                        <a:cs typeface="Manjari"/>
                        <a:sym typeface="Manjari"/>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trike="sngStrike">
                          <a:latin typeface="Manjari"/>
                          <a:ea typeface="Manjari"/>
                          <a:cs typeface="Manjari"/>
                          <a:sym typeface="Manjari"/>
                        </a:rPr>
                        <a:t>$6,866,582</a:t>
                      </a:r>
                      <a:endParaRPr strike="sngStrike">
                        <a:latin typeface="Manjari"/>
                        <a:ea typeface="Manjari"/>
                        <a:cs typeface="Manjari"/>
                        <a:sym typeface="Manja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$7,249,456</a:t>
                      </a:r>
                      <a:endParaRPr>
                        <a:latin typeface="Manjari"/>
                        <a:ea typeface="Manjari"/>
                        <a:cs typeface="Manjari"/>
                        <a:sym typeface="Manjari"/>
                      </a:endParaRPr>
                    </a:p>
                  </a:txBody>
                  <a:tcPr marT="91425" marB="91425" marR="91425" marL="91425">
                    <a:lnL cap="flat" cmpd="sng" w="9525">
                      <a:solidFill>
                        <a:srgbClr val="CCCCCC"/>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latin typeface="Manjari"/>
                          <a:ea typeface="Manjari"/>
                          <a:cs typeface="Manjari"/>
                          <a:sym typeface="Manjari"/>
                        </a:rPr>
                        <a:t>2022</a:t>
                      </a:r>
                      <a:endParaRPr>
                        <a:latin typeface="Manjari"/>
                        <a:ea typeface="Manjari"/>
                        <a:cs typeface="Manjari"/>
                        <a:sym typeface="Manjari"/>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$7,145,387</a:t>
                      </a:r>
                      <a:endParaRPr>
                        <a:latin typeface="Manjari"/>
                        <a:ea typeface="Manjari"/>
                        <a:cs typeface="Manjari"/>
                        <a:sym typeface="Manja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$6,011,148</a:t>
                      </a:r>
                      <a:endParaRPr>
                        <a:latin typeface="Manjari"/>
                        <a:ea typeface="Manjari"/>
                        <a:cs typeface="Manjari"/>
                        <a:sym typeface="Manjari"/>
                      </a:endParaRPr>
                    </a:p>
                  </a:txBody>
                  <a:tcPr marT="91425" marB="91425" marR="91425" marL="91425">
                    <a:lnL cap="flat" cmpd="sng" w="9525">
                      <a:solidFill>
                        <a:srgbClr val="CCCCCC"/>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latin typeface="Manjari"/>
                          <a:ea typeface="Manjari"/>
                          <a:cs typeface="Manjari"/>
                          <a:sym typeface="Manjari"/>
                        </a:rPr>
                        <a:t>2023</a:t>
                      </a:r>
                      <a:endParaRPr>
                        <a:latin typeface="Manjari"/>
                        <a:ea typeface="Manjari"/>
                        <a:cs typeface="Manjari"/>
                        <a:sym typeface="Manjari"/>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$7,435,546</a:t>
                      </a:r>
                      <a:endParaRPr>
                        <a:latin typeface="Manjari"/>
                        <a:ea typeface="Manjari"/>
                        <a:cs typeface="Manjari"/>
                        <a:sym typeface="Manja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$6,012,960</a:t>
                      </a:r>
                      <a:endParaRPr>
                        <a:latin typeface="Manjari"/>
                        <a:ea typeface="Manjari"/>
                        <a:cs typeface="Manjari"/>
                        <a:sym typeface="Manjari"/>
                      </a:endParaRPr>
                    </a:p>
                  </a:txBody>
                  <a:tcPr marT="91425" marB="91425" marR="91425" marL="91425">
                    <a:lnL cap="flat" cmpd="sng" w="9525">
                      <a:solidFill>
                        <a:srgbClr val="CCCCCC"/>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latin typeface="Manjari"/>
                          <a:ea typeface="Manjari"/>
                          <a:cs typeface="Manjari"/>
                          <a:sym typeface="Manjari"/>
                        </a:rPr>
                        <a:t>2024</a:t>
                      </a:r>
                      <a:endParaRPr>
                        <a:latin typeface="Manjari"/>
                        <a:ea typeface="Manjari"/>
                        <a:cs typeface="Manjari"/>
                        <a:sym typeface="Manjari"/>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$7,700,454</a:t>
                      </a:r>
                      <a:endParaRPr>
                        <a:latin typeface="Manjari"/>
                        <a:ea typeface="Manjari"/>
                        <a:cs typeface="Manjari"/>
                        <a:sym typeface="Manja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$6,186,795</a:t>
                      </a:r>
                      <a:endParaRPr>
                        <a:latin typeface="Manjari"/>
                        <a:ea typeface="Manjari"/>
                        <a:cs typeface="Manjari"/>
                        <a:sym typeface="Manjari"/>
                      </a:endParaRPr>
                    </a:p>
                  </a:txBody>
                  <a:tcPr marT="91425" marB="91425" marR="91425" marL="91425">
                    <a:lnL cap="flat" cmpd="sng" w="9525">
                      <a:solidFill>
                        <a:srgbClr val="CCCCCC"/>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latin typeface="Manjari"/>
                          <a:ea typeface="Manjari"/>
                          <a:cs typeface="Manjari"/>
                          <a:sym typeface="Manjari"/>
                        </a:rPr>
                        <a:t>2025</a:t>
                      </a:r>
                      <a:endParaRPr>
                        <a:latin typeface="Manjari"/>
                        <a:ea typeface="Manjari"/>
                        <a:cs typeface="Manjari"/>
                        <a:sym typeface="Manjari"/>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$8,063,604</a:t>
                      </a:r>
                      <a:endParaRPr>
                        <a:latin typeface="Manjari"/>
                        <a:ea typeface="Manjari"/>
                        <a:cs typeface="Manjari"/>
                        <a:sym typeface="Manja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$6,507,720</a:t>
                      </a:r>
                      <a:endParaRPr>
                        <a:latin typeface="Manjari"/>
                        <a:ea typeface="Manjari"/>
                        <a:cs typeface="Manjari"/>
                        <a:sym typeface="Manjari"/>
                      </a:endParaRPr>
                    </a:p>
                  </a:txBody>
                  <a:tcPr marT="91425" marB="91425" marR="91425" marL="91425">
                    <a:lnL cap="flat" cmpd="sng" w="9525">
                      <a:solidFill>
                        <a:srgbClr val="CCCCCC"/>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latin typeface="Manjari"/>
                          <a:ea typeface="Manjari"/>
                          <a:cs typeface="Manjari"/>
                          <a:sym typeface="Manjari"/>
                        </a:rPr>
                        <a:t>2026</a:t>
                      </a:r>
                      <a:endParaRPr>
                        <a:latin typeface="Manjari"/>
                        <a:ea typeface="Manjari"/>
                        <a:cs typeface="Manjari"/>
                        <a:sym typeface="Manjari"/>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$8,478,437</a:t>
                      </a:r>
                      <a:endParaRPr>
                        <a:latin typeface="Manjari"/>
                        <a:ea typeface="Manjari"/>
                        <a:cs typeface="Manjari"/>
                        <a:sym typeface="Manja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Manjari"/>
                          <a:ea typeface="Manjari"/>
                          <a:cs typeface="Manjari"/>
                          <a:sym typeface="Manjari"/>
                        </a:rPr>
                        <a:t>$6,746,286</a:t>
                      </a:r>
                      <a:endParaRPr>
                        <a:latin typeface="Manjari"/>
                        <a:ea typeface="Manjari"/>
                        <a:cs typeface="Manjari"/>
                        <a:sym typeface="Manjari"/>
                      </a:endParaRPr>
                    </a:p>
                  </a:txBody>
                  <a:tcPr marT="91425" marB="91425" marR="91425" marL="91425">
                    <a:lnL cap="flat" cmpd="sng" w="9525">
                      <a:solidFill>
                        <a:srgbClr val="CCCCCC"/>
                      </a:solidFill>
                      <a:prstDash val="solid"/>
                      <a:round/>
                      <a:headEnd len="sm" w="sm" type="none"/>
                      <a:tailEnd len="sm" w="sm" type="none"/>
                    </a:lnL>
                  </a:tcPr>
                </a:tc>
              </a:tr>
            </a:tbl>
          </a:graphicData>
        </a:graphic>
      </p:graphicFrame>
      <p:sp>
        <p:nvSpPr>
          <p:cNvPr id="1459" name="Google Shape;1459;p73"/>
          <p:cNvSpPr txBox="1"/>
          <p:nvPr/>
        </p:nvSpPr>
        <p:spPr>
          <a:xfrm>
            <a:off x="952450" y="4000850"/>
            <a:ext cx="723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anjari"/>
                <a:ea typeface="Manjari"/>
                <a:cs typeface="Manjari"/>
                <a:sym typeface="Manjari"/>
              </a:rPr>
              <a:t>Clearly, our model predicts a much faster growth in expenditure than the White House. We used 20 years of data to create our model, using a normal distribution to predict </a:t>
            </a:r>
            <a:r>
              <a:rPr b="1" i="1" lang="en">
                <a:latin typeface="Manjari"/>
                <a:ea typeface="Manjari"/>
                <a:cs typeface="Manjari"/>
                <a:sym typeface="Manjari"/>
              </a:rPr>
              <a:t>growth</a:t>
            </a:r>
            <a:r>
              <a:rPr b="1" i="1" lang="en">
                <a:latin typeface="Manjari"/>
                <a:ea typeface="Manjari"/>
                <a:cs typeface="Manjari"/>
                <a:sym typeface="Manjari"/>
              </a:rPr>
              <a:t> rate for </a:t>
            </a:r>
            <a:r>
              <a:rPr b="1" i="1" lang="en">
                <a:latin typeface="Manjari"/>
                <a:ea typeface="Manjari"/>
                <a:cs typeface="Manjari"/>
                <a:sym typeface="Manjari"/>
              </a:rPr>
              <a:t>recursive</a:t>
            </a:r>
            <a:r>
              <a:rPr b="1" i="1" lang="en">
                <a:latin typeface="Manjari"/>
                <a:ea typeface="Manjari"/>
                <a:cs typeface="Manjari"/>
                <a:sym typeface="Manjari"/>
              </a:rPr>
              <a:t> growth. The White House may have taken many other factors into account, </a:t>
            </a:r>
            <a:r>
              <a:rPr b="1" i="1" lang="en">
                <a:latin typeface="Manjari"/>
                <a:ea typeface="Manjari"/>
                <a:cs typeface="Manjari"/>
                <a:sym typeface="Manjari"/>
              </a:rPr>
              <a:t>including their plan for the next half-decade.</a:t>
            </a:r>
            <a:endParaRPr b="1" i="1">
              <a:latin typeface="Manjari"/>
              <a:ea typeface="Manjari"/>
              <a:cs typeface="Manjari"/>
              <a:sym typeface="Manja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7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Drawbacks</a:t>
            </a:r>
            <a:endParaRPr/>
          </a:p>
        </p:txBody>
      </p:sp>
      <p:sp>
        <p:nvSpPr>
          <p:cNvPr id="1465" name="Google Shape;1465;p74"/>
          <p:cNvSpPr txBox="1"/>
          <p:nvPr/>
        </p:nvSpPr>
        <p:spPr>
          <a:xfrm>
            <a:off x="1176000" y="1445525"/>
            <a:ext cx="7249200" cy="3058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Font typeface="Manjari"/>
              <a:buAutoNum type="arabicPeriod"/>
            </a:pPr>
            <a:r>
              <a:rPr lang="en">
                <a:solidFill>
                  <a:srgbClr val="434343"/>
                </a:solidFill>
                <a:latin typeface="Manjari"/>
                <a:ea typeface="Manjari"/>
                <a:cs typeface="Manjari"/>
                <a:sym typeface="Manjari"/>
              </a:rPr>
              <a:t>The Covid-19 Pandemic and its effects</a:t>
            </a:r>
            <a:endParaRPr>
              <a:solidFill>
                <a:srgbClr val="434343"/>
              </a:solidFill>
              <a:latin typeface="Manjari"/>
              <a:ea typeface="Manjari"/>
              <a:cs typeface="Manjari"/>
              <a:sym typeface="Manjari"/>
            </a:endParaRPr>
          </a:p>
          <a:p>
            <a:pPr indent="0" lvl="0" marL="457200" rtl="0" algn="l">
              <a:lnSpc>
                <a:spcPct val="115000"/>
              </a:lnSpc>
              <a:spcBef>
                <a:spcPts val="1200"/>
              </a:spcBef>
              <a:spcAft>
                <a:spcPts val="0"/>
              </a:spcAft>
              <a:buNone/>
            </a:pPr>
            <a:r>
              <a:t/>
            </a:r>
            <a:endParaRPr>
              <a:solidFill>
                <a:srgbClr val="434343"/>
              </a:solidFill>
              <a:latin typeface="Manjari"/>
              <a:ea typeface="Manjari"/>
              <a:cs typeface="Manjari"/>
              <a:sym typeface="Manjari"/>
            </a:endParaRPr>
          </a:p>
          <a:p>
            <a:pPr indent="-317500" lvl="0" marL="457200" rtl="0" algn="l">
              <a:lnSpc>
                <a:spcPct val="115000"/>
              </a:lnSpc>
              <a:spcBef>
                <a:spcPts val="1200"/>
              </a:spcBef>
              <a:spcAft>
                <a:spcPts val="0"/>
              </a:spcAft>
              <a:buClr>
                <a:srgbClr val="434343"/>
              </a:buClr>
              <a:buSzPts val="1400"/>
              <a:buFont typeface="Manjari"/>
              <a:buAutoNum type="arabicPeriod"/>
            </a:pPr>
            <a:r>
              <a:rPr lang="en">
                <a:solidFill>
                  <a:srgbClr val="434343"/>
                </a:solidFill>
                <a:latin typeface="Manjari"/>
                <a:ea typeface="Manjari"/>
                <a:cs typeface="Manjari"/>
                <a:sym typeface="Manjari"/>
              </a:rPr>
              <a:t>Would like to break up income tax rates by income tax brackets</a:t>
            </a:r>
            <a:endParaRPr>
              <a:solidFill>
                <a:srgbClr val="434343"/>
              </a:solidFill>
              <a:latin typeface="Manjari"/>
              <a:ea typeface="Manjari"/>
              <a:cs typeface="Manjari"/>
              <a:sym typeface="Manjari"/>
            </a:endParaRPr>
          </a:p>
          <a:p>
            <a:pPr indent="0" lvl="0" marL="457200" rtl="0" algn="l">
              <a:lnSpc>
                <a:spcPct val="115000"/>
              </a:lnSpc>
              <a:spcBef>
                <a:spcPts val="1200"/>
              </a:spcBef>
              <a:spcAft>
                <a:spcPts val="0"/>
              </a:spcAft>
              <a:buNone/>
            </a:pPr>
            <a:r>
              <a:t/>
            </a:r>
            <a:endParaRPr>
              <a:solidFill>
                <a:srgbClr val="434343"/>
              </a:solidFill>
              <a:latin typeface="Manjari"/>
              <a:ea typeface="Manjari"/>
              <a:cs typeface="Manjari"/>
              <a:sym typeface="Manjari"/>
            </a:endParaRPr>
          </a:p>
          <a:p>
            <a:pPr indent="-317500" lvl="0" marL="457200" rtl="0" algn="l">
              <a:lnSpc>
                <a:spcPct val="115000"/>
              </a:lnSpc>
              <a:spcBef>
                <a:spcPts val="1200"/>
              </a:spcBef>
              <a:spcAft>
                <a:spcPts val="0"/>
              </a:spcAft>
              <a:buClr>
                <a:srgbClr val="434343"/>
              </a:buClr>
              <a:buSzPts val="1400"/>
              <a:buFont typeface="Manjari"/>
              <a:buAutoNum type="arabicPeriod"/>
            </a:pPr>
            <a:r>
              <a:rPr lang="en">
                <a:solidFill>
                  <a:srgbClr val="434343"/>
                </a:solidFill>
                <a:latin typeface="Manjari"/>
                <a:ea typeface="Manjari"/>
                <a:cs typeface="Manjari"/>
                <a:sym typeface="Manjari"/>
              </a:rPr>
              <a:t>Factor for political change (</a:t>
            </a:r>
            <a:r>
              <a:rPr lang="en">
                <a:solidFill>
                  <a:srgbClr val="434343"/>
                </a:solidFill>
                <a:latin typeface="Manjari"/>
                <a:ea typeface="Manjari"/>
                <a:cs typeface="Manjari"/>
                <a:sym typeface="Manjari"/>
              </a:rPr>
              <a:t>change</a:t>
            </a:r>
            <a:r>
              <a:rPr lang="en">
                <a:solidFill>
                  <a:srgbClr val="434343"/>
                </a:solidFill>
                <a:latin typeface="Manjari"/>
                <a:ea typeface="Manjari"/>
                <a:cs typeface="Manjari"/>
                <a:sym typeface="Manjari"/>
              </a:rPr>
              <a:t> of power/political party)</a:t>
            </a:r>
            <a:endParaRPr>
              <a:solidFill>
                <a:srgbClr val="434343"/>
              </a:solidFill>
              <a:latin typeface="Manjari"/>
              <a:ea typeface="Manjari"/>
              <a:cs typeface="Manjari"/>
              <a:sym typeface="Manjari"/>
            </a:endParaRPr>
          </a:p>
          <a:p>
            <a:pPr indent="0" lvl="0" marL="457200" rtl="0" algn="l">
              <a:lnSpc>
                <a:spcPct val="115000"/>
              </a:lnSpc>
              <a:spcBef>
                <a:spcPts val="1200"/>
              </a:spcBef>
              <a:spcAft>
                <a:spcPts val="0"/>
              </a:spcAft>
              <a:buNone/>
            </a:pPr>
            <a:r>
              <a:t/>
            </a:r>
            <a:endParaRPr>
              <a:solidFill>
                <a:srgbClr val="434343"/>
              </a:solidFill>
              <a:latin typeface="Manjari"/>
              <a:ea typeface="Manjari"/>
              <a:cs typeface="Manjari"/>
              <a:sym typeface="Manjari"/>
            </a:endParaRPr>
          </a:p>
          <a:p>
            <a:pPr indent="-317500" lvl="0" marL="457200" rtl="0" algn="l">
              <a:lnSpc>
                <a:spcPct val="115000"/>
              </a:lnSpc>
              <a:spcBef>
                <a:spcPts val="1200"/>
              </a:spcBef>
              <a:spcAft>
                <a:spcPts val="0"/>
              </a:spcAft>
              <a:buClr>
                <a:srgbClr val="434343"/>
              </a:buClr>
              <a:buSzPts val="1400"/>
              <a:buFont typeface="Manjari"/>
              <a:buAutoNum type="arabicPeriod"/>
            </a:pPr>
            <a:r>
              <a:rPr lang="en">
                <a:solidFill>
                  <a:srgbClr val="434343"/>
                </a:solidFill>
                <a:latin typeface="Manjari"/>
                <a:ea typeface="Manjari"/>
                <a:cs typeface="Manjari"/>
                <a:sym typeface="Manjari"/>
              </a:rPr>
              <a:t>Tested for income tax rates, but would like to do so with corporate and social security tax rates as well</a:t>
            </a:r>
            <a:endParaRPr sz="1600">
              <a:latin typeface="Manjari"/>
              <a:ea typeface="Manjari"/>
              <a:cs typeface="Manjari"/>
              <a:sym typeface="Manja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75"/>
          <p:cNvSpPr txBox="1"/>
          <p:nvPr>
            <p:ph type="title"/>
          </p:nvPr>
        </p:nvSpPr>
        <p:spPr>
          <a:xfrm>
            <a:off x="2572050" y="844688"/>
            <a:ext cx="3999900" cy="10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1471" name="Google Shape;1471;p75"/>
          <p:cNvPicPr preferRelativeResize="0"/>
          <p:nvPr/>
        </p:nvPicPr>
        <p:blipFill>
          <a:blip r:embed="rId3">
            <a:alphaModFix/>
          </a:blip>
          <a:stretch>
            <a:fillRect/>
          </a:stretch>
        </p:blipFill>
        <p:spPr>
          <a:xfrm>
            <a:off x="2916300" y="3102175"/>
            <a:ext cx="3626703" cy="204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5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We are making general assumptions to simplify the model:</a:t>
            </a:r>
            <a:endParaRPr sz="1700"/>
          </a:p>
          <a:p>
            <a:pPr indent="-336550" lvl="1" marL="914400" rtl="0" algn="l">
              <a:lnSpc>
                <a:spcPct val="150000"/>
              </a:lnSpc>
              <a:spcBef>
                <a:spcPts val="0"/>
              </a:spcBef>
              <a:spcAft>
                <a:spcPts val="0"/>
              </a:spcAft>
              <a:buSzPts val="1700"/>
              <a:buChar char="-"/>
            </a:pPr>
            <a:r>
              <a:rPr lang="en" sz="1700"/>
              <a:t>We are using past 20 years data </a:t>
            </a:r>
            <a:endParaRPr sz="1700"/>
          </a:p>
          <a:p>
            <a:pPr indent="-336550" lvl="1" marL="914400" rtl="0" algn="l">
              <a:lnSpc>
                <a:spcPct val="150000"/>
              </a:lnSpc>
              <a:spcBef>
                <a:spcPts val="0"/>
              </a:spcBef>
              <a:spcAft>
                <a:spcPts val="0"/>
              </a:spcAft>
              <a:buSzPts val="1700"/>
              <a:buChar char="-"/>
            </a:pPr>
            <a:r>
              <a:rPr lang="en" sz="1700"/>
              <a:t>Income is resistant to catastrophe</a:t>
            </a:r>
            <a:endParaRPr sz="1700"/>
          </a:p>
          <a:p>
            <a:pPr indent="-323850" lvl="1" marL="914400" rtl="0" algn="l">
              <a:lnSpc>
                <a:spcPct val="150000"/>
              </a:lnSpc>
              <a:spcBef>
                <a:spcPts val="0"/>
              </a:spcBef>
              <a:spcAft>
                <a:spcPts val="0"/>
              </a:spcAft>
              <a:buSzPts val="1500"/>
              <a:buChar char="-"/>
            </a:pPr>
            <a:r>
              <a:rPr lang="en" sz="1700"/>
              <a:t>Within each category, we are simplifying the categories explored</a:t>
            </a:r>
            <a:endParaRPr sz="1700"/>
          </a:p>
          <a:p>
            <a:pPr indent="-323850" lvl="1" marL="914400" rtl="0" algn="l">
              <a:lnSpc>
                <a:spcPct val="150000"/>
              </a:lnSpc>
              <a:spcBef>
                <a:spcPts val="0"/>
              </a:spcBef>
              <a:spcAft>
                <a:spcPts val="0"/>
              </a:spcAft>
              <a:buSzPts val="1500"/>
              <a:buChar char="-"/>
            </a:pPr>
            <a:r>
              <a:rPr lang="en" sz="1700"/>
              <a:t>Assuming policies will remain in place for next 10 years</a:t>
            </a:r>
            <a:endParaRPr sz="1700"/>
          </a:p>
          <a:p>
            <a:pPr indent="-323850" lvl="2" marL="1371600" rtl="0" algn="l">
              <a:lnSpc>
                <a:spcPct val="150000"/>
              </a:lnSpc>
              <a:spcBef>
                <a:spcPts val="0"/>
              </a:spcBef>
              <a:spcAft>
                <a:spcPts val="0"/>
              </a:spcAft>
              <a:buSzPts val="1500"/>
              <a:buChar char="-"/>
            </a:pPr>
            <a:r>
              <a:rPr lang="en" sz="1700"/>
              <a:t>Ie: assuming one President until 2028</a:t>
            </a:r>
            <a:endParaRPr sz="1700"/>
          </a:p>
          <a:p>
            <a:pPr indent="-336550" lvl="1" marL="914400" rtl="0" algn="l">
              <a:lnSpc>
                <a:spcPct val="150000"/>
              </a:lnSpc>
              <a:spcBef>
                <a:spcPts val="0"/>
              </a:spcBef>
              <a:spcAft>
                <a:spcPts val="0"/>
              </a:spcAft>
              <a:buSzPts val="1700"/>
              <a:buChar char="-"/>
            </a:pPr>
            <a:r>
              <a:rPr lang="en" sz="1700"/>
              <a:t>The US will not go through a period of sustained hyperinflation</a:t>
            </a:r>
            <a:endParaRPr sz="1700"/>
          </a:p>
          <a:p>
            <a:pPr indent="0" lvl="0" marL="914400" rtl="0" algn="l">
              <a:lnSpc>
                <a:spcPct val="150000"/>
              </a:lnSpc>
              <a:spcBef>
                <a:spcPts val="1200"/>
              </a:spcBef>
              <a:spcAft>
                <a:spcPts val="1200"/>
              </a:spcAft>
              <a:buNone/>
            </a:pPr>
            <a:r>
              <a:t/>
            </a:r>
            <a:endParaRPr sz="1700"/>
          </a:p>
        </p:txBody>
      </p:sp>
      <p:sp>
        <p:nvSpPr>
          <p:cNvPr id="1330" name="Google Shape;1330;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General Assumptions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55"/>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56"/>
          <p:cNvSpPr txBox="1"/>
          <p:nvPr>
            <p:ph type="title"/>
          </p:nvPr>
        </p:nvSpPr>
        <p:spPr>
          <a:xfrm>
            <a:off x="713250" y="26817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Model and The Plan</a:t>
            </a:r>
            <a:endParaRPr/>
          </a:p>
        </p:txBody>
      </p:sp>
      <p:sp>
        <p:nvSpPr>
          <p:cNvPr id="1341" name="Google Shape;1341;p56"/>
          <p:cNvSpPr txBox="1"/>
          <p:nvPr/>
        </p:nvSpPr>
        <p:spPr>
          <a:xfrm>
            <a:off x="1313000" y="809675"/>
            <a:ext cx="6085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njari"/>
              <a:buChar char="●"/>
            </a:pPr>
            <a:r>
              <a:rPr lang="en">
                <a:latin typeface="Manjari"/>
                <a:ea typeface="Manjari"/>
                <a:cs typeface="Manjari"/>
                <a:sym typeface="Manjari"/>
              </a:rPr>
              <a:t>Annual changes in the national debt depend on the total outlays and receipts (expenditures and revenue)</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We decided to split up the calculations for outlays and receipts, and then combine them to calculate the change in national debt</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The main factors we will use are changes in </a:t>
            </a:r>
            <a:r>
              <a:rPr lang="en">
                <a:latin typeface="Manjari"/>
                <a:ea typeface="Manjari"/>
                <a:cs typeface="Manjari"/>
                <a:sym typeface="Manjari"/>
              </a:rPr>
              <a:t>expenditure</a:t>
            </a:r>
            <a:r>
              <a:rPr lang="en">
                <a:latin typeface="Manjari"/>
                <a:ea typeface="Manjari"/>
                <a:cs typeface="Manjari"/>
                <a:sym typeface="Manjari"/>
              </a:rPr>
              <a:t> policy, government revenue policy, and economic catastrophe</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Our plan is to predict the annual deficit that contributes to the debt using these factors</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p:txBody>
      </p:sp>
      <p:pic>
        <p:nvPicPr>
          <p:cNvPr id="1342" name="Google Shape;1342;p56"/>
          <p:cNvPicPr preferRelativeResize="0"/>
          <p:nvPr/>
        </p:nvPicPr>
        <p:blipFill>
          <a:blip r:embed="rId3">
            <a:alphaModFix/>
          </a:blip>
          <a:stretch>
            <a:fillRect/>
          </a:stretch>
        </p:blipFill>
        <p:spPr>
          <a:xfrm>
            <a:off x="1132875" y="2768250"/>
            <a:ext cx="6446049" cy="197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57"/>
          <p:cNvSpPr txBox="1"/>
          <p:nvPr>
            <p:ph type="title"/>
          </p:nvPr>
        </p:nvSpPr>
        <p:spPr>
          <a:xfrm>
            <a:off x="713250" y="523025"/>
            <a:ext cx="79212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Income, Expenditures, and Catastrophes</a:t>
            </a:r>
            <a:endParaRPr/>
          </a:p>
        </p:txBody>
      </p:sp>
      <p:pic>
        <p:nvPicPr>
          <p:cNvPr id="1348" name="Google Shape;1348;p57" title="Chart"/>
          <p:cNvPicPr preferRelativeResize="0"/>
          <p:nvPr/>
        </p:nvPicPr>
        <p:blipFill>
          <a:blip r:embed="rId3">
            <a:alphaModFix/>
          </a:blip>
          <a:stretch>
            <a:fillRect/>
          </a:stretch>
        </p:blipFill>
        <p:spPr>
          <a:xfrm>
            <a:off x="4886575" y="1064525"/>
            <a:ext cx="3904226" cy="2053254"/>
          </a:xfrm>
          <a:prstGeom prst="rect">
            <a:avLst/>
          </a:prstGeom>
          <a:noFill/>
          <a:ln>
            <a:noFill/>
          </a:ln>
        </p:spPr>
      </p:pic>
      <p:pic>
        <p:nvPicPr>
          <p:cNvPr id="1349" name="Google Shape;1349;p57" title="Chart"/>
          <p:cNvPicPr preferRelativeResize="0"/>
          <p:nvPr/>
        </p:nvPicPr>
        <p:blipFill>
          <a:blip r:embed="rId4">
            <a:alphaModFix/>
          </a:blip>
          <a:stretch>
            <a:fillRect/>
          </a:stretch>
        </p:blipFill>
        <p:spPr>
          <a:xfrm>
            <a:off x="4935075" y="3046675"/>
            <a:ext cx="3855726" cy="1977225"/>
          </a:xfrm>
          <a:prstGeom prst="rect">
            <a:avLst/>
          </a:prstGeom>
          <a:noFill/>
          <a:ln>
            <a:noFill/>
          </a:ln>
        </p:spPr>
      </p:pic>
      <p:sp>
        <p:nvSpPr>
          <p:cNvPr id="1350" name="Google Shape;1350;p57"/>
          <p:cNvSpPr txBox="1"/>
          <p:nvPr/>
        </p:nvSpPr>
        <p:spPr>
          <a:xfrm>
            <a:off x="1166275" y="1135425"/>
            <a:ext cx="3212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Our data consists of numbers that have not been adjusted for inflation</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We plan to account for this in the percentage change for each category of income and expenditures per year</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One of the reasons for variability is due to economic catastrophes, such as Covid-19. We will include an environmental stochasticity element in our model in order to account for this</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58"/>
          <p:cNvSpPr txBox="1"/>
          <p:nvPr>
            <p:ph type="title"/>
          </p:nvPr>
        </p:nvSpPr>
        <p:spPr>
          <a:xfrm>
            <a:off x="188075" y="136875"/>
            <a:ext cx="53340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 Goal</a:t>
            </a:r>
            <a:endParaRPr/>
          </a:p>
        </p:txBody>
      </p:sp>
      <p:sp>
        <p:nvSpPr>
          <p:cNvPr id="1356" name="Google Shape;1356;p58"/>
          <p:cNvSpPr txBox="1"/>
          <p:nvPr/>
        </p:nvSpPr>
        <p:spPr>
          <a:xfrm>
            <a:off x="880525" y="888475"/>
            <a:ext cx="3184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njari"/>
              <a:buChar char="●"/>
            </a:pPr>
            <a:r>
              <a:rPr lang="en">
                <a:latin typeface="Manjari"/>
                <a:ea typeface="Manjari"/>
                <a:cs typeface="Manjari"/>
                <a:sym typeface="Manjari"/>
              </a:rPr>
              <a:t>Using our model, we will create plans with different policies and analyze how they perform with with our built in demographic and environmental stochasticity</a:t>
            </a:r>
            <a:endParaRPr>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We can demonstrate how plausible our plans are and compare it against other predictions</a:t>
            </a:r>
            <a:endParaRPr>
              <a:latin typeface="Manjari"/>
              <a:ea typeface="Manjari"/>
              <a:cs typeface="Manjari"/>
              <a:sym typeface="Manjari"/>
            </a:endParaRPr>
          </a:p>
        </p:txBody>
      </p:sp>
      <p:graphicFrame>
        <p:nvGraphicFramePr>
          <p:cNvPr id="1357" name="Google Shape;1357;p58"/>
          <p:cNvGraphicFramePr/>
          <p:nvPr/>
        </p:nvGraphicFramePr>
        <p:xfrm>
          <a:off x="4071825" y="445875"/>
          <a:ext cx="3000000" cy="3000000"/>
        </p:xfrm>
        <a:graphic>
          <a:graphicData uri="http://schemas.openxmlformats.org/drawingml/2006/table">
            <a:tbl>
              <a:tblPr>
                <a:noFill/>
                <a:tableStyleId>{C06E71B1-A0FF-4104-A6BF-3284B9A46622}</a:tableStyleId>
              </a:tblPr>
              <a:tblGrid>
                <a:gridCol w="677250"/>
                <a:gridCol w="677250"/>
                <a:gridCol w="677250"/>
                <a:gridCol w="677250"/>
                <a:gridCol w="677250"/>
                <a:gridCol w="677250"/>
                <a:gridCol w="677250"/>
              </a:tblGrid>
              <a:tr h="144575">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National defense</a:t>
                      </a:r>
                      <a:endParaRPr sz="9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748,408</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770,567</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772,344</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790,334</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807,055</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820,848</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44575">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Human resources</a:t>
                      </a:r>
                      <a:endParaRPr sz="9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5,128,208</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4,361,165</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4,352,401</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4,414,589</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4,644,380</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4,775,854</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262875">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Physical resources</a:t>
                      </a:r>
                      <a:endParaRPr sz="9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708,898</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335,696</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342,941</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371,070</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378,356</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387,653</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44575">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Net interest</a:t>
                      </a:r>
                      <a:endParaRPr sz="9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303,002</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304,939</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319,886</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367,872</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445,067</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524,344</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44575">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Other functions</a:t>
                      </a:r>
                      <a:endParaRPr sz="9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564,549</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382,595</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346,619</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367,328</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360,359</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368,305</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44575">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Total</a:t>
                      </a:r>
                      <a:endParaRPr sz="9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7,249,456</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6,011,148</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6,012,960</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6,186,795</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6,507,720</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i="1" lang="en" sz="900">
                          <a:latin typeface="Times New Roman"/>
                          <a:ea typeface="Times New Roman"/>
                          <a:cs typeface="Times New Roman"/>
                          <a:sym typeface="Times New Roman"/>
                        </a:rPr>
                        <a:t>6,746,286</a:t>
                      </a:r>
                      <a:endParaRPr i="1" sz="9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r>
              <a:tr h="173500">
                <a:tc>
                  <a:txBody>
                    <a:bodyPr/>
                    <a:lstStyle/>
                    <a:p>
                      <a:pPr indent="0" lvl="0" marL="0" rtl="0" algn="l">
                        <a:spcBef>
                          <a:spcPts val="0"/>
                        </a:spcBef>
                        <a:spcAft>
                          <a:spcPts val="0"/>
                        </a:spcAft>
                        <a:buNone/>
                      </a:pPr>
                      <a:r>
                        <a:t/>
                      </a:r>
                      <a:endParaRPr sz="1300"/>
                    </a:p>
                  </a:txBody>
                  <a:tcPr marT="19050" marB="19050" marR="28575" marL="28575" anchor="b">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2021 estimate</a:t>
                      </a:r>
                      <a:endParaRPr sz="9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2022 estimate</a:t>
                      </a:r>
                      <a:endParaRPr sz="9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2023 estimate</a:t>
                      </a:r>
                      <a:endParaRPr sz="9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2024 estimate</a:t>
                      </a:r>
                      <a:endParaRPr sz="9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2025 estimate</a:t>
                      </a:r>
                      <a:endParaRPr sz="9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2026 estimate</a:t>
                      </a:r>
                      <a:endParaRPr sz="9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chemeClr val="dk1"/>
                    </a:solidFill>
                  </a:tcPr>
                </a:tc>
              </a:tr>
            </a:tbl>
          </a:graphicData>
        </a:graphic>
      </p:graphicFrame>
      <p:graphicFrame>
        <p:nvGraphicFramePr>
          <p:cNvPr id="1358" name="Google Shape;1358;p58"/>
          <p:cNvGraphicFramePr/>
          <p:nvPr/>
        </p:nvGraphicFramePr>
        <p:xfrm>
          <a:off x="4118175" y="3012475"/>
          <a:ext cx="3000000" cy="3000000"/>
        </p:xfrm>
        <a:graphic>
          <a:graphicData uri="http://schemas.openxmlformats.org/drawingml/2006/table">
            <a:tbl>
              <a:tblPr>
                <a:noFill/>
                <a:tableStyleId>{C06E71B1-A0FF-4104-A6BF-3284B9A46622}</a:tableStyleId>
              </a:tblPr>
              <a:tblGrid>
                <a:gridCol w="677250"/>
                <a:gridCol w="677250"/>
                <a:gridCol w="677250"/>
                <a:gridCol w="677250"/>
                <a:gridCol w="677250"/>
                <a:gridCol w="677250"/>
                <a:gridCol w="677250"/>
              </a:tblGrid>
              <a:tr h="231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Fiscal Year</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Individual Income Tax</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Corporation Income Tax</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Social Insurance</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Excise Taxes</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Other</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Total</a:t>
                      </a:r>
                      <a:endParaRPr sz="800">
                        <a:latin typeface="Times New Roman"/>
                        <a:ea typeface="Times New Roman"/>
                        <a:cs typeface="Times New Roman"/>
                        <a:sym typeface="Times New Roman"/>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27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2021 estimate</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1,704,919</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268,482</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1,296,179</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74,092</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237,105</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3,580,777</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27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2022 estimate</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2,038,575</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370,985</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1,462,013</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84,277</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218,347</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4,174,197</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27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2023 estimate</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2,242,112</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576,645</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1,527,133</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88,696</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206,440</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4,641,026</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27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2024 estimate</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2,287,615</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648,702</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1,590,139</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93,453</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207,902</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4,827,811</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27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2025 estimate</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2,435,542</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672,724</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1,646,414</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93,664</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189,559</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5,037,903</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r h="1271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2026 estimate</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2,675,980</a:t>
                      </a:r>
                      <a:endParaRPr sz="800">
                        <a:latin typeface="Times New Roman"/>
                        <a:ea typeface="Times New Roman"/>
                        <a:cs typeface="Times New Roman"/>
                        <a:sym typeface="Times New Roman"/>
                      </a:endParaRPr>
                    </a:p>
                  </a:txBody>
                  <a:tcPr marT="19050" marB="19050" marR="28575" marL="28575">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664,236</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1,711,381</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94,831</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185,673</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800">
                          <a:latin typeface="Times New Roman"/>
                          <a:ea typeface="Times New Roman"/>
                          <a:cs typeface="Times New Roman"/>
                          <a:sym typeface="Times New Roman"/>
                        </a:rPr>
                        <a:t>5,332,101</a:t>
                      </a:r>
                      <a:endParaRPr sz="800">
                        <a:latin typeface="Times New Roman"/>
                        <a:ea typeface="Times New Roman"/>
                        <a:cs typeface="Times New Roman"/>
                        <a:sym typeface="Times New Roman"/>
                      </a:endParaRPr>
                    </a:p>
                  </a:txBody>
                  <a:tcPr marT="19050" marB="19050" marR="28575" marL="28575">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59"/>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Deficit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60"/>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Focused primarily on deficit spikes/peaks</a:t>
            </a:r>
            <a:endParaRPr sz="1400"/>
          </a:p>
          <a:p>
            <a:pPr indent="-317500" lvl="0" marL="457200" rtl="0" algn="l">
              <a:spcBef>
                <a:spcPts val="0"/>
              </a:spcBef>
              <a:spcAft>
                <a:spcPts val="0"/>
              </a:spcAft>
              <a:buSzPts val="1400"/>
              <a:buChar char="●"/>
            </a:pPr>
            <a:r>
              <a:rPr lang="en" sz="1400"/>
              <a:t>Nature of deficit spikes has </a:t>
            </a:r>
            <a:r>
              <a:rPr lang="en" sz="1400"/>
              <a:t>changed dramatically over the past few years </a:t>
            </a:r>
            <a:endParaRPr sz="1400"/>
          </a:p>
          <a:p>
            <a:pPr indent="-317500" lvl="0" marL="457200" rtl="0" algn="l">
              <a:spcBef>
                <a:spcPts val="0"/>
              </a:spcBef>
              <a:spcAft>
                <a:spcPts val="0"/>
              </a:spcAft>
              <a:buSzPts val="1400"/>
              <a:buChar char="●"/>
            </a:pPr>
            <a:r>
              <a:rPr lang="en" sz="1400"/>
              <a:t>Modeled the frequency of deficit spikes since 1977 </a:t>
            </a:r>
            <a:endParaRPr sz="1400"/>
          </a:p>
          <a:p>
            <a:pPr indent="-317500" lvl="0" marL="457200" rtl="0" algn="l">
              <a:spcBef>
                <a:spcPts val="0"/>
              </a:spcBef>
              <a:spcAft>
                <a:spcPts val="0"/>
              </a:spcAft>
              <a:buSzPts val="1400"/>
              <a:buChar char="●"/>
            </a:pPr>
            <a:r>
              <a:rPr lang="en" sz="1400"/>
              <a:t>Modeled severity of the deficit spikes since 2001</a:t>
            </a:r>
            <a:endParaRPr sz="1400"/>
          </a:p>
          <a:p>
            <a:pPr indent="-311150" lvl="1" marL="914400" rtl="0" algn="l">
              <a:spcBef>
                <a:spcPts val="0"/>
              </a:spcBef>
              <a:spcAft>
                <a:spcPts val="0"/>
              </a:spcAft>
              <a:buSzPts val="1300"/>
              <a:buChar char="○"/>
            </a:pPr>
            <a:r>
              <a:rPr lang="en" sz="1300"/>
              <a:t>Severity of deficit spikes have increased in the past two decades</a:t>
            </a:r>
            <a:endParaRPr sz="1300"/>
          </a:p>
          <a:p>
            <a:pPr indent="-317500" lvl="0" marL="457200" rtl="0" algn="l">
              <a:spcBef>
                <a:spcPts val="0"/>
              </a:spcBef>
              <a:spcAft>
                <a:spcPts val="0"/>
              </a:spcAft>
              <a:buSzPts val="1400"/>
              <a:buChar char="●"/>
            </a:pPr>
            <a:r>
              <a:rPr lang="en" sz="1400"/>
              <a:t>Main Causes of Deficit Spikes:</a:t>
            </a:r>
            <a:endParaRPr sz="1400"/>
          </a:p>
          <a:p>
            <a:pPr indent="-298450" lvl="1" marL="914400" rtl="0" algn="l">
              <a:spcBef>
                <a:spcPts val="0"/>
              </a:spcBef>
              <a:spcAft>
                <a:spcPts val="0"/>
              </a:spcAft>
              <a:buSzPts val="1100"/>
              <a:buChar char="○"/>
            </a:pPr>
            <a:r>
              <a:rPr lang="en" sz="1300"/>
              <a:t>Wars</a:t>
            </a:r>
            <a:endParaRPr sz="1300"/>
          </a:p>
          <a:p>
            <a:pPr indent="-298450" lvl="1" marL="914400" rtl="0" algn="l">
              <a:spcBef>
                <a:spcPts val="0"/>
              </a:spcBef>
              <a:spcAft>
                <a:spcPts val="0"/>
              </a:spcAft>
              <a:buSzPts val="1100"/>
              <a:buChar char="○"/>
            </a:pPr>
            <a:r>
              <a:rPr lang="en" sz="1300"/>
              <a:t>Economic Catastrophes</a:t>
            </a:r>
            <a:endParaRPr sz="1300"/>
          </a:p>
          <a:p>
            <a:pPr indent="-298450" lvl="1" marL="914400" rtl="0" algn="l">
              <a:spcBef>
                <a:spcPts val="0"/>
              </a:spcBef>
              <a:spcAft>
                <a:spcPts val="0"/>
              </a:spcAft>
              <a:buSzPts val="1100"/>
              <a:buChar char="○"/>
            </a:pPr>
            <a:r>
              <a:rPr lang="en" sz="1300"/>
              <a:t>Tax cuts</a:t>
            </a:r>
            <a:endParaRPr sz="1300"/>
          </a:p>
        </p:txBody>
      </p:sp>
      <p:sp>
        <p:nvSpPr>
          <p:cNvPr id="1369" name="Google Shape;1369;p6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the Deficit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