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C5CA3C5-A40E-44E9-AB48-C94859CD1B99}" type="datetimeFigureOut">
              <a:rPr lang="en-US" smtClean="0"/>
              <a:t>7/15/2024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12B6B60-791A-42D7-94D1-C4C8D2953CE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C5CA3C5-A40E-44E9-AB48-C94859CD1B99}" type="datetimeFigureOut">
              <a:rPr lang="en-US" smtClean="0"/>
              <a:t>7/15/2024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12B6B60-791A-42D7-94D1-C4C8D2953CE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C5CA3C5-A40E-44E9-AB48-C94859CD1B99}" type="datetimeFigureOut">
              <a:rPr lang="en-US" smtClean="0"/>
              <a:t>7/15/2024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12B6B60-791A-42D7-94D1-C4C8D2953CE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C5CA3C5-A40E-44E9-AB48-C94859CD1B99}" type="datetimeFigureOut">
              <a:rPr lang="en-US" smtClean="0"/>
              <a:t>7/15/2024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12B6B60-791A-42D7-94D1-C4C8D2953CE0}"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C5CA3C5-A40E-44E9-AB48-C94859CD1B99}" type="datetimeFigureOut">
              <a:rPr lang="en-US" smtClean="0"/>
              <a:t>7/15/2024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12B6B60-791A-42D7-94D1-C4C8D2953CE0}"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C5CA3C5-A40E-44E9-AB48-C94859CD1B99}" type="datetimeFigureOut">
              <a:rPr lang="en-US" smtClean="0"/>
              <a:t>7/15/2024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12B6B60-791A-42D7-94D1-C4C8D2953CE0}"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C5CA3C5-A40E-44E9-AB48-C94859CD1B99}" type="datetimeFigureOut">
              <a:rPr lang="en-US" smtClean="0"/>
              <a:t>7/15/2024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12B6B60-791A-42D7-94D1-C4C8D2953CE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C5CA3C5-A40E-44E9-AB48-C94859CD1B99}" type="datetimeFigureOut">
              <a:rPr lang="en-US" smtClean="0"/>
              <a:t>7/15/2024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12B6B60-791A-42D7-94D1-C4C8D2953CE0}"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C5CA3C5-A40E-44E9-AB48-C94859CD1B99}" type="datetimeFigureOut">
              <a:rPr lang="en-US" smtClean="0"/>
              <a:t>7/15/2024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12B6B60-791A-42D7-94D1-C4C8D2953CE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C5CA3C5-A40E-44E9-AB48-C94859CD1B99}" type="datetimeFigureOut">
              <a:rPr lang="en-US" smtClean="0"/>
              <a:t>7/15/2024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12B6B60-791A-42D7-94D1-C4C8D2953CE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C5CA3C5-A40E-44E9-AB48-C94859CD1B99}" type="datetimeFigureOut">
              <a:rPr lang="en-US" smtClean="0"/>
              <a:t>7/15/2024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12B6B60-791A-42D7-94D1-C4C8D2953CE0}"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C5CA3C5-A40E-44E9-AB48-C94859CD1B99}" type="datetimeFigureOut">
              <a:rPr lang="en-US" smtClean="0"/>
              <a:t>7/15/2024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12B6B60-791A-42D7-94D1-C4C8D2953CE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28600"/>
            <a:ext cx="6781800" cy="2667000"/>
          </a:xfrm>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FILE HANDLING IN JAVA</a:t>
            </a:r>
            <a:br>
              <a:rPr lang="en-US" dirty="0" smtClean="0"/>
            </a:br>
            <a:r>
              <a:rPr lang="en-US" dirty="0" smtClean="0"/>
              <a:t/>
            </a:r>
            <a:br>
              <a:rPr lang="en-US" dirty="0" smtClean="0"/>
            </a:br>
            <a:r>
              <a:rPr lang="en-US" dirty="0" err="1" smtClean="0"/>
              <a:t>JAVA</a:t>
            </a:r>
            <a:r>
              <a:rPr lang="en-US" dirty="0" smtClean="0"/>
              <a:t> LANGUAGE FEATURES AND SYNTAX</a:t>
            </a:r>
            <a:endParaRPr lang="en-US" dirty="0"/>
          </a:p>
        </p:txBody>
      </p:sp>
      <p:sp>
        <p:nvSpPr>
          <p:cNvPr id="3" name="Subtitle 2"/>
          <p:cNvSpPr>
            <a:spLocks noGrp="1"/>
          </p:cNvSpPr>
          <p:nvPr>
            <p:ph type="subTitle" idx="1"/>
          </p:nvPr>
        </p:nvSpPr>
        <p:spPr>
          <a:xfrm>
            <a:off x="685800" y="3429001"/>
            <a:ext cx="7772400" cy="1382310"/>
          </a:xfrm>
        </p:spPr>
        <p:txBody>
          <a:bodyPr>
            <a:normAutofit fontScale="70000" lnSpcReduction="20000"/>
          </a:bodyPr>
          <a:lstStyle/>
          <a:p>
            <a:r>
              <a:rPr lang="en-US" sz="2800" b="1" dirty="0" smtClean="0">
                <a:solidFill>
                  <a:schemeClr val="accent1">
                    <a:lumMod val="50000"/>
                  </a:schemeClr>
                </a:solidFill>
                <a:latin typeface="Bahnschrift" panose="020B0502040204020203" pitchFamily="34" charset="0"/>
              </a:rPr>
              <a:t>Submitted by </a:t>
            </a:r>
          </a:p>
          <a:p>
            <a:r>
              <a:rPr lang="en-US" sz="3600" dirty="0" smtClean="0">
                <a:solidFill>
                  <a:srgbClr val="002060"/>
                </a:solidFill>
                <a:latin typeface="Eras Bold ITC" panose="020B0907030504020204" pitchFamily="34" charset="0"/>
              </a:rPr>
              <a:t>D. SIVAKARTHIKEYAN.</a:t>
            </a:r>
          </a:p>
          <a:p>
            <a:endParaRPr lang="en-US" sz="2800" dirty="0" smtClean="0">
              <a:solidFill>
                <a:srgbClr val="002060"/>
              </a:solidFill>
            </a:endParaRPr>
          </a:p>
          <a:p>
            <a:r>
              <a:rPr lang="en-US" sz="3400" dirty="0" smtClean="0">
                <a:solidFill>
                  <a:schemeClr val="accent6">
                    <a:lumMod val="50000"/>
                  </a:schemeClr>
                </a:solidFill>
                <a:latin typeface="Century Schoolbook" panose="02040604050505020304" pitchFamily="18" charset="0"/>
              </a:rPr>
              <a:t>Focus on you, until the focus is on you</a:t>
            </a:r>
          </a:p>
          <a:p>
            <a:endParaRPr lang="en-US" sz="2800" dirty="0">
              <a:solidFill>
                <a:srgbClr val="002060"/>
              </a:solidFill>
            </a:endParaRPr>
          </a:p>
        </p:txBody>
      </p:sp>
    </p:spTree>
    <p:extLst>
      <p:ext uri="{BB962C8B-B14F-4D97-AF65-F5344CB8AC3E}">
        <p14:creationId xmlns:p14="http://schemas.microsoft.com/office/powerpoint/2010/main" val="30142357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800" y="1905000"/>
            <a:ext cx="7147277" cy="4020343"/>
          </a:xfrm>
        </p:spPr>
      </p:pic>
      <p:sp>
        <p:nvSpPr>
          <p:cNvPr id="3" name="Title 2"/>
          <p:cNvSpPr>
            <a:spLocks noGrp="1"/>
          </p:cNvSpPr>
          <p:nvPr>
            <p:ph type="title"/>
          </p:nvPr>
        </p:nvSpPr>
        <p:spPr>
          <a:xfrm>
            <a:off x="152400" y="304800"/>
            <a:ext cx="8382000" cy="1524000"/>
          </a:xfrm>
        </p:spPr>
        <p:txBody>
          <a:bodyPr>
            <a:normAutofit/>
          </a:bodyPr>
          <a:lstStyle/>
          <a:p>
            <a:r>
              <a:rPr lang="en-US" sz="3600" dirty="0" smtClean="0">
                <a:solidFill>
                  <a:schemeClr val="accent2">
                    <a:lumMod val="50000"/>
                  </a:schemeClr>
                </a:solidFill>
              </a:rPr>
              <a:t>THANK YOU</a:t>
            </a:r>
            <a:r>
              <a:rPr lang="en-US" dirty="0" smtClean="0"/>
              <a:t/>
            </a:r>
            <a:br>
              <a:rPr lang="en-US" dirty="0" smtClean="0"/>
            </a:br>
            <a:r>
              <a:rPr lang="en-US" sz="3100" dirty="0" smtClean="0">
                <a:solidFill>
                  <a:srgbClr val="002060"/>
                </a:solidFill>
              </a:rPr>
              <a:t>Focus on you, until the focus is on you</a:t>
            </a:r>
            <a:endParaRPr lang="en-US" sz="3100" dirty="0">
              <a:solidFill>
                <a:srgbClr val="002060"/>
              </a:solidFill>
            </a:endParaRPr>
          </a:p>
        </p:txBody>
      </p:sp>
    </p:spTree>
    <p:extLst>
      <p:ext uri="{BB962C8B-B14F-4D97-AF65-F5344CB8AC3E}">
        <p14:creationId xmlns:p14="http://schemas.microsoft.com/office/powerpoint/2010/main" val="2579295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sz="2900" b="1" dirty="0"/>
              <a:t>1. Classes and Interfaces</a:t>
            </a:r>
            <a:r>
              <a:rPr lang="en-US" sz="2900" b="1" dirty="0" smtClean="0"/>
              <a:t>:</a:t>
            </a:r>
          </a:p>
          <a:p>
            <a:endParaRPr lang="en-US" sz="2900" dirty="0"/>
          </a:p>
          <a:p>
            <a:r>
              <a:rPr lang="en-US" sz="2900" b="1" dirty="0"/>
              <a:t>File:</a:t>
            </a:r>
            <a:r>
              <a:rPr lang="en-US" sz="2900" dirty="0"/>
              <a:t> The fundamental class representing a file or directory path. It provides methods for checking file existence, getting file information, and creating/deleting files</a:t>
            </a:r>
            <a:r>
              <a:rPr lang="en-US" sz="2900" dirty="0" smtClean="0"/>
              <a:t>.</a:t>
            </a:r>
            <a:endParaRPr lang="en-US" sz="2900" dirty="0"/>
          </a:p>
          <a:p>
            <a:r>
              <a:rPr lang="en-US" sz="2900" b="1" dirty="0" err="1"/>
              <a:t>FileReader</a:t>
            </a:r>
            <a:r>
              <a:rPr lang="en-US" sz="2900" b="1" dirty="0"/>
              <a:t>:</a:t>
            </a:r>
            <a:r>
              <a:rPr lang="en-US" sz="2900" dirty="0"/>
              <a:t> Used to read characters from a text file.</a:t>
            </a:r>
          </a:p>
          <a:p>
            <a:r>
              <a:rPr lang="en-US" sz="2900" b="1" dirty="0" err="1"/>
              <a:t>FileWriter</a:t>
            </a:r>
            <a:r>
              <a:rPr lang="en-US" sz="2900" b="1" dirty="0"/>
              <a:t>:</a:t>
            </a:r>
            <a:r>
              <a:rPr lang="en-US" sz="2900" dirty="0"/>
              <a:t> Used to write characters to a text file.</a:t>
            </a:r>
          </a:p>
          <a:p>
            <a:r>
              <a:rPr lang="en-US" sz="2900" b="1" dirty="0" err="1"/>
              <a:t>BufferedReader</a:t>
            </a:r>
            <a:r>
              <a:rPr lang="en-US" sz="2900" b="1" dirty="0"/>
              <a:t>:</a:t>
            </a:r>
            <a:r>
              <a:rPr lang="en-US" sz="2900" dirty="0"/>
              <a:t> Provides buffered reading for improved performance when reading large text files.</a:t>
            </a:r>
          </a:p>
          <a:p>
            <a:r>
              <a:rPr lang="en-US" sz="2900" b="1" dirty="0" err="1"/>
              <a:t>BufferedWriter</a:t>
            </a:r>
            <a:r>
              <a:rPr lang="en-US" sz="2900" b="1" dirty="0"/>
              <a:t>:</a:t>
            </a:r>
            <a:r>
              <a:rPr lang="en-US" sz="2900" dirty="0"/>
              <a:t> Provides buffered writing for improved performance when writing large amounts of data</a:t>
            </a:r>
            <a:r>
              <a:rPr lang="en-US" sz="2900" dirty="0" smtClean="0"/>
              <a:t>.</a:t>
            </a:r>
          </a:p>
          <a:p>
            <a:endParaRPr lang="en-US" sz="2900" dirty="0"/>
          </a:p>
          <a:p>
            <a:r>
              <a:rPr lang="en-US" sz="2900" b="1" dirty="0"/>
              <a:t>2. Common File Operations:</a:t>
            </a:r>
            <a:endParaRPr lang="en-US" sz="2900" dirty="0"/>
          </a:p>
          <a:p>
            <a:r>
              <a:rPr lang="en-US" sz="2900" b="1" dirty="0"/>
              <a:t>Creating a File:</a:t>
            </a:r>
            <a:r>
              <a:rPr lang="en-US" sz="2900" dirty="0"/>
              <a:t> Use File </a:t>
            </a:r>
            <a:r>
              <a:rPr lang="en-US" sz="2900" dirty="0" err="1"/>
              <a:t>file</a:t>
            </a:r>
            <a:r>
              <a:rPr lang="en-US" sz="2900" dirty="0"/>
              <a:t> = new File(path); to create a File object representing the file path. Then, call </a:t>
            </a:r>
            <a:r>
              <a:rPr lang="en-US" sz="2900" dirty="0" err="1"/>
              <a:t>file.createNewFile</a:t>
            </a:r>
            <a:r>
              <a:rPr lang="en-US" sz="2900" dirty="0"/>
              <a:t>() to create the file if it doesn't exist.</a:t>
            </a:r>
          </a:p>
          <a:p>
            <a:r>
              <a:rPr lang="en-US" sz="2900" b="1" dirty="0"/>
              <a:t>Checking File Existence:</a:t>
            </a:r>
            <a:r>
              <a:rPr lang="en-US" sz="2900" dirty="0"/>
              <a:t> Use </a:t>
            </a:r>
            <a:r>
              <a:rPr lang="en-US" sz="2900" dirty="0" err="1"/>
              <a:t>file.exists</a:t>
            </a:r>
            <a:r>
              <a:rPr lang="en-US" sz="2900" dirty="0"/>
              <a:t>() to check if the file exists.</a:t>
            </a:r>
          </a:p>
          <a:p>
            <a:endParaRPr lang="en-US" dirty="0"/>
          </a:p>
        </p:txBody>
      </p:sp>
      <p:sp>
        <p:nvSpPr>
          <p:cNvPr id="3" name="Title 2"/>
          <p:cNvSpPr>
            <a:spLocks noGrp="1"/>
          </p:cNvSpPr>
          <p:nvPr>
            <p:ph type="title"/>
          </p:nvPr>
        </p:nvSpPr>
        <p:spPr/>
        <p:txBody>
          <a:bodyPr/>
          <a:lstStyle/>
          <a:p>
            <a:r>
              <a:rPr lang="en-US" dirty="0" smtClean="0"/>
              <a:t>File handling in java</a:t>
            </a:r>
            <a:endParaRPr lang="en-US" dirty="0"/>
          </a:p>
        </p:txBody>
      </p:sp>
    </p:spTree>
    <p:extLst>
      <p:ext uri="{BB962C8B-B14F-4D97-AF65-F5344CB8AC3E}">
        <p14:creationId xmlns:p14="http://schemas.microsoft.com/office/powerpoint/2010/main" val="1652902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66800"/>
            <a:ext cx="8229600" cy="4525963"/>
          </a:xfrm>
        </p:spPr>
        <p:txBody>
          <a:bodyPr>
            <a:normAutofit fontScale="70000" lnSpcReduction="20000"/>
          </a:bodyPr>
          <a:lstStyle/>
          <a:p>
            <a:endParaRPr lang="en-US" b="1" dirty="0" smtClean="0"/>
          </a:p>
          <a:p>
            <a:r>
              <a:rPr lang="en-US" sz="2900" b="1" dirty="0"/>
              <a:t>Reading from a File:</a:t>
            </a:r>
            <a:r>
              <a:rPr lang="en-US" sz="2900" dirty="0"/>
              <a:t> </a:t>
            </a:r>
          </a:p>
          <a:p>
            <a:pPr lvl="1"/>
            <a:r>
              <a:rPr lang="en-US" sz="2900" dirty="0"/>
              <a:t>Create a </a:t>
            </a:r>
            <a:r>
              <a:rPr lang="en-US" sz="2900" dirty="0" err="1"/>
              <a:t>FileReader</a:t>
            </a:r>
            <a:r>
              <a:rPr lang="en-US" sz="2900" dirty="0"/>
              <a:t> object for the file.</a:t>
            </a:r>
          </a:p>
          <a:p>
            <a:pPr lvl="1"/>
            <a:r>
              <a:rPr lang="en-US" sz="2900" dirty="0"/>
              <a:t>Use </a:t>
            </a:r>
            <a:r>
              <a:rPr lang="en-US" sz="2900" dirty="0" err="1"/>
              <a:t>BufferedReader</a:t>
            </a:r>
            <a:r>
              <a:rPr lang="en-US" sz="2900" dirty="0"/>
              <a:t> for buffered reading.</a:t>
            </a:r>
          </a:p>
          <a:p>
            <a:pPr lvl="1"/>
            <a:r>
              <a:rPr lang="en-US" sz="2900" dirty="0"/>
              <a:t>Read characters using read() or line by line using </a:t>
            </a:r>
            <a:r>
              <a:rPr lang="en-US" sz="2900" dirty="0" err="1"/>
              <a:t>readLine</a:t>
            </a:r>
            <a:r>
              <a:rPr lang="en-US" sz="2900" dirty="0"/>
              <a:t>().</a:t>
            </a:r>
          </a:p>
          <a:p>
            <a:pPr lvl="1"/>
            <a:r>
              <a:rPr lang="en-US" sz="2900" dirty="0"/>
              <a:t>Close the reader using close().</a:t>
            </a:r>
          </a:p>
          <a:p>
            <a:endParaRPr lang="en-US" dirty="0"/>
          </a:p>
          <a:p>
            <a:r>
              <a:rPr lang="en-US" b="1" dirty="0" smtClean="0"/>
              <a:t>Writing </a:t>
            </a:r>
            <a:r>
              <a:rPr lang="en-US" b="1" dirty="0"/>
              <a:t>to a File:</a:t>
            </a:r>
            <a:r>
              <a:rPr lang="en-US" dirty="0"/>
              <a:t> Create a </a:t>
            </a:r>
            <a:r>
              <a:rPr lang="en-US" dirty="0" err="1"/>
              <a:t>FileWriter</a:t>
            </a:r>
            <a:r>
              <a:rPr lang="en-US" dirty="0"/>
              <a:t> object for the file.</a:t>
            </a:r>
          </a:p>
          <a:p>
            <a:r>
              <a:rPr lang="en-US" dirty="0"/>
              <a:t>Use </a:t>
            </a:r>
            <a:r>
              <a:rPr lang="en-US" dirty="0" err="1"/>
              <a:t>BufferedWriter</a:t>
            </a:r>
            <a:r>
              <a:rPr lang="en-US" dirty="0"/>
              <a:t> for buffered writing.</a:t>
            </a:r>
          </a:p>
          <a:p>
            <a:r>
              <a:rPr lang="en-US" dirty="0"/>
              <a:t>Write characters or strings using write().</a:t>
            </a:r>
          </a:p>
          <a:p>
            <a:r>
              <a:rPr lang="en-US" dirty="0"/>
              <a:t>Close the writer using close().</a:t>
            </a:r>
          </a:p>
          <a:p>
            <a:r>
              <a:rPr lang="en-US" b="1" dirty="0"/>
              <a:t>4. Exception Handling:</a:t>
            </a:r>
            <a:endParaRPr lang="en-US" dirty="0"/>
          </a:p>
          <a:p>
            <a:r>
              <a:rPr lang="en-US" dirty="0"/>
              <a:t>File operations can throw exceptions like </a:t>
            </a:r>
            <a:r>
              <a:rPr lang="en-US" dirty="0" err="1"/>
              <a:t>IOException</a:t>
            </a:r>
            <a:r>
              <a:rPr lang="en-US" dirty="0"/>
              <a:t> if the file cannot be found or there's an issue reading/writing. Use try-catch blocks to handle these exceptions gracefully.</a:t>
            </a:r>
          </a:p>
          <a:p>
            <a:endParaRPr lang="en-US" dirty="0"/>
          </a:p>
        </p:txBody>
      </p:sp>
    </p:spTree>
    <p:extLst>
      <p:ext uri="{BB962C8B-B14F-4D97-AF65-F5344CB8AC3E}">
        <p14:creationId xmlns:p14="http://schemas.microsoft.com/office/powerpoint/2010/main" val="2557840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normAutofit fontScale="70000" lnSpcReduction="20000"/>
          </a:bodyPr>
          <a:lstStyle/>
          <a:p>
            <a:r>
              <a:rPr lang="en-US" b="1" dirty="0"/>
              <a:t>Object-Oriented:</a:t>
            </a:r>
            <a:r>
              <a:rPr lang="en-US" dirty="0"/>
              <a:t> Java is a core object-oriented language. It revolves around objects, which encapsulate data (attributes) and the code that operates on that data (methods). </a:t>
            </a:r>
          </a:p>
          <a:p>
            <a:r>
              <a:rPr lang="en-US" b="1" dirty="0" smtClean="0"/>
              <a:t>Platform </a:t>
            </a:r>
            <a:r>
              <a:rPr lang="en-US" b="1" dirty="0"/>
              <a:t>Independent:</a:t>
            </a:r>
            <a:r>
              <a:rPr lang="en-US" dirty="0"/>
              <a:t> "Write Once, Run Anywhere" (WORA) is a core principle. </a:t>
            </a:r>
          </a:p>
          <a:p>
            <a:r>
              <a:rPr lang="en-US" dirty="0" smtClean="0"/>
              <a:t>.</a:t>
            </a:r>
            <a:r>
              <a:rPr lang="en-US" b="1" dirty="0" smtClean="0"/>
              <a:t>Automatic </a:t>
            </a:r>
            <a:r>
              <a:rPr lang="en-US" b="1" dirty="0"/>
              <a:t>Memory Management:</a:t>
            </a:r>
            <a:r>
              <a:rPr lang="en-US" dirty="0"/>
              <a:t> Java includes garbage collection, which automatically reclaims memory occupied by unused objects. </a:t>
            </a:r>
          </a:p>
          <a:p>
            <a:r>
              <a:rPr lang="en-US" b="1" dirty="0" smtClean="0"/>
              <a:t>Exception </a:t>
            </a:r>
            <a:r>
              <a:rPr lang="en-US" b="1" dirty="0"/>
              <a:t>Handling:</a:t>
            </a:r>
            <a:r>
              <a:rPr lang="en-US" dirty="0"/>
              <a:t> Java provides a robust exception handling mechanism to gracefully handle errors and unexpected situations during program execution</a:t>
            </a:r>
            <a:r>
              <a:rPr lang="en-US" dirty="0" smtClean="0"/>
              <a:t>.</a:t>
            </a:r>
          </a:p>
          <a:p>
            <a:r>
              <a:rPr lang="en-US" b="1" dirty="0" smtClean="0"/>
              <a:t>Rich </a:t>
            </a:r>
            <a:r>
              <a:rPr lang="en-US" b="1" dirty="0"/>
              <a:t>Standard Library:</a:t>
            </a:r>
            <a:r>
              <a:rPr lang="en-US" dirty="0"/>
              <a:t> Java comes with a vast library of pre-written classes and functionalities covering various tasks like file handling, networking, graphics, and </a:t>
            </a:r>
            <a:r>
              <a:rPr lang="en-US" dirty="0" smtClean="0"/>
              <a:t>collections.</a:t>
            </a:r>
          </a:p>
          <a:p>
            <a:r>
              <a:rPr lang="en-US" b="1" dirty="0" smtClean="0"/>
              <a:t>Secure</a:t>
            </a:r>
            <a:r>
              <a:rPr lang="en-US" b="1" dirty="0"/>
              <a:t>:</a:t>
            </a:r>
            <a:r>
              <a:rPr lang="en-US" dirty="0"/>
              <a:t> Java incorporates features like strong type checking and sandboxing to enhance program security and prevent potential vulnerabilities.</a:t>
            </a:r>
          </a:p>
        </p:txBody>
      </p:sp>
      <p:sp>
        <p:nvSpPr>
          <p:cNvPr id="3" name="Title 2"/>
          <p:cNvSpPr>
            <a:spLocks noGrp="1"/>
          </p:cNvSpPr>
          <p:nvPr>
            <p:ph type="title"/>
          </p:nvPr>
        </p:nvSpPr>
        <p:spPr/>
        <p:txBody>
          <a:bodyPr>
            <a:normAutofit fontScale="90000"/>
          </a:bodyPr>
          <a:lstStyle/>
          <a:p>
            <a:r>
              <a:rPr lang="en-US" dirty="0" smtClean="0"/>
              <a:t>Java language features and syntax</a:t>
            </a:r>
            <a:endParaRPr lang="en-US" dirty="0"/>
          </a:p>
        </p:txBody>
      </p:sp>
    </p:spTree>
    <p:extLst>
      <p:ext uri="{BB962C8B-B14F-4D97-AF65-F5344CB8AC3E}">
        <p14:creationId xmlns:p14="http://schemas.microsoft.com/office/powerpoint/2010/main" val="2298334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normAutofit fontScale="70000" lnSpcReduction="20000"/>
          </a:bodyPr>
          <a:lstStyle/>
          <a:p>
            <a:r>
              <a:rPr lang="en-US" b="1" dirty="0"/>
              <a:t>Simple and Readable:</a:t>
            </a:r>
            <a:r>
              <a:rPr lang="en-US" dirty="0"/>
              <a:t> Java syntax is inspired by C and C++ but removes complexities. It uses keywords, operators, expressions, and control flow statements that are relatively easy to learn and understand</a:t>
            </a:r>
            <a:r>
              <a:rPr lang="en-US" dirty="0" smtClean="0"/>
              <a:t>.</a:t>
            </a:r>
          </a:p>
          <a:p>
            <a:r>
              <a:rPr lang="en-US" b="1" dirty="0" smtClean="0"/>
              <a:t>Case-Sensitive</a:t>
            </a:r>
            <a:r>
              <a:rPr lang="en-US" b="1" dirty="0"/>
              <a:t>:</a:t>
            </a:r>
            <a:r>
              <a:rPr lang="en-US" dirty="0"/>
              <a:t> Java is case-sensitive. Keywords, class names, and variable names must be spelled correctly with proper capitalization</a:t>
            </a:r>
            <a:r>
              <a:rPr lang="en-US" dirty="0" smtClean="0"/>
              <a:t>.</a:t>
            </a:r>
          </a:p>
          <a:p>
            <a:r>
              <a:rPr lang="en-US" b="1" dirty="0" smtClean="0"/>
              <a:t>Block </a:t>
            </a:r>
            <a:r>
              <a:rPr lang="en-US" b="1" dirty="0"/>
              <a:t>Structure:</a:t>
            </a:r>
            <a:r>
              <a:rPr lang="en-US" dirty="0"/>
              <a:t> Code blocks are defined using curly braces {}. Indentation, though not strictly enforced by the compiler, is essential for readability and proper code structure</a:t>
            </a:r>
            <a:r>
              <a:rPr lang="en-US" dirty="0" smtClean="0"/>
              <a:t>.</a:t>
            </a:r>
          </a:p>
          <a:p>
            <a:r>
              <a:rPr lang="en-US" b="1" dirty="0" smtClean="0"/>
              <a:t>Semicolons</a:t>
            </a:r>
            <a:r>
              <a:rPr lang="en-US" b="1" dirty="0"/>
              <a:t>:</a:t>
            </a:r>
            <a:r>
              <a:rPr lang="en-US" dirty="0"/>
              <a:t> Statements in Java typically end with a semicolon </a:t>
            </a:r>
            <a:r>
              <a:rPr lang="en-US" dirty="0" smtClean="0"/>
              <a:t>;.</a:t>
            </a:r>
          </a:p>
          <a:p>
            <a:r>
              <a:rPr lang="en-US" b="1" dirty="0" smtClean="0"/>
              <a:t>Access </a:t>
            </a:r>
            <a:r>
              <a:rPr lang="en-US" b="1" dirty="0"/>
              <a:t>Modifiers:</a:t>
            </a:r>
            <a:r>
              <a:rPr lang="en-US" dirty="0"/>
              <a:t> Access modifiers like public, private, and protected control access to members (attributes and methods) within classes and </a:t>
            </a:r>
            <a:r>
              <a:rPr lang="en-US" dirty="0" err="1"/>
              <a:t>packages.</a:t>
            </a:r>
            <a:r>
              <a:rPr lang="en-US" b="1" dirty="0" err="1"/>
              <a:t>Data</a:t>
            </a:r>
            <a:r>
              <a:rPr lang="en-US" b="1" dirty="0"/>
              <a:t> Types:</a:t>
            </a:r>
            <a:r>
              <a:rPr lang="en-US" dirty="0"/>
              <a:t> Java includes primitive data types like </a:t>
            </a:r>
            <a:r>
              <a:rPr lang="en-US" dirty="0" err="1"/>
              <a:t>int</a:t>
            </a:r>
            <a:r>
              <a:rPr lang="en-US" dirty="0"/>
              <a:t>, double, </a:t>
            </a:r>
            <a:r>
              <a:rPr lang="en-US" dirty="0" err="1"/>
              <a:t>boolean</a:t>
            </a:r>
            <a:r>
              <a:rPr lang="en-US" dirty="0"/>
              <a:t>, and reference types like String, Object, and arrays.</a:t>
            </a:r>
          </a:p>
        </p:txBody>
      </p:sp>
      <p:sp>
        <p:nvSpPr>
          <p:cNvPr id="3" name="Title 2"/>
          <p:cNvSpPr>
            <a:spLocks noGrp="1"/>
          </p:cNvSpPr>
          <p:nvPr>
            <p:ph type="title"/>
          </p:nvPr>
        </p:nvSpPr>
        <p:spPr/>
        <p:txBody>
          <a:bodyPr/>
          <a:lstStyle/>
          <a:p>
            <a:r>
              <a:rPr lang="en-US" dirty="0" smtClean="0"/>
              <a:t>syntax</a:t>
            </a:r>
            <a:endParaRPr lang="en-US" dirty="0"/>
          </a:p>
        </p:txBody>
      </p:sp>
    </p:spTree>
    <p:extLst>
      <p:ext uri="{BB962C8B-B14F-4D97-AF65-F5344CB8AC3E}">
        <p14:creationId xmlns:p14="http://schemas.microsoft.com/office/powerpoint/2010/main" val="2690045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Selection </a:t>
            </a:r>
            <a:r>
              <a:rPr lang="en-US" dirty="0" smtClean="0"/>
              <a:t>Statements( if, else, else if, </a:t>
            </a:r>
            <a:r>
              <a:rPr lang="en-US" dirty="0" err="1" smtClean="0"/>
              <a:t>swithcase</a:t>
            </a:r>
            <a:r>
              <a:rPr lang="en-US" dirty="0" smtClean="0"/>
              <a:t>)</a:t>
            </a:r>
          </a:p>
          <a:p>
            <a:pPr marL="109728" indent="0">
              <a:buNone/>
            </a:pPr>
            <a:r>
              <a:rPr lang="en-US" dirty="0"/>
              <a:t>Iteration Statements</a:t>
            </a:r>
            <a:r>
              <a:rPr lang="en-US" dirty="0" smtClean="0"/>
              <a:t>: for loop</a:t>
            </a:r>
          </a:p>
          <a:p>
            <a:pPr marL="109728" indent="0">
              <a:buNone/>
            </a:pPr>
            <a:r>
              <a:rPr lang="en-US" dirty="0"/>
              <a:t>for (</a:t>
            </a:r>
            <a:r>
              <a:rPr lang="en-US" dirty="0" err="1"/>
              <a:t>int</a:t>
            </a:r>
            <a:r>
              <a:rPr lang="en-US" dirty="0"/>
              <a:t> i = 0; i &lt; 5; i++) {</a:t>
            </a:r>
          </a:p>
          <a:p>
            <a:pPr marL="109728" indent="0">
              <a:buNone/>
            </a:pPr>
            <a:r>
              <a:rPr lang="en-US" dirty="0"/>
              <a:t>    </a:t>
            </a:r>
            <a:r>
              <a:rPr lang="en-US" dirty="0" err="1"/>
              <a:t>System.out.println</a:t>
            </a:r>
            <a:r>
              <a:rPr lang="en-US" dirty="0"/>
              <a:t>("Iteration: " + i);</a:t>
            </a:r>
          </a:p>
          <a:p>
            <a:pPr marL="109728" indent="0">
              <a:buNone/>
            </a:pPr>
            <a:r>
              <a:rPr lang="en-US" dirty="0"/>
              <a:t>}</a:t>
            </a:r>
          </a:p>
          <a:p>
            <a:r>
              <a:rPr lang="en-US" dirty="0"/>
              <a:t>while loop</a:t>
            </a:r>
            <a:r>
              <a:rPr lang="en-US" dirty="0" smtClean="0"/>
              <a:t>:</a:t>
            </a:r>
          </a:p>
          <a:p>
            <a:r>
              <a:rPr lang="en-US" dirty="0" err="1" smtClean="0"/>
              <a:t>int</a:t>
            </a:r>
            <a:r>
              <a:rPr lang="en-US" dirty="0" smtClean="0"/>
              <a:t> </a:t>
            </a:r>
            <a:r>
              <a:rPr lang="en-US" dirty="0"/>
              <a:t>count = 1; while (count &lt;= 3) { </a:t>
            </a:r>
            <a:r>
              <a:rPr lang="en-US" dirty="0" err="1"/>
              <a:t>System.out.println</a:t>
            </a:r>
            <a:r>
              <a:rPr lang="en-US" dirty="0"/>
              <a:t>("Count: " + count); count++; } </a:t>
            </a:r>
          </a:p>
          <a:p>
            <a:pPr marL="109728" indent="0">
              <a:buNone/>
            </a:pPr>
            <a:endParaRPr lang="en-US" dirty="0" smtClean="0"/>
          </a:p>
        </p:txBody>
      </p:sp>
      <p:sp>
        <p:nvSpPr>
          <p:cNvPr id="3" name="Title 2"/>
          <p:cNvSpPr>
            <a:spLocks noGrp="1"/>
          </p:cNvSpPr>
          <p:nvPr>
            <p:ph type="title"/>
          </p:nvPr>
        </p:nvSpPr>
        <p:spPr/>
        <p:txBody>
          <a:bodyPr/>
          <a:lstStyle/>
          <a:p>
            <a:r>
              <a:rPr lang="en-US" dirty="0" smtClean="0"/>
              <a:t>Control flow structures</a:t>
            </a:r>
            <a:endParaRPr lang="en-US" dirty="0"/>
          </a:p>
        </p:txBody>
      </p:sp>
    </p:spTree>
    <p:extLst>
      <p:ext uri="{BB962C8B-B14F-4D97-AF65-F5344CB8AC3E}">
        <p14:creationId xmlns:p14="http://schemas.microsoft.com/office/powerpoint/2010/main" val="990727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81000"/>
            <a:ext cx="8305800" cy="5626291"/>
          </a:xfrm>
        </p:spPr>
        <p:txBody>
          <a:bodyPr/>
          <a:lstStyle/>
          <a:p>
            <a:r>
              <a:rPr lang="en-US" dirty="0" smtClean="0"/>
              <a:t>Do while</a:t>
            </a:r>
          </a:p>
          <a:p>
            <a:r>
              <a:rPr lang="en-US" dirty="0" err="1"/>
              <a:t>int</a:t>
            </a:r>
            <a:r>
              <a:rPr lang="en-US" dirty="0"/>
              <a:t> input = 0;</a:t>
            </a:r>
          </a:p>
          <a:p>
            <a:r>
              <a:rPr lang="en-US" dirty="0"/>
              <a:t>do {</a:t>
            </a:r>
          </a:p>
          <a:p>
            <a:r>
              <a:rPr lang="en-US" dirty="0"/>
              <a:t>    </a:t>
            </a:r>
            <a:r>
              <a:rPr lang="en-US" dirty="0" err="1"/>
              <a:t>System.out.println</a:t>
            </a:r>
            <a:r>
              <a:rPr lang="en-US" dirty="0"/>
              <a:t>("Enter a positive number: ");</a:t>
            </a:r>
          </a:p>
          <a:p>
            <a:r>
              <a:rPr lang="en-US" dirty="0"/>
              <a:t>    input = </a:t>
            </a:r>
            <a:r>
              <a:rPr lang="en-US" dirty="0" err="1"/>
              <a:t>scanner.nextInt</a:t>
            </a:r>
            <a:r>
              <a:rPr lang="en-US" dirty="0"/>
              <a:t>();</a:t>
            </a:r>
          </a:p>
          <a:p>
            <a:r>
              <a:rPr lang="en-US" dirty="0"/>
              <a:t>} while (input &lt;= 0);</a:t>
            </a:r>
          </a:p>
          <a:p>
            <a:r>
              <a:rPr lang="en-US" dirty="0"/>
              <a:t>Jump Statements</a:t>
            </a:r>
            <a:r>
              <a:rPr lang="en-US" dirty="0" smtClean="0"/>
              <a:t>: break, return, continue</a:t>
            </a:r>
            <a:endParaRPr lang="en-US" dirty="0"/>
          </a:p>
        </p:txBody>
      </p:sp>
    </p:spTree>
    <p:extLst>
      <p:ext uri="{BB962C8B-B14F-4D97-AF65-F5344CB8AC3E}">
        <p14:creationId xmlns:p14="http://schemas.microsoft.com/office/powerpoint/2010/main" val="3573725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normAutofit fontScale="77500" lnSpcReduction="20000"/>
          </a:bodyPr>
          <a:lstStyle/>
          <a:p>
            <a:r>
              <a:rPr lang="en-US" b="1" dirty="0"/>
              <a:t>1. Exceptions and Errors:</a:t>
            </a:r>
            <a:endParaRPr lang="en-US" dirty="0"/>
          </a:p>
          <a:p>
            <a:r>
              <a:rPr lang="en-US" b="1" dirty="0"/>
              <a:t>Exceptions:</a:t>
            </a:r>
            <a:r>
              <a:rPr lang="en-US" dirty="0"/>
              <a:t> Represent runtime errors or unexpected conditions that can occur during program execution. </a:t>
            </a:r>
            <a:r>
              <a:rPr lang="en-US" dirty="0" smtClean="0"/>
              <a:t> </a:t>
            </a:r>
            <a:endParaRPr lang="en-US" dirty="0"/>
          </a:p>
          <a:p>
            <a:r>
              <a:rPr lang="en-US" b="1" dirty="0" smtClean="0"/>
              <a:t>2</a:t>
            </a:r>
            <a:r>
              <a:rPr lang="en-US" b="1" dirty="0"/>
              <a:t>. Exception Handling Mechanism:</a:t>
            </a:r>
            <a:endParaRPr lang="en-US" dirty="0"/>
          </a:p>
          <a:p>
            <a:r>
              <a:rPr lang="en-US" dirty="0"/>
              <a:t>Java provides a structured approach to handle exceptions using try-catch blocks:</a:t>
            </a:r>
          </a:p>
          <a:p>
            <a:r>
              <a:rPr lang="en-US" b="1" dirty="0"/>
              <a:t>try block:</a:t>
            </a:r>
            <a:r>
              <a:rPr lang="en-US" dirty="0"/>
              <a:t> </a:t>
            </a:r>
            <a:r>
              <a:rPr lang="en-US" dirty="0" smtClean="0"/>
              <a:t>Contains </a:t>
            </a:r>
            <a:r>
              <a:rPr lang="en-US" dirty="0"/>
              <a:t>the code that might throw an exception.</a:t>
            </a:r>
          </a:p>
          <a:p>
            <a:r>
              <a:rPr lang="en-US" b="1" dirty="0"/>
              <a:t>catch block(s):</a:t>
            </a:r>
            <a:r>
              <a:rPr lang="en-US" dirty="0"/>
              <a:t> Follow the try block and specify the type of exception to handle. Each catch block is associated with a specific exception class or its subclass. When an exception is thrown within the try block, the JVM checks the catch blocks one by one. If the exception type matches the type specified in a catch block, the code within that block is executed. You can have multiple catch blocks to handle different exception types.</a:t>
            </a:r>
          </a:p>
          <a:p>
            <a:endParaRPr lang="en-US" dirty="0"/>
          </a:p>
        </p:txBody>
      </p:sp>
      <p:sp>
        <p:nvSpPr>
          <p:cNvPr id="3" name="Title 2"/>
          <p:cNvSpPr>
            <a:spLocks noGrp="1"/>
          </p:cNvSpPr>
          <p:nvPr>
            <p:ph type="title"/>
          </p:nvPr>
        </p:nvSpPr>
        <p:spPr/>
        <p:txBody>
          <a:bodyPr/>
          <a:lstStyle/>
          <a:p>
            <a:r>
              <a:rPr lang="en-US" dirty="0" smtClean="0"/>
              <a:t>Exception handling</a:t>
            </a:r>
            <a:endParaRPr lang="en-US" dirty="0"/>
          </a:p>
        </p:txBody>
      </p:sp>
    </p:spTree>
    <p:extLst>
      <p:ext uri="{BB962C8B-B14F-4D97-AF65-F5344CB8AC3E}">
        <p14:creationId xmlns:p14="http://schemas.microsoft.com/office/powerpoint/2010/main" val="4169239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762000"/>
            <a:ext cx="8153400" cy="5245291"/>
          </a:xfrm>
        </p:spPr>
        <p:txBody>
          <a:bodyPr>
            <a:normAutofit fontScale="92500" lnSpcReduction="10000"/>
          </a:bodyPr>
          <a:lstStyle/>
          <a:p>
            <a:r>
              <a:rPr lang="en-US" b="1" dirty="0"/>
              <a:t>3. Exception Hierarchy:</a:t>
            </a:r>
            <a:endParaRPr lang="en-US" dirty="0"/>
          </a:p>
          <a:p>
            <a:r>
              <a:rPr lang="en-US" dirty="0"/>
              <a:t>Java exceptions are organized in a hierarchy, with </a:t>
            </a:r>
            <a:r>
              <a:rPr lang="en-US" dirty="0" err="1"/>
              <a:t>Throwable</a:t>
            </a:r>
            <a:r>
              <a:rPr lang="en-US" dirty="0"/>
              <a:t> at the root. Subclasses like Exception and Error further categorize exceptions. This hierarchy allows for specific handling of different exception </a:t>
            </a:r>
            <a:r>
              <a:rPr lang="en-US" dirty="0" smtClean="0"/>
              <a:t>types.</a:t>
            </a:r>
          </a:p>
          <a:p>
            <a:r>
              <a:rPr lang="en-US" b="1" dirty="0" smtClean="0"/>
              <a:t>4. </a:t>
            </a:r>
            <a:r>
              <a:rPr lang="en-US" b="1" dirty="0"/>
              <a:t>finally Block:</a:t>
            </a:r>
            <a:endParaRPr lang="en-US" dirty="0"/>
          </a:p>
          <a:p>
            <a:r>
              <a:rPr lang="en-US" dirty="0"/>
              <a:t>The finally block is optional but can be very useful. It's guaranteed to execute after the try block finishes, regardless of whether an exception occurs or not. This block is often used for critical tasks like closing files, database connections, or releasing resources to prevent leaks. </a:t>
            </a:r>
          </a:p>
          <a:p>
            <a:endParaRPr lang="en-US" dirty="0"/>
          </a:p>
          <a:p>
            <a:endParaRPr lang="en-US" dirty="0"/>
          </a:p>
        </p:txBody>
      </p:sp>
    </p:spTree>
    <p:extLst>
      <p:ext uri="{BB962C8B-B14F-4D97-AF65-F5344CB8AC3E}">
        <p14:creationId xmlns:p14="http://schemas.microsoft.com/office/powerpoint/2010/main" val="25640983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35</TotalTime>
  <Words>899</Words>
  <Application>Microsoft Office PowerPoint</Application>
  <PresentationFormat>On-screen Show (4:3)</PresentationFormat>
  <Paragraphs>70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             FILE HANDLING IN JAVA  JAVA LANGUAGE FEATURES AND SYNTAX</vt:lpstr>
      <vt:lpstr>File handling in java</vt:lpstr>
      <vt:lpstr>PowerPoint Presentation</vt:lpstr>
      <vt:lpstr>Java language features and syntax</vt:lpstr>
      <vt:lpstr>syntax</vt:lpstr>
      <vt:lpstr>Control flow structures</vt:lpstr>
      <vt:lpstr>PowerPoint Presentation</vt:lpstr>
      <vt:lpstr>Exception handling</vt:lpstr>
      <vt:lpstr>PowerPoint Presentation</vt:lpstr>
      <vt:lpstr>THANK YOU Focus on you, until the focus is on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HANDLING IN JAVA  JAVA LANGUAGE FEATURES AND SYNTAX</dc:title>
  <dc:creator>Admin</dc:creator>
  <cp:lastModifiedBy>Admin</cp:lastModifiedBy>
  <cp:revision>4</cp:revision>
  <dcterms:created xsi:type="dcterms:W3CDTF">2024-07-15T14:59:30Z</dcterms:created>
  <dcterms:modified xsi:type="dcterms:W3CDTF">2024-07-15T15:34:34Z</dcterms:modified>
</cp:coreProperties>
</file>