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4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1"/>
    <p:restoredTop sz="96327"/>
  </p:normalViewPr>
  <p:slideViewPr>
    <p:cSldViewPr snapToGrid="0">
      <p:cViewPr varScale="1">
        <p:scale>
          <a:sx n="154" d="100"/>
          <a:sy n="154" d="100"/>
        </p:scale>
        <p:origin x="1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aguru, Sivakumar" userId="9e65b6f0-d844-4017-85ce-82ae701d6e40" providerId="ADAL" clId="{68F0D2A2-E894-E54E-9ADB-5E69E7D7B8E5}"/>
    <pc:docChg chg="undo custSel modSld">
      <pc:chgData name="Kumaraguru, Sivakumar" userId="9e65b6f0-d844-4017-85ce-82ae701d6e40" providerId="ADAL" clId="{68F0D2A2-E894-E54E-9ADB-5E69E7D7B8E5}" dt="2023-10-10T11:41:45.618" v="104" actId="20577"/>
      <pc:docMkLst>
        <pc:docMk/>
      </pc:docMkLst>
      <pc:sldChg chg="modSp mod">
        <pc:chgData name="Kumaraguru, Sivakumar" userId="9e65b6f0-d844-4017-85ce-82ae701d6e40" providerId="ADAL" clId="{68F0D2A2-E894-E54E-9ADB-5E69E7D7B8E5}" dt="2023-10-10T11:41:45.618" v="104" actId="20577"/>
        <pc:sldMkLst>
          <pc:docMk/>
          <pc:sldMk cId="1517078409" sldId="3345"/>
        </pc:sldMkLst>
        <pc:spChg chg="mod">
          <ac:chgData name="Kumaraguru, Sivakumar" userId="9e65b6f0-d844-4017-85ce-82ae701d6e40" providerId="ADAL" clId="{68F0D2A2-E894-E54E-9ADB-5E69E7D7B8E5}" dt="2023-10-10T11:41:45.618" v="104" actId="20577"/>
          <ac:spMkLst>
            <pc:docMk/>
            <pc:sldMk cId="1517078409" sldId="3345"/>
            <ac:spMk id="7" creationId="{379453DD-C881-423A-EC1A-8A08C40C0D24}"/>
          </ac:spMkLst>
        </pc:spChg>
        <pc:spChg chg="mod">
          <ac:chgData name="Kumaraguru, Sivakumar" userId="9e65b6f0-d844-4017-85ce-82ae701d6e40" providerId="ADAL" clId="{68F0D2A2-E894-E54E-9ADB-5E69E7D7B8E5}" dt="2023-10-10T11:37:28.165" v="34" actId="20577"/>
          <ac:spMkLst>
            <pc:docMk/>
            <pc:sldMk cId="1517078409" sldId="3345"/>
            <ac:spMk id="8" creationId="{57400026-980D-2DAB-6110-FA63DB952F87}"/>
          </ac:spMkLst>
        </pc:spChg>
        <pc:spChg chg="mod">
          <ac:chgData name="Kumaraguru, Sivakumar" userId="9e65b6f0-d844-4017-85ce-82ae701d6e40" providerId="ADAL" clId="{68F0D2A2-E894-E54E-9ADB-5E69E7D7B8E5}" dt="2023-10-10T11:39:01.453" v="102" actId="20577"/>
          <ac:spMkLst>
            <pc:docMk/>
            <pc:sldMk cId="1517078409" sldId="3345"/>
            <ac:spMk id="49" creationId="{DE511203-66AB-91D1-D883-4523E3D98A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3E66-9CE1-C74E-C586-02B6634FE03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D5BBAD-3341-5015-4F7B-08A90B929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2C8B07D-E380-9D4F-3CD0-963F51FC3B08}"/>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67BAC999-AF3B-8C6A-BA5A-054921C76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022AE-7BFA-07DC-A4C2-C16802CE51E6}"/>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424191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183B-57EF-C038-E8E7-C3C923700F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9E2591-7D8C-A4C8-61E1-113CDEBC74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3893DC-0218-F97C-F85A-7122A13C5092}"/>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3FA71895-216D-ED9E-A65B-274C963DB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2EC11-33CF-92D9-18FB-F196EA20FCBD}"/>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379346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3C58D-D7F1-6060-8022-2066E913EB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61ADD2-CACC-27B4-7294-9DCC25E8CCA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C59452-E735-FC44-23D0-F5EC5E9C5C5A}"/>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0876F691-97C3-89EB-2F3D-7289AC5C7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9169F-36E2-0B8D-418F-1DE8A5C2C830}"/>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300418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4A8015-EE13-5642-8C01-2377BE5BDF4A}"/>
              </a:ext>
            </a:extLst>
          </p:cNvPr>
          <p:cNvPicPr>
            <a:picLocks noChangeAspect="1"/>
          </p:cNvPicPr>
          <p:nvPr userDrawn="1"/>
        </p:nvPicPr>
        <p:blipFill>
          <a:blip r:embed="rId2"/>
          <a:stretch>
            <a:fillRect/>
          </a:stretch>
        </p:blipFill>
        <p:spPr>
          <a:xfrm>
            <a:off x="1" y="6776933"/>
            <a:ext cx="12192000" cy="79794"/>
          </a:xfrm>
          <a:prstGeom prst="rect">
            <a:avLst/>
          </a:prstGeom>
        </p:spPr>
      </p:pic>
      <p:sp>
        <p:nvSpPr>
          <p:cNvPr id="8" name="TextBox 7">
            <a:extLst>
              <a:ext uri="{FF2B5EF4-FFF2-40B4-BE49-F238E27FC236}">
                <a16:creationId xmlns:a16="http://schemas.microsoft.com/office/drawing/2014/main" id="{43BBDF05-3031-C144-9B19-72C26A4F4194}"/>
              </a:ext>
            </a:extLst>
          </p:cNvPr>
          <p:cNvSpPr txBox="1"/>
          <p:nvPr userDrawn="1"/>
        </p:nvSpPr>
        <p:spPr>
          <a:xfrm>
            <a:off x="381000" y="6352443"/>
            <a:ext cx="190500" cy="96180"/>
          </a:xfrm>
          <a:prstGeom prst="rect">
            <a:avLst/>
          </a:prstGeom>
          <a:noFill/>
        </p:spPr>
        <p:txBody>
          <a:bodyPr wrap="square" lIns="0" tIns="0" rIns="0" bIns="0" rtlCol="0">
            <a:spAutoFit/>
          </a:bodyPr>
          <a:lstStyle/>
          <a:p>
            <a:fld id="{D4F1C14F-CD89-E94B-871E-608ACC0813B7}" type="slidenum">
              <a:rPr lang="en-US" sz="625" b="0" i="0" smtClean="0">
                <a:solidFill>
                  <a:schemeClr val="tx1">
                    <a:lumMod val="75000"/>
                    <a:lumOff val="25000"/>
                  </a:schemeClr>
                </a:solidFill>
                <a:latin typeface="Arial (null)"/>
                <a:ea typeface="Helvetica" charset="0"/>
                <a:cs typeface="Helvetica" charset="0"/>
              </a:rPr>
              <a:pPr/>
              <a:t>‹#›</a:t>
            </a:fld>
            <a:endParaRPr lang="en-US" sz="625" b="0" i="0" dirty="0">
              <a:solidFill>
                <a:schemeClr val="tx1">
                  <a:lumMod val="75000"/>
                  <a:lumOff val="25000"/>
                </a:schemeClr>
              </a:solidFill>
              <a:latin typeface="Arial (null)"/>
              <a:ea typeface="Helvetica" charset="0"/>
              <a:cs typeface="Helvetica" charset="0"/>
            </a:endParaRPr>
          </a:p>
        </p:txBody>
      </p:sp>
      <p:sp>
        <p:nvSpPr>
          <p:cNvPr id="9" name="Footer Placeholder 1">
            <a:extLst>
              <a:ext uri="{FF2B5EF4-FFF2-40B4-BE49-F238E27FC236}">
                <a16:creationId xmlns:a16="http://schemas.microsoft.com/office/drawing/2014/main" id="{36FAE85B-6F57-FE42-85B6-F0C9AF5E109A}"/>
              </a:ext>
            </a:extLst>
          </p:cNvPr>
          <p:cNvSpPr txBox="1">
            <a:spLocks/>
          </p:cNvSpPr>
          <p:nvPr userDrawn="1"/>
        </p:nvSpPr>
        <p:spPr>
          <a:xfrm>
            <a:off x="575311" y="6347460"/>
            <a:ext cx="2156460" cy="129540"/>
          </a:xfrm>
          <a:prstGeom prst="rect">
            <a:avLst/>
          </a:prstGeom>
        </p:spPr>
        <p:txBody>
          <a:bodyPr vert="horz" lIns="0" tIns="0" rIns="0" bIns="0" rtlCol="0" anchor="ctr"/>
          <a:lstStyle>
            <a:defPPr>
              <a:defRPr lang="en-US"/>
            </a:defPPr>
            <a:lvl1pPr marL="0" algn="l" defTabSz="1097280" rtl="0" eaLnBrk="1" latinLnBrk="0" hangingPunct="1">
              <a:defRPr sz="1000" kern="1200">
                <a:solidFill>
                  <a:schemeClr val="tx1"/>
                </a:solidFill>
                <a:latin typeface="Helvetica" charset="0"/>
                <a:ea typeface="Helvetica" charset="0"/>
                <a:cs typeface="Helvetica" charset="0"/>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0" marR="0" lvl="0" indent="0" algn="l" defTabSz="685786" rtl="0" eaLnBrk="1" fontAlgn="auto" latinLnBrk="0" hangingPunct="1">
              <a:lnSpc>
                <a:spcPct val="100000"/>
              </a:lnSpc>
              <a:spcBef>
                <a:spcPts val="0"/>
              </a:spcBef>
              <a:spcAft>
                <a:spcPts val="0"/>
              </a:spcAft>
              <a:buClrTx/>
              <a:buSzTx/>
              <a:buFontTx/>
              <a:buNone/>
              <a:tabLst/>
              <a:defRPr/>
            </a:pPr>
            <a:r>
              <a:rPr kumimoji="0" lang="en-US" sz="625" b="0" i="0" u="none" strike="noStrike" kern="1200" cap="none" spc="0" normalizeH="0" baseline="0" noProof="0" dirty="0">
                <a:ln>
                  <a:noFill/>
                </a:ln>
                <a:solidFill>
                  <a:schemeClr val="tx1">
                    <a:lumMod val="75000"/>
                    <a:lumOff val="25000"/>
                  </a:schemeClr>
                </a:solidFill>
                <a:effectLst/>
                <a:uLnTx/>
                <a:uFillTx/>
                <a:latin typeface="Arial (null)"/>
              </a:rPr>
              <a:t>Section Title Here</a:t>
            </a:r>
          </a:p>
        </p:txBody>
      </p:sp>
      <p:pic>
        <p:nvPicPr>
          <p:cNvPr id="10" name="Picture 9">
            <a:extLst>
              <a:ext uri="{FF2B5EF4-FFF2-40B4-BE49-F238E27FC236}">
                <a16:creationId xmlns:a16="http://schemas.microsoft.com/office/drawing/2014/main" id="{CA854A3C-C2B5-8E4F-BA58-6C158492A351}"/>
              </a:ext>
            </a:extLst>
          </p:cNvPr>
          <p:cNvPicPr>
            <a:picLocks noChangeAspect="1"/>
          </p:cNvPicPr>
          <p:nvPr userDrawn="1"/>
        </p:nvPicPr>
        <p:blipFill>
          <a:blip r:embed="rId3"/>
          <a:stretch>
            <a:fillRect/>
          </a:stretch>
        </p:blipFill>
        <p:spPr>
          <a:xfrm>
            <a:off x="11043286" y="6187744"/>
            <a:ext cx="765810" cy="267026"/>
          </a:xfrm>
          <a:prstGeom prst="rect">
            <a:avLst/>
          </a:prstGeom>
        </p:spPr>
      </p:pic>
    </p:spTree>
    <p:extLst>
      <p:ext uri="{BB962C8B-B14F-4D97-AF65-F5344CB8AC3E}">
        <p14:creationId xmlns:p14="http://schemas.microsoft.com/office/powerpoint/2010/main" val="393971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C561-0600-209C-6D08-0E2D4CC6CF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0C7AC4-C2B8-B15C-7A59-388D74988F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668CA0-1601-C4F9-DA09-43B2CEE8D05C}"/>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CBA108D7-136D-08E4-B69A-88EFA7C64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060D-45CB-82BA-6F9D-2CB102DC14AF}"/>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226547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2CE0-6D31-5AFF-6660-9B58BB1911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4816FB-2E8A-FC9E-BF60-1EF3EACA8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F85455-9512-9A93-B73A-747DE8001F60}"/>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2ED7B60A-3A88-98A3-CCD0-DFFCDFA3E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D39A9-5E7E-6511-78C9-758C8089FD3B}"/>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12829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7548-F655-DEAF-4C40-8942FD1EBD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BD79C2-3B81-00FE-CAE5-D97337B70A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8D7623-1B2F-413D-0B3E-CAC31858F6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F5C81B-5DE5-55D3-9F58-688FD1E33A7F}"/>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6" name="Footer Placeholder 5">
            <a:extLst>
              <a:ext uri="{FF2B5EF4-FFF2-40B4-BE49-F238E27FC236}">
                <a16:creationId xmlns:a16="http://schemas.microsoft.com/office/drawing/2014/main" id="{8A0916B9-85A6-902B-CACD-23B411C68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40193-7A65-D787-69B0-EE8E33E30DC2}"/>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57283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9CC1-D216-4F90-B98F-0D7DBFEE568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7088D9-1549-5A51-72F1-F65DC93A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6AA71A-16A0-E597-7FA3-0712693BFF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7E3EE3-3142-7A55-FCEB-379614D8E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79E6AF-CB19-E068-D364-CB0683C01D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D6D9977-34C1-62F4-BDD5-A9E7415CB8D6}"/>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8" name="Footer Placeholder 7">
            <a:extLst>
              <a:ext uri="{FF2B5EF4-FFF2-40B4-BE49-F238E27FC236}">
                <a16:creationId xmlns:a16="http://schemas.microsoft.com/office/drawing/2014/main" id="{F30D0F97-5D24-798A-7B53-7047ECE3C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7A86B-13BE-3E26-FADE-B2BFA578B0B7}"/>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118346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D314-1B67-49B9-D1E4-33F2535886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3DB75A3-E859-69C2-5C03-83E23526DBF9}"/>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4" name="Footer Placeholder 3">
            <a:extLst>
              <a:ext uri="{FF2B5EF4-FFF2-40B4-BE49-F238E27FC236}">
                <a16:creationId xmlns:a16="http://schemas.microsoft.com/office/drawing/2014/main" id="{3E048F10-782A-9768-1B60-D43DAF24C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4F3D3-8382-16C3-7247-B65389B96970}"/>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186889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86555-53FB-10FC-7138-7267D5E385C0}"/>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3" name="Footer Placeholder 2">
            <a:extLst>
              <a:ext uri="{FF2B5EF4-FFF2-40B4-BE49-F238E27FC236}">
                <a16:creationId xmlns:a16="http://schemas.microsoft.com/office/drawing/2014/main" id="{7A143A51-A32F-59AE-5B18-E25979913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37E36-44C8-71C9-7386-693CDA2AB877}"/>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25363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AD8-EEF0-D671-DD8A-49409B19C5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E643A4A-7DB3-8054-D7F7-BF7A77748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ED6CCBE-21DA-9E95-8FEE-3D9292BDF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3997AC-2A59-ACB9-1F72-49BBB3301634}"/>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6" name="Footer Placeholder 5">
            <a:extLst>
              <a:ext uri="{FF2B5EF4-FFF2-40B4-BE49-F238E27FC236}">
                <a16:creationId xmlns:a16="http://schemas.microsoft.com/office/drawing/2014/main" id="{5C4BB8D5-3C3A-E863-3388-5264AE535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41688-64DB-3E41-4905-0DD28FABB615}"/>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129237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4C52-2425-1D2B-F996-A32618582F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43F5DC4-2D41-9412-34B2-B091107F37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3D114-2334-5BC5-21BF-3D1134EA0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3057B7-3753-C165-AD54-35EDAD085953}"/>
              </a:ext>
            </a:extLst>
          </p:cNvPr>
          <p:cNvSpPr>
            <a:spLocks noGrp="1"/>
          </p:cNvSpPr>
          <p:nvPr>
            <p:ph type="dt" sz="half" idx="10"/>
          </p:nvPr>
        </p:nvSpPr>
        <p:spPr/>
        <p:txBody>
          <a:bodyPr/>
          <a:lstStyle/>
          <a:p>
            <a:fld id="{16DFAEDC-1F51-3A42-97C3-60C1BDFB0FC1}" type="datetimeFigureOut">
              <a:rPr lang="en-US" smtClean="0"/>
              <a:t>10/10/23</a:t>
            </a:fld>
            <a:endParaRPr lang="en-US"/>
          </a:p>
        </p:txBody>
      </p:sp>
      <p:sp>
        <p:nvSpPr>
          <p:cNvPr id="6" name="Footer Placeholder 5">
            <a:extLst>
              <a:ext uri="{FF2B5EF4-FFF2-40B4-BE49-F238E27FC236}">
                <a16:creationId xmlns:a16="http://schemas.microsoft.com/office/drawing/2014/main" id="{2B57EEF6-29A7-40FF-5BC2-EB3395691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2447-0457-B8F0-3408-D8C25239C7B4}"/>
              </a:ext>
            </a:extLst>
          </p:cNvPr>
          <p:cNvSpPr>
            <a:spLocks noGrp="1"/>
          </p:cNvSpPr>
          <p:nvPr>
            <p:ph type="sldNum" sz="quarter" idx="12"/>
          </p:nvPr>
        </p:nvSpPr>
        <p:spPr/>
        <p:txBody>
          <a:bodyPr/>
          <a:lstStyle/>
          <a:p>
            <a:fld id="{2E58EA0F-C2D8-7E42-8908-889725105E46}" type="slidenum">
              <a:rPr lang="en-US" smtClean="0"/>
              <a:t>‹#›</a:t>
            </a:fld>
            <a:endParaRPr lang="en-US"/>
          </a:p>
        </p:txBody>
      </p:sp>
    </p:spTree>
    <p:extLst>
      <p:ext uri="{BB962C8B-B14F-4D97-AF65-F5344CB8AC3E}">
        <p14:creationId xmlns:p14="http://schemas.microsoft.com/office/powerpoint/2010/main" val="177722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888507-1BC2-42F1-7C10-5E5C3D10D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3FAC58-60D3-1BDA-2508-6F6B02F01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58359F-15A2-8367-ABE1-CBC48CA06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FAEDC-1F51-3A42-97C3-60C1BDFB0FC1}" type="datetimeFigureOut">
              <a:rPr lang="en-US" smtClean="0"/>
              <a:t>10/10/23</a:t>
            </a:fld>
            <a:endParaRPr lang="en-US"/>
          </a:p>
        </p:txBody>
      </p:sp>
      <p:sp>
        <p:nvSpPr>
          <p:cNvPr id="5" name="Footer Placeholder 4">
            <a:extLst>
              <a:ext uri="{FF2B5EF4-FFF2-40B4-BE49-F238E27FC236}">
                <a16:creationId xmlns:a16="http://schemas.microsoft.com/office/drawing/2014/main" id="{CEA3455A-E7CC-177E-FE0B-30F3DBF3A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4C1541-BBEC-1F4B-2C24-F3F7723F9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8EA0F-C2D8-7E42-8908-889725105E46}" type="slidenum">
              <a:rPr lang="en-US" smtClean="0"/>
              <a:t>‹#›</a:t>
            </a:fld>
            <a:endParaRPr lang="en-US"/>
          </a:p>
        </p:txBody>
      </p:sp>
    </p:spTree>
    <p:extLst>
      <p:ext uri="{BB962C8B-B14F-4D97-AF65-F5344CB8AC3E}">
        <p14:creationId xmlns:p14="http://schemas.microsoft.com/office/powerpoint/2010/main" val="275056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3">
            <a:extLst>
              <a:ext uri="{FF2B5EF4-FFF2-40B4-BE49-F238E27FC236}">
                <a16:creationId xmlns:a16="http://schemas.microsoft.com/office/drawing/2014/main" id="{6D31B4BC-3F62-DFAE-4CEA-4F11FF5946E6}"/>
              </a:ext>
            </a:extLst>
          </p:cNvPr>
          <p:cNvSpPr txBox="1">
            <a:spLocks/>
          </p:cNvSpPr>
          <p:nvPr/>
        </p:nvSpPr>
        <p:spPr bwMode="gray">
          <a:xfrm>
            <a:off x="2430456" y="590360"/>
            <a:ext cx="7261672" cy="28781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algn="ctr" defTabSz="914396">
              <a:defRPr/>
            </a:pPr>
            <a:r>
              <a:rPr lang="en-US" sz="1714" dirty="0">
                <a:solidFill>
                  <a:srgbClr val="FF0000"/>
                </a:solidFill>
                <a:latin typeface="Calibri" panose="020F0502020204030204" pitchFamily="34" charset="0"/>
                <a:cs typeface="Calibri" panose="020F0502020204030204" pitchFamily="34" charset="0"/>
              </a:rPr>
              <a:t>Silent </a:t>
            </a:r>
            <a:r>
              <a:rPr lang="en-US" sz="1714" dirty="0">
                <a:solidFill>
                  <a:schemeClr val="accent1"/>
                </a:solidFill>
                <a:latin typeface="Calibri" panose="020F0502020204030204" pitchFamily="34" charset="0"/>
                <a:cs typeface="Calibri" panose="020F0502020204030204" pitchFamily="34" charset="0"/>
              </a:rPr>
              <a:t>Savior</a:t>
            </a:r>
          </a:p>
        </p:txBody>
      </p:sp>
      <p:sp>
        <p:nvSpPr>
          <p:cNvPr id="49" name="Content Placeholder 16">
            <a:extLst>
              <a:ext uri="{FF2B5EF4-FFF2-40B4-BE49-F238E27FC236}">
                <a16:creationId xmlns:a16="http://schemas.microsoft.com/office/drawing/2014/main" id="{DE511203-66AB-91D1-D883-4523E3D98A5E}"/>
              </a:ext>
            </a:extLst>
          </p:cNvPr>
          <p:cNvSpPr txBox="1">
            <a:spLocks/>
          </p:cNvSpPr>
          <p:nvPr/>
        </p:nvSpPr>
        <p:spPr>
          <a:xfrm>
            <a:off x="1935589" y="978496"/>
            <a:ext cx="7923129" cy="319251"/>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lgn="just" defTabSz="914396">
              <a:spcAft>
                <a:spcPts val="1000"/>
              </a:spcAft>
              <a:defRPr/>
            </a:pPr>
            <a:r>
              <a:rPr lang="en-IN" sz="1143" i="1" dirty="0">
                <a:solidFill>
                  <a:srgbClr val="75787B"/>
                </a:solidFill>
                <a:latin typeface="Calibri" panose="020F0502020204030204" pitchFamily="34" charset="0"/>
                <a:cs typeface="Calibri" panose="020F0502020204030204" pitchFamily="34" charset="0"/>
              </a:rPr>
              <a:t>This project aims to develop a machine learning (ML) model to identify fire alarms in a building and automatically display a sign language video alert on all TVs, display monitors, and display devices. This system will be particularly beneficial for Hearing Disability and Hard of Hearing individuals, who may not be able to hear the traditional fire alarm sound.</a:t>
            </a:r>
            <a:endParaRPr lang="en-US" sz="1143" i="1" dirty="0">
              <a:solidFill>
                <a:srgbClr val="75787B"/>
              </a:solidFill>
              <a:latin typeface="Calibri" panose="020F0502020204030204" pitchFamily="34" charset="0"/>
              <a:cs typeface="Calibri" panose="020F0502020204030204" pitchFamily="34" charset="0"/>
            </a:endParaRPr>
          </a:p>
        </p:txBody>
      </p:sp>
      <p:cxnSp>
        <p:nvCxnSpPr>
          <p:cNvPr id="52" name="Straight Connector 51">
            <a:extLst>
              <a:ext uri="{FF2B5EF4-FFF2-40B4-BE49-F238E27FC236}">
                <a16:creationId xmlns:a16="http://schemas.microsoft.com/office/drawing/2014/main" id="{14128A68-E304-CB8A-E4CC-94845F96C4FF}"/>
              </a:ext>
            </a:extLst>
          </p:cNvPr>
          <p:cNvCxnSpPr>
            <a:cxnSpLocks/>
          </p:cNvCxnSpPr>
          <p:nvPr/>
        </p:nvCxnSpPr>
        <p:spPr>
          <a:xfrm flipV="1">
            <a:off x="2869221" y="1836730"/>
            <a:ext cx="4066204" cy="408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F6A17A21-05B6-813F-4797-9945F783D014}"/>
              </a:ext>
            </a:extLst>
          </p:cNvPr>
          <p:cNvSpPr/>
          <p:nvPr/>
        </p:nvSpPr>
        <p:spPr>
          <a:xfrm>
            <a:off x="1945610" y="1734213"/>
            <a:ext cx="1843258" cy="210846"/>
          </a:xfrm>
          <a:prstGeom prst="rect">
            <a:avLst/>
          </a:prstGeom>
          <a:solidFill>
            <a:schemeClr val="bg1"/>
          </a:solidFill>
          <a:ln>
            <a:noFill/>
            <a:prstDash val="dash"/>
          </a:ln>
        </p:spPr>
        <p:txBody>
          <a:bodyPr lIns="137160" anchor="ctr"/>
          <a:lstStyle/>
          <a:p>
            <a:pPr eaLnBrk="0" fontAlgn="base" hangingPunct="0">
              <a:spcBef>
                <a:spcPct val="0"/>
              </a:spcBef>
              <a:spcAft>
                <a:spcPct val="0"/>
              </a:spcAft>
              <a:buClr>
                <a:srgbClr val="0097A9"/>
              </a:buClr>
              <a:buSzPct val="75000"/>
            </a:pPr>
            <a:r>
              <a:rPr lang="en-US" sz="1143" dirty="0">
                <a:solidFill>
                  <a:prstClr val="black"/>
                </a:solidFill>
                <a:latin typeface="Calibri" panose="020F0502020204030204" pitchFamily="34" charset="0"/>
                <a:ea typeface="Verdana" panose="020B0604030504040204" pitchFamily="34" charset="0"/>
                <a:cs typeface="Calibri" panose="020F0502020204030204" pitchFamily="34" charset="0"/>
              </a:rPr>
              <a:t>Key Findings *</a:t>
            </a:r>
            <a:r>
              <a:rPr lang="en-US" sz="525" i="1" dirty="0">
                <a:solidFill>
                  <a:schemeClr val="tx1">
                    <a:lumMod val="50000"/>
                    <a:lumOff val="50000"/>
                  </a:schemeClr>
                </a:solidFill>
                <a:latin typeface="Calibri" panose="020F0502020204030204" pitchFamily="34" charset="0"/>
                <a:ea typeface="Verdana" panose="020B0604030504040204" pitchFamily="34" charset="0"/>
                <a:cs typeface="Calibri" panose="020F0502020204030204" pitchFamily="34" charset="0"/>
              </a:rPr>
              <a:t>source : WHO, NIDCD, NFPA</a:t>
            </a:r>
            <a:endParaRPr lang="en-US" sz="750" i="1" dirty="0">
              <a:solidFill>
                <a:schemeClr val="tx1">
                  <a:lumMod val="50000"/>
                  <a:lumOff val="50000"/>
                </a:schemeClr>
              </a:solidFill>
              <a:latin typeface="Calibri" panose="020F0502020204030204" pitchFamily="34" charset="0"/>
              <a:ea typeface="Verdana" panose="020B0604030504040204" pitchFamily="34" charset="0"/>
              <a:cs typeface="Calibri" panose="020F0502020204030204" pitchFamily="34" charset="0"/>
            </a:endParaRPr>
          </a:p>
        </p:txBody>
      </p:sp>
      <p:cxnSp>
        <p:nvCxnSpPr>
          <p:cNvPr id="57" name="Straight Connector 56">
            <a:extLst>
              <a:ext uri="{FF2B5EF4-FFF2-40B4-BE49-F238E27FC236}">
                <a16:creationId xmlns:a16="http://schemas.microsoft.com/office/drawing/2014/main" id="{CAC6394A-29DC-8036-E3FA-9A54439CA1B2}"/>
              </a:ext>
            </a:extLst>
          </p:cNvPr>
          <p:cNvCxnSpPr>
            <a:cxnSpLocks/>
          </p:cNvCxnSpPr>
          <p:nvPr/>
        </p:nvCxnSpPr>
        <p:spPr>
          <a:xfrm rot="5400000">
            <a:off x="4511700" y="1492238"/>
            <a:ext cx="0" cy="4136512"/>
          </a:xfrm>
          <a:prstGeom prst="line">
            <a:avLst/>
          </a:prstGeom>
          <a:ln w="19050" cap="flat" cmpd="sng" algn="ctr">
            <a:solidFill>
              <a:schemeClr val="bg1">
                <a:lumMod val="50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094" name="Group 3093">
            <a:extLst>
              <a:ext uri="{FF2B5EF4-FFF2-40B4-BE49-F238E27FC236}">
                <a16:creationId xmlns:a16="http://schemas.microsoft.com/office/drawing/2014/main" id="{11777DDC-9B0F-04C8-D0C0-35C58777E732}"/>
              </a:ext>
            </a:extLst>
          </p:cNvPr>
          <p:cNvGrpSpPr/>
          <p:nvPr/>
        </p:nvGrpSpPr>
        <p:grpSpPr>
          <a:xfrm>
            <a:off x="2062293" y="2102691"/>
            <a:ext cx="1147794" cy="553998"/>
            <a:chOff x="3909767" y="1667360"/>
            <a:chExt cx="1530392" cy="660361"/>
          </a:xfrm>
        </p:grpSpPr>
        <p:sp>
          <p:nvSpPr>
            <p:cNvPr id="58" name="TextBox 57">
              <a:extLst>
                <a:ext uri="{FF2B5EF4-FFF2-40B4-BE49-F238E27FC236}">
                  <a16:creationId xmlns:a16="http://schemas.microsoft.com/office/drawing/2014/main" id="{00779C9A-D6E5-E70B-AB65-829F8BB3C8CB}"/>
                </a:ext>
              </a:extLst>
            </p:cNvPr>
            <p:cNvSpPr txBox="1"/>
            <p:nvPr/>
          </p:nvSpPr>
          <p:spPr>
            <a:xfrm>
              <a:off x="3913672" y="1667360"/>
              <a:ext cx="1526487" cy="660361"/>
            </a:xfrm>
            <a:prstGeom prst="rect">
              <a:avLst/>
            </a:prstGeom>
            <a:noFill/>
          </p:spPr>
          <p:txBody>
            <a:bodyPr wrap="none" rtlCol="0">
              <a:spAutoFit/>
            </a:bodyPr>
            <a:lstStyle/>
            <a:p>
              <a:r>
                <a:rPr lang="en-US" sz="2000" dirty="0"/>
                <a:t>430 Mil.</a:t>
              </a:r>
            </a:p>
            <a:p>
              <a:r>
                <a:rPr lang="en-US" sz="1000" dirty="0"/>
                <a:t>People Worldwide</a:t>
              </a:r>
            </a:p>
          </p:txBody>
        </p:sp>
        <p:cxnSp>
          <p:nvCxnSpPr>
            <p:cNvPr id="3085" name="Straight Connector 3084">
              <a:extLst>
                <a:ext uri="{FF2B5EF4-FFF2-40B4-BE49-F238E27FC236}">
                  <a16:creationId xmlns:a16="http://schemas.microsoft.com/office/drawing/2014/main" id="{BACD81E6-C5CA-82F4-6EF9-C5E4C4F285FE}"/>
                </a:ext>
              </a:extLst>
            </p:cNvPr>
            <p:cNvCxnSpPr>
              <a:cxnSpLocks/>
            </p:cNvCxnSpPr>
            <p:nvPr/>
          </p:nvCxnSpPr>
          <p:spPr>
            <a:xfrm rot="5400000" flipV="1">
              <a:off x="3661616" y="1980946"/>
              <a:ext cx="500393" cy="4092"/>
            </a:xfrm>
            <a:prstGeom prst="line">
              <a:avLst/>
            </a:prstGeom>
            <a:ln w="76200"/>
          </p:spPr>
          <p:style>
            <a:lnRef idx="3">
              <a:schemeClr val="accent1"/>
            </a:lnRef>
            <a:fillRef idx="0">
              <a:schemeClr val="accent1"/>
            </a:fillRef>
            <a:effectRef idx="2">
              <a:schemeClr val="accent1"/>
            </a:effectRef>
            <a:fontRef idx="minor">
              <a:schemeClr val="tx1"/>
            </a:fontRef>
          </p:style>
        </p:cxnSp>
      </p:grpSp>
      <p:grpSp>
        <p:nvGrpSpPr>
          <p:cNvPr id="3095" name="Group 3094">
            <a:extLst>
              <a:ext uri="{FF2B5EF4-FFF2-40B4-BE49-F238E27FC236}">
                <a16:creationId xmlns:a16="http://schemas.microsoft.com/office/drawing/2014/main" id="{2143A6EB-5790-454E-6AD2-92302A756790}"/>
              </a:ext>
            </a:extLst>
          </p:cNvPr>
          <p:cNvGrpSpPr/>
          <p:nvPr/>
        </p:nvGrpSpPr>
        <p:grpSpPr>
          <a:xfrm>
            <a:off x="3822632" y="2112356"/>
            <a:ext cx="904415" cy="553998"/>
            <a:chOff x="5403467" y="1645367"/>
            <a:chExt cx="1205885" cy="660363"/>
          </a:xfrm>
        </p:grpSpPr>
        <p:sp>
          <p:nvSpPr>
            <p:cNvPr id="60" name="TextBox 59">
              <a:extLst>
                <a:ext uri="{FF2B5EF4-FFF2-40B4-BE49-F238E27FC236}">
                  <a16:creationId xmlns:a16="http://schemas.microsoft.com/office/drawing/2014/main" id="{65212FFD-8B3E-1449-7210-96CFE0533223}"/>
                </a:ext>
              </a:extLst>
            </p:cNvPr>
            <p:cNvSpPr txBox="1"/>
            <p:nvPr/>
          </p:nvSpPr>
          <p:spPr>
            <a:xfrm>
              <a:off x="5403467" y="1645367"/>
              <a:ext cx="1205885" cy="660363"/>
            </a:xfrm>
            <a:prstGeom prst="rect">
              <a:avLst/>
            </a:prstGeom>
            <a:noFill/>
          </p:spPr>
          <p:txBody>
            <a:bodyPr wrap="none" rtlCol="0">
              <a:spAutoFit/>
            </a:bodyPr>
            <a:lstStyle/>
            <a:p>
              <a:r>
                <a:rPr lang="en-US" sz="2000" dirty="0"/>
                <a:t>34 Mil.</a:t>
              </a:r>
            </a:p>
            <a:p>
              <a:r>
                <a:rPr lang="en-US" sz="1000" dirty="0"/>
                <a:t>are Children</a:t>
              </a:r>
            </a:p>
          </p:txBody>
        </p:sp>
        <p:cxnSp>
          <p:nvCxnSpPr>
            <p:cNvPr id="3086" name="Straight Connector 3085">
              <a:extLst>
                <a:ext uri="{FF2B5EF4-FFF2-40B4-BE49-F238E27FC236}">
                  <a16:creationId xmlns:a16="http://schemas.microsoft.com/office/drawing/2014/main" id="{649C20C4-5205-07AC-20BD-E564DC638C59}"/>
                </a:ext>
              </a:extLst>
            </p:cNvPr>
            <p:cNvCxnSpPr>
              <a:cxnSpLocks/>
            </p:cNvCxnSpPr>
            <p:nvPr/>
          </p:nvCxnSpPr>
          <p:spPr>
            <a:xfrm rot="5400000" flipV="1">
              <a:off x="5155131" y="1945603"/>
              <a:ext cx="500393" cy="3720"/>
            </a:xfrm>
            <a:prstGeom prst="line">
              <a:avLst/>
            </a:prstGeom>
            <a:ln w="76200"/>
          </p:spPr>
          <p:style>
            <a:lnRef idx="3">
              <a:schemeClr val="accent1"/>
            </a:lnRef>
            <a:fillRef idx="0">
              <a:schemeClr val="accent1"/>
            </a:fillRef>
            <a:effectRef idx="2">
              <a:schemeClr val="accent1"/>
            </a:effectRef>
            <a:fontRef idx="minor">
              <a:schemeClr val="tx1"/>
            </a:fontRef>
          </p:style>
        </p:cxnSp>
      </p:grpSp>
      <p:grpSp>
        <p:nvGrpSpPr>
          <p:cNvPr id="3096" name="Group 3095">
            <a:extLst>
              <a:ext uri="{FF2B5EF4-FFF2-40B4-BE49-F238E27FC236}">
                <a16:creationId xmlns:a16="http://schemas.microsoft.com/office/drawing/2014/main" id="{81C89D20-8E21-7486-33E9-F07719A0FAF5}"/>
              </a:ext>
            </a:extLst>
          </p:cNvPr>
          <p:cNvGrpSpPr/>
          <p:nvPr/>
        </p:nvGrpSpPr>
        <p:grpSpPr>
          <a:xfrm>
            <a:off x="5423858" y="2122874"/>
            <a:ext cx="1131832" cy="553998"/>
            <a:chOff x="6729500" y="1626762"/>
            <a:chExt cx="1509110" cy="660363"/>
          </a:xfrm>
        </p:grpSpPr>
        <p:sp>
          <p:nvSpPr>
            <p:cNvPr id="61" name="TextBox 60">
              <a:extLst>
                <a:ext uri="{FF2B5EF4-FFF2-40B4-BE49-F238E27FC236}">
                  <a16:creationId xmlns:a16="http://schemas.microsoft.com/office/drawing/2014/main" id="{C2C10B4D-C42D-9FF5-EA9E-08FB70232BA3}"/>
                </a:ext>
              </a:extLst>
            </p:cNvPr>
            <p:cNvSpPr txBox="1"/>
            <p:nvPr/>
          </p:nvSpPr>
          <p:spPr>
            <a:xfrm>
              <a:off x="6731359" y="1626762"/>
              <a:ext cx="1507251" cy="660363"/>
            </a:xfrm>
            <a:prstGeom prst="rect">
              <a:avLst/>
            </a:prstGeom>
            <a:noFill/>
          </p:spPr>
          <p:txBody>
            <a:bodyPr wrap="none" rtlCol="0">
              <a:spAutoFit/>
            </a:bodyPr>
            <a:lstStyle/>
            <a:p>
              <a:r>
                <a:rPr lang="en-US" sz="2000" dirty="0"/>
                <a:t>15% </a:t>
              </a:r>
              <a:r>
                <a:rPr lang="en-US" sz="2000" dirty="0">
                  <a:solidFill>
                    <a:schemeClr val="accent2"/>
                  </a:solidFill>
                </a:rPr>
                <a:t>&gt; 18</a:t>
              </a:r>
            </a:p>
            <a:p>
              <a:r>
                <a:rPr lang="en-US" sz="1000" dirty="0"/>
                <a:t>Adults (NIDCD)</a:t>
              </a:r>
            </a:p>
          </p:txBody>
        </p:sp>
        <p:cxnSp>
          <p:nvCxnSpPr>
            <p:cNvPr id="3087" name="Straight Connector 3086">
              <a:extLst>
                <a:ext uri="{FF2B5EF4-FFF2-40B4-BE49-F238E27FC236}">
                  <a16:creationId xmlns:a16="http://schemas.microsoft.com/office/drawing/2014/main" id="{3A94A513-421C-A175-8BC7-0C660C4C52D1}"/>
                </a:ext>
              </a:extLst>
            </p:cNvPr>
            <p:cNvCxnSpPr>
              <a:cxnSpLocks/>
            </p:cNvCxnSpPr>
            <p:nvPr/>
          </p:nvCxnSpPr>
          <p:spPr>
            <a:xfrm rot="5400000" flipV="1">
              <a:off x="6481163" y="1927283"/>
              <a:ext cx="500393" cy="3720"/>
            </a:xfrm>
            <a:prstGeom prst="line">
              <a:avLst/>
            </a:prstGeom>
            <a:ln w="76200"/>
          </p:spPr>
          <p:style>
            <a:lnRef idx="3">
              <a:schemeClr val="accent1"/>
            </a:lnRef>
            <a:fillRef idx="0">
              <a:schemeClr val="accent1"/>
            </a:fillRef>
            <a:effectRef idx="2">
              <a:schemeClr val="accent1"/>
            </a:effectRef>
            <a:fontRef idx="minor">
              <a:schemeClr val="tx1"/>
            </a:fontRef>
          </p:style>
        </p:cxnSp>
      </p:grpSp>
      <p:grpSp>
        <p:nvGrpSpPr>
          <p:cNvPr id="3097" name="Group 3096">
            <a:extLst>
              <a:ext uri="{FF2B5EF4-FFF2-40B4-BE49-F238E27FC236}">
                <a16:creationId xmlns:a16="http://schemas.microsoft.com/office/drawing/2014/main" id="{9399BF7F-15BD-543D-EB1E-16A8954F46C1}"/>
              </a:ext>
            </a:extLst>
          </p:cNvPr>
          <p:cNvGrpSpPr/>
          <p:nvPr/>
        </p:nvGrpSpPr>
        <p:grpSpPr>
          <a:xfrm>
            <a:off x="2062427" y="2746595"/>
            <a:ext cx="1479892" cy="597984"/>
            <a:chOff x="8157034" y="1602861"/>
            <a:chExt cx="1973189" cy="712795"/>
          </a:xfrm>
        </p:grpSpPr>
        <p:sp>
          <p:nvSpPr>
            <p:cNvPr id="62" name="TextBox 61">
              <a:extLst>
                <a:ext uri="{FF2B5EF4-FFF2-40B4-BE49-F238E27FC236}">
                  <a16:creationId xmlns:a16="http://schemas.microsoft.com/office/drawing/2014/main" id="{7E2036D2-C6DC-BBE7-8883-9028B6346B13}"/>
                </a:ext>
              </a:extLst>
            </p:cNvPr>
            <p:cNvSpPr txBox="1"/>
            <p:nvPr/>
          </p:nvSpPr>
          <p:spPr>
            <a:xfrm>
              <a:off x="8157034" y="1602861"/>
              <a:ext cx="1973189" cy="712795"/>
            </a:xfrm>
            <a:prstGeom prst="rect">
              <a:avLst/>
            </a:prstGeom>
            <a:noFill/>
          </p:spPr>
          <p:txBody>
            <a:bodyPr wrap="none" rtlCol="0">
              <a:spAutoFit/>
            </a:bodyPr>
            <a:lstStyle/>
            <a:p>
              <a:r>
                <a:rPr lang="en-US" sz="2286" dirty="0"/>
                <a:t>1,353,500</a:t>
              </a:r>
            </a:p>
            <a:p>
              <a:r>
                <a:rPr lang="en-US" sz="1000" dirty="0"/>
                <a:t>Fires in 2021 USA (NFPA)</a:t>
              </a:r>
            </a:p>
          </p:txBody>
        </p:sp>
        <p:cxnSp>
          <p:nvCxnSpPr>
            <p:cNvPr id="3089" name="Straight Connector 3088">
              <a:extLst>
                <a:ext uri="{FF2B5EF4-FFF2-40B4-BE49-F238E27FC236}">
                  <a16:creationId xmlns:a16="http://schemas.microsoft.com/office/drawing/2014/main" id="{50A7824F-B8F4-8811-7C1A-EFF572FD6CC8}"/>
                </a:ext>
              </a:extLst>
            </p:cNvPr>
            <p:cNvCxnSpPr>
              <a:cxnSpLocks/>
            </p:cNvCxnSpPr>
            <p:nvPr/>
          </p:nvCxnSpPr>
          <p:spPr>
            <a:xfrm rot="5400000" flipV="1">
              <a:off x="7895701" y="1953667"/>
              <a:ext cx="550432" cy="4952"/>
            </a:xfrm>
            <a:prstGeom prst="line">
              <a:avLst/>
            </a:prstGeom>
            <a:ln w="76200"/>
          </p:spPr>
          <p:style>
            <a:lnRef idx="3">
              <a:schemeClr val="accent1"/>
            </a:lnRef>
            <a:fillRef idx="0">
              <a:schemeClr val="accent1"/>
            </a:fillRef>
            <a:effectRef idx="2">
              <a:schemeClr val="accent1"/>
            </a:effectRef>
            <a:fontRef idx="minor">
              <a:schemeClr val="tx1"/>
            </a:fontRef>
          </p:style>
        </p:cxnSp>
      </p:grpSp>
      <p:grpSp>
        <p:nvGrpSpPr>
          <p:cNvPr id="3098" name="Group 3097">
            <a:extLst>
              <a:ext uri="{FF2B5EF4-FFF2-40B4-BE49-F238E27FC236}">
                <a16:creationId xmlns:a16="http://schemas.microsoft.com/office/drawing/2014/main" id="{167D9465-5A8D-0472-AA0E-CA5E9856C5AB}"/>
              </a:ext>
            </a:extLst>
          </p:cNvPr>
          <p:cNvGrpSpPr/>
          <p:nvPr/>
        </p:nvGrpSpPr>
        <p:grpSpPr>
          <a:xfrm>
            <a:off x="3831641" y="2747271"/>
            <a:ext cx="994323" cy="553998"/>
            <a:chOff x="10010525" y="1624157"/>
            <a:chExt cx="1325763" cy="660365"/>
          </a:xfrm>
        </p:grpSpPr>
        <p:sp>
          <p:nvSpPr>
            <p:cNvPr id="63" name="TextBox 62">
              <a:extLst>
                <a:ext uri="{FF2B5EF4-FFF2-40B4-BE49-F238E27FC236}">
                  <a16:creationId xmlns:a16="http://schemas.microsoft.com/office/drawing/2014/main" id="{34C197FA-DEAD-63AC-927A-9D553C4B167F}"/>
                </a:ext>
              </a:extLst>
            </p:cNvPr>
            <p:cNvSpPr txBox="1"/>
            <p:nvPr/>
          </p:nvSpPr>
          <p:spPr>
            <a:xfrm>
              <a:off x="10010712" y="1624157"/>
              <a:ext cx="1325576" cy="660365"/>
            </a:xfrm>
            <a:prstGeom prst="rect">
              <a:avLst/>
            </a:prstGeom>
            <a:noFill/>
          </p:spPr>
          <p:txBody>
            <a:bodyPr wrap="none" rtlCol="0">
              <a:spAutoFit/>
            </a:bodyPr>
            <a:lstStyle/>
            <a:p>
              <a:r>
                <a:rPr lang="en-US" sz="2000" dirty="0"/>
                <a:t>18500</a:t>
              </a:r>
            </a:p>
            <a:p>
              <a:r>
                <a:rPr lang="en-US" sz="1000" dirty="0"/>
                <a:t>Deaths, Injuries</a:t>
              </a:r>
            </a:p>
          </p:txBody>
        </p:sp>
        <p:cxnSp>
          <p:nvCxnSpPr>
            <p:cNvPr id="3091" name="Straight Connector 3090">
              <a:extLst>
                <a:ext uri="{FF2B5EF4-FFF2-40B4-BE49-F238E27FC236}">
                  <a16:creationId xmlns:a16="http://schemas.microsoft.com/office/drawing/2014/main" id="{66045256-DD8F-4748-84C2-5A350AE3B095}"/>
                </a:ext>
              </a:extLst>
            </p:cNvPr>
            <p:cNvCxnSpPr>
              <a:cxnSpLocks/>
            </p:cNvCxnSpPr>
            <p:nvPr/>
          </p:nvCxnSpPr>
          <p:spPr>
            <a:xfrm rot="5400000" flipV="1">
              <a:off x="9737355" y="1908778"/>
              <a:ext cx="550432" cy="4092"/>
            </a:xfrm>
            <a:prstGeom prst="line">
              <a:avLst/>
            </a:prstGeom>
            <a:ln w="76200">
              <a:solidFill>
                <a:srgbClr val="C00000"/>
              </a:solidFill>
            </a:ln>
          </p:spPr>
          <p:style>
            <a:lnRef idx="3">
              <a:schemeClr val="accent1"/>
            </a:lnRef>
            <a:fillRef idx="0">
              <a:schemeClr val="accent1"/>
            </a:fillRef>
            <a:effectRef idx="2">
              <a:schemeClr val="accent1"/>
            </a:effectRef>
            <a:fontRef idx="minor">
              <a:schemeClr val="tx1"/>
            </a:fontRef>
          </p:style>
        </p:cxnSp>
      </p:grpSp>
      <p:grpSp>
        <p:nvGrpSpPr>
          <p:cNvPr id="3112" name="Group 3111">
            <a:extLst>
              <a:ext uri="{FF2B5EF4-FFF2-40B4-BE49-F238E27FC236}">
                <a16:creationId xmlns:a16="http://schemas.microsoft.com/office/drawing/2014/main" id="{D48BFFA0-1A7E-BFBF-48B8-CBEFDE0172CF}"/>
              </a:ext>
            </a:extLst>
          </p:cNvPr>
          <p:cNvGrpSpPr/>
          <p:nvPr/>
        </p:nvGrpSpPr>
        <p:grpSpPr>
          <a:xfrm>
            <a:off x="5416184" y="2653057"/>
            <a:ext cx="1529586" cy="707886"/>
            <a:chOff x="10010711" y="1624157"/>
            <a:chExt cx="2039447" cy="843801"/>
          </a:xfrm>
        </p:grpSpPr>
        <p:sp>
          <p:nvSpPr>
            <p:cNvPr id="3113" name="TextBox 3112">
              <a:extLst>
                <a:ext uri="{FF2B5EF4-FFF2-40B4-BE49-F238E27FC236}">
                  <a16:creationId xmlns:a16="http://schemas.microsoft.com/office/drawing/2014/main" id="{2A3F6077-EA24-842C-53BF-797F113EF098}"/>
                </a:ext>
              </a:extLst>
            </p:cNvPr>
            <p:cNvSpPr txBox="1"/>
            <p:nvPr/>
          </p:nvSpPr>
          <p:spPr>
            <a:xfrm>
              <a:off x="10010711" y="1624157"/>
              <a:ext cx="2039447" cy="843801"/>
            </a:xfrm>
            <a:prstGeom prst="rect">
              <a:avLst/>
            </a:prstGeom>
            <a:noFill/>
          </p:spPr>
          <p:txBody>
            <a:bodyPr wrap="none" rtlCol="0">
              <a:spAutoFit/>
            </a:bodyPr>
            <a:lstStyle/>
            <a:p>
              <a:r>
                <a:rPr lang="en-US" sz="2000" dirty="0"/>
                <a:t>#1</a:t>
              </a:r>
            </a:p>
            <a:p>
              <a:r>
                <a:rPr lang="en-US" sz="1000" dirty="0"/>
                <a:t>Most affected are people </a:t>
              </a:r>
            </a:p>
            <a:p>
              <a:r>
                <a:rPr lang="en-US" sz="1000" dirty="0"/>
                <a:t>with disabilities</a:t>
              </a:r>
            </a:p>
          </p:txBody>
        </p:sp>
        <p:cxnSp>
          <p:nvCxnSpPr>
            <p:cNvPr id="3114" name="Straight Connector 3113">
              <a:extLst>
                <a:ext uri="{FF2B5EF4-FFF2-40B4-BE49-F238E27FC236}">
                  <a16:creationId xmlns:a16="http://schemas.microsoft.com/office/drawing/2014/main" id="{B57149F7-0379-C0D3-8471-D4FB1311D67C}"/>
                </a:ext>
              </a:extLst>
            </p:cNvPr>
            <p:cNvCxnSpPr>
              <a:cxnSpLocks/>
            </p:cNvCxnSpPr>
            <p:nvPr/>
          </p:nvCxnSpPr>
          <p:spPr>
            <a:xfrm rot="5400000" flipV="1">
              <a:off x="9747599" y="1992215"/>
              <a:ext cx="550432" cy="3720"/>
            </a:xfrm>
            <a:prstGeom prst="line">
              <a:avLst/>
            </a:prstGeom>
            <a:ln w="76200">
              <a:solidFill>
                <a:schemeClr val="accent2"/>
              </a:solidFill>
            </a:ln>
          </p:spPr>
          <p:style>
            <a:lnRef idx="3">
              <a:schemeClr val="accent1"/>
            </a:lnRef>
            <a:fillRef idx="0">
              <a:schemeClr val="accent1"/>
            </a:fillRef>
            <a:effectRef idx="2">
              <a:schemeClr val="accent1"/>
            </a:effectRef>
            <a:fontRef idx="minor">
              <a:schemeClr val="tx1"/>
            </a:fontRef>
          </p:style>
        </p:cxnSp>
      </p:grpSp>
      <p:cxnSp>
        <p:nvCxnSpPr>
          <p:cNvPr id="3117" name="Straight Connector 3116">
            <a:extLst>
              <a:ext uri="{FF2B5EF4-FFF2-40B4-BE49-F238E27FC236}">
                <a16:creationId xmlns:a16="http://schemas.microsoft.com/office/drawing/2014/main" id="{0C062789-9F24-D5AD-0421-056751C21212}"/>
              </a:ext>
            </a:extLst>
          </p:cNvPr>
          <p:cNvCxnSpPr>
            <a:cxnSpLocks/>
          </p:cNvCxnSpPr>
          <p:nvPr/>
        </p:nvCxnSpPr>
        <p:spPr>
          <a:xfrm flipV="1">
            <a:off x="2418668" y="3836703"/>
            <a:ext cx="4516757" cy="371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18" name="Rectangle 3117">
            <a:extLst>
              <a:ext uri="{FF2B5EF4-FFF2-40B4-BE49-F238E27FC236}">
                <a16:creationId xmlns:a16="http://schemas.microsoft.com/office/drawing/2014/main" id="{72537CEA-2F1B-4810-0E16-E6FC2A5C3EFA}"/>
              </a:ext>
            </a:extLst>
          </p:cNvPr>
          <p:cNvSpPr/>
          <p:nvPr/>
        </p:nvSpPr>
        <p:spPr>
          <a:xfrm>
            <a:off x="1935588" y="3734000"/>
            <a:ext cx="1270329" cy="195442"/>
          </a:xfrm>
          <a:prstGeom prst="rect">
            <a:avLst/>
          </a:prstGeom>
          <a:solidFill>
            <a:schemeClr val="bg1"/>
          </a:solidFill>
          <a:ln>
            <a:noFill/>
            <a:prstDash val="dash"/>
          </a:ln>
        </p:spPr>
        <p:txBody>
          <a:bodyPr lIns="137160" anchor="ctr"/>
          <a:lstStyle/>
          <a:p>
            <a:pPr eaLnBrk="0" fontAlgn="base" hangingPunct="0">
              <a:spcBef>
                <a:spcPct val="0"/>
              </a:spcBef>
              <a:spcAft>
                <a:spcPct val="0"/>
              </a:spcAft>
              <a:buClr>
                <a:srgbClr val="0097A9"/>
              </a:buClr>
              <a:buSzPct val="75000"/>
            </a:pPr>
            <a:r>
              <a:rPr lang="en-US" sz="857" b="1" dirty="0">
                <a:solidFill>
                  <a:prstClr val="black"/>
                </a:solidFill>
                <a:latin typeface="Calibri" panose="020F0502020204030204" pitchFamily="34" charset="0"/>
                <a:ea typeface="Verdana" panose="020B0604030504040204" pitchFamily="34" charset="0"/>
                <a:cs typeface="Calibri" panose="020F0502020204030204" pitchFamily="34" charset="0"/>
              </a:rPr>
              <a:t>What can be done? </a:t>
            </a:r>
            <a:endParaRPr lang="en-US" sz="857" dirty="0">
              <a:solidFill>
                <a:prstClr val="black"/>
              </a:solidFill>
              <a:latin typeface="Calibri" panose="020F0502020204030204" pitchFamily="34" charset="0"/>
              <a:ea typeface="Verdana" panose="020B0604030504040204" pitchFamily="34" charset="0"/>
              <a:cs typeface="Calibri" panose="020F0502020204030204" pitchFamily="34" charset="0"/>
            </a:endParaRPr>
          </a:p>
        </p:txBody>
      </p:sp>
      <p:sp>
        <p:nvSpPr>
          <p:cNvPr id="3123" name="Rectangle 3122">
            <a:extLst>
              <a:ext uri="{FF2B5EF4-FFF2-40B4-BE49-F238E27FC236}">
                <a16:creationId xmlns:a16="http://schemas.microsoft.com/office/drawing/2014/main" id="{1896032A-DBF7-1985-34CB-ED8DD63B235E}"/>
              </a:ext>
            </a:extLst>
          </p:cNvPr>
          <p:cNvSpPr/>
          <p:nvPr/>
        </p:nvSpPr>
        <p:spPr>
          <a:xfrm>
            <a:off x="1739154" y="6093823"/>
            <a:ext cx="1156063" cy="47026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86"/>
          </a:p>
        </p:txBody>
      </p:sp>
      <p:cxnSp>
        <p:nvCxnSpPr>
          <p:cNvPr id="5" name="Straight Connector 4">
            <a:extLst>
              <a:ext uri="{FF2B5EF4-FFF2-40B4-BE49-F238E27FC236}">
                <a16:creationId xmlns:a16="http://schemas.microsoft.com/office/drawing/2014/main" id="{C3BD686B-23A3-3A73-E731-4E0EAF3DB191}"/>
              </a:ext>
            </a:extLst>
          </p:cNvPr>
          <p:cNvCxnSpPr>
            <a:cxnSpLocks/>
          </p:cNvCxnSpPr>
          <p:nvPr/>
        </p:nvCxnSpPr>
        <p:spPr>
          <a:xfrm>
            <a:off x="7219290" y="2068843"/>
            <a:ext cx="0" cy="3418605"/>
          </a:xfrm>
          <a:prstGeom prst="line">
            <a:avLst/>
          </a:prstGeom>
          <a:ln w="19050" cap="flat" cmpd="sng" algn="ctr">
            <a:solidFill>
              <a:schemeClr val="bg1">
                <a:lumMod val="50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1CED93CC-F82D-4CE1-F2AC-D8E81AEBC767}"/>
              </a:ext>
            </a:extLst>
          </p:cNvPr>
          <p:cNvCxnSpPr>
            <a:cxnSpLocks/>
          </p:cNvCxnSpPr>
          <p:nvPr/>
        </p:nvCxnSpPr>
        <p:spPr>
          <a:xfrm flipV="1">
            <a:off x="7772112" y="1841138"/>
            <a:ext cx="2086606" cy="337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379453DD-C881-423A-EC1A-8A08C40C0D24}"/>
              </a:ext>
            </a:extLst>
          </p:cNvPr>
          <p:cNvSpPr/>
          <p:nvPr/>
        </p:nvSpPr>
        <p:spPr>
          <a:xfrm>
            <a:off x="7102090" y="1738267"/>
            <a:ext cx="1267506" cy="205740"/>
          </a:xfrm>
          <a:prstGeom prst="rect">
            <a:avLst/>
          </a:prstGeom>
          <a:solidFill>
            <a:schemeClr val="bg1"/>
          </a:solidFill>
          <a:ln>
            <a:noFill/>
            <a:prstDash val="dash"/>
          </a:ln>
        </p:spPr>
        <p:txBody>
          <a:bodyPr lIns="137160" anchor="ctr"/>
          <a:lstStyle/>
          <a:p>
            <a:pPr eaLnBrk="0" fontAlgn="base" hangingPunct="0">
              <a:spcBef>
                <a:spcPct val="0"/>
              </a:spcBef>
              <a:spcAft>
                <a:spcPct val="0"/>
              </a:spcAft>
              <a:buClr>
                <a:srgbClr val="0097A9"/>
              </a:buClr>
              <a:buSzPct val="75000"/>
            </a:pPr>
            <a:r>
              <a:rPr lang="en-US" sz="857" b="1">
                <a:solidFill>
                  <a:prstClr val="black"/>
                </a:solidFill>
                <a:latin typeface="Calibri" panose="020F0502020204030204" pitchFamily="34" charset="0"/>
                <a:ea typeface="Verdana" panose="020B0604030504040204" pitchFamily="34" charset="0"/>
                <a:cs typeface="Calibri" panose="020F0502020204030204" pitchFamily="34" charset="0"/>
              </a:rPr>
              <a:t>Key Benefits</a:t>
            </a:r>
            <a:endParaRPr lang="en-US" sz="857" dirty="0">
              <a:solidFill>
                <a:prstClr val="black"/>
              </a:solidFill>
              <a:latin typeface="Calibri" panose="020F0502020204030204" pitchFamily="34" charset="0"/>
              <a:ea typeface="Verdana" panose="020B0604030504040204" pitchFamily="34" charset="0"/>
              <a:cs typeface="Calibri" panose="020F0502020204030204" pitchFamily="34" charset="0"/>
            </a:endParaRPr>
          </a:p>
        </p:txBody>
      </p:sp>
      <p:pic>
        <p:nvPicPr>
          <p:cNvPr id="10" name="Picture 9" descr="Protecting hand with solid fill">
            <a:extLst>
              <a:ext uri="{FF2B5EF4-FFF2-40B4-BE49-F238E27FC236}">
                <a16:creationId xmlns:a16="http://schemas.microsoft.com/office/drawing/2014/main" id="{E505ACF9-B9FC-7B46-D155-BEA45E27088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474062" y="2245806"/>
            <a:ext cx="435429" cy="435429"/>
          </a:xfrm>
          <a:prstGeom prst="rect">
            <a:avLst/>
          </a:prstGeom>
        </p:spPr>
      </p:pic>
      <p:pic>
        <p:nvPicPr>
          <p:cNvPr id="12" name="Picture 11" descr="Warning with solid fill">
            <a:extLst>
              <a:ext uri="{FF2B5EF4-FFF2-40B4-BE49-F238E27FC236}">
                <a16:creationId xmlns:a16="http://schemas.microsoft.com/office/drawing/2014/main" id="{31A17C53-744D-0F04-6C76-8279A6689DC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74062" y="2856355"/>
            <a:ext cx="435429" cy="435429"/>
          </a:xfrm>
          <a:prstGeom prst="rect">
            <a:avLst/>
          </a:prstGeom>
        </p:spPr>
      </p:pic>
      <p:pic>
        <p:nvPicPr>
          <p:cNvPr id="15" name="Picture 14" descr="Seat Belt with solid fill">
            <a:extLst>
              <a:ext uri="{FF2B5EF4-FFF2-40B4-BE49-F238E27FC236}">
                <a16:creationId xmlns:a16="http://schemas.microsoft.com/office/drawing/2014/main" id="{43CA4A22-F4C1-E5AC-E8FA-5E8976C07FB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474062" y="3479934"/>
            <a:ext cx="435429" cy="435429"/>
          </a:xfrm>
          <a:prstGeom prst="rect">
            <a:avLst/>
          </a:prstGeom>
        </p:spPr>
      </p:pic>
      <p:pic>
        <p:nvPicPr>
          <p:cNvPr id="22" name="Picture 21" descr="Badge Tick with solid fill">
            <a:extLst>
              <a:ext uri="{FF2B5EF4-FFF2-40B4-BE49-F238E27FC236}">
                <a16:creationId xmlns:a16="http://schemas.microsoft.com/office/drawing/2014/main" id="{F57ED024-1C4C-5149-A7B8-D86287A40D16}"/>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474062" y="4064898"/>
            <a:ext cx="435429" cy="435429"/>
          </a:xfrm>
          <a:prstGeom prst="rect">
            <a:avLst/>
          </a:prstGeom>
        </p:spPr>
      </p:pic>
      <p:pic>
        <p:nvPicPr>
          <p:cNvPr id="24" name="Picture 23" descr="Shield outline">
            <a:extLst>
              <a:ext uri="{FF2B5EF4-FFF2-40B4-BE49-F238E27FC236}">
                <a16:creationId xmlns:a16="http://schemas.microsoft.com/office/drawing/2014/main" id="{B09B15E9-CCD3-77F1-40DC-584F73AAB9F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474062" y="4643355"/>
            <a:ext cx="435429" cy="435429"/>
          </a:xfrm>
          <a:prstGeom prst="rect">
            <a:avLst/>
          </a:prstGeom>
        </p:spPr>
      </p:pic>
      <p:pic>
        <p:nvPicPr>
          <p:cNvPr id="30" name="Picture 29" descr="Earth globe: Americas with solid fill">
            <a:extLst>
              <a:ext uri="{FF2B5EF4-FFF2-40B4-BE49-F238E27FC236}">
                <a16:creationId xmlns:a16="http://schemas.microsoft.com/office/drawing/2014/main" id="{E40FC8A9-0B73-E581-80AD-26F1C292B4D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7474062" y="5216387"/>
            <a:ext cx="435429" cy="435429"/>
          </a:xfrm>
          <a:prstGeom prst="rect">
            <a:avLst/>
          </a:prstGeom>
        </p:spPr>
      </p:pic>
      <p:sp>
        <p:nvSpPr>
          <p:cNvPr id="32" name="AutoShape 17">
            <a:extLst>
              <a:ext uri="{FF2B5EF4-FFF2-40B4-BE49-F238E27FC236}">
                <a16:creationId xmlns:a16="http://schemas.microsoft.com/office/drawing/2014/main" id="{2AFCF69B-064A-7957-C0FA-7FAECDED88F6}"/>
              </a:ext>
            </a:extLst>
          </p:cNvPr>
          <p:cNvSpPr>
            <a:spLocks noChangeArrowheads="1"/>
          </p:cNvSpPr>
          <p:nvPr/>
        </p:nvSpPr>
        <p:spPr bwMode="gray">
          <a:xfrm>
            <a:off x="7883326" y="2264001"/>
            <a:ext cx="2122876" cy="390328"/>
          </a:xfrm>
          <a:prstGeom prst="chevron">
            <a:avLst>
              <a:gd name="adj" fmla="val 32555"/>
            </a:avLst>
          </a:prstGeom>
          <a:solidFill>
            <a:srgbClr val="44546A">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Increased Safety</a:t>
            </a:r>
          </a:p>
        </p:txBody>
      </p:sp>
      <p:sp>
        <p:nvSpPr>
          <p:cNvPr id="35" name="AutoShape 17">
            <a:extLst>
              <a:ext uri="{FF2B5EF4-FFF2-40B4-BE49-F238E27FC236}">
                <a16:creationId xmlns:a16="http://schemas.microsoft.com/office/drawing/2014/main" id="{686C829F-4066-EEB4-32DB-1B77E201DAF9}"/>
              </a:ext>
            </a:extLst>
          </p:cNvPr>
          <p:cNvSpPr>
            <a:spLocks noChangeArrowheads="1"/>
          </p:cNvSpPr>
          <p:nvPr/>
        </p:nvSpPr>
        <p:spPr bwMode="gray">
          <a:xfrm>
            <a:off x="7883326" y="2874527"/>
            <a:ext cx="2122876" cy="390328"/>
          </a:xfrm>
          <a:prstGeom prst="chevron">
            <a:avLst>
              <a:gd name="adj" fmla="val 32555"/>
            </a:avLst>
          </a:prstGeom>
          <a:solidFill>
            <a:srgbClr val="70AE48">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Reduced Risk of Injury</a:t>
            </a:r>
          </a:p>
        </p:txBody>
      </p:sp>
      <p:sp>
        <p:nvSpPr>
          <p:cNvPr id="36" name="AutoShape 17">
            <a:extLst>
              <a:ext uri="{FF2B5EF4-FFF2-40B4-BE49-F238E27FC236}">
                <a16:creationId xmlns:a16="http://schemas.microsoft.com/office/drawing/2014/main" id="{338E4285-A142-0D03-8B34-0E882F86F991}"/>
              </a:ext>
            </a:extLst>
          </p:cNvPr>
          <p:cNvSpPr>
            <a:spLocks noChangeArrowheads="1"/>
          </p:cNvSpPr>
          <p:nvPr/>
        </p:nvSpPr>
        <p:spPr bwMode="gray">
          <a:xfrm>
            <a:off x="7883326" y="3494400"/>
            <a:ext cx="2122876" cy="390328"/>
          </a:xfrm>
          <a:prstGeom prst="chevron">
            <a:avLst>
              <a:gd name="adj" fmla="val 32555"/>
            </a:avLst>
          </a:prstGeom>
          <a:solidFill>
            <a:srgbClr val="3C8BCB">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Reduced Risk of Death</a:t>
            </a:r>
          </a:p>
        </p:txBody>
      </p:sp>
      <p:sp>
        <p:nvSpPr>
          <p:cNvPr id="38" name="AutoShape 17">
            <a:extLst>
              <a:ext uri="{FF2B5EF4-FFF2-40B4-BE49-F238E27FC236}">
                <a16:creationId xmlns:a16="http://schemas.microsoft.com/office/drawing/2014/main" id="{6DCA9369-A2A9-A33C-5A02-F213E017675E}"/>
              </a:ext>
            </a:extLst>
          </p:cNvPr>
          <p:cNvSpPr>
            <a:spLocks noChangeArrowheads="1"/>
          </p:cNvSpPr>
          <p:nvPr/>
        </p:nvSpPr>
        <p:spPr bwMode="gray">
          <a:xfrm>
            <a:off x="7883326" y="4074070"/>
            <a:ext cx="2122876" cy="390328"/>
          </a:xfrm>
          <a:prstGeom prst="chevron">
            <a:avLst>
              <a:gd name="adj" fmla="val 32555"/>
            </a:avLst>
          </a:prstGeom>
          <a:solidFill>
            <a:srgbClr val="644EA1">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Improved Fire safety Compliance</a:t>
            </a:r>
          </a:p>
        </p:txBody>
      </p:sp>
      <p:sp>
        <p:nvSpPr>
          <p:cNvPr id="40" name="AutoShape 17">
            <a:extLst>
              <a:ext uri="{FF2B5EF4-FFF2-40B4-BE49-F238E27FC236}">
                <a16:creationId xmlns:a16="http://schemas.microsoft.com/office/drawing/2014/main" id="{3673C9B4-85A1-5DC1-C5C3-0D7C2C19F2D2}"/>
              </a:ext>
            </a:extLst>
          </p:cNvPr>
          <p:cNvSpPr>
            <a:spLocks noChangeArrowheads="1"/>
          </p:cNvSpPr>
          <p:nvPr/>
        </p:nvSpPr>
        <p:spPr bwMode="gray">
          <a:xfrm>
            <a:off x="7883326" y="4659035"/>
            <a:ext cx="2122876" cy="390328"/>
          </a:xfrm>
          <a:prstGeom prst="chevron">
            <a:avLst>
              <a:gd name="adj" fmla="val 32555"/>
            </a:avLst>
          </a:prstGeom>
          <a:solidFill>
            <a:srgbClr val="9F1C20">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Safer workplace</a:t>
            </a:r>
          </a:p>
        </p:txBody>
      </p:sp>
      <p:sp>
        <p:nvSpPr>
          <p:cNvPr id="42" name="AutoShape 17">
            <a:extLst>
              <a:ext uri="{FF2B5EF4-FFF2-40B4-BE49-F238E27FC236}">
                <a16:creationId xmlns:a16="http://schemas.microsoft.com/office/drawing/2014/main" id="{5432E0C5-56CB-EE30-9839-05EDE49371A2}"/>
              </a:ext>
            </a:extLst>
          </p:cNvPr>
          <p:cNvSpPr>
            <a:spLocks noChangeArrowheads="1"/>
          </p:cNvSpPr>
          <p:nvPr/>
        </p:nvSpPr>
        <p:spPr bwMode="gray">
          <a:xfrm>
            <a:off x="7883326" y="5234034"/>
            <a:ext cx="2122876" cy="390328"/>
          </a:xfrm>
          <a:prstGeom prst="chevron">
            <a:avLst>
              <a:gd name="adj" fmla="val 32555"/>
            </a:avLst>
          </a:prstGeom>
          <a:solidFill>
            <a:srgbClr val="E1AD26">
              <a:alpha val="50000"/>
            </a:srgbClr>
          </a:solidFill>
          <a:ln w="12700" cap="rnd" algn="ctr">
            <a:solidFill>
              <a:schemeClr val="bg1"/>
            </a:solidFill>
            <a:miter lim="800000"/>
            <a:headEnd/>
            <a:tailEnd/>
          </a:ln>
        </p:spPr>
        <p:txBody>
          <a:bodyPr wrap="square" lIns="66675" tIns="66675" rIns="66675" bIns="66675" anchor="ctr"/>
          <a:lstStyle/>
          <a:p>
            <a:pPr>
              <a:lnSpc>
                <a:spcPct val="110000"/>
              </a:lnSpc>
              <a:spcBef>
                <a:spcPct val="20000"/>
              </a:spcBef>
              <a:defRPr/>
            </a:pPr>
            <a:r>
              <a:rPr lang="en-US" sz="1000" dirty="0"/>
              <a:t>Better world starts with Inclusion</a:t>
            </a:r>
          </a:p>
        </p:txBody>
      </p:sp>
      <p:sp>
        <p:nvSpPr>
          <p:cNvPr id="3" name="Rectangle 2">
            <a:extLst>
              <a:ext uri="{FF2B5EF4-FFF2-40B4-BE49-F238E27FC236}">
                <a16:creationId xmlns:a16="http://schemas.microsoft.com/office/drawing/2014/main" id="{255DEAB0-8B29-5125-2066-9C3726804524}"/>
              </a:ext>
            </a:extLst>
          </p:cNvPr>
          <p:cNvSpPr/>
          <p:nvPr/>
        </p:nvSpPr>
        <p:spPr>
          <a:xfrm>
            <a:off x="9692128" y="6037053"/>
            <a:ext cx="868296" cy="5942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86"/>
          </a:p>
        </p:txBody>
      </p:sp>
      <p:sp>
        <p:nvSpPr>
          <p:cNvPr id="8" name="TextBox 7">
            <a:extLst>
              <a:ext uri="{FF2B5EF4-FFF2-40B4-BE49-F238E27FC236}">
                <a16:creationId xmlns:a16="http://schemas.microsoft.com/office/drawing/2014/main" id="{57400026-980D-2DAB-6110-FA63DB952F87}"/>
              </a:ext>
            </a:extLst>
          </p:cNvPr>
          <p:cNvSpPr txBox="1"/>
          <p:nvPr/>
        </p:nvSpPr>
        <p:spPr>
          <a:xfrm>
            <a:off x="1935509" y="3876517"/>
            <a:ext cx="5166574" cy="1560877"/>
          </a:xfrm>
          <a:prstGeom prst="rect">
            <a:avLst/>
          </a:prstGeom>
          <a:noFill/>
        </p:spPr>
        <p:txBody>
          <a:bodyPr wrap="square">
            <a:spAutoFit/>
          </a:bodyPr>
          <a:lstStyle/>
          <a:p>
            <a:pPr algn="l"/>
            <a:endParaRPr lang="en-IN" sz="1143" dirty="0">
              <a:latin typeface="Google Sans"/>
            </a:endParaRPr>
          </a:p>
          <a:p>
            <a:pPr marL="204111" indent="-204111">
              <a:buFont typeface="Arial" panose="020B0604020202020204" pitchFamily="34" charset="0"/>
              <a:buChar char="•"/>
            </a:pPr>
            <a:r>
              <a:rPr lang="en-IN" sz="1400" dirty="0">
                <a:latin typeface="Google Sans"/>
              </a:rPr>
              <a:t>Hearing Disability and Hard of Hearing individuals may not be able to hear the traditional fire alarm sound</a:t>
            </a:r>
          </a:p>
          <a:p>
            <a:pPr marL="204111" indent="-204111">
              <a:buFont typeface="Arial" panose="020B0604020202020204" pitchFamily="34" charset="0"/>
              <a:buChar char="•"/>
            </a:pPr>
            <a:endParaRPr lang="en-IN" sz="1400" dirty="0">
              <a:latin typeface="Google Sans"/>
              <a:cs typeface="Calibri" panose="020F0502020204030204" pitchFamily="34" charset="0"/>
            </a:endParaRPr>
          </a:p>
          <a:p>
            <a:pPr marL="204111" indent="-204111">
              <a:buFont typeface="Arial" panose="020B0604020202020204" pitchFamily="34" charset="0"/>
              <a:buChar char="•"/>
            </a:pPr>
            <a:r>
              <a:rPr lang="en-IN" sz="1400" dirty="0">
                <a:latin typeface="Google Sans"/>
              </a:rPr>
              <a:t>A machine learning (ML) model to identify fire alarms and automatically display a sign language video alert on all TVs, display monitors, and display devices in the building</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7078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194</Words>
  <Application>Microsoft Macintosh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(null)</vt:lpstr>
      <vt:lpstr>Calibri</vt:lpstr>
      <vt:lpstr>Calibri Light</vt:lpstr>
      <vt:lpstr>Google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Kumaraguru, Sivakumar</dc:creator>
  <cp:lastModifiedBy>Kumaraguru, Sivakumar</cp:lastModifiedBy>
  <cp:revision>1</cp:revision>
  <dcterms:created xsi:type="dcterms:W3CDTF">2023-09-28T05:39:50Z</dcterms:created>
  <dcterms:modified xsi:type="dcterms:W3CDTF">2023-10-10T11:41:47Z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2023-09-28T05:40:26Z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9914bd64-9036-41e0-a269-d6bca8f4a267</vt:lpwstr>
  </property>
  <property fmtid="{D5CDD505-2E9C-101B-9397-08002B2CF9AE}" pid="8" name="MSIP_Label_7ec73f6c-70eb-4b84-9ffa-39fe698bd292_ContentBits">
    <vt:lpwstr>0</vt:lpwstr>
  </property>
</Properties>
</file>