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Old Standard TT" panose="020B0604020202020204"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24" autoAdjust="0"/>
  </p:normalViewPr>
  <p:slideViewPr>
    <p:cSldViewPr snapToGrid="0">
      <p:cViewPr varScale="1">
        <p:scale>
          <a:sx n="82" d="100"/>
          <a:sy n="82" d="100"/>
        </p:scale>
        <p:origin x="10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0401992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1862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Aravind, Siva, Archean</a:t>
            </a:r>
          </a:p>
        </p:txBody>
      </p:sp>
    </p:spTree>
    <p:extLst>
      <p:ext uri="{BB962C8B-B14F-4D97-AF65-F5344CB8AC3E}">
        <p14:creationId xmlns:p14="http://schemas.microsoft.com/office/powerpoint/2010/main" val="916082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574486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Aravind, Siva, Archean</a:t>
            </a:r>
          </a:p>
        </p:txBody>
      </p:sp>
    </p:spTree>
    <p:extLst>
      <p:ext uri="{BB962C8B-B14F-4D97-AF65-F5344CB8AC3E}">
        <p14:creationId xmlns:p14="http://schemas.microsoft.com/office/powerpoint/2010/main" val="2103894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Aravind, Siva, Archean</a:t>
            </a:r>
          </a:p>
        </p:txBody>
      </p:sp>
    </p:spTree>
    <p:extLst>
      <p:ext uri="{BB962C8B-B14F-4D97-AF65-F5344CB8AC3E}">
        <p14:creationId xmlns:p14="http://schemas.microsoft.com/office/powerpoint/2010/main" val="92114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43918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Aravind</a:t>
            </a:r>
          </a:p>
        </p:txBody>
      </p:sp>
    </p:spTree>
    <p:extLst>
      <p:ext uri="{BB962C8B-B14F-4D97-AF65-F5344CB8AC3E}">
        <p14:creationId xmlns:p14="http://schemas.microsoft.com/office/powerpoint/2010/main" val="3965249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Aravind</a:t>
            </a:r>
          </a:p>
        </p:txBody>
      </p:sp>
    </p:spTree>
    <p:extLst>
      <p:ext uri="{BB962C8B-B14F-4D97-AF65-F5344CB8AC3E}">
        <p14:creationId xmlns:p14="http://schemas.microsoft.com/office/powerpoint/2010/main" val="465698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Aravind</a:t>
            </a:r>
          </a:p>
          <a:p>
            <a:pPr lvl="0">
              <a:spcBef>
                <a:spcPts val="0"/>
              </a:spcBef>
              <a:buNone/>
            </a:pPr>
            <a:endParaRPr/>
          </a:p>
          <a:p>
            <a:pPr lvl="0">
              <a:spcBef>
                <a:spcPts val="0"/>
              </a:spcBef>
              <a:buClr>
                <a:schemeClr val="dk1"/>
              </a:buClr>
              <a:buSzPct val="100000"/>
              <a:buFont typeface="Arial"/>
              <a:buNone/>
            </a:pPr>
            <a:r>
              <a:rPr lang="en">
                <a:solidFill>
                  <a:schemeClr val="dk1"/>
                </a:solidFill>
              </a:rPr>
              <a:t>We find every pair of movies watched by same person. Find every user that watched that pair and compare the ratings for each one. If two movies are watched by different people and they rated similarly, then it implies that the movies are similar.</a:t>
            </a:r>
          </a:p>
          <a:p>
            <a:pPr lvl="0">
              <a:spcBef>
                <a:spcPts val="0"/>
              </a:spcBef>
              <a:buClr>
                <a:schemeClr val="dk1"/>
              </a:buClr>
              <a:buSzPct val="100000"/>
              <a:buFont typeface="Arial"/>
              <a:buNone/>
            </a:pPr>
            <a:endParaRPr>
              <a:solidFill>
                <a:schemeClr val="dk1"/>
              </a:solidFill>
            </a:endParaRPr>
          </a:p>
          <a:p>
            <a:pPr lvl="0">
              <a:spcBef>
                <a:spcPts val="0"/>
              </a:spcBef>
              <a:buClr>
                <a:schemeClr val="dk1"/>
              </a:buClr>
              <a:buSzPct val="100000"/>
              <a:buFont typeface="Arial"/>
              <a:buNone/>
            </a:pPr>
            <a:r>
              <a:rPr lang="en">
                <a:solidFill>
                  <a:schemeClr val="dk1"/>
                </a:solidFill>
              </a:rPr>
              <a:t>Let us consider person 1 rated movie A and movie B similarly. There is another person, person 2, who rates them similarly. Now, A new user comes in and rates movie A in a similar way. So we suggest movie B to the new user.</a:t>
            </a:r>
          </a:p>
        </p:txBody>
      </p:sp>
    </p:spTree>
    <p:extLst>
      <p:ext uri="{BB962C8B-B14F-4D97-AF65-F5344CB8AC3E}">
        <p14:creationId xmlns:p14="http://schemas.microsoft.com/office/powerpoint/2010/main" val="57985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Aravind</a:t>
            </a:r>
          </a:p>
        </p:txBody>
      </p:sp>
    </p:spTree>
    <p:extLst>
      <p:ext uri="{BB962C8B-B14F-4D97-AF65-F5344CB8AC3E}">
        <p14:creationId xmlns:p14="http://schemas.microsoft.com/office/powerpoint/2010/main" val="2974033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Siva</a:t>
            </a:r>
          </a:p>
        </p:txBody>
      </p:sp>
    </p:spTree>
    <p:extLst>
      <p:ext uri="{BB962C8B-B14F-4D97-AF65-F5344CB8AC3E}">
        <p14:creationId xmlns:p14="http://schemas.microsoft.com/office/powerpoint/2010/main" val="1543550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solidFill>
                  <a:schemeClr val="dk1"/>
                </a:solidFill>
              </a:rPr>
              <a:t>Siva</a:t>
            </a:r>
          </a:p>
          <a:p>
            <a:pPr lvl="0" rtl="0">
              <a:spcBef>
                <a:spcPts val="0"/>
              </a:spcBef>
              <a:buNone/>
            </a:pPr>
            <a:endParaRPr>
              <a:solidFill>
                <a:schemeClr val="dk1"/>
              </a:solidFill>
            </a:endParaRPr>
          </a:p>
          <a:p>
            <a:pPr lvl="0" rtl="0">
              <a:lnSpc>
                <a:spcPct val="115000"/>
              </a:lnSpc>
              <a:spcBef>
                <a:spcPts val="0"/>
              </a:spcBef>
              <a:spcAft>
                <a:spcPts val="1600"/>
              </a:spcAft>
              <a:buClr>
                <a:schemeClr val="dk1"/>
              </a:buClr>
              <a:buSzPct val="61111"/>
              <a:buFont typeface="Arial"/>
              <a:buNone/>
            </a:pPr>
            <a:r>
              <a:rPr lang="en" sz="1800">
                <a:solidFill>
                  <a:schemeClr val="dk1"/>
                </a:solidFill>
                <a:latin typeface="Old Standard TT"/>
                <a:ea typeface="Old Standard TT"/>
                <a:cs typeface="Old Standard TT"/>
                <a:sym typeface="Old Standard TT"/>
              </a:rPr>
              <a:t>Ratings file- UserID:MovieID:Rating:Timestamp</a:t>
            </a:r>
          </a:p>
          <a:p>
            <a:pPr lvl="0" rtl="0">
              <a:lnSpc>
                <a:spcPct val="115000"/>
              </a:lnSpc>
              <a:spcBef>
                <a:spcPts val="0"/>
              </a:spcBef>
              <a:spcAft>
                <a:spcPts val="1600"/>
              </a:spcAft>
              <a:buClr>
                <a:schemeClr val="dk1"/>
              </a:buClr>
              <a:buSzPct val="61111"/>
              <a:buFont typeface="Arial"/>
              <a:buNone/>
            </a:pPr>
            <a:r>
              <a:rPr lang="en" sz="1800">
                <a:solidFill>
                  <a:schemeClr val="dk1"/>
                </a:solidFill>
                <a:latin typeface="Old Standard TT"/>
                <a:ea typeface="Old Standard TT"/>
                <a:cs typeface="Old Standard TT"/>
                <a:sym typeface="Old Standard TT"/>
              </a:rPr>
              <a:t>Users file- UserID:Gender:Age:Occupation:Zip-code</a:t>
            </a:r>
          </a:p>
          <a:p>
            <a:pPr lvl="0">
              <a:lnSpc>
                <a:spcPct val="115000"/>
              </a:lnSpc>
              <a:spcBef>
                <a:spcPts val="0"/>
              </a:spcBef>
              <a:spcAft>
                <a:spcPts val="1600"/>
              </a:spcAft>
              <a:buClr>
                <a:schemeClr val="dk1"/>
              </a:buClr>
              <a:buSzPct val="61111"/>
              <a:buFont typeface="Arial"/>
              <a:buNone/>
            </a:pPr>
            <a:r>
              <a:rPr lang="en" sz="1800">
                <a:solidFill>
                  <a:schemeClr val="dk1"/>
                </a:solidFill>
                <a:latin typeface="Old Standard TT"/>
                <a:ea typeface="Old Standard TT"/>
                <a:cs typeface="Old Standard TT"/>
                <a:sym typeface="Old Standard TT"/>
              </a:rPr>
              <a:t>Movies file- MovieID:Title:Genres</a:t>
            </a:r>
          </a:p>
        </p:txBody>
      </p:sp>
    </p:spTree>
    <p:extLst>
      <p:ext uri="{BB962C8B-B14F-4D97-AF65-F5344CB8AC3E}">
        <p14:creationId xmlns:p14="http://schemas.microsoft.com/office/powerpoint/2010/main" val="639134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smtClean="0"/>
              <a:t>Aravind</a:t>
            </a:r>
            <a:endParaRPr lang="en" dirty="0"/>
          </a:p>
        </p:txBody>
      </p:sp>
    </p:spTree>
    <p:extLst>
      <p:ext uri="{BB962C8B-B14F-4D97-AF65-F5344CB8AC3E}">
        <p14:creationId xmlns:p14="http://schemas.microsoft.com/office/powerpoint/2010/main" val="2664508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Aravind, Archean, Siva</a:t>
            </a:r>
          </a:p>
        </p:txBody>
      </p:sp>
    </p:spTree>
    <p:extLst>
      <p:ext uri="{BB962C8B-B14F-4D97-AF65-F5344CB8AC3E}">
        <p14:creationId xmlns:p14="http://schemas.microsoft.com/office/powerpoint/2010/main" val="33369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cxnSp>
        <p:nvCxnSpPr>
          <p:cNvPr id="11" name="Shape 11"/>
          <p:cNvCxnSpPr/>
          <p:nvPr/>
        </p:nvCxnSpPr>
        <p:spPr>
          <a:xfrm>
            <a:off x="641934" y="3597500"/>
            <a:ext cx="390299"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lIns="91425" tIns="91425" rIns="91425" bIns="91425" anchor="t" anchorCtr="0"/>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lIns="91425" tIns="91425" rIns="91425" bIns="91425" anchor="b"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512700" y="1893300"/>
            <a:ext cx="8118600" cy="1522800"/>
          </a:xfrm>
          <a:prstGeom prst="rect">
            <a:avLst/>
          </a:prstGeom>
        </p:spPr>
        <p:txBody>
          <a:bodyPr lIns="91425" tIns="91425" rIns="91425" bIns="91425" anchor="b" anchorCtr="0"/>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lIns="91425" tIns="91425" rIns="91425" bIns="91425" anchor="ctr" anchorCtr="0"/>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p:spPr>
        <p:txBody>
          <a:bodyPr lIns="91425" tIns="91425" rIns="91425" bIns="91425" anchor="b" anchorCtr="0"/>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a:endParaRPr/>
          </a:p>
        </p:txBody>
      </p:sp>
      <p:sp>
        <p:nvSpPr>
          <p:cNvPr id="43" name="Shape 43"/>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accent1"/>
                </a:solidFill>
              </a:rPr>
              <a:t>‹#›</a:t>
            </a:fld>
            <a:endParaRPr lang="en">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lIns="91425" tIns="91425" rIns="91425" bIns="91425" anchor="t" anchorCtr="0"/>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endParaRPr lang="en" sz="1000">
              <a:solidFill>
                <a:schemeClr val="dk1"/>
              </a:solidFill>
              <a:latin typeface="Old Standard TT"/>
              <a:ea typeface="Old Standard TT"/>
              <a:cs typeface="Old Standard TT"/>
              <a:sym typeface="Old Standard T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bricks-training.s3.amazonaws.com/movie-recommendation-with-mllib.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tech.marksblogg.com/recommendation-engine-spark-python.html" TargetMode="External"/><Relationship Id="rId4" Type="http://schemas.openxmlformats.org/officeDocument/2006/relationships/hyperlink" Target="http://ampcamp.berkeley.edu/5/exercises/movie-recommendation-with-mllib.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codementor.io/spark/tutorial/building-a-recommender-with-apache-spark-python-example-app-part1"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grouplens.org/datasets/movielens/" TargetMode="External"/><Relationship Id="rId4" Type="http://schemas.openxmlformats.org/officeDocument/2006/relationships/hyperlink" Target="https://www.mapr.com/ebooks/spark/08-recommendation-engine-spark.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512700" y="1893300"/>
            <a:ext cx="8118600" cy="1522800"/>
          </a:xfrm>
          <a:prstGeom prst="rect">
            <a:avLst/>
          </a:prstGeom>
        </p:spPr>
        <p:txBody>
          <a:bodyPr lIns="91425" tIns="91425" rIns="91425" bIns="91425" anchor="b" anchorCtr="0">
            <a:noAutofit/>
          </a:bodyPr>
          <a:lstStyle/>
          <a:p>
            <a:pPr lvl="0">
              <a:spcBef>
                <a:spcPts val="0"/>
              </a:spcBef>
              <a:buNone/>
            </a:pPr>
            <a:r>
              <a:rPr lang="en"/>
              <a:t>Recommendation System</a:t>
            </a:r>
          </a:p>
        </p:txBody>
      </p:sp>
      <p:sp>
        <p:nvSpPr>
          <p:cNvPr id="60" name="Shape 60"/>
          <p:cNvSpPr txBox="1">
            <a:spLocks noGrp="1"/>
          </p:cNvSpPr>
          <p:nvPr>
            <p:ph type="subTitle" idx="1"/>
          </p:nvPr>
        </p:nvSpPr>
        <p:spPr>
          <a:xfrm>
            <a:off x="512700" y="3840639"/>
            <a:ext cx="8118600" cy="787500"/>
          </a:xfrm>
          <a:prstGeom prst="rect">
            <a:avLst/>
          </a:prstGeom>
        </p:spPr>
        <p:txBody>
          <a:bodyPr lIns="91425" tIns="91425" rIns="91425" bIns="91425" anchor="t" anchorCtr="0">
            <a:noAutofit/>
          </a:bodyPr>
          <a:lstStyle/>
          <a:p>
            <a:pPr lvl="0" rtl="0">
              <a:spcBef>
                <a:spcPts val="0"/>
              </a:spcBef>
              <a:buNone/>
            </a:pPr>
            <a:r>
              <a:rPr lang="en">
                <a:solidFill>
                  <a:srgbClr val="4A86E8"/>
                </a:solidFill>
              </a:rPr>
              <a:t>Project Team 3:</a:t>
            </a:r>
          </a:p>
          <a:p>
            <a:pPr lvl="0">
              <a:spcBef>
                <a:spcPts val="0"/>
              </a:spcBef>
              <a:buNone/>
            </a:pPr>
            <a:r>
              <a:rPr lang="en"/>
              <a:t>Aravind, Archean, Siva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dirty="0"/>
              <a:t>Updated Team Member Accomplishments</a:t>
            </a:r>
          </a:p>
        </p:txBody>
      </p:sp>
      <p:sp>
        <p:nvSpPr>
          <p:cNvPr id="119" name="Shape 119"/>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 b="1"/>
              <a:t>Aravind</a:t>
            </a:r>
            <a:r>
              <a:rPr lang="en"/>
              <a:t>: Literature Survey (100 %) ; Slides (33%)</a:t>
            </a:r>
          </a:p>
          <a:p>
            <a:pPr lvl="0" rtl="0">
              <a:spcBef>
                <a:spcPts val="0"/>
              </a:spcBef>
              <a:buClr>
                <a:schemeClr val="dk1"/>
              </a:buClr>
              <a:buSzPct val="61111"/>
              <a:buFont typeface="Arial"/>
              <a:buNone/>
            </a:pPr>
            <a:r>
              <a:rPr lang="en" b="1"/>
              <a:t>Archean</a:t>
            </a:r>
            <a:r>
              <a:rPr lang="en"/>
              <a:t>:User Interface (100%), Slides (33%)</a:t>
            </a:r>
          </a:p>
          <a:p>
            <a:pPr lvl="0" rtl="0">
              <a:spcBef>
                <a:spcPts val="0"/>
              </a:spcBef>
              <a:buClr>
                <a:schemeClr val="dk1"/>
              </a:buClr>
              <a:buSzPct val="61111"/>
              <a:buFont typeface="Arial"/>
              <a:buNone/>
            </a:pPr>
            <a:r>
              <a:rPr lang="en" b="1"/>
              <a:t>Siva</a:t>
            </a:r>
            <a:r>
              <a:rPr lang="en"/>
              <a:t>: Moderating Recommendations (100%), Project Architecture , Slides (34%), Demo</a:t>
            </a:r>
          </a:p>
          <a:p>
            <a:pPr lvl="0">
              <a:spcBef>
                <a:spcPts val="0"/>
              </a:spcBef>
              <a:buNone/>
            </a:pP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512700" y="1893300"/>
            <a:ext cx="8118600" cy="1522800"/>
          </a:xfrm>
          <a:prstGeom prst="rect">
            <a:avLst/>
          </a:prstGeom>
        </p:spPr>
        <p:txBody>
          <a:bodyPr lIns="91425" tIns="91425" rIns="91425" bIns="91425" anchor="b" anchorCtr="0">
            <a:noAutofit/>
          </a:bodyPr>
          <a:lstStyle/>
          <a:p>
            <a:pPr lvl="0">
              <a:spcBef>
                <a:spcPts val="0"/>
              </a:spcBef>
              <a:buNone/>
            </a:pPr>
            <a:r>
              <a:rPr lang="en"/>
              <a:t>Software Demo</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rtl="0">
              <a:spcBef>
                <a:spcPts val="0"/>
              </a:spcBef>
              <a:buNone/>
            </a:pPr>
            <a:r>
              <a:rPr lang="en"/>
              <a:t>References</a:t>
            </a:r>
          </a:p>
        </p:txBody>
      </p:sp>
      <p:sp>
        <p:nvSpPr>
          <p:cNvPr id="130" name="Shape 130"/>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a:spcBef>
                <a:spcPts val="0"/>
              </a:spcBef>
              <a:buClr>
                <a:schemeClr val="dk1"/>
              </a:buClr>
              <a:buSzPct val="61111"/>
              <a:buFont typeface="Arial"/>
              <a:buNone/>
            </a:pPr>
            <a:r>
              <a:rPr lang="en" dirty="0"/>
              <a:t>[1] </a:t>
            </a:r>
            <a:endParaRPr lang="en" dirty="0" smtClean="0"/>
          </a:p>
          <a:p>
            <a:pPr lvl="0">
              <a:spcBef>
                <a:spcPts val="0"/>
              </a:spcBef>
              <a:buClr>
                <a:schemeClr val="dk1"/>
              </a:buClr>
              <a:buSzPct val="61111"/>
              <a:buFont typeface="Arial"/>
              <a:buNone/>
            </a:pPr>
            <a:r>
              <a:rPr lang="en" dirty="0" smtClean="0">
                <a:hlinkClick r:id="rId3"/>
              </a:rPr>
              <a:t>https</a:t>
            </a:r>
            <a:r>
              <a:rPr lang="en" dirty="0">
                <a:hlinkClick r:id="rId3"/>
              </a:rPr>
              <a:t>://</a:t>
            </a:r>
            <a:r>
              <a:rPr lang="en" dirty="0">
                <a:hlinkClick r:id="rId3"/>
              </a:rPr>
              <a:t>databricks-training.s3.amazonaws.com/movie-recommendation-with-mllib.html</a:t>
            </a:r>
          </a:p>
          <a:p>
            <a:pPr lvl="0">
              <a:spcBef>
                <a:spcPts val="0"/>
              </a:spcBef>
              <a:buClr>
                <a:schemeClr val="dk1"/>
              </a:buClr>
              <a:buSzPct val="61111"/>
              <a:buFont typeface="Arial"/>
              <a:buNone/>
            </a:pPr>
            <a:r>
              <a:rPr lang="en" dirty="0"/>
              <a:t>[2] </a:t>
            </a:r>
            <a:endParaRPr lang="en" dirty="0" smtClean="0"/>
          </a:p>
          <a:p>
            <a:pPr lvl="0">
              <a:spcBef>
                <a:spcPts val="0"/>
              </a:spcBef>
              <a:buClr>
                <a:schemeClr val="dk1"/>
              </a:buClr>
              <a:buSzPct val="61111"/>
              <a:buFont typeface="Arial"/>
              <a:buNone/>
            </a:pPr>
            <a:r>
              <a:rPr lang="en" dirty="0" smtClean="0">
                <a:hlinkClick r:id="rId4"/>
              </a:rPr>
              <a:t>http</a:t>
            </a:r>
            <a:r>
              <a:rPr lang="en" dirty="0">
                <a:hlinkClick r:id="rId4"/>
              </a:rPr>
              <a:t>://ampcamp.berkeley.edu/5/exercises/movie-recommendation-with-mllib.html</a:t>
            </a:r>
          </a:p>
          <a:p>
            <a:pPr lvl="0">
              <a:spcBef>
                <a:spcPts val="0"/>
              </a:spcBef>
              <a:buClr>
                <a:schemeClr val="dk1"/>
              </a:buClr>
              <a:buSzPct val="61111"/>
              <a:buFont typeface="Arial"/>
              <a:buNone/>
            </a:pPr>
            <a:r>
              <a:rPr lang="en" dirty="0"/>
              <a:t>[3] </a:t>
            </a:r>
            <a:endParaRPr lang="en" dirty="0" smtClean="0"/>
          </a:p>
          <a:p>
            <a:pPr lvl="0">
              <a:spcBef>
                <a:spcPts val="0"/>
              </a:spcBef>
              <a:buClr>
                <a:schemeClr val="dk1"/>
              </a:buClr>
              <a:buSzPct val="61111"/>
              <a:buFont typeface="Arial"/>
              <a:buNone/>
            </a:pPr>
            <a:r>
              <a:rPr lang="en" dirty="0" smtClean="0">
                <a:hlinkClick r:id="rId5"/>
              </a:rPr>
              <a:t>http</a:t>
            </a:r>
            <a:r>
              <a:rPr lang="en" dirty="0">
                <a:hlinkClick r:id="rId5"/>
              </a:rPr>
              <a:t>://tech.marksblogg.com/recommendation-engine-spark-python.html</a:t>
            </a:r>
          </a:p>
          <a:p>
            <a:pPr lvl="0" rtl="0">
              <a:spcBef>
                <a:spcPts val="0"/>
              </a:spcBef>
              <a:buClr>
                <a:schemeClr val="dk1"/>
              </a:buClr>
              <a:buSzPct val="61111"/>
              <a:buFont typeface="Arial"/>
              <a:buNone/>
            </a:pPr>
            <a:endParaRPr dirty="0"/>
          </a:p>
          <a:p>
            <a:pPr lvl="0" rtl="0">
              <a:spcBef>
                <a:spcPts val="0"/>
              </a:spcBef>
              <a:buNone/>
            </a:pPr>
            <a:endParaRPr dirty="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rtl="0">
              <a:spcBef>
                <a:spcPts val="0"/>
              </a:spcBef>
              <a:buNone/>
            </a:pPr>
            <a:r>
              <a:rPr lang="en"/>
              <a:t>References continued... </a:t>
            </a:r>
          </a:p>
        </p:txBody>
      </p:sp>
      <p:sp>
        <p:nvSpPr>
          <p:cNvPr id="136" name="Shape 136"/>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a:buSzPct val="61111"/>
            </a:pPr>
            <a:r>
              <a:rPr lang="en" dirty="0"/>
              <a:t>[4] </a:t>
            </a:r>
            <a:endParaRPr lang="en" dirty="0" smtClean="0"/>
          </a:p>
          <a:p>
            <a:pPr>
              <a:buSzPct val="61111"/>
            </a:pPr>
            <a:r>
              <a:rPr lang="en-US" dirty="0">
                <a:hlinkClick r:id="rId3"/>
              </a:rPr>
              <a:t>https://</a:t>
            </a:r>
            <a:r>
              <a:rPr lang="en-US" dirty="0" smtClean="0">
                <a:hlinkClick r:id="rId3"/>
              </a:rPr>
              <a:t>www.codementor.io/spark/tutorial/building-a-recommender-with-apache-spark-python-example-app-part1</a:t>
            </a:r>
            <a:r>
              <a:rPr lang="en-US" dirty="0" smtClean="0"/>
              <a:t> </a:t>
            </a:r>
            <a:endParaRPr lang="en" dirty="0" smtClean="0"/>
          </a:p>
          <a:p>
            <a:pPr>
              <a:buSzPct val="61111"/>
            </a:pPr>
            <a:r>
              <a:rPr lang="en" dirty="0" smtClean="0"/>
              <a:t>[</a:t>
            </a:r>
            <a:r>
              <a:rPr lang="en" dirty="0"/>
              <a:t>5] </a:t>
            </a:r>
            <a:endParaRPr lang="en" dirty="0" smtClean="0"/>
          </a:p>
          <a:p>
            <a:pPr>
              <a:buSzPct val="61111"/>
            </a:pPr>
            <a:r>
              <a:rPr lang="en-US" dirty="0">
                <a:hlinkClick r:id="rId4"/>
              </a:rPr>
              <a:t>https://</a:t>
            </a:r>
            <a:r>
              <a:rPr lang="en-US" dirty="0" smtClean="0">
                <a:hlinkClick r:id="rId4"/>
              </a:rPr>
              <a:t>www.mapr.com/ebooks/spark/08-recommendation-engine-spark.html</a:t>
            </a:r>
            <a:r>
              <a:rPr lang="en-US" dirty="0" smtClean="0"/>
              <a:t> </a:t>
            </a:r>
            <a:endParaRPr lang="en" dirty="0"/>
          </a:p>
          <a:p>
            <a:pPr>
              <a:buSzPct val="61111"/>
            </a:pPr>
            <a:r>
              <a:rPr lang="en" dirty="0" smtClean="0"/>
              <a:t>[</a:t>
            </a:r>
            <a:r>
              <a:rPr lang="en" dirty="0"/>
              <a:t>6</a:t>
            </a:r>
            <a:r>
              <a:rPr lang="en" dirty="0" smtClean="0"/>
              <a:t>]</a:t>
            </a:r>
          </a:p>
          <a:p>
            <a:pPr>
              <a:buSzPct val="61111"/>
            </a:pPr>
            <a:r>
              <a:rPr lang="en-US" dirty="0">
                <a:hlinkClick r:id="rId5"/>
              </a:rPr>
              <a:t>http://grouplens.org/datasets/movielens</a:t>
            </a:r>
            <a:r>
              <a:rPr lang="en-US" dirty="0" smtClean="0">
                <a:hlinkClick r:id="rId5"/>
              </a:rPr>
              <a:t>/</a:t>
            </a:r>
            <a:r>
              <a:rPr lang="en-US" dirty="0" smtClean="0"/>
              <a:t> </a:t>
            </a:r>
            <a:endParaRPr dirty="0"/>
          </a:p>
          <a:p>
            <a:pPr lvl="0" rtl="0">
              <a:spcBef>
                <a:spcPts val="0"/>
              </a:spcBef>
              <a:buNone/>
            </a:pPr>
            <a:endParaRPr dirty="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512700" y="1893300"/>
            <a:ext cx="8118600" cy="1522800"/>
          </a:xfrm>
          <a:prstGeom prst="rect">
            <a:avLst/>
          </a:prstGeom>
        </p:spPr>
        <p:txBody>
          <a:bodyPr lIns="91425" tIns="91425" rIns="91425" bIns="91425" anchor="b" anchorCtr="0">
            <a:noAutofit/>
          </a:bodyPr>
          <a:lstStyle/>
          <a:p>
            <a:pPr lvl="0">
              <a:spcBef>
                <a:spcPts val="0"/>
              </a:spcBef>
              <a:buNone/>
            </a:pPr>
            <a:r>
              <a:rPr lang="en"/>
              <a:t>Thank You</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Updated Project Description</a:t>
            </a:r>
          </a:p>
        </p:txBody>
      </p:sp>
      <p:sp>
        <p:nvSpPr>
          <p:cNvPr id="66" name="Shape 66"/>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a:spcBef>
                <a:spcPts val="0"/>
              </a:spcBef>
              <a:buNone/>
            </a:pPr>
            <a:endParaRPr/>
          </a:p>
          <a:p>
            <a:pPr lvl="0" rtl="0">
              <a:spcBef>
                <a:spcPts val="0"/>
              </a:spcBef>
              <a:buNone/>
            </a:pPr>
            <a:r>
              <a:rPr lang="en"/>
              <a:t>Provide a list of recommended movies to a particular user, using the movie rating data available.</a:t>
            </a:r>
          </a:p>
          <a:p>
            <a:pPr lvl="0" rtl="0">
              <a:spcBef>
                <a:spcPts val="0"/>
              </a:spcBef>
              <a:buNone/>
            </a:pPr>
            <a:r>
              <a:rPr lang="en"/>
              <a:t>Provide interesting insights about users and movies.</a:t>
            </a:r>
          </a:p>
          <a:p>
            <a:pPr lvl="0" rtl="0">
              <a:spcBef>
                <a:spcPts val="0"/>
              </a:spcBef>
              <a:buNone/>
            </a:pPr>
            <a:r>
              <a:rPr lang="en"/>
              <a:t>Improve the recommendations.</a:t>
            </a:r>
          </a:p>
          <a:p>
            <a:pPr lvl="0">
              <a:spcBef>
                <a:spcPts val="0"/>
              </a:spcBef>
              <a:buNone/>
            </a:pP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280250"/>
            <a:ext cx="8520600" cy="613200"/>
          </a:xfrm>
          <a:prstGeom prst="rect">
            <a:avLst/>
          </a:prstGeom>
        </p:spPr>
        <p:txBody>
          <a:bodyPr lIns="91425" tIns="91425" rIns="91425" bIns="91425" anchor="t" anchorCtr="0">
            <a:noAutofit/>
          </a:bodyPr>
          <a:lstStyle/>
          <a:p>
            <a:pPr lvl="0">
              <a:spcBef>
                <a:spcPts val="0"/>
              </a:spcBef>
              <a:buNone/>
            </a:pPr>
            <a:r>
              <a:rPr lang="en"/>
              <a:t>Literature Survey (Similar Research Work)</a:t>
            </a:r>
          </a:p>
        </p:txBody>
      </p:sp>
      <p:sp>
        <p:nvSpPr>
          <p:cNvPr id="72" name="Shape 72"/>
          <p:cNvSpPr txBox="1">
            <a:spLocks noGrp="1"/>
          </p:cNvSpPr>
          <p:nvPr>
            <p:ph type="body" idx="1"/>
          </p:nvPr>
        </p:nvSpPr>
        <p:spPr>
          <a:xfrm>
            <a:off x="311700" y="893450"/>
            <a:ext cx="8520600" cy="3901200"/>
          </a:xfrm>
          <a:prstGeom prst="rect">
            <a:avLst/>
          </a:prstGeom>
        </p:spPr>
        <p:txBody>
          <a:bodyPr lIns="91425" tIns="91425" rIns="91425" bIns="91425" anchor="t" anchorCtr="0">
            <a:noAutofit/>
          </a:bodyPr>
          <a:lstStyle/>
          <a:p>
            <a:pPr lvl="0" rtl="0">
              <a:spcBef>
                <a:spcPts val="0"/>
              </a:spcBef>
              <a:buNone/>
            </a:pPr>
            <a:r>
              <a:rPr lang="en"/>
              <a:t>Paper 1: </a:t>
            </a:r>
            <a:r>
              <a:rPr lang="en" i="1"/>
              <a:t>Enhancing the Accuracy of Movie Recommendation System Based on Probabilistic Data structure and Graph Database</a:t>
            </a:r>
          </a:p>
          <a:p>
            <a:pPr lvl="0" rtl="0">
              <a:spcBef>
                <a:spcPts val="0"/>
              </a:spcBef>
              <a:buNone/>
            </a:pPr>
            <a:r>
              <a:rPr lang="en"/>
              <a:t>Authors: </a:t>
            </a:r>
            <a:r>
              <a:rPr lang="en" i="1"/>
              <a:t>Ashish Sharma </a:t>
            </a:r>
            <a:r>
              <a:rPr lang="en"/>
              <a:t>and</a:t>
            </a:r>
            <a:r>
              <a:rPr lang="en" i="1"/>
              <a:t> Shalini Batra</a:t>
            </a:r>
          </a:p>
          <a:p>
            <a:pPr lvl="0">
              <a:spcBef>
                <a:spcPts val="0"/>
              </a:spcBef>
              <a:buClr>
                <a:schemeClr val="dk1"/>
              </a:buClr>
              <a:buSzPct val="61111"/>
              <a:buFont typeface="Arial"/>
              <a:buNone/>
            </a:pPr>
            <a:r>
              <a:rPr lang="en"/>
              <a:t>Paper 2: </a:t>
            </a:r>
            <a:r>
              <a:rPr lang="en" i="1"/>
              <a:t>Jointly Modeling Aspects, Ratings and Sentiments for Movie Recommendation (JMARS)</a:t>
            </a:r>
          </a:p>
          <a:p>
            <a:pPr lvl="0">
              <a:spcBef>
                <a:spcPts val="0"/>
              </a:spcBef>
              <a:buNone/>
            </a:pPr>
            <a:r>
              <a:rPr lang="en"/>
              <a:t>Authors: </a:t>
            </a:r>
            <a:r>
              <a:rPr lang="en" i="1"/>
              <a:t>Qiming DIAO, Minghui QIU, Chao-Yuan WU, Alexander J. SMOLA, Jing JIANG, and Chong WANG</a:t>
            </a:r>
          </a:p>
          <a:p>
            <a:pPr lvl="0">
              <a:spcBef>
                <a:spcPts val="0"/>
              </a:spcBef>
              <a:buNone/>
            </a:pPr>
            <a:r>
              <a:rPr lang="en"/>
              <a:t>Paper 3: </a:t>
            </a:r>
            <a:r>
              <a:rPr lang="en" i="1"/>
              <a:t>Comparing Topic Models for a Movie Recommendation System</a:t>
            </a:r>
          </a:p>
          <a:p>
            <a:pPr lvl="0">
              <a:spcBef>
                <a:spcPts val="0"/>
              </a:spcBef>
              <a:buClr>
                <a:schemeClr val="dk1"/>
              </a:buClr>
              <a:buSzPct val="61111"/>
              <a:buFont typeface="Arial"/>
              <a:buNone/>
            </a:pPr>
            <a:r>
              <a:rPr lang="en"/>
              <a:t>Authors: </a:t>
            </a:r>
            <a:r>
              <a:rPr lang="en" i="1"/>
              <a:t>Sonia Bergamaschi, Laura Po and Serena Sorrentino</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Clr>
                <a:schemeClr val="dk1"/>
              </a:buClr>
              <a:buSzPct val="36666"/>
              <a:buFont typeface="Arial"/>
              <a:buNone/>
            </a:pPr>
            <a:r>
              <a:rPr lang="en"/>
              <a:t>Literature Survey Continued...</a:t>
            </a:r>
          </a:p>
        </p:txBody>
      </p:sp>
      <p:sp>
        <p:nvSpPr>
          <p:cNvPr id="78" name="Shape 78"/>
          <p:cNvSpPr txBox="1">
            <a:spLocks noGrp="1"/>
          </p:cNvSpPr>
          <p:nvPr>
            <p:ph type="body" idx="1"/>
          </p:nvPr>
        </p:nvSpPr>
        <p:spPr>
          <a:xfrm>
            <a:off x="311700" y="1171600"/>
            <a:ext cx="8520600" cy="3788100"/>
          </a:xfrm>
          <a:prstGeom prst="rect">
            <a:avLst/>
          </a:prstGeom>
        </p:spPr>
        <p:txBody>
          <a:bodyPr lIns="91425" tIns="91425" rIns="91425" bIns="91425" anchor="t" anchorCtr="0">
            <a:noAutofit/>
          </a:bodyPr>
          <a:lstStyle/>
          <a:p>
            <a:pPr lvl="0">
              <a:spcBef>
                <a:spcPts val="0"/>
              </a:spcBef>
              <a:buNone/>
            </a:pPr>
            <a:r>
              <a:rPr lang="en"/>
              <a:t>Idea: A system that filters data, provides useful information to the users and when this information comes in the form of suggestions, the system is called Recommendation System. Recommendation system based on the similarity of movie: given a target movie selected by the user, the goal of the system is to provide a list of those movies that are most similar to the target one.</a:t>
            </a:r>
          </a:p>
          <a:p>
            <a:pPr lvl="0">
              <a:spcBef>
                <a:spcPts val="0"/>
              </a:spcBef>
              <a:buNone/>
            </a:pPr>
            <a:r>
              <a:rPr lang="en"/>
              <a:t>Decision: To implement such a system using the Cosine Similarity and MLLib in Spark and perform Big Data analysis.</a:t>
            </a:r>
          </a:p>
          <a:p>
            <a:pPr lvl="0">
              <a:spcBef>
                <a:spcPts val="0"/>
              </a:spcBef>
              <a:buNone/>
            </a:pPr>
            <a:r>
              <a:rPr lang="en"/>
              <a:t>Idea: Collaborative filtering is a method that generates recommendation to users on the basis of the nearest user which is similar to them.</a:t>
            </a:r>
          </a:p>
          <a:p>
            <a:pPr lvl="0">
              <a:spcBef>
                <a:spcPts val="0"/>
              </a:spcBef>
              <a:buNone/>
            </a:pPr>
            <a:r>
              <a:rPr lang="en"/>
              <a:t>Decision: To implement Item based Collaborative filtering.</a:t>
            </a:r>
          </a:p>
          <a:p>
            <a:pPr lvl="0">
              <a:spcBef>
                <a:spcPts val="0"/>
              </a:spcBef>
              <a:buNone/>
            </a:pPr>
            <a:r>
              <a:rPr lang="en"/>
              <a:t>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rtl="0">
              <a:spcBef>
                <a:spcPts val="0"/>
              </a:spcBef>
              <a:buNone/>
            </a:pPr>
            <a:r>
              <a:rPr lang="en"/>
              <a:t>Literature Survey Continued...</a:t>
            </a:r>
          </a:p>
        </p:txBody>
      </p:sp>
      <p:sp>
        <p:nvSpPr>
          <p:cNvPr id="84" name="Shape 84"/>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spcBef>
                <a:spcPts val="0"/>
              </a:spcBef>
              <a:buNone/>
            </a:pPr>
            <a:r>
              <a:rPr lang="en"/>
              <a:t>Idea: Relational Database is good for small datasets. But for large, dynamic data the  Relational Database doesn’t work well for the Recommendation System.</a:t>
            </a:r>
          </a:p>
          <a:p>
            <a:pPr lvl="0" rtl="0">
              <a:spcBef>
                <a:spcPts val="0"/>
              </a:spcBef>
              <a:buNone/>
            </a:pPr>
            <a:r>
              <a:rPr lang="en"/>
              <a:t>Decision: Not to use the Relational Database and acquire a Dataset that works.  </a:t>
            </a:r>
          </a:p>
          <a:p>
            <a:pPr lvl="0" rtl="0">
              <a:spcBef>
                <a:spcPts val="0"/>
              </a:spcBef>
              <a:buNone/>
            </a:pPr>
            <a:r>
              <a:rPr lang="en"/>
              <a:t>Idea: Data to build good content recommender systems essentially comes in three guises: interactions, ratings, and reviews.</a:t>
            </a:r>
          </a:p>
          <a:p>
            <a:pPr lvl="0" rtl="0">
              <a:spcBef>
                <a:spcPts val="0"/>
              </a:spcBef>
              <a:buNone/>
            </a:pPr>
            <a:r>
              <a:rPr lang="en"/>
              <a:t>Decision: To acquire a Data set that has the users, ratings and movies related info for performing Big Data analysis and implementing a Recommendation System. </a:t>
            </a:r>
          </a:p>
          <a:p>
            <a:pPr lvl="0" rtl="0">
              <a:spcBef>
                <a:spcPts val="0"/>
              </a:spcBef>
              <a:buNone/>
            </a:pPr>
            <a:r>
              <a:rPr lang="en"/>
              <a:t>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Updated New Ideas</a:t>
            </a:r>
          </a:p>
        </p:txBody>
      </p:sp>
      <p:sp>
        <p:nvSpPr>
          <p:cNvPr id="90" name="Shape 90"/>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0" marR="0" lvl="0" indent="-69850" algn="l" rtl="0">
              <a:lnSpc>
                <a:spcPct val="115000"/>
              </a:lnSpc>
              <a:spcBef>
                <a:spcPts val="0"/>
              </a:spcBef>
              <a:spcAft>
                <a:spcPts val="1600"/>
              </a:spcAft>
              <a:buClr>
                <a:srgbClr val="000000"/>
              </a:buClr>
              <a:buSzPct val="61111"/>
              <a:buFont typeface="Arial"/>
              <a:buNone/>
            </a:pPr>
            <a:r>
              <a:rPr lang="en" sz="1600" dirty="0"/>
              <a:t>Did not work on 1 Million Movie ratings dataset.</a:t>
            </a:r>
          </a:p>
          <a:p>
            <a:pPr marL="457200" marR="0" lvl="0" indent="-342900" algn="l" rtl="0">
              <a:lnSpc>
                <a:spcPct val="115000"/>
              </a:lnSpc>
              <a:spcBef>
                <a:spcPts val="0"/>
              </a:spcBef>
              <a:spcAft>
                <a:spcPts val="1600"/>
              </a:spcAft>
              <a:buSzPct val="100000"/>
            </a:pPr>
            <a:r>
              <a:rPr lang="en" sz="1600" dirty="0"/>
              <a:t>Structure of the dataset is different.</a:t>
            </a:r>
          </a:p>
          <a:p>
            <a:pPr marL="457200" marR="0" lvl="0" indent="-342900" algn="l" rtl="0">
              <a:lnSpc>
                <a:spcPct val="115000"/>
              </a:lnSpc>
              <a:spcBef>
                <a:spcPts val="0"/>
              </a:spcBef>
              <a:spcAft>
                <a:spcPts val="1600"/>
              </a:spcAft>
              <a:buSzPct val="100000"/>
            </a:pPr>
            <a:r>
              <a:rPr lang="en" sz="1600" dirty="0"/>
              <a:t>Should implement the same methods for new structure - not good utilization of time.</a:t>
            </a:r>
          </a:p>
          <a:p>
            <a:pPr marL="457200" marR="0" lvl="0" indent="-342900" algn="l" rtl="0">
              <a:lnSpc>
                <a:spcPct val="115000"/>
              </a:lnSpc>
              <a:spcBef>
                <a:spcPts val="0"/>
              </a:spcBef>
              <a:spcAft>
                <a:spcPts val="1600"/>
              </a:spcAft>
              <a:buSzPct val="100000"/>
            </a:pPr>
            <a:r>
              <a:rPr lang="en" sz="1600" dirty="0"/>
              <a:t>It took 15 minutes to compute on 1M, which took 2 minutes on 100k dataset.</a:t>
            </a:r>
          </a:p>
          <a:p>
            <a:pPr marL="0" marR="0" lvl="0" indent="0" algn="l" rtl="0">
              <a:lnSpc>
                <a:spcPct val="115000"/>
              </a:lnSpc>
              <a:spcBef>
                <a:spcPts val="0"/>
              </a:spcBef>
              <a:spcAft>
                <a:spcPts val="1600"/>
              </a:spcAft>
              <a:buNone/>
            </a:pPr>
            <a:r>
              <a:rPr lang="en" sz="1600" dirty="0"/>
              <a:t>Provide appropriate number of recommendations, which is</a:t>
            </a:r>
          </a:p>
          <a:p>
            <a:pPr marL="457200" lvl="0" indent="-228600">
              <a:spcBef>
                <a:spcPts val="0"/>
              </a:spcBef>
            </a:pPr>
            <a:r>
              <a:rPr lang="en" sz="1600" dirty="0"/>
              <a:t>Not too large</a:t>
            </a:r>
          </a:p>
          <a:p>
            <a:pPr marL="457200" lvl="0" indent="-228600" rtl="0">
              <a:spcBef>
                <a:spcPts val="0"/>
              </a:spcBef>
            </a:pPr>
            <a:r>
              <a:rPr lang="en" sz="1600" dirty="0"/>
              <a:t>Not too small</a:t>
            </a:r>
          </a:p>
          <a:p>
            <a:pPr lvl="0" rtl="0">
              <a:spcBef>
                <a:spcPts val="0"/>
              </a:spcBef>
              <a:buNone/>
            </a:pPr>
            <a:r>
              <a:rPr lang="en" sz="1600" dirty="0"/>
              <a:t>Number of Movies: 1682, Number of recommendations: 10</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Updated Expected Outcomes</a:t>
            </a:r>
          </a:p>
        </p:txBody>
      </p:sp>
      <p:sp>
        <p:nvSpPr>
          <p:cNvPr id="96" name="Shape 96"/>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marL="0" marR="0" lvl="0" indent="-69850" algn="l" rtl="0">
              <a:lnSpc>
                <a:spcPct val="115000"/>
              </a:lnSpc>
              <a:spcBef>
                <a:spcPts val="0"/>
              </a:spcBef>
              <a:spcAft>
                <a:spcPts val="1600"/>
              </a:spcAft>
              <a:buClr>
                <a:srgbClr val="000000"/>
              </a:buClr>
              <a:buSzPct val="61111"/>
              <a:buFont typeface="Arial"/>
              <a:buNone/>
            </a:pPr>
            <a:r>
              <a:rPr lang="en" dirty="0"/>
              <a:t>Insights obtained from Big Data Analysis on Movielens Dataset</a:t>
            </a:r>
            <a:r>
              <a:rPr lang="en" dirty="0" smtClean="0"/>
              <a:t>.</a:t>
            </a:r>
          </a:p>
          <a:p>
            <a:pPr marL="0" marR="0" lvl="0" indent="-69850" algn="l" rtl="0">
              <a:lnSpc>
                <a:spcPct val="115000"/>
              </a:lnSpc>
              <a:spcBef>
                <a:spcPts val="0"/>
              </a:spcBef>
              <a:spcAft>
                <a:spcPts val="1600"/>
              </a:spcAft>
              <a:buClr>
                <a:srgbClr val="000000"/>
              </a:buClr>
              <a:buSzPct val="61111"/>
              <a:buFont typeface="Arial"/>
              <a:buNone/>
            </a:pPr>
            <a:r>
              <a:rPr lang="en" dirty="0" smtClean="0"/>
              <a:t>List </a:t>
            </a:r>
            <a:r>
              <a:rPr lang="en" dirty="0"/>
              <a:t>of similar movies for a given movie. </a:t>
            </a:r>
            <a:endParaRPr lang="en" dirty="0" smtClean="0"/>
          </a:p>
          <a:p>
            <a:pPr marL="0" marR="0" lvl="0" indent="-69850" algn="l" rtl="0">
              <a:lnSpc>
                <a:spcPct val="115000"/>
              </a:lnSpc>
              <a:spcBef>
                <a:spcPts val="0"/>
              </a:spcBef>
              <a:spcAft>
                <a:spcPts val="1600"/>
              </a:spcAft>
              <a:buClr>
                <a:srgbClr val="000000"/>
              </a:buClr>
              <a:buSzPct val="61111"/>
              <a:buFont typeface="Arial"/>
              <a:buNone/>
            </a:pPr>
            <a:r>
              <a:rPr lang="en" sz="1800" dirty="0" smtClean="0"/>
              <a:t>Recommend </a:t>
            </a:r>
            <a:r>
              <a:rPr lang="en" sz="1800" dirty="0"/>
              <a:t>movies using </a:t>
            </a:r>
            <a:r>
              <a:rPr lang="en" sz="1800" dirty="0" smtClean="0"/>
              <a:t>MLLib.</a:t>
            </a:r>
          </a:p>
          <a:p>
            <a:pPr marL="0" marR="0" lvl="0" indent="-69850" algn="l" rtl="0">
              <a:lnSpc>
                <a:spcPct val="115000"/>
              </a:lnSpc>
              <a:spcBef>
                <a:spcPts val="0"/>
              </a:spcBef>
              <a:spcAft>
                <a:spcPts val="1600"/>
              </a:spcAft>
              <a:buClr>
                <a:srgbClr val="000000"/>
              </a:buClr>
              <a:buSzPct val="61111"/>
              <a:buFont typeface="Arial"/>
              <a:buNone/>
            </a:pPr>
            <a:r>
              <a:rPr lang="en" sz="1800" dirty="0" smtClean="0"/>
              <a:t>Improved </a:t>
            </a:r>
            <a:r>
              <a:rPr lang="en" sz="1800" dirty="0"/>
              <a:t>recommendations.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spcBef>
                <a:spcPts val="0"/>
              </a:spcBef>
              <a:buNone/>
            </a:pPr>
            <a:r>
              <a:rPr lang="en"/>
              <a:t>System Requirements </a:t>
            </a:r>
          </a:p>
        </p:txBody>
      </p:sp>
      <p:sp>
        <p:nvSpPr>
          <p:cNvPr id="102" name="Shape 102"/>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spcBef>
                <a:spcPts val="0"/>
              </a:spcBef>
              <a:buNone/>
            </a:pPr>
            <a:r>
              <a:rPr lang="en" sz="1600" dirty="0"/>
              <a:t>Software for Running on Windows:</a:t>
            </a:r>
          </a:p>
          <a:p>
            <a:pPr marL="457200" lvl="0" indent="-228600" rtl="0">
              <a:spcBef>
                <a:spcPts val="0"/>
              </a:spcBef>
            </a:pPr>
            <a:r>
              <a:rPr lang="en" sz="1600" dirty="0"/>
              <a:t>Enthought Canopy - for Python 2.7.10</a:t>
            </a:r>
          </a:p>
          <a:p>
            <a:pPr marL="457200" lvl="0" indent="-228600" rtl="0">
              <a:spcBef>
                <a:spcPts val="0"/>
              </a:spcBef>
            </a:pPr>
            <a:r>
              <a:rPr lang="en" sz="1600" dirty="0"/>
              <a:t>JDK 1.7.0 - to run Scala</a:t>
            </a:r>
          </a:p>
          <a:p>
            <a:pPr marL="457200" lvl="0" indent="-228600" rtl="0">
              <a:spcBef>
                <a:spcPts val="0"/>
              </a:spcBef>
            </a:pPr>
            <a:r>
              <a:rPr lang="en" sz="1600" dirty="0"/>
              <a:t>Apache Spark 1.5.0 - Underlying Engine</a:t>
            </a:r>
          </a:p>
          <a:p>
            <a:pPr marL="457200" lvl="0" indent="-228600" rtl="0">
              <a:spcBef>
                <a:spcPts val="0"/>
              </a:spcBef>
            </a:pPr>
            <a:r>
              <a:rPr lang="en" sz="1600" dirty="0"/>
              <a:t>100K Movielens Data set and 1 Million Movielens Data set</a:t>
            </a:r>
          </a:p>
          <a:p>
            <a:pPr lvl="0" rtl="0">
              <a:spcBef>
                <a:spcPts val="0"/>
              </a:spcBef>
              <a:buNone/>
            </a:pPr>
            <a:r>
              <a:rPr lang="en" sz="1600" dirty="0"/>
              <a:t>Hardware: </a:t>
            </a:r>
          </a:p>
          <a:p>
            <a:pPr marL="457200" lvl="0" indent="-228600" rtl="0">
              <a:spcBef>
                <a:spcPts val="0"/>
              </a:spcBef>
            </a:pPr>
            <a:r>
              <a:rPr lang="en" sz="1600" dirty="0"/>
              <a:t>4GB Memory , 128GB Hard Drive, i3 Processor </a:t>
            </a:r>
          </a:p>
          <a:p>
            <a:pPr marL="457200" lvl="0" indent="-228600">
              <a:spcBef>
                <a:spcPts val="0"/>
              </a:spcBef>
            </a:pPr>
            <a:r>
              <a:rPr lang="en" sz="1600" dirty="0"/>
              <a:t>HPCC Resources </a:t>
            </a:r>
          </a:p>
        </p:txBody>
      </p:sp>
      <p:pic>
        <p:nvPicPr>
          <p:cNvPr id="103" name="Shape 103"/>
          <p:cNvPicPr preferRelativeResize="0"/>
          <p:nvPr/>
        </p:nvPicPr>
        <p:blipFill>
          <a:blip r:embed="rId3">
            <a:alphaModFix/>
          </a:blip>
          <a:stretch>
            <a:fillRect/>
          </a:stretch>
        </p:blipFill>
        <p:spPr>
          <a:xfrm>
            <a:off x="5762725" y="1546825"/>
            <a:ext cx="613200" cy="613200"/>
          </a:xfrm>
          <a:prstGeom prst="rect">
            <a:avLst/>
          </a:prstGeom>
          <a:noFill/>
          <a:ln>
            <a:noFill/>
          </a:ln>
        </p:spPr>
      </p:pic>
      <p:pic>
        <p:nvPicPr>
          <p:cNvPr id="104" name="Shape 104"/>
          <p:cNvPicPr preferRelativeResize="0"/>
          <p:nvPr/>
        </p:nvPicPr>
        <p:blipFill>
          <a:blip r:embed="rId4">
            <a:alphaModFix/>
          </a:blip>
          <a:stretch>
            <a:fillRect/>
          </a:stretch>
        </p:blipFill>
        <p:spPr>
          <a:xfrm>
            <a:off x="5480650" y="2160025"/>
            <a:ext cx="1177344" cy="613200"/>
          </a:xfrm>
          <a:prstGeom prst="rect">
            <a:avLst/>
          </a:prstGeom>
          <a:noFill/>
          <a:ln>
            <a:noFill/>
          </a:ln>
        </p:spPr>
      </p:pic>
      <p:pic>
        <p:nvPicPr>
          <p:cNvPr id="105" name="Shape 105"/>
          <p:cNvPicPr preferRelativeResize="0"/>
          <p:nvPr/>
        </p:nvPicPr>
        <p:blipFill>
          <a:blip r:embed="rId5">
            <a:alphaModFix/>
          </a:blip>
          <a:stretch>
            <a:fillRect/>
          </a:stretch>
        </p:blipFill>
        <p:spPr>
          <a:xfrm>
            <a:off x="7023150" y="3364225"/>
            <a:ext cx="887022" cy="1090602"/>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445025"/>
            <a:ext cx="8520600" cy="613200"/>
          </a:xfrm>
          <a:prstGeom prst="rect">
            <a:avLst/>
          </a:prstGeom>
        </p:spPr>
        <p:txBody>
          <a:bodyPr lIns="91425" tIns="91425" rIns="91425" bIns="91425" anchor="t" anchorCtr="0">
            <a:noAutofit/>
          </a:bodyPr>
          <a:lstStyle/>
          <a:p>
            <a:pPr lvl="0"/>
            <a:r>
              <a:rPr lang="en" dirty="0"/>
              <a:t>Updated </a:t>
            </a:r>
            <a:r>
              <a:rPr lang="en" dirty="0" smtClean="0"/>
              <a:t>Software </a:t>
            </a:r>
            <a:r>
              <a:rPr lang="en" dirty="0"/>
              <a:t>Features Implemented</a:t>
            </a:r>
          </a:p>
        </p:txBody>
      </p:sp>
      <p:sp>
        <p:nvSpPr>
          <p:cNvPr id="111" name="Shape 111"/>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spcBef>
                <a:spcPts val="0"/>
              </a:spcBef>
              <a:buNone/>
            </a:pPr>
            <a:endParaRPr sz="1400" dirty="0"/>
          </a:p>
          <a:p>
            <a:pPr marL="457200" lvl="0" indent="-317500" rtl="0">
              <a:spcBef>
                <a:spcPts val="0"/>
              </a:spcBef>
              <a:buSzPct val="100000"/>
            </a:pPr>
            <a:r>
              <a:rPr lang="en" sz="1400" dirty="0"/>
              <a:t>Recommend similar movies for a given movie.</a:t>
            </a:r>
          </a:p>
          <a:p>
            <a:pPr marL="457200" lvl="0" indent="-317500" rtl="0">
              <a:spcBef>
                <a:spcPts val="0"/>
              </a:spcBef>
              <a:buSzPct val="100000"/>
            </a:pPr>
            <a:r>
              <a:rPr lang="en" sz="1400" dirty="0"/>
              <a:t>Implemented item based collaborative filtering using spark.</a:t>
            </a:r>
          </a:p>
          <a:p>
            <a:pPr marL="457200" lvl="0" indent="-317500" rtl="0">
              <a:spcBef>
                <a:spcPts val="0"/>
              </a:spcBef>
              <a:buSzPct val="100000"/>
            </a:pPr>
            <a:r>
              <a:rPr lang="en" sz="1400" dirty="0"/>
              <a:t>Implemented </a:t>
            </a:r>
            <a:r>
              <a:rPr lang="en" sz="1400" dirty="0"/>
              <a:t>i</a:t>
            </a:r>
            <a:r>
              <a:rPr lang="en" sz="1400" dirty="0" smtClean="0"/>
              <a:t>mproved movie recommendation </a:t>
            </a:r>
            <a:r>
              <a:rPr lang="en" sz="1400" dirty="0"/>
              <a:t>using MLlib.</a:t>
            </a:r>
          </a:p>
        </p:txBody>
      </p:sp>
      <p:pic>
        <p:nvPicPr>
          <p:cNvPr id="112" name="Shape 112"/>
          <p:cNvPicPr preferRelativeResize="0"/>
          <p:nvPr/>
        </p:nvPicPr>
        <p:blipFill>
          <a:blip r:embed="rId3">
            <a:alphaModFix/>
          </a:blip>
          <a:stretch>
            <a:fillRect/>
          </a:stretch>
        </p:blipFill>
        <p:spPr>
          <a:xfrm>
            <a:off x="311700" y="2966124"/>
            <a:ext cx="3658601" cy="1183874"/>
          </a:xfrm>
          <a:prstGeom prst="rect">
            <a:avLst/>
          </a:prstGeom>
          <a:noFill/>
          <a:ln>
            <a:noFill/>
          </a:ln>
        </p:spPr>
      </p:pic>
      <p:pic>
        <p:nvPicPr>
          <p:cNvPr id="113" name="Shape 113"/>
          <p:cNvPicPr preferRelativeResize="0"/>
          <p:nvPr/>
        </p:nvPicPr>
        <p:blipFill>
          <a:blip r:embed="rId4">
            <a:alphaModFix/>
          </a:blip>
          <a:stretch>
            <a:fillRect/>
          </a:stretch>
        </p:blipFill>
        <p:spPr>
          <a:xfrm>
            <a:off x="4513725" y="2966124"/>
            <a:ext cx="4451370" cy="11838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768</Words>
  <Application>Microsoft Office PowerPoint</Application>
  <PresentationFormat>On-screen Show (16:9)</PresentationFormat>
  <Paragraphs>94</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Old Standard TT</vt:lpstr>
      <vt:lpstr>Arial</vt:lpstr>
      <vt:lpstr>paperback</vt:lpstr>
      <vt:lpstr>Recommendation System</vt:lpstr>
      <vt:lpstr>Updated Project Description</vt:lpstr>
      <vt:lpstr>Literature Survey (Similar Research Work)</vt:lpstr>
      <vt:lpstr>Literature Survey Continued...</vt:lpstr>
      <vt:lpstr>Literature Survey Continued...</vt:lpstr>
      <vt:lpstr>Updated New Ideas</vt:lpstr>
      <vt:lpstr>Updated Expected Outcomes</vt:lpstr>
      <vt:lpstr>System Requirements </vt:lpstr>
      <vt:lpstr>Updated Software Features Implemented</vt:lpstr>
      <vt:lpstr>Updated Team Member Accomplishments</vt:lpstr>
      <vt:lpstr>Software Demo</vt:lpstr>
      <vt:lpstr>References</vt:lpstr>
      <vt:lpstr>References continued...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dc:title>
  <cp:lastModifiedBy>Kattamuri, Aravind</cp:lastModifiedBy>
  <cp:revision>1</cp:revision>
  <dcterms:modified xsi:type="dcterms:W3CDTF">2016-05-07T01:39:08Z</dcterms:modified>
</cp:coreProperties>
</file>