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59" r:id="rId5"/>
    <p:sldId id="260" r:id="rId6"/>
    <p:sldId id="263" r:id="rId7"/>
    <p:sldId id="264" r:id="rId8"/>
    <p:sldId id="262" r:id="rId9"/>
    <p:sldId id="267"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5" autoAdjust="0"/>
    <p:restoredTop sz="94660"/>
  </p:normalViewPr>
  <p:slideViewPr>
    <p:cSldViewPr snapToGrid="0">
      <p:cViewPr varScale="1">
        <p:scale>
          <a:sx n="86" d="100"/>
          <a:sy n="86" d="100"/>
        </p:scale>
        <p:origin x="7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5FA73B-8400-48C6-8B24-707BF45809C1}"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26799E-A476-4C01-B282-E0AE2CC6AF45}" type="slidenum">
              <a:rPr lang="en-IN" smtClean="0"/>
              <a:t>‹#›</a:t>
            </a:fld>
            <a:endParaRPr lang="en-IN"/>
          </a:p>
        </p:txBody>
      </p:sp>
    </p:spTree>
    <p:extLst>
      <p:ext uri="{BB962C8B-B14F-4D97-AF65-F5344CB8AC3E}">
        <p14:creationId xmlns:p14="http://schemas.microsoft.com/office/powerpoint/2010/main" val="2815677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5FA73B-8400-48C6-8B24-707BF45809C1}"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26799E-A476-4C01-B282-E0AE2CC6AF45}" type="slidenum">
              <a:rPr lang="en-IN" smtClean="0"/>
              <a:t>‹#›</a:t>
            </a:fld>
            <a:endParaRPr lang="en-IN"/>
          </a:p>
        </p:txBody>
      </p:sp>
    </p:spTree>
    <p:extLst>
      <p:ext uri="{BB962C8B-B14F-4D97-AF65-F5344CB8AC3E}">
        <p14:creationId xmlns:p14="http://schemas.microsoft.com/office/powerpoint/2010/main" val="1642191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5FA73B-8400-48C6-8B24-707BF45809C1}"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26799E-A476-4C01-B282-E0AE2CC6AF4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64801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5FA73B-8400-48C6-8B24-707BF45809C1}"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26799E-A476-4C01-B282-E0AE2CC6AF45}" type="slidenum">
              <a:rPr lang="en-IN" smtClean="0"/>
              <a:t>‹#›</a:t>
            </a:fld>
            <a:endParaRPr lang="en-IN"/>
          </a:p>
        </p:txBody>
      </p:sp>
    </p:spTree>
    <p:extLst>
      <p:ext uri="{BB962C8B-B14F-4D97-AF65-F5344CB8AC3E}">
        <p14:creationId xmlns:p14="http://schemas.microsoft.com/office/powerpoint/2010/main" val="1300251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5FA73B-8400-48C6-8B24-707BF45809C1}"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26799E-A476-4C01-B282-E0AE2CC6AF4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6462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5FA73B-8400-48C6-8B24-707BF45809C1}"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26799E-A476-4C01-B282-E0AE2CC6AF45}" type="slidenum">
              <a:rPr lang="en-IN" smtClean="0"/>
              <a:t>‹#›</a:t>
            </a:fld>
            <a:endParaRPr lang="en-IN"/>
          </a:p>
        </p:txBody>
      </p:sp>
    </p:spTree>
    <p:extLst>
      <p:ext uri="{BB962C8B-B14F-4D97-AF65-F5344CB8AC3E}">
        <p14:creationId xmlns:p14="http://schemas.microsoft.com/office/powerpoint/2010/main" val="3744962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FA73B-8400-48C6-8B24-707BF45809C1}"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26799E-A476-4C01-B282-E0AE2CC6AF45}" type="slidenum">
              <a:rPr lang="en-IN" smtClean="0"/>
              <a:t>‹#›</a:t>
            </a:fld>
            <a:endParaRPr lang="en-IN"/>
          </a:p>
        </p:txBody>
      </p:sp>
    </p:spTree>
    <p:extLst>
      <p:ext uri="{BB962C8B-B14F-4D97-AF65-F5344CB8AC3E}">
        <p14:creationId xmlns:p14="http://schemas.microsoft.com/office/powerpoint/2010/main" val="1370523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FA73B-8400-48C6-8B24-707BF45809C1}"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26799E-A476-4C01-B282-E0AE2CC6AF45}" type="slidenum">
              <a:rPr lang="en-IN" smtClean="0"/>
              <a:t>‹#›</a:t>
            </a:fld>
            <a:endParaRPr lang="en-IN"/>
          </a:p>
        </p:txBody>
      </p:sp>
    </p:spTree>
    <p:extLst>
      <p:ext uri="{BB962C8B-B14F-4D97-AF65-F5344CB8AC3E}">
        <p14:creationId xmlns:p14="http://schemas.microsoft.com/office/powerpoint/2010/main" val="1543813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FA73B-8400-48C6-8B24-707BF45809C1}"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26799E-A476-4C01-B282-E0AE2CC6AF45}" type="slidenum">
              <a:rPr lang="en-IN" smtClean="0"/>
              <a:t>‹#›</a:t>
            </a:fld>
            <a:endParaRPr lang="en-IN"/>
          </a:p>
        </p:txBody>
      </p:sp>
    </p:spTree>
    <p:extLst>
      <p:ext uri="{BB962C8B-B14F-4D97-AF65-F5344CB8AC3E}">
        <p14:creationId xmlns:p14="http://schemas.microsoft.com/office/powerpoint/2010/main" val="3771073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5FA73B-8400-48C6-8B24-707BF45809C1}" type="datetimeFigureOut">
              <a:rPr lang="en-IN" smtClean="0"/>
              <a:t>21-05-2020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26799E-A476-4C01-B282-E0AE2CC6AF45}" type="slidenum">
              <a:rPr lang="en-IN" smtClean="0"/>
              <a:t>‹#›</a:t>
            </a:fld>
            <a:endParaRPr lang="en-IN"/>
          </a:p>
        </p:txBody>
      </p:sp>
    </p:spTree>
    <p:extLst>
      <p:ext uri="{BB962C8B-B14F-4D97-AF65-F5344CB8AC3E}">
        <p14:creationId xmlns:p14="http://schemas.microsoft.com/office/powerpoint/2010/main" val="2525319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5FA73B-8400-48C6-8B24-707BF45809C1}" type="datetimeFigureOut">
              <a:rPr lang="en-IN" smtClean="0"/>
              <a:t>21-05-2020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26799E-A476-4C01-B282-E0AE2CC6AF45}" type="slidenum">
              <a:rPr lang="en-IN" smtClean="0"/>
              <a:t>‹#›</a:t>
            </a:fld>
            <a:endParaRPr lang="en-IN"/>
          </a:p>
        </p:txBody>
      </p:sp>
    </p:spTree>
    <p:extLst>
      <p:ext uri="{BB962C8B-B14F-4D97-AF65-F5344CB8AC3E}">
        <p14:creationId xmlns:p14="http://schemas.microsoft.com/office/powerpoint/2010/main" val="1319639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5FA73B-8400-48C6-8B24-707BF45809C1}" type="datetimeFigureOut">
              <a:rPr lang="en-IN" smtClean="0"/>
              <a:t>21-05-2020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26799E-A476-4C01-B282-E0AE2CC6AF45}" type="slidenum">
              <a:rPr lang="en-IN" smtClean="0"/>
              <a:t>‹#›</a:t>
            </a:fld>
            <a:endParaRPr lang="en-IN"/>
          </a:p>
        </p:txBody>
      </p:sp>
    </p:spTree>
    <p:extLst>
      <p:ext uri="{BB962C8B-B14F-4D97-AF65-F5344CB8AC3E}">
        <p14:creationId xmlns:p14="http://schemas.microsoft.com/office/powerpoint/2010/main" val="2236121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5FA73B-8400-48C6-8B24-707BF45809C1}" type="datetimeFigureOut">
              <a:rPr lang="en-IN" smtClean="0"/>
              <a:t>21-05-2020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26799E-A476-4C01-B282-E0AE2CC6AF45}" type="slidenum">
              <a:rPr lang="en-IN" smtClean="0"/>
              <a:t>‹#›</a:t>
            </a:fld>
            <a:endParaRPr lang="en-IN"/>
          </a:p>
        </p:txBody>
      </p:sp>
    </p:spTree>
    <p:extLst>
      <p:ext uri="{BB962C8B-B14F-4D97-AF65-F5344CB8AC3E}">
        <p14:creationId xmlns:p14="http://schemas.microsoft.com/office/powerpoint/2010/main" val="2594602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FA73B-8400-48C6-8B24-707BF45809C1}" type="datetimeFigureOut">
              <a:rPr lang="en-IN" smtClean="0"/>
              <a:t>21-05-2020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26799E-A476-4C01-B282-E0AE2CC6AF45}" type="slidenum">
              <a:rPr lang="en-IN" smtClean="0"/>
              <a:t>‹#›</a:t>
            </a:fld>
            <a:endParaRPr lang="en-IN"/>
          </a:p>
        </p:txBody>
      </p:sp>
    </p:spTree>
    <p:extLst>
      <p:ext uri="{BB962C8B-B14F-4D97-AF65-F5344CB8AC3E}">
        <p14:creationId xmlns:p14="http://schemas.microsoft.com/office/powerpoint/2010/main" val="1723569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5FA73B-8400-48C6-8B24-707BF45809C1}" type="datetimeFigureOut">
              <a:rPr lang="en-IN" smtClean="0"/>
              <a:t>21-05-2020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26799E-A476-4C01-B282-E0AE2CC6AF45}" type="slidenum">
              <a:rPr lang="en-IN" smtClean="0"/>
              <a:t>‹#›</a:t>
            </a:fld>
            <a:endParaRPr lang="en-IN"/>
          </a:p>
        </p:txBody>
      </p:sp>
    </p:spTree>
    <p:extLst>
      <p:ext uri="{BB962C8B-B14F-4D97-AF65-F5344CB8AC3E}">
        <p14:creationId xmlns:p14="http://schemas.microsoft.com/office/powerpoint/2010/main" val="101861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5FA73B-8400-48C6-8B24-707BF45809C1}" type="datetimeFigureOut">
              <a:rPr lang="en-IN" smtClean="0"/>
              <a:t>21-05-2020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26799E-A476-4C01-B282-E0AE2CC6AF45}" type="slidenum">
              <a:rPr lang="en-IN" smtClean="0"/>
              <a:t>‹#›</a:t>
            </a:fld>
            <a:endParaRPr lang="en-IN"/>
          </a:p>
        </p:txBody>
      </p:sp>
    </p:spTree>
    <p:extLst>
      <p:ext uri="{BB962C8B-B14F-4D97-AF65-F5344CB8AC3E}">
        <p14:creationId xmlns:p14="http://schemas.microsoft.com/office/powerpoint/2010/main" val="2289910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E5FA73B-8400-48C6-8B24-707BF45809C1}" type="datetimeFigureOut">
              <a:rPr lang="en-IN" smtClean="0"/>
              <a:t>21-05-2020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26799E-A476-4C01-B282-E0AE2CC6AF45}" type="slidenum">
              <a:rPr lang="en-IN" smtClean="0"/>
              <a:t>‹#›</a:t>
            </a:fld>
            <a:endParaRPr lang="en-IN"/>
          </a:p>
        </p:txBody>
      </p:sp>
    </p:spTree>
    <p:extLst>
      <p:ext uri="{BB962C8B-B14F-4D97-AF65-F5344CB8AC3E}">
        <p14:creationId xmlns:p14="http://schemas.microsoft.com/office/powerpoint/2010/main" val="3418062892"/>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7F2C5E-B220-4104-92AA-3F8D0F8E6F39}"/>
              </a:ext>
            </a:extLst>
          </p:cNvPr>
          <p:cNvSpPr/>
          <p:nvPr/>
        </p:nvSpPr>
        <p:spPr>
          <a:xfrm>
            <a:off x="1864163" y="1085269"/>
            <a:ext cx="6439584" cy="2585323"/>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Capacity analysis </a:t>
            </a:r>
          </a:p>
          <a:p>
            <a:pPr algn="ctr"/>
            <a:r>
              <a:rPr lang="en-US" sz="5400" b="1" dirty="0">
                <a:ln w="9525">
                  <a:solidFill>
                    <a:schemeClr val="bg1"/>
                  </a:solidFill>
                  <a:prstDash val="solid"/>
                </a:ln>
                <a:effectLst>
                  <a:outerShdw blurRad="12700" dist="38100" dir="2700000" algn="tl" rotWithShape="0">
                    <a:schemeClr val="bg1">
                      <a:lumMod val="50000"/>
                    </a:schemeClr>
                  </a:outerShdw>
                </a:effectLst>
              </a:rPr>
              <a:t>P</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roject on </a:t>
            </a:r>
          </a:p>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M/M/2 based model</a:t>
            </a:r>
          </a:p>
        </p:txBody>
      </p:sp>
    </p:spTree>
    <p:extLst>
      <p:ext uri="{BB962C8B-B14F-4D97-AF65-F5344CB8AC3E}">
        <p14:creationId xmlns:p14="http://schemas.microsoft.com/office/powerpoint/2010/main" val="491723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74EB0A-DE3E-4E46-92C8-A80B3E72EB75}"/>
              </a:ext>
            </a:extLst>
          </p:cNvPr>
          <p:cNvSpPr>
            <a:spLocks noGrp="1"/>
          </p:cNvSpPr>
          <p:nvPr>
            <p:ph idx="1"/>
          </p:nvPr>
        </p:nvSpPr>
        <p:spPr>
          <a:xfrm>
            <a:off x="632945" y="1111854"/>
            <a:ext cx="8596668" cy="3880773"/>
          </a:xfrm>
        </p:spPr>
        <p:txBody>
          <a:bodyPr/>
          <a:lstStyle/>
          <a:p>
            <a:r>
              <a:rPr lang="en-IN" dirty="0"/>
              <a:t>Total service time is 10hrs</a:t>
            </a:r>
          </a:p>
        </p:txBody>
      </p:sp>
      <p:pic>
        <p:nvPicPr>
          <p:cNvPr id="7" name="Picture 6">
            <a:extLst>
              <a:ext uri="{FF2B5EF4-FFF2-40B4-BE49-F238E27FC236}">
                <a16:creationId xmlns:a16="http://schemas.microsoft.com/office/drawing/2014/main" id="{7A88BB73-671F-4ECB-828E-7EEE7FB50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484" y="1592224"/>
            <a:ext cx="7100972" cy="3880773"/>
          </a:xfrm>
          <a:prstGeom prst="rect">
            <a:avLst/>
          </a:prstGeom>
        </p:spPr>
      </p:pic>
    </p:spTree>
    <p:extLst>
      <p:ext uri="{BB962C8B-B14F-4D97-AF65-F5344CB8AC3E}">
        <p14:creationId xmlns:p14="http://schemas.microsoft.com/office/powerpoint/2010/main" val="2975596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055A-FDDC-4843-B81E-0FF5B2D082E2}"/>
              </a:ext>
            </a:extLst>
          </p:cNvPr>
          <p:cNvSpPr>
            <a:spLocks noGrp="1"/>
          </p:cNvSpPr>
          <p:nvPr>
            <p:ph type="title"/>
          </p:nvPr>
        </p:nvSpPr>
        <p:spPr/>
        <p:txBody>
          <a:bodyPr/>
          <a:lstStyle/>
          <a:p>
            <a:r>
              <a:rPr lang="en-IN" dirty="0"/>
              <a:t>Conclusion:</a:t>
            </a:r>
            <a:br>
              <a:rPr lang="en-IN" dirty="0"/>
            </a:br>
            <a:endParaRPr lang="en-IN" dirty="0"/>
          </a:p>
        </p:txBody>
      </p:sp>
      <p:sp>
        <p:nvSpPr>
          <p:cNvPr id="3" name="Content Placeholder 2">
            <a:extLst>
              <a:ext uri="{FF2B5EF4-FFF2-40B4-BE49-F238E27FC236}">
                <a16:creationId xmlns:a16="http://schemas.microsoft.com/office/drawing/2014/main" id="{4E530096-E25D-40C9-86E4-2DEA677EAB10}"/>
              </a:ext>
            </a:extLst>
          </p:cNvPr>
          <p:cNvSpPr>
            <a:spLocks noGrp="1"/>
          </p:cNvSpPr>
          <p:nvPr>
            <p:ph idx="1"/>
          </p:nvPr>
        </p:nvSpPr>
        <p:spPr>
          <a:xfrm>
            <a:off x="677334" y="1601296"/>
            <a:ext cx="8596668" cy="4462153"/>
          </a:xfrm>
        </p:spPr>
        <p:txBody>
          <a:bodyPr/>
          <a:lstStyle/>
          <a:p>
            <a:r>
              <a:rPr lang="en-IN" dirty="0"/>
              <a:t>From the results we can conclude that with 2 </a:t>
            </a:r>
            <a:r>
              <a:rPr lang="en-IN" dirty="0" err="1"/>
              <a:t>carwashers</a:t>
            </a:r>
            <a:r>
              <a:rPr lang="en-IN" dirty="0"/>
              <a:t> a carwash company can obtain max customers if the service rate of </a:t>
            </a:r>
            <a:r>
              <a:rPr lang="en-IN" dirty="0" err="1"/>
              <a:t>carwasher</a:t>
            </a:r>
            <a:r>
              <a:rPr lang="en-IN" dirty="0"/>
              <a:t> is 8minutes per car.</a:t>
            </a:r>
          </a:p>
          <a:p>
            <a:r>
              <a:rPr lang="en-IN" dirty="0"/>
              <a:t>If the duration of working of carwash company is increase then it reduces the losses incurred on the company.</a:t>
            </a:r>
          </a:p>
          <a:p>
            <a:r>
              <a:rPr lang="en-IN" dirty="0"/>
              <a:t>The service rate for a </a:t>
            </a:r>
            <a:r>
              <a:rPr lang="en-IN" dirty="0" err="1"/>
              <a:t>carwasher</a:t>
            </a:r>
            <a:r>
              <a:rPr lang="en-IN" dirty="0"/>
              <a:t> must be less 8minutes per car so as to control the number of cars leaving the carwash without entering.</a:t>
            </a:r>
          </a:p>
          <a:p>
            <a:endParaRPr lang="en-IN" dirty="0"/>
          </a:p>
        </p:txBody>
      </p:sp>
    </p:spTree>
    <p:extLst>
      <p:ext uri="{BB962C8B-B14F-4D97-AF65-F5344CB8AC3E}">
        <p14:creationId xmlns:p14="http://schemas.microsoft.com/office/powerpoint/2010/main" val="2365742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BC33EB-533C-4B58-9BDE-8B4E3AE4EE34}"/>
              </a:ext>
            </a:extLst>
          </p:cNvPr>
          <p:cNvSpPr/>
          <p:nvPr/>
        </p:nvSpPr>
        <p:spPr>
          <a:xfrm>
            <a:off x="302587" y="2105561"/>
            <a:ext cx="9427339" cy="1631216"/>
          </a:xfrm>
          <a:prstGeom prst="rect">
            <a:avLst/>
          </a:prstGeom>
          <a:noFill/>
        </p:spPr>
        <p:txBody>
          <a:bodyPr wrap="square" lIns="91440" tIns="45720" rIns="91440" bIns="45720">
            <a:spAutoFit/>
          </a:bodyPr>
          <a:lstStyle/>
          <a:p>
            <a:r>
              <a:rPr lang="en-IN" sz="2000" dirty="0"/>
              <a:t>Design a model which can give appropriate results for a car wash company on how many cars are washed in a given a time. If a service rate and arrival rates differ. Usually the working hours of a company is 8 to 10 hours, so we are using a 2 server model for a minimum loss system. </a:t>
            </a:r>
          </a:p>
          <a:p>
            <a:pPr algn="ctr"/>
            <a:endParaRPr lang="en-US" sz="2000" dirty="0">
              <a:ln w="0"/>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F88F0EDE-C482-4B39-A30E-6F225B5EBE2F}"/>
              </a:ext>
            </a:extLst>
          </p:cNvPr>
          <p:cNvSpPr/>
          <p:nvPr/>
        </p:nvSpPr>
        <p:spPr>
          <a:xfrm>
            <a:off x="4635270" y="973943"/>
            <a:ext cx="1879041"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GOAL</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331606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BB7B0-C157-4492-B54B-454B510D49A9}"/>
              </a:ext>
            </a:extLst>
          </p:cNvPr>
          <p:cNvSpPr>
            <a:spLocks noGrp="1"/>
          </p:cNvSpPr>
          <p:nvPr>
            <p:ph type="title"/>
          </p:nvPr>
        </p:nvSpPr>
        <p:spPr/>
        <p:txBody>
          <a:bodyPr/>
          <a:lstStyle/>
          <a:p>
            <a:r>
              <a:rPr lang="en-IN" dirty="0"/>
              <a:t>WHAT IS MEANT BY QUEUING THEORY?</a:t>
            </a:r>
          </a:p>
        </p:txBody>
      </p:sp>
      <p:sp>
        <p:nvSpPr>
          <p:cNvPr id="3" name="Content Placeholder 2">
            <a:extLst>
              <a:ext uri="{FF2B5EF4-FFF2-40B4-BE49-F238E27FC236}">
                <a16:creationId xmlns:a16="http://schemas.microsoft.com/office/drawing/2014/main" id="{7E2549E5-90AC-4CB7-B63E-166A4F3458E3}"/>
              </a:ext>
            </a:extLst>
          </p:cNvPr>
          <p:cNvSpPr>
            <a:spLocks noGrp="1"/>
          </p:cNvSpPr>
          <p:nvPr>
            <p:ph idx="1"/>
          </p:nvPr>
        </p:nvSpPr>
        <p:spPr>
          <a:xfrm>
            <a:off x="419881" y="1645684"/>
            <a:ext cx="8596668" cy="3880773"/>
          </a:xfrm>
        </p:spPr>
        <p:txBody>
          <a:bodyPr/>
          <a:lstStyle/>
          <a:p>
            <a:r>
              <a:rPr lang="en-IN" dirty="0"/>
              <a:t>Queuing theory as an operations management technique is commonly used to determine and streamline staffing needs, scheduling, and inventory, which helps improve overall customer service. It is often used by six sigma practitioners to improve processes.</a:t>
            </a:r>
          </a:p>
          <a:p>
            <a:r>
              <a:rPr lang="en-IN" dirty="0"/>
              <a:t> queuing theory is the study of congestion and waiting in line.</a:t>
            </a:r>
          </a:p>
          <a:p>
            <a:r>
              <a:rPr lang="en-IN" dirty="0"/>
              <a:t>The theory can help with creating an efficient and cost-effective workflow, allowing the user to improve traffic flow.</a:t>
            </a:r>
          </a:p>
          <a:p>
            <a:r>
              <a:rPr lang="en-IN" dirty="0"/>
              <a:t>Queuing theory assesses two keys aspects-customer arrival at the facility and service requirements.</a:t>
            </a:r>
          </a:p>
          <a:p>
            <a:r>
              <a:rPr lang="en-IN" dirty="0"/>
              <a:t>Often used as an operations management tool, queuing theory can address staffing, scheduling, and customer service shortfalls.</a:t>
            </a:r>
          </a:p>
        </p:txBody>
      </p:sp>
    </p:spTree>
    <p:extLst>
      <p:ext uri="{BB962C8B-B14F-4D97-AF65-F5344CB8AC3E}">
        <p14:creationId xmlns:p14="http://schemas.microsoft.com/office/powerpoint/2010/main" val="3795366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3D8B-6D91-43AA-950A-604F1A2507EF}"/>
              </a:ext>
            </a:extLst>
          </p:cNvPr>
          <p:cNvSpPr>
            <a:spLocks noGrp="1"/>
          </p:cNvSpPr>
          <p:nvPr>
            <p:ph type="title"/>
          </p:nvPr>
        </p:nvSpPr>
        <p:spPr/>
        <p:txBody>
          <a:bodyPr/>
          <a:lstStyle/>
          <a:p>
            <a:r>
              <a:rPr lang="en-IN" dirty="0"/>
              <a:t>M/M/2 queuing model</a:t>
            </a:r>
          </a:p>
        </p:txBody>
      </p:sp>
      <p:sp>
        <p:nvSpPr>
          <p:cNvPr id="3" name="Content Placeholder 2">
            <a:extLst>
              <a:ext uri="{FF2B5EF4-FFF2-40B4-BE49-F238E27FC236}">
                <a16:creationId xmlns:a16="http://schemas.microsoft.com/office/drawing/2014/main" id="{6C746626-18A8-4614-8E37-8100D73A1113}"/>
              </a:ext>
            </a:extLst>
          </p:cNvPr>
          <p:cNvSpPr>
            <a:spLocks noGrp="1"/>
          </p:cNvSpPr>
          <p:nvPr>
            <p:ph idx="1"/>
          </p:nvPr>
        </p:nvSpPr>
        <p:spPr/>
        <p:txBody>
          <a:bodyPr/>
          <a:lstStyle/>
          <a:p>
            <a:pPr marL="0" indent="0">
              <a:buNone/>
            </a:pPr>
            <a:r>
              <a:rPr lang="en-IN" dirty="0"/>
              <a:t> </a:t>
            </a:r>
          </a:p>
        </p:txBody>
      </p:sp>
      <p:pic>
        <p:nvPicPr>
          <p:cNvPr id="5" name="Picture 4">
            <a:extLst>
              <a:ext uri="{FF2B5EF4-FFF2-40B4-BE49-F238E27FC236}">
                <a16:creationId xmlns:a16="http://schemas.microsoft.com/office/drawing/2014/main" id="{62A3C55C-F6A5-4B82-B8B3-D0905ED0A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126" y="1849693"/>
            <a:ext cx="8572500" cy="2635248"/>
          </a:xfrm>
          <a:prstGeom prst="rect">
            <a:avLst/>
          </a:prstGeom>
        </p:spPr>
      </p:pic>
    </p:spTree>
    <p:extLst>
      <p:ext uri="{BB962C8B-B14F-4D97-AF65-F5344CB8AC3E}">
        <p14:creationId xmlns:p14="http://schemas.microsoft.com/office/powerpoint/2010/main" val="3445263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C7E42-2722-40EB-8418-37D21D61AB28}"/>
              </a:ext>
            </a:extLst>
          </p:cNvPr>
          <p:cNvSpPr>
            <a:spLocks noGrp="1"/>
          </p:cNvSpPr>
          <p:nvPr>
            <p:ph type="title"/>
          </p:nvPr>
        </p:nvSpPr>
        <p:spPr/>
        <p:txBody>
          <a:bodyPr/>
          <a:lstStyle/>
          <a:p>
            <a:r>
              <a:rPr lang="en-IN" dirty="0"/>
              <a:t>Pictorial representation of car washers </a:t>
            </a:r>
          </a:p>
        </p:txBody>
      </p:sp>
      <p:pic>
        <p:nvPicPr>
          <p:cNvPr id="5" name="Content Placeholder 4">
            <a:extLst>
              <a:ext uri="{FF2B5EF4-FFF2-40B4-BE49-F238E27FC236}">
                <a16:creationId xmlns:a16="http://schemas.microsoft.com/office/drawing/2014/main" id="{52C82E9C-DAB5-4EF2-ABE6-BC7FC6B6AD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0181" y="1556024"/>
            <a:ext cx="6202659" cy="4656855"/>
          </a:xfrm>
        </p:spPr>
      </p:pic>
      <p:sp>
        <p:nvSpPr>
          <p:cNvPr id="6" name="Rectangle 5">
            <a:extLst>
              <a:ext uri="{FF2B5EF4-FFF2-40B4-BE49-F238E27FC236}">
                <a16:creationId xmlns:a16="http://schemas.microsoft.com/office/drawing/2014/main" id="{E2772676-FC2E-4950-99C5-90FB217D8D5A}"/>
              </a:ext>
            </a:extLst>
          </p:cNvPr>
          <p:cNvSpPr/>
          <p:nvPr/>
        </p:nvSpPr>
        <p:spPr>
          <a:xfrm>
            <a:off x="5735919" y="3028890"/>
            <a:ext cx="869450" cy="400110"/>
          </a:xfrm>
          <a:prstGeom prst="rect">
            <a:avLst/>
          </a:prstGeom>
          <a:no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rPr>
              <a:t>=2</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CF991B9C-3364-4950-A2BE-291F81428E53}"/>
              </a:ext>
            </a:extLst>
          </p:cNvPr>
          <p:cNvSpPr/>
          <p:nvPr/>
        </p:nvSpPr>
        <p:spPr>
          <a:xfrm>
            <a:off x="6998155" y="3347495"/>
            <a:ext cx="833940" cy="400110"/>
          </a:xfrm>
          <a:prstGeom prst="rect">
            <a:avLst/>
          </a:prstGeom>
          <a:noFill/>
        </p:spPr>
        <p:txBody>
          <a:bodyPr wrap="squar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25</a:t>
            </a:r>
          </a:p>
        </p:txBody>
      </p:sp>
    </p:spTree>
    <p:extLst>
      <p:ext uri="{BB962C8B-B14F-4D97-AF65-F5344CB8AC3E}">
        <p14:creationId xmlns:p14="http://schemas.microsoft.com/office/powerpoint/2010/main" val="2622708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FA460-0927-4D53-8643-0BEAD0332D2D}"/>
              </a:ext>
            </a:extLst>
          </p:cNvPr>
          <p:cNvSpPr>
            <a:spLocks noGrp="1"/>
          </p:cNvSpPr>
          <p:nvPr>
            <p:ph type="title"/>
          </p:nvPr>
        </p:nvSpPr>
        <p:spPr>
          <a:xfrm>
            <a:off x="677334" y="609600"/>
            <a:ext cx="8596668" cy="784194"/>
          </a:xfrm>
        </p:spPr>
        <p:txBody>
          <a:bodyPr/>
          <a:lstStyle/>
          <a:p>
            <a:r>
              <a:rPr lang="en-IN" dirty="0"/>
              <a:t>Formulae for Theoretical Calculations</a:t>
            </a:r>
          </a:p>
        </p:txBody>
      </p:sp>
      <p:pic>
        <p:nvPicPr>
          <p:cNvPr id="5" name="Content Placeholder 4">
            <a:extLst>
              <a:ext uri="{FF2B5EF4-FFF2-40B4-BE49-F238E27FC236}">
                <a16:creationId xmlns:a16="http://schemas.microsoft.com/office/drawing/2014/main" id="{9481FE90-C8CD-4662-BA1F-AE62F3CCE8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3278" y="1393794"/>
            <a:ext cx="5620240" cy="2227843"/>
          </a:xfrm>
        </p:spPr>
      </p:pic>
      <p:sp>
        <p:nvSpPr>
          <p:cNvPr id="6" name="TextBox 5">
            <a:extLst>
              <a:ext uri="{FF2B5EF4-FFF2-40B4-BE49-F238E27FC236}">
                <a16:creationId xmlns:a16="http://schemas.microsoft.com/office/drawing/2014/main" id="{D5885E5A-1C11-4C87-A58E-D228065A1555}"/>
              </a:ext>
            </a:extLst>
          </p:cNvPr>
          <p:cNvSpPr txBox="1"/>
          <p:nvPr/>
        </p:nvSpPr>
        <p:spPr>
          <a:xfrm>
            <a:off x="677334" y="4035160"/>
            <a:ext cx="8025414" cy="646331"/>
          </a:xfrm>
          <a:prstGeom prst="rect">
            <a:avLst/>
          </a:prstGeom>
          <a:noFill/>
        </p:spPr>
        <p:txBody>
          <a:bodyPr wrap="square" rtlCol="0">
            <a:spAutoFit/>
          </a:bodyPr>
          <a:lstStyle/>
          <a:p>
            <a:r>
              <a:rPr lang="en-IN" dirty="0"/>
              <a:t>Here pi0 is the ideal state where there are no service provided or zero number of cars in the queue.</a:t>
            </a:r>
          </a:p>
        </p:txBody>
      </p:sp>
    </p:spTree>
    <p:extLst>
      <p:ext uri="{BB962C8B-B14F-4D97-AF65-F5344CB8AC3E}">
        <p14:creationId xmlns:p14="http://schemas.microsoft.com/office/powerpoint/2010/main" val="3125683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B29EF-B988-4E35-9E2D-90488D244D03}"/>
              </a:ext>
            </a:extLst>
          </p:cNvPr>
          <p:cNvSpPr>
            <a:spLocks noGrp="1"/>
          </p:cNvSpPr>
          <p:nvPr>
            <p:ph type="title"/>
          </p:nvPr>
        </p:nvSpPr>
        <p:spPr>
          <a:xfrm>
            <a:off x="677334" y="609600"/>
            <a:ext cx="8596668" cy="853316"/>
          </a:xfrm>
        </p:spPr>
        <p:txBody>
          <a:bodyPr/>
          <a:lstStyle/>
          <a:p>
            <a:r>
              <a:rPr lang="en-IN" dirty="0"/>
              <a:t>Formulae :</a:t>
            </a:r>
          </a:p>
        </p:txBody>
      </p:sp>
      <p:pic>
        <p:nvPicPr>
          <p:cNvPr id="9" name="Content Placeholder 8">
            <a:extLst>
              <a:ext uri="{FF2B5EF4-FFF2-40B4-BE49-F238E27FC236}">
                <a16:creationId xmlns:a16="http://schemas.microsoft.com/office/drawing/2014/main" id="{E921F4FE-9128-49D2-98E6-C0FAC3EE33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396776"/>
            <a:ext cx="7934006" cy="1115052"/>
          </a:xfrm>
        </p:spPr>
      </p:pic>
      <p:pic>
        <p:nvPicPr>
          <p:cNvPr id="11" name="Picture 10">
            <a:extLst>
              <a:ext uri="{FF2B5EF4-FFF2-40B4-BE49-F238E27FC236}">
                <a16:creationId xmlns:a16="http://schemas.microsoft.com/office/drawing/2014/main" id="{9E0F04EA-F087-435D-8574-E6DD59F120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4445688"/>
            <a:ext cx="8022783" cy="1115051"/>
          </a:xfrm>
          <a:prstGeom prst="rect">
            <a:avLst/>
          </a:prstGeom>
        </p:spPr>
      </p:pic>
    </p:spTree>
    <p:extLst>
      <p:ext uri="{BB962C8B-B14F-4D97-AF65-F5344CB8AC3E}">
        <p14:creationId xmlns:p14="http://schemas.microsoft.com/office/powerpoint/2010/main" val="1028517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5375B-4B85-4C6D-A8E3-F1DD1951D20C}"/>
              </a:ext>
            </a:extLst>
          </p:cNvPr>
          <p:cNvSpPr>
            <a:spLocks noGrp="1"/>
          </p:cNvSpPr>
          <p:nvPr>
            <p:ph type="title"/>
          </p:nvPr>
        </p:nvSpPr>
        <p:spPr>
          <a:xfrm>
            <a:off x="677334" y="581459"/>
            <a:ext cx="8596668" cy="1320800"/>
          </a:xfrm>
        </p:spPr>
        <p:txBody>
          <a:bodyPr/>
          <a:lstStyle/>
          <a:p>
            <a:r>
              <a:rPr lang="en-IN" dirty="0"/>
              <a:t>Results:</a:t>
            </a:r>
          </a:p>
        </p:txBody>
      </p:sp>
      <p:sp>
        <p:nvSpPr>
          <p:cNvPr id="3" name="Content Placeholder 2">
            <a:extLst>
              <a:ext uri="{FF2B5EF4-FFF2-40B4-BE49-F238E27FC236}">
                <a16:creationId xmlns:a16="http://schemas.microsoft.com/office/drawing/2014/main" id="{9312E2B8-33F6-437A-B3BF-8B3D8BC08EA1}"/>
              </a:ext>
            </a:extLst>
          </p:cNvPr>
          <p:cNvSpPr>
            <a:spLocks noGrp="1"/>
          </p:cNvSpPr>
          <p:nvPr>
            <p:ph idx="1"/>
          </p:nvPr>
        </p:nvSpPr>
        <p:spPr>
          <a:xfrm>
            <a:off x="677334" y="1743339"/>
            <a:ext cx="8596668" cy="3880773"/>
          </a:xfrm>
        </p:spPr>
        <p:txBody>
          <a:bodyPr/>
          <a:lstStyle/>
          <a:p>
            <a:r>
              <a:rPr lang="en-IN" dirty="0"/>
              <a:t>For arrival rate = </a:t>
            </a:r>
            <a:r>
              <a:rPr lang="en-IN" dirty="0" err="1"/>
              <a:t>lamda</a:t>
            </a:r>
            <a:r>
              <a:rPr lang="en-IN" dirty="0"/>
              <a:t>= 15,22,28 cars per hour</a:t>
            </a:r>
          </a:p>
          <a:p>
            <a:r>
              <a:rPr lang="en-IN" dirty="0"/>
              <a:t>For  service rate = mu = 60/8,60/10,60/11 time in hrs</a:t>
            </a:r>
          </a:p>
          <a:p>
            <a:r>
              <a:rPr lang="en-IN" dirty="0"/>
              <a:t>Total time is 8hrs</a:t>
            </a:r>
          </a:p>
          <a:p>
            <a:endParaRPr lang="en-IN" dirty="0"/>
          </a:p>
        </p:txBody>
      </p:sp>
      <p:pic>
        <p:nvPicPr>
          <p:cNvPr id="7" name="Picture 6">
            <a:extLst>
              <a:ext uri="{FF2B5EF4-FFF2-40B4-BE49-F238E27FC236}">
                <a16:creationId xmlns:a16="http://schemas.microsoft.com/office/drawing/2014/main" id="{02958EF0-1D0B-4294-8A45-F196B9B76E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891" y="3064139"/>
            <a:ext cx="7218975" cy="3310028"/>
          </a:xfrm>
          <a:prstGeom prst="rect">
            <a:avLst/>
          </a:prstGeom>
        </p:spPr>
      </p:pic>
    </p:spTree>
    <p:extLst>
      <p:ext uri="{BB962C8B-B14F-4D97-AF65-F5344CB8AC3E}">
        <p14:creationId xmlns:p14="http://schemas.microsoft.com/office/powerpoint/2010/main" val="4250863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C9D2-3676-443B-9CB3-DA2FD7A4DB48}"/>
              </a:ext>
            </a:extLst>
          </p:cNvPr>
          <p:cNvSpPr>
            <a:spLocks noGrp="1"/>
          </p:cNvSpPr>
          <p:nvPr>
            <p:ph type="title"/>
          </p:nvPr>
        </p:nvSpPr>
        <p:spPr/>
        <p:txBody>
          <a:bodyPr>
            <a:normAutofit/>
          </a:bodyPr>
          <a:lstStyle/>
          <a:p>
            <a:r>
              <a:rPr lang="en-IN" sz="2000" dirty="0"/>
              <a:t>If the service time remains same and arrival rate increases</a:t>
            </a:r>
          </a:p>
        </p:txBody>
      </p:sp>
      <p:pic>
        <p:nvPicPr>
          <p:cNvPr id="13" name="Content Placeholder 12">
            <a:extLst>
              <a:ext uri="{FF2B5EF4-FFF2-40B4-BE49-F238E27FC236}">
                <a16:creationId xmlns:a16="http://schemas.microsoft.com/office/drawing/2014/main" id="{E305E1EC-B91F-4B56-A52D-0E73B89E40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534008"/>
            <a:ext cx="6344903" cy="3792593"/>
          </a:xfrm>
        </p:spPr>
      </p:pic>
    </p:spTree>
    <p:extLst>
      <p:ext uri="{BB962C8B-B14F-4D97-AF65-F5344CB8AC3E}">
        <p14:creationId xmlns:p14="http://schemas.microsoft.com/office/powerpoint/2010/main" val="19642926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398</TotalTime>
  <Words>350</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PowerPoint Presentation</vt:lpstr>
      <vt:lpstr>PowerPoint Presentation</vt:lpstr>
      <vt:lpstr>WHAT IS MEANT BY QUEUING THEORY?</vt:lpstr>
      <vt:lpstr>M/M/2 queuing model</vt:lpstr>
      <vt:lpstr>Pictorial representation of car washers </vt:lpstr>
      <vt:lpstr>Formulae for Theoretical Calculations</vt:lpstr>
      <vt:lpstr>Formulae :</vt:lpstr>
      <vt:lpstr>Results:</vt:lpstr>
      <vt:lpstr>If the service time remains same and arrival rate increases</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Dhathri Pasumarthi</dc:creator>
  <cp:lastModifiedBy>sai vivek</cp:lastModifiedBy>
  <cp:revision>22</cp:revision>
  <dcterms:created xsi:type="dcterms:W3CDTF">2020-05-21T12:20:56Z</dcterms:created>
  <dcterms:modified xsi:type="dcterms:W3CDTF">2020-05-21T19:01:31Z</dcterms:modified>
</cp:coreProperties>
</file>