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>
        <p:scale>
          <a:sx n="49" d="100"/>
          <a:sy n="49" d="100"/>
        </p:scale>
        <p:origin x="14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967D-9B9B-138B-344E-1DAF45A0A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5B5D0-84D7-E715-7A64-549B863C5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43D9-6EE6-17A4-EF30-CA9F46F1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A349E-6449-05A8-8F7F-79690D30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3972-D502-33B9-1E95-9F321A58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30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C663-01C9-D8B6-C60F-EC6DB45C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38A11-E702-DFF5-4D94-9A1DFA79E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D473-4893-AB31-3BCA-4963B447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C90B-A6BD-2C3E-C22F-6C71726A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54D3-4FC8-3F0C-1830-3F470AF8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0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27D58-ABF2-F333-D44F-23AE39DFA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83DB4-6FF5-5489-E6B2-122CCABB4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082BA-E4B1-891E-B5A3-8F654792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2DD3-C5B7-76A2-776F-B93936D6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EDCBB-7E27-A755-EDFD-316736C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5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9E6E-ECD6-0A96-01F2-EF4461D8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DFE61-3517-58A1-1FC0-B28CB5F6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5B59E-3756-65E2-241F-79196466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4969-7721-24A4-5BC8-035AD551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606C-B849-8652-5D48-B5FFC034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9CBDC-EA9F-EE33-09E4-92C11830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44396-BC77-98C8-D1FD-4D67700E8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1919-C4ED-C240-24F1-000B4A8B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CF47-9B34-0A51-5348-AD25CE97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FFB1C-AF0A-0F6E-CDC1-82A57F25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B68B-2895-CDF0-BA92-EDE6E958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52C8-38E6-0A10-5E5B-DB68DF57C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A51EF-7AA8-ADEF-6A96-CFE1EA46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52FB6-5A09-7EED-1420-501EF428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C93A-46E0-E031-0B36-D9F4F30A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233E-C0E9-5F5B-DECD-9FCBA94D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99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747C-F655-DAD2-06F1-C70D8F62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913CD-D844-248B-165A-34216D6CA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EE6F-2460-F2DC-42E8-C4D2974E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6D6747-9768-6E1B-C10F-BDF2DBEA2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ACCE2-50A2-AE29-5E66-60AE2106E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A6B66-B481-B308-2F06-A99F9F5E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F4922-1E1F-BC45-15EF-0821E24B7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6C3A8-93F6-FE71-40F7-C3F424A6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0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11AC-BE55-5E64-F0BE-3461705B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B6F14-DC25-48AE-463F-A4C31E17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3FDCE-6CB4-20AB-1655-663D2A7E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27266-EFBF-64C0-F0B6-1070D43E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7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7D0C1-CCEB-45A5-91B2-F14B664A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2D497-9AC5-D6C7-05FA-8F6DFAB1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04181-E1DF-E2A9-A9D5-EE87319C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59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3DD9-CC52-181D-381F-FED0CFEC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E6A6-F910-6CA1-8D4F-A1473C26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78A25-2D98-7A91-203B-5403FE45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D357C-649F-87E3-18A3-00C2C0F4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F9C7F-6098-A858-1ED4-9BFB51CC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748EA-96EF-3BD2-EAB3-5B8C9C31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0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161E-49EC-BE87-E571-1296DD65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27DF0-111D-892A-6DE3-7C8ED781B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EDFD-3DC5-AF85-6C11-03263AB8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61875-046D-8392-D10B-81CDC7AC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442D1-8CED-9246-798A-F29A2385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140F-956D-D54C-8CEA-7836893A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0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199A8-9CF0-BF50-0768-B1143B6A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9389A-0FFB-68E2-B7CC-0C5650F65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46A6-F723-764F-1C5B-69CD65A2C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43BB-EAB5-4B83-A92D-0ED219FD61B6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C639C-79B4-420F-37A7-023AF17C7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6E87-0B28-92F2-6B77-091ACCDE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A3CE-AD1F-4289-906A-C25A860256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CCB-DE1B-ED38-513F-B1BEB7BB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08" y="1148691"/>
            <a:ext cx="10515600" cy="22396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Artificial Neural Networks for Microwave Computer-Aided Design: The State of the Art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3529-B937-B4EF-29FC-B0EDA8492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08" y="3675063"/>
            <a:ext cx="10515600" cy="150018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  <a:ea typeface="+mj-ea"/>
                <a:cs typeface="+mj-cs"/>
              </a:rPr>
              <a:t>Authors:</a:t>
            </a:r>
          </a:p>
          <a:p>
            <a:r>
              <a:rPr lang="en-IN" b="1" dirty="0">
                <a:solidFill>
                  <a:schemeClr val="tx1"/>
                </a:solidFill>
                <a:ea typeface="+mj-ea"/>
                <a:cs typeface="+mj-cs"/>
              </a:rPr>
              <a:t>Feng </a:t>
            </a:r>
            <a:r>
              <a:rPr lang="en-IN" b="1" dirty="0" err="1">
                <a:solidFill>
                  <a:schemeClr val="tx1"/>
                </a:solidFill>
                <a:ea typeface="+mj-ea"/>
                <a:cs typeface="+mj-cs"/>
              </a:rPr>
              <a:t>Feng</a:t>
            </a:r>
            <a:r>
              <a:rPr lang="en-IN" b="1" dirty="0">
                <a:solidFill>
                  <a:schemeClr val="tx1"/>
                </a:solidFill>
                <a:ea typeface="+mj-ea"/>
                <a:cs typeface="+mj-cs"/>
              </a:rPr>
              <a:t> , </a:t>
            </a:r>
            <a:r>
              <a:rPr lang="en-IN" b="1" dirty="0" err="1">
                <a:solidFill>
                  <a:schemeClr val="tx1"/>
                </a:solidFill>
                <a:ea typeface="+mj-ea"/>
                <a:cs typeface="+mj-cs"/>
              </a:rPr>
              <a:t>Weicong</a:t>
            </a:r>
            <a:r>
              <a:rPr lang="en-IN" b="1" dirty="0">
                <a:solidFill>
                  <a:schemeClr val="tx1"/>
                </a:solidFill>
                <a:ea typeface="+mj-ea"/>
                <a:cs typeface="+mj-cs"/>
              </a:rPr>
              <a:t> Na , Jing Jin, </a:t>
            </a:r>
            <a:r>
              <a:rPr lang="en-IN" b="1" dirty="0" err="1">
                <a:solidFill>
                  <a:schemeClr val="tx1"/>
                </a:solidFill>
                <a:ea typeface="+mj-ea"/>
                <a:cs typeface="+mj-cs"/>
              </a:rPr>
              <a:t>Jianan</a:t>
            </a:r>
            <a:r>
              <a:rPr lang="en-IN" b="1" dirty="0">
                <a:solidFill>
                  <a:schemeClr val="tx1"/>
                </a:solidFill>
                <a:ea typeface="+mj-ea"/>
                <a:cs typeface="+mj-cs"/>
              </a:rPr>
              <a:t> Zhang , Wei Zhang, and Qi-Jun Zhang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BA6D4-7C0B-6D25-2556-593849AB00C1}"/>
              </a:ext>
            </a:extLst>
          </p:cNvPr>
          <p:cNvSpPr txBox="1"/>
          <p:nvPr/>
        </p:nvSpPr>
        <p:spPr>
          <a:xfrm>
            <a:off x="9280187" y="5461930"/>
            <a:ext cx="2200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Kolli </a:t>
            </a:r>
            <a:r>
              <a:rPr lang="en-US" sz="2400" dirty="0" err="1"/>
              <a:t>SivaKrishna</a:t>
            </a:r>
            <a:endParaRPr lang="en-US" sz="2400" dirty="0"/>
          </a:p>
          <a:p>
            <a:r>
              <a:rPr lang="en-US" sz="2400" dirty="0"/>
              <a:t>700765428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277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B3E58-BBB3-7AB5-70F1-BF7AD0DF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7593"/>
            <a:ext cx="4467792" cy="306054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A2048-D7A2-89B1-1D4E-3FC3FE4F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00209"/>
            <a:ext cx="4467792" cy="241019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Brief overview of the importance of artificial neural networks (ANNs) in enhancing microwave computer-aided design (CAD).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 MeSntion the computational challenges in forward/inverse modeling for active/passive components.</a:t>
            </a:r>
          </a:p>
          <a:p>
            <a:endParaRPr lang="en-US" sz="1900">
              <a:solidFill>
                <a:srgbClr val="FFFFFF"/>
              </a:solidFill>
            </a:endParaRP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780E4D7C-08B6-8893-80BC-1EC96F3FA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884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2D6030-95CC-7316-D064-CB231AB62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9"/>
            <a:ext cx="5334930" cy="1653026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37BA95-EFF1-107A-9C0E-62507C90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572893"/>
            <a:ext cx="5334931" cy="3262756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Highlight the need for efficient modeling and design optimization in microwave CAD.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/>
              <a:t>Discuss the limitations of traditional computational methods in handling complex microwave relationships.</a:t>
            </a:r>
          </a:p>
          <a:p>
            <a:pPr algn="just"/>
            <a:endParaRPr lang="en-IN" sz="28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Bubble sheet test paper and pencil">
            <a:extLst>
              <a:ext uri="{FF2B5EF4-FFF2-40B4-BE49-F238E27FC236}">
                <a16:creationId xmlns:a16="http://schemas.microsoft.com/office/drawing/2014/main" id="{AE732D37-4233-149B-9C21-9A9DD15C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01" r="-2" b="-2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97663-1988-7FDD-1799-FE8220A87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1403560"/>
          </a:xfrm>
        </p:spPr>
        <p:txBody>
          <a:bodyPr>
            <a:normAutofit/>
          </a:bodyPr>
          <a:lstStyle/>
          <a:p>
            <a:pPr algn="l"/>
            <a:r>
              <a:rPr lang="en-IN" b="1" i="0" dirty="0">
                <a:effectLst/>
                <a:highlight>
                  <a:srgbClr val="FFFFFF"/>
                </a:highlight>
                <a:latin typeface="ui-sans-serif"/>
              </a:rPr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0CF03-BEA7-24CD-F5A3-904CAC814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189" y="2760185"/>
            <a:ext cx="5425781" cy="2731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ui-sans-serif"/>
              </a:rPr>
              <a:t>Outline the goals of integrating ANNs with microwave CAD.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  <a:latin typeface="ui-sans-serif"/>
              </a:rPr>
              <a:t>Objectives include improving modeling accuracy, reducing computational costs, and enabling efficient design processes.</a:t>
            </a:r>
          </a:p>
          <a:p>
            <a:pPr algn="l"/>
            <a:endParaRPr lang="en-IN" sz="2000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Block Arc 3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00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ircular jigsaw puzzle">
            <a:extLst>
              <a:ext uri="{FF2B5EF4-FFF2-40B4-BE49-F238E27FC236}">
                <a16:creationId xmlns:a16="http://schemas.microsoft.com/office/drawing/2014/main" id="{721F6077-6B56-9E59-C76E-7AD78286AA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0" r="42829" b="-1"/>
          <a:stretch/>
        </p:blipFill>
        <p:spPr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9F4F-F20B-BD03-F7D8-45CA2240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7048" y="407987"/>
            <a:ext cx="572148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i="0">
                <a:effectLst/>
                <a:highlight>
                  <a:srgbClr val="FFFFFF"/>
                </a:highlight>
              </a:rPr>
              <a:t>Contributions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9EE90-662F-CFEE-DD2F-FF719D26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7048" y="1868487"/>
            <a:ext cx="5721484" cy="435133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</a:rPr>
              <a:t>Summary of key contributions made by the research.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</a:rPr>
              <a:t>Introduction of various ANN techniques like feedforward neural networks (FFNNs), recurrent neural networks (RNNs), and deep neural networks.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highlight>
                  <a:srgbClr val="FFFFFF"/>
                </a:highlight>
              </a:rPr>
              <a:t>Mention the development of knowledge-based neural networks (KBNNs) and neuro-transfer function (neuro-TF) modeling.</a:t>
            </a:r>
          </a:p>
          <a:p>
            <a:pPr algn="l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0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9873A-79F6-8645-6DEC-31E121CE4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1400444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highlight>
                  <a:srgbClr val="FFFFFF"/>
                </a:highlight>
                <a:latin typeface="ui-sans-serif"/>
              </a:rPr>
              <a:t>Results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9DF1F-181A-BEFC-603B-5438E5E4D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2930128"/>
            <a:ext cx="5561938" cy="26812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ui-sans-serif"/>
              </a:rPr>
              <a:t>Present the outcomes of applying ANN techniques to microwave CAD.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ui-sans-serif"/>
              </a:rPr>
              <a:t>Include examples of improved modeling accuracy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ui-sans-serif"/>
              </a:rPr>
              <a:t>Discuss any quantitative results that showcase the effectiveness of the proposed methods.</a:t>
            </a:r>
          </a:p>
          <a:p>
            <a:endParaRPr lang="en-IN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6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BD85DA2-726F-A00E-BA87-5449CDDF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1" y="10"/>
            <a:ext cx="906617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84A4D-6A09-7F6A-E018-E880BD21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i="0" dirty="0">
                <a:effectLst/>
                <a:highlight>
                  <a:srgbClr val="FFFFFF"/>
                </a:highlight>
              </a:rPr>
              <a:t>Critical Analysis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70547-6C31-89A4-919A-369CDC137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1610" y="2042809"/>
            <a:ext cx="4511233" cy="413415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highlight>
                  <a:srgbClr val="FFFFFF"/>
                </a:highlight>
                <a:latin typeface="Angsana New" panose="020B0502040204020203" pitchFamily="18" charset="-34"/>
                <a:cs typeface="Angsana New" panose="020B0502040204020203" pitchFamily="18" charset="-34"/>
              </a:rPr>
              <a:t>Evaluate the strengths and limitations of the ANN approaches used.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highlight>
                  <a:srgbClr val="FFFFFF"/>
                </a:highlight>
                <a:latin typeface="Angsana New" panose="020B0502040204020203" pitchFamily="18" charset="-34"/>
                <a:cs typeface="Angsana New" panose="020B0502040204020203" pitchFamily="18" charset="-34"/>
              </a:rPr>
              <a:t>Discuss potential challenges and areas for future improvement.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highlight>
                  <a:srgbClr val="FFFFFF"/>
                </a:highlight>
                <a:latin typeface="Angsana New" panose="020B0502040204020203" pitchFamily="18" charset="-34"/>
                <a:cs typeface="Angsana New" panose="020B0502040204020203" pitchFamily="18" charset="-34"/>
              </a:rPr>
              <a:t>Compare the ANN-based techniques with traditional methods.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696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les in folders">
            <a:extLst>
              <a:ext uri="{FF2B5EF4-FFF2-40B4-BE49-F238E27FC236}">
                <a16:creationId xmlns:a16="http://schemas.microsoft.com/office/drawing/2014/main" id="{8DBB261A-473F-F40B-0A2A-F951B018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2" r="229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5030C-3C0C-2DE0-E912-2865F4ED3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i="0">
                <a:effectLst/>
                <a:highlight>
                  <a:srgbClr val="FFFFFF"/>
                </a:highlight>
              </a:rPr>
              <a:t>References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29B3B-BE02-E61D-CDBB-98B858358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384" y="1614791"/>
            <a:ext cx="4174006" cy="4562172"/>
          </a:xfr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Q.-J. Zhang and K. C. Gupta, Neural Networks for RF and Microwave Design. Norwood, MA, USA: Artech House, 2000.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Q.-J. Zhang, K. C. Gupta, and V. K.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Devabhaktuni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, “Artificial neural networks for RF and microwave design—From theory to practice,” IEEE Trans.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Microw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. Theory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Techn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., vol. 51, no. 4, pp. 1339–1350, Apr. 2003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J. E. Rayas-Sanchez, “EM-based optimization of microwave circuits using artificial neural networks: The state-of-the-art,” IEEE Trans.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Microw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. Theory </a:t>
            </a:r>
            <a:r>
              <a:rPr lang="en-US" sz="4500" dirty="0" err="1">
                <a:latin typeface="Aldhabi" panose="020F0502020204030204" pitchFamily="2" charset="-78"/>
                <a:cs typeface="Aldhabi" panose="020F0502020204030204" pitchFamily="2" charset="-78"/>
              </a:rPr>
              <a:t>Techn</a:t>
            </a:r>
            <a:r>
              <a:rPr lang="en-US" sz="4500" dirty="0">
                <a:latin typeface="Aldhabi" panose="020F0502020204030204" pitchFamily="2" charset="-78"/>
                <a:cs typeface="Aldhabi" panose="020F0502020204030204" pitchFamily="2" charset="-78"/>
              </a:rPr>
              <a:t>., vol. 52, no. 1, pp. 420–435, Jan. 2004.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3400" dirty="0">
              <a:latin typeface="Aldhabi" panose="020F0502020204030204" pitchFamily="2" charset="-78"/>
              <a:cs typeface="Aldhabi" panose="020F0502020204030204" pitchFamily="2" charset="-78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16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27886C27BED4085DF6A007B5CE966" ma:contentTypeVersion="1" ma:contentTypeDescription="Create a new document." ma:contentTypeScope="" ma:versionID="814044dbb5f6006283360041725f06c9">
  <xsd:schema xmlns:xsd="http://www.w3.org/2001/XMLSchema" xmlns:xs="http://www.w3.org/2001/XMLSchema" xmlns:p="http://schemas.microsoft.com/office/2006/metadata/properties" xmlns:ns3="aedb8ce3-96d8-4bb2-a6f2-2f28e8cbe01a" targetNamespace="http://schemas.microsoft.com/office/2006/metadata/properties" ma:root="true" ma:fieldsID="b3aed589f48f8fff7a7f952e7bacd796" ns3:_="">
    <xsd:import namespace="aedb8ce3-96d8-4bb2-a6f2-2f28e8cbe01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db8ce3-96d8-4bb2-a6f2-2f28e8cbe01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484D2-075C-4340-BDBA-68691E61A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db8ce3-96d8-4bb2-a6f2-2f28e8cbe0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EAE63-5DB8-4204-865C-5CE0E7C7E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CBF4EA-677D-4F31-8484-6380CD94535C}">
  <ds:schemaRefs>
    <ds:schemaRef ds:uri="http://purl.org/dc/elements/1.1/"/>
    <ds:schemaRef ds:uri="http://schemas.microsoft.com/office/2006/metadata/properties"/>
    <ds:schemaRef ds:uri="aedb8ce3-96d8-4bb2-a6f2-2f28e8cbe01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377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Aldhabi</vt:lpstr>
      <vt:lpstr>Angsana New</vt:lpstr>
      <vt:lpstr>Arial</vt:lpstr>
      <vt:lpstr>Calibri</vt:lpstr>
      <vt:lpstr>Calibri Light</vt:lpstr>
      <vt:lpstr>ui-sans-serif</vt:lpstr>
      <vt:lpstr>Office Theme</vt:lpstr>
      <vt:lpstr>Artificial Neural Networks for Microwave Computer-Aided Design: The State of the Art</vt:lpstr>
      <vt:lpstr>Motivation</vt:lpstr>
      <vt:lpstr>Problem Statement</vt:lpstr>
      <vt:lpstr>Objectives</vt:lpstr>
      <vt:lpstr>Contributions</vt:lpstr>
      <vt:lpstr>Results</vt:lpstr>
      <vt:lpstr>Critical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kolli</dc:creator>
  <cp:lastModifiedBy>Siva Krishna Kolli</cp:lastModifiedBy>
  <cp:revision>4</cp:revision>
  <dcterms:created xsi:type="dcterms:W3CDTF">2024-07-23T20:57:30Z</dcterms:created>
  <dcterms:modified xsi:type="dcterms:W3CDTF">2024-07-24T17:46:25Z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0x010100B4E27886C27BED4085DF6A007B5CE966</vt:lpwstr>
  </property>
</Properties>
</file>