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1" r:id="rId2"/>
  </p:sldMasterIdLst>
  <p:notesMasterIdLst>
    <p:notesMasterId r:id="rId23"/>
  </p:notesMasterIdLst>
  <p:handoutMasterIdLst>
    <p:handoutMasterId r:id="rId24"/>
  </p:handoutMasterIdLst>
  <p:sldIdLst>
    <p:sldId id="336" r:id="rId3"/>
    <p:sldId id="368" r:id="rId4"/>
    <p:sldId id="369" r:id="rId5"/>
    <p:sldId id="363" r:id="rId6"/>
    <p:sldId id="364" r:id="rId7"/>
    <p:sldId id="370" r:id="rId8"/>
    <p:sldId id="360" r:id="rId9"/>
    <p:sldId id="361" r:id="rId10"/>
    <p:sldId id="367" r:id="rId11"/>
    <p:sldId id="371" r:id="rId12"/>
    <p:sldId id="365" r:id="rId13"/>
    <p:sldId id="374" r:id="rId14"/>
    <p:sldId id="375" r:id="rId15"/>
    <p:sldId id="376" r:id="rId16"/>
    <p:sldId id="377" r:id="rId17"/>
    <p:sldId id="378" r:id="rId18"/>
    <p:sldId id="372" r:id="rId19"/>
    <p:sldId id="366" r:id="rId20"/>
    <p:sldId id="356" r:id="rId21"/>
    <p:sldId id="396" r:id="rId22"/>
  </p:sldIdLst>
  <p:sldSz cx="9144000" cy="6858000" type="screen4x3"/>
  <p:notesSz cx="6797675" cy="9926638"/>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krishna Thota" initials="ST" lastIdx="1" clrIdx="0">
    <p:extLst>
      <p:ext uri="{19B8F6BF-5375-455C-9EA6-DF929625EA0E}">
        <p15:presenceInfo xmlns:p15="http://schemas.microsoft.com/office/powerpoint/2012/main" userId="c8f78fadca4cfe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58220"/>
    <a:srgbClr val="33BBBC"/>
    <a:srgbClr val="0066FF"/>
    <a:srgbClr val="898989"/>
    <a:srgbClr val="C00085"/>
    <a:srgbClr val="173F7E"/>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3979" autoAdjust="0"/>
  </p:normalViewPr>
  <p:slideViewPr>
    <p:cSldViewPr snapToGrid="0">
      <p:cViewPr varScale="1">
        <p:scale>
          <a:sx n="111" d="100"/>
          <a:sy n="111" d="100"/>
        </p:scale>
        <p:origin x="159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2936"/>
    </p:cViewPr>
  </p:sorterViewPr>
  <p:notesViewPr>
    <p:cSldViewPr snapToGrid="0">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9553C-2900-4948-8C9D-12F5DE8EF63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DCECE3DA-8AB5-4CFA-9D0A-D839643952A9}">
      <dgm:prSet custT="1"/>
      <dgm:spPr>
        <a:solidFill>
          <a:schemeClr val="bg2">
            <a:lumMod val="25000"/>
          </a:schemeClr>
        </a:solidFill>
      </dgm:spPr>
      <dgm:t>
        <a:bodyPr/>
        <a:lstStyle/>
        <a:p>
          <a:endParaRPr lang="en-SG" sz="2000" b="1" dirty="0">
            <a:solidFill>
              <a:schemeClr val="accent2">
                <a:lumMod val="75000"/>
              </a:schemeClr>
            </a:solidFill>
            <a:latin typeface="Calibri" panose="020F0502020204030204" pitchFamily="34" charset="0"/>
            <a:cs typeface="Calibri" panose="020F0502020204030204" pitchFamily="34" charset="0"/>
          </a:endParaRPr>
        </a:p>
        <a:p>
          <a:r>
            <a:rPr lang="en-SG" sz="2000" b="1" dirty="0">
              <a:solidFill>
                <a:schemeClr val="accent2">
                  <a:lumMod val="75000"/>
                </a:schemeClr>
              </a:solidFill>
              <a:latin typeface="Calibri" panose="020F0502020204030204" pitchFamily="34" charset="0"/>
              <a:cs typeface="Calibri" panose="020F0502020204030204" pitchFamily="34" charset="0"/>
            </a:rPr>
            <a:t>Problem statement # 1 </a:t>
          </a:r>
        </a:p>
        <a:p>
          <a:r>
            <a:rPr lang="en-US" sz="1400" dirty="0">
              <a:latin typeface="Calibri" panose="020F0502020204030204" pitchFamily="34" charset="0"/>
              <a:cs typeface="Calibri" panose="020F0502020204030204" pitchFamily="34" charset="0"/>
            </a:rPr>
            <a:t>A specific popular form of online harassment is the use of abusive language. One abusive or toxic statement is being sent every 30 seconds across the globe. The use of abusive language on social media contributes to mental or emotional stress, with one in ten people developing such issues .These abusive Tweets and comments detection and deletion in social media is more important.</a:t>
          </a:r>
        </a:p>
        <a:p>
          <a:endParaRPr lang="en-US" sz="1200" dirty="0">
            <a:latin typeface="Calibri" panose="020F0502020204030204" pitchFamily="34" charset="0"/>
            <a:cs typeface="Calibri" panose="020F0502020204030204" pitchFamily="34" charset="0"/>
          </a:endParaRPr>
        </a:p>
        <a:p>
          <a:endParaRPr lang="en-SG" sz="1200" dirty="0">
            <a:latin typeface="Calibri" panose="020F0502020204030204" pitchFamily="34" charset="0"/>
            <a:cs typeface="Calibri" panose="020F0502020204030204" pitchFamily="34" charset="0"/>
          </a:endParaRPr>
        </a:p>
      </dgm:t>
    </dgm:pt>
    <dgm:pt modelId="{38B93217-E858-4140-B80B-45CB0FFCFE5F}" type="parTrans" cxnId="{8B02E3DD-B313-422D-96BB-332D55783163}">
      <dgm:prSet/>
      <dgm:spPr/>
      <dgm:t>
        <a:bodyPr/>
        <a:lstStyle/>
        <a:p>
          <a:endParaRPr lang="en-SG"/>
        </a:p>
      </dgm:t>
    </dgm:pt>
    <dgm:pt modelId="{95698A7E-4E70-47DC-B2FC-BF0D96359261}" type="sibTrans" cxnId="{8B02E3DD-B313-422D-96BB-332D55783163}">
      <dgm:prSet/>
      <dgm:spPr/>
      <dgm:t>
        <a:bodyPr/>
        <a:lstStyle/>
        <a:p>
          <a:endParaRPr lang="en-SG"/>
        </a:p>
      </dgm:t>
    </dgm:pt>
    <dgm:pt modelId="{18CE39F5-EE74-4081-B4A0-8C0FAB278044}">
      <dgm:prSet custT="1"/>
      <dgm:spPr>
        <a:solidFill>
          <a:schemeClr val="bg2">
            <a:lumMod val="25000"/>
          </a:schemeClr>
        </a:solidFill>
      </dgm:spPr>
      <dgm:t>
        <a:bodyPr/>
        <a:lstStyle/>
        <a:p>
          <a:r>
            <a:rPr lang="en-SG" sz="2000" b="1"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2000" b="1" dirty="0">
            <a:solidFill>
              <a:schemeClr val="accent2">
                <a:lumMod val="75000"/>
              </a:schemeClr>
            </a:solidFill>
            <a:latin typeface="Calibri" panose="020F0502020204030204" pitchFamily="34" charset="0"/>
            <a:cs typeface="Calibri" panose="020F0502020204030204" pitchFamily="34" charset="0"/>
          </a:endParaRPr>
        </a:p>
        <a:p>
          <a:r>
            <a:rPr lang="en-US" sz="1400" b="0" dirty="0">
              <a:latin typeface="Calibri" panose="020F0502020204030204" pitchFamily="34" charset="0"/>
              <a:cs typeface="Calibri" panose="020F0502020204030204" pitchFamily="34" charset="0"/>
            </a:rPr>
            <a:t>Because human brains reply quickly to pictures and color in contrast to other types of information, an image is an almost invincible draw on social media. Of course, to get the concentration you want, you must share images that matter to your target audience. Although this may lead to mass data abuse images need to be detection and deletion in social media is more evitable.</a:t>
          </a:r>
          <a:endParaRPr lang="en-SG" sz="1400" b="0" dirty="0">
            <a:latin typeface="Calibri" panose="020F0502020204030204" pitchFamily="34" charset="0"/>
            <a:cs typeface="Calibri" panose="020F0502020204030204" pitchFamily="34" charset="0"/>
          </a:endParaRPr>
        </a:p>
      </dgm:t>
    </dgm:pt>
    <dgm:pt modelId="{C9521B49-27E1-487E-A018-6E20940C9F98}" type="parTrans" cxnId="{4DC6D019-9412-4B49-81DA-0C69285CA8DA}">
      <dgm:prSet/>
      <dgm:spPr/>
      <dgm:t>
        <a:bodyPr/>
        <a:lstStyle/>
        <a:p>
          <a:endParaRPr lang="en-SG"/>
        </a:p>
      </dgm:t>
    </dgm:pt>
    <dgm:pt modelId="{0C236D84-7650-4F00-A3DA-026D25F42C70}" type="sibTrans" cxnId="{4DC6D019-9412-4B49-81DA-0C69285CA8DA}">
      <dgm:prSet/>
      <dgm:spPr/>
      <dgm:t>
        <a:bodyPr/>
        <a:lstStyle/>
        <a:p>
          <a:endParaRPr lang="en-SG"/>
        </a:p>
      </dgm:t>
    </dgm:pt>
    <dgm:pt modelId="{A646BB84-8681-4839-9606-1FB7FBB1DF94}" type="pres">
      <dgm:prSet presAssocID="{2429553C-2900-4948-8C9D-12F5DE8EF636}" presName="Name0" presStyleCnt="0">
        <dgm:presLayoutVars>
          <dgm:chPref val="3"/>
          <dgm:dir/>
          <dgm:animLvl val="lvl"/>
          <dgm:resizeHandles/>
        </dgm:presLayoutVars>
      </dgm:prSet>
      <dgm:spPr/>
    </dgm:pt>
    <dgm:pt modelId="{C2780B14-C205-42CB-89E1-666370A314F7}" type="pres">
      <dgm:prSet presAssocID="{DCECE3DA-8AB5-4CFA-9D0A-D839643952A9}" presName="horFlow" presStyleCnt="0"/>
      <dgm:spPr/>
    </dgm:pt>
    <dgm:pt modelId="{7CFDEE97-B791-497D-BF18-22664288CC8B}" type="pres">
      <dgm:prSet presAssocID="{DCECE3DA-8AB5-4CFA-9D0A-D839643952A9}" presName="bigChev" presStyleLbl="node1" presStyleIdx="0" presStyleCnt="2"/>
      <dgm:spPr/>
    </dgm:pt>
    <dgm:pt modelId="{70BDFB53-1519-4C13-83A8-C4F39637BD5D}" type="pres">
      <dgm:prSet presAssocID="{DCECE3DA-8AB5-4CFA-9D0A-D839643952A9}" presName="vSp" presStyleCnt="0"/>
      <dgm:spPr/>
    </dgm:pt>
    <dgm:pt modelId="{78EC709A-42C8-45F5-85B1-F71DD33A5EF1}" type="pres">
      <dgm:prSet presAssocID="{18CE39F5-EE74-4081-B4A0-8C0FAB278044}" presName="horFlow" presStyleCnt="0"/>
      <dgm:spPr/>
    </dgm:pt>
    <dgm:pt modelId="{2D985E66-8BC5-4D97-992F-54C64C3C3271}" type="pres">
      <dgm:prSet presAssocID="{18CE39F5-EE74-4081-B4A0-8C0FAB278044}" presName="bigChev" presStyleLbl="node1" presStyleIdx="1" presStyleCnt="2"/>
      <dgm:spPr/>
    </dgm:pt>
  </dgm:ptLst>
  <dgm:cxnLst>
    <dgm:cxn modelId="{4DC6D019-9412-4B49-81DA-0C69285CA8DA}" srcId="{2429553C-2900-4948-8C9D-12F5DE8EF636}" destId="{18CE39F5-EE74-4081-B4A0-8C0FAB278044}" srcOrd="1" destOrd="0" parTransId="{C9521B49-27E1-487E-A018-6E20940C9F98}" sibTransId="{0C236D84-7650-4F00-A3DA-026D25F42C70}"/>
    <dgm:cxn modelId="{B2CA8477-0754-4CFF-96FA-BA19FA61B400}" type="presOf" srcId="{2429553C-2900-4948-8C9D-12F5DE8EF636}" destId="{A646BB84-8681-4839-9606-1FB7FBB1DF94}" srcOrd="0" destOrd="0" presId="urn:microsoft.com/office/officeart/2005/8/layout/lProcess3"/>
    <dgm:cxn modelId="{93FDEDC5-AB0A-48AB-94D2-FC07D69B5C8C}" type="presOf" srcId="{DCECE3DA-8AB5-4CFA-9D0A-D839643952A9}" destId="{7CFDEE97-B791-497D-BF18-22664288CC8B}" srcOrd="0" destOrd="0" presId="urn:microsoft.com/office/officeart/2005/8/layout/lProcess3"/>
    <dgm:cxn modelId="{984FD7C6-672A-4400-83B4-44BDE5C86268}" type="presOf" srcId="{18CE39F5-EE74-4081-B4A0-8C0FAB278044}" destId="{2D985E66-8BC5-4D97-992F-54C64C3C3271}" srcOrd="0" destOrd="0" presId="urn:microsoft.com/office/officeart/2005/8/layout/lProcess3"/>
    <dgm:cxn modelId="{8B02E3DD-B313-422D-96BB-332D55783163}" srcId="{2429553C-2900-4948-8C9D-12F5DE8EF636}" destId="{DCECE3DA-8AB5-4CFA-9D0A-D839643952A9}" srcOrd="0" destOrd="0" parTransId="{38B93217-E858-4140-B80B-45CB0FFCFE5F}" sibTransId="{95698A7E-4E70-47DC-B2FC-BF0D96359261}"/>
    <dgm:cxn modelId="{C2D34B13-E62C-4380-9DC4-6BDB3959A030}" type="presParOf" srcId="{A646BB84-8681-4839-9606-1FB7FBB1DF94}" destId="{C2780B14-C205-42CB-89E1-666370A314F7}" srcOrd="0" destOrd="0" presId="urn:microsoft.com/office/officeart/2005/8/layout/lProcess3"/>
    <dgm:cxn modelId="{6FAC4029-EBBB-408B-9A4F-F9F79AB07CAF}" type="presParOf" srcId="{C2780B14-C205-42CB-89E1-666370A314F7}" destId="{7CFDEE97-B791-497D-BF18-22664288CC8B}" srcOrd="0" destOrd="0" presId="urn:microsoft.com/office/officeart/2005/8/layout/lProcess3"/>
    <dgm:cxn modelId="{75871699-FCB3-435C-8885-3FC5F88F086D}" type="presParOf" srcId="{A646BB84-8681-4839-9606-1FB7FBB1DF94}" destId="{70BDFB53-1519-4C13-83A8-C4F39637BD5D}" srcOrd="1" destOrd="0" presId="urn:microsoft.com/office/officeart/2005/8/layout/lProcess3"/>
    <dgm:cxn modelId="{9B83FB76-3764-4233-BD31-158EEFD41B5A}" type="presParOf" srcId="{A646BB84-8681-4839-9606-1FB7FBB1DF94}" destId="{78EC709A-42C8-45F5-85B1-F71DD33A5EF1}" srcOrd="2" destOrd="0" presId="urn:microsoft.com/office/officeart/2005/8/layout/lProcess3"/>
    <dgm:cxn modelId="{74FB9BE6-CAC7-4E6B-B6A1-5BD7B4BAF437}" type="presParOf" srcId="{78EC709A-42C8-45F5-85B1-F71DD33A5EF1}" destId="{2D985E66-8BC5-4D97-992F-54C64C3C3271}"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6C1B7-A6C5-4A1B-B8D9-F738FE3BEAB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SG"/>
        </a:p>
      </dgm:t>
    </dgm:pt>
    <dgm:pt modelId="{E455FDA7-532B-455B-88C7-1BAD723888D0}">
      <dgm:prSet custT="1"/>
      <dgm:spPr>
        <a:solidFill>
          <a:schemeClr val="accent1">
            <a:lumMod val="20000"/>
            <a:lumOff val="80000"/>
          </a:schemeClr>
        </a:solidFill>
      </dgm:spPr>
      <dgm:t>
        <a:bodyPr/>
        <a:lstStyle/>
        <a:p>
          <a:r>
            <a:rPr lang="en-US" sz="1400" dirty="0">
              <a:solidFill>
                <a:schemeClr val="tx1"/>
              </a:solidFill>
              <a:latin typeface="Calibri" panose="020F0502020204030204" pitchFamily="34" charset="0"/>
              <a:cs typeface="Calibri" panose="020F0502020204030204" pitchFamily="34" charset="0"/>
            </a:rPr>
            <a:t>Offensive Text and Image is pervasive in social media. Individuals frequently take advantage of the perceived anonymity of computer-mediated communication, using this to engage in behavior that many of them would not consider in real life. Online communities, social media platforms, and technology companies have been investing heavily in ways to cope with offensive language in the form of text or images to prevent abusive behavior in social media.</a:t>
          </a:r>
          <a:endParaRPr lang="en-SG" sz="1400" dirty="0">
            <a:solidFill>
              <a:schemeClr val="tx1"/>
            </a:solidFill>
            <a:latin typeface="Calibri" panose="020F0502020204030204" pitchFamily="34" charset="0"/>
            <a:cs typeface="Calibri" panose="020F0502020204030204" pitchFamily="34" charset="0"/>
          </a:endParaRPr>
        </a:p>
      </dgm:t>
    </dgm:pt>
    <dgm:pt modelId="{8649831A-75B0-4CB0-B979-EB5B5B947FB3}" type="parTrans" cxnId="{23D2BA57-B178-42C4-AF8F-A275493783B6}">
      <dgm:prSet/>
      <dgm:spPr/>
      <dgm:t>
        <a:bodyPr/>
        <a:lstStyle/>
        <a:p>
          <a:endParaRPr lang="en-SG"/>
        </a:p>
      </dgm:t>
    </dgm:pt>
    <dgm:pt modelId="{A0A5196E-5763-41D1-9179-B22F226397F6}" type="sibTrans" cxnId="{23D2BA57-B178-42C4-AF8F-A275493783B6}">
      <dgm:prSet/>
      <dgm:spPr/>
      <dgm:t>
        <a:bodyPr/>
        <a:lstStyle/>
        <a:p>
          <a:endParaRPr lang="en-SG"/>
        </a:p>
      </dgm:t>
    </dgm:pt>
    <dgm:pt modelId="{0A15A095-C834-4F7E-8E45-03992694AE76}" type="pres">
      <dgm:prSet presAssocID="{A236C1B7-A6C5-4A1B-B8D9-F738FE3BEAB5}" presName="Name0" presStyleCnt="0">
        <dgm:presLayoutVars>
          <dgm:chPref val="3"/>
          <dgm:dir/>
          <dgm:animLvl val="lvl"/>
          <dgm:resizeHandles/>
        </dgm:presLayoutVars>
      </dgm:prSet>
      <dgm:spPr/>
    </dgm:pt>
    <dgm:pt modelId="{71AAD5DB-3913-42E9-83A7-E3B46F7BFC79}" type="pres">
      <dgm:prSet presAssocID="{E455FDA7-532B-455B-88C7-1BAD723888D0}" presName="horFlow" presStyleCnt="0"/>
      <dgm:spPr/>
    </dgm:pt>
    <dgm:pt modelId="{88DC0BAE-2B1F-4A29-9A29-6AD3F0777E80}" type="pres">
      <dgm:prSet presAssocID="{E455FDA7-532B-455B-88C7-1BAD723888D0}" presName="bigChev" presStyleLbl="node1" presStyleIdx="0" presStyleCnt="1" custScaleY="32510" custLinFactNeighborY="2286"/>
      <dgm:spPr/>
    </dgm:pt>
  </dgm:ptLst>
  <dgm:cxnLst>
    <dgm:cxn modelId="{23D2BA57-B178-42C4-AF8F-A275493783B6}" srcId="{A236C1B7-A6C5-4A1B-B8D9-F738FE3BEAB5}" destId="{E455FDA7-532B-455B-88C7-1BAD723888D0}" srcOrd="0" destOrd="0" parTransId="{8649831A-75B0-4CB0-B979-EB5B5B947FB3}" sibTransId="{A0A5196E-5763-41D1-9179-B22F226397F6}"/>
    <dgm:cxn modelId="{07606DC8-7A65-4CFC-BD50-A0362437F39A}" type="presOf" srcId="{E455FDA7-532B-455B-88C7-1BAD723888D0}" destId="{88DC0BAE-2B1F-4A29-9A29-6AD3F0777E80}" srcOrd="0" destOrd="0" presId="urn:microsoft.com/office/officeart/2005/8/layout/lProcess3"/>
    <dgm:cxn modelId="{CCCB4CEB-6012-4A0D-87A5-B78BA66AAC4B}" type="presOf" srcId="{A236C1B7-A6C5-4A1B-B8D9-F738FE3BEAB5}" destId="{0A15A095-C834-4F7E-8E45-03992694AE76}" srcOrd="0" destOrd="0" presId="urn:microsoft.com/office/officeart/2005/8/layout/lProcess3"/>
    <dgm:cxn modelId="{6E883818-B368-48D4-ABC5-FC19613BEEF1}" type="presParOf" srcId="{0A15A095-C834-4F7E-8E45-03992694AE76}" destId="{71AAD5DB-3913-42E9-83A7-E3B46F7BFC79}" srcOrd="0" destOrd="0" presId="urn:microsoft.com/office/officeart/2005/8/layout/lProcess3"/>
    <dgm:cxn modelId="{4BD7152C-A5C9-416E-8A61-F6B5F0BCF0BD}" type="presParOf" srcId="{71AAD5DB-3913-42E9-83A7-E3B46F7BFC79}" destId="{88DC0BAE-2B1F-4A29-9A29-6AD3F0777E8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201AF-F81A-488A-8C45-C1277550A94A}" type="doc">
      <dgm:prSet loTypeId="urn:microsoft.com/office/officeart/2005/8/layout/chart3" loCatId="cycle" qsTypeId="urn:microsoft.com/office/officeart/2005/8/quickstyle/3d5" qsCatId="3D" csTypeId="urn:microsoft.com/office/officeart/2005/8/colors/accent1_2" csCatId="accent1" phldr="1"/>
      <dgm:spPr/>
      <dgm:t>
        <a:bodyPr/>
        <a:lstStyle/>
        <a:p>
          <a:endParaRPr lang="en-SG"/>
        </a:p>
      </dgm:t>
    </dgm:pt>
    <dgm:pt modelId="{68CC2457-992C-4899-999F-4D5EFFF090FA}">
      <dgm:prSet/>
      <dgm:spPr>
        <a:solidFill>
          <a:srgbClr val="00B050"/>
        </a:solidFill>
      </dgm:spPr>
      <dgm:t>
        <a:bodyPr/>
        <a:lstStyle/>
        <a:p>
          <a:r>
            <a:rPr lang="en-SG" dirty="0"/>
            <a:t>Safe </a:t>
          </a:r>
        </a:p>
      </dgm:t>
    </dgm:pt>
    <dgm:pt modelId="{0B4933A5-61BE-4CC6-B5F0-630B4E5C85C2}" type="parTrans" cxnId="{59DE55F9-4F93-431B-861A-0F03B4B736A0}">
      <dgm:prSet/>
      <dgm:spPr/>
      <dgm:t>
        <a:bodyPr/>
        <a:lstStyle/>
        <a:p>
          <a:endParaRPr lang="en-SG"/>
        </a:p>
      </dgm:t>
    </dgm:pt>
    <dgm:pt modelId="{FB191608-5B69-4EF6-94FF-05E32AB9A5FB}" type="sibTrans" cxnId="{59DE55F9-4F93-431B-861A-0F03B4B736A0}">
      <dgm:prSet/>
      <dgm:spPr/>
      <dgm:t>
        <a:bodyPr/>
        <a:lstStyle/>
        <a:p>
          <a:endParaRPr lang="en-SG"/>
        </a:p>
      </dgm:t>
    </dgm:pt>
    <dgm:pt modelId="{8AECE1D4-BC1B-4F0E-B688-62B5C30D97E8}">
      <dgm:prSet/>
      <dgm:spPr>
        <a:solidFill>
          <a:schemeClr val="accent2"/>
        </a:solidFill>
      </dgm:spPr>
      <dgm:t>
        <a:bodyPr/>
        <a:lstStyle/>
        <a:p>
          <a:r>
            <a:rPr lang="en-SG" dirty="0"/>
            <a:t>Sexy</a:t>
          </a:r>
        </a:p>
      </dgm:t>
    </dgm:pt>
    <dgm:pt modelId="{DC152B1E-AD19-4037-8B86-F6A69F117274}" type="parTrans" cxnId="{00F8C174-7608-42AC-8687-6A1FBCD69BB3}">
      <dgm:prSet/>
      <dgm:spPr/>
      <dgm:t>
        <a:bodyPr/>
        <a:lstStyle/>
        <a:p>
          <a:endParaRPr lang="en-SG"/>
        </a:p>
      </dgm:t>
    </dgm:pt>
    <dgm:pt modelId="{43CAB2E2-2729-494C-8368-18A675C87F43}" type="sibTrans" cxnId="{00F8C174-7608-42AC-8687-6A1FBCD69BB3}">
      <dgm:prSet/>
      <dgm:spPr/>
      <dgm:t>
        <a:bodyPr/>
        <a:lstStyle/>
        <a:p>
          <a:endParaRPr lang="en-SG"/>
        </a:p>
      </dgm:t>
    </dgm:pt>
    <dgm:pt modelId="{7FBA14CF-6A2B-4F73-BA30-C307DA97F8B3}">
      <dgm:prSet/>
      <dgm:spPr>
        <a:solidFill>
          <a:srgbClr val="FF0000"/>
        </a:solidFill>
      </dgm:spPr>
      <dgm:t>
        <a:bodyPr/>
        <a:lstStyle/>
        <a:p>
          <a:r>
            <a:rPr lang="en-SG" dirty="0"/>
            <a:t>Nude</a:t>
          </a:r>
        </a:p>
      </dgm:t>
    </dgm:pt>
    <dgm:pt modelId="{68AF6E22-68AF-47FB-8DF1-9D593094E7E7}" type="parTrans" cxnId="{33521470-BE07-4076-8E70-427C9F74FBB3}">
      <dgm:prSet/>
      <dgm:spPr/>
      <dgm:t>
        <a:bodyPr/>
        <a:lstStyle/>
        <a:p>
          <a:endParaRPr lang="en-SG"/>
        </a:p>
      </dgm:t>
    </dgm:pt>
    <dgm:pt modelId="{CDC5A2DF-2587-4019-8EC9-54799095C27A}" type="sibTrans" cxnId="{33521470-BE07-4076-8E70-427C9F74FBB3}">
      <dgm:prSet/>
      <dgm:spPr/>
      <dgm:t>
        <a:bodyPr/>
        <a:lstStyle/>
        <a:p>
          <a:endParaRPr lang="en-SG"/>
        </a:p>
      </dgm:t>
    </dgm:pt>
    <dgm:pt modelId="{D7B7858F-DCE2-4B9D-9D42-A6D25E98A1CA}" type="pres">
      <dgm:prSet presAssocID="{29C201AF-F81A-488A-8C45-C1277550A94A}" presName="compositeShape" presStyleCnt="0">
        <dgm:presLayoutVars>
          <dgm:chMax val="7"/>
          <dgm:dir/>
          <dgm:resizeHandles val="exact"/>
        </dgm:presLayoutVars>
      </dgm:prSet>
      <dgm:spPr/>
    </dgm:pt>
    <dgm:pt modelId="{A10A326D-D42D-41EE-81D6-5B48B48DADB1}" type="pres">
      <dgm:prSet presAssocID="{29C201AF-F81A-488A-8C45-C1277550A94A}" presName="wedge1" presStyleLbl="node1" presStyleIdx="0" presStyleCnt="3"/>
      <dgm:spPr/>
    </dgm:pt>
    <dgm:pt modelId="{F9F681A3-7094-4032-B7D3-60C8600B76D9}" type="pres">
      <dgm:prSet presAssocID="{29C201AF-F81A-488A-8C45-C1277550A94A}" presName="wedge1Tx" presStyleLbl="node1" presStyleIdx="0" presStyleCnt="3">
        <dgm:presLayoutVars>
          <dgm:chMax val="0"/>
          <dgm:chPref val="0"/>
          <dgm:bulletEnabled val="1"/>
        </dgm:presLayoutVars>
      </dgm:prSet>
      <dgm:spPr/>
    </dgm:pt>
    <dgm:pt modelId="{946A719A-8F64-41C7-9AD9-55441C232D67}" type="pres">
      <dgm:prSet presAssocID="{29C201AF-F81A-488A-8C45-C1277550A94A}" presName="wedge2" presStyleLbl="node1" presStyleIdx="1" presStyleCnt="3"/>
      <dgm:spPr/>
    </dgm:pt>
    <dgm:pt modelId="{C188E484-E94F-4A32-B924-E24CAC55263E}" type="pres">
      <dgm:prSet presAssocID="{29C201AF-F81A-488A-8C45-C1277550A94A}" presName="wedge2Tx" presStyleLbl="node1" presStyleIdx="1" presStyleCnt="3">
        <dgm:presLayoutVars>
          <dgm:chMax val="0"/>
          <dgm:chPref val="0"/>
          <dgm:bulletEnabled val="1"/>
        </dgm:presLayoutVars>
      </dgm:prSet>
      <dgm:spPr/>
    </dgm:pt>
    <dgm:pt modelId="{D8B03F64-1FE0-49B6-890D-9E33FF37EF15}" type="pres">
      <dgm:prSet presAssocID="{29C201AF-F81A-488A-8C45-C1277550A94A}" presName="wedge3" presStyleLbl="node1" presStyleIdx="2" presStyleCnt="3"/>
      <dgm:spPr/>
    </dgm:pt>
    <dgm:pt modelId="{5F063890-070D-4FCB-B979-88255D6AD3F4}" type="pres">
      <dgm:prSet presAssocID="{29C201AF-F81A-488A-8C45-C1277550A94A}" presName="wedge3Tx" presStyleLbl="node1" presStyleIdx="2" presStyleCnt="3">
        <dgm:presLayoutVars>
          <dgm:chMax val="0"/>
          <dgm:chPref val="0"/>
          <dgm:bulletEnabled val="1"/>
        </dgm:presLayoutVars>
      </dgm:prSet>
      <dgm:spPr/>
    </dgm:pt>
  </dgm:ptLst>
  <dgm:cxnLst>
    <dgm:cxn modelId="{2887F449-8993-4364-951B-6AEEDACE77F1}" type="presOf" srcId="{8AECE1D4-BC1B-4F0E-B688-62B5C30D97E8}" destId="{946A719A-8F64-41C7-9AD9-55441C232D67}" srcOrd="0" destOrd="0" presId="urn:microsoft.com/office/officeart/2005/8/layout/chart3"/>
    <dgm:cxn modelId="{7C3DF06B-209F-440B-AD80-4EFB62BCB971}" type="presOf" srcId="{29C201AF-F81A-488A-8C45-C1277550A94A}" destId="{D7B7858F-DCE2-4B9D-9D42-A6D25E98A1CA}" srcOrd="0" destOrd="0" presId="urn:microsoft.com/office/officeart/2005/8/layout/chart3"/>
    <dgm:cxn modelId="{22C0816E-D356-47C6-8ABD-28CA6178358F}" type="presOf" srcId="{68CC2457-992C-4899-999F-4D5EFFF090FA}" destId="{F9F681A3-7094-4032-B7D3-60C8600B76D9}" srcOrd="1" destOrd="0" presId="urn:microsoft.com/office/officeart/2005/8/layout/chart3"/>
    <dgm:cxn modelId="{33521470-BE07-4076-8E70-427C9F74FBB3}" srcId="{29C201AF-F81A-488A-8C45-C1277550A94A}" destId="{7FBA14CF-6A2B-4F73-BA30-C307DA97F8B3}" srcOrd="2" destOrd="0" parTransId="{68AF6E22-68AF-47FB-8DF1-9D593094E7E7}" sibTransId="{CDC5A2DF-2587-4019-8EC9-54799095C27A}"/>
    <dgm:cxn modelId="{00F8C174-7608-42AC-8687-6A1FBCD69BB3}" srcId="{29C201AF-F81A-488A-8C45-C1277550A94A}" destId="{8AECE1D4-BC1B-4F0E-B688-62B5C30D97E8}" srcOrd="1" destOrd="0" parTransId="{DC152B1E-AD19-4037-8B86-F6A69F117274}" sibTransId="{43CAB2E2-2729-494C-8368-18A675C87F43}"/>
    <dgm:cxn modelId="{881A74A8-D722-4726-8FB6-B7658B960EF0}" type="presOf" srcId="{7FBA14CF-6A2B-4F73-BA30-C307DA97F8B3}" destId="{D8B03F64-1FE0-49B6-890D-9E33FF37EF15}" srcOrd="0" destOrd="0" presId="urn:microsoft.com/office/officeart/2005/8/layout/chart3"/>
    <dgm:cxn modelId="{74E5BAAC-679D-4C18-985F-542A8303230D}" type="presOf" srcId="{7FBA14CF-6A2B-4F73-BA30-C307DA97F8B3}" destId="{5F063890-070D-4FCB-B979-88255D6AD3F4}" srcOrd="1" destOrd="0" presId="urn:microsoft.com/office/officeart/2005/8/layout/chart3"/>
    <dgm:cxn modelId="{60C45CE8-9E3A-4B28-AE4F-C23E816309F4}" type="presOf" srcId="{8AECE1D4-BC1B-4F0E-B688-62B5C30D97E8}" destId="{C188E484-E94F-4A32-B924-E24CAC55263E}" srcOrd="1" destOrd="0" presId="urn:microsoft.com/office/officeart/2005/8/layout/chart3"/>
    <dgm:cxn modelId="{B5929EF1-FBA9-4691-A335-BD47ECFA0C48}" type="presOf" srcId="{68CC2457-992C-4899-999F-4D5EFFF090FA}" destId="{A10A326D-D42D-41EE-81D6-5B48B48DADB1}" srcOrd="0" destOrd="0" presId="urn:microsoft.com/office/officeart/2005/8/layout/chart3"/>
    <dgm:cxn modelId="{59DE55F9-4F93-431B-861A-0F03B4B736A0}" srcId="{29C201AF-F81A-488A-8C45-C1277550A94A}" destId="{68CC2457-992C-4899-999F-4D5EFFF090FA}" srcOrd="0" destOrd="0" parTransId="{0B4933A5-61BE-4CC6-B5F0-630B4E5C85C2}" sibTransId="{FB191608-5B69-4EF6-94FF-05E32AB9A5FB}"/>
    <dgm:cxn modelId="{B6498903-59F4-4688-9041-BF6E1FA0B6AD}" type="presParOf" srcId="{D7B7858F-DCE2-4B9D-9D42-A6D25E98A1CA}" destId="{A10A326D-D42D-41EE-81D6-5B48B48DADB1}" srcOrd="0" destOrd="0" presId="urn:microsoft.com/office/officeart/2005/8/layout/chart3"/>
    <dgm:cxn modelId="{23999068-07E0-4956-9895-8C7CAD1C6324}" type="presParOf" srcId="{D7B7858F-DCE2-4B9D-9D42-A6D25E98A1CA}" destId="{F9F681A3-7094-4032-B7D3-60C8600B76D9}" srcOrd="1" destOrd="0" presId="urn:microsoft.com/office/officeart/2005/8/layout/chart3"/>
    <dgm:cxn modelId="{D44ACBFA-B414-404A-81A2-81156D12367D}" type="presParOf" srcId="{D7B7858F-DCE2-4B9D-9D42-A6D25E98A1CA}" destId="{946A719A-8F64-41C7-9AD9-55441C232D67}" srcOrd="2" destOrd="0" presId="urn:microsoft.com/office/officeart/2005/8/layout/chart3"/>
    <dgm:cxn modelId="{EE4098AB-5078-45BE-B99F-72CDC40CD876}" type="presParOf" srcId="{D7B7858F-DCE2-4B9D-9D42-A6D25E98A1CA}" destId="{C188E484-E94F-4A32-B924-E24CAC55263E}" srcOrd="3" destOrd="0" presId="urn:microsoft.com/office/officeart/2005/8/layout/chart3"/>
    <dgm:cxn modelId="{0091E58F-A409-4604-9EA7-D3DDBCDE7D43}" type="presParOf" srcId="{D7B7858F-DCE2-4B9D-9D42-A6D25E98A1CA}" destId="{D8B03F64-1FE0-49B6-890D-9E33FF37EF15}" srcOrd="4" destOrd="0" presId="urn:microsoft.com/office/officeart/2005/8/layout/chart3"/>
    <dgm:cxn modelId="{C214F710-F1E5-417E-A63B-362927CADA04}" type="presParOf" srcId="{D7B7858F-DCE2-4B9D-9D42-A6D25E98A1CA}" destId="{5F063890-070D-4FCB-B979-88255D6AD3F4}"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85CFFD-9BE9-4C20-A91A-706920F0FAA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SG"/>
        </a:p>
      </dgm:t>
    </dgm:pt>
    <dgm:pt modelId="{84A54E9F-F5A9-4913-8FF1-6A7A79C2944B}">
      <dgm:prSet custT="1"/>
      <dgm:spPr>
        <a:ln>
          <a:solidFill>
            <a:srgbClr val="00B050"/>
          </a:solidFill>
        </a:ln>
      </dgm:spPr>
      <dgm:t>
        <a:bodyPr/>
        <a:lstStyle/>
        <a:p>
          <a:pPr algn="ctr"/>
          <a:r>
            <a:rPr lang="en-SG" sz="1400" b="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dirty="0">
            <a:latin typeface="Calibri" panose="020F0502020204030204" pitchFamily="34" charset="0"/>
            <a:cs typeface="Calibri" panose="020F0502020204030204" pitchFamily="34" charset="0"/>
          </a:endParaRPr>
        </a:p>
      </dgm:t>
    </dgm:pt>
    <dgm:pt modelId="{3953F74A-06B5-42A0-8DA5-BEFA73C2213D}" type="parTrans" cxnId="{A4E4A370-30A2-42A4-9CBA-A64222769FDC}">
      <dgm:prSet/>
      <dgm:spPr/>
      <dgm:t>
        <a:bodyPr/>
        <a:lstStyle/>
        <a:p>
          <a:endParaRPr lang="en-SG"/>
        </a:p>
      </dgm:t>
    </dgm:pt>
    <dgm:pt modelId="{AF626DEA-1F63-43AC-BFAB-E8B1C54A430F}" type="sibTrans" cxnId="{A4E4A370-30A2-42A4-9CBA-A64222769FDC}">
      <dgm:prSet/>
      <dgm:spPr/>
      <dgm:t>
        <a:bodyPr/>
        <a:lstStyle/>
        <a:p>
          <a:endParaRPr lang="en-SG"/>
        </a:p>
      </dgm:t>
    </dgm:pt>
    <dgm:pt modelId="{9245DB9D-5640-4800-8B37-2949201DD33E}">
      <dgm:prSet custT="1"/>
      <dgm:spPr>
        <a:ln>
          <a:solidFill>
            <a:srgbClr val="339933"/>
          </a:solidFill>
        </a:ln>
      </dgm:spPr>
      <dgm:t>
        <a:bodyPr/>
        <a:lstStyle/>
        <a:p>
          <a:pPr algn="ctr"/>
          <a:r>
            <a:rPr lang="en-SG" sz="1400" b="0" baseline="0" dirty="0">
              <a:latin typeface="Calibri" panose="020F0502020204030204" pitchFamily="34" charset="0"/>
              <a:cs typeface="Calibri" panose="020F0502020204030204" pitchFamily="34" charset="0"/>
            </a:rPr>
            <a:t>Design database object using SQLite</a:t>
          </a:r>
          <a:endParaRPr lang="en-SG" sz="1400" dirty="0">
            <a:latin typeface="Calibri" panose="020F0502020204030204" pitchFamily="34" charset="0"/>
            <a:cs typeface="Calibri" panose="020F0502020204030204" pitchFamily="34" charset="0"/>
          </a:endParaRPr>
        </a:p>
      </dgm:t>
    </dgm:pt>
    <dgm:pt modelId="{00C3F898-0C2C-4DEE-AB24-0E294A7C038F}" type="parTrans" cxnId="{C508A2B4-8327-48DB-A026-86FF2FC2AB78}">
      <dgm:prSet/>
      <dgm:spPr/>
      <dgm:t>
        <a:bodyPr/>
        <a:lstStyle/>
        <a:p>
          <a:endParaRPr lang="en-SG"/>
        </a:p>
      </dgm:t>
    </dgm:pt>
    <dgm:pt modelId="{2F7050F7-AFF8-492A-A43E-93FA6AC8CEA3}" type="sibTrans" cxnId="{C508A2B4-8327-48DB-A026-86FF2FC2AB78}">
      <dgm:prSet/>
      <dgm:spPr/>
      <dgm:t>
        <a:bodyPr/>
        <a:lstStyle/>
        <a:p>
          <a:endParaRPr lang="en-SG"/>
        </a:p>
      </dgm:t>
    </dgm:pt>
    <dgm:pt modelId="{DF716AE6-6102-40B7-92B1-8862D4D35935}">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for </a:t>
          </a:r>
          <a:r>
            <a:rPr lang="en-US" sz="1400" b="0" i="0" dirty="0">
              <a:solidFill>
                <a:srgbClr val="212529"/>
              </a:solidFill>
              <a:effectLst/>
              <a:latin typeface="-apple-system"/>
            </a:rPr>
            <a:t>Abusive language detection </a:t>
          </a:r>
          <a:endParaRPr lang="en-SG" sz="1400" dirty="0">
            <a:latin typeface="Calibri" panose="020F0502020204030204" pitchFamily="34" charset="0"/>
            <a:cs typeface="Calibri" panose="020F0502020204030204" pitchFamily="34" charset="0"/>
          </a:endParaRPr>
        </a:p>
      </dgm:t>
    </dgm:pt>
    <dgm:pt modelId="{D233D4A9-1117-40EC-AC50-9B6A74A24AA2}" type="parTrans" cxnId="{5436A34F-EDCE-4353-84B5-92B14620B558}">
      <dgm:prSet/>
      <dgm:spPr/>
      <dgm:t>
        <a:bodyPr/>
        <a:lstStyle/>
        <a:p>
          <a:endParaRPr lang="en-SG"/>
        </a:p>
      </dgm:t>
    </dgm:pt>
    <dgm:pt modelId="{DD1F7207-60F5-4D1C-A5C6-93C73D40FA53}" type="sibTrans" cxnId="{5436A34F-EDCE-4353-84B5-92B14620B558}">
      <dgm:prSet/>
      <dgm:spPr/>
      <dgm:t>
        <a:bodyPr/>
        <a:lstStyle/>
        <a:p>
          <a:endParaRPr lang="en-SG"/>
        </a:p>
      </dgm:t>
    </dgm:pt>
    <dgm:pt modelId="{A5A4E314-43D2-43AC-B0EA-D200599CE1AA}">
      <dgm:prSet custT="1"/>
      <dgm:spPr>
        <a:ln>
          <a:solidFill>
            <a:srgbClr val="339933"/>
          </a:solidFill>
        </a:ln>
      </dgm:spPr>
      <dgm:t>
        <a:bodyPr/>
        <a:lstStyle/>
        <a:p>
          <a:r>
            <a:rPr lang="en-SG" sz="1400" b="0" baseline="0" dirty="0">
              <a:latin typeface="Calibri" panose="020F0502020204030204" pitchFamily="34" charset="0"/>
              <a:cs typeface="Calibri" panose="020F0502020204030204" pitchFamily="34" charset="0"/>
            </a:rPr>
            <a:t>Deep learning model </a:t>
          </a:r>
          <a:r>
            <a:rPr lang="en-US" sz="1400" b="0" i="0" dirty="0">
              <a:solidFill>
                <a:srgbClr val="212529"/>
              </a:solidFill>
              <a:effectLst/>
              <a:latin typeface="-apple-system"/>
            </a:rPr>
            <a:t>Abusive Images detection </a:t>
          </a:r>
          <a:endParaRPr lang="en-SG" sz="1400" dirty="0">
            <a:latin typeface="Calibri" panose="020F0502020204030204" pitchFamily="34" charset="0"/>
            <a:cs typeface="Calibri" panose="020F0502020204030204" pitchFamily="34" charset="0"/>
          </a:endParaRPr>
        </a:p>
      </dgm:t>
    </dgm:pt>
    <dgm:pt modelId="{D42EB47A-D80B-4ABE-81FA-CADF2B5D836C}" type="parTrans" cxnId="{6D740D27-AE87-4307-A723-9C7BBC22D96B}">
      <dgm:prSet/>
      <dgm:spPr/>
      <dgm:t>
        <a:bodyPr/>
        <a:lstStyle/>
        <a:p>
          <a:endParaRPr lang="en-SG"/>
        </a:p>
      </dgm:t>
    </dgm:pt>
    <dgm:pt modelId="{587A7C55-68B0-49DA-9415-044146EC9B93}" type="sibTrans" cxnId="{6D740D27-AE87-4307-A723-9C7BBC22D96B}">
      <dgm:prSet/>
      <dgm:spPr/>
      <dgm:t>
        <a:bodyPr/>
        <a:lstStyle/>
        <a:p>
          <a:endParaRPr lang="en-SG"/>
        </a:p>
      </dgm:t>
    </dgm:pt>
    <dgm:pt modelId="{94D3875D-87E1-4CC4-8C5A-56DB94ADB283}" type="pres">
      <dgm:prSet presAssocID="{A385CFFD-9BE9-4C20-A91A-706920F0FAA9}" presName="compositeShape" presStyleCnt="0">
        <dgm:presLayoutVars>
          <dgm:dir/>
          <dgm:resizeHandles/>
        </dgm:presLayoutVars>
      </dgm:prSet>
      <dgm:spPr/>
    </dgm:pt>
    <dgm:pt modelId="{7A5B0B4F-A42F-41E8-B63C-97710672B53B}" type="pres">
      <dgm:prSet presAssocID="{A385CFFD-9BE9-4C20-A91A-706920F0FAA9}" presName="pyramid" presStyleLbl="node1" presStyleIdx="0" presStyleCnt="1" custLinFactNeighborX="-4416"/>
      <dgm:spPr>
        <a:solidFill>
          <a:schemeClr val="accent2">
            <a:lumMod val="60000"/>
            <a:lumOff val="40000"/>
          </a:schemeClr>
        </a:solidFill>
        <a:ln>
          <a:solidFill>
            <a:schemeClr val="accent1"/>
          </a:solidFill>
        </a:ln>
      </dgm:spPr>
    </dgm:pt>
    <dgm:pt modelId="{1F32A7E5-01E5-476C-8F33-80B19D3172AE}" type="pres">
      <dgm:prSet presAssocID="{A385CFFD-9BE9-4C20-A91A-706920F0FAA9}" presName="theList" presStyleCnt="0"/>
      <dgm:spPr/>
    </dgm:pt>
    <dgm:pt modelId="{A6F3FEE4-0C7D-4B07-9349-EB5B6E03B2DA}" type="pres">
      <dgm:prSet presAssocID="{84A54E9F-F5A9-4913-8FF1-6A7A79C2944B}" presName="aNode" presStyleLbl="fgAcc1" presStyleIdx="0" presStyleCnt="4" custScaleY="351700" custLinFactY="-33861" custLinFactNeighborY="-100000">
        <dgm:presLayoutVars>
          <dgm:bulletEnabled val="1"/>
        </dgm:presLayoutVars>
      </dgm:prSet>
      <dgm:spPr/>
    </dgm:pt>
    <dgm:pt modelId="{E5ACE741-5CBF-44AC-BA3F-1D2B15AE29FA}" type="pres">
      <dgm:prSet presAssocID="{84A54E9F-F5A9-4913-8FF1-6A7A79C2944B}" presName="aSpace" presStyleCnt="0"/>
      <dgm:spPr/>
    </dgm:pt>
    <dgm:pt modelId="{37D755B3-5EF3-4F3C-9AAD-0C3E93668B7A}" type="pres">
      <dgm:prSet presAssocID="{9245DB9D-5640-4800-8B37-2949201DD33E}" presName="aNode" presStyleLbl="fgAcc1" presStyleIdx="1" presStyleCnt="4" custScaleY="109808" custLinFactY="-17410" custLinFactNeighborY="-100000">
        <dgm:presLayoutVars>
          <dgm:bulletEnabled val="1"/>
        </dgm:presLayoutVars>
      </dgm:prSet>
      <dgm:spPr/>
    </dgm:pt>
    <dgm:pt modelId="{3F46F836-6672-4D0C-BFAC-0559D8134A37}" type="pres">
      <dgm:prSet presAssocID="{9245DB9D-5640-4800-8B37-2949201DD33E}" presName="aSpace" presStyleCnt="0"/>
      <dgm:spPr/>
    </dgm:pt>
    <dgm:pt modelId="{BA1D32B4-AC29-4A46-9976-7BA674413B25}" type="pres">
      <dgm:prSet presAssocID="{DF716AE6-6102-40B7-92B1-8862D4D35935}" presName="aNode" presStyleLbl="fgAcc1" presStyleIdx="2" presStyleCnt="4" custScaleY="127509" custLinFactNeighborY="-83748">
        <dgm:presLayoutVars>
          <dgm:bulletEnabled val="1"/>
        </dgm:presLayoutVars>
      </dgm:prSet>
      <dgm:spPr/>
    </dgm:pt>
    <dgm:pt modelId="{AD946765-FB58-4EE5-8A0E-52B3F16866FF}" type="pres">
      <dgm:prSet presAssocID="{DF716AE6-6102-40B7-92B1-8862D4D35935}" presName="aSpace" presStyleCnt="0"/>
      <dgm:spPr/>
    </dgm:pt>
    <dgm:pt modelId="{DBA1E9BF-2A9C-4D7E-8FAB-1BDF7BF70FA6}" type="pres">
      <dgm:prSet presAssocID="{A5A4E314-43D2-43AC-B0EA-D200599CE1AA}" presName="aNode" presStyleLbl="fgAcc1" presStyleIdx="3" presStyleCnt="4">
        <dgm:presLayoutVars>
          <dgm:bulletEnabled val="1"/>
        </dgm:presLayoutVars>
      </dgm:prSet>
      <dgm:spPr/>
    </dgm:pt>
    <dgm:pt modelId="{583E4AEA-F8A3-4CB6-AA3F-52A1C0468978}" type="pres">
      <dgm:prSet presAssocID="{A5A4E314-43D2-43AC-B0EA-D200599CE1AA}" presName="aSpace" presStyleCnt="0"/>
      <dgm:spPr/>
    </dgm:pt>
  </dgm:ptLst>
  <dgm:cxnLst>
    <dgm:cxn modelId="{6D740D27-AE87-4307-A723-9C7BBC22D96B}" srcId="{A385CFFD-9BE9-4C20-A91A-706920F0FAA9}" destId="{A5A4E314-43D2-43AC-B0EA-D200599CE1AA}" srcOrd="3" destOrd="0" parTransId="{D42EB47A-D80B-4ABE-81FA-CADF2B5D836C}" sibTransId="{587A7C55-68B0-49DA-9415-044146EC9B93}"/>
    <dgm:cxn modelId="{3CB14E45-00ED-45EA-9E57-19EF30DAE587}" type="presOf" srcId="{A385CFFD-9BE9-4C20-A91A-706920F0FAA9}" destId="{94D3875D-87E1-4CC4-8C5A-56DB94ADB283}" srcOrd="0" destOrd="0" presId="urn:microsoft.com/office/officeart/2005/8/layout/pyramid2"/>
    <dgm:cxn modelId="{5436A34F-EDCE-4353-84B5-92B14620B558}" srcId="{A385CFFD-9BE9-4C20-A91A-706920F0FAA9}" destId="{DF716AE6-6102-40B7-92B1-8862D4D35935}" srcOrd="2" destOrd="0" parTransId="{D233D4A9-1117-40EC-AC50-9B6A74A24AA2}" sibTransId="{DD1F7207-60F5-4D1C-A5C6-93C73D40FA53}"/>
    <dgm:cxn modelId="{A4E4A370-30A2-42A4-9CBA-A64222769FDC}" srcId="{A385CFFD-9BE9-4C20-A91A-706920F0FAA9}" destId="{84A54E9F-F5A9-4913-8FF1-6A7A79C2944B}" srcOrd="0" destOrd="0" parTransId="{3953F74A-06B5-42A0-8DA5-BEFA73C2213D}" sibTransId="{AF626DEA-1F63-43AC-BFAB-E8B1C54A430F}"/>
    <dgm:cxn modelId="{2D06377A-FE1F-47D2-99C0-BCDE8C90584D}" type="presOf" srcId="{DF716AE6-6102-40B7-92B1-8862D4D35935}" destId="{BA1D32B4-AC29-4A46-9976-7BA674413B25}" srcOrd="0" destOrd="0" presId="urn:microsoft.com/office/officeart/2005/8/layout/pyramid2"/>
    <dgm:cxn modelId="{95ECFA8B-1928-49E0-ABB9-F90D57EF22C3}" type="presOf" srcId="{A5A4E314-43D2-43AC-B0EA-D200599CE1AA}" destId="{DBA1E9BF-2A9C-4D7E-8FAB-1BDF7BF70FA6}" srcOrd="0" destOrd="0" presId="urn:microsoft.com/office/officeart/2005/8/layout/pyramid2"/>
    <dgm:cxn modelId="{B3C9028D-3925-4A96-9B58-47DBBC53783E}" type="presOf" srcId="{9245DB9D-5640-4800-8B37-2949201DD33E}" destId="{37D755B3-5EF3-4F3C-9AAD-0C3E93668B7A}" srcOrd="0" destOrd="0" presId="urn:microsoft.com/office/officeart/2005/8/layout/pyramid2"/>
    <dgm:cxn modelId="{C508A2B4-8327-48DB-A026-86FF2FC2AB78}" srcId="{A385CFFD-9BE9-4C20-A91A-706920F0FAA9}" destId="{9245DB9D-5640-4800-8B37-2949201DD33E}" srcOrd="1" destOrd="0" parTransId="{00C3F898-0C2C-4DEE-AB24-0E294A7C038F}" sibTransId="{2F7050F7-AFF8-492A-A43E-93FA6AC8CEA3}"/>
    <dgm:cxn modelId="{8E210CD3-FA3F-4CDA-AB35-F3A7882C38F3}" type="presOf" srcId="{84A54E9F-F5A9-4913-8FF1-6A7A79C2944B}" destId="{A6F3FEE4-0C7D-4B07-9349-EB5B6E03B2DA}" srcOrd="0" destOrd="0" presId="urn:microsoft.com/office/officeart/2005/8/layout/pyramid2"/>
    <dgm:cxn modelId="{5532FA5E-2969-4AFC-8C7A-382D5F8E0B6C}" type="presParOf" srcId="{94D3875D-87E1-4CC4-8C5A-56DB94ADB283}" destId="{7A5B0B4F-A42F-41E8-B63C-97710672B53B}" srcOrd="0" destOrd="0" presId="urn:microsoft.com/office/officeart/2005/8/layout/pyramid2"/>
    <dgm:cxn modelId="{65B08DEA-6034-4D90-AFC9-BABEFF581E55}" type="presParOf" srcId="{94D3875D-87E1-4CC4-8C5A-56DB94ADB283}" destId="{1F32A7E5-01E5-476C-8F33-80B19D3172AE}" srcOrd="1" destOrd="0" presId="urn:microsoft.com/office/officeart/2005/8/layout/pyramid2"/>
    <dgm:cxn modelId="{FAB09C7D-C4CB-4758-878C-530E1649905B}" type="presParOf" srcId="{1F32A7E5-01E5-476C-8F33-80B19D3172AE}" destId="{A6F3FEE4-0C7D-4B07-9349-EB5B6E03B2DA}" srcOrd="0" destOrd="0" presId="urn:microsoft.com/office/officeart/2005/8/layout/pyramid2"/>
    <dgm:cxn modelId="{4A941EA8-BB3A-4E07-BB16-6A9A356F4815}" type="presParOf" srcId="{1F32A7E5-01E5-476C-8F33-80B19D3172AE}" destId="{E5ACE741-5CBF-44AC-BA3F-1D2B15AE29FA}" srcOrd="1" destOrd="0" presId="urn:microsoft.com/office/officeart/2005/8/layout/pyramid2"/>
    <dgm:cxn modelId="{5A4CFAAF-7955-4F8E-BB95-09C7A506742B}" type="presParOf" srcId="{1F32A7E5-01E5-476C-8F33-80B19D3172AE}" destId="{37D755B3-5EF3-4F3C-9AAD-0C3E93668B7A}" srcOrd="2" destOrd="0" presId="urn:microsoft.com/office/officeart/2005/8/layout/pyramid2"/>
    <dgm:cxn modelId="{D0B82A6B-15CC-4BCF-84F0-853CEC788996}" type="presParOf" srcId="{1F32A7E5-01E5-476C-8F33-80B19D3172AE}" destId="{3F46F836-6672-4D0C-BFAC-0559D8134A37}" srcOrd="3" destOrd="0" presId="urn:microsoft.com/office/officeart/2005/8/layout/pyramid2"/>
    <dgm:cxn modelId="{C4F644AC-F701-4A99-8D54-F3BE3264E7BD}" type="presParOf" srcId="{1F32A7E5-01E5-476C-8F33-80B19D3172AE}" destId="{BA1D32B4-AC29-4A46-9976-7BA674413B25}" srcOrd="4" destOrd="0" presId="urn:microsoft.com/office/officeart/2005/8/layout/pyramid2"/>
    <dgm:cxn modelId="{E89C5DB8-B973-4219-B981-4E4E6A3843D3}" type="presParOf" srcId="{1F32A7E5-01E5-476C-8F33-80B19D3172AE}" destId="{AD946765-FB58-4EE5-8A0E-52B3F16866FF}" srcOrd="5" destOrd="0" presId="urn:microsoft.com/office/officeart/2005/8/layout/pyramid2"/>
    <dgm:cxn modelId="{7326CBA7-325C-4322-8AD4-9BFD089C3E79}" type="presParOf" srcId="{1F32A7E5-01E5-476C-8F33-80B19D3172AE}" destId="{DBA1E9BF-2A9C-4D7E-8FAB-1BDF7BF70FA6}" srcOrd="6" destOrd="0" presId="urn:microsoft.com/office/officeart/2005/8/layout/pyramid2"/>
    <dgm:cxn modelId="{89FA7D71-C161-48DA-A0AD-9C3D2DCBF831}" type="presParOf" srcId="{1F32A7E5-01E5-476C-8F33-80B19D3172AE}" destId="{583E4AEA-F8A3-4CB6-AA3F-52A1C046897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E2D3A5-DD20-4423-8B5D-316F7B24E3AC}"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33D9CD85-78A1-4F49-9FF5-12426A126BC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https://medium.com/@sam.bell_43711/distracted-driver-detection-using-deep-learning-ecc7216ae8d0</a:t>
          </a:r>
        </a:p>
      </dgm:t>
    </dgm:pt>
    <dgm:pt modelId="{065B97AD-D1D2-416E-BBEC-403221B4E93F}" type="parTrans" cxnId="{7050E00A-707B-4BD1-84B1-314475972E8D}">
      <dgm:prSet/>
      <dgm:spPr/>
      <dgm:t>
        <a:bodyPr/>
        <a:lstStyle/>
        <a:p>
          <a:endParaRPr lang="en-US" sz="900">
            <a:latin typeface="Calibri" panose="020F0502020204030204" pitchFamily="34" charset="0"/>
            <a:cs typeface="Calibri" panose="020F0502020204030204" pitchFamily="34" charset="0"/>
          </a:endParaRPr>
        </a:p>
      </dgm:t>
    </dgm:pt>
    <dgm:pt modelId="{5402AE47-4A60-4CE2-A6F5-F737D864ABAF}" type="sibTrans" cxnId="{7050E00A-707B-4BD1-84B1-314475972E8D}">
      <dgm:prSet/>
      <dgm:spPr/>
      <dgm:t>
        <a:bodyPr/>
        <a:lstStyle/>
        <a:p>
          <a:endParaRPr lang="en-US" sz="900">
            <a:latin typeface="Calibri" panose="020F0502020204030204" pitchFamily="34" charset="0"/>
            <a:cs typeface="Calibri" panose="020F0502020204030204" pitchFamily="34" charset="0"/>
          </a:endParaRPr>
        </a:p>
      </dgm:t>
    </dgm:pt>
    <dgm:pt modelId="{44F24350-1983-4E26-88EB-CA5FA240C9EB}">
      <dgm:prSet custT="1"/>
      <dgm:spPr>
        <a:solidFill>
          <a:schemeClr val="accent2">
            <a:lumMod val="40000"/>
            <a:lumOff val="60000"/>
            <a:alpha val="50000"/>
          </a:schemeClr>
        </a:solidFill>
      </dgm:spPr>
      <dgm:t>
        <a:bodyPr/>
        <a:lstStyle/>
        <a:p>
          <a:pPr rtl="0"/>
          <a:r>
            <a:rPr lang="en-US" sz="900" b="1" baseline="0" dirty="0">
              <a:solidFill>
                <a:schemeClr val="tx1"/>
              </a:solidFill>
              <a:latin typeface="Calibri" panose="020F0502020204030204" pitchFamily="34" charset="0"/>
              <a:cs typeface="Calibri" panose="020F0502020204030204" pitchFamily="34" charset="0"/>
            </a:rPr>
            <a:t>https://github.com/Garima13a/YOLO-Object-Detection/blob/master/YOLO.ipynb</a:t>
          </a:r>
          <a:endParaRPr lang="en-SG" sz="900" b="1" baseline="0" dirty="0">
            <a:solidFill>
              <a:schemeClr val="tx1"/>
            </a:solidFill>
            <a:latin typeface="Calibri" panose="020F0502020204030204" pitchFamily="34" charset="0"/>
            <a:cs typeface="Calibri" panose="020F0502020204030204" pitchFamily="34" charset="0"/>
          </a:endParaRPr>
        </a:p>
      </dgm:t>
    </dgm:pt>
    <dgm:pt modelId="{2FBD2E95-E27F-40D5-ADC9-C2101D2DA563}" type="parTrans" cxnId="{4E6E048D-582E-4A46-A383-878129F99627}">
      <dgm:prSet/>
      <dgm:spPr/>
      <dgm:t>
        <a:bodyPr/>
        <a:lstStyle/>
        <a:p>
          <a:endParaRPr lang="en-US" sz="900">
            <a:latin typeface="Calibri" panose="020F0502020204030204" pitchFamily="34" charset="0"/>
            <a:cs typeface="Calibri" panose="020F0502020204030204" pitchFamily="34" charset="0"/>
          </a:endParaRPr>
        </a:p>
      </dgm:t>
    </dgm:pt>
    <dgm:pt modelId="{595441B2-CF9B-43C9-810D-50EA538F4A94}" type="sibTrans" cxnId="{4E6E048D-582E-4A46-A383-878129F99627}">
      <dgm:prSet/>
      <dgm:spPr/>
      <dgm:t>
        <a:bodyPr/>
        <a:lstStyle/>
        <a:p>
          <a:endParaRPr lang="en-US" sz="900">
            <a:latin typeface="Calibri" panose="020F0502020204030204" pitchFamily="34" charset="0"/>
            <a:cs typeface="Calibri" panose="020F0502020204030204" pitchFamily="34" charset="0"/>
          </a:endParaRPr>
        </a:p>
      </dgm:t>
    </dgm:pt>
    <dgm:pt modelId="{78DEBC35-4978-45B6-AC9A-43F43C6A86AE}">
      <dgm:prSet custT="1"/>
      <dgm:spPr>
        <a:solidFill>
          <a:schemeClr val="accent2">
            <a:lumMod val="40000"/>
            <a:lumOff val="60000"/>
            <a:alpha val="50000"/>
          </a:schemeClr>
        </a:solidFill>
      </dgm:spPr>
      <dgm:t>
        <a:bodyPr/>
        <a:lstStyle/>
        <a:p>
          <a:pPr rtl="0"/>
          <a:r>
            <a:rPr lang="en-US" sz="900" b="1" baseline="0" dirty="0">
              <a:solidFill>
                <a:schemeClr val="tx1"/>
              </a:solidFill>
              <a:latin typeface="Calibri" panose="020F0502020204030204" pitchFamily="34" charset="0"/>
              <a:cs typeface="Calibri" panose="020F0502020204030204" pitchFamily="34" charset="0"/>
            </a:rPr>
            <a:t>https://colab.research.google.com/github/d2l-ai/d2l-en-colab/blob/master/chapter_deep-learning-computation/use-gpu.ipynb#scrollTo=mwrEJrSCo-OR</a:t>
          </a:r>
        </a:p>
        <a:p>
          <a:pPr rtl="0"/>
          <a:r>
            <a:rPr lang="en-US" sz="900" b="1" baseline="0" dirty="0">
              <a:solidFill>
                <a:schemeClr val="tx1"/>
              </a:solidFill>
              <a:latin typeface="Calibri" panose="020F0502020204030204" pitchFamily="34" charset="0"/>
              <a:cs typeface="Calibri" panose="020F0502020204030204" pitchFamily="34" charset="0"/>
            </a:rPr>
            <a:t>https://github.com/opencv/opencv</a:t>
          </a:r>
        </a:p>
        <a:p>
          <a:pPr rtl="0"/>
          <a:endParaRPr lang="en-SG" sz="900" b="0" baseline="0" dirty="0">
            <a:solidFill>
              <a:schemeClr val="tx1"/>
            </a:solidFill>
            <a:latin typeface="Calibri" panose="020F0502020204030204" pitchFamily="34" charset="0"/>
            <a:cs typeface="Calibri" panose="020F0502020204030204" pitchFamily="34" charset="0"/>
          </a:endParaRPr>
        </a:p>
      </dgm:t>
    </dgm:pt>
    <dgm:pt modelId="{A0EA5FC6-4CDA-441F-858C-135D7D3632BB}" type="parTrans" cxnId="{59EE629A-0C18-4E02-A264-6401BD6A346C}">
      <dgm:prSet/>
      <dgm:spPr/>
      <dgm:t>
        <a:bodyPr/>
        <a:lstStyle/>
        <a:p>
          <a:endParaRPr lang="en-SG" sz="900">
            <a:latin typeface="Calibri" panose="020F0502020204030204" pitchFamily="34" charset="0"/>
            <a:cs typeface="Calibri" panose="020F0502020204030204" pitchFamily="34" charset="0"/>
          </a:endParaRPr>
        </a:p>
      </dgm:t>
    </dgm:pt>
    <dgm:pt modelId="{C2BA7F9A-4B6B-4EDB-B6B1-E1052E33EF45}" type="sibTrans" cxnId="{59EE629A-0C18-4E02-A264-6401BD6A346C}">
      <dgm:prSet/>
      <dgm:spPr/>
      <dgm:t>
        <a:bodyPr/>
        <a:lstStyle/>
        <a:p>
          <a:endParaRPr lang="en-SG" sz="900">
            <a:latin typeface="Calibri" panose="020F0502020204030204" pitchFamily="34" charset="0"/>
            <a:cs typeface="Calibri" panose="020F0502020204030204" pitchFamily="34" charset="0"/>
          </a:endParaRPr>
        </a:p>
      </dgm:t>
    </dgm:pt>
    <dgm:pt modelId="{D603A43F-D1F8-4F4E-884F-EEADFC8F120F}">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https://github.com/prostasia/rocketchatcsam</a:t>
          </a:r>
        </a:p>
      </dgm:t>
    </dgm:pt>
    <dgm:pt modelId="{768D4FDE-E758-453E-BA62-06B287151B3C}" type="parTrans" cxnId="{9F560437-C639-4FAC-A6C3-8384C0D8959C}">
      <dgm:prSet/>
      <dgm:spPr/>
      <dgm:t>
        <a:bodyPr/>
        <a:lstStyle/>
        <a:p>
          <a:endParaRPr lang="en-SG" sz="900">
            <a:latin typeface="Calibri" panose="020F0502020204030204" pitchFamily="34" charset="0"/>
            <a:cs typeface="Calibri" panose="020F0502020204030204" pitchFamily="34" charset="0"/>
          </a:endParaRPr>
        </a:p>
      </dgm:t>
    </dgm:pt>
    <dgm:pt modelId="{23542DAD-C2FE-4A45-9447-52F0A0EC40BF}" type="sibTrans" cxnId="{9F560437-C639-4FAC-A6C3-8384C0D8959C}">
      <dgm:prSet/>
      <dgm:spPr/>
      <dgm:t>
        <a:bodyPr/>
        <a:lstStyle/>
        <a:p>
          <a:endParaRPr lang="en-SG" sz="900">
            <a:latin typeface="Calibri" panose="020F0502020204030204" pitchFamily="34" charset="0"/>
            <a:cs typeface="Calibri" panose="020F0502020204030204" pitchFamily="34" charset="0"/>
          </a:endParaRPr>
        </a:p>
      </dgm:t>
    </dgm:pt>
    <dgm:pt modelId="{07436D76-C61B-43B6-8D40-B0844B53004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https://github.com/kevintonb/child-abuse-image-classifier</a:t>
          </a:r>
        </a:p>
      </dgm:t>
    </dgm:pt>
    <dgm:pt modelId="{19C5DC9C-65D2-4B33-B2CC-3C4A2F941FF5}" type="parTrans" cxnId="{BEE7D61C-A52A-4AE4-A09F-3B8A2F5FEF67}">
      <dgm:prSet/>
      <dgm:spPr/>
      <dgm:t>
        <a:bodyPr/>
        <a:lstStyle/>
        <a:p>
          <a:endParaRPr lang="en-SG" sz="900">
            <a:latin typeface="Calibri" panose="020F0502020204030204" pitchFamily="34" charset="0"/>
            <a:cs typeface="Calibri" panose="020F0502020204030204" pitchFamily="34" charset="0"/>
          </a:endParaRPr>
        </a:p>
      </dgm:t>
    </dgm:pt>
    <dgm:pt modelId="{CAC1B6B0-BD8E-4A13-AB69-05F04AE7A51D}" type="sibTrans" cxnId="{BEE7D61C-A52A-4AE4-A09F-3B8A2F5FEF67}">
      <dgm:prSet/>
      <dgm:spPr/>
      <dgm:t>
        <a:bodyPr/>
        <a:lstStyle/>
        <a:p>
          <a:endParaRPr lang="en-SG" sz="900">
            <a:latin typeface="Calibri" panose="020F0502020204030204" pitchFamily="34" charset="0"/>
            <a:cs typeface="Calibri" panose="020F0502020204030204" pitchFamily="34" charset="0"/>
          </a:endParaRPr>
        </a:p>
      </dgm:t>
    </dgm:pt>
    <dgm:pt modelId="{39AD3B71-E903-4DDE-9179-235FF7F67AD2}">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https://github.com/swkarlekar/safecity/tree/master</a:t>
          </a:r>
        </a:p>
      </dgm:t>
    </dgm:pt>
    <dgm:pt modelId="{3E2E39BE-B564-4450-905C-90DE8C406F92}" type="parTrans" cxnId="{DE5E93A5-5E7F-4A0D-8686-3822AEFCCE0A}">
      <dgm:prSet/>
      <dgm:spPr/>
      <dgm:t>
        <a:bodyPr/>
        <a:lstStyle/>
        <a:p>
          <a:endParaRPr lang="en-SG" sz="900">
            <a:latin typeface="Calibri" panose="020F0502020204030204" pitchFamily="34" charset="0"/>
            <a:cs typeface="Calibri" panose="020F0502020204030204" pitchFamily="34" charset="0"/>
          </a:endParaRPr>
        </a:p>
      </dgm:t>
    </dgm:pt>
    <dgm:pt modelId="{35D830AD-9133-4C50-9B54-A8AF3FB75FA5}" type="sibTrans" cxnId="{DE5E93A5-5E7F-4A0D-8686-3822AEFCCE0A}">
      <dgm:prSet/>
      <dgm:spPr/>
      <dgm:t>
        <a:bodyPr/>
        <a:lstStyle/>
        <a:p>
          <a:endParaRPr lang="en-SG" sz="900">
            <a:latin typeface="Calibri" panose="020F0502020204030204" pitchFamily="34" charset="0"/>
            <a:cs typeface="Calibri" panose="020F0502020204030204" pitchFamily="34" charset="0"/>
          </a:endParaRPr>
        </a:p>
      </dgm:t>
    </dgm:pt>
    <dgm:pt modelId="{573ED913-286F-415E-B6B7-5CB7AA9A8F49}">
      <dgm:prSet custT="1"/>
      <dgm:spPr>
        <a:solidFill>
          <a:schemeClr val="accent2">
            <a:lumMod val="40000"/>
            <a:lumOff val="60000"/>
            <a:alpha val="50000"/>
          </a:schemeClr>
        </a:solidFill>
      </dgm:spPr>
      <dgm:t>
        <a:bodyPr/>
        <a:lstStyle/>
        <a:p>
          <a:pPr rtl="0"/>
          <a:r>
            <a:rPr lang="en-SG" sz="900" b="1" baseline="0" dirty="0">
              <a:solidFill>
                <a:schemeClr val="tx1"/>
              </a:solidFill>
              <a:latin typeface="Calibri" panose="020F0502020204030204" pitchFamily="34" charset="0"/>
              <a:cs typeface="Calibri" panose="020F0502020204030204" pitchFamily="34" charset="0"/>
            </a:rPr>
            <a:t>https://github.com/bhaveshnaidu999/sexual-harassment-classification-project/tree/main</a:t>
          </a:r>
        </a:p>
      </dgm:t>
    </dgm:pt>
    <dgm:pt modelId="{5983E0D1-2EE4-48D3-B703-6B8E7D28C54C}" type="parTrans" cxnId="{B14B03D8-6C7A-4400-88F1-F2141D3C1C26}">
      <dgm:prSet/>
      <dgm:spPr/>
      <dgm:t>
        <a:bodyPr/>
        <a:lstStyle/>
        <a:p>
          <a:endParaRPr lang="en-SG" sz="900">
            <a:latin typeface="Calibri" panose="020F0502020204030204" pitchFamily="34" charset="0"/>
            <a:cs typeface="Calibri" panose="020F0502020204030204" pitchFamily="34" charset="0"/>
          </a:endParaRPr>
        </a:p>
      </dgm:t>
    </dgm:pt>
    <dgm:pt modelId="{F056E992-0957-46DB-8C62-A163B47A99F2}" type="sibTrans" cxnId="{B14B03D8-6C7A-4400-88F1-F2141D3C1C26}">
      <dgm:prSet/>
      <dgm:spPr/>
      <dgm:t>
        <a:bodyPr/>
        <a:lstStyle/>
        <a:p>
          <a:endParaRPr lang="en-SG" sz="900">
            <a:latin typeface="Calibri" panose="020F0502020204030204" pitchFamily="34" charset="0"/>
            <a:cs typeface="Calibri" panose="020F0502020204030204" pitchFamily="34" charset="0"/>
          </a:endParaRPr>
        </a:p>
      </dgm:t>
    </dgm:pt>
    <dgm:pt modelId="{96E6DFDD-7807-4F6E-B3D2-7836D8A69396}" type="pres">
      <dgm:prSet presAssocID="{DFE2D3A5-DD20-4423-8B5D-316F7B24E3AC}" presName="linear" presStyleCnt="0">
        <dgm:presLayoutVars>
          <dgm:animLvl val="lvl"/>
          <dgm:resizeHandles val="exact"/>
        </dgm:presLayoutVars>
      </dgm:prSet>
      <dgm:spPr/>
    </dgm:pt>
    <dgm:pt modelId="{29C55FDA-8280-40C1-BE42-0B9FA6D8121A}" type="pres">
      <dgm:prSet presAssocID="{07436D76-C61B-43B6-8D40-B0844B530042}" presName="parentText" presStyleLbl="node1" presStyleIdx="0" presStyleCnt="7">
        <dgm:presLayoutVars>
          <dgm:chMax val="0"/>
          <dgm:bulletEnabled val="1"/>
        </dgm:presLayoutVars>
      </dgm:prSet>
      <dgm:spPr/>
    </dgm:pt>
    <dgm:pt modelId="{488F1312-E1A4-4E58-9D0D-366BD9FB48D6}" type="pres">
      <dgm:prSet presAssocID="{CAC1B6B0-BD8E-4A13-AB69-05F04AE7A51D}" presName="spacer" presStyleCnt="0"/>
      <dgm:spPr/>
    </dgm:pt>
    <dgm:pt modelId="{BC627C52-795D-4396-8FBB-327037AF8F49}" type="pres">
      <dgm:prSet presAssocID="{39AD3B71-E903-4DDE-9179-235FF7F67AD2}" presName="parentText" presStyleLbl="node1" presStyleIdx="1" presStyleCnt="7">
        <dgm:presLayoutVars>
          <dgm:chMax val="0"/>
          <dgm:bulletEnabled val="1"/>
        </dgm:presLayoutVars>
      </dgm:prSet>
      <dgm:spPr/>
    </dgm:pt>
    <dgm:pt modelId="{0E37EC90-E710-49E6-8CA5-C0655A78D48A}" type="pres">
      <dgm:prSet presAssocID="{35D830AD-9133-4C50-9B54-A8AF3FB75FA5}" presName="spacer" presStyleCnt="0"/>
      <dgm:spPr/>
    </dgm:pt>
    <dgm:pt modelId="{89D6A0CD-3EE9-4463-9313-D6AF9F92AB9E}" type="pres">
      <dgm:prSet presAssocID="{573ED913-286F-415E-B6B7-5CB7AA9A8F49}" presName="parentText" presStyleLbl="node1" presStyleIdx="2" presStyleCnt="7">
        <dgm:presLayoutVars>
          <dgm:chMax val="0"/>
          <dgm:bulletEnabled val="1"/>
        </dgm:presLayoutVars>
      </dgm:prSet>
      <dgm:spPr/>
    </dgm:pt>
    <dgm:pt modelId="{791C245D-5F58-4268-B985-B6B90F850DCC}" type="pres">
      <dgm:prSet presAssocID="{F056E992-0957-46DB-8C62-A163B47A99F2}" presName="spacer" presStyleCnt="0"/>
      <dgm:spPr/>
    </dgm:pt>
    <dgm:pt modelId="{F996FD93-796F-49D9-9F28-EFB277E6ADA9}" type="pres">
      <dgm:prSet presAssocID="{D603A43F-D1F8-4F4E-884F-EEADFC8F120F}" presName="parentText" presStyleLbl="node1" presStyleIdx="3" presStyleCnt="7">
        <dgm:presLayoutVars>
          <dgm:chMax val="0"/>
          <dgm:bulletEnabled val="1"/>
        </dgm:presLayoutVars>
      </dgm:prSet>
      <dgm:spPr/>
    </dgm:pt>
    <dgm:pt modelId="{7E16CB02-AADA-47EB-9C90-ACD4C97E9050}" type="pres">
      <dgm:prSet presAssocID="{23542DAD-C2FE-4A45-9447-52F0A0EC40BF}" presName="spacer" presStyleCnt="0"/>
      <dgm:spPr/>
    </dgm:pt>
    <dgm:pt modelId="{E29E8BD0-5105-4B56-863F-180FCD46B184}" type="pres">
      <dgm:prSet presAssocID="{33D9CD85-78A1-4F49-9FF5-12426A126BC2}" presName="parentText" presStyleLbl="node1" presStyleIdx="4" presStyleCnt="7">
        <dgm:presLayoutVars>
          <dgm:chMax val="0"/>
          <dgm:bulletEnabled val="1"/>
        </dgm:presLayoutVars>
      </dgm:prSet>
      <dgm:spPr/>
    </dgm:pt>
    <dgm:pt modelId="{A180131F-7A0E-4CF4-851C-B6838F9D773B}" type="pres">
      <dgm:prSet presAssocID="{5402AE47-4A60-4CE2-A6F5-F737D864ABAF}" presName="spacer" presStyleCnt="0"/>
      <dgm:spPr/>
    </dgm:pt>
    <dgm:pt modelId="{B3051297-9932-442A-813B-D311E3294B8E}" type="pres">
      <dgm:prSet presAssocID="{44F24350-1983-4E26-88EB-CA5FA240C9EB}" presName="parentText" presStyleLbl="node1" presStyleIdx="5" presStyleCnt="7">
        <dgm:presLayoutVars>
          <dgm:chMax val="0"/>
          <dgm:bulletEnabled val="1"/>
        </dgm:presLayoutVars>
      </dgm:prSet>
      <dgm:spPr/>
    </dgm:pt>
    <dgm:pt modelId="{7EFBE0D9-44C5-47A9-9D69-36B8739BDB6C}" type="pres">
      <dgm:prSet presAssocID="{595441B2-CF9B-43C9-810D-50EA538F4A94}" presName="spacer" presStyleCnt="0"/>
      <dgm:spPr/>
    </dgm:pt>
    <dgm:pt modelId="{34B1D815-4A17-4A99-917C-94D18745BCC8}" type="pres">
      <dgm:prSet presAssocID="{78DEBC35-4978-45B6-AC9A-43F43C6A86AE}" presName="parentText" presStyleLbl="node1" presStyleIdx="6" presStyleCnt="7">
        <dgm:presLayoutVars>
          <dgm:chMax val="0"/>
          <dgm:bulletEnabled val="1"/>
        </dgm:presLayoutVars>
      </dgm:prSet>
      <dgm:spPr/>
    </dgm:pt>
  </dgm:ptLst>
  <dgm:cxnLst>
    <dgm:cxn modelId="{78A75801-C2B7-4A13-96FC-C31DFA2025EA}" type="presOf" srcId="{DFE2D3A5-DD20-4423-8B5D-316F7B24E3AC}" destId="{96E6DFDD-7807-4F6E-B3D2-7836D8A69396}" srcOrd="0" destOrd="0" presId="urn:microsoft.com/office/officeart/2005/8/layout/vList2"/>
    <dgm:cxn modelId="{7050E00A-707B-4BD1-84B1-314475972E8D}" srcId="{DFE2D3A5-DD20-4423-8B5D-316F7B24E3AC}" destId="{33D9CD85-78A1-4F49-9FF5-12426A126BC2}" srcOrd="4" destOrd="0" parTransId="{065B97AD-D1D2-416E-BBEC-403221B4E93F}" sibTransId="{5402AE47-4A60-4CE2-A6F5-F737D864ABAF}"/>
    <dgm:cxn modelId="{BEE7D61C-A52A-4AE4-A09F-3B8A2F5FEF67}" srcId="{DFE2D3A5-DD20-4423-8B5D-316F7B24E3AC}" destId="{07436D76-C61B-43B6-8D40-B0844B530042}" srcOrd="0" destOrd="0" parTransId="{19C5DC9C-65D2-4B33-B2CC-3C4A2F941FF5}" sibTransId="{CAC1B6B0-BD8E-4A13-AB69-05F04AE7A51D}"/>
    <dgm:cxn modelId="{9F560437-C639-4FAC-A6C3-8384C0D8959C}" srcId="{DFE2D3A5-DD20-4423-8B5D-316F7B24E3AC}" destId="{D603A43F-D1F8-4F4E-884F-EEADFC8F120F}" srcOrd="3" destOrd="0" parTransId="{768D4FDE-E758-453E-BA62-06B287151B3C}" sibTransId="{23542DAD-C2FE-4A45-9447-52F0A0EC40BF}"/>
    <dgm:cxn modelId="{5E778242-5922-426C-BADD-4AE5CABE7EFD}" type="presOf" srcId="{07436D76-C61B-43B6-8D40-B0844B530042}" destId="{29C55FDA-8280-40C1-BE42-0B9FA6D8121A}" srcOrd="0" destOrd="0" presId="urn:microsoft.com/office/officeart/2005/8/layout/vList2"/>
    <dgm:cxn modelId="{D92E7449-3104-4CF9-814F-F0077CBA5139}" type="presOf" srcId="{D603A43F-D1F8-4F4E-884F-EEADFC8F120F}" destId="{F996FD93-796F-49D9-9F28-EFB277E6ADA9}" srcOrd="0" destOrd="0" presId="urn:microsoft.com/office/officeart/2005/8/layout/vList2"/>
    <dgm:cxn modelId="{0FD55D54-A888-491D-A422-2EA0551C5807}" type="presOf" srcId="{78DEBC35-4978-45B6-AC9A-43F43C6A86AE}" destId="{34B1D815-4A17-4A99-917C-94D18745BCC8}" srcOrd="0" destOrd="0" presId="urn:microsoft.com/office/officeart/2005/8/layout/vList2"/>
    <dgm:cxn modelId="{78218F75-9F61-4F1D-9A43-332A0E715B16}" type="presOf" srcId="{573ED913-286F-415E-B6B7-5CB7AA9A8F49}" destId="{89D6A0CD-3EE9-4463-9313-D6AF9F92AB9E}" srcOrd="0" destOrd="0" presId="urn:microsoft.com/office/officeart/2005/8/layout/vList2"/>
    <dgm:cxn modelId="{3122137A-FC3C-49F2-9821-229C4CB126D1}" type="presOf" srcId="{39AD3B71-E903-4DDE-9179-235FF7F67AD2}" destId="{BC627C52-795D-4396-8FBB-327037AF8F49}" srcOrd="0" destOrd="0" presId="urn:microsoft.com/office/officeart/2005/8/layout/vList2"/>
    <dgm:cxn modelId="{4E6E048D-582E-4A46-A383-878129F99627}" srcId="{DFE2D3A5-DD20-4423-8B5D-316F7B24E3AC}" destId="{44F24350-1983-4E26-88EB-CA5FA240C9EB}" srcOrd="5" destOrd="0" parTransId="{2FBD2E95-E27F-40D5-ADC9-C2101D2DA563}" sibTransId="{595441B2-CF9B-43C9-810D-50EA538F4A94}"/>
    <dgm:cxn modelId="{8ED71596-205A-4889-B284-19E21A711770}" type="presOf" srcId="{33D9CD85-78A1-4F49-9FF5-12426A126BC2}" destId="{E29E8BD0-5105-4B56-863F-180FCD46B184}" srcOrd="0" destOrd="0" presId="urn:microsoft.com/office/officeart/2005/8/layout/vList2"/>
    <dgm:cxn modelId="{59EE629A-0C18-4E02-A264-6401BD6A346C}" srcId="{DFE2D3A5-DD20-4423-8B5D-316F7B24E3AC}" destId="{78DEBC35-4978-45B6-AC9A-43F43C6A86AE}" srcOrd="6" destOrd="0" parTransId="{A0EA5FC6-4CDA-441F-858C-135D7D3632BB}" sibTransId="{C2BA7F9A-4B6B-4EDB-B6B1-E1052E33EF45}"/>
    <dgm:cxn modelId="{DE5E93A5-5E7F-4A0D-8686-3822AEFCCE0A}" srcId="{DFE2D3A5-DD20-4423-8B5D-316F7B24E3AC}" destId="{39AD3B71-E903-4DDE-9179-235FF7F67AD2}" srcOrd="1" destOrd="0" parTransId="{3E2E39BE-B564-4450-905C-90DE8C406F92}" sibTransId="{35D830AD-9133-4C50-9B54-A8AF3FB75FA5}"/>
    <dgm:cxn modelId="{976E48AD-6568-4996-9094-97564342C3E5}" type="presOf" srcId="{44F24350-1983-4E26-88EB-CA5FA240C9EB}" destId="{B3051297-9932-442A-813B-D311E3294B8E}" srcOrd="0" destOrd="0" presId="urn:microsoft.com/office/officeart/2005/8/layout/vList2"/>
    <dgm:cxn modelId="{B14B03D8-6C7A-4400-88F1-F2141D3C1C26}" srcId="{DFE2D3A5-DD20-4423-8B5D-316F7B24E3AC}" destId="{573ED913-286F-415E-B6B7-5CB7AA9A8F49}" srcOrd="2" destOrd="0" parTransId="{5983E0D1-2EE4-48D3-B703-6B8E7D28C54C}" sibTransId="{F056E992-0957-46DB-8C62-A163B47A99F2}"/>
    <dgm:cxn modelId="{2792AC6E-FB62-4B91-9BDE-B07A96AE529F}" type="presParOf" srcId="{96E6DFDD-7807-4F6E-B3D2-7836D8A69396}" destId="{29C55FDA-8280-40C1-BE42-0B9FA6D8121A}" srcOrd="0" destOrd="0" presId="urn:microsoft.com/office/officeart/2005/8/layout/vList2"/>
    <dgm:cxn modelId="{44DA9BAF-1DF6-4741-B6A3-7E3519A1C5C1}" type="presParOf" srcId="{96E6DFDD-7807-4F6E-B3D2-7836D8A69396}" destId="{488F1312-E1A4-4E58-9D0D-366BD9FB48D6}" srcOrd="1" destOrd="0" presId="urn:microsoft.com/office/officeart/2005/8/layout/vList2"/>
    <dgm:cxn modelId="{810BF120-00A5-4F92-98E3-BA52CFDE12E6}" type="presParOf" srcId="{96E6DFDD-7807-4F6E-B3D2-7836D8A69396}" destId="{BC627C52-795D-4396-8FBB-327037AF8F49}" srcOrd="2" destOrd="0" presId="urn:microsoft.com/office/officeart/2005/8/layout/vList2"/>
    <dgm:cxn modelId="{930BEFF6-788E-4AAB-82BF-F27B861F49EE}" type="presParOf" srcId="{96E6DFDD-7807-4F6E-B3D2-7836D8A69396}" destId="{0E37EC90-E710-49E6-8CA5-C0655A78D48A}" srcOrd="3" destOrd="0" presId="urn:microsoft.com/office/officeart/2005/8/layout/vList2"/>
    <dgm:cxn modelId="{04D2B0F6-5267-499B-B029-867C34A5190B}" type="presParOf" srcId="{96E6DFDD-7807-4F6E-B3D2-7836D8A69396}" destId="{89D6A0CD-3EE9-4463-9313-D6AF9F92AB9E}" srcOrd="4" destOrd="0" presId="urn:microsoft.com/office/officeart/2005/8/layout/vList2"/>
    <dgm:cxn modelId="{8333DEF0-FCFF-49E1-8046-B1B66F392AB8}" type="presParOf" srcId="{96E6DFDD-7807-4F6E-B3D2-7836D8A69396}" destId="{791C245D-5F58-4268-B985-B6B90F850DCC}" srcOrd="5" destOrd="0" presId="urn:microsoft.com/office/officeart/2005/8/layout/vList2"/>
    <dgm:cxn modelId="{26A99638-C3BD-48B4-81FA-C855E304864B}" type="presParOf" srcId="{96E6DFDD-7807-4F6E-B3D2-7836D8A69396}" destId="{F996FD93-796F-49D9-9F28-EFB277E6ADA9}" srcOrd="6" destOrd="0" presId="urn:microsoft.com/office/officeart/2005/8/layout/vList2"/>
    <dgm:cxn modelId="{A56FD619-1F83-418E-9618-BAB91133E3DE}" type="presParOf" srcId="{96E6DFDD-7807-4F6E-B3D2-7836D8A69396}" destId="{7E16CB02-AADA-47EB-9C90-ACD4C97E9050}" srcOrd="7" destOrd="0" presId="urn:microsoft.com/office/officeart/2005/8/layout/vList2"/>
    <dgm:cxn modelId="{E2D630FC-2508-49D2-BEC7-845C29204A6C}" type="presParOf" srcId="{96E6DFDD-7807-4F6E-B3D2-7836D8A69396}" destId="{E29E8BD0-5105-4B56-863F-180FCD46B184}" srcOrd="8" destOrd="0" presId="urn:microsoft.com/office/officeart/2005/8/layout/vList2"/>
    <dgm:cxn modelId="{55AFE808-1F59-4BA5-A276-8691A80BD731}" type="presParOf" srcId="{96E6DFDD-7807-4F6E-B3D2-7836D8A69396}" destId="{A180131F-7A0E-4CF4-851C-B6838F9D773B}" srcOrd="9" destOrd="0" presId="urn:microsoft.com/office/officeart/2005/8/layout/vList2"/>
    <dgm:cxn modelId="{88652A37-2E72-4053-9765-2155B8137412}" type="presParOf" srcId="{96E6DFDD-7807-4F6E-B3D2-7836D8A69396}" destId="{B3051297-9932-442A-813B-D311E3294B8E}" srcOrd="10" destOrd="0" presId="urn:microsoft.com/office/officeart/2005/8/layout/vList2"/>
    <dgm:cxn modelId="{F50EA138-BA0A-4443-A9CD-127BD66EA963}" type="presParOf" srcId="{96E6DFDD-7807-4F6E-B3D2-7836D8A69396}" destId="{7EFBE0D9-44C5-47A9-9D69-36B8739BDB6C}" srcOrd="11" destOrd="0" presId="urn:microsoft.com/office/officeart/2005/8/layout/vList2"/>
    <dgm:cxn modelId="{AFEF7A63-1B0D-4C3C-8D49-60A0637D090A}" type="presParOf" srcId="{96E6DFDD-7807-4F6E-B3D2-7836D8A69396}" destId="{34B1D815-4A17-4A99-917C-94D18745BCC8}" srcOrd="12" destOrd="0" presId="urn:microsoft.com/office/officeart/2005/8/layout/vList2"/>
  </dgm:cxnLst>
  <dgm:bg>
    <a:solidFill>
      <a:schemeClr val="accent1">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DEE97-B791-497D-BF18-22664288CC8B}">
      <dsp:nvSpPr>
        <dsp:cNvPr id="0" name=""/>
        <dsp:cNvSpPr/>
      </dsp:nvSpPr>
      <dsp:spPr>
        <a:xfrm>
          <a:off x="1214280" y="1520"/>
          <a:ext cx="6266706" cy="2506682"/>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endParaRPr lang="en-SG" sz="2000" b="1"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SG" sz="2000" b="1" kern="1200" dirty="0">
              <a:solidFill>
                <a:schemeClr val="accent2">
                  <a:lumMod val="75000"/>
                </a:schemeClr>
              </a:solidFill>
              <a:latin typeface="Calibri" panose="020F0502020204030204" pitchFamily="34" charset="0"/>
              <a:cs typeface="Calibri" panose="020F0502020204030204" pitchFamily="34" charset="0"/>
            </a:rPr>
            <a:t>Problem statement # 1 </a:t>
          </a:r>
        </a:p>
        <a:p>
          <a:pPr marL="0" lvl="0" indent="0" algn="ctr" defTabSz="8890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A specific popular form of online harassment is the use of abusive language. One abusive or toxic statement is being sent every 30 seconds across the globe. The use of abusive language on social media contributes to mental or emotional stress, with one in ten people developing such issues .These abusive Tweets and comments detection and deletion in social media is more important.</a:t>
          </a:r>
        </a:p>
        <a:p>
          <a:pPr marL="0" lvl="0" indent="0" algn="ctr" defTabSz="889000">
            <a:lnSpc>
              <a:spcPct val="90000"/>
            </a:lnSpc>
            <a:spcBef>
              <a:spcPct val="0"/>
            </a:spcBef>
            <a:spcAft>
              <a:spcPct val="35000"/>
            </a:spcAft>
            <a:buNone/>
          </a:pPr>
          <a:endParaRPr lang="en-US" sz="1200" kern="1200" dirty="0">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endParaRPr lang="en-SG" sz="1200" kern="1200" dirty="0">
            <a:latin typeface="Calibri" panose="020F0502020204030204" pitchFamily="34" charset="0"/>
            <a:cs typeface="Calibri" panose="020F0502020204030204" pitchFamily="34" charset="0"/>
          </a:endParaRPr>
        </a:p>
      </dsp:txBody>
      <dsp:txXfrm>
        <a:off x="2467621" y="1520"/>
        <a:ext cx="3760024" cy="2506682"/>
      </dsp:txXfrm>
    </dsp:sp>
    <dsp:sp modelId="{2D985E66-8BC5-4D97-992F-54C64C3C3271}">
      <dsp:nvSpPr>
        <dsp:cNvPr id="0" name=""/>
        <dsp:cNvSpPr/>
      </dsp:nvSpPr>
      <dsp:spPr>
        <a:xfrm>
          <a:off x="1214280" y="2859138"/>
          <a:ext cx="6266706" cy="2506682"/>
        </a:xfrm>
        <a:prstGeom prst="chevron">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SG" sz="2000" b="1" kern="1200" dirty="0">
              <a:solidFill>
                <a:schemeClr val="accent2">
                  <a:lumMod val="75000"/>
                </a:schemeClr>
              </a:solidFill>
              <a:latin typeface="Calibri" panose="020F0502020204030204" pitchFamily="34" charset="0"/>
              <a:cs typeface="Calibri" panose="020F0502020204030204" pitchFamily="34" charset="0"/>
            </a:rPr>
            <a:t>Problem statement # 2 </a:t>
          </a:r>
          <a:endParaRPr lang="en-US" sz="2000" b="1" kern="1200" dirty="0">
            <a:solidFill>
              <a:schemeClr val="accent2">
                <a:lumMod val="75000"/>
              </a:schemeClr>
            </a:solidFill>
            <a:latin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US" sz="1400" b="0" kern="1200" dirty="0">
              <a:latin typeface="Calibri" panose="020F0502020204030204" pitchFamily="34" charset="0"/>
              <a:cs typeface="Calibri" panose="020F0502020204030204" pitchFamily="34" charset="0"/>
            </a:rPr>
            <a:t>Because human brains reply quickly to pictures and color in contrast to other types of information, an image is an almost invincible draw on social media. Of course, to get the concentration you want, you must share images that matter to your target audience. Although this may lead to mass data abuse images need to be detection and deletion in social media is more evitable.</a:t>
          </a:r>
          <a:endParaRPr lang="en-SG" sz="1400" b="0" kern="1200" dirty="0">
            <a:latin typeface="Calibri" panose="020F0502020204030204" pitchFamily="34" charset="0"/>
            <a:cs typeface="Calibri" panose="020F0502020204030204" pitchFamily="34" charset="0"/>
          </a:endParaRPr>
        </a:p>
      </dsp:txBody>
      <dsp:txXfrm>
        <a:off x="2467621" y="2859138"/>
        <a:ext cx="3760024" cy="2506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C0BAE-2B1F-4A29-9A29-6AD3F0777E80}">
      <dsp:nvSpPr>
        <dsp:cNvPr id="0" name=""/>
        <dsp:cNvSpPr/>
      </dsp:nvSpPr>
      <dsp:spPr>
        <a:xfrm>
          <a:off x="0" y="47397"/>
          <a:ext cx="8729134" cy="1135136"/>
        </a:xfrm>
        <a:prstGeom prst="chevron">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Calibri" panose="020F0502020204030204" pitchFamily="34" charset="0"/>
              <a:cs typeface="Calibri" panose="020F0502020204030204" pitchFamily="34" charset="0"/>
            </a:rPr>
            <a:t>Offensive Text and Image is pervasive in social media. Individuals frequently take advantage of the perceived anonymity of computer-mediated communication, using this to engage in behavior that many of them would not consider in real life. Online communities, social media platforms, and technology companies have been investing heavily in ways to cope with offensive language in the form of text or images to prevent abusive behavior in social media.</a:t>
          </a:r>
          <a:endParaRPr lang="en-SG" sz="1400" kern="1200" dirty="0">
            <a:solidFill>
              <a:schemeClr val="tx1"/>
            </a:solidFill>
            <a:latin typeface="Calibri" panose="020F0502020204030204" pitchFamily="34" charset="0"/>
            <a:cs typeface="Calibri" panose="020F0502020204030204" pitchFamily="34" charset="0"/>
          </a:endParaRPr>
        </a:p>
      </dsp:txBody>
      <dsp:txXfrm>
        <a:off x="567568" y="47397"/>
        <a:ext cx="7593998" cy="1135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A326D-D42D-41EE-81D6-5B48B48DADB1}">
      <dsp:nvSpPr>
        <dsp:cNvPr id="0" name=""/>
        <dsp:cNvSpPr/>
      </dsp:nvSpPr>
      <dsp:spPr>
        <a:xfrm>
          <a:off x="456214" y="247481"/>
          <a:ext cx="3079770" cy="3079770"/>
        </a:xfrm>
        <a:prstGeom prst="pie">
          <a:avLst>
            <a:gd name="adj1" fmla="val 16200000"/>
            <a:gd name="adj2" fmla="val 1800000"/>
          </a:avLst>
        </a:prstGeom>
        <a:solidFill>
          <a:srgbClr val="00B05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Safe </a:t>
          </a:r>
        </a:p>
      </dsp:txBody>
      <dsp:txXfrm>
        <a:off x="2130657" y="815772"/>
        <a:ext cx="1044922" cy="1026590"/>
      </dsp:txXfrm>
    </dsp:sp>
    <dsp:sp modelId="{946A719A-8F64-41C7-9AD9-55441C232D67}">
      <dsp:nvSpPr>
        <dsp:cNvPr id="0" name=""/>
        <dsp:cNvSpPr/>
      </dsp:nvSpPr>
      <dsp:spPr>
        <a:xfrm>
          <a:off x="297460" y="339141"/>
          <a:ext cx="3079770" cy="3079770"/>
        </a:xfrm>
        <a:prstGeom prst="pie">
          <a:avLst>
            <a:gd name="adj1" fmla="val 1800000"/>
            <a:gd name="adj2" fmla="val 900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Sexy</a:t>
          </a:r>
        </a:p>
      </dsp:txBody>
      <dsp:txXfrm>
        <a:off x="1140730" y="2282330"/>
        <a:ext cx="1393229" cy="953262"/>
      </dsp:txXfrm>
    </dsp:sp>
    <dsp:sp modelId="{D8B03F64-1FE0-49B6-890D-9E33FF37EF15}">
      <dsp:nvSpPr>
        <dsp:cNvPr id="0" name=""/>
        <dsp:cNvSpPr/>
      </dsp:nvSpPr>
      <dsp:spPr>
        <a:xfrm>
          <a:off x="297460" y="339141"/>
          <a:ext cx="3079770" cy="3079770"/>
        </a:xfrm>
        <a:prstGeom prst="pie">
          <a:avLst>
            <a:gd name="adj1" fmla="val 9000000"/>
            <a:gd name="adj2" fmla="val 16200000"/>
          </a:avLst>
        </a:prstGeom>
        <a:solidFill>
          <a:srgbClr val="FF00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SG" sz="3100" kern="1200" dirty="0"/>
            <a:t>Nude</a:t>
          </a:r>
        </a:p>
      </dsp:txBody>
      <dsp:txXfrm>
        <a:off x="627435" y="944096"/>
        <a:ext cx="1044922" cy="102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B0B4F-A42F-41E8-B63C-97710672B53B}">
      <dsp:nvSpPr>
        <dsp:cNvPr id="0" name=""/>
        <dsp:cNvSpPr/>
      </dsp:nvSpPr>
      <dsp:spPr>
        <a:xfrm>
          <a:off x="213199" y="0"/>
          <a:ext cx="3983446" cy="3983446"/>
        </a:xfrm>
        <a:prstGeom prst="triangle">
          <a:avLst/>
        </a:prstGeom>
        <a:solidFill>
          <a:schemeClr val="accent2">
            <a:lumMod val="60000"/>
            <a:lumOff val="40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3FEE4-0C7D-4B07-9349-EB5B6E03B2DA}">
      <dsp:nvSpPr>
        <dsp:cNvPr id="0" name=""/>
        <dsp:cNvSpPr/>
      </dsp:nvSpPr>
      <dsp:spPr>
        <a:xfrm>
          <a:off x="2380831" y="199236"/>
          <a:ext cx="2589239" cy="1515901"/>
        </a:xfrm>
        <a:prstGeom prst="roundRect">
          <a:avLst/>
        </a:prstGeom>
        <a:solidFill>
          <a:schemeClr val="lt1">
            <a:alpha val="90000"/>
            <a:hueOff val="0"/>
            <a:satOff val="0"/>
            <a:lumOff val="0"/>
            <a:alphaOff val="0"/>
          </a:schemeClr>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Web Site built with Python using the Django Web Framework, trivial templates with Bootstrap &amp; jQuery for UI &amp; UX, a RESTful API for the web client using Django Rest Framework.</a:t>
          </a:r>
          <a:endParaRPr lang="en-SG" sz="1400" kern="1200" dirty="0">
            <a:latin typeface="Calibri" panose="020F0502020204030204" pitchFamily="34" charset="0"/>
            <a:cs typeface="Calibri" panose="020F0502020204030204" pitchFamily="34" charset="0"/>
          </a:endParaRPr>
        </a:p>
      </dsp:txBody>
      <dsp:txXfrm>
        <a:off x="2454831" y="273236"/>
        <a:ext cx="2441239" cy="1367901"/>
      </dsp:txXfrm>
    </dsp:sp>
    <dsp:sp modelId="{37D755B3-5EF3-4F3C-9AAD-0C3E93668B7A}">
      <dsp:nvSpPr>
        <dsp:cNvPr id="0" name=""/>
        <dsp:cNvSpPr/>
      </dsp:nvSpPr>
      <dsp:spPr>
        <a:xfrm>
          <a:off x="2380831" y="1839923"/>
          <a:ext cx="2589239" cy="473295"/>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Design database object using SQLite</a:t>
          </a:r>
          <a:endParaRPr lang="en-SG" sz="1400" kern="1200" dirty="0">
            <a:latin typeface="Calibri" panose="020F0502020204030204" pitchFamily="34" charset="0"/>
            <a:cs typeface="Calibri" panose="020F0502020204030204" pitchFamily="34" charset="0"/>
          </a:endParaRPr>
        </a:p>
      </dsp:txBody>
      <dsp:txXfrm>
        <a:off x="2403935" y="1863027"/>
        <a:ext cx="2543031" cy="427087"/>
      </dsp:txXfrm>
    </dsp:sp>
    <dsp:sp modelId="{BA1D32B4-AC29-4A46-9976-7BA674413B25}">
      <dsp:nvSpPr>
        <dsp:cNvPr id="0" name=""/>
        <dsp:cNvSpPr/>
      </dsp:nvSpPr>
      <dsp:spPr>
        <a:xfrm>
          <a:off x="2380831" y="2450894"/>
          <a:ext cx="2589239" cy="549590"/>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for </a:t>
          </a:r>
          <a:r>
            <a:rPr lang="en-US" sz="1400" b="0" i="0" kern="1200" dirty="0">
              <a:solidFill>
                <a:srgbClr val="212529"/>
              </a:solidFill>
              <a:effectLst/>
              <a:latin typeface="-apple-system"/>
            </a:rPr>
            <a:t>Abusive language detection </a:t>
          </a:r>
          <a:endParaRPr lang="en-SG" sz="1400" kern="1200" dirty="0">
            <a:latin typeface="Calibri" panose="020F0502020204030204" pitchFamily="34" charset="0"/>
            <a:cs typeface="Calibri" panose="020F0502020204030204" pitchFamily="34" charset="0"/>
          </a:endParaRPr>
        </a:p>
      </dsp:txBody>
      <dsp:txXfrm>
        <a:off x="2407660" y="2477723"/>
        <a:ext cx="2535581" cy="495932"/>
      </dsp:txXfrm>
    </dsp:sp>
    <dsp:sp modelId="{DBA1E9BF-2A9C-4D7E-8FAB-1BDF7BF70FA6}">
      <dsp:nvSpPr>
        <dsp:cNvPr id="0" name=""/>
        <dsp:cNvSpPr/>
      </dsp:nvSpPr>
      <dsp:spPr>
        <a:xfrm>
          <a:off x="2380831" y="3099484"/>
          <a:ext cx="2589239" cy="431021"/>
        </a:xfrm>
        <a:prstGeom prst="roundRect">
          <a:avLst/>
        </a:prstGeom>
        <a:solidFill>
          <a:schemeClr val="lt1">
            <a:alpha val="90000"/>
            <a:hueOff val="0"/>
            <a:satOff val="0"/>
            <a:lumOff val="0"/>
            <a:alphaOff val="0"/>
          </a:schemeClr>
        </a:solidFill>
        <a:ln w="12700" cap="flat" cmpd="sng" algn="ctr">
          <a:solidFill>
            <a:srgbClr val="33993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b="0" kern="1200" baseline="0" dirty="0">
              <a:latin typeface="Calibri" panose="020F0502020204030204" pitchFamily="34" charset="0"/>
              <a:cs typeface="Calibri" panose="020F0502020204030204" pitchFamily="34" charset="0"/>
            </a:rPr>
            <a:t>Deep learning model </a:t>
          </a:r>
          <a:r>
            <a:rPr lang="en-US" sz="1400" b="0" i="0" kern="1200" dirty="0">
              <a:solidFill>
                <a:srgbClr val="212529"/>
              </a:solidFill>
              <a:effectLst/>
              <a:latin typeface="-apple-system"/>
            </a:rPr>
            <a:t>Abusive Images detection </a:t>
          </a:r>
          <a:endParaRPr lang="en-SG" sz="1400" kern="1200" dirty="0">
            <a:latin typeface="Calibri" panose="020F0502020204030204" pitchFamily="34" charset="0"/>
            <a:cs typeface="Calibri" panose="020F0502020204030204" pitchFamily="34" charset="0"/>
          </a:endParaRPr>
        </a:p>
      </dsp:txBody>
      <dsp:txXfrm>
        <a:off x="2401872" y="3120525"/>
        <a:ext cx="2547157" cy="3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5FDA-8280-40C1-BE42-0B9FA6D8121A}">
      <dsp:nvSpPr>
        <dsp:cNvPr id="0" name=""/>
        <dsp:cNvSpPr/>
      </dsp:nvSpPr>
      <dsp:spPr>
        <a:xfrm>
          <a:off x="0" y="13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https://github.com/kevintonb/child-abuse-image-classifier</a:t>
          </a:r>
        </a:p>
      </dsp:txBody>
      <dsp:txXfrm>
        <a:off x="29471" y="29607"/>
        <a:ext cx="7827758" cy="544777"/>
      </dsp:txXfrm>
    </dsp:sp>
    <dsp:sp modelId="{BC627C52-795D-4396-8FBB-327037AF8F49}">
      <dsp:nvSpPr>
        <dsp:cNvPr id="0" name=""/>
        <dsp:cNvSpPr/>
      </dsp:nvSpPr>
      <dsp:spPr>
        <a:xfrm>
          <a:off x="0" y="63841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https://github.com/swkarlekar/safecity/tree/master</a:t>
          </a:r>
        </a:p>
      </dsp:txBody>
      <dsp:txXfrm>
        <a:off x="29471" y="667887"/>
        <a:ext cx="7827758" cy="544777"/>
      </dsp:txXfrm>
    </dsp:sp>
    <dsp:sp modelId="{89D6A0CD-3EE9-4463-9313-D6AF9F92AB9E}">
      <dsp:nvSpPr>
        <dsp:cNvPr id="0" name=""/>
        <dsp:cNvSpPr/>
      </dsp:nvSpPr>
      <dsp:spPr>
        <a:xfrm>
          <a:off x="0" y="127669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https://github.com/bhaveshnaidu999/sexual-harassment-classification-project/tree/main</a:t>
          </a:r>
        </a:p>
      </dsp:txBody>
      <dsp:txXfrm>
        <a:off x="29471" y="1306167"/>
        <a:ext cx="7827758" cy="544777"/>
      </dsp:txXfrm>
    </dsp:sp>
    <dsp:sp modelId="{F996FD93-796F-49D9-9F28-EFB277E6ADA9}">
      <dsp:nvSpPr>
        <dsp:cNvPr id="0" name=""/>
        <dsp:cNvSpPr/>
      </dsp:nvSpPr>
      <dsp:spPr>
        <a:xfrm>
          <a:off x="0" y="191497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https://github.com/prostasia/rocketchatcsam</a:t>
          </a:r>
        </a:p>
      </dsp:txBody>
      <dsp:txXfrm>
        <a:off x="29471" y="1944447"/>
        <a:ext cx="7827758" cy="544777"/>
      </dsp:txXfrm>
    </dsp:sp>
    <dsp:sp modelId="{E29E8BD0-5105-4B56-863F-180FCD46B184}">
      <dsp:nvSpPr>
        <dsp:cNvPr id="0" name=""/>
        <dsp:cNvSpPr/>
      </dsp:nvSpPr>
      <dsp:spPr>
        <a:xfrm>
          <a:off x="0" y="255325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SG" sz="900" b="1" kern="1200" baseline="0" dirty="0">
              <a:solidFill>
                <a:schemeClr val="tx1"/>
              </a:solidFill>
              <a:latin typeface="Calibri" panose="020F0502020204030204" pitchFamily="34" charset="0"/>
              <a:cs typeface="Calibri" panose="020F0502020204030204" pitchFamily="34" charset="0"/>
            </a:rPr>
            <a:t>https://medium.com/@sam.bell_43711/distracted-driver-detection-using-deep-learning-ecc7216ae8d0</a:t>
          </a:r>
        </a:p>
      </dsp:txBody>
      <dsp:txXfrm>
        <a:off x="29471" y="2582727"/>
        <a:ext cx="7827758" cy="544777"/>
      </dsp:txXfrm>
    </dsp:sp>
    <dsp:sp modelId="{B3051297-9932-442A-813B-D311E3294B8E}">
      <dsp:nvSpPr>
        <dsp:cNvPr id="0" name=""/>
        <dsp:cNvSpPr/>
      </dsp:nvSpPr>
      <dsp:spPr>
        <a:xfrm>
          <a:off x="0" y="319153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https://github.com/Garima13a/YOLO-Object-Detection/blob/master/YOLO.ipynb</a:t>
          </a:r>
          <a:endParaRPr lang="en-SG" sz="900" b="1" kern="1200" baseline="0" dirty="0">
            <a:solidFill>
              <a:schemeClr val="tx1"/>
            </a:solidFill>
            <a:latin typeface="Calibri" panose="020F0502020204030204" pitchFamily="34" charset="0"/>
            <a:cs typeface="Calibri" panose="020F0502020204030204" pitchFamily="34" charset="0"/>
          </a:endParaRPr>
        </a:p>
      </dsp:txBody>
      <dsp:txXfrm>
        <a:off x="29471" y="3221007"/>
        <a:ext cx="7827758" cy="544777"/>
      </dsp:txXfrm>
    </dsp:sp>
    <dsp:sp modelId="{34B1D815-4A17-4A99-917C-94D18745BCC8}">
      <dsp:nvSpPr>
        <dsp:cNvPr id="0" name=""/>
        <dsp:cNvSpPr/>
      </dsp:nvSpPr>
      <dsp:spPr>
        <a:xfrm>
          <a:off x="0" y="3829816"/>
          <a:ext cx="7886700" cy="603719"/>
        </a:xfrm>
        <a:prstGeom prst="roundRect">
          <a:avLst/>
        </a:prstGeom>
        <a:solidFill>
          <a:schemeClr val="accent2">
            <a:lumMod val="40000"/>
            <a:lumOff val="6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https://colab.research.google.com/github/d2l-ai/d2l-en-colab/blob/master/chapter_deep-learning-computation/use-gpu.ipynb#scrollTo=mwrEJrSCo-OR</a:t>
          </a:r>
        </a:p>
        <a:p>
          <a:pPr marL="0" lvl="0" indent="0" algn="l" defTabSz="400050" rtl="0">
            <a:lnSpc>
              <a:spcPct val="90000"/>
            </a:lnSpc>
            <a:spcBef>
              <a:spcPct val="0"/>
            </a:spcBef>
            <a:spcAft>
              <a:spcPct val="35000"/>
            </a:spcAft>
            <a:buNone/>
          </a:pPr>
          <a:r>
            <a:rPr lang="en-US" sz="900" b="1" kern="1200" baseline="0" dirty="0">
              <a:solidFill>
                <a:schemeClr val="tx1"/>
              </a:solidFill>
              <a:latin typeface="Calibri" panose="020F0502020204030204" pitchFamily="34" charset="0"/>
              <a:cs typeface="Calibri" panose="020F0502020204030204" pitchFamily="34" charset="0"/>
            </a:rPr>
            <a:t>https://github.com/opencv/opencv</a:t>
          </a:r>
        </a:p>
        <a:p>
          <a:pPr marL="0" lvl="0" indent="0" algn="l" defTabSz="400050" rtl="0">
            <a:lnSpc>
              <a:spcPct val="90000"/>
            </a:lnSpc>
            <a:spcBef>
              <a:spcPct val="0"/>
            </a:spcBef>
            <a:spcAft>
              <a:spcPct val="35000"/>
            </a:spcAft>
            <a:buNone/>
          </a:pPr>
          <a:endParaRPr lang="en-SG" sz="900" b="0" kern="1200" baseline="0" dirty="0">
            <a:solidFill>
              <a:schemeClr val="tx1"/>
            </a:solidFill>
            <a:latin typeface="Calibri" panose="020F0502020204030204" pitchFamily="34" charset="0"/>
            <a:cs typeface="Calibri" panose="020F0502020204030204" pitchFamily="34" charset="0"/>
          </a:endParaRPr>
        </a:p>
      </dsp:txBody>
      <dsp:txXfrm>
        <a:off x="29471" y="3859287"/>
        <a:ext cx="7827758" cy="5447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dirty="0"/>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10/8/2023</a:t>
            </a:fld>
            <a:endParaRPr lang="en-US" dirty="0"/>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dirty="0"/>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dirty="0"/>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8/10/2023</a:t>
            </a:fld>
            <a:endParaRPr lang="en-SG" dirty="0"/>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dirty="0"/>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gi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89565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235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98979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53202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313032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420075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3545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a:t>Level 1</a:t>
            </a:r>
          </a:p>
          <a:p>
            <a:pPr lvl="1"/>
            <a:r>
              <a:rPr lang="en-US" dirty="0"/>
              <a:t>Level 2</a:t>
            </a:r>
          </a:p>
          <a:p>
            <a:pPr lvl="2"/>
            <a:r>
              <a:rPr lang="en-US" dirty="0"/>
              <a:t>Level 3</a:t>
            </a:r>
          </a:p>
          <a:p>
            <a:pPr lvl="3"/>
            <a:r>
              <a:rPr lang="en-US" dirty="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89432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623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178070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292276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40030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Tree>
    <p:extLst>
      <p:ext uri="{BB962C8B-B14F-4D97-AF65-F5344CB8AC3E}">
        <p14:creationId xmlns:p14="http://schemas.microsoft.com/office/powerpoint/2010/main" val="300715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2021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
        <p:nvSpPr>
          <p:cNvPr id="7" name="Date Placeholder 4"/>
          <p:cNvSpPr txBox="1">
            <a:spLocks/>
          </p:cNvSpPr>
          <p:nvPr userDrawn="1"/>
        </p:nvSpPr>
        <p:spPr>
          <a:xfrm>
            <a:off x="162370" y="6492874"/>
            <a:ext cx="4169485"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Intelligent Sensing Cert (ITSS) Project Progress Review Presentation</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hf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dirty="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 2021 National University of Singapore. All Rights Reserved</a:t>
            </a:r>
          </a:p>
          <a:p>
            <a:endParaRPr lang="en-SG" sz="1000" kern="1200" baseline="0" dirty="0">
              <a:solidFill>
                <a:srgbClr val="898989"/>
              </a:solidFill>
              <a:latin typeface="Arial" panose="020B0604020202020204" pitchFamily="34" charset="0"/>
              <a:ea typeface="+mn-ea"/>
              <a:cs typeface="+mn-cs"/>
            </a:endParaRPr>
          </a:p>
        </p:txBody>
      </p:sp>
      <p:sp>
        <p:nvSpPr>
          <p:cNvPr id="7" name="Date Placeholder 4"/>
          <p:cNvSpPr txBox="1">
            <a:spLocks/>
          </p:cNvSpPr>
          <p:nvPr userDrawn="1"/>
        </p:nvSpPr>
        <p:spPr>
          <a:xfrm>
            <a:off x="162370" y="6492874"/>
            <a:ext cx="4169485"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a:solidFill>
                  <a:srgbClr val="898989"/>
                </a:solidFill>
                <a:latin typeface="Arial" panose="020B0604020202020204" pitchFamily="34" charset="0"/>
                <a:ea typeface="+mn-ea"/>
                <a:cs typeface="+mn-cs"/>
              </a:rPr>
              <a:t>Intelligent Sensing Cert (ITSS) Project Progress Review Presentation</a:t>
            </a:r>
          </a:p>
          <a:p>
            <a:endParaRPr lang="en-SG" sz="1000" kern="1200" baseline="0" dirty="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272368272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br.org/2020/06/retailers-face-a-data-deficit-in-the-wake-of-the-pandem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1597471" y="1180792"/>
            <a:ext cx="7411601" cy="1280230"/>
          </a:xfrm>
        </p:spPr>
        <p:txBody>
          <a:bodyPr>
            <a:normAutofit/>
          </a:bodyPr>
          <a:lstStyle/>
          <a:p>
            <a:r>
              <a:rPr lang="en-US" sz="3200" dirty="0">
                <a:latin typeface="Calibri" panose="020F0502020204030204" pitchFamily="34" charset="0"/>
                <a:cs typeface="Calibri" panose="020F0502020204030204" pitchFamily="34" charset="0"/>
              </a:rPr>
              <a:t>Singapore Community Help</a:t>
            </a:r>
            <a:br>
              <a:rPr lang="en-SG" sz="3200" dirty="0">
                <a:latin typeface="Calibri" panose="020F0502020204030204" pitchFamily="34" charset="0"/>
                <a:cs typeface="Calibri" panose="020F0502020204030204" pitchFamily="34" charset="0"/>
              </a:rPr>
            </a:br>
            <a:r>
              <a:rPr lang="en-SG" sz="3200" dirty="0">
                <a:latin typeface="Calibri" panose="020F0502020204030204" pitchFamily="34" charset="0"/>
                <a:cs typeface="Calibri" panose="020F0502020204030204" pitchFamily="34" charset="0"/>
              </a:rPr>
              <a:t>          </a:t>
            </a:r>
            <a:r>
              <a:rPr lang="en-SG" sz="3200" dirty="0">
                <a:solidFill>
                  <a:srgbClr val="339933"/>
                </a:solidFill>
                <a:latin typeface="Calibri" panose="020F0502020204030204" pitchFamily="34" charset="0"/>
                <a:cs typeface="Calibri" panose="020F0502020204030204" pitchFamily="34" charset="0"/>
              </a:rPr>
              <a:t>Social Network</a:t>
            </a:r>
          </a:p>
        </p:txBody>
      </p:sp>
      <p:sp>
        <p:nvSpPr>
          <p:cNvPr id="6" name="Subtitle 5"/>
          <p:cNvSpPr>
            <a:spLocks noGrp="1"/>
          </p:cNvSpPr>
          <p:nvPr>
            <p:ph type="subTitle" idx="1"/>
          </p:nvPr>
        </p:nvSpPr>
        <p:spPr>
          <a:xfrm>
            <a:off x="775949" y="5267183"/>
            <a:ext cx="6863514" cy="463297"/>
          </a:xfrm>
        </p:spPr>
        <p:txBody>
          <a:bodyPr>
            <a:normAutofit/>
          </a:bodyPr>
          <a:lstStyle/>
          <a:p>
            <a:r>
              <a:rPr lang="en-SG" dirty="0">
                <a:latin typeface="Calibri" panose="020F0502020204030204" pitchFamily="34" charset="0"/>
                <a:cs typeface="Calibri" panose="020F0502020204030204" pitchFamily="34" charset="0"/>
              </a:rPr>
              <a:t>Project PROPOSAL presentation</a:t>
            </a:r>
          </a:p>
        </p:txBody>
      </p:sp>
      <p:sp>
        <p:nvSpPr>
          <p:cNvPr id="7" name="Text Placeholder 6"/>
          <p:cNvSpPr>
            <a:spLocks noGrp="1"/>
          </p:cNvSpPr>
          <p:nvPr>
            <p:ph type="body" sz="quarter" idx="13"/>
          </p:nvPr>
        </p:nvSpPr>
        <p:spPr>
          <a:xfrm>
            <a:off x="792576" y="5746839"/>
            <a:ext cx="6846887" cy="406148"/>
          </a:xfrm>
        </p:spPr>
        <p:txBody>
          <a:bodyPr/>
          <a:lstStyle/>
          <a:p>
            <a:r>
              <a:rPr lang="en-SG" dirty="0">
                <a:latin typeface="Calibri" panose="020F0502020204030204" pitchFamily="34" charset="0"/>
                <a:cs typeface="Calibri" panose="020F0502020204030204" pitchFamily="34" charset="0"/>
              </a:rPr>
              <a:t>SIVA KRISHNA THOTA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6076" y="2320506"/>
            <a:ext cx="5362303" cy="2643768"/>
          </a:xfrm>
          <a:prstGeom prst="rect">
            <a:avLst/>
          </a:prstGeom>
        </p:spPr>
      </p:pic>
      <p:sp>
        <p:nvSpPr>
          <p:cNvPr id="4" name="Title 4">
            <a:extLst>
              <a:ext uri="{FF2B5EF4-FFF2-40B4-BE49-F238E27FC236}">
                <a16:creationId xmlns:a16="http://schemas.microsoft.com/office/drawing/2014/main" id="{49153675-4B4E-0C46-6BB4-CFBD4B64BC3B}"/>
              </a:ext>
            </a:extLst>
          </p:cNvPr>
          <p:cNvSpPr txBox="1">
            <a:spLocks/>
          </p:cNvSpPr>
          <p:nvPr/>
        </p:nvSpPr>
        <p:spPr>
          <a:xfrm>
            <a:off x="1240694" y="792188"/>
            <a:ext cx="7411601" cy="27981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cap="all" baseline="0">
                <a:solidFill>
                  <a:srgbClr val="173F7E"/>
                </a:solidFill>
                <a:latin typeface="Arial" panose="020B0604020202020204" pitchFamily="34" charset="0"/>
                <a:ea typeface="+mj-ea"/>
                <a:cs typeface="Arial" panose="020B0604020202020204" pitchFamily="34" charset="0"/>
              </a:defRPr>
            </a:lvl1pPr>
          </a:lstStyle>
          <a:p>
            <a:r>
              <a:rPr lang="en-US" sz="1800" dirty="0">
                <a:latin typeface="Calibri" panose="020F0502020204030204" pitchFamily="34" charset="0"/>
                <a:cs typeface="Calibri" panose="020F0502020204030204" pitchFamily="34" charset="0"/>
              </a:rPr>
              <a:t>Graduate Certificate in Intelligent Reasoning Systems</a:t>
            </a:r>
            <a:endParaRPr lang="en-SG" sz="1800" dirty="0">
              <a:solidFill>
                <a:srgbClr val="339933"/>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865923BC-5C09-D4E0-E178-C3FAEF65F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8" name="Picture 7" descr="A person with a beard and mustache wearing headphones&#10;&#10;Description automatically generated">
            <a:extLst>
              <a:ext uri="{FF2B5EF4-FFF2-40B4-BE49-F238E27FC236}">
                <a16:creationId xmlns:a16="http://schemas.microsoft.com/office/drawing/2014/main" id="{A4A4B8EC-A9D8-0604-BBA1-ACE731E26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75" y="2060519"/>
            <a:ext cx="2639808" cy="2903755"/>
          </a:xfrm>
          <a:prstGeom prst="rect">
            <a:avLst/>
          </a:prstGeom>
        </p:spPr>
      </p:pic>
    </p:spTree>
    <p:extLst>
      <p:ext uri="{BB962C8B-B14F-4D97-AF65-F5344CB8AC3E}">
        <p14:creationId xmlns:p14="http://schemas.microsoft.com/office/powerpoint/2010/main" val="117394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699" y="401524"/>
            <a:ext cx="7014354" cy="604758"/>
          </a:xfrm>
        </p:spPr>
        <p:txBody>
          <a:bodyPr>
            <a:normAutofit/>
          </a:bodyPr>
          <a:lstStyle/>
          <a:p>
            <a:r>
              <a:rPr lang="en-US" sz="2900" b="1" dirty="0">
                <a:latin typeface="Calibri" panose="020F0502020204030204" pitchFamily="34" charset="0"/>
                <a:cs typeface="Calibri" panose="020F0502020204030204" pitchFamily="34" charset="0"/>
              </a:rPr>
              <a:t>Image Classification </a:t>
            </a:r>
            <a:r>
              <a:rPr lang="en-US" sz="2900" dirty="0"/>
              <a:t>approach</a:t>
            </a:r>
            <a:endParaRPr lang="en-SG" sz="2900"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10</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541822" y="1240324"/>
            <a:ext cx="1147532"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Images 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Binary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Extract Features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Sift</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Histogram</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VGG</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err="1">
                <a:latin typeface="Calibri" panose="020F0502020204030204" pitchFamily="34" charset="0"/>
                <a:cs typeface="Calibri" panose="020F0502020204030204" pitchFamily="34" charset="0"/>
              </a:rPr>
              <a:t>ResNet</a:t>
            </a:r>
            <a:endParaRPr lang="en-SG" sz="1400" b="1" dirty="0">
              <a:latin typeface="Calibri" panose="020F0502020204030204" pitchFamily="34" charset="0"/>
              <a:cs typeface="Calibri" panose="020F0502020204030204" pitchFamily="34" charset="0"/>
            </a:endParaRP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9E16479-B8D1-2A1D-89A5-CF9CB1EF8344}"/>
              </a:ext>
            </a:extLst>
          </p:cNvPr>
          <p:cNvSpPr/>
          <p:nvPr/>
        </p:nvSpPr>
        <p:spPr>
          <a:xfrm>
            <a:off x="4165714" y="3474274"/>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LBP</a:t>
            </a:r>
          </a:p>
        </p:txBody>
      </p:sp>
      <p:cxnSp>
        <p:nvCxnSpPr>
          <p:cNvPr id="17" name="Straight Arrow Connector 16">
            <a:extLst>
              <a:ext uri="{FF2B5EF4-FFF2-40B4-BE49-F238E27FC236}">
                <a16:creationId xmlns:a16="http://schemas.microsoft.com/office/drawing/2014/main" id="{23AB62DC-3FBD-3EED-2F77-CD8BFD447F31}"/>
              </a:ext>
            </a:extLst>
          </p:cNvPr>
          <p:cNvCxnSpPr>
            <a:cxnSpLocks/>
          </p:cNvCxnSpPr>
          <p:nvPr/>
        </p:nvCxnSpPr>
        <p:spPr>
          <a:xfrm flipH="1">
            <a:off x="4688095" y="3154817"/>
            <a:ext cx="1" cy="324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4043895-B496-0690-DB94-DFA1EDC0E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16812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900" dirty="0"/>
              <a:t>Experimental design</a:t>
            </a:r>
          </a:p>
        </p:txBody>
      </p:sp>
      <p:sp>
        <p:nvSpPr>
          <p:cNvPr id="3" name="Text Placeholder 2"/>
          <p:cNvSpPr>
            <a:spLocks noGrp="1"/>
          </p:cNvSpPr>
          <p:nvPr>
            <p:ph type="body" sz="quarter" idx="13"/>
          </p:nvPr>
        </p:nvSpPr>
        <p:spPr/>
        <p:txBody>
          <a:bodyPr/>
          <a:lstStyle/>
          <a:p>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11</a:t>
            </a:fld>
            <a:endParaRPr lang="en-SG" dirty="0"/>
          </a:p>
        </p:txBody>
      </p:sp>
      <p:pic>
        <p:nvPicPr>
          <p:cNvPr id="6" name="Picture 5">
            <a:extLst>
              <a:ext uri="{FF2B5EF4-FFF2-40B4-BE49-F238E27FC236}">
                <a16:creationId xmlns:a16="http://schemas.microsoft.com/office/drawing/2014/main" id="{DAD8459B-4739-F8C7-C26F-D13DF7AE2931}"/>
              </a:ext>
            </a:extLst>
          </p:cNvPr>
          <p:cNvPicPr>
            <a:picLocks noChangeAspect="1"/>
          </p:cNvPicPr>
          <p:nvPr/>
        </p:nvPicPr>
        <p:blipFill>
          <a:blip r:embed="rId2"/>
          <a:stretch>
            <a:fillRect/>
          </a:stretch>
        </p:blipFill>
        <p:spPr>
          <a:xfrm>
            <a:off x="117693" y="954906"/>
            <a:ext cx="8953877" cy="5237664"/>
          </a:xfrm>
          <a:prstGeom prst="rect">
            <a:avLst/>
          </a:prstGeom>
        </p:spPr>
      </p:pic>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3295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SG" sz="29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ontinuous learning and improvements</a:t>
            </a:r>
            <a:endPar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11990" y="1115269"/>
            <a:ext cx="8882677" cy="5292367"/>
          </a:xfrm>
        </p:spPr>
        <p:txBody>
          <a:bodyPr>
            <a:normAutofit/>
          </a:bodyPr>
          <a:lstStyle/>
          <a:p>
            <a:pPr marL="0" indent="0" algn="l">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Maintaining Machine Learning models</a:t>
            </a:r>
          </a:p>
          <a:p>
            <a:pPr marL="0" indent="0" algn="l">
              <a:buNone/>
            </a:pPr>
            <a:endPar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Machine Learning model is a prediction machine that searches for patterns in data collected from various sources around the world and predicts future outcomes based on current observations. As the environment changes around us, so do the data patterns. ML models trained on historical data gradually become obsolete. As stated earlier, Machine Learning models work in dynamic data environments where data is constantly changing. “Concept drifts” are likely to happen, which would negatively impact the models’ accuracy if it’s not corrected, which is why it’s called “continual” learning.</a:t>
            </a: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Unfortunately, AI requires human intervention, constant maintenance, management, and course correction to provide meaningful output. For example, during the COVID-19 pandemic, many machine models malfunctioned during the shutdown due to the major shift from the norm.</a:t>
            </a: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According to </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Harvard Business Review</a:t>
            </a:r>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impact on consumer behavior produced an unforeseen problem: an information gap, as data collected prior to the crisis, could no longer be used to predict future patterns accurately. The crucial component for retail customer loyalty programs, AI-driven product suggestions, and a wide range of critical business choices had a serious quality problem. Because of this, the ML models were required to be retrained.</a:t>
            </a:r>
          </a:p>
          <a:p>
            <a:pPr algn="l"/>
            <a:r>
              <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summarize, ensuring that you have the infrastructure and processes in place to acquire and update your models on a continuous basis is the key to ensuring that your Machine Learning model will be effective in the long run.</a:t>
            </a: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12</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07399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r>
              <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rPr>
              <a:t>C</a:t>
            </a:r>
            <a:r>
              <a:rPr lang="en-SG" sz="29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ontinuous learning and improvements</a:t>
            </a:r>
            <a:endParaRPr lang="en-SG" sz="29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11990" y="1115269"/>
            <a:ext cx="8882677" cy="5292367"/>
          </a:xfrm>
        </p:spPr>
        <p:txBody>
          <a:bodyPr>
            <a:normAutofit/>
          </a:bodyPr>
          <a:lstStyle/>
          <a:p>
            <a:pPr marL="0" indent="0" algn="l">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Why should ML models be retrained?</a:t>
            </a:r>
          </a:p>
          <a:p>
            <a:pPr marL="0" indent="0" algn="l">
              <a:buNone/>
            </a:pP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we near the end of this piece, here is a recap of some of the top reasons why ML models should be retrained:</a:t>
            </a:r>
          </a:p>
          <a:p>
            <a:pPr algn="l">
              <a:buFont typeface="Arial" panose="020B0604020202020204" pitchFamily="34" charset="0"/>
              <a:buChar char="•"/>
            </a:pP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Periodic retraining</a:t>
            </a:r>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keeps an ML model up to date on the latest data.</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ML models should be retrained on a regular basis. However, if there is no concept drift or significant reason for retraining, such as in the above-mentioned pandemic, this could be very costly in the long run.</a:t>
            </a:r>
          </a:p>
          <a:p>
            <a:pPr algn="l">
              <a:buFont typeface="Arial" panose="020B0604020202020204" pitchFamily="34" charset="0"/>
              <a:buChar char="•"/>
            </a:pP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Sometimes ML models dip below an acceptable threshold.</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major issue with this is that it takes a while to determine the ground truth, otherwise known as accurate data.</a:t>
            </a:r>
          </a:p>
          <a:p>
            <a:pPr algn="l">
              <a:buFont typeface="Arial" panose="020B0604020202020204" pitchFamily="34" charset="0"/>
              <a:buChar char="•"/>
            </a:pP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can become too dissimilar from the data the ML model was originally trained on.</a:t>
            </a:r>
            <a:endPar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 prevent this from happening, it’s essential to keep the team or individual who is aware of the initial data input in the loop.</a:t>
            </a:r>
            <a:endParaRPr lang="en-US" sz="14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13</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7" name="TextBox 6">
            <a:extLst>
              <a:ext uri="{FF2B5EF4-FFF2-40B4-BE49-F238E27FC236}">
                <a16:creationId xmlns:a16="http://schemas.microsoft.com/office/drawing/2014/main" id="{4B254271-6D05-27B8-40A3-B3F301F9AE3B}"/>
              </a:ext>
            </a:extLst>
          </p:cNvPr>
          <p:cNvSpPr txBox="1"/>
          <p:nvPr/>
        </p:nvSpPr>
        <p:spPr>
          <a:xfrm>
            <a:off x="233066" y="4215070"/>
            <a:ext cx="8798944" cy="2154436"/>
          </a:xfrm>
          <a:prstGeom prst="rect">
            <a:avLst/>
          </a:prstGeom>
          <a:noFill/>
        </p:spPr>
        <p:txBody>
          <a:bodyPr wrap="square">
            <a:spAutoFit/>
          </a:bodyPr>
          <a:lstStyle/>
          <a:p>
            <a:pPr algn="l"/>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Training methods :</a:t>
            </a:r>
          </a:p>
          <a:p>
            <a:pPr algn="l"/>
            <a:endPar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We can continuously train a machine learning model in multiple ways.</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Incremental training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training</a:t>
            </a: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model with new data as the data comes in (over the existing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Batch training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training the model once a significant amount of new data is available (over the existing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Retraining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retraining the entire model from scratch once a significant amount of data is available.</a:t>
            </a: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Every method has its pros and cons and is suitable for different scenarios. But all these methods come with an overhead that unless we have a process to automate it, will be </a:t>
            </a: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tiring manual work</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That’s where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MLOps</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pipelines come into the picture.</a:t>
            </a:r>
          </a:p>
        </p:txBody>
      </p:sp>
    </p:spTree>
    <p:extLst>
      <p:ext uri="{BB962C8B-B14F-4D97-AF65-F5344CB8AC3E}">
        <p14:creationId xmlns:p14="http://schemas.microsoft.com/office/powerpoint/2010/main" val="369286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364"/>
            <a:ext cx="6600413" cy="545561"/>
          </a:xfrm>
        </p:spPr>
        <p:txBody>
          <a:bodyPr>
            <a:normAutofit/>
          </a:bodyPr>
          <a:lstStyle/>
          <a:p>
            <a:pPr algn="l"/>
            <a: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MLOps Pipeline</a:t>
            </a: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14</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26" name="Picture 2">
            <a:extLst>
              <a:ext uri="{FF2B5EF4-FFF2-40B4-BE49-F238E27FC236}">
                <a16:creationId xmlns:a16="http://schemas.microsoft.com/office/drawing/2014/main" id="{F17BB804-00C0-6A1E-1868-7A1193437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751" y="1323779"/>
            <a:ext cx="7582619" cy="25135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E7554DF-9EC3-EE58-5C53-FAB527847AE6}"/>
              </a:ext>
            </a:extLst>
          </p:cNvPr>
          <p:cNvSpPr txBox="1"/>
          <p:nvPr/>
        </p:nvSpPr>
        <p:spPr>
          <a:xfrm>
            <a:off x="207297" y="4035065"/>
            <a:ext cx="8729405" cy="2585323"/>
          </a:xfrm>
          <a:prstGeom prst="rect">
            <a:avLst/>
          </a:prstGeom>
          <a:noFill/>
        </p:spPr>
        <p:txBody>
          <a:bodyPr wrap="square">
            <a:spAutoFit/>
          </a:bodyPr>
          <a:lstStyle/>
          <a:p>
            <a:pPr algn="l"/>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a:t>
            </a:r>
            <a:r>
              <a:rPr lang="en-US" b="1"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MLOps</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has 4 core principles.</a:t>
            </a:r>
          </a:p>
          <a:p>
            <a:pPr algn="l"/>
            <a:endPar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Integration</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(CI): In this stage, the continuous testing and validating of code, data, and models takes place.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Delivery</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(CD): In this stage, the delivery of an ML training pipeline that automatically deploys another ML model prediction service takes place.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Training</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(CT): In this stage, the automatically retraining ML models for redeployment take place.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Continuous Monitoring</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(CM): In this stage, the monitoring of production data and model performance metrics take place.</a:t>
            </a: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It is important to have all these 4 core principles covered while building a proper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MLOps</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pipeline. But in this blog, we’ll look only at the Continuous Training part in detail.</a:t>
            </a:r>
          </a:p>
        </p:txBody>
      </p:sp>
    </p:spTree>
    <p:extLst>
      <p:ext uri="{BB962C8B-B14F-4D97-AF65-F5344CB8AC3E}">
        <p14:creationId xmlns:p14="http://schemas.microsoft.com/office/powerpoint/2010/main" val="1150382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06594"/>
            <a:ext cx="6600413" cy="545561"/>
          </a:xfrm>
        </p:spPr>
        <p:txBody>
          <a:bodyPr>
            <a:noAutofit/>
          </a:bodyPr>
          <a:lstStyle/>
          <a:p>
            <a:pPr algn="l"/>
            <a:b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b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Continuous Training :</a:t>
            </a:r>
            <a:b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br>
              <a:rPr lang="en-SG" sz="29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br>
            <a:endPar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15</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8" name="TextBox 7">
            <a:extLst>
              <a:ext uri="{FF2B5EF4-FFF2-40B4-BE49-F238E27FC236}">
                <a16:creationId xmlns:a16="http://schemas.microsoft.com/office/drawing/2014/main" id="{7E7554DF-9EC3-EE58-5C53-FAB527847AE6}"/>
              </a:ext>
            </a:extLst>
          </p:cNvPr>
          <p:cNvSpPr txBox="1"/>
          <p:nvPr/>
        </p:nvSpPr>
        <p:spPr>
          <a:xfrm>
            <a:off x="207297" y="3236991"/>
            <a:ext cx="8729405" cy="3600986"/>
          </a:xfrm>
          <a:prstGeom prst="rect">
            <a:avLst/>
          </a:prstGeom>
          <a:noFill/>
        </p:spPr>
        <p:txBody>
          <a:bodyPr wrap="square">
            <a:spAutoFit/>
          </a:bodyPr>
          <a:lstStyle/>
          <a:p>
            <a:pPr algn="l"/>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Continuous Training process has 6 stages namely</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Extraction</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 Extracting only the data that is needed from the data we get from the source.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Validation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Validating whether the data we extracted is present and is in the expected format.</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Preparation</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 Processing the data to convert it into a suitable format to train the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Training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Training the Machine Learning model with the processed data.</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Evaluation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Evaluating the metrics of the trained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Validation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Validating the new model’s predictions using the old/new data and comparing it with the old model’s predictions (A/B testing).</a:t>
            </a:r>
          </a:p>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Optionally we can have a few modules to ease the training process. They are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Feature Store</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 A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centralised</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place to store curated features for training the machine learning model. Feature stores let us reuse features instead of rebuilding these features every time.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Metadata Store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A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centralised</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place to store the metadata about the trained model, its metrics and the data upon which it is trained, which can be used for future reference.</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Registry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A </a:t>
            </a:r>
            <a:r>
              <a:rPr lang="en-US" sz="14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centralised</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place to store every version of the model. It will come in handy if we need to go back to a previous model due to any unprecedented situations.</a:t>
            </a:r>
          </a:p>
          <a:p>
            <a:pPr algn="l">
              <a:buFont typeface="+mj-lt"/>
              <a:buAutoNum type="arabicPeriod"/>
            </a:pPr>
            <a:endPar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D5661038-D2C4-6D1C-C87B-C4A04AE01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01" y="1019175"/>
            <a:ext cx="736429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11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06594"/>
            <a:ext cx="6600413" cy="545561"/>
          </a:xfrm>
        </p:spPr>
        <p:txBody>
          <a:bodyPr>
            <a:noAutofit/>
          </a:bodyPr>
          <a:lstStyle/>
          <a:p>
            <a:pPr algn="l"/>
            <a:r>
              <a:rPr lang="en-SG" sz="2900" b="1" i="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Triggers for Continuous Learning :</a:t>
            </a: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16</a:t>
            </a:fld>
            <a:endParaRPr lang="en-SG" dirty="0"/>
          </a:p>
        </p:txBody>
      </p:sp>
      <p:pic>
        <p:nvPicPr>
          <p:cNvPr id="5" name="Picture 4">
            <a:extLst>
              <a:ext uri="{FF2B5EF4-FFF2-40B4-BE49-F238E27FC236}">
                <a16:creationId xmlns:a16="http://schemas.microsoft.com/office/drawing/2014/main" id="{C044AC53-5AFA-83D5-BDF0-CB0A137D3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
        <p:nvSpPr>
          <p:cNvPr id="8" name="TextBox 7">
            <a:extLst>
              <a:ext uri="{FF2B5EF4-FFF2-40B4-BE49-F238E27FC236}">
                <a16:creationId xmlns:a16="http://schemas.microsoft.com/office/drawing/2014/main" id="{7E7554DF-9EC3-EE58-5C53-FAB527847AE6}"/>
              </a:ext>
            </a:extLst>
          </p:cNvPr>
          <p:cNvSpPr txBox="1"/>
          <p:nvPr/>
        </p:nvSpPr>
        <p:spPr>
          <a:xfrm>
            <a:off x="86528" y="1535783"/>
            <a:ext cx="8729405" cy="2246769"/>
          </a:xfrm>
          <a:prstGeom prst="rect">
            <a:avLst/>
          </a:prstGeom>
          <a:noFill/>
        </p:spPr>
        <p:txBody>
          <a:bodyPr wrap="square">
            <a:spAutoFit/>
          </a:bodyPr>
          <a:lstStyle/>
          <a:p>
            <a:pPr algn="l"/>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Triggers are used in a pipeline to retrain models with new data. The methods of triggering a pipeline include the following:</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Ad-hoc manual triggering —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Triggered manually by the developers.</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Time-based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For example, if new data arrives into the system on a fixed schedule the pipeline can be executed after the arrival of new data.</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Triggered when new data arrives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When ad-hoc data arrives at the data source it triggers the pipeline to retrain the model on the new data.</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Model performance deterioration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If the model in production deteriorates beyond a pre-defined threshold it should trigger retraining of the model.</a:t>
            </a:r>
          </a:p>
          <a:p>
            <a:pPr algn="l">
              <a:buFont typeface="+mj-lt"/>
              <a:buAutoNum type="arabicPeriod"/>
            </a:pPr>
            <a:r>
              <a:rPr lang="en-US" sz="1400"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Data distribution changes </a:t>
            </a:r>
            <a:r>
              <a:rPr lang="en-US" sz="14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Significant changes in data distribution can trigger the pipeline to retrain the model.</a:t>
            </a:r>
          </a:p>
        </p:txBody>
      </p:sp>
    </p:spTree>
    <p:extLst>
      <p:ext uri="{BB962C8B-B14F-4D97-AF65-F5344CB8AC3E}">
        <p14:creationId xmlns:p14="http://schemas.microsoft.com/office/powerpoint/2010/main" val="227858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DC0F-92C8-ECD4-8119-A5558F3F347D}"/>
              </a:ext>
            </a:extLst>
          </p:cNvPr>
          <p:cNvSpPr>
            <a:spLocks noGrp="1"/>
          </p:cNvSpPr>
          <p:nvPr>
            <p:ph type="title"/>
          </p:nvPr>
        </p:nvSpPr>
        <p:spPr>
          <a:xfrm>
            <a:off x="0" y="428630"/>
            <a:ext cx="6600413" cy="545561"/>
          </a:xfrm>
        </p:spPr>
        <p:txBody>
          <a:bodyPr>
            <a:normAutofit/>
          </a:bodyPr>
          <a:lstStyle/>
          <a:p>
            <a:r>
              <a:rPr lang="en-US" sz="2900" b="1" dirty="0">
                <a:effectLst/>
                <a:latin typeface="Calibri" panose="020F0502020204030204" pitchFamily="34" charset="0"/>
                <a:ea typeface="Calibri" panose="020F0502020204030204" pitchFamily="34" charset="0"/>
                <a:cs typeface="Calibri" panose="020F0502020204030204" pitchFamily="34" charset="0"/>
              </a:rPr>
              <a:t>Requirements</a:t>
            </a:r>
            <a:r>
              <a:rPr lang="en-US" sz="2800" b="1" dirty="0">
                <a:effectLst/>
                <a:latin typeface="Calibri" panose="020F0502020204030204" pitchFamily="34" charset="0"/>
                <a:ea typeface="Calibri" panose="020F0502020204030204" pitchFamily="34" charset="0"/>
                <a:cs typeface="Calibri" panose="020F0502020204030204" pitchFamily="34" charset="0"/>
              </a:rPr>
              <a:t> Overview</a:t>
            </a:r>
            <a:endParaRPr lang="en-SG"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0A85667-3D85-996A-FC7B-C896591A5759}"/>
              </a:ext>
            </a:extLst>
          </p:cNvPr>
          <p:cNvSpPr>
            <a:spLocks noGrp="1"/>
          </p:cNvSpPr>
          <p:nvPr>
            <p:ph type="body" sz="quarter" idx="13"/>
          </p:nvPr>
        </p:nvSpPr>
        <p:spPr>
          <a:xfrm>
            <a:off x="239184" y="1133160"/>
            <a:ext cx="7886700" cy="4143375"/>
          </a:xfrm>
        </p:spPr>
        <p:txBody>
          <a:bodyPr>
            <a:noAutofit/>
          </a:bodyPr>
          <a:lstStyle/>
          <a:p>
            <a:pPr marL="0" indent="0">
              <a:buNone/>
            </a:pPr>
            <a:r>
              <a:rPr lang="en-US" sz="1600" b="1" dirty="0">
                <a:solidFill>
                  <a:schemeClr val="accent2"/>
                </a:solidFill>
                <a:effectLst/>
                <a:latin typeface="Arial" panose="020B0604020202020204" pitchFamily="34" charset="0"/>
                <a:ea typeface="SimSun" panose="02010600030101010101" pitchFamily="2" charset="-122"/>
              </a:rPr>
              <a:t>Resource Requirements</a:t>
            </a:r>
          </a:p>
          <a:p>
            <a:pPr marL="0" indent="0">
              <a:buNone/>
            </a:pPr>
            <a:endParaRPr lang="en-US" sz="1400" b="1" dirty="0">
              <a:ea typeface="SimSun" panose="02010600030101010101" pitchFamily="2" charset="-122"/>
            </a:endParaRP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Python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NumPy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Pandas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Matplotlib</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Tensor Flow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Sklearn</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Jupyter Notebook </a:t>
            </a:r>
          </a:p>
          <a:p>
            <a:pPr lvl="1">
              <a:buFont typeface="Wingdings" panose="05000000000000000000" pitchFamily="2" charset="2"/>
              <a:buChar char="§"/>
            </a:pPr>
            <a:r>
              <a:rPr lang="en-US" sz="1400" b="1" dirty="0">
                <a:effectLst/>
                <a:latin typeface="Calibri" panose="020F0502020204030204" pitchFamily="34" charset="0"/>
                <a:ea typeface="SimSun" panose="02010600030101010101" pitchFamily="2" charset="-122"/>
                <a:cs typeface="Calibri" panose="020F0502020204030204" pitchFamily="34" charset="0"/>
              </a:rPr>
              <a:t>Goog</a:t>
            </a:r>
            <a:r>
              <a:rPr lang="en-US" sz="1400" b="1" dirty="0">
                <a:latin typeface="Calibri" panose="020F0502020204030204" pitchFamily="34" charset="0"/>
                <a:ea typeface="SimSun" panose="02010600030101010101" pitchFamily="2" charset="-122"/>
                <a:cs typeface="Calibri" panose="020F0502020204030204" pitchFamily="34" charset="0"/>
              </a:rPr>
              <a:t>le Colab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GPU</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NLP Techniques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Computer Vision Techniques </a:t>
            </a:r>
          </a:p>
          <a:p>
            <a:pPr lvl="1">
              <a:buFont typeface="Wingdings" panose="05000000000000000000" pitchFamily="2" charset="2"/>
              <a:buChar char="§"/>
            </a:pPr>
            <a:r>
              <a:rPr lang="en-US" sz="1400" b="1" dirty="0">
                <a:latin typeface="Calibri" panose="020F0502020204030204" pitchFamily="34" charset="0"/>
                <a:ea typeface="SimSun" panose="02010600030101010101" pitchFamily="2" charset="-122"/>
                <a:cs typeface="Calibri" panose="020F0502020204030204" pitchFamily="34" charset="0"/>
              </a:rPr>
              <a:t>Spyder </a:t>
            </a:r>
          </a:p>
          <a:p>
            <a:pPr lvl="1">
              <a:buFont typeface="Wingdings" panose="05000000000000000000" pitchFamily="2" charset="2"/>
              <a:buChar char="§"/>
            </a:pPr>
            <a:r>
              <a:rPr lang="en-SG" sz="1400" b="1" i="0" dirty="0">
                <a:solidFill>
                  <a:srgbClr val="202124"/>
                </a:solidFill>
                <a:effectLst/>
                <a:latin typeface="Calibri" panose="020F0502020204030204" pitchFamily="34" charset="0"/>
                <a:cs typeface="Calibri" panose="020F0502020204030204" pitchFamily="34" charset="0"/>
              </a:rPr>
              <a:t>Django Frame Work </a:t>
            </a:r>
          </a:p>
          <a:p>
            <a:pPr marL="0" indent="0">
              <a:buNone/>
            </a:pPr>
            <a:endParaRPr lang="en-US" sz="1400" b="1" dirty="0">
              <a:ea typeface="SimSun" panose="02010600030101010101" pitchFamily="2" charset="-122"/>
            </a:endParaRPr>
          </a:p>
          <a:p>
            <a:pPr marL="0" indent="0">
              <a:buNone/>
            </a:pPr>
            <a:r>
              <a:rPr lang="en-US" sz="1400" b="1" dirty="0">
                <a:ea typeface="SimSun" panose="02010600030101010101" pitchFamily="2" charset="-122"/>
              </a:rPr>
              <a:t>   </a:t>
            </a:r>
          </a:p>
          <a:p>
            <a:pPr marL="0" indent="0">
              <a:buNone/>
            </a:pPr>
            <a:endParaRPr lang="en-US" sz="1400" b="1" dirty="0">
              <a:effectLst/>
              <a:latin typeface="Arial" panose="020B0604020202020204" pitchFamily="34" charset="0"/>
              <a:ea typeface="SimSun" panose="02010600030101010101" pitchFamily="2" charset="-122"/>
            </a:endParaRPr>
          </a:p>
          <a:p>
            <a:endParaRPr lang="en-SG" sz="1400" b="1" dirty="0"/>
          </a:p>
        </p:txBody>
      </p:sp>
      <p:sp>
        <p:nvSpPr>
          <p:cNvPr id="4" name="Slide Number Placeholder 3">
            <a:extLst>
              <a:ext uri="{FF2B5EF4-FFF2-40B4-BE49-F238E27FC236}">
                <a16:creationId xmlns:a16="http://schemas.microsoft.com/office/drawing/2014/main" id="{1C64AE19-80CB-28FE-9839-2FABF0C1B800}"/>
              </a:ext>
            </a:extLst>
          </p:cNvPr>
          <p:cNvSpPr>
            <a:spLocks noGrp="1"/>
          </p:cNvSpPr>
          <p:nvPr>
            <p:ph type="sldNum" sz="quarter" idx="4"/>
          </p:nvPr>
        </p:nvSpPr>
        <p:spPr/>
        <p:txBody>
          <a:bodyPr/>
          <a:lstStyle/>
          <a:p>
            <a:r>
              <a:rPr lang="en-SG"/>
              <a:t>Page </a:t>
            </a:r>
            <a:fld id="{2F63C605-4FC6-46DE-BC90-871762EA3F52}" type="slidenum">
              <a:rPr lang="en-SG" smtClean="0"/>
              <a:pPr/>
              <a:t>17</a:t>
            </a:fld>
            <a:endParaRPr lang="en-SG" dirty="0"/>
          </a:p>
        </p:txBody>
      </p:sp>
      <p:pic>
        <p:nvPicPr>
          <p:cNvPr id="5" name="Picture 4">
            <a:extLst>
              <a:ext uri="{FF2B5EF4-FFF2-40B4-BE49-F238E27FC236}">
                <a16:creationId xmlns:a16="http://schemas.microsoft.com/office/drawing/2014/main" id="{36D82932-2C49-9DC2-0992-22DB350EB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73519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4489" y="483437"/>
            <a:ext cx="7714844" cy="693513"/>
          </a:xfrm>
        </p:spPr>
        <p:txBody>
          <a:bodyPr>
            <a:noAutofit/>
          </a:bodyPr>
          <a:lstStyle/>
          <a:p>
            <a:r>
              <a:rPr lang="en-SG" sz="2900" dirty="0">
                <a:latin typeface="Calibri" panose="020F0502020204030204" pitchFamily="34" charset="0"/>
                <a:ea typeface="Calibri" panose="020F0502020204030204" pitchFamily="34" charset="0"/>
                <a:cs typeface="Calibri" panose="020F0502020204030204" pitchFamily="34" charset="0"/>
              </a:rPr>
              <a:t>Project deliverables With Effort Estimates </a:t>
            </a:r>
          </a:p>
        </p:txBody>
      </p:sp>
      <p:graphicFrame>
        <p:nvGraphicFramePr>
          <p:cNvPr id="11" name="Diagram 10">
            <a:extLst>
              <a:ext uri="{FF2B5EF4-FFF2-40B4-BE49-F238E27FC236}">
                <a16:creationId xmlns:a16="http://schemas.microsoft.com/office/drawing/2014/main" id="{8D1D6387-C983-C9E6-9B3E-92398C41258B}"/>
              </a:ext>
            </a:extLst>
          </p:cNvPr>
          <p:cNvGraphicFramePr/>
          <p:nvPr>
            <p:extLst>
              <p:ext uri="{D42A27DB-BD31-4B8C-83A1-F6EECF244321}">
                <p14:modId xmlns:p14="http://schemas.microsoft.com/office/powerpoint/2010/main" val="4080611090"/>
              </p:ext>
            </p:extLst>
          </p:nvPr>
        </p:nvGraphicFramePr>
        <p:xfrm>
          <a:off x="-63611" y="1176950"/>
          <a:ext cx="5359180" cy="3983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18</a:t>
            </a:fld>
            <a:endParaRPr lang="en-SG" dirty="0"/>
          </a:p>
        </p:txBody>
      </p:sp>
      <p:graphicFrame>
        <p:nvGraphicFramePr>
          <p:cNvPr id="13" name="Table 13">
            <a:extLst>
              <a:ext uri="{FF2B5EF4-FFF2-40B4-BE49-F238E27FC236}">
                <a16:creationId xmlns:a16="http://schemas.microsoft.com/office/drawing/2014/main" id="{1DCE1C42-3726-B586-E052-44BE1503ABBC}"/>
              </a:ext>
            </a:extLst>
          </p:cNvPr>
          <p:cNvGraphicFramePr>
            <a:graphicFrameLocks noGrp="1"/>
          </p:cNvGraphicFramePr>
          <p:nvPr>
            <p:extLst>
              <p:ext uri="{D42A27DB-BD31-4B8C-83A1-F6EECF244321}">
                <p14:modId xmlns:p14="http://schemas.microsoft.com/office/powerpoint/2010/main" val="2551676053"/>
              </p:ext>
            </p:extLst>
          </p:nvPr>
        </p:nvGraphicFramePr>
        <p:xfrm>
          <a:off x="5168348" y="2136471"/>
          <a:ext cx="3692056" cy="1905000"/>
        </p:xfrm>
        <a:graphic>
          <a:graphicData uri="http://schemas.openxmlformats.org/drawingml/2006/table">
            <a:tbl>
              <a:tblPr firstRow="1" bandRow="1">
                <a:tableStyleId>{5C22544A-7EE6-4342-B048-85BDC9FD1C3A}</a:tableStyleId>
              </a:tblPr>
              <a:tblGrid>
                <a:gridCol w="1846028">
                  <a:extLst>
                    <a:ext uri="{9D8B030D-6E8A-4147-A177-3AD203B41FA5}">
                      <a16:colId xmlns:a16="http://schemas.microsoft.com/office/drawing/2014/main" val="2705679979"/>
                    </a:ext>
                  </a:extLst>
                </a:gridCol>
                <a:gridCol w="1846028">
                  <a:extLst>
                    <a:ext uri="{9D8B030D-6E8A-4147-A177-3AD203B41FA5}">
                      <a16:colId xmlns:a16="http://schemas.microsoft.com/office/drawing/2014/main" val="3068917665"/>
                    </a:ext>
                  </a:extLst>
                </a:gridCol>
              </a:tblGrid>
              <a:tr h="370840">
                <a:tc>
                  <a:txBody>
                    <a:bodyPr/>
                    <a:lstStyle/>
                    <a:p>
                      <a:pPr algn="ctr"/>
                      <a:r>
                        <a:rPr lang="en-US" sz="1400" dirty="0">
                          <a:latin typeface="Calibri" panose="020F0502020204030204" pitchFamily="34" charset="0"/>
                          <a:cs typeface="Calibri" panose="020F0502020204030204" pitchFamily="34" charset="0"/>
                        </a:rPr>
                        <a:t>Task</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tc>
                  <a:txBody>
                    <a:bodyPr/>
                    <a:lstStyle/>
                    <a:p>
                      <a:pPr algn="ctr"/>
                      <a:r>
                        <a:rPr lang="en-US" sz="1400" dirty="0">
                          <a:latin typeface="Calibri" panose="020F0502020204030204" pitchFamily="34" charset="0"/>
                          <a:cs typeface="Calibri" panose="020F0502020204030204" pitchFamily="34" charset="0"/>
                        </a:rPr>
                        <a:t># Days</a:t>
                      </a:r>
                      <a:endParaRPr lang="en-SG" sz="1400" dirty="0">
                        <a:latin typeface="Calibri" panose="020F0502020204030204" pitchFamily="34" charset="0"/>
                        <a:cs typeface="Calibri" panose="020F0502020204030204" pitchFamily="34" charset="0"/>
                      </a:endParaRPr>
                    </a:p>
                  </a:txBody>
                  <a:tcPr anchor="ctr">
                    <a:solidFill>
                      <a:schemeClr val="accent2">
                        <a:lumMod val="75000"/>
                      </a:schemeClr>
                    </a:solidFill>
                  </a:tcPr>
                </a:tc>
                <a:extLst>
                  <a:ext uri="{0D108BD9-81ED-4DB2-BD59-A6C34878D82A}">
                    <a16:rowId xmlns:a16="http://schemas.microsoft.com/office/drawing/2014/main" val="1019551937"/>
                  </a:ext>
                </a:extLst>
              </a:tr>
              <a:tr h="370840">
                <a:tc>
                  <a:txBody>
                    <a:bodyPr/>
                    <a:lstStyle/>
                    <a:p>
                      <a:pPr algn="ctr"/>
                      <a:r>
                        <a:rPr lang="en-US" sz="1000" dirty="0">
                          <a:solidFill>
                            <a:srgbClr val="FF0000"/>
                          </a:solidFill>
                          <a:latin typeface="Calibri" panose="020F0502020204030204" pitchFamily="34" charset="0"/>
                          <a:cs typeface="Calibri" panose="020F0502020204030204" pitchFamily="34" charset="0"/>
                        </a:rPr>
                        <a:t>Design Web Project / DB Design </a:t>
                      </a:r>
                      <a:endParaRPr lang="en-SG" sz="1000" dirty="0">
                        <a:solidFill>
                          <a:srgbClr val="FF0000"/>
                        </a:solidFill>
                        <a:latin typeface="Calibri" panose="020F0502020204030204" pitchFamily="34" charset="0"/>
                        <a:cs typeface="Calibri" panose="020F0502020204030204" pitchFamily="34" charset="0"/>
                      </a:endParaRPr>
                    </a:p>
                  </a:txBody>
                  <a:tcPr anchor="ctr"/>
                </a:tc>
                <a:tc>
                  <a:txBody>
                    <a:bodyPr/>
                    <a:lstStyle/>
                    <a:p>
                      <a:pPr algn="ctr"/>
                      <a:r>
                        <a:rPr lang="en-US" sz="1000" dirty="0">
                          <a:solidFill>
                            <a:srgbClr val="FF0000"/>
                          </a:solidFill>
                          <a:latin typeface="Calibri" panose="020F0502020204030204" pitchFamily="34" charset="0"/>
                          <a:cs typeface="Calibri" panose="020F0502020204030204" pitchFamily="34" charset="0"/>
                        </a:rPr>
                        <a:t>30 Days</a:t>
                      </a:r>
                      <a:endParaRPr lang="en-SG" sz="1000" dirty="0">
                        <a:solidFill>
                          <a:srgbClr val="FF000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29409680"/>
                  </a:ext>
                </a:extLst>
              </a:tr>
              <a:tr h="370840">
                <a:tc>
                  <a:txBody>
                    <a:bodyPr/>
                    <a:lstStyle/>
                    <a:p>
                      <a:pPr lvl="0" algn="ctr"/>
                      <a:r>
                        <a:rPr lang="en-US" sz="1000" dirty="0">
                          <a:latin typeface="Calibri" panose="020F0502020204030204" pitchFamily="34" charset="0"/>
                          <a:cs typeface="Calibri" panose="020F0502020204030204" pitchFamily="34" charset="0"/>
                        </a:rPr>
                        <a:t>Data Collection</a:t>
                      </a: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18542088"/>
                  </a:ext>
                </a:extLst>
              </a:tr>
              <a:tr h="370840">
                <a:tc>
                  <a:txBody>
                    <a:bodyPr/>
                    <a:lstStyle/>
                    <a:p>
                      <a:pPr lvl="0"/>
                      <a:r>
                        <a:rPr lang="en-SG" sz="1000" b="0" baseline="0" dirty="0">
                          <a:latin typeface="Calibri" panose="020F0502020204030204" pitchFamily="34" charset="0"/>
                          <a:cs typeface="Calibri" panose="020F0502020204030204" pitchFamily="34" charset="0"/>
                        </a:rPr>
                        <a:t>For </a:t>
                      </a:r>
                      <a:r>
                        <a:rPr lang="en-US" sz="1000" b="0" i="0" dirty="0">
                          <a:solidFill>
                            <a:srgbClr val="212529"/>
                          </a:solidFill>
                          <a:effectLst/>
                          <a:latin typeface="-apple-system"/>
                        </a:rPr>
                        <a:t>Abusive language detection </a:t>
                      </a:r>
                      <a:endParaRPr lang="en-SG" sz="1000" dirty="0"/>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23560755"/>
                  </a:ext>
                </a:extLst>
              </a:tr>
              <a:tr h="370840">
                <a:tc>
                  <a:txBody>
                    <a:bodyPr/>
                    <a:lstStyle/>
                    <a:p>
                      <a:pPr lvl="0"/>
                      <a:r>
                        <a:rPr lang="en-US" sz="1000" b="0" i="0" dirty="0">
                          <a:solidFill>
                            <a:srgbClr val="212529"/>
                          </a:solidFill>
                          <a:effectLst/>
                          <a:latin typeface="-apple-system"/>
                        </a:rPr>
                        <a:t>Abusive Images detection </a:t>
                      </a:r>
                      <a:endParaRPr lang="en-SG" sz="1000" dirty="0"/>
                    </a:p>
                    <a:p>
                      <a:pPr algn="ctr"/>
                      <a:endParaRPr lang="en-SG" sz="1000" dirty="0">
                        <a:latin typeface="Calibri" panose="020F0502020204030204" pitchFamily="34" charset="0"/>
                        <a:cs typeface="Calibri" panose="020F0502020204030204" pitchFamily="34" charset="0"/>
                      </a:endParaRPr>
                    </a:p>
                  </a:txBody>
                  <a:tcPr anchor="ctr"/>
                </a:tc>
                <a:tc>
                  <a:txBody>
                    <a:bodyPr/>
                    <a:lstStyle/>
                    <a:p>
                      <a:pPr algn="ctr"/>
                      <a:r>
                        <a:rPr lang="en-US" sz="1000" dirty="0">
                          <a:latin typeface="Calibri" panose="020F0502020204030204" pitchFamily="34" charset="0"/>
                          <a:cs typeface="Calibri" panose="020F0502020204030204" pitchFamily="34" charset="0"/>
                        </a:rPr>
                        <a:t>10 Days</a:t>
                      </a:r>
                      <a:endParaRPr lang="en-SG" sz="1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411150037"/>
                  </a:ext>
                </a:extLst>
              </a:tr>
            </a:tbl>
          </a:graphicData>
        </a:graphic>
      </p:graphicFrame>
      <p:pic>
        <p:nvPicPr>
          <p:cNvPr id="3" name="Picture 2">
            <a:extLst>
              <a:ext uri="{FF2B5EF4-FFF2-40B4-BE49-F238E27FC236}">
                <a16:creationId xmlns:a16="http://schemas.microsoft.com/office/drawing/2014/main" id="{A8F0C9C0-409F-F4F9-9CEF-A330B1A9C0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419344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0286" y="446895"/>
            <a:ext cx="6600413" cy="545561"/>
          </a:xfrm>
        </p:spPr>
        <p:txBody>
          <a:bodyPr>
            <a:normAutofit/>
          </a:bodyPr>
          <a:lstStyle/>
          <a:p>
            <a:r>
              <a:rPr lang="en-SG" sz="2900" dirty="0">
                <a:latin typeface="Calibri" panose="020F0502020204030204" pitchFamily="34" charset="0"/>
                <a:ea typeface="Calibri" panose="020F0502020204030204" pitchFamily="34" charset="0"/>
                <a:cs typeface="Calibri" panose="020F0502020204030204" pitchFamily="34" charset="0"/>
              </a:rPr>
              <a:t>References</a:t>
            </a:r>
          </a:p>
        </p:txBody>
      </p:sp>
      <p:graphicFrame>
        <p:nvGraphicFramePr>
          <p:cNvPr id="8" name="Diagram 7"/>
          <p:cNvGraphicFramePr/>
          <p:nvPr>
            <p:extLst>
              <p:ext uri="{D42A27DB-BD31-4B8C-83A1-F6EECF244321}">
                <p14:modId xmlns:p14="http://schemas.microsoft.com/office/powerpoint/2010/main" val="3486998741"/>
              </p:ext>
            </p:extLst>
          </p:nvPr>
        </p:nvGraphicFramePr>
        <p:xfrm>
          <a:off x="628650" y="1167027"/>
          <a:ext cx="7886700" cy="4433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19</a:t>
            </a:fld>
            <a:endParaRPr lang="en-SG" dirty="0"/>
          </a:p>
        </p:txBody>
      </p:sp>
      <p:pic>
        <p:nvPicPr>
          <p:cNvPr id="3" name="Picture 2">
            <a:extLst>
              <a:ext uri="{FF2B5EF4-FFF2-40B4-BE49-F238E27FC236}">
                <a16:creationId xmlns:a16="http://schemas.microsoft.com/office/drawing/2014/main" id="{90C5B010-3006-ACFD-4970-1A34CDCF20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58231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9332" y="441159"/>
            <a:ext cx="6600413" cy="545561"/>
          </a:xfrm>
        </p:spPr>
        <p:txBody>
          <a:bodyPr>
            <a:normAutofit/>
          </a:bodyPr>
          <a:lstStyle/>
          <a:p>
            <a:r>
              <a:rPr lang="en-SG" sz="2900" b="1" i="0" dirty="0">
                <a:solidFill>
                  <a:schemeClr val="accent1"/>
                </a:solidFill>
                <a:effectLst/>
                <a:latin typeface="Calibri" panose="020F0502020204030204" pitchFamily="34" charset="0"/>
                <a:cs typeface="Calibri" panose="020F0502020204030204" pitchFamily="34" charset="0"/>
              </a:rPr>
              <a:t>About The Project</a:t>
            </a:r>
            <a:endParaRPr lang="en-SG" sz="2900" dirty="0">
              <a:solidFill>
                <a:schemeClr val="accent1"/>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3"/>
          </p:nvPr>
        </p:nvSpPr>
        <p:spPr>
          <a:xfrm>
            <a:off x="123324" y="926394"/>
            <a:ext cx="8800543" cy="5490447"/>
          </a:xfrm>
        </p:spPr>
        <p:txBody>
          <a:bodyPr>
            <a:normAutofit lnSpcReduction="10000"/>
          </a:bodyPr>
          <a:lstStyle/>
          <a:p>
            <a:pPr marL="0" indent="0">
              <a:buNone/>
            </a:pPr>
            <a:endParaRPr lang="en-US" sz="1400" dirty="0">
              <a:solidFill>
                <a:srgbClr val="3C4043"/>
              </a:solidFill>
              <a:latin typeface="Calibri" panose="020F0502020204030204" pitchFamily="34" charset="0"/>
              <a:cs typeface="Calibri" panose="020F0502020204030204" pitchFamily="34" charset="0"/>
            </a:endParaRPr>
          </a:p>
          <a:p>
            <a:pPr marL="0" indent="0">
              <a:buNone/>
            </a:pPr>
            <a:r>
              <a:rPr lang="en-US" sz="1400" dirty="0">
                <a:solidFill>
                  <a:srgbClr val="3C4043"/>
                </a:solidFill>
                <a:latin typeface="Calibri" panose="020F0502020204030204" pitchFamily="34" charset="0"/>
                <a:cs typeface="Calibri" panose="020F0502020204030204" pitchFamily="34" charset="0"/>
              </a:rPr>
              <a:t>Community help is a social network website based on Singapore to connect group of people and share useful information like other social network people can post tweets, likes and share text, images &amp; videos through this website. Unlike other social networks, there is special feature which focus more on community interaction to help people and news sharing. </a:t>
            </a:r>
          </a:p>
          <a:p>
            <a:pPr marL="0" indent="0">
              <a:buNone/>
            </a:pPr>
            <a:r>
              <a:rPr lang="en-US" sz="1600" b="1" dirty="0">
                <a:solidFill>
                  <a:schemeClr val="accent2">
                    <a:lumMod val="75000"/>
                  </a:schemeClr>
                </a:solidFill>
                <a:latin typeface="Calibri" panose="020F0502020204030204" pitchFamily="34" charset="0"/>
                <a:cs typeface="Calibri" panose="020F0502020204030204" pitchFamily="34" charset="0"/>
              </a:rPr>
              <a:t>Features : </a:t>
            </a:r>
            <a:endParaRPr lang="en-US" sz="1400" b="1" dirty="0">
              <a:solidFill>
                <a:schemeClr val="accent2">
                  <a:lumMod val="75000"/>
                </a:schemeClr>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User is allowed to find near by shops/food courts in and around the community and can also explore on more  offers.   </a:t>
            </a:r>
          </a:p>
          <a:p>
            <a:pPr marL="457200" lvl="1" indent="0">
              <a:buNone/>
            </a:pPr>
            <a:endParaRPr lang="en-US" sz="14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Allow users to find friends in near by communities.</a:t>
            </a:r>
          </a:p>
          <a:p>
            <a:pPr lvl="1">
              <a:buFont typeface="Wingdings" panose="05000000000000000000" pitchFamily="2" charset="2"/>
              <a:buChar char="v"/>
            </a:pPr>
            <a:endParaRPr lang="en-US" sz="1400" dirty="0">
              <a:solidFill>
                <a:srgbClr val="3C4043"/>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rgbClr val="3C4043"/>
                </a:solidFill>
                <a:latin typeface="Calibri" panose="020F0502020204030204" pitchFamily="34" charset="0"/>
                <a:cs typeface="Calibri" panose="020F0502020204030204" pitchFamily="34" charset="0"/>
              </a:rPr>
              <a:t>Merchants will receive the notifications if a user request for particular item from near by communities</a:t>
            </a: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Seller/Buyer can post and get the news or offers from near by community.</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Based on history and interest user will get notifications on mobile app by tracking user location.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lvl="1">
              <a:buFont typeface="Wingdings" panose="05000000000000000000" pitchFamily="2" charset="2"/>
              <a:buChar char="v"/>
            </a:pPr>
            <a:r>
              <a:rPr lang="en-US" sz="1400" dirty="0">
                <a:solidFill>
                  <a:schemeClr val="tx1"/>
                </a:solidFill>
                <a:latin typeface="Calibri" panose="020F0502020204030204" pitchFamily="34" charset="0"/>
                <a:cs typeface="Calibri" panose="020F0502020204030204" pitchFamily="34" charset="0"/>
              </a:rPr>
              <a:t>Similar like whatsup groups can be created in this application.</a:t>
            </a:r>
          </a:p>
          <a:p>
            <a:pPr lvl="1">
              <a:buFont typeface="Wingdings" panose="05000000000000000000" pitchFamily="2" charset="2"/>
              <a:buChar char="v"/>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chemeClr val="tx1"/>
              </a:solidFill>
              <a:latin typeface="Calibri" panose="020F0502020204030204" pitchFamily="34" charset="0"/>
              <a:cs typeface="Calibri" panose="020F0502020204030204" pitchFamily="34" charset="0"/>
            </a:endParaRPr>
          </a:p>
          <a:p>
            <a:pPr marL="457200" lvl="1" indent="0">
              <a:buNone/>
            </a:pPr>
            <a:endParaRPr lang="en-US" sz="1400" dirty="0">
              <a:solidFill>
                <a:srgbClr val="FF0000"/>
              </a:solidFill>
              <a:latin typeface="Calibri" panose="020F0502020204030204" pitchFamily="34" charset="0"/>
              <a:cs typeface="Calibri" panose="020F0502020204030204" pitchFamily="34" charset="0"/>
            </a:endParaRPr>
          </a:p>
          <a:p>
            <a:pPr marL="457200" lvl="1" indent="0">
              <a:buNone/>
            </a:pPr>
            <a:r>
              <a:rPr lang="en-US" sz="1400" dirty="0">
                <a:solidFill>
                  <a:schemeClr val="tx1"/>
                </a:solidFill>
                <a:latin typeface="Calibri" panose="020F0502020204030204" pitchFamily="34" charset="0"/>
                <a:cs typeface="Calibri" panose="020F0502020204030204" pitchFamily="34" charset="0"/>
              </a:rPr>
              <a:t>  </a:t>
            </a:r>
          </a:p>
          <a:p>
            <a:pPr marL="0" indent="0">
              <a:buNone/>
            </a:pPr>
            <a:r>
              <a:rPr lang="en-US" sz="1400" dirty="0">
                <a:solidFill>
                  <a:srgbClr val="3C4043"/>
                </a:solidFill>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2</a:t>
            </a:fld>
            <a:endParaRPr lang="en-SG" dirty="0"/>
          </a:p>
        </p:txBody>
      </p:sp>
      <p:pic>
        <p:nvPicPr>
          <p:cNvPr id="6" name="Picture 5">
            <a:extLst>
              <a:ext uri="{FF2B5EF4-FFF2-40B4-BE49-F238E27FC236}">
                <a16:creationId xmlns:a16="http://schemas.microsoft.com/office/drawing/2014/main" id="{F7274E59-9B75-D9FD-4799-C0878C617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38067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9E143D-E8B7-78CF-128D-4B0245211C8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SG"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Page </a:t>
            </a:r>
            <a:fld id="{2F63C605-4FC6-46DE-BC90-871762EA3F52}" type="slidenum">
              <a:rPr kumimoji="0" lang="en-SG"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SG" sz="10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6F6CBEC-E3DF-C02F-0185-C656E916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pic>
        <p:nvPicPr>
          <p:cNvPr id="1032" name="Picture 8" descr="How to Respond to Thank You (In All Kind of Situations)">
            <a:extLst>
              <a:ext uri="{FF2B5EF4-FFF2-40B4-BE49-F238E27FC236}">
                <a16:creationId xmlns:a16="http://schemas.microsoft.com/office/drawing/2014/main" id="{1965AE42-A316-6BC1-F57F-D33A92F18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642" y="2057131"/>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5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EEE-D036-1FAB-E9F2-9C762344D48D}"/>
              </a:ext>
            </a:extLst>
          </p:cNvPr>
          <p:cNvSpPr>
            <a:spLocks noGrp="1"/>
          </p:cNvSpPr>
          <p:nvPr>
            <p:ph type="title"/>
          </p:nvPr>
        </p:nvSpPr>
        <p:spPr>
          <a:xfrm>
            <a:off x="149332" y="301485"/>
            <a:ext cx="6600413" cy="579824"/>
          </a:xfrm>
        </p:spPr>
        <p:txBody>
          <a:bodyPr>
            <a:noAutofit/>
          </a:bodyPr>
          <a:lstStyle/>
          <a:p>
            <a:br>
              <a:rPr lang="en-SG" sz="2800" dirty="0">
                <a:latin typeface="Calibri" panose="020F0502020204030204" pitchFamily="34" charset="0"/>
                <a:cs typeface="Calibri" panose="020F0502020204030204" pitchFamily="34" charset="0"/>
              </a:rPr>
            </a:br>
            <a:r>
              <a:rPr lang="en-SG" sz="2800" dirty="0">
                <a:solidFill>
                  <a:schemeClr val="accent1"/>
                </a:solidFill>
                <a:latin typeface="Calibri" panose="020F0502020204030204" pitchFamily="34" charset="0"/>
                <a:cs typeface="Calibri" panose="020F0502020204030204" pitchFamily="34" charset="0"/>
              </a:rPr>
              <a:t>Business problem statement</a:t>
            </a:r>
            <a:br>
              <a:rPr lang="en-SG" sz="2800" dirty="0">
                <a:latin typeface="Calibri" panose="020F0502020204030204" pitchFamily="34" charset="0"/>
                <a:cs typeface="Calibri" panose="020F0502020204030204" pitchFamily="34" charset="0"/>
              </a:rPr>
            </a:br>
            <a:endParaRPr lang="en-SG" sz="2800" dirty="0">
              <a:latin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12DEE8F0-1168-57DF-DE96-1CBE110A593E}"/>
              </a:ext>
            </a:extLst>
          </p:cNvPr>
          <p:cNvGraphicFramePr/>
          <p:nvPr>
            <p:extLst>
              <p:ext uri="{D42A27DB-BD31-4B8C-83A1-F6EECF244321}">
                <p14:modId xmlns:p14="http://schemas.microsoft.com/office/powerpoint/2010/main" val="4222713537"/>
              </p:ext>
            </p:extLst>
          </p:nvPr>
        </p:nvGraphicFramePr>
        <p:xfrm>
          <a:off x="330199" y="1109126"/>
          <a:ext cx="8695267" cy="5367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777B6F6-AB4A-9872-60FB-EF2097906230}"/>
              </a:ext>
            </a:extLst>
          </p:cNvPr>
          <p:cNvSpPr>
            <a:spLocks noGrp="1"/>
          </p:cNvSpPr>
          <p:nvPr>
            <p:ph type="sldNum" sz="quarter" idx="4"/>
          </p:nvPr>
        </p:nvSpPr>
        <p:spPr/>
        <p:txBody>
          <a:bodyPr/>
          <a:lstStyle/>
          <a:p>
            <a:r>
              <a:rPr lang="en-SG"/>
              <a:t>Page </a:t>
            </a:r>
            <a:fld id="{2F63C605-4FC6-46DE-BC90-871762EA3F52}" type="slidenum">
              <a:rPr lang="en-SG" smtClean="0"/>
              <a:pPr/>
              <a:t>3</a:t>
            </a:fld>
            <a:endParaRPr lang="en-SG" dirty="0"/>
          </a:p>
        </p:txBody>
      </p:sp>
      <p:pic>
        <p:nvPicPr>
          <p:cNvPr id="3" name="Picture 2">
            <a:extLst>
              <a:ext uri="{FF2B5EF4-FFF2-40B4-BE49-F238E27FC236}">
                <a16:creationId xmlns:a16="http://schemas.microsoft.com/office/drawing/2014/main" id="{AB46CB55-1FA4-C76E-430C-83CD115210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1019637"/>
          </a:xfrm>
          <a:prstGeom prst="rect">
            <a:avLst/>
          </a:prstGeom>
        </p:spPr>
      </p:pic>
    </p:spTree>
    <p:extLst>
      <p:ext uri="{BB962C8B-B14F-4D97-AF65-F5344CB8AC3E}">
        <p14:creationId xmlns:p14="http://schemas.microsoft.com/office/powerpoint/2010/main" val="106629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68302"/>
            <a:ext cx="6600413" cy="545561"/>
          </a:xfrm>
        </p:spPr>
        <p:txBody>
          <a:bodyPr>
            <a:normAutofit/>
          </a:bodyPr>
          <a:lstStyle/>
          <a:p>
            <a:r>
              <a:rPr lang="en-SG" sz="2800" dirty="0">
                <a:solidFill>
                  <a:schemeClr val="accent1"/>
                </a:solidFill>
                <a:latin typeface="Calibri" panose="020F0502020204030204" pitchFamily="34" charset="0"/>
                <a:cs typeface="Calibri" panose="020F0502020204030204" pitchFamily="34" charset="0"/>
              </a:rPr>
              <a:t>Technical Problem Statement</a:t>
            </a:r>
          </a:p>
        </p:txBody>
      </p:sp>
      <p:graphicFrame>
        <p:nvGraphicFramePr>
          <p:cNvPr id="6" name="Diagram 5">
            <a:extLst>
              <a:ext uri="{FF2B5EF4-FFF2-40B4-BE49-F238E27FC236}">
                <a16:creationId xmlns:a16="http://schemas.microsoft.com/office/drawing/2014/main" id="{145C7ED1-D169-0740-EB32-307D4883AE70}"/>
              </a:ext>
            </a:extLst>
          </p:cNvPr>
          <p:cNvGraphicFramePr/>
          <p:nvPr>
            <p:extLst>
              <p:ext uri="{D42A27DB-BD31-4B8C-83A1-F6EECF244321}">
                <p14:modId xmlns:p14="http://schemas.microsoft.com/office/powerpoint/2010/main" val="1502915485"/>
              </p:ext>
            </p:extLst>
          </p:nvPr>
        </p:nvGraphicFramePr>
        <p:xfrm>
          <a:off x="278919" y="1008576"/>
          <a:ext cx="8729134" cy="1182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4</a:t>
            </a:fld>
            <a:endParaRPr lang="en-SG" dirty="0"/>
          </a:p>
        </p:txBody>
      </p:sp>
      <p:graphicFrame>
        <p:nvGraphicFramePr>
          <p:cNvPr id="12" name="Table 12">
            <a:extLst>
              <a:ext uri="{FF2B5EF4-FFF2-40B4-BE49-F238E27FC236}">
                <a16:creationId xmlns:a16="http://schemas.microsoft.com/office/drawing/2014/main" id="{8C1E63BD-5E99-CE08-1BA8-FA3299CCE511}"/>
              </a:ext>
            </a:extLst>
          </p:cNvPr>
          <p:cNvGraphicFramePr>
            <a:graphicFrameLocks noGrp="1"/>
          </p:cNvGraphicFramePr>
          <p:nvPr>
            <p:extLst>
              <p:ext uri="{D42A27DB-BD31-4B8C-83A1-F6EECF244321}">
                <p14:modId xmlns:p14="http://schemas.microsoft.com/office/powerpoint/2010/main" val="3078087222"/>
              </p:ext>
            </p:extLst>
          </p:nvPr>
        </p:nvGraphicFramePr>
        <p:xfrm>
          <a:off x="207434" y="2309734"/>
          <a:ext cx="8729132" cy="3729116"/>
        </p:xfrm>
        <a:graphic>
          <a:graphicData uri="http://schemas.openxmlformats.org/drawingml/2006/table">
            <a:tbl>
              <a:tblPr firstRow="1" bandRow="1">
                <a:tableStyleId>{5C22544A-7EE6-4342-B048-85BDC9FD1C3A}</a:tableStyleId>
              </a:tblPr>
              <a:tblGrid>
                <a:gridCol w="4364566">
                  <a:extLst>
                    <a:ext uri="{9D8B030D-6E8A-4147-A177-3AD203B41FA5}">
                      <a16:colId xmlns:a16="http://schemas.microsoft.com/office/drawing/2014/main" val="3229482452"/>
                    </a:ext>
                  </a:extLst>
                </a:gridCol>
                <a:gridCol w="4364566">
                  <a:extLst>
                    <a:ext uri="{9D8B030D-6E8A-4147-A177-3AD203B41FA5}">
                      <a16:colId xmlns:a16="http://schemas.microsoft.com/office/drawing/2014/main" val="4040211180"/>
                    </a:ext>
                  </a:extLst>
                </a:gridCol>
              </a:tblGrid>
              <a:tr h="3729116">
                <a:tc>
                  <a:txBody>
                    <a:bodyPr/>
                    <a:lstStyle/>
                    <a:p>
                      <a:r>
                        <a:rPr lang="en-US" sz="1600" dirty="0">
                          <a:solidFill>
                            <a:schemeClr val="accent2">
                              <a:lumMod val="75000"/>
                            </a:schemeClr>
                          </a:solidFill>
                          <a:latin typeface="Calibri" panose="020F0502020204030204" pitchFamily="34" charset="0"/>
                          <a:cs typeface="Calibri" panose="020F0502020204030204" pitchFamily="34" charset="0"/>
                        </a:rPr>
                        <a:t>Problem statement # 1 </a:t>
                      </a:r>
                    </a:p>
                    <a:p>
                      <a:endParaRPr lang="en-US" sz="1600" dirty="0">
                        <a:solidFill>
                          <a:schemeClr val="accent2">
                            <a:lumMod val="75000"/>
                          </a:schemeClr>
                        </a:solidFill>
                        <a:latin typeface="Calibri" panose="020F0502020204030204" pitchFamily="34" charset="0"/>
                        <a:cs typeface="Calibri" panose="020F0502020204030204" pitchFamily="34" charset="0"/>
                      </a:endParaRPr>
                    </a:p>
                    <a:p>
                      <a:r>
                        <a:rPr lang="en-US" sz="1600" dirty="0">
                          <a:solidFill>
                            <a:schemeClr val="accent2">
                              <a:lumMod val="75000"/>
                            </a:schemeClr>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Binary Category Classification </a:t>
                      </a:r>
                    </a:p>
                    <a:p>
                      <a:endParaRPr lang="en-US" sz="1400" dirty="0">
                        <a:solidFill>
                          <a:schemeClr val="bg1"/>
                        </a:solidFill>
                        <a:latin typeface="Calibri" panose="020F0502020204030204" pitchFamily="34" charset="0"/>
                        <a:cs typeface="Calibri" panose="020F0502020204030204" pitchFamily="34" charset="0"/>
                      </a:endParaRPr>
                    </a:p>
                    <a:p>
                      <a:r>
                        <a:rPr lang="en-US" sz="1400" dirty="0">
                          <a:solidFill>
                            <a:schemeClr val="tx1"/>
                          </a:solidFill>
                          <a:latin typeface="Calibri" panose="020F0502020204030204" pitchFamily="34" charset="0"/>
                          <a:cs typeface="Calibri" panose="020F0502020204030204" pitchFamily="34" charset="0"/>
                        </a:rPr>
                        <a:t>The goal of this project is to improve abusive language detection with a focus on implicit abuse, to develop model using NLP techniques to accurately detect Abusive &amp; and Non-Abusive language. </a:t>
                      </a:r>
                    </a:p>
                    <a:p>
                      <a:endParaRPr lang="en-US" sz="1400" dirty="0">
                        <a:solidFill>
                          <a:schemeClr val="bg1"/>
                        </a:solidFill>
                        <a:latin typeface="Calibri" panose="020F0502020204030204" pitchFamily="34" charset="0"/>
                        <a:cs typeface="Calibri" panose="020F0502020204030204" pitchFamily="34" charset="0"/>
                      </a:endParaRPr>
                    </a:p>
                    <a:p>
                      <a:r>
                        <a:rPr lang="en-US" sz="1400" dirty="0">
                          <a:solidFill>
                            <a:schemeClr val="bg1"/>
                          </a:solidFill>
                          <a:latin typeface="Calibri" panose="020F0502020204030204" pitchFamily="34" charset="0"/>
                          <a:cs typeface="Calibri" panose="020F0502020204030204" pitchFamily="34" charset="0"/>
                        </a:rPr>
                        <a:t> </a:t>
                      </a:r>
                      <a:r>
                        <a:rPr lang="en-US" sz="1400" b="1" dirty="0">
                          <a:solidFill>
                            <a:srgbClr val="339933"/>
                          </a:solidFill>
                          <a:latin typeface="Calibri" panose="020F0502020204030204" pitchFamily="34" charset="0"/>
                          <a:cs typeface="Calibri" panose="020F0502020204030204" pitchFamily="34" charset="0"/>
                        </a:rPr>
                        <a:t>Non-Abusive Language</a:t>
                      </a:r>
                    </a:p>
                    <a:p>
                      <a:r>
                        <a:rPr lang="en-US" sz="1400" b="1" dirty="0">
                          <a:solidFill>
                            <a:schemeClr val="bg1"/>
                          </a:solidFill>
                          <a:latin typeface="Calibri" panose="020F0502020204030204" pitchFamily="34" charset="0"/>
                          <a:cs typeface="Calibri" panose="020F0502020204030204" pitchFamily="34" charset="0"/>
                        </a:rPr>
                        <a:t> </a:t>
                      </a:r>
                      <a:r>
                        <a:rPr lang="en-US" sz="1400" b="1" dirty="0">
                          <a:solidFill>
                            <a:srgbClr val="C00000"/>
                          </a:solidFill>
                          <a:latin typeface="Calibri" panose="020F0502020204030204" pitchFamily="34" charset="0"/>
                          <a:cs typeface="Calibri" panose="020F0502020204030204" pitchFamily="34" charset="0"/>
                        </a:rPr>
                        <a:t>Abusive Text Language</a:t>
                      </a:r>
                      <a:endParaRPr lang="en-SG" sz="1400" b="1" dirty="0">
                        <a:solidFill>
                          <a:srgbClr val="C00000"/>
                        </a:solidFill>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r>
                        <a:rPr lang="en-SG" sz="1600" dirty="0">
                          <a:solidFill>
                            <a:srgbClr val="F58220"/>
                          </a:solidFill>
                          <a:latin typeface="Calibri" panose="020F0502020204030204" pitchFamily="34" charset="0"/>
                          <a:cs typeface="Calibri" panose="020F0502020204030204" pitchFamily="34" charset="0"/>
                        </a:rPr>
                        <a:t>Problem statement # 2 </a:t>
                      </a:r>
                    </a:p>
                    <a:p>
                      <a:endParaRPr lang="en-SG" sz="1600" dirty="0">
                        <a:latin typeface="Calibri" panose="020F0502020204030204" pitchFamily="34" charset="0"/>
                        <a:cs typeface="Calibri" panose="020F0502020204030204" pitchFamily="34" charset="0"/>
                      </a:endParaRPr>
                    </a:p>
                    <a:p>
                      <a:r>
                        <a:rPr lang="en-SG" sz="1600" dirty="0">
                          <a:solidFill>
                            <a:schemeClr val="tx1"/>
                          </a:solidFill>
                          <a:latin typeface="Calibri" panose="020F0502020204030204" pitchFamily="34" charset="0"/>
                          <a:cs typeface="Calibri" panose="020F0502020204030204" pitchFamily="34" charset="0"/>
                        </a:rPr>
                        <a:t>                Image Classification </a:t>
                      </a:r>
                    </a:p>
                    <a:p>
                      <a:endParaRPr lang="en-SG" sz="1400" dirty="0">
                        <a:latin typeface="Calibri" panose="020F0502020204030204" pitchFamily="34" charset="0"/>
                        <a:cs typeface="Calibri" panose="020F0502020204030204" pitchFamily="34" charset="0"/>
                      </a:endParaRPr>
                    </a:p>
                    <a:p>
                      <a:r>
                        <a:rPr lang="en-US" sz="1400" dirty="0">
                          <a:solidFill>
                            <a:schemeClr val="tx1"/>
                          </a:solidFill>
                          <a:latin typeface="Calibri" panose="020F0502020204030204" pitchFamily="34" charset="0"/>
                          <a:cs typeface="Calibri" panose="020F0502020204030204" pitchFamily="34" charset="0"/>
                        </a:rPr>
                        <a:t>This goal of the business use case derives to develop a model that uses Computer Vision  techniques to accurately detect Abusive &amp; and Non-Abusive Images. </a:t>
                      </a:r>
                    </a:p>
                    <a:p>
                      <a:endParaRPr lang="en-US" sz="1400" dirty="0">
                        <a:solidFill>
                          <a:schemeClr val="tx1"/>
                        </a:solidFill>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 </a:t>
                      </a:r>
                      <a:r>
                        <a:rPr lang="en-US" sz="1400" dirty="0">
                          <a:solidFill>
                            <a:srgbClr val="339933"/>
                          </a:solidFill>
                          <a:latin typeface="Calibri" panose="020F0502020204030204" pitchFamily="34" charset="0"/>
                          <a:cs typeface="Calibri" panose="020F0502020204030204" pitchFamily="34" charset="0"/>
                        </a:rPr>
                        <a:t>Safe Image </a:t>
                      </a:r>
                    </a:p>
                    <a:p>
                      <a:r>
                        <a:rPr lang="en-US" sz="1400" dirty="0">
                          <a:solidFill>
                            <a:srgbClr val="339933"/>
                          </a:solidFill>
                          <a:latin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cs typeface="Calibri" panose="020F0502020204030204" pitchFamily="34" charset="0"/>
                        </a:rPr>
                        <a:t>Sexy Image</a:t>
                      </a:r>
                    </a:p>
                    <a:p>
                      <a:r>
                        <a:rPr lang="en-US" sz="1400" dirty="0">
                          <a:solidFill>
                            <a:srgbClr val="339933"/>
                          </a:solidFill>
                          <a:latin typeface="Calibri" panose="020F0502020204030204" pitchFamily="34" charset="0"/>
                          <a:cs typeface="Calibri" panose="020F0502020204030204" pitchFamily="34" charset="0"/>
                        </a:rPr>
                        <a:t> </a:t>
                      </a:r>
                      <a:r>
                        <a:rPr lang="en-US" sz="1400" dirty="0">
                          <a:solidFill>
                            <a:srgbClr val="FF0000"/>
                          </a:solidFill>
                          <a:latin typeface="Calibri" panose="020F0502020204030204" pitchFamily="34" charset="0"/>
                          <a:cs typeface="Calibri" panose="020F0502020204030204" pitchFamily="34" charset="0"/>
                        </a:rPr>
                        <a:t>Nude Image </a:t>
                      </a:r>
                      <a:endParaRPr lang="en-SG" sz="1400" dirty="0">
                        <a:solidFill>
                          <a:srgbClr val="FF0000"/>
                        </a:solidFill>
                        <a:latin typeface="Calibri" panose="020F0502020204030204" pitchFamily="34" charset="0"/>
                        <a:cs typeface="Calibri" panose="020F0502020204030204" pitchFamily="34" charset="0"/>
                      </a:endParaRPr>
                    </a:p>
                  </a:txBody>
                  <a:tcPr>
                    <a:solidFill>
                      <a:schemeClr val="bg1">
                        <a:lumMod val="95000"/>
                      </a:schemeClr>
                    </a:solidFill>
                  </a:tcPr>
                </a:tc>
                <a:extLst>
                  <a:ext uri="{0D108BD9-81ED-4DB2-BD59-A6C34878D82A}">
                    <a16:rowId xmlns:a16="http://schemas.microsoft.com/office/drawing/2014/main" val="2442461519"/>
                  </a:ext>
                </a:extLst>
              </a:tr>
            </a:tbl>
          </a:graphicData>
        </a:graphic>
      </p:graphicFrame>
      <p:pic>
        <p:nvPicPr>
          <p:cNvPr id="7" name="Picture 6">
            <a:extLst>
              <a:ext uri="{FF2B5EF4-FFF2-40B4-BE49-F238E27FC236}">
                <a16:creationId xmlns:a16="http://schemas.microsoft.com/office/drawing/2014/main" id="{6C76483D-AD2A-5F2B-F677-997ACAA2EC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27114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13" y="464444"/>
            <a:ext cx="8312150" cy="492440"/>
          </a:xfrm>
        </p:spPr>
        <p:txBody>
          <a:bodyPr>
            <a:noAutofit/>
          </a:bodyPr>
          <a:lstStyle/>
          <a:p>
            <a:br>
              <a:rPr lang="en-SG" sz="2800" dirty="0">
                <a:latin typeface="Calibri" panose="020F0502020204030204" pitchFamily="34" charset="0"/>
                <a:cs typeface="Calibri" panose="020F0502020204030204" pitchFamily="34" charset="0"/>
              </a:rPr>
            </a:br>
            <a:r>
              <a:rPr lang="en-SG" sz="2800" dirty="0"/>
              <a:t>Dataset  </a:t>
            </a:r>
            <a:r>
              <a:rPr lang="en-US" sz="2800" b="1" dirty="0">
                <a:latin typeface="Calibri" panose="020F0502020204030204" pitchFamily="34" charset="0"/>
                <a:cs typeface="Calibri" panose="020F0502020204030204" pitchFamily="34" charset="0"/>
              </a:rPr>
              <a:t>- Binary Category Classification </a:t>
            </a:r>
            <a:br>
              <a:rPr lang="en-US" sz="2800" dirty="0">
                <a:latin typeface="Calibri" panose="020F0502020204030204" pitchFamily="34" charset="0"/>
                <a:cs typeface="Calibri" panose="020F0502020204030204" pitchFamily="34" charset="0"/>
              </a:rPr>
            </a:br>
            <a:endParaRPr lang="en-SG" sz="2800" dirty="0"/>
          </a:p>
        </p:txBody>
      </p:sp>
      <p:sp>
        <p:nvSpPr>
          <p:cNvPr id="3" name="Text Placeholder 2"/>
          <p:cNvSpPr>
            <a:spLocks noGrp="1"/>
          </p:cNvSpPr>
          <p:nvPr>
            <p:ph type="body" sz="quarter" idx="13"/>
          </p:nvPr>
        </p:nvSpPr>
        <p:spPr>
          <a:xfrm>
            <a:off x="628650" y="1167027"/>
            <a:ext cx="7886700" cy="5005173"/>
          </a:xfrm>
        </p:spPr>
        <p:txBody>
          <a:bodyPr>
            <a:normAutofit/>
          </a:bodyPr>
          <a:lstStyle/>
          <a:p>
            <a:pPr algn="l">
              <a:buFont typeface="Arial" panose="020B0604020202020204" pitchFamily="34" charset="0"/>
              <a:buChar char="•"/>
            </a:pPr>
            <a:r>
              <a:rPr lang="en-US" sz="1400" b="0" i="0" dirty="0">
                <a:solidFill>
                  <a:srgbClr val="1F2328"/>
                </a:solidFill>
                <a:effectLst/>
                <a:latin typeface="-apple-system"/>
              </a:rPr>
              <a:t>Process the train data carefully as the data has emojis, English texts, some symbols, links etc. Also, note that the language detected often is not correct so don't rely blindly on it.</a:t>
            </a:r>
          </a:p>
          <a:p>
            <a:pPr algn="l">
              <a:buFont typeface="Arial" panose="020B0604020202020204" pitchFamily="34" charset="0"/>
              <a:buChar char="•"/>
            </a:pPr>
            <a:r>
              <a:rPr lang="en-US" sz="1400" b="0" i="0" dirty="0">
                <a:solidFill>
                  <a:srgbClr val="1F2328"/>
                </a:solidFill>
                <a:effectLst/>
                <a:latin typeface="-apple-system"/>
              </a:rPr>
              <a:t>Features like detected language of the text, total likes, total reports and views along with text are also provided. These features were not included by me during the training process.</a:t>
            </a:r>
          </a:p>
          <a:p>
            <a:pPr algn="l">
              <a:buFont typeface="Arial" panose="020B0604020202020204" pitchFamily="34" charset="0"/>
              <a:buChar char="•"/>
            </a:pPr>
            <a:r>
              <a:rPr lang="en-US" sz="1400" b="0" i="0" dirty="0">
                <a:solidFill>
                  <a:srgbClr val="1F2328"/>
                </a:solidFill>
                <a:effectLst/>
                <a:latin typeface="-apple-system"/>
              </a:rPr>
              <a:t>Cleaned the data(remove emojis, punctuations etc.)</a:t>
            </a:r>
          </a:p>
          <a:p>
            <a:pPr algn="l">
              <a:buFont typeface="Arial" panose="020B0604020202020204" pitchFamily="34" charset="0"/>
              <a:buChar char="•"/>
            </a:pPr>
            <a:r>
              <a:rPr lang="en-US" sz="1400" b="0" i="0" dirty="0">
                <a:solidFill>
                  <a:srgbClr val="1F2328"/>
                </a:solidFill>
                <a:effectLst/>
                <a:latin typeface="-apple-system"/>
              </a:rPr>
              <a:t>Trim the data acc to text lengths.</a:t>
            </a:r>
          </a:p>
          <a:p>
            <a:pPr marL="0" indent="0">
              <a:buNone/>
            </a:pPr>
            <a:endParaRPr lang="en-SG" sz="1400" dirty="0"/>
          </a:p>
          <a:p>
            <a:pPr marL="0" indent="0">
              <a:buNone/>
            </a:pPr>
            <a:r>
              <a:rPr lang="en-SG" sz="1600" b="1" dirty="0">
                <a:solidFill>
                  <a:srgbClr val="339933"/>
                </a:solidFill>
                <a:latin typeface="Calibri" panose="020F0502020204030204" pitchFamily="34" charset="0"/>
                <a:cs typeface="Calibri" panose="020F0502020204030204" pitchFamily="34" charset="0"/>
              </a:rPr>
              <a:t>Below is the data set count from internet </a:t>
            </a:r>
            <a:endParaRPr lang="en-SG" sz="1400" dirty="0"/>
          </a:p>
          <a:p>
            <a:pPr marL="0" indent="0">
              <a:buNone/>
            </a:pPr>
            <a:endParaRPr lang="en-SG" sz="1400" dirty="0"/>
          </a:p>
          <a:p>
            <a:endParaRPr lang="en-SG" sz="1400"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5</a:t>
            </a:fld>
            <a:endParaRPr lang="en-SG" dirty="0"/>
          </a:p>
        </p:txBody>
      </p:sp>
      <p:graphicFrame>
        <p:nvGraphicFramePr>
          <p:cNvPr id="5" name="Table 5">
            <a:extLst>
              <a:ext uri="{FF2B5EF4-FFF2-40B4-BE49-F238E27FC236}">
                <a16:creationId xmlns:a16="http://schemas.microsoft.com/office/drawing/2014/main" id="{5268A04A-B756-D9BB-932B-0E8C63C721C8}"/>
              </a:ext>
            </a:extLst>
          </p:cNvPr>
          <p:cNvGraphicFramePr>
            <a:graphicFrameLocks noGrp="1"/>
          </p:cNvGraphicFramePr>
          <p:nvPr>
            <p:extLst>
              <p:ext uri="{D42A27DB-BD31-4B8C-83A1-F6EECF244321}">
                <p14:modId xmlns:p14="http://schemas.microsoft.com/office/powerpoint/2010/main" val="3142741211"/>
              </p:ext>
            </p:extLst>
          </p:nvPr>
        </p:nvGraphicFramePr>
        <p:xfrm>
          <a:off x="630022" y="3736515"/>
          <a:ext cx="4123774" cy="1086147"/>
        </p:xfrm>
        <a:graphic>
          <a:graphicData uri="http://schemas.openxmlformats.org/drawingml/2006/table">
            <a:tbl>
              <a:tblPr firstRow="1" bandRow="1">
                <a:tableStyleId>{5C22544A-7EE6-4342-B048-85BDC9FD1C3A}</a:tableStyleId>
              </a:tblPr>
              <a:tblGrid>
                <a:gridCol w="2061887">
                  <a:extLst>
                    <a:ext uri="{9D8B030D-6E8A-4147-A177-3AD203B41FA5}">
                      <a16:colId xmlns:a16="http://schemas.microsoft.com/office/drawing/2014/main" val="2793264760"/>
                    </a:ext>
                  </a:extLst>
                </a:gridCol>
                <a:gridCol w="2061887">
                  <a:extLst>
                    <a:ext uri="{9D8B030D-6E8A-4147-A177-3AD203B41FA5}">
                      <a16:colId xmlns:a16="http://schemas.microsoft.com/office/drawing/2014/main" val="3990488280"/>
                    </a:ext>
                  </a:extLst>
                </a:gridCol>
              </a:tblGrid>
              <a:tr h="362049">
                <a:tc>
                  <a:txBody>
                    <a:bodyPr/>
                    <a:lstStyle/>
                    <a:p>
                      <a:pPr algn="ctr"/>
                      <a:r>
                        <a:rPr lang="en-SG" sz="1600" dirty="0">
                          <a:latin typeface="Calibri" panose="020F0502020204030204" pitchFamily="34" charset="0"/>
                          <a:cs typeface="Calibri" panose="020F0502020204030204" pitchFamily="34" charset="0"/>
                        </a:rPr>
                        <a:t>Category</a:t>
                      </a:r>
                    </a:p>
                  </a:txBody>
                  <a:tcPr anchor="ctr">
                    <a:solidFill>
                      <a:schemeClr val="accent2"/>
                    </a:solidFill>
                  </a:tcPr>
                </a:tc>
                <a:tc>
                  <a:txBody>
                    <a:bodyPr/>
                    <a:lstStyle/>
                    <a:p>
                      <a:pPr algn="ctr"/>
                      <a:r>
                        <a:rPr lang="en-SG" sz="1600" dirty="0">
                          <a:latin typeface="Calibri" panose="020F0502020204030204" pitchFamily="34" charset="0"/>
                          <a:cs typeface="Calibri" panose="020F0502020204030204" pitchFamily="34" charset="0"/>
                        </a:rPr>
                        <a:t>Count</a:t>
                      </a:r>
                    </a:p>
                  </a:txBody>
                  <a:tcPr anchor="ctr">
                    <a:solidFill>
                      <a:schemeClr val="accent2"/>
                    </a:solidFill>
                  </a:tcPr>
                </a:tc>
                <a:extLst>
                  <a:ext uri="{0D108BD9-81ED-4DB2-BD59-A6C34878D82A}">
                    <a16:rowId xmlns:a16="http://schemas.microsoft.com/office/drawing/2014/main" val="915269571"/>
                  </a:ext>
                </a:extLst>
              </a:tr>
              <a:tr h="362049">
                <a:tc>
                  <a:txBody>
                    <a:bodyPr/>
                    <a:lstStyle/>
                    <a:p>
                      <a:pPr algn="ctr"/>
                      <a:r>
                        <a:rPr lang="en-SG" sz="1400" dirty="0">
                          <a:latin typeface="Calibri" panose="020F0502020204030204" pitchFamily="34" charset="0"/>
                          <a:cs typeface="Calibri" panose="020F0502020204030204" pitchFamily="34" charset="0"/>
                        </a:rPr>
                        <a:t>Abuse</a:t>
                      </a:r>
                    </a:p>
                  </a:txBody>
                  <a:tcPr anchor="ctr"/>
                </a:tc>
                <a:tc>
                  <a:txBody>
                    <a:bodyPr/>
                    <a:lstStyle/>
                    <a:p>
                      <a:pPr algn="ctr"/>
                      <a:r>
                        <a:rPr lang="en-SG" sz="1400" b="0" i="0" kern="1200" dirty="0">
                          <a:solidFill>
                            <a:schemeClr val="dk1"/>
                          </a:solidFill>
                          <a:effectLst/>
                          <a:latin typeface="Calibri" panose="020F0502020204030204" pitchFamily="34" charset="0"/>
                          <a:ea typeface="+mn-ea"/>
                          <a:cs typeface="Calibri" panose="020F0502020204030204" pitchFamily="34" charset="0"/>
                        </a:rPr>
                        <a:t>48602</a:t>
                      </a:r>
                      <a:endParaRPr lang="en-SG"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43528907"/>
                  </a:ext>
                </a:extLst>
              </a:tr>
              <a:tr h="362049">
                <a:tc>
                  <a:txBody>
                    <a:bodyPr/>
                    <a:lstStyle/>
                    <a:p>
                      <a:pPr algn="ctr"/>
                      <a:r>
                        <a:rPr lang="en-SG" sz="1400" dirty="0">
                          <a:latin typeface="Calibri" panose="020F0502020204030204" pitchFamily="34" charset="0"/>
                          <a:cs typeface="Calibri" panose="020F0502020204030204" pitchFamily="34" charset="0"/>
                        </a:rPr>
                        <a:t>Non Abuse </a:t>
                      </a:r>
                    </a:p>
                  </a:txBody>
                  <a:tcPr anchor="ctr"/>
                </a:tc>
                <a:tc>
                  <a:txBody>
                    <a:bodyPr/>
                    <a:lstStyle/>
                    <a:p>
                      <a:pPr algn="ctr"/>
                      <a:r>
                        <a:rPr lang="en-SG" sz="1400" b="0" i="0" kern="1200" dirty="0">
                          <a:solidFill>
                            <a:schemeClr val="dk1"/>
                          </a:solidFill>
                          <a:effectLst/>
                          <a:latin typeface="Calibri" panose="020F0502020204030204" pitchFamily="34" charset="0"/>
                          <a:ea typeface="+mn-ea"/>
                          <a:cs typeface="Calibri" panose="020F0502020204030204" pitchFamily="34" charset="0"/>
                        </a:rPr>
                        <a:t>363235</a:t>
                      </a:r>
                      <a:endParaRPr lang="en-SG" sz="1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764188"/>
                  </a:ext>
                </a:extLst>
              </a:tr>
            </a:tbl>
          </a:graphicData>
        </a:graphic>
      </p:graphicFrame>
      <p:pic>
        <p:nvPicPr>
          <p:cNvPr id="10" name="Picture 9">
            <a:extLst>
              <a:ext uri="{FF2B5EF4-FFF2-40B4-BE49-F238E27FC236}">
                <a16:creationId xmlns:a16="http://schemas.microsoft.com/office/drawing/2014/main" id="{44E0EDAD-2764-5558-6702-E4CA1B90EC68}"/>
              </a:ext>
            </a:extLst>
          </p:cNvPr>
          <p:cNvPicPr>
            <a:picLocks noChangeAspect="1"/>
          </p:cNvPicPr>
          <p:nvPr/>
        </p:nvPicPr>
        <p:blipFill>
          <a:blip r:embed="rId2"/>
          <a:stretch>
            <a:fillRect/>
          </a:stretch>
        </p:blipFill>
        <p:spPr>
          <a:xfrm>
            <a:off x="4817247" y="2756310"/>
            <a:ext cx="3533016" cy="3046558"/>
          </a:xfrm>
          <a:prstGeom prst="rect">
            <a:avLst/>
          </a:prstGeom>
          <a:solidFill>
            <a:schemeClr val="accent2"/>
          </a:solidFill>
        </p:spPr>
      </p:pic>
      <p:sp>
        <p:nvSpPr>
          <p:cNvPr id="11" name="TextBox 10">
            <a:extLst>
              <a:ext uri="{FF2B5EF4-FFF2-40B4-BE49-F238E27FC236}">
                <a16:creationId xmlns:a16="http://schemas.microsoft.com/office/drawing/2014/main" id="{00B4FEAC-61E6-672B-D8D3-C24CF96ACE5D}"/>
              </a:ext>
            </a:extLst>
          </p:cNvPr>
          <p:cNvSpPr txBox="1"/>
          <p:nvPr/>
        </p:nvSpPr>
        <p:spPr>
          <a:xfrm>
            <a:off x="207433" y="6038850"/>
            <a:ext cx="8800619" cy="369332"/>
          </a:xfrm>
          <a:prstGeom prst="rect">
            <a:avLst/>
          </a:prstGeom>
          <a:noFill/>
        </p:spPr>
        <p:txBody>
          <a:bodyPr wrap="square">
            <a:spAutoFit/>
          </a:bodyPr>
          <a:lstStyle/>
          <a:p>
            <a:r>
              <a:rPr lang="en-US" sz="900" b="1" dirty="0">
                <a:solidFill>
                  <a:schemeClr val="bg1">
                    <a:lumMod val="50000"/>
                  </a:schemeClr>
                </a:solidFill>
                <a:latin typeface="Calibri" panose="020F0502020204030204" pitchFamily="34" charset="0"/>
                <a:cs typeface="Calibri" panose="020F0502020204030204" pitchFamily="34" charset="0"/>
              </a:rPr>
              <a:t>Class imbalance is a common problem in machine learning that occurs when the distribution of examples within a dataset is skewed or biased. This can lead to a bias in the trained model, which can negatively impact its performance</a:t>
            </a:r>
            <a:endParaRPr lang="en-SG" sz="900" b="1" dirty="0" err="1">
              <a:solidFill>
                <a:schemeClr val="bg1">
                  <a:lumMod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8308DF48-6085-E663-F4F6-0C6023942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68456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86AC-E193-2E83-62F1-B272FCDC7496}"/>
              </a:ext>
            </a:extLst>
          </p:cNvPr>
          <p:cNvSpPr>
            <a:spLocks noGrp="1"/>
          </p:cNvSpPr>
          <p:nvPr>
            <p:ph type="title"/>
          </p:nvPr>
        </p:nvSpPr>
        <p:spPr>
          <a:xfrm>
            <a:off x="0" y="316648"/>
            <a:ext cx="6600413" cy="545561"/>
          </a:xfrm>
        </p:spPr>
        <p:txBody>
          <a:bodyPr>
            <a:noAutofit/>
          </a:bodyPr>
          <a:lstStyle/>
          <a:p>
            <a:br>
              <a:rPr lang="en-SG" sz="2800" dirty="0"/>
            </a:br>
            <a:r>
              <a:rPr lang="en-SG" sz="2800" dirty="0">
                <a:latin typeface="Calibri" panose="020F0502020204030204" pitchFamily="34" charset="0"/>
                <a:cs typeface="Calibri" panose="020F0502020204030204" pitchFamily="34" charset="0"/>
              </a:rPr>
              <a:t>About </a:t>
            </a:r>
            <a:r>
              <a:rPr lang="en-SG" sz="2800" dirty="0"/>
              <a:t>Dataset  </a:t>
            </a:r>
            <a:r>
              <a:rPr lang="en-US" sz="2800" dirty="0"/>
              <a:t>- </a:t>
            </a:r>
            <a:r>
              <a:rPr lang="en-US" sz="2800" b="1" dirty="0">
                <a:latin typeface="Calibri" panose="020F0502020204030204" pitchFamily="34" charset="0"/>
                <a:cs typeface="Calibri" panose="020F0502020204030204" pitchFamily="34" charset="0"/>
              </a:rPr>
              <a:t>Image Classification</a:t>
            </a:r>
            <a:r>
              <a:rPr lang="en-US" sz="2800" dirty="0"/>
              <a:t> </a:t>
            </a:r>
            <a:br>
              <a:rPr lang="en-US" sz="2800" dirty="0">
                <a:latin typeface="Calibri" panose="020F0502020204030204" pitchFamily="34" charset="0"/>
                <a:cs typeface="Calibri" panose="020F0502020204030204" pitchFamily="34" charset="0"/>
              </a:rPr>
            </a:br>
            <a:endParaRPr lang="en-SG" sz="2800" dirty="0"/>
          </a:p>
        </p:txBody>
      </p:sp>
      <p:sp>
        <p:nvSpPr>
          <p:cNvPr id="4" name="Slide Number Placeholder 3">
            <a:extLst>
              <a:ext uri="{FF2B5EF4-FFF2-40B4-BE49-F238E27FC236}">
                <a16:creationId xmlns:a16="http://schemas.microsoft.com/office/drawing/2014/main" id="{F2FB743B-5B27-03D4-0C50-E9DD674F1EF5}"/>
              </a:ext>
            </a:extLst>
          </p:cNvPr>
          <p:cNvSpPr>
            <a:spLocks noGrp="1"/>
          </p:cNvSpPr>
          <p:nvPr>
            <p:ph type="sldNum" sz="quarter" idx="4"/>
          </p:nvPr>
        </p:nvSpPr>
        <p:spPr/>
        <p:txBody>
          <a:bodyPr/>
          <a:lstStyle/>
          <a:p>
            <a:r>
              <a:rPr lang="en-SG" dirty="0"/>
              <a:t>Page </a:t>
            </a:r>
            <a:fld id="{2F63C605-4FC6-46DE-BC90-871762EA3F52}" type="slidenum">
              <a:rPr lang="en-SG" smtClean="0"/>
              <a:pPr/>
              <a:t>6</a:t>
            </a:fld>
            <a:endParaRPr lang="en-SG" dirty="0"/>
          </a:p>
        </p:txBody>
      </p:sp>
      <p:graphicFrame>
        <p:nvGraphicFramePr>
          <p:cNvPr id="7" name="Diagram 6">
            <a:extLst>
              <a:ext uri="{FF2B5EF4-FFF2-40B4-BE49-F238E27FC236}">
                <a16:creationId xmlns:a16="http://schemas.microsoft.com/office/drawing/2014/main" id="{30035DC9-0695-0322-7F1E-A93CCCFD3540}"/>
              </a:ext>
            </a:extLst>
          </p:cNvPr>
          <p:cNvGraphicFramePr/>
          <p:nvPr>
            <p:extLst>
              <p:ext uri="{D42A27DB-BD31-4B8C-83A1-F6EECF244321}">
                <p14:modId xmlns:p14="http://schemas.microsoft.com/office/powerpoint/2010/main" val="2062318687"/>
              </p:ext>
            </p:extLst>
          </p:nvPr>
        </p:nvGraphicFramePr>
        <p:xfrm>
          <a:off x="95410" y="2286338"/>
          <a:ext cx="3833446" cy="3666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58944EE-2DB9-B51E-D3AA-BE17BB22B378}"/>
              </a:ext>
            </a:extLst>
          </p:cNvPr>
          <p:cNvSpPr txBox="1"/>
          <p:nvPr/>
        </p:nvSpPr>
        <p:spPr>
          <a:xfrm>
            <a:off x="316524" y="905268"/>
            <a:ext cx="8352692" cy="954107"/>
          </a:xfrm>
          <a:prstGeom prst="rect">
            <a:avLst/>
          </a:prstGeom>
          <a:noFill/>
        </p:spPr>
        <p:txBody>
          <a:bodyPr wrap="square" rtlCol="0">
            <a:spAutoFit/>
          </a:bodyPr>
          <a:lstStyle/>
          <a:p>
            <a:r>
              <a:rPr lang="en-US" sz="1400" b="0" i="0" dirty="0">
                <a:solidFill>
                  <a:srgbClr val="202124"/>
                </a:solidFill>
                <a:effectLst/>
                <a:latin typeface="Calibri" panose="020F0502020204030204" pitchFamily="34" charset="0"/>
                <a:cs typeface="Calibri" panose="020F0502020204030204" pitchFamily="34" charset="0"/>
              </a:rPr>
              <a:t>we need  work to prevent the spread of illegal child sexual abuse material (referred to as CSAM). Child safety organizations and governments rightly expect — and in many cases require — us to take action to remove it from our systems. Which is why, when we find CSAM on our platforms, we remove it, report it and often take the step to suspend the account.</a:t>
            </a:r>
            <a:endParaRPr lang="en-SG" sz="1400" dirty="0" err="1">
              <a:solidFill>
                <a:schemeClr val="tx1">
                  <a:lumMod val="75000"/>
                  <a:lumOff val="25000"/>
                </a:schemeClr>
              </a:solidFill>
              <a:latin typeface="Calibri" panose="020F0502020204030204" pitchFamily="34" charset="0"/>
              <a:cs typeface="Calibri" panose="020F0502020204030204" pitchFamily="34" charset="0"/>
            </a:endParaRPr>
          </a:p>
        </p:txBody>
      </p:sp>
      <p:graphicFrame>
        <p:nvGraphicFramePr>
          <p:cNvPr id="9" name="Table 9">
            <a:extLst>
              <a:ext uri="{FF2B5EF4-FFF2-40B4-BE49-F238E27FC236}">
                <a16:creationId xmlns:a16="http://schemas.microsoft.com/office/drawing/2014/main" id="{1A687ECA-4785-6D19-DAD7-4619AEED719F}"/>
              </a:ext>
            </a:extLst>
          </p:cNvPr>
          <p:cNvGraphicFramePr>
            <a:graphicFrameLocks noGrp="1"/>
          </p:cNvGraphicFramePr>
          <p:nvPr>
            <p:extLst>
              <p:ext uri="{D42A27DB-BD31-4B8C-83A1-F6EECF244321}">
                <p14:modId xmlns:p14="http://schemas.microsoft.com/office/powerpoint/2010/main" val="2683049364"/>
              </p:ext>
            </p:extLst>
          </p:nvPr>
        </p:nvGraphicFramePr>
        <p:xfrm>
          <a:off x="4104853" y="3043747"/>
          <a:ext cx="4466492" cy="1483360"/>
        </p:xfrm>
        <a:graphic>
          <a:graphicData uri="http://schemas.openxmlformats.org/drawingml/2006/table">
            <a:tbl>
              <a:tblPr firstRow="1" bandRow="1">
                <a:tableStyleId>{5C22544A-7EE6-4342-B048-85BDC9FD1C3A}</a:tableStyleId>
              </a:tblPr>
              <a:tblGrid>
                <a:gridCol w="2233246">
                  <a:extLst>
                    <a:ext uri="{9D8B030D-6E8A-4147-A177-3AD203B41FA5}">
                      <a16:colId xmlns:a16="http://schemas.microsoft.com/office/drawing/2014/main" val="2665944849"/>
                    </a:ext>
                  </a:extLst>
                </a:gridCol>
                <a:gridCol w="2233246">
                  <a:extLst>
                    <a:ext uri="{9D8B030D-6E8A-4147-A177-3AD203B41FA5}">
                      <a16:colId xmlns:a16="http://schemas.microsoft.com/office/drawing/2014/main" val="895452036"/>
                    </a:ext>
                  </a:extLst>
                </a:gridCol>
              </a:tblGrid>
              <a:tr h="370840">
                <a:tc>
                  <a:txBody>
                    <a:bodyPr/>
                    <a:lstStyle/>
                    <a:p>
                      <a:pPr algn="ctr"/>
                      <a:r>
                        <a:rPr lang="en-SG" dirty="0">
                          <a:latin typeface="Calibri" panose="020F0502020204030204" pitchFamily="34" charset="0"/>
                          <a:cs typeface="Calibri" panose="020F0502020204030204" pitchFamily="34" charset="0"/>
                        </a:rPr>
                        <a:t>Category</a:t>
                      </a:r>
                    </a:p>
                  </a:txBody>
                  <a:tcPr>
                    <a:solidFill>
                      <a:schemeClr val="accent2"/>
                    </a:solidFill>
                  </a:tcPr>
                </a:tc>
                <a:tc>
                  <a:txBody>
                    <a:bodyPr/>
                    <a:lstStyle/>
                    <a:p>
                      <a:pPr algn="ctr"/>
                      <a:r>
                        <a:rPr lang="en-SG" dirty="0">
                          <a:latin typeface="Calibri" panose="020F0502020204030204" pitchFamily="34" charset="0"/>
                          <a:cs typeface="Calibri" panose="020F0502020204030204" pitchFamily="34" charset="0"/>
                        </a:rPr>
                        <a:t>Count</a:t>
                      </a:r>
                    </a:p>
                  </a:txBody>
                  <a:tcPr>
                    <a:solidFill>
                      <a:schemeClr val="accent2"/>
                    </a:solidFill>
                  </a:tcPr>
                </a:tc>
                <a:extLst>
                  <a:ext uri="{0D108BD9-81ED-4DB2-BD59-A6C34878D82A}">
                    <a16:rowId xmlns:a16="http://schemas.microsoft.com/office/drawing/2014/main" val="2928649440"/>
                  </a:ext>
                </a:extLst>
              </a:tr>
              <a:tr h="370840">
                <a:tc>
                  <a:txBody>
                    <a:bodyPr/>
                    <a:lstStyle/>
                    <a:p>
                      <a:pPr algn="ctr"/>
                      <a:r>
                        <a:rPr lang="en-SG" dirty="0">
                          <a:latin typeface="Calibri" panose="020F0502020204030204" pitchFamily="34" charset="0"/>
                          <a:cs typeface="Calibri" panose="020F0502020204030204" pitchFamily="34" charset="0"/>
                        </a:rPr>
                        <a:t>Safe Image</a:t>
                      </a:r>
                    </a:p>
                  </a:txBody>
                  <a:tcPr/>
                </a:tc>
                <a:tc>
                  <a:txBody>
                    <a:bodyPr/>
                    <a:lstStyle/>
                    <a:p>
                      <a:pPr algn="ctr"/>
                      <a:r>
                        <a:rPr lang="en-SG" sz="1800" b="0" i="0" kern="1200" dirty="0">
                          <a:solidFill>
                            <a:schemeClr val="dk1"/>
                          </a:solidFill>
                          <a:effectLst/>
                          <a:latin typeface="+mn-lt"/>
                          <a:ea typeface="+mn-ea"/>
                          <a:cs typeface="+mn-cs"/>
                        </a:rPr>
                        <a:t>38411</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6563208"/>
                  </a:ext>
                </a:extLst>
              </a:tr>
              <a:tr h="370840">
                <a:tc>
                  <a:txBody>
                    <a:bodyPr/>
                    <a:lstStyle/>
                    <a:p>
                      <a:pPr algn="ctr"/>
                      <a:r>
                        <a:rPr lang="en-SG" dirty="0">
                          <a:latin typeface="Calibri" panose="020F0502020204030204" pitchFamily="34" charset="0"/>
                          <a:cs typeface="Calibri" panose="020F0502020204030204" pitchFamily="34" charset="0"/>
                        </a:rPr>
                        <a:t>Sexy Image</a:t>
                      </a:r>
                    </a:p>
                  </a:txBody>
                  <a:tcPr/>
                </a:tc>
                <a:tc>
                  <a:txBody>
                    <a:bodyPr/>
                    <a:lstStyle/>
                    <a:p>
                      <a:pPr algn="ctr"/>
                      <a:r>
                        <a:rPr lang="en-SG" sz="1800" b="0" i="0" kern="1200" dirty="0">
                          <a:solidFill>
                            <a:schemeClr val="dk1"/>
                          </a:solidFill>
                          <a:effectLst/>
                          <a:latin typeface="+mn-lt"/>
                          <a:ea typeface="+mn-ea"/>
                          <a:cs typeface="+mn-cs"/>
                        </a:rPr>
                        <a:t>38005</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4374938"/>
                  </a:ext>
                </a:extLst>
              </a:tr>
              <a:tr h="370840">
                <a:tc>
                  <a:txBody>
                    <a:bodyPr/>
                    <a:lstStyle/>
                    <a:p>
                      <a:pPr algn="ctr"/>
                      <a:r>
                        <a:rPr lang="en-SG" dirty="0">
                          <a:latin typeface="Calibri" panose="020F0502020204030204" pitchFamily="34" charset="0"/>
                          <a:cs typeface="Calibri" panose="020F0502020204030204" pitchFamily="34" charset="0"/>
                        </a:rPr>
                        <a:t>Nude Image</a:t>
                      </a:r>
                    </a:p>
                  </a:txBody>
                  <a:tcPr/>
                </a:tc>
                <a:tc>
                  <a:txBody>
                    <a:bodyPr/>
                    <a:lstStyle/>
                    <a:p>
                      <a:pPr algn="ctr"/>
                      <a:r>
                        <a:rPr lang="en-SG" sz="1800" b="0" i="0" kern="1200" dirty="0">
                          <a:solidFill>
                            <a:schemeClr val="dk1"/>
                          </a:solidFill>
                          <a:effectLst/>
                          <a:latin typeface="+mn-lt"/>
                          <a:ea typeface="+mn-ea"/>
                          <a:cs typeface="+mn-cs"/>
                        </a:rPr>
                        <a:t>38000</a:t>
                      </a:r>
                      <a:endParaRPr lang="en-S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72713710"/>
                  </a:ext>
                </a:extLst>
              </a:tr>
            </a:tbl>
          </a:graphicData>
        </a:graphic>
      </p:graphicFrame>
      <p:sp>
        <p:nvSpPr>
          <p:cNvPr id="11" name="TextBox 10">
            <a:extLst>
              <a:ext uri="{FF2B5EF4-FFF2-40B4-BE49-F238E27FC236}">
                <a16:creationId xmlns:a16="http://schemas.microsoft.com/office/drawing/2014/main" id="{6484C410-67CE-E51A-CB03-978E3A88C9F3}"/>
              </a:ext>
            </a:extLst>
          </p:cNvPr>
          <p:cNvSpPr txBox="1"/>
          <p:nvPr/>
        </p:nvSpPr>
        <p:spPr>
          <a:xfrm>
            <a:off x="4052099" y="4660668"/>
            <a:ext cx="4572000" cy="338554"/>
          </a:xfrm>
          <a:prstGeom prst="rect">
            <a:avLst/>
          </a:prstGeom>
          <a:noFill/>
        </p:spPr>
        <p:txBody>
          <a:bodyPr wrap="square">
            <a:spAutoFit/>
          </a:bodyPr>
          <a:lstStyle/>
          <a:p>
            <a:pPr marL="0" indent="0">
              <a:buNone/>
            </a:pPr>
            <a:r>
              <a:rPr lang="en-SG" sz="1600" b="1" dirty="0">
                <a:solidFill>
                  <a:srgbClr val="339933"/>
                </a:solidFill>
                <a:latin typeface="Calibri" panose="020F0502020204030204" pitchFamily="34" charset="0"/>
                <a:cs typeface="Calibri" panose="020F0502020204030204" pitchFamily="34" charset="0"/>
              </a:rPr>
              <a:t>Above is the data set count from internet </a:t>
            </a:r>
            <a:endParaRPr lang="en-SG" sz="1400" dirty="0"/>
          </a:p>
        </p:txBody>
      </p:sp>
      <p:pic>
        <p:nvPicPr>
          <p:cNvPr id="12" name="Picture 11">
            <a:extLst>
              <a:ext uri="{FF2B5EF4-FFF2-40B4-BE49-F238E27FC236}">
                <a16:creationId xmlns:a16="http://schemas.microsoft.com/office/drawing/2014/main" id="{C9CB48F8-7639-48CB-E406-60F3CAABAE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321999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2" y="203249"/>
            <a:ext cx="5508213" cy="679916"/>
          </a:xfrm>
          <a:noFill/>
          <a:ln>
            <a:noFill/>
          </a:ln>
        </p:spPr>
        <p:txBody>
          <a:bodyPr>
            <a:normAutofit/>
          </a:bodyPr>
          <a:lstStyle/>
          <a:p>
            <a:r>
              <a:rPr lang="en-US" sz="2800" dirty="0">
                <a:solidFill>
                  <a:schemeClr val="accent1"/>
                </a:solidFill>
              </a:rPr>
              <a:t>Application Flow Phase #1 </a:t>
            </a:r>
            <a:endParaRPr lang="en-SG" sz="2800" dirty="0">
              <a:solidFill>
                <a:schemeClr val="accent1"/>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7</a:t>
            </a:fld>
            <a:endParaRPr lang="en-SG" dirty="0"/>
          </a:p>
        </p:txBody>
      </p:sp>
      <p:sp>
        <p:nvSpPr>
          <p:cNvPr id="9" name="TextBox 8"/>
          <p:cNvSpPr txBox="1"/>
          <p:nvPr/>
        </p:nvSpPr>
        <p:spPr>
          <a:xfrm>
            <a:off x="4013692" y="3574030"/>
            <a:ext cx="1410236" cy="246221"/>
          </a:xfrm>
          <a:prstGeom prst="rect">
            <a:avLst/>
          </a:prstGeom>
          <a:noFill/>
        </p:spPr>
        <p:txBody>
          <a:bodyPr wrap="square" rtlCol="0">
            <a:spAutoFit/>
          </a:bodyPr>
          <a:lstStyle/>
          <a:p>
            <a:r>
              <a:rPr lang="en-US" sz="1000" b="1" dirty="0">
                <a:solidFill>
                  <a:schemeClr val="tx1">
                    <a:lumMod val="75000"/>
                    <a:lumOff val="25000"/>
                  </a:schemeClr>
                </a:solidFill>
              </a:rPr>
              <a:t>Emotion Detection</a:t>
            </a:r>
            <a:endParaRPr lang="en-SG" sz="1000" b="1" dirty="0">
              <a:solidFill>
                <a:schemeClr val="tx1">
                  <a:lumMod val="75000"/>
                  <a:lumOff val="25000"/>
                </a:schemeClr>
              </a:solidFill>
            </a:endParaRPr>
          </a:p>
        </p:txBody>
      </p:sp>
      <p:sp>
        <p:nvSpPr>
          <p:cNvPr id="13" name="Rectangle 12"/>
          <p:cNvSpPr/>
          <p:nvPr/>
        </p:nvSpPr>
        <p:spPr>
          <a:xfrm>
            <a:off x="5916167" y="2520797"/>
            <a:ext cx="929914" cy="54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p:cNvSpPr txBox="1"/>
          <p:nvPr/>
        </p:nvSpPr>
        <p:spPr>
          <a:xfrm>
            <a:off x="3997668" y="2422386"/>
            <a:ext cx="1339403" cy="246221"/>
          </a:xfrm>
          <a:prstGeom prst="rect">
            <a:avLst/>
          </a:prstGeom>
          <a:noFill/>
        </p:spPr>
        <p:txBody>
          <a:bodyPr wrap="square" rtlCol="0">
            <a:spAutoFit/>
          </a:bodyPr>
          <a:lstStyle/>
          <a:p>
            <a:r>
              <a:rPr lang="en-US" sz="1000" b="1" dirty="0">
                <a:solidFill>
                  <a:schemeClr val="tx1">
                    <a:lumMod val="75000"/>
                    <a:lumOff val="25000"/>
                  </a:schemeClr>
                </a:solidFill>
              </a:rPr>
              <a:t>Text Classification</a:t>
            </a:r>
            <a:endParaRPr lang="en-SG" sz="1000" b="1" dirty="0">
              <a:solidFill>
                <a:schemeClr val="tx1">
                  <a:lumMod val="75000"/>
                  <a:lumOff val="25000"/>
                </a:schemeClr>
              </a:solidFill>
            </a:endParaRPr>
          </a:p>
        </p:txBody>
      </p:sp>
      <p:sp>
        <p:nvSpPr>
          <p:cNvPr id="19" name="TextBox 18"/>
          <p:cNvSpPr txBox="1"/>
          <p:nvPr/>
        </p:nvSpPr>
        <p:spPr>
          <a:xfrm>
            <a:off x="776857" y="3972186"/>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Text 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28" name="Rectangle 27"/>
          <p:cNvSpPr/>
          <p:nvPr/>
        </p:nvSpPr>
        <p:spPr>
          <a:xfrm>
            <a:off x="7596514" y="2079813"/>
            <a:ext cx="1469381" cy="1592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p:cNvSpPr/>
          <p:nvPr/>
        </p:nvSpPr>
        <p:spPr>
          <a:xfrm>
            <a:off x="129045" y="138772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1</a:t>
            </a:r>
            <a:endParaRPr lang="en-SG" sz="1200" b="1" dirty="0">
              <a:solidFill>
                <a:schemeClr val="tx1"/>
              </a:solidFill>
            </a:endParaRPr>
          </a:p>
        </p:txBody>
      </p:sp>
      <p:sp>
        <p:nvSpPr>
          <p:cNvPr id="40" name="Rectangle 39"/>
          <p:cNvSpPr/>
          <p:nvPr/>
        </p:nvSpPr>
        <p:spPr>
          <a:xfrm>
            <a:off x="1650995" y="140682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2</a:t>
            </a:r>
            <a:endParaRPr lang="en-SG" sz="1200" b="1" dirty="0">
              <a:solidFill>
                <a:schemeClr val="tx1"/>
              </a:solidFill>
            </a:endParaRPr>
          </a:p>
        </p:txBody>
      </p:sp>
      <p:sp>
        <p:nvSpPr>
          <p:cNvPr id="41" name="Rectangle 40"/>
          <p:cNvSpPr/>
          <p:nvPr/>
        </p:nvSpPr>
        <p:spPr>
          <a:xfrm>
            <a:off x="1616208" y="2971893"/>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3</a:t>
            </a:r>
            <a:endParaRPr lang="en-SG" sz="1200" b="1" dirty="0">
              <a:solidFill>
                <a:schemeClr val="tx1"/>
              </a:solidFill>
            </a:endParaRPr>
          </a:p>
        </p:txBody>
      </p:sp>
      <p:sp>
        <p:nvSpPr>
          <p:cNvPr id="44" name="Rectangle 43"/>
          <p:cNvSpPr/>
          <p:nvPr/>
        </p:nvSpPr>
        <p:spPr>
          <a:xfrm>
            <a:off x="7575582" y="1837704"/>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8</a:t>
            </a:r>
            <a:endParaRPr lang="en-SG" sz="1200" b="1" dirty="0">
              <a:solidFill>
                <a:schemeClr val="tx1"/>
              </a:solidFill>
            </a:endParaRPr>
          </a:p>
        </p:txBody>
      </p:sp>
      <p:sp>
        <p:nvSpPr>
          <p:cNvPr id="45" name="Rectangle 44"/>
          <p:cNvSpPr/>
          <p:nvPr/>
        </p:nvSpPr>
        <p:spPr>
          <a:xfrm>
            <a:off x="73195" y="985596"/>
            <a:ext cx="9010749" cy="4637270"/>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ight Arrow 47"/>
          <p:cNvSpPr/>
          <p:nvPr/>
        </p:nvSpPr>
        <p:spPr>
          <a:xfrm>
            <a:off x="216870" y="4122902"/>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Rectangle 52"/>
          <p:cNvSpPr/>
          <p:nvPr/>
        </p:nvSpPr>
        <p:spPr>
          <a:xfrm>
            <a:off x="1617777" y="3160537"/>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7" name="TextBox 56"/>
          <p:cNvSpPr txBox="1"/>
          <p:nvPr/>
        </p:nvSpPr>
        <p:spPr>
          <a:xfrm>
            <a:off x="5847051" y="2605471"/>
            <a:ext cx="915635" cy="400110"/>
          </a:xfrm>
          <a:prstGeom prst="rect">
            <a:avLst/>
          </a:prstGeom>
          <a:noFill/>
        </p:spPr>
        <p:txBody>
          <a:bodyPr wrap="none" rtlCol="0">
            <a:spAutoFit/>
          </a:bodyPr>
          <a:lstStyle/>
          <a:p>
            <a:r>
              <a:rPr lang="en-US" sz="1000" b="1" dirty="0">
                <a:solidFill>
                  <a:schemeClr val="tx1">
                    <a:lumMod val="75000"/>
                    <a:lumOff val="25000"/>
                  </a:schemeClr>
                </a:solidFill>
              </a:rPr>
              <a:t> Rule Based</a:t>
            </a:r>
          </a:p>
          <a:p>
            <a:r>
              <a:rPr lang="en-US" sz="1000" b="1" dirty="0">
                <a:solidFill>
                  <a:schemeClr val="tx1">
                    <a:lumMod val="75000"/>
                    <a:lumOff val="25000"/>
                  </a:schemeClr>
                </a:solidFill>
              </a:rPr>
              <a:t> Engine</a:t>
            </a:r>
            <a:endParaRPr lang="en-SG" sz="1000" b="1" dirty="0">
              <a:solidFill>
                <a:schemeClr val="tx1">
                  <a:lumMod val="75000"/>
                  <a:lumOff val="25000"/>
                </a:schemeClr>
              </a:solidFill>
            </a:endParaRPr>
          </a:p>
        </p:txBody>
      </p:sp>
      <p:sp>
        <p:nvSpPr>
          <p:cNvPr id="58" name="Rectangle 57"/>
          <p:cNvSpPr/>
          <p:nvPr/>
        </p:nvSpPr>
        <p:spPr>
          <a:xfrm>
            <a:off x="5997820" y="219624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7</a:t>
            </a:r>
            <a:endParaRPr lang="en-SG" sz="1200" b="1" dirty="0">
              <a:solidFill>
                <a:schemeClr val="tx1"/>
              </a:solidFill>
            </a:endParaRPr>
          </a:p>
        </p:txBody>
      </p:sp>
      <p:sp>
        <p:nvSpPr>
          <p:cNvPr id="61" name="TextBox 60"/>
          <p:cNvSpPr txBox="1"/>
          <p:nvPr/>
        </p:nvSpPr>
        <p:spPr>
          <a:xfrm>
            <a:off x="6806060" y="2434716"/>
            <a:ext cx="953178" cy="400110"/>
          </a:xfrm>
          <a:prstGeom prst="rect">
            <a:avLst/>
          </a:prstGeom>
          <a:noFill/>
        </p:spPr>
        <p:txBody>
          <a:bodyPr wrap="square" rtlCol="0">
            <a:spAutoFit/>
          </a:bodyPr>
          <a:lstStyle/>
          <a:p>
            <a:r>
              <a:rPr lang="en-US" sz="1000" b="1" dirty="0">
                <a:solidFill>
                  <a:schemeClr val="tx1">
                    <a:lumMod val="75000"/>
                    <a:lumOff val="25000"/>
                  </a:schemeClr>
                </a:solidFill>
              </a:rPr>
              <a:t>Send Message</a:t>
            </a:r>
            <a:endParaRPr lang="en-SG" sz="1000" b="1" dirty="0">
              <a:solidFill>
                <a:schemeClr val="tx1">
                  <a:lumMod val="75000"/>
                  <a:lumOff val="25000"/>
                </a:schemeClr>
              </a:solidFill>
            </a:endParaRPr>
          </a:p>
        </p:txBody>
      </p:sp>
      <p:sp>
        <p:nvSpPr>
          <p:cNvPr id="64" name="Right Arrow 63"/>
          <p:cNvSpPr/>
          <p:nvPr/>
        </p:nvSpPr>
        <p:spPr>
          <a:xfrm>
            <a:off x="6863204" y="2772734"/>
            <a:ext cx="712378" cy="146556"/>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4046637" y="241989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1650995" y="1611815"/>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2" name="Rectangle 41"/>
          <p:cNvSpPr/>
          <p:nvPr/>
        </p:nvSpPr>
        <p:spPr>
          <a:xfrm>
            <a:off x="2556127" y="2380634"/>
            <a:ext cx="794415" cy="1068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ight Arrow 42"/>
          <p:cNvSpPr/>
          <p:nvPr/>
        </p:nvSpPr>
        <p:spPr>
          <a:xfrm>
            <a:off x="2481902" y="1620694"/>
            <a:ext cx="1047736"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17" name="TextBox 16"/>
          <p:cNvSpPr txBox="1"/>
          <p:nvPr/>
        </p:nvSpPr>
        <p:spPr>
          <a:xfrm>
            <a:off x="1569171" y="1979216"/>
            <a:ext cx="979755" cy="400110"/>
          </a:xfrm>
          <a:prstGeom prst="rect">
            <a:avLst/>
          </a:prstGeom>
          <a:noFill/>
        </p:spPr>
        <p:txBody>
          <a:bodyPr wrap="none" rtlCol="0">
            <a:spAutoFit/>
          </a:bodyPr>
          <a:lstStyle/>
          <a:p>
            <a:r>
              <a:rPr lang="en-SG" sz="1000" b="1" dirty="0">
                <a:solidFill>
                  <a:schemeClr val="tx1">
                    <a:lumMod val="75000"/>
                    <a:lumOff val="25000"/>
                  </a:schemeClr>
                </a:solidFill>
              </a:rPr>
              <a:t>Image Abuse</a:t>
            </a:r>
          </a:p>
          <a:p>
            <a:r>
              <a:rPr lang="en-SG" sz="1000" b="1" dirty="0">
                <a:solidFill>
                  <a:schemeClr val="tx1">
                    <a:lumMod val="75000"/>
                    <a:lumOff val="25000"/>
                  </a:schemeClr>
                </a:solidFill>
              </a:rPr>
              <a:t>Detection</a:t>
            </a:r>
          </a:p>
        </p:txBody>
      </p:sp>
      <p:sp>
        <p:nvSpPr>
          <p:cNvPr id="18" name="TextBox 17"/>
          <p:cNvSpPr txBox="1"/>
          <p:nvPr/>
        </p:nvSpPr>
        <p:spPr>
          <a:xfrm>
            <a:off x="1601639" y="3419779"/>
            <a:ext cx="873957" cy="400110"/>
          </a:xfrm>
          <a:prstGeom prst="rect">
            <a:avLst/>
          </a:prstGeom>
          <a:noFill/>
        </p:spPr>
        <p:txBody>
          <a:bodyPr wrap="none" rtlCol="0">
            <a:spAutoFit/>
          </a:bodyPr>
          <a:lstStyle/>
          <a:p>
            <a:r>
              <a:rPr lang="en-SG" sz="1000" b="1" dirty="0">
                <a:solidFill>
                  <a:schemeClr val="tx1">
                    <a:lumMod val="75000"/>
                    <a:lumOff val="25000"/>
                  </a:schemeClr>
                </a:solidFill>
              </a:rPr>
              <a:t>Text Abuse</a:t>
            </a:r>
          </a:p>
          <a:p>
            <a:r>
              <a:rPr lang="en-SG" sz="1000" b="1" dirty="0">
                <a:solidFill>
                  <a:schemeClr val="tx1">
                    <a:lumMod val="75000"/>
                    <a:lumOff val="25000"/>
                  </a:schemeClr>
                </a:solidFill>
              </a:rPr>
              <a:t>Detection</a:t>
            </a:r>
          </a:p>
        </p:txBody>
      </p:sp>
      <p:cxnSp>
        <p:nvCxnSpPr>
          <p:cNvPr id="21" name="Straight Arrow Connector 20"/>
          <p:cNvCxnSpPr>
            <a:endCxn id="42" idx="1"/>
          </p:cNvCxnSpPr>
          <p:nvPr/>
        </p:nvCxnSpPr>
        <p:spPr>
          <a:xfrm flipV="1">
            <a:off x="2423347" y="2915108"/>
            <a:ext cx="132780" cy="216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42" idx="1"/>
          </p:cNvCxnSpPr>
          <p:nvPr/>
        </p:nvCxnSpPr>
        <p:spPr>
          <a:xfrm>
            <a:off x="2450206" y="2697110"/>
            <a:ext cx="105921" cy="217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78190" y="2437778"/>
            <a:ext cx="404278" cy="246221"/>
          </a:xfrm>
          <a:prstGeom prst="rect">
            <a:avLst/>
          </a:prstGeom>
          <a:noFill/>
          <a:ln>
            <a:solidFill>
              <a:srgbClr val="FF0000"/>
            </a:solidFill>
          </a:ln>
        </p:spPr>
        <p:txBody>
          <a:bodyPr wrap="none" rtlCol="0">
            <a:spAutoFit/>
          </a:bodyPr>
          <a:lstStyle/>
          <a:p>
            <a:r>
              <a:rPr lang="en-US" sz="1000" dirty="0">
                <a:solidFill>
                  <a:srgbClr val="FF0000"/>
                </a:solidFill>
              </a:rPr>
              <a:t>Yes</a:t>
            </a:r>
            <a:endParaRPr lang="en-SG" sz="1000" dirty="0">
              <a:solidFill>
                <a:srgbClr val="FF0000"/>
              </a:solidFill>
            </a:endParaRPr>
          </a:p>
        </p:txBody>
      </p:sp>
      <p:sp>
        <p:nvSpPr>
          <p:cNvPr id="62" name="TextBox 61"/>
          <p:cNvSpPr txBox="1"/>
          <p:nvPr/>
        </p:nvSpPr>
        <p:spPr>
          <a:xfrm>
            <a:off x="2520362" y="2919457"/>
            <a:ext cx="907621" cy="400110"/>
          </a:xfrm>
          <a:prstGeom prst="rect">
            <a:avLst/>
          </a:prstGeom>
          <a:noFill/>
        </p:spPr>
        <p:txBody>
          <a:bodyPr wrap="none" rtlCol="0">
            <a:spAutoFit/>
          </a:bodyPr>
          <a:lstStyle/>
          <a:p>
            <a:r>
              <a:rPr lang="en-US" sz="1000" b="1" dirty="0">
                <a:solidFill>
                  <a:schemeClr val="tx1">
                    <a:lumMod val="75000"/>
                    <a:lumOff val="25000"/>
                  </a:schemeClr>
                </a:solidFill>
              </a:rPr>
              <a:t>Reply Back </a:t>
            </a:r>
          </a:p>
          <a:p>
            <a:r>
              <a:rPr lang="en-US" sz="1000" b="1" dirty="0">
                <a:solidFill>
                  <a:schemeClr val="tx1">
                    <a:lumMod val="75000"/>
                    <a:lumOff val="25000"/>
                  </a:schemeClr>
                </a:solidFill>
              </a:rPr>
              <a:t>To Sender</a:t>
            </a:r>
            <a:endParaRPr lang="en-SG" sz="1000" b="1" dirty="0">
              <a:solidFill>
                <a:schemeClr val="tx1">
                  <a:lumMod val="75000"/>
                  <a:lumOff val="25000"/>
                </a:schemeClr>
              </a:solidFill>
            </a:endParaRPr>
          </a:p>
        </p:txBody>
      </p:sp>
      <p:cxnSp>
        <p:nvCxnSpPr>
          <p:cNvPr id="65" name="Straight Arrow Connector 64"/>
          <p:cNvCxnSpPr>
            <a:cxnSpLocks/>
          </p:cNvCxnSpPr>
          <p:nvPr/>
        </p:nvCxnSpPr>
        <p:spPr>
          <a:xfrm flipH="1">
            <a:off x="1642039" y="2879440"/>
            <a:ext cx="82492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ight Arrow 68"/>
          <p:cNvSpPr/>
          <p:nvPr/>
        </p:nvSpPr>
        <p:spPr>
          <a:xfrm>
            <a:off x="245341" y="1754794"/>
            <a:ext cx="521110" cy="139088"/>
          </a:xfrm>
          <a:prstGeom prs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1" name="Right Arrow 70"/>
          <p:cNvSpPr/>
          <p:nvPr/>
        </p:nvSpPr>
        <p:spPr>
          <a:xfrm>
            <a:off x="2481901" y="3746506"/>
            <a:ext cx="1015418"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339933"/>
                </a:solidFill>
              </a:rPr>
              <a:t>NO</a:t>
            </a:r>
            <a:endParaRPr lang="en-SG" sz="900" dirty="0">
              <a:solidFill>
                <a:srgbClr val="339933"/>
              </a:solidFill>
            </a:endParaRPr>
          </a:p>
        </p:txBody>
      </p:sp>
      <p:sp>
        <p:nvSpPr>
          <p:cNvPr id="75" name="Rectangle 74"/>
          <p:cNvSpPr/>
          <p:nvPr/>
        </p:nvSpPr>
        <p:spPr>
          <a:xfrm>
            <a:off x="4012968" y="3561803"/>
            <a:ext cx="1375626" cy="346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3" name="Rectangle 72"/>
          <p:cNvSpPr/>
          <p:nvPr/>
        </p:nvSpPr>
        <p:spPr>
          <a:xfrm>
            <a:off x="2639378" y="2468469"/>
            <a:ext cx="310385" cy="179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76" name="Straight Connector 75"/>
          <p:cNvCxnSpPr/>
          <p:nvPr/>
        </p:nvCxnSpPr>
        <p:spPr>
          <a:xfrm>
            <a:off x="3529637" y="1611815"/>
            <a:ext cx="0" cy="2446022"/>
          </a:xfrm>
          <a:prstGeom prst="line">
            <a:avLst/>
          </a:prstGeom>
          <a:ln>
            <a:solidFill>
              <a:srgbClr val="339933"/>
            </a:solidFill>
          </a:ln>
        </p:spPr>
        <p:style>
          <a:lnRef idx="1">
            <a:schemeClr val="accent1"/>
          </a:lnRef>
          <a:fillRef idx="0">
            <a:schemeClr val="accent1"/>
          </a:fillRef>
          <a:effectRef idx="0">
            <a:schemeClr val="accent1"/>
          </a:effectRef>
          <a:fontRef idx="minor">
            <a:schemeClr val="tx1"/>
          </a:fontRef>
        </p:style>
      </p:cxnSp>
      <p:sp>
        <p:nvSpPr>
          <p:cNvPr id="80" name="Right Arrow 79"/>
          <p:cNvSpPr/>
          <p:nvPr/>
        </p:nvSpPr>
        <p:spPr>
          <a:xfrm>
            <a:off x="3556224" y="2618614"/>
            <a:ext cx="373223"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2" name="Right Arrow 81"/>
          <p:cNvSpPr/>
          <p:nvPr/>
        </p:nvSpPr>
        <p:spPr>
          <a:xfrm>
            <a:off x="5438416" y="2972101"/>
            <a:ext cx="444417" cy="311332"/>
          </a:xfrm>
          <a:prstGeom prst="rightArrow">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900" dirty="0">
              <a:solidFill>
                <a:schemeClr val="tx1"/>
              </a:solidFill>
            </a:endParaRPr>
          </a:p>
        </p:txBody>
      </p:sp>
      <p:sp>
        <p:nvSpPr>
          <p:cNvPr id="83" name="TextBox 82"/>
          <p:cNvSpPr txBox="1"/>
          <p:nvPr/>
        </p:nvSpPr>
        <p:spPr>
          <a:xfrm>
            <a:off x="809633" y="1611815"/>
            <a:ext cx="780500" cy="400110"/>
          </a:xfrm>
          <a:prstGeom prst="rect">
            <a:avLst/>
          </a:prstGeom>
          <a:noFill/>
        </p:spPr>
        <p:txBody>
          <a:bodyPr wrap="square" rtlCol="0">
            <a:spAutoFit/>
          </a:bodyPr>
          <a:lstStyle/>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Image</a:t>
            </a:r>
          </a:p>
          <a:p>
            <a:r>
              <a:rPr lang="en-US" sz="1000" b="1" dirty="0">
                <a:solidFill>
                  <a:schemeClr val="tx1">
                    <a:lumMod val="75000"/>
                    <a:lumOff val="25000"/>
                  </a:schemeClr>
                </a:solidFill>
                <a:ea typeface="Calibri Light" panose="020F0302020204030204" pitchFamily="34" charset="0"/>
                <a:cs typeface="Calibri Light" panose="020F0302020204030204" pitchFamily="34" charset="0"/>
              </a:rPr>
              <a:t>Message </a:t>
            </a:r>
            <a:endParaRPr lang="en-SG" sz="1000" b="1" dirty="0">
              <a:solidFill>
                <a:schemeClr val="tx1">
                  <a:lumMod val="75000"/>
                  <a:lumOff val="25000"/>
                </a:schemeClr>
              </a:solidFill>
              <a:ea typeface="Calibri Light" panose="020F0302020204030204" pitchFamily="34" charset="0"/>
              <a:cs typeface="Calibri Light" panose="020F0302020204030204" pitchFamily="34" charset="0"/>
            </a:endParaRPr>
          </a:p>
        </p:txBody>
      </p:sp>
      <p:sp>
        <p:nvSpPr>
          <p:cNvPr id="84" name="Rectangle 83"/>
          <p:cNvSpPr/>
          <p:nvPr/>
        </p:nvSpPr>
        <p:spPr>
          <a:xfrm>
            <a:off x="2543895" y="2180995"/>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4</a:t>
            </a:r>
            <a:endParaRPr lang="en-SG" sz="1200" b="1" dirty="0">
              <a:solidFill>
                <a:schemeClr val="tx1"/>
              </a:solidFill>
            </a:endParaRPr>
          </a:p>
        </p:txBody>
      </p:sp>
      <p:sp>
        <p:nvSpPr>
          <p:cNvPr id="85" name="Rectangle 84"/>
          <p:cNvSpPr/>
          <p:nvPr/>
        </p:nvSpPr>
        <p:spPr>
          <a:xfrm>
            <a:off x="4027435" y="2140368"/>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5</a:t>
            </a:r>
            <a:endParaRPr lang="en-SG" sz="1200" b="1" dirty="0">
              <a:solidFill>
                <a:schemeClr val="tx1"/>
              </a:solidFill>
            </a:endParaRPr>
          </a:p>
        </p:txBody>
      </p:sp>
      <p:sp>
        <p:nvSpPr>
          <p:cNvPr id="86" name="Rectangle 85"/>
          <p:cNvSpPr/>
          <p:nvPr/>
        </p:nvSpPr>
        <p:spPr>
          <a:xfrm>
            <a:off x="4031096" y="3304231"/>
            <a:ext cx="549938" cy="1886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Step #</a:t>
            </a:r>
            <a:r>
              <a:rPr lang="en-US" sz="1200" b="1" dirty="0">
                <a:solidFill>
                  <a:schemeClr val="tx1"/>
                </a:solidFill>
              </a:rPr>
              <a:t>6</a:t>
            </a:r>
            <a:endParaRPr lang="en-SG" sz="1200" b="1" dirty="0">
              <a:solidFill>
                <a:schemeClr val="tx1"/>
              </a:solidFill>
            </a:endParaRPr>
          </a:p>
        </p:txBody>
      </p:sp>
      <p:sp>
        <p:nvSpPr>
          <p:cNvPr id="3" name="Rectangle 2"/>
          <p:cNvSpPr/>
          <p:nvPr/>
        </p:nvSpPr>
        <p:spPr>
          <a:xfrm>
            <a:off x="1574341" y="1136081"/>
            <a:ext cx="2060242" cy="3592673"/>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p:cNvSpPr txBox="1"/>
          <p:nvPr/>
        </p:nvSpPr>
        <p:spPr>
          <a:xfrm>
            <a:off x="1554516" y="4725312"/>
            <a:ext cx="3024054" cy="1138773"/>
          </a:xfrm>
          <a:prstGeom prst="rect">
            <a:avLst/>
          </a:prstGeom>
          <a:noFill/>
        </p:spPr>
        <p:txBody>
          <a:bodyPr wrap="square" rtlCol="0">
            <a:spAutoFit/>
          </a:bodyPr>
          <a:lstStyle/>
          <a:p>
            <a:r>
              <a:rPr lang="en-SG" dirty="0">
                <a:solidFill>
                  <a:srgbClr val="C00000"/>
                </a:solidFill>
              </a:rPr>
              <a:t> </a:t>
            </a:r>
            <a:r>
              <a:rPr lang="en-SG" sz="1400" b="1" dirty="0">
                <a:solidFill>
                  <a:srgbClr val="C00000"/>
                </a:solidFill>
              </a:rPr>
              <a:t>Intelligent Reasoning</a:t>
            </a:r>
          </a:p>
          <a:p>
            <a:r>
              <a:rPr lang="en-SG" sz="1400" b="1" dirty="0">
                <a:solidFill>
                  <a:srgbClr val="C00000"/>
                </a:solidFill>
              </a:rPr>
              <a:t>          Systems</a:t>
            </a:r>
          </a:p>
          <a:p>
            <a:br>
              <a:rPr lang="en-SG" dirty="0"/>
            </a:br>
            <a:endParaRPr lang="en-SG" dirty="0">
              <a:solidFill>
                <a:schemeClr val="tx1">
                  <a:lumMod val="75000"/>
                  <a:lumOff val="25000"/>
                </a:schemeClr>
              </a:solidFill>
            </a:endParaRPr>
          </a:p>
        </p:txBody>
      </p:sp>
      <p:sp>
        <p:nvSpPr>
          <p:cNvPr id="49" name="Rectangle 48"/>
          <p:cNvSpPr/>
          <p:nvPr/>
        </p:nvSpPr>
        <p:spPr>
          <a:xfrm>
            <a:off x="3934014" y="1883075"/>
            <a:ext cx="1803893" cy="2500408"/>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3839414" y="4424340"/>
            <a:ext cx="3024054" cy="800219"/>
          </a:xfrm>
          <a:prstGeom prst="rect">
            <a:avLst/>
          </a:prstGeom>
          <a:noFill/>
        </p:spPr>
        <p:txBody>
          <a:bodyPr wrap="square" rtlCol="0">
            <a:spAutoFit/>
          </a:bodyPr>
          <a:lstStyle/>
          <a:p>
            <a:r>
              <a:rPr lang="en-SG" dirty="0"/>
              <a:t>  </a:t>
            </a:r>
            <a:r>
              <a:rPr lang="en-SG" sz="1400" b="1" dirty="0">
                <a:solidFill>
                  <a:srgbClr val="C00000"/>
                </a:solidFill>
              </a:rPr>
              <a:t>Practical Language</a:t>
            </a:r>
          </a:p>
          <a:p>
            <a:r>
              <a:rPr lang="en-SG" sz="1400" b="1" dirty="0">
                <a:solidFill>
                  <a:srgbClr val="C00000"/>
                </a:solidFill>
              </a:rPr>
              <a:t>      Processing</a:t>
            </a:r>
            <a:br>
              <a:rPr lang="en-SG" sz="1400" b="1" dirty="0">
                <a:solidFill>
                  <a:srgbClr val="FF0000"/>
                </a:solidFill>
              </a:rPr>
            </a:br>
            <a:endParaRPr lang="en-SG" sz="1400" b="1" dirty="0">
              <a:solidFill>
                <a:srgbClr val="FF0000"/>
              </a:solidFill>
            </a:endParaRPr>
          </a:p>
        </p:txBody>
      </p:sp>
      <p:sp>
        <p:nvSpPr>
          <p:cNvPr id="51" name="Rectangle 50"/>
          <p:cNvSpPr/>
          <p:nvPr/>
        </p:nvSpPr>
        <p:spPr>
          <a:xfrm>
            <a:off x="5899954" y="1136081"/>
            <a:ext cx="1564510" cy="2845549"/>
          </a:xfrm>
          <a:prstGeom prst="rect">
            <a:avLst/>
          </a:prstGeom>
          <a:noFill/>
          <a:ln w="63500" cmpd="thickThi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6166787" y="4030838"/>
            <a:ext cx="1115862" cy="523220"/>
          </a:xfrm>
          <a:prstGeom prst="rect">
            <a:avLst/>
          </a:prstGeom>
          <a:noFill/>
        </p:spPr>
        <p:txBody>
          <a:bodyPr wrap="square" rtlCol="0">
            <a:spAutoFit/>
          </a:bodyPr>
          <a:lstStyle/>
          <a:p>
            <a:r>
              <a:rPr lang="en-SG" sz="1400" b="1" dirty="0">
                <a:solidFill>
                  <a:srgbClr val="C00000"/>
                </a:solidFill>
              </a:rPr>
              <a:t>PYTHON</a:t>
            </a:r>
            <a:br>
              <a:rPr lang="en-SG" sz="1400" b="1" dirty="0">
                <a:solidFill>
                  <a:srgbClr val="FF0000"/>
                </a:solidFill>
              </a:rPr>
            </a:br>
            <a:endParaRPr lang="en-SG" sz="1400" b="1" dirty="0">
              <a:solidFill>
                <a:srgbClr val="FF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3" y="1992545"/>
            <a:ext cx="1409336" cy="1962150"/>
          </a:xfrm>
          <a:prstGeom prst="rect">
            <a:avLst/>
          </a:prstGeom>
        </p:spPr>
      </p:pic>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705" y="2082154"/>
            <a:ext cx="1473189" cy="1610929"/>
          </a:xfrm>
          <a:prstGeom prst="rect">
            <a:avLst/>
          </a:prstGeom>
        </p:spPr>
      </p:pic>
      <p:pic>
        <p:nvPicPr>
          <p:cNvPr id="5" name="Picture 4">
            <a:extLst>
              <a:ext uri="{FF2B5EF4-FFF2-40B4-BE49-F238E27FC236}">
                <a16:creationId xmlns:a16="http://schemas.microsoft.com/office/drawing/2014/main" id="{479D284F-8759-CDE7-B271-C773C9414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699" y="81579"/>
            <a:ext cx="2193969" cy="737571"/>
          </a:xfrm>
          <a:prstGeom prst="rect">
            <a:avLst/>
          </a:prstGeom>
        </p:spPr>
      </p:pic>
    </p:spTree>
    <p:extLst>
      <p:ext uri="{BB962C8B-B14F-4D97-AF65-F5344CB8AC3E}">
        <p14:creationId xmlns:p14="http://schemas.microsoft.com/office/powerpoint/2010/main" val="141955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3477"/>
            <a:ext cx="6600413" cy="679916"/>
          </a:xfrm>
          <a:noFill/>
          <a:ln>
            <a:noFill/>
          </a:ln>
        </p:spPr>
        <p:txBody>
          <a:bodyPr>
            <a:normAutofit/>
          </a:bodyPr>
          <a:lstStyle/>
          <a:p>
            <a:r>
              <a:rPr lang="en-US" sz="2800" dirty="0">
                <a:solidFill>
                  <a:schemeClr val="accent1"/>
                </a:solidFill>
              </a:rPr>
              <a:t>Application Flowchart Phase #1 </a:t>
            </a:r>
            <a:endParaRPr lang="en-SG" sz="2800" dirty="0">
              <a:solidFill>
                <a:schemeClr val="accent1"/>
              </a:solidFill>
            </a:endParaRPr>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8</a:t>
            </a:fld>
            <a:endParaRPr lang="en-SG" dirty="0"/>
          </a:p>
        </p:txBody>
      </p:sp>
      <p:sp>
        <p:nvSpPr>
          <p:cNvPr id="45" name="Rectangle 44"/>
          <p:cNvSpPr/>
          <p:nvPr/>
        </p:nvSpPr>
        <p:spPr>
          <a:xfrm>
            <a:off x="81736" y="999067"/>
            <a:ext cx="9010749" cy="5493807"/>
          </a:xfrm>
          <a:prstGeom prst="rect">
            <a:avLst/>
          </a:prstGeom>
          <a:noFill/>
          <a:ln w="25400" cap="sq" cmpd="dbl">
            <a:solidFill>
              <a:schemeClr val="accent1">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3511446" y="1939660"/>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TextBox 21"/>
          <p:cNvSpPr txBox="1"/>
          <p:nvPr/>
        </p:nvSpPr>
        <p:spPr>
          <a:xfrm>
            <a:off x="3642659" y="2016787"/>
            <a:ext cx="1125629" cy="261610"/>
          </a:xfrm>
          <a:prstGeom prst="rect">
            <a:avLst/>
          </a:prstGeom>
          <a:noFill/>
        </p:spPr>
        <p:txBody>
          <a:bodyPr wrap="none" rtlCol="0">
            <a:spAutoFit/>
          </a:bodyPr>
          <a:lstStyle/>
          <a:p>
            <a:r>
              <a:rPr lang="en-US" sz="1100" b="1" dirty="0">
                <a:solidFill>
                  <a:schemeClr val="tx1">
                    <a:lumMod val="75000"/>
                    <a:lumOff val="25000"/>
                  </a:schemeClr>
                </a:solidFill>
              </a:rPr>
              <a:t>Post Message</a:t>
            </a:r>
            <a:endParaRPr lang="en-SG" sz="1100" b="1" dirty="0">
              <a:solidFill>
                <a:schemeClr val="tx1">
                  <a:lumMod val="75000"/>
                  <a:lumOff val="25000"/>
                </a:schemeClr>
              </a:solidFill>
            </a:endParaRPr>
          </a:p>
        </p:txBody>
      </p:sp>
      <p:sp>
        <p:nvSpPr>
          <p:cNvPr id="60" name="Down Arrow 59"/>
          <p:cNvSpPr/>
          <p:nvPr/>
        </p:nvSpPr>
        <p:spPr>
          <a:xfrm>
            <a:off x="4174033" y="2403912"/>
            <a:ext cx="83236" cy="172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Rectangle 62"/>
          <p:cNvSpPr/>
          <p:nvPr/>
        </p:nvSpPr>
        <p:spPr>
          <a:xfrm>
            <a:off x="3536033" y="2611531"/>
            <a:ext cx="1468191" cy="547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p:cNvSpPr txBox="1"/>
          <p:nvPr/>
        </p:nvSpPr>
        <p:spPr>
          <a:xfrm>
            <a:off x="3642659" y="2559599"/>
            <a:ext cx="1516522" cy="600164"/>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Binary Category Classification</a:t>
            </a:r>
            <a:r>
              <a:rPr lang="en-US" sz="1100" b="1" dirty="0">
                <a:solidFill>
                  <a:schemeClr val="tx1">
                    <a:lumMod val="75000"/>
                    <a:lumOff val="25000"/>
                  </a:schemeClr>
                </a:solidFill>
              </a:rPr>
              <a:t> / </a:t>
            </a:r>
            <a:r>
              <a:rPr lang="en-US" sz="1100" b="1" dirty="0">
                <a:latin typeface="Calibri" panose="020F0502020204030204" pitchFamily="34" charset="0"/>
                <a:cs typeface="Calibri" panose="020F0502020204030204" pitchFamily="34" charset="0"/>
              </a:rPr>
              <a:t>Binary Image Classification</a:t>
            </a:r>
            <a:endParaRPr lang="en-SG" sz="1100" b="1" dirty="0">
              <a:solidFill>
                <a:schemeClr val="tx1">
                  <a:lumMod val="75000"/>
                  <a:lumOff val="25000"/>
                </a:schemeClr>
              </a:solidFill>
            </a:endParaRPr>
          </a:p>
        </p:txBody>
      </p:sp>
      <p:sp>
        <p:nvSpPr>
          <p:cNvPr id="75" name="Rectangle 74"/>
          <p:cNvSpPr/>
          <p:nvPr/>
        </p:nvSpPr>
        <p:spPr>
          <a:xfrm>
            <a:off x="3136837" y="3569385"/>
            <a:ext cx="826565" cy="23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alibri" panose="020F0502020204030204" pitchFamily="34" charset="0"/>
                <a:cs typeface="Calibri" panose="020F0502020204030204" pitchFamily="34" charset="0"/>
              </a:rPr>
              <a:t>Abusive</a:t>
            </a:r>
            <a:endParaRPr lang="en-SG" sz="1100" b="1" dirty="0">
              <a:solidFill>
                <a:schemeClr val="tx1"/>
              </a:solidFill>
            </a:endParaRPr>
          </a:p>
        </p:txBody>
      </p:sp>
      <p:sp>
        <p:nvSpPr>
          <p:cNvPr id="76" name="Rectangle 75"/>
          <p:cNvSpPr/>
          <p:nvPr/>
        </p:nvSpPr>
        <p:spPr>
          <a:xfrm>
            <a:off x="4706969" y="3561836"/>
            <a:ext cx="922562" cy="244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339933"/>
                </a:solidFill>
                <a:latin typeface="Calibri" panose="020F0502020204030204" pitchFamily="34" charset="0"/>
                <a:cs typeface="Calibri" panose="020F0502020204030204" pitchFamily="34" charset="0"/>
              </a:rPr>
              <a:t>Non-Abusive</a:t>
            </a:r>
            <a:endParaRPr lang="en-SG" sz="1100" b="1" dirty="0">
              <a:solidFill>
                <a:schemeClr val="tx1"/>
              </a:solidFill>
            </a:endParaRPr>
          </a:p>
        </p:txBody>
      </p:sp>
      <p:sp>
        <p:nvSpPr>
          <p:cNvPr id="90" name="Rectangle 89"/>
          <p:cNvSpPr/>
          <p:nvPr/>
        </p:nvSpPr>
        <p:spPr>
          <a:xfrm>
            <a:off x="3575791" y="4522923"/>
            <a:ext cx="1468191" cy="4367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1" name="TextBox 90"/>
          <p:cNvSpPr txBox="1"/>
          <p:nvPr/>
        </p:nvSpPr>
        <p:spPr>
          <a:xfrm>
            <a:off x="3558156" y="4595441"/>
            <a:ext cx="1463862" cy="261610"/>
          </a:xfrm>
          <a:prstGeom prst="rect">
            <a:avLst/>
          </a:prstGeom>
          <a:noFill/>
        </p:spPr>
        <p:txBody>
          <a:bodyPr wrap="none" rtlCol="0">
            <a:spAutoFit/>
          </a:bodyPr>
          <a:lstStyle/>
          <a:p>
            <a:r>
              <a:rPr lang="en-US" sz="1100" b="1" dirty="0">
                <a:solidFill>
                  <a:schemeClr val="tx1">
                    <a:lumMod val="75000"/>
                    <a:lumOff val="25000"/>
                  </a:schemeClr>
                </a:solidFill>
              </a:rPr>
              <a:t>Rule Based Engine</a:t>
            </a:r>
            <a:endParaRPr lang="en-SG" sz="1100" b="1" dirty="0">
              <a:solidFill>
                <a:schemeClr val="tx1">
                  <a:lumMod val="75000"/>
                  <a:lumOff val="25000"/>
                </a:schemeClr>
              </a:solidFill>
            </a:endParaRPr>
          </a:p>
        </p:txBody>
      </p:sp>
      <p:sp>
        <p:nvSpPr>
          <p:cNvPr id="112" name="Rectangle 111"/>
          <p:cNvSpPr/>
          <p:nvPr/>
        </p:nvSpPr>
        <p:spPr>
          <a:xfrm>
            <a:off x="3620796" y="5281658"/>
            <a:ext cx="1468191" cy="409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3" name="TextBox 112"/>
          <p:cNvSpPr txBox="1"/>
          <p:nvPr/>
        </p:nvSpPr>
        <p:spPr>
          <a:xfrm>
            <a:off x="3659027" y="5372833"/>
            <a:ext cx="1391728" cy="261610"/>
          </a:xfrm>
          <a:prstGeom prst="rect">
            <a:avLst/>
          </a:prstGeom>
          <a:noFill/>
        </p:spPr>
        <p:txBody>
          <a:bodyPr wrap="none" rtlCol="0">
            <a:spAutoFit/>
          </a:bodyPr>
          <a:lstStyle/>
          <a:p>
            <a:r>
              <a:rPr lang="en-US" sz="1100" b="1" dirty="0">
                <a:solidFill>
                  <a:schemeClr val="tx1">
                    <a:lumMod val="75000"/>
                    <a:lumOff val="25000"/>
                  </a:schemeClr>
                </a:solidFill>
              </a:rPr>
              <a:t>Receive Message </a:t>
            </a:r>
            <a:endParaRPr lang="en-SG" sz="1100" b="1" dirty="0">
              <a:solidFill>
                <a:schemeClr val="tx1">
                  <a:lumMod val="75000"/>
                  <a:lumOff val="25000"/>
                </a:schemeClr>
              </a:solidFill>
            </a:endParaRPr>
          </a:p>
        </p:txBody>
      </p:sp>
      <p:sp>
        <p:nvSpPr>
          <p:cNvPr id="114" name="Down Arrow 113"/>
          <p:cNvSpPr/>
          <p:nvPr/>
        </p:nvSpPr>
        <p:spPr>
          <a:xfrm>
            <a:off x="4248127" y="5011864"/>
            <a:ext cx="83921" cy="2417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789" y="1159858"/>
            <a:ext cx="1239529" cy="701046"/>
          </a:xfrm>
          <a:prstGeom prst="rect">
            <a:avLst/>
          </a:prstGeom>
        </p:spPr>
      </p:pic>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924" y="5737959"/>
            <a:ext cx="1251346" cy="686128"/>
          </a:xfrm>
          <a:prstGeom prst="rect">
            <a:avLst/>
          </a:prstGeom>
        </p:spPr>
      </p:pic>
      <p:cxnSp>
        <p:nvCxnSpPr>
          <p:cNvPr id="9" name="Straight Connector 8">
            <a:extLst>
              <a:ext uri="{FF2B5EF4-FFF2-40B4-BE49-F238E27FC236}">
                <a16:creationId xmlns:a16="http://schemas.microsoft.com/office/drawing/2014/main" id="{2E7A90E3-CC95-E762-77E2-372B5DD62B71}"/>
              </a:ext>
            </a:extLst>
          </p:cNvPr>
          <p:cNvCxnSpPr/>
          <p:nvPr/>
        </p:nvCxnSpPr>
        <p:spPr>
          <a:xfrm>
            <a:off x="3476867" y="3390179"/>
            <a:ext cx="1626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465261-1740-9AE1-53C9-8964883C971E}"/>
              </a:ext>
            </a:extLst>
          </p:cNvPr>
          <p:cNvCxnSpPr/>
          <p:nvPr/>
        </p:nvCxnSpPr>
        <p:spPr>
          <a:xfrm>
            <a:off x="4224115" y="3182058"/>
            <a:ext cx="0" cy="223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50E416-AC84-889D-74B2-FE9F62DCCB7D}"/>
              </a:ext>
            </a:extLst>
          </p:cNvPr>
          <p:cNvCxnSpPr>
            <a:cxnSpLocks/>
          </p:cNvCxnSpPr>
          <p:nvPr/>
        </p:nvCxnSpPr>
        <p:spPr>
          <a:xfrm flipH="1">
            <a:off x="3490537" y="3405535"/>
            <a:ext cx="266" cy="16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235C88-4EB5-B205-4C0E-C74DFA4129D5}"/>
              </a:ext>
            </a:extLst>
          </p:cNvPr>
          <p:cNvCxnSpPr>
            <a:cxnSpLocks/>
          </p:cNvCxnSpPr>
          <p:nvPr/>
        </p:nvCxnSpPr>
        <p:spPr>
          <a:xfrm flipH="1">
            <a:off x="5110109" y="3390179"/>
            <a:ext cx="266" cy="16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99B734-0BCA-1AAD-AF5A-188B152481CC}"/>
              </a:ext>
            </a:extLst>
          </p:cNvPr>
          <p:cNvCxnSpPr>
            <a:cxnSpLocks/>
          </p:cNvCxnSpPr>
          <p:nvPr/>
        </p:nvCxnSpPr>
        <p:spPr>
          <a:xfrm>
            <a:off x="3465014" y="4101930"/>
            <a:ext cx="1676855" cy="1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8F52F0D-9A06-2995-F1BE-E9E085BB3D30}"/>
              </a:ext>
            </a:extLst>
          </p:cNvPr>
          <p:cNvCxnSpPr>
            <a:cxnSpLocks/>
          </p:cNvCxnSpPr>
          <p:nvPr/>
        </p:nvCxnSpPr>
        <p:spPr>
          <a:xfrm flipH="1">
            <a:off x="4258354" y="4136599"/>
            <a:ext cx="266" cy="35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2CED5DC-2389-5843-975C-CB7CD19AB4A0}"/>
              </a:ext>
            </a:extLst>
          </p:cNvPr>
          <p:cNvCxnSpPr/>
          <p:nvPr/>
        </p:nvCxnSpPr>
        <p:spPr>
          <a:xfrm>
            <a:off x="3471725" y="3804078"/>
            <a:ext cx="0" cy="2974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005602-8744-B647-1A75-602A9ECB0163}"/>
              </a:ext>
            </a:extLst>
          </p:cNvPr>
          <p:cNvCxnSpPr/>
          <p:nvPr/>
        </p:nvCxnSpPr>
        <p:spPr>
          <a:xfrm>
            <a:off x="5143977" y="3793460"/>
            <a:ext cx="0" cy="32719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F703A17-5269-7026-2504-3852FAD08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295" y="78554"/>
            <a:ext cx="2193969" cy="737571"/>
          </a:xfrm>
          <a:prstGeom prst="rect">
            <a:avLst/>
          </a:prstGeom>
        </p:spPr>
      </p:pic>
    </p:spTree>
    <p:extLst>
      <p:ext uri="{BB962C8B-B14F-4D97-AF65-F5344CB8AC3E}">
        <p14:creationId xmlns:p14="http://schemas.microsoft.com/office/powerpoint/2010/main" val="173500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325" y="463215"/>
            <a:ext cx="6600413" cy="545561"/>
          </a:xfrm>
        </p:spPr>
        <p:txBody>
          <a:bodyPr>
            <a:normAutofit fontScale="90000"/>
          </a:bodyPr>
          <a:lstStyle/>
          <a:p>
            <a:r>
              <a:rPr lang="en-US" sz="3200" b="1" dirty="0">
                <a:latin typeface="Calibri" panose="020F0502020204030204" pitchFamily="34" charset="0"/>
                <a:cs typeface="Calibri" panose="020F0502020204030204" pitchFamily="34" charset="0"/>
              </a:rPr>
              <a:t>Binary Category Classification </a:t>
            </a:r>
            <a:r>
              <a:rPr lang="en-US" dirty="0"/>
              <a:t>approach</a:t>
            </a:r>
            <a:endParaRPr lang="en-SG" dirty="0"/>
          </a:p>
        </p:txBody>
      </p:sp>
      <p:sp>
        <p:nvSpPr>
          <p:cNvPr id="4" name="Slide Number Placeholder 3"/>
          <p:cNvSpPr>
            <a:spLocks noGrp="1"/>
          </p:cNvSpPr>
          <p:nvPr>
            <p:ph type="sldNum" sz="quarter" idx="4"/>
          </p:nvPr>
        </p:nvSpPr>
        <p:spPr/>
        <p:txBody>
          <a:bodyPr/>
          <a:lstStyle/>
          <a:p>
            <a:r>
              <a:rPr lang="en-SG" dirty="0"/>
              <a:t>Page </a:t>
            </a:r>
            <a:fld id="{2F63C605-4FC6-46DE-BC90-871762EA3F52}" type="slidenum">
              <a:rPr lang="en-SG" smtClean="0"/>
              <a:pPr/>
              <a:t>9</a:t>
            </a:fld>
            <a:endParaRPr lang="en-SG" dirty="0"/>
          </a:p>
        </p:txBody>
      </p:sp>
      <p:sp>
        <p:nvSpPr>
          <p:cNvPr id="5" name="Flowchart: Multidocument 4">
            <a:extLst>
              <a:ext uri="{FF2B5EF4-FFF2-40B4-BE49-F238E27FC236}">
                <a16:creationId xmlns:a16="http://schemas.microsoft.com/office/drawing/2014/main" id="{3DA0E603-09AC-C81C-8D39-DAF655186A6E}"/>
              </a:ext>
            </a:extLst>
          </p:cNvPr>
          <p:cNvSpPr/>
          <p:nvPr/>
        </p:nvSpPr>
        <p:spPr>
          <a:xfrm>
            <a:off x="628650" y="1240324"/>
            <a:ext cx="1060704" cy="905345"/>
          </a:xfrm>
          <a:prstGeom prst="flowChartMultidocument">
            <a:avLst/>
          </a:prstGeom>
          <a:ln>
            <a:solidFill>
              <a:schemeClr val="accent2">
                <a:lumMod val="7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SG" dirty="0"/>
              <a:t>Data</a:t>
            </a:r>
          </a:p>
        </p:txBody>
      </p:sp>
      <p:sp>
        <p:nvSpPr>
          <p:cNvPr id="6" name="Rectangle 5">
            <a:extLst>
              <a:ext uri="{FF2B5EF4-FFF2-40B4-BE49-F238E27FC236}">
                <a16:creationId xmlns:a16="http://schemas.microsoft.com/office/drawing/2014/main" id="{CB65464E-050B-C2C5-259A-1F4A1A62F9A8}"/>
              </a:ext>
            </a:extLst>
          </p:cNvPr>
          <p:cNvSpPr/>
          <p:nvPr/>
        </p:nvSpPr>
        <p:spPr>
          <a:xfrm>
            <a:off x="2693942" y="1239433"/>
            <a:ext cx="4103144" cy="4088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SG" sz="1400" b="1" dirty="0"/>
              <a:t>Preprocess the data</a:t>
            </a:r>
          </a:p>
        </p:txBody>
      </p:sp>
      <p:sp>
        <p:nvSpPr>
          <p:cNvPr id="7" name="Rectangle: Rounded Corners 6">
            <a:extLst>
              <a:ext uri="{FF2B5EF4-FFF2-40B4-BE49-F238E27FC236}">
                <a16:creationId xmlns:a16="http://schemas.microsoft.com/office/drawing/2014/main" id="{D695B98B-D434-CF92-89BC-9BAA88F09EA8}"/>
              </a:ext>
            </a:extLst>
          </p:cNvPr>
          <p:cNvSpPr/>
          <p:nvPr/>
        </p:nvSpPr>
        <p:spPr>
          <a:xfrm>
            <a:off x="2693941" y="1905193"/>
            <a:ext cx="122900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Data Cleaning</a:t>
            </a:r>
          </a:p>
        </p:txBody>
      </p:sp>
      <p:sp>
        <p:nvSpPr>
          <p:cNvPr id="8" name="Rectangle: Rounded Corners 7">
            <a:extLst>
              <a:ext uri="{FF2B5EF4-FFF2-40B4-BE49-F238E27FC236}">
                <a16:creationId xmlns:a16="http://schemas.microsoft.com/office/drawing/2014/main" id="{833F7A7E-BB1E-3B2A-A2AF-EA767998946E}"/>
              </a:ext>
            </a:extLst>
          </p:cNvPr>
          <p:cNvSpPr/>
          <p:nvPr/>
        </p:nvSpPr>
        <p:spPr>
          <a:xfrm>
            <a:off x="4088579" y="1886233"/>
            <a:ext cx="1234915" cy="545561"/>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EDA</a:t>
            </a:r>
          </a:p>
        </p:txBody>
      </p:sp>
      <p:sp>
        <p:nvSpPr>
          <p:cNvPr id="9" name="Rectangle: Rounded Corners 8">
            <a:extLst>
              <a:ext uri="{FF2B5EF4-FFF2-40B4-BE49-F238E27FC236}">
                <a16:creationId xmlns:a16="http://schemas.microsoft.com/office/drawing/2014/main" id="{FCA6542A-D8A7-E857-6E71-D772C0A1A498}"/>
              </a:ext>
            </a:extLst>
          </p:cNvPr>
          <p:cNvSpPr/>
          <p:nvPr/>
        </p:nvSpPr>
        <p:spPr>
          <a:xfrm>
            <a:off x="5606359" y="1901281"/>
            <a:ext cx="1192042" cy="539566"/>
          </a:xfrm>
          <a:prstGeom prst="roundRect">
            <a:avLst/>
          </a:prstGeom>
          <a:solidFill>
            <a:srgbClr val="33BB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Binary Class</a:t>
            </a:r>
          </a:p>
        </p:txBody>
      </p:sp>
      <p:sp>
        <p:nvSpPr>
          <p:cNvPr id="10" name="Rectangle: Rounded Corners 9">
            <a:extLst>
              <a:ext uri="{FF2B5EF4-FFF2-40B4-BE49-F238E27FC236}">
                <a16:creationId xmlns:a16="http://schemas.microsoft.com/office/drawing/2014/main" id="{C0E8CA2E-74E9-FB94-2562-70A99AAA2040}"/>
              </a:ext>
            </a:extLst>
          </p:cNvPr>
          <p:cNvSpPr/>
          <p:nvPr/>
        </p:nvSpPr>
        <p:spPr>
          <a:xfrm>
            <a:off x="3803918" y="2722210"/>
            <a:ext cx="1682096" cy="477703"/>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Create word embeddings</a:t>
            </a:r>
          </a:p>
        </p:txBody>
      </p:sp>
      <p:sp>
        <p:nvSpPr>
          <p:cNvPr id="11" name="Rectangle: Rounded Corners 10">
            <a:extLst>
              <a:ext uri="{FF2B5EF4-FFF2-40B4-BE49-F238E27FC236}">
                <a16:creationId xmlns:a16="http://schemas.microsoft.com/office/drawing/2014/main" id="{472CFB6F-6334-E0CF-BDE8-4593DF07E8B3}"/>
              </a:ext>
            </a:extLst>
          </p:cNvPr>
          <p:cNvSpPr/>
          <p:nvPr/>
        </p:nvSpPr>
        <p:spPr>
          <a:xfrm>
            <a:off x="2688031" y="3493042"/>
            <a:ext cx="1234915"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Word2Vec</a:t>
            </a:r>
          </a:p>
        </p:txBody>
      </p:sp>
      <p:sp>
        <p:nvSpPr>
          <p:cNvPr id="12" name="Rectangle: Rounded Corners 11">
            <a:extLst>
              <a:ext uri="{FF2B5EF4-FFF2-40B4-BE49-F238E27FC236}">
                <a16:creationId xmlns:a16="http://schemas.microsoft.com/office/drawing/2014/main" id="{56324C66-38E1-BED1-86CB-65EBF8D2597B}"/>
              </a:ext>
            </a:extLst>
          </p:cNvPr>
          <p:cNvSpPr/>
          <p:nvPr/>
        </p:nvSpPr>
        <p:spPr>
          <a:xfrm>
            <a:off x="5606359" y="3493041"/>
            <a:ext cx="1192042" cy="406646"/>
          </a:xfrm>
          <a:prstGeom prst="roundRect">
            <a:avLst/>
          </a:prstGeom>
          <a:solidFill>
            <a:srgbClr val="3399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Glove</a:t>
            </a:r>
          </a:p>
        </p:txBody>
      </p:sp>
      <p:sp>
        <p:nvSpPr>
          <p:cNvPr id="13" name="Rectangle: Rounded Corners 12">
            <a:extLst>
              <a:ext uri="{FF2B5EF4-FFF2-40B4-BE49-F238E27FC236}">
                <a16:creationId xmlns:a16="http://schemas.microsoft.com/office/drawing/2014/main" id="{74BD1289-34B9-7A5F-E7D8-A6D54C631B68}"/>
              </a:ext>
            </a:extLst>
          </p:cNvPr>
          <p:cNvSpPr/>
          <p:nvPr/>
        </p:nvSpPr>
        <p:spPr>
          <a:xfrm>
            <a:off x="3922947" y="4192278"/>
            <a:ext cx="1682096"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Train the model</a:t>
            </a:r>
          </a:p>
        </p:txBody>
      </p:sp>
      <p:sp>
        <p:nvSpPr>
          <p:cNvPr id="14" name="Rectangle: Rounded Corners 13">
            <a:extLst>
              <a:ext uri="{FF2B5EF4-FFF2-40B4-BE49-F238E27FC236}">
                <a16:creationId xmlns:a16="http://schemas.microsoft.com/office/drawing/2014/main" id="{54094CCE-39C3-5E50-1D7C-021FABEA2D89}"/>
              </a:ext>
            </a:extLst>
          </p:cNvPr>
          <p:cNvSpPr/>
          <p:nvPr/>
        </p:nvSpPr>
        <p:spPr>
          <a:xfrm>
            <a:off x="2688030" y="5048715"/>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LSTM</a:t>
            </a:r>
          </a:p>
        </p:txBody>
      </p:sp>
      <p:sp>
        <p:nvSpPr>
          <p:cNvPr id="15" name="Rectangle: Rounded Corners 14">
            <a:extLst>
              <a:ext uri="{FF2B5EF4-FFF2-40B4-BE49-F238E27FC236}">
                <a16:creationId xmlns:a16="http://schemas.microsoft.com/office/drawing/2014/main" id="{F9C7EB87-8A5F-079E-9C24-3DEF9F748A65}"/>
              </a:ext>
            </a:extLst>
          </p:cNvPr>
          <p:cNvSpPr/>
          <p:nvPr/>
        </p:nvSpPr>
        <p:spPr>
          <a:xfrm>
            <a:off x="4181414" y="5066821"/>
            <a:ext cx="1234915" cy="581410"/>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Bi-LSTM</a:t>
            </a:r>
          </a:p>
        </p:txBody>
      </p:sp>
      <p:sp>
        <p:nvSpPr>
          <p:cNvPr id="16" name="Rectangle: Rounded Corners 15">
            <a:extLst>
              <a:ext uri="{FF2B5EF4-FFF2-40B4-BE49-F238E27FC236}">
                <a16:creationId xmlns:a16="http://schemas.microsoft.com/office/drawing/2014/main" id="{C237CFCB-32B6-09C6-1F38-A1E8458DDD46}"/>
              </a:ext>
            </a:extLst>
          </p:cNvPr>
          <p:cNvSpPr/>
          <p:nvPr/>
        </p:nvSpPr>
        <p:spPr>
          <a:xfrm>
            <a:off x="5605043" y="5084928"/>
            <a:ext cx="1192043" cy="521106"/>
          </a:xfrm>
          <a:prstGeom prst="roundRect">
            <a:avLst/>
          </a:prstGeom>
          <a:solidFill>
            <a:srgbClr val="F582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CNN</a:t>
            </a:r>
          </a:p>
        </p:txBody>
      </p:sp>
      <p:sp>
        <p:nvSpPr>
          <p:cNvPr id="18" name="Rectangle: Rounded Corners 17">
            <a:extLst>
              <a:ext uri="{FF2B5EF4-FFF2-40B4-BE49-F238E27FC236}">
                <a16:creationId xmlns:a16="http://schemas.microsoft.com/office/drawing/2014/main" id="{A143FBFF-123D-21DA-1BB8-1F1CD00A807B}"/>
              </a:ext>
            </a:extLst>
          </p:cNvPr>
          <p:cNvSpPr/>
          <p:nvPr/>
        </p:nvSpPr>
        <p:spPr>
          <a:xfrm>
            <a:off x="3920687" y="5927602"/>
            <a:ext cx="1682096" cy="401951"/>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b="1" dirty="0">
                <a:latin typeface="Calibri" panose="020F0502020204030204" pitchFamily="34" charset="0"/>
                <a:cs typeface="Calibri" panose="020F0502020204030204" pitchFamily="34" charset="0"/>
              </a:rPr>
              <a:t>Test and Predict</a:t>
            </a:r>
          </a:p>
        </p:txBody>
      </p:sp>
      <p:cxnSp>
        <p:nvCxnSpPr>
          <p:cNvPr id="20" name="Straight Arrow Connector 19">
            <a:extLst>
              <a:ext uri="{FF2B5EF4-FFF2-40B4-BE49-F238E27FC236}">
                <a16:creationId xmlns:a16="http://schemas.microsoft.com/office/drawing/2014/main" id="{851B45BD-E7D7-501C-6B5D-114ED26546CA}"/>
              </a:ext>
            </a:extLst>
          </p:cNvPr>
          <p:cNvCxnSpPr>
            <a:cxnSpLocks/>
            <a:endCxn id="6" idx="1"/>
          </p:cNvCxnSpPr>
          <p:nvPr/>
        </p:nvCxnSpPr>
        <p:spPr>
          <a:xfrm>
            <a:off x="1689354" y="1443878"/>
            <a:ext cx="1004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D3E9FD8-7412-2A57-A819-0EF8F0A3DEF5}"/>
              </a:ext>
            </a:extLst>
          </p:cNvPr>
          <p:cNvCxnSpPr>
            <a:cxnSpLocks/>
          </p:cNvCxnSpPr>
          <p:nvPr/>
        </p:nvCxnSpPr>
        <p:spPr>
          <a:xfrm flipH="1">
            <a:off x="4644966" y="1648323"/>
            <a:ext cx="1" cy="23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A6226D7-F757-C8DD-ACFE-8CC868BC75CD}"/>
              </a:ext>
            </a:extLst>
          </p:cNvPr>
          <p:cNvCxnSpPr/>
          <p:nvPr/>
        </p:nvCxnSpPr>
        <p:spPr>
          <a:xfrm>
            <a:off x="3195873" y="176822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52504B-2B31-B062-5CCE-25F5EC8E96A3}"/>
              </a:ext>
            </a:extLst>
          </p:cNvPr>
          <p:cNvCxnSpPr/>
          <p:nvPr/>
        </p:nvCxnSpPr>
        <p:spPr>
          <a:xfrm>
            <a:off x="3204927"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D2F454-D559-61C2-ED8E-F2D6D3188F85}"/>
              </a:ext>
            </a:extLst>
          </p:cNvPr>
          <p:cNvCxnSpPr/>
          <p:nvPr/>
        </p:nvCxnSpPr>
        <p:spPr>
          <a:xfrm>
            <a:off x="6337426" y="1768227"/>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255168C-18BD-739F-A4DF-CB2D16FB655E}"/>
              </a:ext>
            </a:extLst>
          </p:cNvPr>
          <p:cNvCxnSpPr/>
          <p:nvPr/>
        </p:nvCxnSpPr>
        <p:spPr>
          <a:xfrm>
            <a:off x="3228094" y="260868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76993E1-42EE-7B5F-1884-0FAF621874D8}"/>
              </a:ext>
            </a:extLst>
          </p:cNvPr>
          <p:cNvCxnSpPr>
            <a:cxnSpLocks/>
          </p:cNvCxnSpPr>
          <p:nvPr/>
        </p:nvCxnSpPr>
        <p:spPr>
          <a:xfrm flipH="1">
            <a:off x="4663072" y="2408824"/>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6D26D7-3AB1-0DC4-E9C0-5DDA6DB8FCB1}"/>
              </a:ext>
            </a:extLst>
          </p:cNvPr>
          <p:cNvCxnSpPr>
            <a:cxnSpLocks/>
          </p:cNvCxnSpPr>
          <p:nvPr/>
        </p:nvCxnSpPr>
        <p:spPr>
          <a:xfrm flipH="1">
            <a:off x="3241144" y="2450754"/>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D75CB3-6641-3D7B-0277-948BF278402E}"/>
              </a:ext>
            </a:extLst>
          </p:cNvPr>
          <p:cNvCxnSpPr/>
          <p:nvPr/>
        </p:nvCxnSpPr>
        <p:spPr>
          <a:xfrm flipH="1">
            <a:off x="6364585" y="2440130"/>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DE8B81-F09F-A663-D0F5-D499B0DC19F7}"/>
              </a:ext>
            </a:extLst>
          </p:cNvPr>
          <p:cNvCxnSpPr/>
          <p:nvPr/>
        </p:nvCxnSpPr>
        <p:spPr>
          <a:xfrm>
            <a:off x="3228094" y="3323914"/>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4B9AAB4-D86F-3198-F964-6B61CD2136AF}"/>
              </a:ext>
            </a:extLst>
          </p:cNvPr>
          <p:cNvCxnSpPr>
            <a:cxnSpLocks/>
          </p:cNvCxnSpPr>
          <p:nvPr/>
        </p:nvCxnSpPr>
        <p:spPr>
          <a:xfrm flipH="1">
            <a:off x="4661107" y="3196298"/>
            <a:ext cx="3929" cy="138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20F6B9-EE8A-1D50-D3AC-4630E90608A2}"/>
              </a:ext>
            </a:extLst>
          </p:cNvPr>
          <p:cNvCxnSpPr/>
          <p:nvPr/>
        </p:nvCxnSpPr>
        <p:spPr>
          <a:xfrm>
            <a:off x="3239638" y="3332950"/>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233CFFE-3CD0-BD92-2300-DF05559D64DD}"/>
              </a:ext>
            </a:extLst>
          </p:cNvPr>
          <p:cNvCxnSpPr/>
          <p:nvPr/>
        </p:nvCxnSpPr>
        <p:spPr>
          <a:xfrm>
            <a:off x="6361572" y="3331449"/>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1EEF50-F349-1D40-CA59-63EFF621998D}"/>
              </a:ext>
            </a:extLst>
          </p:cNvPr>
          <p:cNvCxnSpPr/>
          <p:nvPr/>
        </p:nvCxnSpPr>
        <p:spPr>
          <a:xfrm>
            <a:off x="3251985" y="4065536"/>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8E5D82B-0E01-CD75-8C75-61AAC3209F05}"/>
              </a:ext>
            </a:extLst>
          </p:cNvPr>
          <p:cNvCxnSpPr>
            <a:cxnSpLocks/>
          </p:cNvCxnSpPr>
          <p:nvPr/>
        </p:nvCxnSpPr>
        <p:spPr>
          <a:xfrm flipH="1">
            <a:off x="3257745" y="3906861"/>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1B4637F-873B-9F1E-6FFB-C2BD109C33E7}"/>
              </a:ext>
            </a:extLst>
          </p:cNvPr>
          <p:cNvCxnSpPr>
            <a:cxnSpLocks/>
          </p:cNvCxnSpPr>
          <p:nvPr/>
        </p:nvCxnSpPr>
        <p:spPr>
          <a:xfrm flipH="1">
            <a:off x="6390242" y="3888729"/>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7AEDDCA-0984-DFE1-0842-5E900516A88D}"/>
              </a:ext>
            </a:extLst>
          </p:cNvPr>
          <p:cNvCxnSpPr>
            <a:cxnSpLocks/>
          </p:cNvCxnSpPr>
          <p:nvPr/>
        </p:nvCxnSpPr>
        <p:spPr>
          <a:xfrm flipH="1">
            <a:off x="4697783" y="4037870"/>
            <a:ext cx="1" cy="16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F57FCB-858E-01D7-CD5A-C3EC894B9D86}"/>
              </a:ext>
            </a:extLst>
          </p:cNvPr>
          <p:cNvCxnSpPr/>
          <p:nvPr/>
        </p:nvCxnSpPr>
        <p:spPr>
          <a:xfrm>
            <a:off x="3261674" y="4924047"/>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B556A3-1FC8-1501-361F-5D42A43CC185}"/>
              </a:ext>
            </a:extLst>
          </p:cNvPr>
          <p:cNvCxnSpPr/>
          <p:nvPr/>
        </p:nvCxnSpPr>
        <p:spPr>
          <a:xfrm>
            <a:off x="3266797" y="4935426"/>
            <a:ext cx="0" cy="13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69E363-947F-1527-EB00-75CA3F93072E}"/>
              </a:ext>
            </a:extLst>
          </p:cNvPr>
          <p:cNvCxnSpPr/>
          <p:nvPr/>
        </p:nvCxnSpPr>
        <p:spPr>
          <a:xfrm>
            <a:off x="6397784" y="4945379"/>
            <a:ext cx="0" cy="1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64CB61F-1C1A-ED9B-6ECC-8CC271E0E223}"/>
              </a:ext>
            </a:extLst>
          </p:cNvPr>
          <p:cNvCxnSpPr>
            <a:cxnSpLocks/>
          </p:cNvCxnSpPr>
          <p:nvPr/>
        </p:nvCxnSpPr>
        <p:spPr>
          <a:xfrm flipH="1">
            <a:off x="4715889" y="4779309"/>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F9F121F-D90C-8759-D297-608B39FFD379}"/>
              </a:ext>
            </a:extLst>
          </p:cNvPr>
          <p:cNvCxnSpPr/>
          <p:nvPr/>
        </p:nvCxnSpPr>
        <p:spPr>
          <a:xfrm>
            <a:off x="3219041" y="5811348"/>
            <a:ext cx="31415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B73E0B0-8903-9C2F-EC86-180F53E97359}"/>
              </a:ext>
            </a:extLst>
          </p:cNvPr>
          <p:cNvCxnSpPr>
            <a:cxnSpLocks/>
          </p:cNvCxnSpPr>
          <p:nvPr/>
        </p:nvCxnSpPr>
        <p:spPr>
          <a:xfrm flipH="1">
            <a:off x="4714388" y="5646920"/>
            <a:ext cx="1"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14044F-D459-CF72-E5D2-06966F01BA47}"/>
              </a:ext>
            </a:extLst>
          </p:cNvPr>
          <p:cNvCxnSpPr>
            <a:cxnSpLocks/>
          </p:cNvCxnSpPr>
          <p:nvPr/>
        </p:nvCxnSpPr>
        <p:spPr>
          <a:xfrm flipH="1">
            <a:off x="3220029" y="5652678"/>
            <a:ext cx="3929" cy="166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519BCDC-E336-0EC1-50AE-AF57BB9DCB99}"/>
              </a:ext>
            </a:extLst>
          </p:cNvPr>
          <p:cNvCxnSpPr>
            <a:cxnSpLocks/>
          </p:cNvCxnSpPr>
          <p:nvPr/>
        </p:nvCxnSpPr>
        <p:spPr>
          <a:xfrm flipH="1">
            <a:off x="6360070" y="5615667"/>
            <a:ext cx="3929" cy="18368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2CC5535-861B-804F-93A3-E2EC41B24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706" y="58821"/>
            <a:ext cx="2193969" cy="737571"/>
          </a:xfrm>
          <a:prstGeom prst="rect">
            <a:avLst/>
          </a:prstGeom>
        </p:spPr>
      </p:pic>
    </p:spTree>
    <p:extLst>
      <p:ext uri="{BB962C8B-B14F-4D97-AF65-F5344CB8AC3E}">
        <p14:creationId xmlns:p14="http://schemas.microsoft.com/office/powerpoint/2010/main" val="4280877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2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8257</TotalTime>
  <Words>2231</Words>
  <Application>Microsoft Office PowerPoint</Application>
  <PresentationFormat>On-screen Show (4:3)</PresentationFormat>
  <Paragraphs>258</Paragraphs>
  <Slides>20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-apple-system</vt:lpstr>
      <vt:lpstr>Arial</vt:lpstr>
      <vt:lpstr>Calibri</vt:lpstr>
      <vt:lpstr>Wingdings</vt:lpstr>
      <vt:lpstr>1_Theme1</vt:lpstr>
      <vt:lpstr>2_Theme1</vt:lpstr>
      <vt:lpstr>Singapore Community Help           Social Network</vt:lpstr>
      <vt:lpstr>About The Project</vt:lpstr>
      <vt:lpstr> Business problem statement </vt:lpstr>
      <vt:lpstr>Technical Problem Statement</vt:lpstr>
      <vt:lpstr> Dataset  - Binary Category Classification  </vt:lpstr>
      <vt:lpstr> About Dataset  - Image Classification  </vt:lpstr>
      <vt:lpstr>Application Flow Phase #1 </vt:lpstr>
      <vt:lpstr>Application Flowchart Phase #1 </vt:lpstr>
      <vt:lpstr>Binary Category Classification approach</vt:lpstr>
      <vt:lpstr>Image Classification approach</vt:lpstr>
      <vt:lpstr>Experimental design</vt:lpstr>
      <vt:lpstr>Continuous learning and improvements</vt:lpstr>
      <vt:lpstr>Continuous learning and improvements</vt:lpstr>
      <vt:lpstr>MLOps Pipeline</vt:lpstr>
      <vt:lpstr>  Continuous Training :  </vt:lpstr>
      <vt:lpstr>Triggers for Continuous Learning :</vt:lpstr>
      <vt:lpstr>Requirements Overview</vt:lpstr>
      <vt:lpstr>Project deliverables With Effort Estimates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Sivakrishna Thota</cp:lastModifiedBy>
  <cp:revision>1193</cp:revision>
  <cp:lastPrinted>2017-10-05T01:59:11Z</cp:lastPrinted>
  <dcterms:created xsi:type="dcterms:W3CDTF">2014-12-11T07:55:35Z</dcterms:created>
  <dcterms:modified xsi:type="dcterms:W3CDTF">2023-10-08T12:50:00Z</dcterms:modified>
</cp:coreProperties>
</file>