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handoutMasterIdLst>
    <p:handoutMasterId r:id="rId17"/>
  </p:handoutMasterIdLst>
  <p:sldIdLst>
    <p:sldId id="336" r:id="rId2"/>
    <p:sldId id="368" r:id="rId3"/>
    <p:sldId id="369" r:id="rId4"/>
    <p:sldId id="363" r:id="rId5"/>
    <p:sldId id="364" r:id="rId6"/>
    <p:sldId id="370" r:id="rId7"/>
    <p:sldId id="360" r:id="rId8"/>
    <p:sldId id="361" r:id="rId9"/>
    <p:sldId id="367" r:id="rId10"/>
    <p:sldId id="371" r:id="rId11"/>
    <p:sldId id="365" r:id="rId12"/>
    <p:sldId id="372" r:id="rId13"/>
    <p:sldId id="366" r:id="rId14"/>
    <p:sldId id="356" r:id="rId15"/>
  </p:sldIdLst>
  <p:sldSz cx="9144000" cy="6858000" type="screen4x3"/>
  <p:notesSz cx="6797675" cy="9926638"/>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rishna Thota" initials="ST" lastIdx="1" clrIdx="0">
    <p:extLst>
      <p:ext uri="{19B8F6BF-5375-455C-9EA6-DF929625EA0E}">
        <p15:presenceInfo xmlns:p15="http://schemas.microsoft.com/office/powerpoint/2012/main" userId="c8f78fadca4cfe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58220"/>
    <a:srgbClr val="33BBBC"/>
    <a:srgbClr val="0066FF"/>
    <a:srgbClr val="898989"/>
    <a:srgbClr val="C00085"/>
    <a:srgbClr val="173F7E"/>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3979" autoAdjust="0"/>
  </p:normalViewPr>
  <p:slideViewPr>
    <p:cSldViewPr snapToGrid="0">
      <p:cViewPr varScale="1">
        <p:scale>
          <a:sx n="113" d="100"/>
          <a:sy n="113" d="100"/>
        </p:scale>
        <p:origin x="153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9553C-2900-4948-8C9D-12F5DE8EF63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DCECE3DA-8AB5-4CFA-9D0A-D839643952A9}">
      <dgm:prSet custT="1"/>
      <dgm:spPr>
        <a:solidFill>
          <a:schemeClr val="bg2">
            <a:lumMod val="25000"/>
          </a:schemeClr>
        </a:solidFill>
      </dgm:spPr>
      <dgm:t>
        <a:bodyPr/>
        <a:lstStyle/>
        <a:p>
          <a:endParaRPr lang="en-SG" sz="2000" b="1" dirty="0">
            <a:solidFill>
              <a:schemeClr val="accent2">
                <a:lumMod val="75000"/>
              </a:schemeClr>
            </a:solidFill>
            <a:latin typeface="Calibri" panose="020F0502020204030204" pitchFamily="34" charset="0"/>
            <a:cs typeface="Calibri" panose="020F0502020204030204" pitchFamily="34" charset="0"/>
          </a:endParaRPr>
        </a:p>
        <a:p>
          <a:r>
            <a:rPr lang="en-SG" sz="2000" b="1" dirty="0">
              <a:solidFill>
                <a:schemeClr val="accent2">
                  <a:lumMod val="75000"/>
                </a:schemeClr>
              </a:solidFill>
              <a:latin typeface="Calibri" panose="020F0502020204030204" pitchFamily="34" charset="0"/>
              <a:cs typeface="Calibri" panose="020F0502020204030204" pitchFamily="34" charset="0"/>
            </a:rPr>
            <a:t>Problem statement # 1 </a:t>
          </a:r>
        </a:p>
        <a:p>
          <a:r>
            <a:rPr lang="en-US" sz="14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endParaRPr lang="en-US" sz="1200" dirty="0">
            <a:latin typeface="Calibri" panose="020F0502020204030204" pitchFamily="34" charset="0"/>
            <a:cs typeface="Calibri" panose="020F0502020204030204" pitchFamily="34" charset="0"/>
          </a:endParaRPr>
        </a:p>
        <a:p>
          <a:endParaRPr lang="en-SG" sz="1200" dirty="0">
            <a:latin typeface="Calibri" panose="020F0502020204030204" pitchFamily="34" charset="0"/>
            <a:cs typeface="Calibri" panose="020F0502020204030204" pitchFamily="34" charset="0"/>
          </a:endParaRPr>
        </a:p>
      </dgm:t>
    </dgm:pt>
    <dgm:pt modelId="{38B93217-E858-4140-B80B-45CB0FFCFE5F}" type="parTrans" cxnId="{8B02E3DD-B313-422D-96BB-332D55783163}">
      <dgm:prSet/>
      <dgm:spPr/>
      <dgm:t>
        <a:bodyPr/>
        <a:lstStyle/>
        <a:p>
          <a:endParaRPr lang="en-SG"/>
        </a:p>
      </dgm:t>
    </dgm:pt>
    <dgm:pt modelId="{95698A7E-4E70-47DC-B2FC-BF0D96359261}" type="sibTrans" cxnId="{8B02E3DD-B313-422D-96BB-332D55783163}">
      <dgm:prSet/>
      <dgm:spPr/>
      <dgm:t>
        <a:bodyPr/>
        <a:lstStyle/>
        <a:p>
          <a:endParaRPr lang="en-SG"/>
        </a:p>
      </dgm:t>
    </dgm:pt>
    <dgm:pt modelId="{18CE39F5-EE74-4081-B4A0-8C0FAB278044}">
      <dgm:prSet custT="1"/>
      <dgm:spPr>
        <a:solidFill>
          <a:schemeClr val="bg2">
            <a:lumMod val="25000"/>
          </a:schemeClr>
        </a:solidFill>
      </dgm:spPr>
      <dgm:t>
        <a:bodyPr/>
        <a:lstStyle/>
        <a:p>
          <a:r>
            <a:rPr lang="en-SG" sz="2000" b="1"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dirty="0">
            <a:solidFill>
              <a:schemeClr val="accent2">
                <a:lumMod val="75000"/>
              </a:schemeClr>
            </a:solidFill>
            <a:latin typeface="Calibri" panose="020F0502020204030204" pitchFamily="34" charset="0"/>
            <a:cs typeface="Calibri" panose="020F0502020204030204" pitchFamily="34" charset="0"/>
          </a:endParaRPr>
        </a:p>
        <a:p>
          <a:r>
            <a:rPr lang="en-US" sz="1400" b="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dirty="0">
            <a:latin typeface="Calibri" panose="020F0502020204030204" pitchFamily="34" charset="0"/>
            <a:cs typeface="Calibri" panose="020F0502020204030204" pitchFamily="34" charset="0"/>
          </a:endParaRPr>
        </a:p>
      </dgm:t>
    </dgm:pt>
    <dgm:pt modelId="{C9521B49-27E1-487E-A018-6E20940C9F98}" type="parTrans" cxnId="{4DC6D019-9412-4B49-81DA-0C69285CA8DA}">
      <dgm:prSet/>
      <dgm:spPr/>
      <dgm:t>
        <a:bodyPr/>
        <a:lstStyle/>
        <a:p>
          <a:endParaRPr lang="en-SG"/>
        </a:p>
      </dgm:t>
    </dgm:pt>
    <dgm:pt modelId="{0C236D84-7650-4F00-A3DA-026D25F42C70}" type="sibTrans" cxnId="{4DC6D019-9412-4B49-81DA-0C69285CA8DA}">
      <dgm:prSet/>
      <dgm:spPr/>
      <dgm:t>
        <a:bodyPr/>
        <a:lstStyle/>
        <a:p>
          <a:endParaRPr lang="en-SG"/>
        </a:p>
      </dgm:t>
    </dgm:pt>
    <dgm:pt modelId="{A646BB84-8681-4839-9606-1FB7FBB1DF94}" type="pres">
      <dgm:prSet presAssocID="{2429553C-2900-4948-8C9D-12F5DE8EF636}" presName="Name0" presStyleCnt="0">
        <dgm:presLayoutVars>
          <dgm:chPref val="3"/>
          <dgm:dir/>
          <dgm:animLvl val="lvl"/>
          <dgm:resizeHandles/>
        </dgm:presLayoutVars>
      </dgm:prSet>
      <dgm:spPr/>
    </dgm:pt>
    <dgm:pt modelId="{C2780B14-C205-42CB-89E1-666370A314F7}" type="pres">
      <dgm:prSet presAssocID="{DCECE3DA-8AB5-4CFA-9D0A-D839643952A9}" presName="horFlow" presStyleCnt="0"/>
      <dgm:spPr/>
    </dgm:pt>
    <dgm:pt modelId="{7CFDEE97-B791-497D-BF18-22664288CC8B}" type="pres">
      <dgm:prSet presAssocID="{DCECE3DA-8AB5-4CFA-9D0A-D839643952A9}" presName="bigChev" presStyleLbl="node1" presStyleIdx="0" presStyleCnt="2"/>
      <dgm:spPr/>
    </dgm:pt>
    <dgm:pt modelId="{70BDFB53-1519-4C13-83A8-C4F39637BD5D}" type="pres">
      <dgm:prSet presAssocID="{DCECE3DA-8AB5-4CFA-9D0A-D839643952A9}" presName="vSp" presStyleCnt="0"/>
      <dgm:spPr/>
    </dgm:pt>
    <dgm:pt modelId="{78EC709A-42C8-45F5-85B1-F71DD33A5EF1}" type="pres">
      <dgm:prSet presAssocID="{18CE39F5-EE74-4081-B4A0-8C0FAB278044}" presName="horFlow" presStyleCnt="0"/>
      <dgm:spPr/>
    </dgm:pt>
    <dgm:pt modelId="{2D985E66-8BC5-4D97-992F-54C64C3C3271}" type="pres">
      <dgm:prSet presAssocID="{18CE39F5-EE74-4081-B4A0-8C0FAB278044}" presName="bigChev" presStyleLbl="node1" presStyleIdx="1" presStyleCnt="2"/>
      <dgm:spPr/>
    </dgm:pt>
  </dgm:ptLst>
  <dgm:cxnLst>
    <dgm:cxn modelId="{4DC6D019-9412-4B49-81DA-0C69285CA8DA}" srcId="{2429553C-2900-4948-8C9D-12F5DE8EF636}" destId="{18CE39F5-EE74-4081-B4A0-8C0FAB278044}" srcOrd="1" destOrd="0" parTransId="{C9521B49-27E1-487E-A018-6E20940C9F98}" sibTransId="{0C236D84-7650-4F00-A3DA-026D25F42C70}"/>
    <dgm:cxn modelId="{B2CA8477-0754-4CFF-96FA-BA19FA61B400}" type="presOf" srcId="{2429553C-2900-4948-8C9D-12F5DE8EF636}" destId="{A646BB84-8681-4839-9606-1FB7FBB1DF94}" srcOrd="0" destOrd="0" presId="urn:microsoft.com/office/officeart/2005/8/layout/lProcess3"/>
    <dgm:cxn modelId="{93FDEDC5-AB0A-48AB-94D2-FC07D69B5C8C}" type="presOf" srcId="{DCECE3DA-8AB5-4CFA-9D0A-D839643952A9}" destId="{7CFDEE97-B791-497D-BF18-22664288CC8B}" srcOrd="0" destOrd="0" presId="urn:microsoft.com/office/officeart/2005/8/layout/lProcess3"/>
    <dgm:cxn modelId="{984FD7C6-672A-4400-83B4-44BDE5C86268}" type="presOf" srcId="{18CE39F5-EE74-4081-B4A0-8C0FAB278044}" destId="{2D985E66-8BC5-4D97-992F-54C64C3C3271}" srcOrd="0" destOrd="0" presId="urn:microsoft.com/office/officeart/2005/8/layout/lProcess3"/>
    <dgm:cxn modelId="{8B02E3DD-B313-422D-96BB-332D55783163}" srcId="{2429553C-2900-4948-8C9D-12F5DE8EF636}" destId="{DCECE3DA-8AB5-4CFA-9D0A-D839643952A9}" srcOrd="0" destOrd="0" parTransId="{38B93217-E858-4140-B80B-45CB0FFCFE5F}" sibTransId="{95698A7E-4E70-47DC-B2FC-BF0D96359261}"/>
    <dgm:cxn modelId="{C2D34B13-E62C-4380-9DC4-6BDB3959A030}" type="presParOf" srcId="{A646BB84-8681-4839-9606-1FB7FBB1DF94}" destId="{C2780B14-C205-42CB-89E1-666370A314F7}" srcOrd="0" destOrd="0" presId="urn:microsoft.com/office/officeart/2005/8/layout/lProcess3"/>
    <dgm:cxn modelId="{6FAC4029-EBBB-408B-9A4F-F9F79AB07CAF}" type="presParOf" srcId="{C2780B14-C205-42CB-89E1-666370A314F7}" destId="{7CFDEE97-B791-497D-BF18-22664288CC8B}" srcOrd="0" destOrd="0" presId="urn:microsoft.com/office/officeart/2005/8/layout/lProcess3"/>
    <dgm:cxn modelId="{75871699-FCB3-435C-8885-3FC5F88F086D}" type="presParOf" srcId="{A646BB84-8681-4839-9606-1FB7FBB1DF94}" destId="{70BDFB53-1519-4C13-83A8-C4F39637BD5D}" srcOrd="1" destOrd="0" presId="urn:microsoft.com/office/officeart/2005/8/layout/lProcess3"/>
    <dgm:cxn modelId="{9B83FB76-3764-4233-BD31-158EEFD41B5A}" type="presParOf" srcId="{A646BB84-8681-4839-9606-1FB7FBB1DF94}" destId="{78EC709A-42C8-45F5-85B1-F71DD33A5EF1}" srcOrd="2" destOrd="0" presId="urn:microsoft.com/office/officeart/2005/8/layout/lProcess3"/>
    <dgm:cxn modelId="{74FB9BE6-CAC7-4E6B-B6A1-5BD7B4BAF437}" type="presParOf" srcId="{78EC709A-42C8-45F5-85B1-F71DD33A5EF1}" destId="{2D985E66-8BC5-4D97-992F-54C64C3C327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6C1B7-A6C5-4A1B-B8D9-F738FE3BEAB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E455FDA7-532B-455B-88C7-1BAD723888D0}">
      <dgm:prSet custT="1"/>
      <dgm:spPr>
        <a:solidFill>
          <a:schemeClr val="accent1">
            <a:lumMod val="20000"/>
            <a:lumOff val="80000"/>
          </a:schemeClr>
        </a:solidFill>
      </dgm:spPr>
      <dgm:t>
        <a:bodyPr/>
        <a:lstStyle/>
        <a:p>
          <a:r>
            <a:rPr lang="en-US" sz="14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dirty="0">
            <a:solidFill>
              <a:schemeClr val="tx1"/>
            </a:solidFill>
            <a:latin typeface="Calibri" panose="020F0502020204030204" pitchFamily="34" charset="0"/>
            <a:cs typeface="Calibri" panose="020F0502020204030204" pitchFamily="34" charset="0"/>
          </a:endParaRPr>
        </a:p>
      </dgm:t>
    </dgm:pt>
    <dgm:pt modelId="{8649831A-75B0-4CB0-B979-EB5B5B947FB3}" type="parTrans" cxnId="{23D2BA57-B178-42C4-AF8F-A275493783B6}">
      <dgm:prSet/>
      <dgm:spPr/>
      <dgm:t>
        <a:bodyPr/>
        <a:lstStyle/>
        <a:p>
          <a:endParaRPr lang="en-SG"/>
        </a:p>
      </dgm:t>
    </dgm:pt>
    <dgm:pt modelId="{A0A5196E-5763-41D1-9179-B22F226397F6}" type="sibTrans" cxnId="{23D2BA57-B178-42C4-AF8F-A275493783B6}">
      <dgm:prSet/>
      <dgm:spPr/>
      <dgm:t>
        <a:bodyPr/>
        <a:lstStyle/>
        <a:p>
          <a:endParaRPr lang="en-SG"/>
        </a:p>
      </dgm:t>
    </dgm:pt>
    <dgm:pt modelId="{0A15A095-C834-4F7E-8E45-03992694AE76}" type="pres">
      <dgm:prSet presAssocID="{A236C1B7-A6C5-4A1B-B8D9-F738FE3BEAB5}" presName="Name0" presStyleCnt="0">
        <dgm:presLayoutVars>
          <dgm:chPref val="3"/>
          <dgm:dir/>
          <dgm:animLvl val="lvl"/>
          <dgm:resizeHandles/>
        </dgm:presLayoutVars>
      </dgm:prSet>
      <dgm:spPr/>
    </dgm:pt>
    <dgm:pt modelId="{71AAD5DB-3913-42E9-83A7-E3B46F7BFC79}" type="pres">
      <dgm:prSet presAssocID="{E455FDA7-532B-455B-88C7-1BAD723888D0}" presName="horFlow" presStyleCnt="0"/>
      <dgm:spPr/>
    </dgm:pt>
    <dgm:pt modelId="{88DC0BAE-2B1F-4A29-9A29-6AD3F0777E80}" type="pres">
      <dgm:prSet presAssocID="{E455FDA7-532B-455B-88C7-1BAD723888D0}" presName="bigChev" presStyleLbl="node1" presStyleIdx="0" presStyleCnt="1" custScaleY="32510" custLinFactNeighborY="2286"/>
      <dgm:spPr/>
    </dgm:pt>
  </dgm:ptLst>
  <dgm:cxnLst>
    <dgm:cxn modelId="{23D2BA57-B178-42C4-AF8F-A275493783B6}" srcId="{A236C1B7-A6C5-4A1B-B8D9-F738FE3BEAB5}" destId="{E455FDA7-532B-455B-88C7-1BAD723888D0}" srcOrd="0" destOrd="0" parTransId="{8649831A-75B0-4CB0-B979-EB5B5B947FB3}" sibTransId="{A0A5196E-5763-41D1-9179-B22F226397F6}"/>
    <dgm:cxn modelId="{07606DC8-7A65-4CFC-BD50-A0362437F39A}" type="presOf" srcId="{E455FDA7-532B-455B-88C7-1BAD723888D0}" destId="{88DC0BAE-2B1F-4A29-9A29-6AD3F0777E80}" srcOrd="0" destOrd="0" presId="urn:microsoft.com/office/officeart/2005/8/layout/lProcess3"/>
    <dgm:cxn modelId="{CCCB4CEB-6012-4A0D-87A5-B78BA66AAC4B}" type="presOf" srcId="{A236C1B7-A6C5-4A1B-B8D9-F738FE3BEAB5}" destId="{0A15A095-C834-4F7E-8E45-03992694AE76}" srcOrd="0" destOrd="0" presId="urn:microsoft.com/office/officeart/2005/8/layout/lProcess3"/>
    <dgm:cxn modelId="{6E883818-B368-48D4-ABC5-FC19613BEEF1}" type="presParOf" srcId="{0A15A095-C834-4F7E-8E45-03992694AE76}" destId="{71AAD5DB-3913-42E9-83A7-E3B46F7BFC79}" srcOrd="0" destOrd="0" presId="urn:microsoft.com/office/officeart/2005/8/layout/lProcess3"/>
    <dgm:cxn modelId="{4BD7152C-A5C9-416E-8A61-F6B5F0BCF0BD}" type="presParOf" srcId="{71AAD5DB-3913-42E9-83A7-E3B46F7BFC79}" destId="{88DC0BAE-2B1F-4A29-9A29-6AD3F0777E8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201AF-F81A-488A-8C45-C1277550A94A}" type="doc">
      <dgm:prSet loTypeId="urn:microsoft.com/office/officeart/2005/8/layout/chart3" loCatId="cycle" qsTypeId="urn:microsoft.com/office/officeart/2005/8/quickstyle/3d5" qsCatId="3D" csTypeId="urn:microsoft.com/office/officeart/2005/8/colors/accent1_2" csCatId="accent1" phldr="1"/>
      <dgm:spPr/>
      <dgm:t>
        <a:bodyPr/>
        <a:lstStyle/>
        <a:p>
          <a:endParaRPr lang="en-SG"/>
        </a:p>
      </dgm:t>
    </dgm:pt>
    <dgm:pt modelId="{68CC2457-992C-4899-999F-4D5EFFF090FA}">
      <dgm:prSet/>
      <dgm:spPr>
        <a:solidFill>
          <a:srgbClr val="00B050"/>
        </a:solidFill>
      </dgm:spPr>
      <dgm:t>
        <a:bodyPr/>
        <a:lstStyle/>
        <a:p>
          <a:r>
            <a:rPr lang="en-SG" dirty="0"/>
            <a:t>Safe </a:t>
          </a:r>
        </a:p>
      </dgm:t>
    </dgm:pt>
    <dgm:pt modelId="{0B4933A5-61BE-4CC6-B5F0-630B4E5C85C2}" type="parTrans" cxnId="{59DE55F9-4F93-431B-861A-0F03B4B736A0}">
      <dgm:prSet/>
      <dgm:spPr/>
      <dgm:t>
        <a:bodyPr/>
        <a:lstStyle/>
        <a:p>
          <a:endParaRPr lang="en-SG"/>
        </a:p>
      </dgm:t>
    </dgm:pt>
    <dgm:pt modelId="{FB191608-5B69-4EF6-94FF-05E32AB9A5FB}" type="sibTrans" cxnId="{59DE55F9-4F93-431B-861A-0F03B4B736A0}">
      <dgm:prSet/>
      <dgm:spPr/>
      <dgm:t>
        <a:bodyPr/>
        <a:lstStyle/>
        <a:p>
          <a:endParaRPr lang="en-SG"/>
        </a:p>
      </dgm:t>
    </dgm:pt>
    <dgm:pt modelId="{8AECE1D4-BC1B-4F0E-B688-62B5C30D97E8}">
      <dgm:prSet/>
      <dgm:spPr>
        <a:solidFill>
          <a:schemeClr val="accent2"/>
        </a:solidFill>
      </dgm:spPr>
      <dgm:t>
        <a:bodyPr/>
        <a:lstStyle/>
        <a:p>
          <a:r>
            <a:rPr lang="en-SG" dirty="0"/>
            <a:t>Sexy</a:t>
          </a:r>
        </a:p>
      </dgm:t>
    </dgm:pt>
    <dgm:pt modelId="{DC152B1E-AD19-4037-8B86-F6A69F117274}" type="parTrans" cxnId="{00F8C174-7608-42AC-8687-6A1FBCD69BB3}">
      <dgm:prSet/>
      <dgm:spPr/>
      <dgm:t>
        <a:bodyPr/>
        <a:lstStyle/>
        <a:p>
          <a:endParaRPr lang="en-SG"/>
        </a:p>
      </dgm:t>
    </dgm:pt>
    <dgm:pt modelId="{43CAB2E2-2729-494C-8368-18A675C87F43}" type="sibTrans" cxnId="{00F8C174-7608-42AC-8687-6A1FBCD69BB3}">
      <dgm:prSet/>
      <dgm:spPr/>
      <dgm:t>
        <a:bodyPr/>
        <a:lstStyle/>
        <a:p>
          <a:endParaRPr lang="en-SG"/>
        </a:p>
      </dgm:t>
    </dgm:pt>
    <dgm:pt modelId="{7FBA14CF-6A2B-4F73-BA30-C307DA97F8B3}">
      <dgm:prSet/>
      <dgm:spPr>
        <a:solidFill>
          <a:srgbClr val="FF0000"/>
        </a:solidFill>
      </dgm:spPr>
      <dgm:t>
        <a:bodyPr/>
        <a:lstStyle/>
        <a:p>
          <a:r>
            <a:rPr lang="en-SG" dirty="0"/>
            <a:t>Nude</a:t>
          </a:r>
        </a:p>
      </dgm:t>
    </dgm:pt>
    <dgm:pt modelId="{68AF6E22-68AF-47FB-8DF1-9D593094E7E7}" type="parTrans" cxnId="{33521470-BE07-4076-8E70-427C9F74FBB3}">
      <dgm:prSet/>
      <dgm:spPr/>
      <dgm:t>
        <a:bodyPr/>
        <a:lstStyle/>
        <a:p>
          <a:endParaRPr lang="en-SG"/>
        </a:p>
      </dgm:t>
    </dgm:pt>
    <dgm:pt modelId="{CDC5A2DF-2587-4019-8EC9-54799095C27A}" type="sibTrans" cxnId="{33521470-BE07-4076-8E70-427C9F74FBB3}">
      <dgm:prSet/>
      <dgm:spPr/>
      <dgm:t>
        <a:bodyPr/>
        <a:lstStyle/>
        <a:p>
          <a:endParaRPr lang="en-SG"/>
        </a:p>
      </dgm:t>
    </dgm:pt>
    <dgm:pt modelId="{D7B7858F-DCE2-4B9D-9D42-A6D25E98A1CA}" type="pres">
      <dgm:prSet presAssocID="{29C201AF-F81A-488A-8C45-C1277550A94A}" presName="compositeShape" presStyleCnt="0">
        <dgm:presLayoutVars>
          <dgm:chMax val="7"/>
          <dgm:dir/>
          <dgm:resizeHandles val="exact"/>
        </dgm:presLayoutVars>
      </dgm:prSet>
      <dgm:spPr/>
    </dgm:pt>
    <dgm:pt modelId="{A10A326D-D42D-41EE-81D6-5B48B48DADB1}" type="pres">
      <dgm:prSet presAssocID="{29C201AF-F81A-488A-8C45-C1277550A94A}" presName="wedge1" presStyleLbl="node1" presStyleIdx="0" presStyleCnt="3"/>
      <dgm:spPr/>
    </dgm:pt>
    <dgm:pt modelId="{F9F681A3-7094-4032-B7D3-60C8600B76D9}" type="pres">
      <dgm:prSet presAssocID="{29C201AF-F81A-488A-8C45-C1277550A94A}" presName="wedge1Tx" presStyleLbl="node1" presStyleIdx="0" presStyleCnt="3">
        <dgm:presLayoutVars>
          <dgm:chMax val="0"/>
          <dgm:chPref val="0"/>
          <dgm:bulletEnabled val="1"/>
        </dgm:presLayoutVars>
      </dgm:prSet>
      <dgm:spPr/>
    </dgm:pt>
    <dgm:pt modelId="{946A719A-8F64-41C7-9AD9-55441C232D67}" type="pres">
      <dgm:prSet presAssocID="{29C201AF-F81A-488A-8C45-C1277550A94A}" presName="wedge2" presStyleLbl="node1" presStyleIdx="1" presStyleCnt="3"/>
      <dgm:spPr/>
    </dgm:pt>
    <dgm:pt modelId="{C188E484-E94F-4A32-B924-E24CAC55263E}" type="pres">
      <dgm:prSet presAssocID="{29C201AF-F81A-488A-8C45-C1277550A94A}" presName="wedge2Tx" presStyleLbl="node1" presStyleIdx="1" presStyleCnt="3">
        <dgm:presLayoutVars>
          <dgm:chMax val="0"/>
          <dgm:chPref val="0"/>
          <dgm:bulletEnabled val="1"/>
        </dgm:presLayoutVars>
      </dgm:prSet>
      <dgm:spPr/>
    </dgm:pt>
    <dgm:pt modelId="{D8B03F64-1FE0-49B6-890D-9E33FF37EF15}" type="pres">
      <dgm:prSet presAssocID="{29C201AF-F81A-488A-8C45-C1277550A94A}" presName="wedge3" presStyleLbl="node1" presStyleIdx="2" presStyleCnt="3"/>
      <dgm:spPr/>
    </dgm:pt>
    <dgm:pt modelId="{5F063890-070D-4FCB-B979-88255D6AD3F4}" type="pres">
      <dgm:prSet presAssocID="{29C201AF-F81A-488A-8C45-C1277550A94A}" presName="wedge3Tx" presStyleLbl="node1" presStyleIdx="2" presStyleCnt="3">
        <dgm:presLayoutVars>
          <dgm:chMax val="0"/>
          <dgm:chPref val="0"/>
          <dgm:bulletEnabled val="1"/>
        </dgm:presLayoutVars>
      </dgm:prSet>
      <dgm:spPr/>
    </dgm:pt>
  </dgm:ptLst>
  <dgm:cxnLst>
    <dgm:cxn modelId="{2887F449-8993-4364-951B-6AEEDACE77F1}" type="presOf" srcId="{8AECE1D4-BC1B-4F0E-B688-62B5C30D97E8}" destId="{946A719A-8F64-41C7-9AD9-55441C232D67}" srcOrd="0" destOrd="0" presId="urn:microsoft.com/office/officeart/2005/8/layout/chart3"/>
    <dgm:cxn modelId="{7C3DF06B-209F-440B-AD80-4EFB62BCB971}" type="presOf" srcId="{29C201AF-F81A-488A-8C45-C1277550A94A}" destId="{D7B7858F-DCE2-4B9D-9D42-A6D25E98A1CA}" srcOrd="0" destOrd="0" presId="urn:microsoft.com/office/officeart/2005/8/layout/chart3"/>
    <dgm:cxn modelId="{22C0816E-D356-47C6-8ABD-28CA6178358F}" type="presOf" srcId="{68CC2457-992C-4899-999F-4D5EFFF090FA}" destId="{F9F681A3-7094-4032-B7D3-60C8600B76D9}" srcOrd="1" destOrd="0" presId="urn:microsoft.com/office/officeart/2005/8/layout/chart3"/>
    <dgm:cxn modelId="{33521470-BE07-4076-8E70-427C9F74FBB3}" srcId="{29C201AF-F81A-488A-8C45-C1277550A94A}" destId="{7FBA14CF-6A2B-4F73-BA30-C307DA97F8B3}" srcOrd="2" destOrd="0" parTransId="{68AF6E22-68AF-47FB-8DF1-9D593094E7E7}" sibTransId="{CDC5A2DF-2587-4019-8EC9-54799095C27A}"/>
    <dgm:cxn modelId="{00F8C174-7608-42AC-8687-6A1FBCD69BB3}" srcId="{29C201AF-F81A-488A-8C45-C1277550A94A}" destId="{8AECE1D4-BC1B-4F0E-B688-62B5C30D97E8}" srcOrd="1" destOrd="0" parTransId="{DC152B1E-AD19-4037-8B86-F6A69F117274}" sibTransId="{43CAB2E2-2729-494C-8368-18A675C87F43}"/>
    <dgm:cxn modelId="{881A74A8-D722-4726-8FB6-B7658B960EF0}" type="presOf" srcId="{7FBA14CF-6A2B-4F73-BA30-C307DA97F8B3}" destId="{D8B03F64-1FE0-49B6-890D-9E33FF37EF15}" srcOrd="0" destOrd="0" presId="urn:microsoft.com/office/officeart/2005/8/layout/chart3"/>
    <dgm:cxn modelId="{74E5BAAC-679D-4C18-985F-542A8303230D}" type="presOf" srcId="{7FBA14CF-6A2B-4F73-BA30-C307DA97F8B3}" destId="{5F063890-070D-4FCB-B979-88255D6AD3F4}" srcOrd="1" destOrd="0" presId="urn:microsoft.com/office/officeart/2005/8/layout/chart3"/>
    <dgm:cxn modelId="{60C45CE8-9E3A-4B28-AE4F-C23E816309F4}" type="presOf" srcId="{8AECE1D4-BC1B-4F0E-B688-62B5C30D97E8}" destId="{C188E484-E94F-4A32-B924-E24CAC55263E}" srcOrd="1" destOrd="0" presId="urn:microsoft.com/office/officeart/2005/8/layout/chart3"/>
    <dgm:cxn modelId="{B5929EF1-FBA9-4691-A335-BD47ECFA0C48}" type="presOf" srcId="{68CC2457-992C-4899-999F-4D5EFFF090FA}" destId="{A10A326D-D42D-41EE-81D6-5B48B48DADB1}" srcOrd="0" destOrd="0" presId="urn:microsoft.com/office/officeart/2005/8/layout/chart3"/>
    <dgm:cxn modelId="{59DE55F9-4F93-431B-861A-0F03B4B736A0}" srcId="{29C201AF-F81A-488A-8C45-C1277550A94A}" destId="{68CC2457-992C-4899-999F-4D5EFFF090FA}" srcOrd="0" destOrd="0" parTransId="{0B4933A5-61BE-4CC6-B5F0-630B4E5C85C2}" sibTransId="{FB191608-5B69-4EF6-94FF-05E32AB9A5FB}"/>
    <dgm:cxn modelId="{B6498903-59F4-4688-9041-BF6E1FA0B6AD}" type="presParOf" srcId="{D7B7858F-DCE2-4B9D-9D42-A6D25E98A1CA}" destId="{A10A326D-D42D-41EE-81D6-5B48B48DADB1}" srcOrd="0" destOrd="0" presId="urn:microsoft.com/office/officeart/2005/8/layout/chart3"/>
    <dgm:cxn modelId="{23999068-07E0-4956-9895-8C7CAD1C6324}" type="presParOf" srcId="{D7B7858F-DCE2-4B9D-9D42-A6D25E98A1CA}" destId="{F9F681A3-7094-4032-B7D3-60C8600B76D9}" srcOrd="1" destOrd="0" presId="urn:microsoft.com/office/officeart/2005/8/layout/chart3"/>
    <dgm:cxn modelId="{D44ACBFA-B414-404A-81A2-81156D12367D}" type="presParOf" srcId="{D7B7858F-DCE2-4B9D-9D42-A6D25E98A1CA}" destId="{946A719A-8F64-41C7-9AD9-55441C232D67}" srcOrd="2" destOrd="0" presId="urn:microsoft.com/office/officeart/2005/8/layout/chart3"/>
    <dgm:cxn modelId="{EE4098AB-5078-45BE-B99F-72CDC40CD876}" type="presParOf" srcId="{D7B7858F-DCE2-4B9D-9D42-A6D25E98A1CA}" destId="{C188E484-E94F-4A32-B924-E24CAC55263E}" srcOrd="3" destOrd="0" presId="urn:microsoft.com/office/officeart/2005/8/layout/chart3"/>
    <dgm:cxn modelId="{0091E58F-A409-4604-9EA7-D3DDBCDE7D43}" type="presParOf" srcId="{D7B7858F-DCE2-4B9D-9D42-A6D25E98A1CA}" destId="{D8B03F64-1FE0-49B6-890D-9E33FF37EF15}" srcOrd="4" destOrd="0" presId="urn:microsoft.com/office/officeart/2005/8/layout/chart3"/>
    <dgm:cxn modelId="{C214F710-F1E5-417E-A63B-362927CADA04}" type="presParOf" srcId="{D7B7858F-DCE2-4B9D-9D42-A6D25E98A1CA}" destId="{5F063890-070D-4FCB-B979-88255D6AD3F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85CFFD-9BE9-4C20-A91A-706920F0FAA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SG"/>
        </a:p>
      </dgm:t>
    </dgm:pt>
    <dgm:pt modelId="{84A54E9F-F5A9-4913-8FF1-6A7A79C2944B}">
      <dgm:prSet custT="1"/>
      <dgm:spPr>
        <a:ln>
          <a:solidFill>
            <a:srgbClr val="00B050"/>
          </a:solidFill>
        </a:ln>
      </dgm:spPr>
      <dgm:t>
        <a:bodyPr/>
        <a:lstStyle/>
        <a:p>
          <a:pPr algn="ctr"/>
          <a:r>
            <a:rPr lang="en-SG" sz="1400" b="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dirty="0">
            <a:latin typeface="Calibri" panose="020F0502020204030204" pitchFamily="34" charset="0"/>
            <a:cs typeface="Calibri" panose="020F0502020204030204" pitchFamily="34" charset="0"/>
          </a:endParaRPr>
        </a:p>
      </dgm:t>
    </dgm:pt>
    <dgm:pt modelId="{3953F74A-06B5-42A0-8DA5-BEFA73C2213D}" type="parTrans" cxnId="{A4E4A370-30A2-42A4-9CBA-A64222769FDC}">
      <dgm:prSet/>
      <dgm:spPr/>
      <dgm:t>
        <a:bodyPr/>
        <a:lstStyle/>
        <a:p>
          <a:endParaRPr lang="en-SG"/>
        </a:p>
      </dgm:t>
    </dgm:pt>
    <dgm:pt modelId="{AF626DEA-1F63-43AC-BFAB-E8B1C54A430F}" type="sibTrans" cxnId="{A4E4A370-30A2-42A4-9CBA-A64222769FDC}">
      <dgm:prSet/>
      <dgm:spPr/>
      <dgm:t>
        <a:bodyPr/>
        <a:lstStyle/>
        <a:p>
          <a:endParaRPr lang="en-SG"/>
        </a:p>
      </dgm:t>
    </dgm:pt>
    <dgm:pt modelId="{9245DB9D-5640-4800-8B37-2949201DD33E}">
      <dgm:prSet custT="1"/>
      <dgm:spPr>
        <a:ln>
          <a:solidFill>
            <a:srgbClr val="339933"/>
          </a:solidFill>
        </a:ln>
      </dgm:spPr>
      <dgm:t>
        <a:bodyPr/>
        <a:lstStyle/>
        <a:p>
          <a:pPr algn="ctr"/>
          <a:r>
            <a:rPr lang="en-SG" sz="1400" b="0" baseline="0" dirty="0">
              <a:latin typeface="Calibri" panose="020F0502020204030204" pitchFamily="34" charset="0"/>
              <a:cs typeface="Calibri" panose="020F0502020204030204" pitchFamily="34" charset="0"/>
            </a:rPr>
            <a:t>Design database object using SQLite</a:t>
          </a:r>
          <a:endParaRPr lang="en-SG" sz="1400" dirty="0">
            <a:latin typeface="Calibri" panose="020F0502020204030204" pitchFamily="34" charset="0"/>
            <a:cs typeface="Calibri" panose="020F0502020204030204" pitchFamily="34" charset="0"/>
          </a:endParaRPr>
        </a:p>
      </dgm:t>
    </dgm:pt>
    <dgm:pt modelId="{00C3F898-0C2C-4DEE-AB24-0E294A7C038F}" type="parTrans" cxnId="{C508A2B4-8327-48DB-A026-86FF2FC2AB78}">
      <dgm:prSet/>
      <dgm:spPr/>
      <dgm:t>
        <a:bodyPr/>
        <a:lstStyle/>
        <a:p>
          <a:endParaRPr lang="en-SG"/>
        </a:p>
      </dgm:t>
    </dgm:pt>
    <dgm:pt modelId="{2F7050F7-AFF8-492A-A43E-93FA6AC8CEA3}" type="sibTrans" cxnId="{C508A2B4-8327-48DB-A026-86FF2FC2AB78}">
      <dgm:prSet/>
      <dgm:spPr/>
      <dgm:t>
        <a:bodyPr/>
        <a:lstStyle/>
        <a:p>
          <a:endParaRPr lang="en-SG"/>
        </a:p>
      </dgm:t>
    </dgm:pt>
    <dgm:pt modelId="{DF716AE6-6102-40B7-92B1-8862D4D35935}">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a:t>
          </a:r>
          <a:r>
            <a:rPr lang="en-US" sz="1400" b="0" i="0" dirty="0">
              <a:solidFill>
                <a:srgbClr val="212529"/>
              </a:solidFill>
              <a:effectLst/>
              <a:latin typeface="-apple-system"/>
            </a:rPr>
            <a:t>Abusive language detection </a:t>
          </a:r>
          <a:endParaRPr lang="en-SG" sz="1400" dirty="0">
            <a:latin typeface="Calibri" panose="020F0502020204030204" pitchFamily="34" charset="0"/>
            <a:cs typeface="Calibri" panose="020F0502020204030204" pitchFamily="34" charset="0"/>
          </a:endParaRPr>
        </a:p>
      </dgm:t>
    </dgm:pt>
    <dgm:pt modelId="{D233D4A9-1117-40EC-AC50-9B6A74A24AA2}" type="parTrans" cxnId="{5436A34F-EDCE-4353-84B5-92B14620B558}">
      <dgm:prSet/>
      <dgm:spPr/>
      <dgm:t>
        <a:bodyPr/>
        <a:lstStyle/>
        <a:p>
          <a:endParaRPr lang="en-SG"/>
        </a:p>
      </dgm:t>
    </dgm:pt>
    <dgm:pt modelId="{DD1F7207-60F5-4D1C-A5C6-93C73D40FA53}" type="sibTrans" cxnId="{5436A34F-EDCE-4353-84B5-92B14620B558}">
      <dgm:prSet/>
      <dgm:spPr/>
      <dgm:t>
        <a:bodyPr/>
        <a:lstStyle/>
        <a:p>
          <a:endParaRPr lang="en-SG"/>
        </a:p>
      </dgm:t>
    </dgm:pt>
    <dgm:pt modelId="{A5A4E314-43D2-43AC-B0EA-D200599CE1AA}">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a:t>
          </a:r>
          <a:r>
            <a:rPr lang="en-US" sz="1400" b="0" i="0" dirty="0">
              <a:solidFill>
                <a:srgbClr val="212529"/>
              </a:solidFill>
              <a:effectLst/>
              <a:latin typeface="-apple-system"/>
            </a:rPr>
            <a:t>Abusive Images detection </a:t>
          </a:r>
          <a:endParaRPr lang="en-SG" sz="1400" dirty="0">
            <a:latin typeface="Calibri" panose="020F0502020204030204" pitchFamily="34" charset="0"/>
            <a:cs typeface="Calibri" panose="020F0502020204030204" pitchFamily="34" charset="0"/>
          </a:endParaRPr>
        </a:p>
      </dgm:t>
    </dgm:pt>
    <dgm:pt modelId="{D42EB47A-D80B-4ABE-81FA-CADF2B5D836C}" type="parTrans" cxnId="{6D740D27-AE87-4307-A723-9C7BBC22D96B}">
      <dgm:prSet/>
      <dgm:spPr/>
      <dgm:t>
        <a:bodyPr/>
        <a:lstStyle/>
        <a:p>
          <a:endParaRPr lang="en-SG"/>
        </a:p>
      </dgm:t>
    </dgm:pt>
    <dgm:pt modelId="{587A7C55-68B0-49DA-9415-044146EC9B93}" type="sibTrans" cxnId="{6D740D27-AE87-4307-A723-9C7BBC22D96B}">
      <dgm:prSet/>
      <dgm:spPr/>
      <dgm:t>
        <a:bodyPr/>
        <a:lstStyle/>
        <a:p>
          <a:endParaRPr lang="en-SG"/>
        </a:p>
      </dgm:t>
    </dgm:pt>
    <dgm:pt modelId="{94D3875D-87E1-4CC4-8C5A-56DB94ADB283}" type="pres">
      <dgm:prSet presAssocID="{A385CFFD-9BE9-4C20-A91A-706920F0FAA9}" presName="compositeShape" presStyleCnt="0">
        <dgm:presLayoutVars>
          <dgm:dir/>
          <dgm:resizeHandles/>
        </dgm:presLayoutVars>
      </dgm:prSet>
      <dgm:spPr/>
    </dgm:pt>
    <dgm:pt modelId="{7A5B0B4F-A42F-41E8-B63C-97710672B53B}" type="pres">
      <dgm:prSet presAssocID="{A385CFFD-9BE9-4C20-A91A-706920F0FAA9}" presName="pyramid" presStyleLbl="node1" presStyleIdx="0" presStyleCnt="1" custLinFactNeighborX="-4416"/>
      <dgm:spPr>
        <a:solidFill>
          <a:schemeClr val="accent2">
            <a:lumMod val="60000"/>
            <a:lumOff val="40000"/>
          </a:schemeClr>
        </a:solidFill>
        <a:ln>
          <a:solidFill>
            <a:schemeClr val="accent1"/>
          </a:solidFill>
        </a:ln>
      </dgm:spPr>
    </dgm:pt>
    <dgm:pt modelId="{1F32A7E5-01E5-476C-8F33-80B19D3172AE}" type="pres">
      <dgm:prSet presAssocID="{A385CFFD-9BE9-4C20-A91A-706920F0FAA9}" presName="theList" presStyleCnt="0"/>
      <dgm:spPr/>
    </dgm:pt>
    <dgm:pt modelId="{A6F3FEE4-0C7D-4B07-9349-EB5B6E03B2DA}" type="pres">
      <dgm:prSet presAssocID="{84A54E9F-F5A9-4913-8FF1-6A7A79C2944B}" presName="aNode" presStyleLbl="fgAcc1" presStyleIdx="0" presStyleCnt="4" custScaleY="351700" custLinFactY="-33861" custLinFactNeighborY="-100000">
        <dgm:presLayoutVars>
          <dgm:bulletEnabled val="1"/>
        </dgm:presLayoutVars>
      </dgm:prSet>
      <dgm:spPr/>
    </dgm:pt>
    <dgm:pt modelId="{E5ACE741-5CBF-44AC-BA3F-1D2B15AE29FA}" type="pres">
      <dgm:prSet presAssocID="{84A54E9F-F5A9-4913-8FF1-6A7A79C2944B}" presName="aSpace" presStyleCnt="0"/>
      <dgm:spPr/>
    </dgm:pt>
    <dgm:pt modelId="{37D755B3-5EF3-4F3C-9AAD-0C3E93668B7A}" type="pres">
      <dgm:prSet presAssocID="{9245DB9D-5640-4800-8B37-2949201DD33E}" presName="aNode" presStyleLbl="fgAcc1" presStyleIdx="1" presStyleCnt="4" custScaleY="109808" custLinFactY="-17410" custLinFactNeighborY="-100000">
        <dgm:presLayoutVars>
          <dgm:bulletEnabled val="1"/>
        </dgm:presLayoutVars>
      </dgm:prSet>
      <dgm:spPr/>
    </dgm:pt>
    <dgm:pt modelId="{3F46F836-6672-4D0C-BFAC-0559D8134A37}" type="pres">
      <dgm:prSet presAssocID="{9245DB9D-5640-4800-8B37-2949201DD33E}" presName="aSpace" presStyleCnt="0"/>
      <dgm:spPr/>
    </dgm:pt>
    <dgm:pt modelId="{BA1D32B4-AC29-4A46-9976-7BA674413B25}" type="pres">
      <dgm:prSet presAssocID="{DF716AE6-6102-40B7-92B1-8862D4D35935}" presName="aNode" presStyleLbl="fgAcc1" presStyleIdx="2" presStyleCnt="4" custScaleY="127509" custLinFactNeighborY="-83748">
        <dgm:presLayoutVars>
          <dgm:bulletEnabled val="1"/>
        </dgm:presLayoutVars>
      </dgm:prSet>
      <dgm:spPr/>
    </dgm:pt>
    <dgm:pt modelId="{AD946765-FB58-4EE5-8A0E-52B3F16866FF}" type="pres">
      <dgm:prSet presAssocID="{DF716AE6-6102-40B7-92B1-8862D4D35935}" presName="aSpace" presStyleCnt="0"/>
      <dgm:spPr/>
    </dgm:pt>
    <dgm:pt modelId="{DBA1E9BF-2A9C-4D7E-8FAB-1BDF7BF70FA6}" type="pres">
      <dgm:prSet presAssocID="{A5A4E314-43D2-43AC-B0EA-D200599CE1AA}" presName="aNode" presStyleLbl="fgAcc1" presStyleIdx="3" presStyleCnt="4">
        <dgm:presLayoutVars>
          <dgm:bulletEnabled val="1"/>
        </dgm:presLayoutVars>
      </dgm:prSet>
      <dgm:spPr/>
    </dgm:pt>
    <dgm:pt modelId="{583E4AEA-F8A3-4CB6-AA3F-52A1C0468978}" type="pres">
      <dgm:prSet presAssocID="{A5A4E314-43D2-43AC-B0EA-D200599CE1AA}" presName="aSpace" presStyleCnt="0"/>
      <dgm:spPr/>
    </dgm:pt>
  </dgm:ptLst>
  <dgm:cxnLst>
    <dgm:cxn modelId="{6D740D27-AE87-4307-A723-9C7BBC22D96B}" srcId="{A385CFFD-9BE9-4C20-A91A-706920F0FAA9}" destId="{A5A4E314-43D2-43AC-B0EA-D200599CE1AA}" srcOrd="3" destOrd="0" parTransId="{D42EB47A-D80B-4ABE-81FA-CADF2B5D836C}" sibTransId="{587A7C55-68B0-49DA-9415-044146EC9B93}"/>
    <dgm:cxn modelId="{3CB14E45-00ED-45EA-9E57-19EF30DAE587}" type="presOf" srcId="{A385CFFD-9BE9-4C20-A91A-706920F0FAA9}" destId="{94D3875D-87E1-4CC4-8C5A-56DB94ADB283}" srcOrd="0" destOrd="0" presId="urn:microsoft.com/office/officeart/2005/8/layout/pyramid2"/>
    <dgm:cxn modelId="{5436A34F-EDCE-4353-84B5-92B14620B558}" srcId="{A385CFFD-9BE9-4C20-A91A-706920F0FAA9}" destId="{DF716AE6-6102-40B7-92B1-8862D4D35935}" srcOrd="2" destOrd="0" parTransId="{D233D4A9-1117-40EC-AC50-9B6A74A24AA2}" sibTransId="{DD1F7207-60F5-4D1C-A5C6-93C73D40FA53}"/>
    <dgm:cxn modelId="{A4E4A370-30A2-42A4-9CBA-A64222769FDC}" srcId="{A385CFFD-9BE9-4C20-A91A-706920F0FAA9}" destId="{84A54E9F-F5A9-4913-8FF1-6A7A79C2944B}" srcOrd="0" destOrd="0" parTransId="{3953F74A-06B5-42A0-8DA5-BEFA73C2213D}" sibTransId="{AF626DEA-1F63-43AC-BFAB-E8B1C54A430F}"/>
    <dgm:cxn modelId="{2D06377A-FE1F-47D2-99C0-BCDE8C90584D}" type="presOf" srcId="{DF716AE6-6102-40B7-92B1-8862D4D35935}" destId="{BA1D32B4-AC29-4A46-9976-7BA674413B25}" srcOrd="0" destOrd="0" presId="urn:microsoft.com/office/officeart/2005/8/layout/pyramid2"/>
    <dgm:cxn modelId="{95ECFA8B-1928-49E0-ABB9-F90D57EF22C3}" type="presOf" srcId="{A5A4E314-43D2-43AC-B0EA-D200599CE1AA}" destId="{DBA1E9BF-2A9C-4D7E-8FAB-1BDF7BF70FA6}" srcOrd="0" destOrd="0" presId="urn:microsoft.com/office/officeart/2005/8/layout/pyramid2"/>
    <dgm:cxn modelId="{B3C9028D-3925-4A96-9B58-47DBBC53783E}" type="presOf" srcId="{9245DB9D-5640-4800-8B37-2949201DD33E}" destId="{37D755B3-5EF3-4F3C-9AAD-0C3E93668B7A}" srcOrd="0" destOrd="0" presId="urn:microsoft.com/office/officeart/2005/8/layout/pyramid2"/>
    <dgm:cxn modelId="{C508A2B4-8327-48DB-A026-86FF2FC2AB78}" srcId="{A385CFFD-9BE9-4C20-A91A-706920F0FAA9}" destId="{9245DB9D-5640-4800-8B37-2949201DD33E}" srcOrd="1" destOrd="0" parTransId="{00C3F898-0C2C-4DEE-AB24-0E294A7C038F}" sibTransId="{2F7050F7-AFF8-492A-A43E-93FA6AC8CEA3}"/>
    <dgm:cxn modelId="{8E210CD3-FA3F-4CDA-AB35-F3A7882C38F3}" type="presOf" srcId="{84A54E9F-F5A9-4913-8FF1-6A7A79C2944B}" destId="{A6F3FEE4-0C7D-4B07-9349-EB5B6E03B2DA}" srcOrd="0" destOrd="0" presId="urn:microsoft.com/office/officeart/2005/8/layout/pyramid2"/>
    <dgm:cxn modelId="{5532FA5E-2969-4AFC-8C7A-382D5F8E0B6C}" type="presParOf" srcId="{94D3875D-87E1-4CC4-8C5A-56DB94ADB283}" destId="{7A5B0B4F-A42F-41E8-B63C-97710672B53B}" srcOrd="0" destOrd="0" presId="urn:microsoft.com/office/officeart/2005/8/layout/pyramid2"/>
    <dgm:cxn modelId="{65B08DEA-6034-4D90-AFC9-BABEFF581E55}" type="presParOf" srcId="{94D3875D-87E1-4CC4-8C5A-56DB94ADB283}" destId="{1F32A7E5-01E5-476C-8F33-80B19D3172AE}" srcOrd="1" destOrd="0" presId="urn:microsoft.com/office/officeart/2005/8/layout/pyramid2"/>
    <dgm:cxn modelId="{FAB09C7D-C4CB-4758-878C-530E1649905B}" type="presParOf" srcId="{1F32A7E5-01E5-476C-8F33-80B19D3172AE}" destId="{A6F3FEE4-0C7D-4B07-9349-EB5B6E03B2DA}" srcOrd="0" destOrd="0" presId="urn:microsoft.com/office/officeart/2005/8/layout/pyramid2"/>
    <dgm:cxn modelId="{4A941EA8-BB3A-4E07-BB16-6A9A356F4815}" type="presParOf" srcId="{1F32A7E5-01E5-476C-8F33-80B19D3172AE}" destId="{E5ACE741-5CBF-44AC-BA3F-1D2B15AE29FA}" srcOrd="1" destOrd="0" presId="urn:microsoft.com/office/officeart/2005/8/layout/pyramid2"/>
    <dgm:cxn modelId="{5A4CFAAF-7955-4F8E-BB95-09C7A506742B}" type="presParOf" srcId="{1F32A7E5-01E5-476C-8F33-80B19D3172AE}" destId="{37D755B3-5EF3-4F3C-9AAD-0C3E93668B7A}" srcOrd="2" destOrd="0" presId="urn:microsoft.com/office/officeart/2005/8/layout/pyramid2"/>
    <dgm:cxn modelId="{D0B82A6B-15CC-4BCF-84F0-853CEC788996}" type="presParOf" srcId="{1F32A7E5-01E5-476C-8F33-80B19D3172AE}" destId="{3F46F836-6672-4D0C-BFAC-0559D8134A37}" srcOrd="3" destOrd="0" presId="urn:microsoft.com/office/officeart/2005/8/layout/pyramid2"/>
    <dgm:cxn modelId="{C4F644AC-F701-4A99-8D54-F3BE3264E7BD}" type="presParOf" srcId="{1F32A7E5-01E5-476C-8F33-80B19D3172AE}" destId="{BA1D32B4-AC29-4A46-9976-7BA674413B25}" srcOrd="4" destOrd="0" presId="urn:microsoft.com/office/officeart/2005/8/layout/pyramid2"/>
    <dgm:cxn modelId="{E89C5DB8-B973-4219-B981-4E4E6A3843D3}" type="presParOf" srcId="{1F32A7E5-01E5-476C-8F33-80B19D3172AE}" destId="{AD946765-FB58-4EE5-8A0E-52B3F16866FF}" srcOrd="5" destOrd="0" presId="urn:microsoft.com/office/officeart/2005/8/layout/pyramid2"/>
    <dgm:cxn modelId="{7326CBA7-325C-4322-8AD4-9BFD089C3E79}" type="presParOf" srcId="{1F32A7E5-01E5-476C-8F33-80B19D3172AE}" destId="{DBA1E9BF-2A9C-4D7E-8FAB-1BDF7BF70FA6}" srcOrd="6" destOrd="0" presId="urn:microsoft.com/office/officeart/2005/8/layout/pyramid2"/>
    <dgm:cxn modelId="{89FA7D71-C161-48DA-A0AD-9C3D2DCBF831}" type="presParOf" srcId="{1F32A7E5-01E5-476C-8F33-80B19D3172AE}" destId="{583E4AEA-F8A3-4CB6-AA3F-52A1C046897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33D9CD85-78A1-4F49-9FF5-12426A126BC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gm:t>
    </dgm:pt>
    <dgm:pt modelId="{065B97AD-D1D2-416E-BBEC-403221B4E93F}" type="par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5402AE47-4A60-4CE2-A6F5-F737D864ABAF}" type="sib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44F24350-1983-4E26-88EB-CA5FA240C9EB}">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baseline="0" dirty="0">
            <a:solidFill>
              <a:schemeClr val="tx1"/>
            </a:solidFill>
            <a:latin typeface="Calibri" panose="020F0502020204030204" pitchFamily="34" charset="0"/>
            <a:cs typeface="Calibri" panose="020F0502020204030204" pitchFamily="34" charset="0"/>
          </a:endParaRPr>
        </a:p>
      </dgm:t>
    </dgm:pt>
    <dgm:pt modelId="{2FBD2E95-E27F-40D5-ADC9-C2101D2DA563}" type="par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595441B2-CF9B-43C9-810D-50EA538F4A94}" type="sib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78DEBC35-4978-45B6-AC9A-43F43C6A86AE}">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rtl="0"/>
          <a:r>
            <a:rPr lang="en-US" sz="900" b="1" baseline="0" dirty="0">
              <a:solidFill>
                <a:schemeClr val="tx1"/>
              </a:solidFill>
              <a:latin typeface="Calibri" panose="020F0502020204030204" pitchFamily="34" charset="0"/>
              <a:cs typeface="Calibri" panose="020F0502020204030204" pitchFamily="34" charset="0"/>
            </a:rPr>
            <a:t>https://github.com/opencv/opencv</a:t>
          </a:r>
        </a:p>
        <a:p>
          <a:pPr rtl="0"/>
          <a:endParaRPr lang="en-SG" sz="900" b="0" baseline="0" dirty="0">
            <a:solidFill>
              <a:schemeClr val="tx1"/>
            </a:solidFill>
            <a:latin typeface="Calibri" panose="020F0502020204030204" pitchFamily="34" charset="0"/>
            <a:cs typeface="Calibri" panose="020F0502020204030204" pitchFamily="34" charset="0"/>
          </a:endParaRPr>
        </a:p>
      </dgm:t>
    </dgm:pt>
    <dgm:pt modelId="{A0EA5FC6-4CDA-441F-858C-135D7D3632BB}" type="par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C2BA7F9A-4B6B-4EDB-B6B1-E1052E33EF45}" type="sib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D603A43F-D1F8-4F4E-884F-EEADFC8F120F}">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https://github.com/prostasia/rocketchatcsam</a:t>
          </a:r>
        </a:p>
      </dgm:t>
    </dgm:pt>
    <dgm:pt modelId="{768D4FDE-E758-453E-BA62-06B287151B3C}" type="par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23542DAD-C2FE-4A45-9447-52F0A0EC40BF}" type="sib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07436D76-C61B-43B6-8D40-B0844B53004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https://github.com/kevintonb/child-abuse-image-classifier</a:t>
          </a:r>
        </a:p>
      </dgm:t>
    </dgm:pt>
    <dgm:pt modelId="{19C5DC9C-65D2-4B33-B2CC-3C4A2F941FF5}" type="par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CAC1B6B0-BD8E-4A13-AB69-05F04AE7A51D}" type="sib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39AD3B71-E903-4DDE-9179-235FF7F67AD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https://github.com/swkarlekar/safecity/tree/master</a:t>
          </a:r>
        </a:p>
      </dgm:t>
    </dgm:pt>
    <dgm:pt modelId="{3E2E39BE-B564-4450-905C-90DE8C406F92}" type="par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35D830AD-9133-4C50-9B54-A8AF3FB75FA5}" type="sib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573ED913-286F-415E-B6B7-5CB7AA9A8F49}">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gm:t>
    </dgm:pt>
    <dgm:pt modelId="{5983E0D1-2EE4-48D3-B703-6B8E7D28C54C}" type="par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F056E992-0957-46DB-8C62-A163B47A99F2}" type="sib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96E6DFDD-7807-4F6E-B3D2-7836D8A69396}" type="pres">
      <dgm:prSet presAssocID="{DFE2D3A5-DD20-4423-8B5D-316F7B24E3AC}" presName="linear" presStyleCnt="0">
        <dgm:presLayoutVars>
          <dgm:animLvl val="lvl"/>
          <dgm:resizeHandles val="exact"/>
        </dgm:presLayoutVars>
      </dgm:prSet>
      <dgm:spPr/>
    </dgm:pt>
    <dgm:pt modelId="{29C55FDA-8280-40C1-BE42-0B9FA6D8121A}" type="pres">
      <dgm:prSet presAssocID="{07436D76-C61B-43B6-8D40-B0844B530042}" presName="parentText" presStyleLbl="node1" presStyleIdx="0" presStyleCnt="7">
        <dgm:presLayoutVars>
          <dgm:chMax val="0"/>
          <dgm:bulletEnabled val="1"/>
        </dgm:presLayoutVars>
      </dgm:prSet>
      <dgm:spPr/>
    </dgm:pt>
    <dgm:pt modelId="{488F1312-E1A4-4E58-9D0D-366BD9FB48D6}" type="pres">
      <dgm:prSet presAssocID="{CAC1B6B0-BD8E-4A13-AB69-05F04AE7A51D}" presName="spacer" presStyleCnt="0"/>
      <dgm:spPr/>
    </dgm:pt>
    <dgm:pt modelId="{BC627C52-795D-4396-8FBB-327037AF8F49}" type="pres">
      <dgm:prSet presAssocID="{39AD3B71-E903-4DDE-9179-235FF7F67AD2}" presName="parentText" presStyleLbl="node1" presStyleIdx="1" presStyleCnt="7">
        <dgm:presLayoutVars>
          <dgm:chMax val="0"/>
          <dgm:bulletEnabled val="1"/>
        </dgm:presLayoutVars>
      </dgm:prSet>
      <dgm:spPr/>
    </dgm:pt>
    <dgm:pt modelId="{0E37EC90-E710-49E6-8CA5-C0655A78D48A}" type="pres">
      <dgm:prSet presAssocID="{35D830AD-9133-4C50-9B54-A8AF3FB75FA5}" presName="spacer" presStyleCnt="0"/>
      <dgm:spPr/>
    </dgm:pt>
    <dgm:pt modelId="{89D6A0CD-3EE9-4463-9313-D6AF9F92AB9E}" type="pres">
      <dgm:prSet presAssocID="{573ED913-286F-415E-B6B7-5CB7AA9A8F49}" presName="parentText" presStyleLbl="node1" presStyleIdx="2" presStyleCnt="7">
        <dgm:presLayoutVars>
          <dgm:chMax val="0"/>
          <dgm:bulletEnabled val="1"/>
        </dgm:presLayoutVars>
      </dgm:prSet>
      <dgm:spPr/>
    </dgm:pt>
    <dgm:pt modelId="{791C245D-5F58-4268-B985-B6B90F850DCC}" type="pres">
      <dgm:prSet presAssocID="{F056E992-0957-46DB-8C62-A163B47A99F2}" presName="spacer" presStyleCnt="0"/>
      <dgm:spPr/>
    </dgm:pt>
    <dgm:pt modelId="{F996FD93-796F-49D9-9F28-EFB277E6ADA9}" type="pres">
      <dgm:prSet presAssocID="{D603A43F-D1F8-4F4E-884F-EEADFC8F120F}" presName="parentText" presStyleLbl="node1" presStyleIdx="3" presStyleCnt="7">
        <dgm:presLayoutVars>
          <dgm:chMax val="0"/>
          <dgm:bulletEnabled val="1"/>
        </dgm:presLayoutVars>
      </dgm:prSet>
      <dgm:spPr/>
    </dgm:pt>
    <dgm:pt modelId="{7E16CB02-AADA-47EB-9C90-ACD4C97E9050}" type="pres">
      <dgm:prSet presAssocID="{23542DAD-C2FE-4A45-9447-52F0A0EC40BF}" presName="spacer" presStyleCnt="0"/>
      <dgm:spPr/>
    </dgm:pt>
    <dgm:pt modelId="{E29E8BD0-5105-4B56-863F-180FCD46B184}" type="pres">
      <dgm:prSet presAssocID="{33D9CD85-78A1-4F49-9FF5-12426A126BC2}" presName="parentText" presStyleLbl="node1" presStyleIdx="4" presStyleCnt="7">
        <dgm:presLayoutVars>
          <dgm:chMax val="0"/>
          <dgm:bulletEnabled val="1"/>
        </dgm:presLayoutVars>
      </dgm:prSet>
      <dgm:spPr/>
    </dgm:pt>
    <dgm:pt modelId="{A180131F-7A0E-4CF4-851C-B6838F9D773B}" type="pres">
      <dgm:prSet presAssocID="{5402AE47-4A60-4CE2-A6F5-F737D864ABAF}" presName="spacer" presStyleCnt="0"/>
      <dgm:spPr/>
    </dgm:pt>
    <dgm:pt modelId="{B3051297-9932-442A-813B-D311E3294B8E}" type="pres">
      <dgm:prSet presAssocID="{44F24350-1983-4E26-88EB-CA5FA240C9EB}" presName="parentText" presStyleLbl="node1" presStyleIdx="5" presStyleCnt="7">
        <dgm:presLayoutVars>
          <dgm:chMax val="0"/>
          <dgm:bulletEnabled val="1"/>
        </dgm:presLayoutVars>
      </dgm:prSet>
      <dgm:spPr/>
    </dgm:pt>
    <dgm:pt modelId="{7EFBE0D9-44C5-47A9-9D69-36B8739BDB6C}" type="pres">
      <dgm:prSet presAssocID="{595441B2-CF9B-43C9-810D-50EA538F4A94}" presName="spacer" presStyleCnt="0"/>
      <dgm:spPr/>
    </dgm:pt>
    <dgm:pt modelId="{34B1D815-4A17-4A99-917C-94D18745BCC8}" type="pres">
      <dgm:prSet presAssocID="{78DEBC35-4978-45B6-AC9A-43F43C6A86AE}" presName="parentText" presStyleLbl="node1" presStyleIdx="6" presStyleCnt="7">
        <dgm:presLayoutVars>
          <dgm:chMax val="0"/>
          <dgm:bulletEnabled val="1"/>
        </dgm:presLayoutVars>
      </dgm:prSet>
      <dgm:spPr/>
    </dgm:pt>
  </dgm:ptLst>
  <dgm:cxnLst>
    <dgm:cxn modelId="{78A75801-C2B7-4A13-96FC-C31DFA2025EA}" type="presOf" srcId="{DFE2D3A5-DD20-4423-8B5D-316F7B24E3AC}" destId="{96E6DFDD-7807-4F6E-B3D2-7836D8A69396}" srcOrd="0" destOrd="0" presId="urn:microsoft.com/office/officeart/2005/8/layout/vList2"/>
    <dgm:cxn modelId="{7050E00A-707B-4BD1-84B1-314475972E8D}" srcId="{DFE2D3A5-DD20-4423-8B5D-316F7B24E3AC}" destId="{33D9CD85-78A1-4F49-9FF5-12426A126BC2}" srcOrd="4" destOrd="0" parTransId="{065B97AD-D1D2-416E-BBEC-403221B4E93F}" sibTransId="{5402AE47-4A60-4CE2-A6F5-F737D864ABAF}"/>
    <dgm:cxn modelId="{BEE7D61C-A52A-4AE4-A09F-3B8A2F5FEF67}" srcId="{DFE2D3A5-DD20-4423-8B5D-316F7B24E3AC}" destId="{07436D76-C61B-43B6-8D40-B0844B530042}" srcOrd="0" destOrd="0" parTransId="{19C5DC9C-65D2-4B33-B2CC-3C4A2F941FF5}" sibTransId="{CAC1B6B0-BD8E-4A13-AB69-05F04AE7A51D}"/>
    <dgm:cxn modelId="{9F560437-C639-4FAC-A6C3-8384C0D8959C}" srcId="{DFE2D3A5-DD20-4423-8B5D-316F7B24E3AC}" destId="{D603A43F-D1F8-4F4E-884F-EEADFC8F120F}" srcOrd="3" destOrd="0" parTransId="{768D4FDE-E758-453E-BA62-06B287151B3C}" sibTransId="{23542DAD-C2FE-4A45-9447-52F0A0EC40BF}"/>
    <dgm:cxn modelId="{5E778242-5922-426C-BADD-4AE5CABE7EFD}" type="presOf" srcId="{07436D76-C61B-43B6-8D40-B0844B530042}" destId="{29C55FDA-8280-40C1-BE42-0B9FA6D8121A}" srcOrd="0" destOrd="0" presId="urn:microsoft.com/office/officeart/2005/8/layout/vList2"/>
    <dgm:cxn modelId="{D92E7449-3104-4CF9-814F-F0077CBA5139}" type="presOf" srcId="{D603A43F-D1F8-4F4E-884F-EEADFC8F120F}" destId="{F996FD93-796F-49D9-9F28-EFB277E6ADA9}" srcOrd="0" destOrd="0" presId="urn:microsoft.com/office/officeart/2005/8/layout/vList2"/>
    <dgm:cxn modelId="{0FD55D54-A888-491D-A422-2EA0551C5807}" type="presOf" srcId="{78DEBC35-4978-45B6-AC9A-43F43C6A86AE}" destId="{34B1D815-4A17-4A99-917C-94D18745BCC8}" srcOrd="0" destOrd="0" presId="urn:microsoft.com/office/officeart/2005/8/layout/vList2"/>
    <dgm:cxn modelId="{78218F75-9F61-4F1D-9A43-332A0E715B16}" type="presOf" srcId="{573ED913-286F-415E-B6B7-5CB7AA9A8F49}" destId="{89D6A0CD-3EE9-4463-9313-D6AF9F92AB9E}" srcOrd="0" destOrd="0" presId="urn:microsoft.com/office/officeart/2005/8/layout/vList2"/>
    <dgm:cxn modelId="{3122137A-FC3C-49F2-9821-229C4CB126D1}" type="presOf" srcId="{39AD3B71-E903-4DDE-9179-235FF7F67AD2}" destId="{BC627C52-795D-4396-8FBB-327037AF8F49}" srcOrd="0" destOrd="0" presId="urn:microsoft.com/office/officeart/2005/8/layout/vList2"/>
    <dgm:cxn modelId="{4E6E048D-582E-4A46-A383-878129F99627}" srcId="{DFE2D3A5-DD20-4423-8B5D-316F7B24E3AC}" destId="{44F24350-1983-4E26-88EB-CA5FA240C9EB}" srcOrd="5" destOrd="0" parTransId="{2FBD2E95-E27F-40D5-ADC9-C2101D2DA563}" sibTransId="{595441B2-CF9B-43C9-810D-50EA538F4A94}"/>
    <dgm:cxn modelId="{8ED71596-205A-4889-B284-19E21A711770}" type="presOf" srcId="{33D9CD85-78A1-4F49-9FF5-12426A126BC2}" destId="{E29E8BD0-5105-4B56-863F-180FCD46B184}" srcOrd="0" destOrd="0" presId="urn:microsoft.com/office/officeart/2005/8/layout/vList2"/>
    <dgm:cxn modelId="{59EE629A-0C18-4E02-A264-6401BD6A346C}" srcId="{DFE2D3A5-DD20-4423-8B5D-316F7B24E3AC}" destId="{78DEBC35-4978-45B6-AC9A-43F43C6A86AE}" srcOrd="6" destOrd="0" parTransId="{A0EA5FC6-4CDA-441F-858C-135D7D3632BB}" sibTransId="{C2BA7F9A-4B6B-4EDB-B6B1-E1052E33EF45}"/>
    <dgm:cxn modelId="{DE5E93A5-5E7F-4A0D-8686-3822AEFCCE0A}" srcId="{DFE2D3A5-DD20-4423-8B5D-316F7B24E3AC}" destId="{39AD3B71-E903-4DDE-9179-235FF7F67AD2}" srcOrd="1" destOrd="0" parTransId="{3E2E39BE-B564-4450-905C-90DE8C406F92}" sibTransId="{35D830AD-9133-4C50-9B54-A8AF3FB75FA5}"/>
    <dgm:cxn modelId="{976E48AD-6568-4996-9094-97564342C3E5}" type="presOf" srcId="{44F24350-1983-4E26-88EB-CA5FA240C9EB}" destId="{B3051297-9932-442A-813B-D311E3294B8E}" srcOrd="0" destOrd="0" presId="urn:microsoft.com/office/officeart/2005/8/layout/vList2"/>
    <dgm:cxn modelId="{B14B03D8-6C7A-4400-88F1-F2141D3C1C26}" srcId="{DFE2D3A5-DD20-4423-8B5D-316F7B24E3AC}" destId="{573ED913-286F-415E-B6B7-5CB7AA9A8F49}" srcOrd="2" destOrd="0" parTransId="{5983E0D1-2EE4-48D3-B703-6B8E7D28C54C}" sibTransId="{F056E992-0957-46DB-8C62-A163B47A99F2}"/>
    <dgm:cxn modelId="{2792AC6E-FB62-4B91-9BDE-B07A96AE529F}" type="presParOf" srcId="{96E6DFDD-7807-4F6E-B3D2-7836D8A69396}" destId="{29C55FDA-8280-40C1-BE42-0B9FA6D8121A}" srcOrd="0" destOrd="0" presId="urn:microsoft.com/office/officeart/2005/8/layout/vList2"/>
    <dgm:cxn modelId="{44DA9BAF-1DF6-4741-B6A3-7E3519A1C5C1}" type="presParOf" srcId="{96E6DFDD-7807-4F6E-B3D2-7836D8A69396}" destId="{488F1312-E1A4-4E58-9D0D-366BD9FB48D6}" srcOrd="1" destOrd="0" presId="urn:microsoft.com/office/officeart/2005/8/layout/vList2"/>
    <dgm:cxn modelId="{810BF120-00A5-4F92-98E3-BA52CFDE12E6}" type="presParOf" srcId="{96E6DFDD-7807-4F6E-B3D2-7836D8A69396}" destId="{BC627C52-795D-4396-8FBB-327037AF8F49}" srcOrd="2" destOrd="0" presId="urn:microsoft.com/office/officeart/2005/8/layout/vList2"/>
    <dgm:cxn modelId="{930BEFF6-788E-4AAB-82BF-F27B861F49EE}" type="presParOf" srcId="{96E6DFDD-7807-4F6E-B3D2-7836D8A69396}" destId="{0E37EC90-E710-49E6-8CA5-C0655A78D48A}" srcOrd="3" destOrd="0" presId="urn:microsoft.com/office/officeart/2005/8/layout/vList2"/>
    <dgm:cxn modelId="{04D2B0F6-5267-499B-B029-867C34A5190B}" type="presParOf" srcId="{96E6DFDD-7807-4F6E-B3D2-7836D8A69396}" destId="{89D6A0CD-3EE9-4463-9313-D6AF9F92AB9E}" srcOrd="4" destOrd="0" presId="urn:microsoft.com/office/officeart/2005/8/layout/vList2"/>
    <dgm:cxn modelId="{8333DEF0-FCFF-49E1-8046-B1B66F392AB8}" type="presParOf" srcId="{96E6DFDD-7807-4F6E-B3D2-7836D8A69396}" destId="{791C245D-5F58-4268-B985-B6B90F850DCC}" srcOrd="5" destOrd="0" presId="urn:microsoft.com/office/officeart/2005/8/layout/vList2"/>
    <dgm:cxn modelId="{26A99638-C3BD-48B4-81FA-C855E304864B}" type="presParOf" srcId="{96E6DFDD-7807-4F6E-B3D2-7836D8A69396}" destId="{F996FD93-796F-49D9-9F28-EFB277E6ADA9}" srcOrd="6" destOrd="0" presId="urn:microsoft.com/office/officeart/2005/8/layout/vList2"/>
    <dgm:cxn modelId="{A56FD619-1F83-418E-9618-BAB91133E3DE}" type="presParOf" srcId="{96E6DFDD-7807-4F6E-B3D2-7836D8A69396}" destId="{7E16CB02-AADA-47EB-9C90-ACD4C97E9050}" srcOrd="7" destOrd="0" presId="urn:microsoft.com/office/officeart/2005/8/layout/vList2"/>
    <dgm:cxn modelId="{E2D630FC-2508-49D2-BEC7-845C29204A6C}" type="presParOf" srcId="{96E6DFDD-7807-4F6E-B3D2-7836D8A69396}" destId="{E29E8BD0-5105-4B56-863F-180FCD46B184}" srcOrd="8" destOrd="0" presId="urn:microsoft.com/office/officeart/2005/8/layout/vList2"/>
    <dgm:cxn modelId="{55AFE808-1F59-4BA5-A276-8691A80BD731}" type="presParOf" srcId="{96E6DFDD-7807-4F6E-B3D2-7836D8A69396}" destId="{A180131F-7A0E-4CF4-851C-B6838F9D773B}" srcOrd="9" destOrd="0" presId="urn:microsoft.com/office/officeart/2005/8/layout/vList2"/>
    <dgm:cxn modelId="{88652A37-2E72-4053-9765-2155B8137412}" type="presParOf" srcId="{96E6DFDD-7807-4F6E-B3D2-7836D8A69396}" destId="{B3051297-9932-442A-813B-D311E3294B8E}" srcOrd="10" destOrd="0" presId="urn:microsoft.com/office/officeart/2005/8/layout/vList2"/>
    <dgm:cxn modelId="{F50EA138-BA0A-4443-A9CD-127BD66EA963}" type="presParOf" srcId="{96E6DFDD-7807-4F6E-B3D2-7836D8A69396}" destId="{7EFBE0D9-44C5-47A9-9D69-36B8739BDB6C}" srcOrd="11" destOrd="0" presId="urn:microsoft.com/office/officeart/2005/8/layout/vList2"/>
    <dgm:cxn modelId="{AFEF7A63-1B0D-4C3C-8D49-60A0637D090A}" type="presParOf" srcId="{96E6DFDD-7807-4F6E-B3D2-7836D8A69396}" destId="{34B1D815-4A17-4A99-917C-94D18745BCC8}" srcOrd="12" destOrd="0" presId="urn:microsoft.com/office/officeart/2005/8/layout/vList2"/>
  </dgm:cxnLst>
  <dgm:bg>
    <a:solidFill>
      <a:schemeClr val="accent1">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EE97-B791-497D-BF18-22664288CC8B}">
      <dsp:nvSpPr>
        <dsp:cNvPr id="0" name=""/>
        <dsp:cNvSpPr/>
      </dsp:nvSpPr>
      <dsp:spPr>
        <a:xfrm>
          <a:off x="1214280" y="1520"/>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endParaRPr lang="en-SG"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1 </a:t>
          </a:r>
        </a:p>
        <a:p>
          <a:pPr marL="0" lvl="0" indent="0" algn="ctr" defTabSz="8890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pPr marL="0" lvl="0" indent="0" algn="ctr" defTabSz="889000">
            <a:lnSpc>
              <a:spcPct val="90000"/>
            </a:lnSpc>
            <a:spcBef>
              <a:spcPct val="0"/>
            </a:spcBef>
            <a:spcAft>
              <a:spcPct val="35000"/>
            </a:spcAft>
            <a:buNone/>
          </a:pPr>
          <a:endParaRPr lang="en-US" sz="1200" kern="1200" dirty="0">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endParaRPr lang="en-SG" sz="1200" kern="1200" dirty="0">
            <a:latin typeface="Calibri" panose="020F0502020204030204" pitchFamily="34" charset="0"/>
            <a:cs typeface="Calibri" panose="020F0502020204030204" pitchFamily="34" charset="0"/>
          </a:endParaRPr>
        </a:p>
      </dsp:txBody>
      <dsp:txXfrm>
        <a:off x="2467621" y="1520"/>
        <a:ext cx="3760024" cy="2506682"/>
      </dsp:txXfrm>
    </dsp:sp>
    <dsp:sp modelId="{2D985E66-8BC5-4D97-992F-54C64C3C3271}">
      <dsp:nvSpPr>
        <dsp:cNvPr id="0" name=""/>
        <dsp:cNvSpPr/>
      </dsp:nvSpPr>
      <dsp:spPr>
        <a:xfrm>
          <a:off x="1214280" y="2859138"/>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US" sz="1400" b="0" kern="120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kern="1200" dirty="0">
            <a:latin typeface="Calibri" panose="020F0502020204030204" pitchFamily="34" charset="0"/>
            <a:cs typeface="Calibri" panose="020F0502020204030204" pitchFamily="34" charset="0"/>
          </a:endParaRPr>
        </a:p>
      </dsp:txBody>
      <dsp:txXfrm>
        <a:off x="2467621" y="2859138"/>
        <a:ext cx="3760024" cy="25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C0BAE-2B1F-4A29-9A29-6AD3F0777E80}">
      <dsp:nvSpPr>
        <dsp:cNvPr id="0" name=""/>
        <dsp:cNvSpPr/>
      </dsp:nvSpPr>
      <dsp:spPr>
        <a:xfrm>
          <a:off x="0" y="47397"/>
          <a:ext cx="8729134" cy="1135136"/>
        </a:xfrm>
        <a:prstGeom prst="chevron">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kern="1200" dirty="0">
            <a:solidFill>
              <a:schemeClr val="tx1"/>
            </a:solidFill>
            <a:latin typeface="Calibri" panose="020F0502020204030204" pitchFamily="34" charset="0"/>
            <a:cs typeface="Calibri" panose="020F0502020204030204" pitchFamily="34" charset="0"/>
          </a:endParaRPr>
        </a:p>
      </dsp:txBody>
      <dsp:txXfrm>
        <a:off x="567568" y="47397"/>
        <a:ext cx="7593998" cy="1135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A326D-D42D-41EE-81D6-5B48B48DADB1}">
      <dsp:nvSpPr>
        <dsp:cNvPr id="0" name=""/>
        <dsp:cNvSpPr/>
      </dsp:nvSpPr>
      <dsp:spPr>
        <a:xfrm>
          <a:off x="456214" y="247481"/>
          <a:ext cx="3079770" cy="3079770"/>
        </a:xfrm>
        <a:prstGeom prst="pie">
          <a:avLst>
            <a:gd name="adj1" fmla="val 16200000"/>
            <a:gd name="adj2" fmla="val 1800000"/>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Safe </a:t>
          </a:r>
        </a:p>
      </dsp:txBody>
      <dsp:txXfrm>
        <a:off x="2130657" y="815772"/>
        <a:ext cx="1044922" cy="1026590"/>
      </dsp:txXfrm>
    </dsp:sp>
    <dsp:sp modelId="{946A719A-8F64-41C7-9AD9-55441C232D67}">
      <dsp:nvSpPr>
        <dsp:cNvPr id="0" name=""/>
        <dsp:cNvSpPr/>
      </dsp:nvSpPr>
      <dsp:spPr>
        <a:xfrm>
          <a:off x="297460" y="339141"/>
          <a:ext cx="3079770" cy="3079770"/>
        </a:xfrm>
        <a:prstGeom prst="pie">
          <a:avLst>
            <a:gd name="adj1" fmla="val 1800000"/>
            <a:gd name="adj2" fmla="val 900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Sexy</a:t>
          </a:r>
        </a:p>
      </dsp:txBody>
      <dsp:txXfrm>
        <a:off x="1140730" y="2282330"/>
        <a:ext cx="1393229" cy="953262"/>
      </dsp:txXfrm>
    </dsp:sp>
    <dsp:sp modelId="{D8B03F64-1FE0-49B6-890D-9E33FF37EF15}">
      <dsp:nvSpPr>
        <dsp:cNvPr id="0" name=""/>
        <dsp:cNvSpPr/>
      </dsp:nvSpPr>
      <dsp:spPr>
        <a:xfrm>
          <a:off x="297460" y="339141"/>
          <a:ext cx="3079770" cy="3079770"/>
        </a:xfrm>
        <a:prstGeom prst="pie">
          <a:avLst>
            <a:gd name="adj1" fmla="val 9000000"/>
            <a:gd name="adj2" fmla="val 16200000"/>
          </a:avLst>
        </a:prstGeom>
        <a:solidFill>
          <a:srgbClr val="FF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Nude</a:t>
          </a:r>
        </a:p>
      </dsp:txBody>
      <dsp:txXfrm>
        <a:off x="627435" y="944096"/>
        <a:ext cx="1044922" cy="102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B0B4F-A42F-41E8-B63C-97710672B53B}">
      <dsp:nvSpPr>
        <dsp:cNvPr id="0" name=""/>
        <dsp:cNvSpPr/>
      </dsp:nvSpPr>
      <dsp:spPr>
        <a:xfrm>
          <a:off x="213199" y="0"/>
          <a:ext cx="3983446" cy="3983446"/>
        </a:xfrm>
        <a:prstGeom prst="triangle">
          <a:avLst/>
        </a:prstGeom>
        <a:solidFill>
          <a:schemeClr val="accent2">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3FEE4-0C7D-4B07-9349-EB5B6E03B2DA}">
      <dsp:nvSpPr>
        <dsp:cNvPr id="0" name=""/>
        <dsp:cNvSpPr/>
      </dsp:nvSpPr>
      <dsp:spPr>
        <a:xfrm>
          <a:off x="2380831" y="199236"/>
          <a:ext cx="2589239" cy="1515901"/>
        </a:xfrm>
        <a:prstGeom prst="round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kern="1200" dirty="0">
            <a:latin typeface="Calibri" panose="020F0502020204030204" pitchFamily="34" charset="0"/>
            <a:cs typeface="Calibri" panose="020F0502020204030204" pitchFamily="34" charset="0"/>
          </a:endParaRPr>
        </a:p>
      </dsp:txBody>
      <dsp:txXfrm>
        <a:off x="2454831" y="273236"/>
        <a:ext cx="2441239" cy="1367901"/>
      </dsp:txXfrm>
    </dsp:sp>
    <dsp:sp modelId="{37D755B3-5EF3-4F3C-9AAD-0C3E93668B7A}">
      <dsp:nvSpPr>
        <dsp:cNvPr id="0" name=""/>
        <dsp:cNvSpPr/>
      </dsp:nvSpPr>
      <dsp:spPr>
        <a:xfrm>
          <a:off x="2380831" y="1839923"/>
          <a:ext cx="2589239" cy="473295"/>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Design database object using SQLite</a:t>
          </a:r>
          <a:endParaRPr lang="en-SG" sz="1400" kern="1200" dirty="0">
            <a:latin typeface="Calibri" panose="020F0502020204030204" pitchFamily="34" charset="0"/>
            <a:cs typeface="Calibri" panose="020F0502020204030204" pitchFamily="34" charset="0"/>
          </a:endParaRPr>
        </a:p>
      </dsp:txBody>
      <dsp:txXfrm>
        <a:off x="2403935" y="1863027"/>
        <a:ext cx="2543031" cy="427087"/>
      </dsp:txXfrm>
    </dsp:sp>
    <dsp:sp modelId="{BA1D32B4-AC29-4A46-9976-7BA674413B25}">
      <dsp:nvSpPr>
        <dsp:cNvPr id="0" name=""/>
        <dsp:cNvSpPr/>
      </dsp:nvSpPr>
      <dsp:spPr>
        <a:xfrm>
          <a:off x="2380831" y="2450894"/>
          <a:ext cx="2589239" cy="549590"/>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a:t>
          </a:r>
          <a:r>
            <a:rPr lang="en-US" sz="1400" b="0" i="0" kern="1200" dirty="0">
              <a:solidFill>
                <a:srgbClr val="212529"/>
              </a:solidFill>
              <a:effectLst/>
              <a:latin typeface="-apple-system"/>
            </a:rPr>
            <a:t>Abusive language detection </a:t>
          </a:r>
          <a:endParaRPr lang="en-SG" sz="1400" kern="1200" dirty="0">
            <a:latin typeface="Calibri" panose="020F0502020204030204" pitchFamily="34" charset="0"/>
            <a:cs typeface="Calibri" panose="020F0502020204030204" pitchFamily="34" charset="0"/>
          </a:endParaRPr>
        </a:p>
      </dsp:txBody>
      <dsp:txXfrm>
        <a:off x="2407660" y="2477723"/>
        <a:ext cx="2535581" cy="495932"/>
      </dsp:txXfrm>
    </dsp:sp>
    <dsp:sp modelId="{DBA1E9BF-2A9C-4D7E-8FAB-1BDF7BF70FA6}">
      <dsp:nvSpPr>
        <dsp:cNvPr id="0" name=""/>
        <dsp:cNvSpPr/>
      </dsp:nvSpPr>
      <dsp:spPr>
        <a:xfrm>
          <a:off x="2380831" y="3099484"/>
          <a:ext cx="2589239" cy="431021"/>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a:t>
          </a:r>
          <a:r>
            <a:rPr lang="en-US" sz="1400" b="0" i="0" kern="1200" dirty="0">
              <a:solidFill>
                <a:srgbClr val="212529"/>
              </a:solidFill>
              <a:effectLst/>
              <a:latin typeface="-apple-system"/>
            </a:rPr>
            <a:t>Abusive Images detection </a:t>
          </a:r>
          <a:endParaRPr lang="en-SG" sz="1400" kern="1200" dirty="0">
            <a:latin typeface="Calibri" panose="020F0502020204030204" pitchFamily="34" charset="0"/>
            <a:cs typeface="Calibri" panose="020F0502020204030204" pitchFamily="34" charset="0"/>
          </a:endParaRPr>
        </a:p>
      </dsp:txBody>
      <dsp:txXfrm>
        <a:off x="2401872" y="3120525"/>
        <a:ext cx="2547157" cy="3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5FDA-8280-40C1-BE42-0B9FA6D8121A}">
      <dsp:nvSpPr>
        <dsp:cNvPr id="0" name=""/>
        <dsp:cNvSpPr/>
      </dsp:nvSpPr>
      <dsp:spPr>
        <a:xfrm>
          <a:off x="0" y="1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https://github.com/kevintonb/child-abuse-image-classifier</a:t>
          </a:r>
        </a:p>
      </dsp:txBody>
      <dsp:txXfrm>
        <a:off x="29471" y="29607"/>
        <a:ext cx="7827758" cy="544777"/>
      </dsp:txXfrm>
    </dsp:sp>
    <dsp:sp modelId="{BC627C52-795D-4396-8FBB-327037AF8F49}">
      <dsp:nvSpPr>
        <dsp:cNvPr id="0" name=""/>
        <dsp:cNvSpPr/>
      </dsp:nvSpPr>
      <dsp:spPr>
        <a:xfrm>
          <a:off x="0" y="6384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https://github.com/swkarlekar/safecity/tree/master</a:t>
          </a:r>
        </a:p>
      </dsp:txBody>
      <dsp:txXfrm>
        <a:off x="29471" y="667887"/>
        <a:ext cx="7827758" cy="544777"/>
      </dsp:txXfrm>
    </dsp:sp>
    <dsp:sp modelId="{89D6A0CD-3EE9-4463-9313-D6AF9F92AB9E}">
      <dsp:nvSpPr>
        <dsp:cNvPr id="0" name=""/>
        <dsp:cNvSpPr/>
      </dsp:nvSpPr>
      <dsp:spPr>
        <a:xfrm>
          <a:off x="0" y="127669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sp:txBody>
      <dsp:txXfrm>
        <a:off x="29471" y="1306167"/>
        <a:ext cx="7827758" cy="544777"/>
      </dsp:txXfrm>
    </dsp:sp>
    <dsp:sp modelId="{F996FD93-796F-49D9-9F28-EFB277E6ADA9}">
      <dsp:nvSpPr>
        <dsp:cNvPr id="0" name=""/>
        <dsp:cNvSpPr/>
      </dsp:nvSpPr>
      <dsp:spPr>
        <a:xfrm>
          <a:off x="0" y="191497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https://github.com/prostasia/rocketchatcsam</a:t>
          </a:r>
        </a:p>
      </dsp:txBody>
      <dsp:txXfrm>
        <a:off x="29471" y="1944447"/>
        <a:ext cx="7827758" cy="544777"/>
      </dsp:txXfrm>
    </dsp:sp>
    <dsp:sp modelId="{E29E8BD0-5105-4B56-863F-180FCD46B184}">
      <dsp:nvSpPr>
        <dsp:cNvPr id="0" name=""/>
        <dsp:cNvSpPr/>
      </dsp:nvSpPr>
      <dsp:spPr>
        <a:xfrm>
          <a:off x="0" y="255325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sp:txBody>
      <dsp:txXfrm>
        <a:off x="29471" y="2582727"/>
        <a:ext cx="7827758" cy="544777"/>
      </dsp:txXfrm>
    </dsp:sp>
    <dsp:sp modelId="{B3051297-9932-442A-813B-D311E3294B8E}">
      <dsp:nvSpPr>
        <dsp:cNvPr id="0" name=""/>
        <dsp:cNvSpPr/>
      </dsp:nvSpPr>
      <dsp:spPr>
        <a:xfrm>
          <a:off x="0" y="31915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kern="1200" baseline="0" dirty="0">
            <a:solidFill>
              <a:schemeClr val="tx1"/>
            </a:solidFill>
            <a:latin typeface="Calibri" panose="020F0502020204030204" pitchFamily="34" charset="0"/>
            <a:cs typeface="Calibri" panose="020F0502020204030204" pitchFamily="34" charset="0"/>
          </a:endParaRPr>
        </a:p>
      </dsp:txBody>
      <dsp:txXfrm>
        <a:off x="29471" y="3221007"/>
        <a:ext cx="7827758" cy="544777"/>
      </dsp:txXfrm>
    </dsp:sp>
    <dsp:sp modelId="{34B1D815-4A17-4A99-917C-94D18745BCC8}">
      <dsp:nvSpPr>
        <dsp:cNvPr id="0" name=""/>
        <dsp:cNvSpPr/>
      </dsp:nvSpPr>
      <dsp:spPr>
        <a:xfrm>
          <a:off x="0" y="38298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https://github.com/opencv/opencv</a:t>
          </a:r>
        </a:p>
        <a:p>
          <a:pPr marL="0" lvl="0" indent="0" algn="l" defTabSz="400050" rtl="0">
            <a:lnSpc>
              <a:spcPct val="90000"/>
            </a:lnSpc>
            <a:spcBef>
              <a:spcPct val="0"/>
            </a:spcBef>
            <a:spcAft>
              <a:spcPct val="35000"/>
            </a:spcAft>
            <a:buNone/>
          </a:pPr>
          <a:endParaRPr lang="en-SG" sz="900" b="0" kern="1200" baseline="0" dirty="0">
            <a:solidFill>
              <a:schemeClr val="tx1"/>
            </a:solidFill>
            <a:latin typeface="Calibri" panose="020F0502020204030204" pitchFamily="34" charset="0"/>
            <a:cs typeface="Calibri" panose="020F0502020204030204" pitchFamily="34" charset="0"/>
          </a:endParaRPr>
        </a:p>
      </dsp:txBody>
      <dsp:txXfrm>
        <a:off x="29471" y="3859287"/>
        <a:ext cx="7827758" cy="5447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7/19/2023</a:t>
            </a:fld>
            <a:endParaRPr lang="en-US" dirty="0"/>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dirty="0"/>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dirty="0"/>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19/7/2023</a:t>
            </a:fld>
            <a:endParaRPr lang="en-SG" dirty="0"/>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dirty="0"/>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1597471" y="1180792"/>
            <a:ext cx="7411601" cy="1280230"/>
          </a:xfrm>
        </p:spPr>
        <p:txBody>
          <a:bodyPr>
            <a:normAutofit/>
          </a:bodyPr>
          <a:lstStyle/>
          <a:p>
            <a:r>
              <a:rPr lang="en-US" sz="3200" dirty="0">
                <a:latin typeface="Calibri" panose="020F0502020204030204" pitchFamily="34" charset="0"/>
                <a:cs typeface="Calibri" panose="020F0502020204030204" pitchFamily="34" charset="0"/>
              </a:rPr>
              <a:t>Singapore Community Help</a:t>
            </a:r>
            <a:br>
              <a:rPr lang="en-SG" sz="3200" dirty="0">
                <a:latin typeface="Calibri" panose="020F0502020204030204" pitchFamily="34" charset="0"/>
                <a:cs typeface="Calibri" panose="020F0502020204030204" pitchFamily="34" charset="0"/>
              </a:rPr>
            </a:br>
            <a:r>
              <a:rPr lang="en-SG" sz="3200" dirty="0">
                <a:latin typeface="Calibri" panose="020F0502020204030204" pitchFamily="34" charset="0"/>
                <a:cs typeface="Calibri" panose="020F0502020204030204" pitchFamily="34" charset="0"/>
              </a:rPr>
              <a:t>          </a:t>
            </a:r>
            <a:r>
              <a:rPr lang="en-SG" sz="3200" dirty="0">
                <a:solidFill>
                  <a:srgbClr val="339933"/>
                </a:solidFill>
                <a:latin typeface="Calibri" panose="020F0502020204030204" pitchFamily="34" charset="0"/>
                <a:cs typeface="Calibri" panose="020F0502020204030204" pitchFamily="34" charset="0"/>
              </a:rPr>
              <a:t>Social Network</a:t>
            </a:r>
          </a:p>
        </p:txBody>
      </p:sp>
      <p:sp>
        <p:nvSpPr>
          <p:cNvPr id="6" name="Subtitle 5"/>
          <p:cNvSpPr>
            <a:spLocks noGrp="1"/>
          </p:cNvSpPr>
          <p:nvPr>
            <p:ph type="subTitle" idx="1"/>
          </p:nvPr>
        </p:nvSpPr>
        <p:spPr>
          <a:xfrm>
            <a:off x="775949" y="5267183"/>
            <a:ext cx="6863514" cy="463297"/>
          </a:xfrm>
        </p:spPr>
        <p:txBody>
          <a:bodyPr>
            <a:normAutofit/>
          </a:bodyPr>
          <a:lstStyle/>
          <a:p>
            <a:r>
              <a:rPr lang="en-SG" dirty="0">
                <a:latin typeface="Calibri" panose="020F0502020204030204" pitchFamily="34" charset="0"/>
                <a:cs typeface="Calibri" panose="020F0502020204030204" pitchFamily="34" charset="0"/>
              </a:rPr>
              <a:t>Project PROPOSAL presentation</a:t>
            </a:r>
          </a:p>
        </p:txBody>
      </p:sp>
      <p:sp>
        <p:nvSpPr>
          <p:cNvPr id="7" name="Text Placeholder 6"/>
          <p:cNvSpPr>
            <a:spLocks noGrp="1"/>
          </p:cNvSpPr>
          <p:nvPr>
            <p:ph type="body" sz="quarter" idx="13"/>
          </p:nvPr>
        </p:nvSpPr>
        <p:spPr>
          <a:xfrm>
            <a:off x="792576" y="5746839"/>
            <a:ext cx="6846887" cy="406148"/>
          </a:xfrm>
        </p:spPr>
        <p:txBody>
          <a:bodyPr/>
          <a:lstStyle/>
          <a:p>
            <a:r>
              <a:rPr lang="en-SG" dirty="0">
                <a:latin typeface="Calibri" panose="020F0502020204030204" pitchFamily="34" charset="0"/>
                <a:cs typeface="Calibri" panose="020F0502020204030204" pitchFamily="34" charset="0"/>
              </a:rPr>
              <a:t>SIVA KRISHNA THOTA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042" y="2060519"/>
            <a:ext cx="5362303" cy="2727017"/>
          </a:xfrm>
          <a:prstGeom prst="rect">
            <a:avLst/>
          </a:prstGeom>
        </p:spPr>
      </p:pic>
      <p:sp>
        <p:nvSpPr>
          <p:cNvPr id="4" name="Title 4">
            <a:extLst>
              <a:ext uri="{FF2B5EF4-FFF2-40B4-BE49-F238E27FC236}">
                <a16:creationId xmlns:a16="http://schemas.microsoft.com/office/drawing/2014/main" id="{49153675-4B4E-0C46-6BB4-CFBD4B64BC3B}"/>
              </a:ext>
            </a:extLst>
          </p:cNvPr>
          <p:cNvSpPr txBox="1">
            <a:spLocks/>
          </p:cNvSpPr>
          <p:nvPr/>
        </p:nvSpPr>
        <p:spPr>
          <a:xfrm>
            <a:off x="1947333" y="892793"/>
            <a:ext cx="7411601" cy="27981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r>
              <a:rPr lang="en-US" sz="1400" dirty="0">
                <a:latin typeface="Calibri" panose="020F0502020204030204" pitchFamily="34" charset="0"/>
                <a:cs typeface="Calibri" panose="020F0502020204030204" pitchFamily="34" charset="0"/>
              </a:rPr>
              <a:t>Graduate Certificate in Intelligent Reasoning Systems</a:t>
            </a:r>
            <a:endParaRPr lang="en-SG" sz="1400" dirty="0">
              <a:solidFill>
                <a:srgbClr val="339933"/>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865923BC-5C09-D4E0-E178-C3FAEF65F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99" y="401524"/>
            <a:ext cx="7014354" cy="604758"/>
          </a:xfrm>
        </p:spPr>
        <p:txBody>
          <a:bodyPr>
            <a:normAutofit/>
          </a:bodyPr>
          <a:lstStyle/>
          <a:p>
            <a:r>
              <a:rPr lang="en-US" sz="2900" b="1" dirty="0">
                <a:latin typeface="Calibri" panose="020F0502020204030204" pitchFamily="34" charset="0"/>
                <a:cs typeface="Calibri" panose="020F0502020204030204" pitchFamily="34" charset="0"/>
              </a:rPr>
              <a:t>Image Classification </a:t>
            </a:r>
            <a:r>
              <a:rPr lang="en-US" sz="2900" dirty="0"/>
              <a:t>approach</a:t>
            </a:r>
            <a:endParaRPr lang="en-SG" sz="29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10</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541822" y="1240324"/>
            <a:ext cx="1147532"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Images 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Extract Features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Sift</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Histogram</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VGG</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err="1">
                <a:latin typeface="Calibri" panose="020F0502020204030204" pitchFamily="34" charset="0"/>
                <a:cs typeface="Calibri" panose="020F0502020204030204" pitchFamily="34" charset="0"/>
              </a:rPr>
              <a:t>ResNet</a:t>
            </a:r>
            <a:endParaRPr lang="en-SG" sz="1400" b="1" dirty="0">
              <a:latin typeface="Calibri" panose="020F0502020204030204" pitchFamily="34" charset="0"/>
              <a:cs typeface="Calibri" panose="020F0502020204030204" pitchFamily="34" charset="0"/>
            </a:endParaRP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9E16479-B8D1-2A1D-89A5-CF9CB1EF8344}"/>
              </a:ext>
            </a:extLst>
          </p:cNvPr>
          <p:cNvSpPr/>
          <p:nvPr/>
        </p:nvSpPr>
        <p:spPr>
          <a:xfrm>
            <a:off x="4165714" y="3474274"/>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LBP</a:t>
            </a:r>
          </a:p>
        </p:txBody>
      </p:sp>
      <p:cxnSp>
        <p:nvCxnSpPr>
          <p:cNvPr id="17" name="Straight Arrow Connector 16">
            <a:extLst>
              <a:ext uri="{FF2B5EF4-FFF2-40B4-BE49-F238E27FC236}">
                <a16:creationId xmlns:a16="http://schemas.microsoft.com/office/drawing/2014/main" id="{23AB62DC-3FBD-3EED-2F77-CD8BFD447F31}"/>
              </a:ext>
            </a:extLst>
          </p:cNvPr>
          <p:cNvCxnSpPr>
            <a:cxnSpLocks/>
          </p:cNvCxnSpPr>
          <p:nvPr/>
        </p:nvCxnSpPr>
        <p:spPr>
          <a:xfrm flipH="1">
            <a:off x="4688095" y="3154817"/>
            <a:ext cx="1" cy="32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4043895-B496-0690-DB94-DFA1EDC0E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16812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t>Experimental design</a:t>
            </a:r>
          </a:p>
        </p:txBody>
      </p:sp>
      <p:sp>
        <p:nvSpPr>
          <p:cNvPr id="3" name="Text Placeholder 2"/>
          <p:cNvSpPr>
            <a:spLocks noGrp="1"/>
          </p:cNvSpPr>
          <p:nvPr>
            <p:ph type="body" sz="quarter" idx="13"/>
          </p:nvPr>
        </p:nvSpPr>
        <p:spPr/>
        <p:txBody>
          <a:bodyPr/>
          <a:lstStyle/>
          <a:p>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11</a:t>
            </a:fld>
            <a:endParaRPr lang="en-SG" dirty="0"/>
          </a:p>
        </p:txBody>
      </p:sp>
      <p:pic>
        <p:nvPicPr>
          <p:cNvPr id="6" name="Picture 5">
            <a:extLst>
              <a:ext uri="{FF2B5EF4-FFF2-40B4-BE49-F238E27FC236}">
                <a16:creationId xmlns:a16="http://schemas.microsoft.com/office/drawing/2014/main" id="{DAD8459B-4739-F8C7-C26F-D13DF7AE2931}"/>
              </a:ext>
            </a:extLst>
          </p:cNvPr>
          <p:cNvPicPr>
            <a:picLocks noChangeAspect="1"/>
          </p:cNvPicPr>
          <p:nvPr/>
        </p:nvPicPr>
        <p:blipFill>
          <a:blip r:embed="rId2"/>
          <a:stretch>
            <a:fillRect/>
          </a:stretch>
        </p:blipFill>
        <p:spPr>
          <a:xfrm>
            <a:off x="117693" y="954906"/>
            <a:ext cx="8953877" cy="5237664"/>
          </a:xfrm>
          <a:prstGeom prst="rect">
            <a:avLst/>
          </a:prstGeom>
        </p:spPr>
      </p:pic>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3295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C0F-92C8-ECD4-8119-A5558F3F347D}"/>
              </a:ext>
            </a:extLst>
          </p:cNvPr>
          <p:cNvSpPr>
            <a:spLocks noGrp="1"/>
          </p:cNvSpPr>
          <p:nvPr>
            <p:ph type="title"/>
          </p:nvPr>
        </p:nvSpPr>
        <p:spPr>
          <a:xfrm>
            <a:off x="0" y="428630"/>
            <a:ext cx="6600413" cy="545561"/>
          </a:xfrm>
        </p:spPr>
        <p:txBody>
          <a:bodyPr>
            <a:normAutofit/>
          </a:bodyPr>
          <a:lstStyle/>
          <a:p>
            <a:r>
              <a:rPr lang="en-US" sz="2800" b="1" dirty="0">
                <a:effectLst/>
                <a:latin typeface="Arial" panose="020B0604020202020204" pitchFamily="34" charset="0"/>
                <a:ea typeface="SimSun" panose="02010600030101010101" pitchFamily="2" charset="-122"/>
              </a:rPr>
              <a:t>Requirements Overview</a:t>
            </a:r>
            <a:endParaRPr lang="en-SG" sz="2800" dirty="0"/>
          </a:p>
        </p:txBody>
      </p:sp>
      <p:sp>
        <p:nvSpPr>
          <p:cNvPr id="3" name="Text Placeholder 2">
            <a:extLst>
              <a:ext uri="{FF2B5EF4-FFF2-40B4-BE49-F238E27FC236}">
                <a16:creationId xmlns:a16="http://schemas.microsoft.com/office/drawing/2014/main" id="{70A85667-3D85-996A-FC7B-C896591A5759}"/>
              </a:ext>
            </a:extLst>
          </p:cNvPr>
          <p:cNvSpPr>
            <a:spLocks noGrp="1"/>
          </p:cNvSpPr>
          <p:nvPr>
            <p:ph type="body" sz="quarter" idx="13"/>
          </p:nvPr>
        </p:nvSpPr>
        <p:spPr>
          <a:xfrm>
            <a:off x="239184" y="1133160"/>
            <a:ext cx="7886700" cy="4143375"/>
          </a:xfrm>
        </p:spPr>
        <p:txBody>
          <a:bodyPr>
            <a:noAutofit/>
          </a:bodyPr>
          <a:lstStyle/>
          <a:p>
            <a:pPr marL="0" indent="0">
              <a:buNone/>
            </a:pPr>
            <a:r>
              <a:rPr lang="en-US" sz="1600" b="1" dirty="0">
                <a:solidFill>
                  <a:schemeClr val="accent2"/>
                </a:solidFill>
                <a:effectLst/>
                <a:latin typeface="Arial" panose="020B0604020202020204" pitchFamily="34" charset="0"/>
                <a:ea typeface="SimSun" panose="02010600030101010101" pitchFamily="2" charset="-122"/>
              </a:rPr>
              <a:t>Resource Requirements</a:t>
            </a:r>
          </a:p>
          <a:p>
            <a:pPr marL="0" indent="0">
              <a:buNone/>
            </a:pPr>
            <a:endParaRPr lang="en-US" sz="1400" b="1" dirty="0">
              <a:ea typeface="SimSun" panose="02010600030101010101" pitchFamily="2" charset="-122"/>
            </a:endParaRP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Python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NumPy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Pandas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Matplotlib</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Tensor Flow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Sklearn</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Jupyter Notebook </a:t>
            </a:r>
          </a:p>
          <a:p>
            <a:pPr lvl="1">
              <a:buFont typeface="Wingdings" panose="05000000000000000000" pitchFamily="2" charset="2"/>
              <a:buChar char="§"/>
            </a:pPr>
            <a:r>
              <a:rPr lang="en-US" sz="1400" b="1" dirty="0">
                <a:effectLst/>
                <a:latin typeface="Calibri" panose="020F0502020204030204" pitchFamily="34" charset="0"/>
                <a:ea typeface="SimSun" panose="02010600030101010101" pitchFamily="2" charset="-122"/>
                <a:cs typeface="Calibri" panose="020F0502020204030204" pitchFamily="34" charset="0"/>
              </a:rPr>
              <a:t>Goog</a:t>
            </a:r>
            <a:r>
              <a:rPr lang="en-US" sz="1400" b="1" dirty="0">
                <a:latin typeface="Calibri" panose="020F0502020204030204" pitchFamily="34" charset="0"/>
                <a:ea typeface="SimSun" panose="02010600030101010101" pitchFamily="2" charset="-122"/>
                <a:cs typeface="Calibri" panose="020F0502020204030204" pitchFamily="34" charset="0"/>
              </a:rPr>
              <a:t>le Colab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GPU</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NLP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Computer Vision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Spyder </a:t>
            </a:r>
          </a:p>
          <a:p>
            <a:pPr lvl="1">
              <a:buFont typeface="Wingdings" panose="05000000000000000000" pitchFamily="2" charset="2"/>
              <a:buChar char="§"/>
            </a:pPr>
            <a:r>
              <a:rPr lang="en-SG" sz="1400" b="1" i="0" dirty="0">
                <a:solidFill>
                  <a:srgbClr val="202124"/>
                </a:solidFill>
                <a:effectLst/>
                <a:latin typeface="Calibri" panose="020F0502020204030204" pitchFamily="34" charset="0"/>
                <a:cs typeface="Calibri" panose="020F0502020204030204" pitchFamily="34" charset="0"/>
              </a:rPr>
              <a:t>Django Frame Work </a:t>
            </a:r>
          </a:p>
          <a:p>
            <a:pPr marL="0" indent="0">
              <a:buNone/>
            </a:pPr>
            <a:endParaRPr lang="en-US" sz="1400" b="1" dirty="0">
              <a:ea typeface="SimSun" panose="02010600030101010101" pitchFamily="2" charset="-122"/>
            </a:endParaRPr>
          </a:p>
          <a:p>
            <a:pPr marL="0" indent="0">
              <a:buNone/>
            </a:pPr>
            <a:r>
              <a:rPr lang="en-US" sz="1400" b="1" dirty="0">
                <a:ea typeface="SimSun" panose="02010600030101010101" pitchFamily="2" charset="-122"/>
              </a:rPr>
              <a:t>   </a:t>
            </a:r>
          </a:p>
          <a:p>
            <a:pPr marL="0" indent="0">
              <a:buNone/>
            </a:pPr>
            <a:endParaRPr lang="en-US" sz="1400" b="1" dirty="0">
              <a:effectLst/>
              <a:latin typeface="Arial" panose="020B0604020202020204" pitchFamily="34" charset="0"/>
              <a:ea typeface="SimSun" panose="02010600030101010101" pitchFamily="2" charset="-122"/>
            </a:endParaRPr>
          </a:p>
          <a:p>
            <a:endParaRPr lang="en-SG" sz="1400" b="1" dirty="0"/>
          </a:p>
        </p:txBody>
      </p:sp>
      <p:sp>
        <p:nvSpPr>
          <p:cNvPr id="4" name="Slide Number Placeholder 3">
            <a:extLst>
              <a:ext uri="{FF2B5EF4-FFF2-40B4-BE49-F238E27FC236}">
                <a16:creationId xmlns:a16="http://schemas.microsoft.com/office/drawing/2014/main" id="{1C64AE19-80CB-28FE-9839-2FABF0C1B800}"/>
              </a:ext>
            </a:extLst>
          </p:cNvPr>
          <p:cNvSpPr>
            <a:spLocks noGrp="1"/>
          </p:cNvSpPr>
          <p:nvPr>
            <p:ph type="sldNum" sz="quarter" idx="4"/>
          </p:nvPr>
        </p:nvSpPr>
        <p:spPr/>
        <p:txBody>
          <a:bodyPr/>
          <a:lstStyle/>
          <a:p>
            <a:r>
              <a:rPr lang="en-SG"/>
              <a:t>Page </a:t>
            </a:r>
            <a:fld id="{2F63C605-4FC6-46DE-BC90-871762EA3F52}" type="slidenum">
              <a:rPr lang="en-SG" smtClean="0"/>
              <a:pPr/>
              <a:t>12</a:t>
            </a:fld>
            <a:endParaRPr lang="en-SG" dirty="0"/>
          </a:p>
        </p:txBody>
      </p:sp>
      <p:pic>
        <p:nvPicPr>
          <p:cNvPr id="5" name="Picture 4">
            <a:extLst>
              <a:ext uri="{FF2B5EF4-FFF2-40B4-BE49-F238E27FC236}">
                <a16:creationId xmlns:a16="http://schemas.microsoft.com/office/drawing/2014/main" id="{36D82932-2C49-9DC2-0992-22DB350E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7351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4489" y="483437"/>
            <a:ext cx="7714844" cy="693513"/>
          </a:xfrm>
        </p:spPr>
        <p:txBody>
          <a:bodyPr>
            <a:noAutofit/>
          </a:bodyPr>
          <a:lstStyle/>
          <a:p>
            <a:r>
              <a:rPr lang="en-SG" sz="2700" dirty="0"/>
              <a:t>Project deliverables With Effort Estimates </a:t>
            </a:r>
          </a:p>
        </p:txBody>
      </p:sp>
      <p:graphicFrame>
        <p:nvGraphicFramePr>
          <p:cNvPr id="11" name="Diagram 10">
            <a:extLst>
              <a:ext uri="{FF2B5EF4-FFF2-40B4-BE49-F238E27FC236}">
                <a16:creationId xmlns:a16="http://schemas.microsoft.com/office/drawing/2014/main" id="{8D1D6387-C983-C9E6-9B3E-92398C41258B}"/>
              </a:ext>
            </a:extLst>
          </p:cNvPr>
          <p:cNvGraphicFramePr/>
          <p:nvPr>
            <p:extLst>
              <p:ext uri="{D42A27DB-BD31-4B8C-83A1-F6EECF244321}">
                <p14:modId xmlns:p14="http://schemas.microsoft.com/office/powerpoint/2010/main" val="4080611090"/>
              </p:ext>
            </p:extLst>
          </p:nvPr>
        </p:nvGraphicFramePr>
        <p:xfrm>
          <a:off x="-63611" y="1176950"/>
          <a:ext cx="5359180" cy="39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13</a:t>
            </a:fld>
            <a:endParaRPr lang="en-SG" dirty="0"/>
          </a:p>
        </p:txBody>
      </p:sp>
      <p:graphicFrame>
        <p:nvGraphicFramePr>
          <p:cNvPr id="13" name="Table 13">
            <a:extLst>
              <a:ext uri="{FF2B5EF4-FFF2-40B4-BE49-F238E27FC236}">
                <a16:creationId xmlns:a16="http://schemas.microsoft.com/office/drawing/2014/main" id="{1DCE1C42-3726-B586-E052-44BE1503ABBC}"/>
              </a:ext>
            </a:extLst>
          </p:cNvPr>
          <p:cNvGraphicFramePr>
            <a:graphicFrameLocks noGrp="1"/>
          </p:cNvGraphicFramePr>
          <p:nvPr>
            <p:extLst>
              <p:ext uri="{D42A27DB-BD31-4B8C-83A1-F6EECF244321}">
                <p14:modId xmlns:p14="http://schemas.microsoft.com/office/powerpoint/2010/main" val="2551676053"/>
              </p:ext>
            </p:extLst>
          </p:nvPr>
        </p:nvGraphicFramePr>
        <p:xfrm>
          <a:off x="5168348" y="2136471"/>
          <a:ext cx="3692056" cy="1905000"/>
        </p:xfrm>
        <a:graphic>
          <a:graphicData uri="http://schemas.openxmlformats.org/drawingml/2006/table">
            <a:tbl>
              <a:tblPr firstRow="1" bandRow="1">
                <a:tableStyleId>{5C22544A-7EE6-4342-B048-85BDC9FD1C3A}</a:tableStyleId>
              </a:tblPr>
              <a:tblGrid>
                <a:gridCol w="1846028">
                  <a:extLst>
                    <a:ext uri="{9D8B030D-6E8A-4147-A177-3AD203B41FA5}">
                      <a16:colId xmlns:a16="http://schemas.microsoft.com/office/drawing/2014/main" val="2705679979"/>
                    </a:ext>
                  </a:extLst>
                </a:gridCol>
                <a:gridCol w="1846028">
                  <a:extLst>
                    <a:ext uri="{9D8B030D-6E8A-4147-A177-3AD203B41FA5}">
                      <a16:colId xmlns:a16="http://schemas.microsoft.com/office/drawing/2014/main" val="3068917665"/>
                    </a:ext>
                  </a:extLst>
                </a:gridCol>
              </a:tblGrid>
              <a:tr h="370840">
                <a:tc>
                  <a:txBody>
                    <a:bodyPr/>
                    <a:lstStyle/>
                    <a:p>
                      <a:pPr algn="ctr"/>
                      <a:r>
                        <a:rPr lang="en-US" sz="1400" dirty="0">
                          <a:latin typeface="Calibri" panose="020F0502020204030204" pitchFamily="34" charset="0"/>
                          <a:cs typeface="Calibri" panose="020F0502020204030204" pitchFamily="34" charset="0"/>
                        </a:rPr>
                        <a:t>Task</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tc>
                  <a:txBody>
                    <a:bodyPr/>
                    <a:lstStyle/>
                    <a:p>
                      <a:pPr algn="ctr"/>
                      <a:r>
                        <a:rPr lang="en-US" sz="1400" dirty="0">
                          <a:latin typeface="Calibri" panose="020F0502020204030204" pitchFamily="34" charset="0"/>
                          <a:cs typeface="Calibri" panose="020F0502020204030204" pitchFamily="34" charset="0"/>
                        </a:rPr>
                        <a:t># Days</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extLst>
                  <a:ext uri="{0D108BD9-81ED-4DB2-BD59-A6C34878D82A}">
                    <a16:rowId xmlns:a16="http://schemas.microsoft.com/office/drawing/2014/main" val="1019551937"/>
                  </a:ext>
                </a:extLst>
              </a:tr>
              <a:tr h="370840">
                <a:tc>
                  <a:txBody>
                    <a:bodyPr/>
                    <a:lstStyle/>
                    <a:p>
                      <a:pPr algn="ctr"/>
                      <a:r>
                        <a:rPr lang="en-US" sz="1000" dirty="0">
                          <a:solidFill>
                            <a:srgbClr val="FF0000"/>
                          </a:solidFill>
                          <a:latin typeface="Calibri" panose="020F0502020204030204" pitchFamily="34" charset="0"/>
                          <a:cs typeface="Calibri" panose="020F0502020204030204" pitchFamily="34" charset="0"/>
                        </a:rPr>
                        <a:t>Design Web Project / DB Design </a:t>
                      </a:r>
                      <a:endParaRPr lang="en-SG" sz="1000" dirty="0">
                        <a:solidFill>
                          <a:srgbClr val="FF0000"/>
                        </a:solidFill>
                        <a:latin typeface="Calibri" panose="020F0502020204030204" pitchFamily="34" charset="0"/>
                        <a:cs typeface="Calibri" panose="020F0502020204030204" pitchFamily="34" charset="0"/>
                      </a:endParaRPr>
                    </a:p>
                  </a:txBody>
                  <a:tcPr anchor="ctr"/>
                </a:tc>
                <a:tc>
                  <a:txBody>
                    <a:bodyPr/>
                    <a:lstStyle/>
                    <a:p>
                      <a:pPr algn="ctr"/>
                      <a:r>
                        <a:rPr lang="en-US" sz="1000" dirty="0">
                          <a:solidFill>
                            <a:srgbClr val="FF0000"/>
                          </a:solidFill>
                          <a:latin typeface="Calibri" panose="020F0502020204030204" pitchFamily="34" charset="0"/>
                          <a:cs typeface="Calibri" panose="020F0502020204030204" pitchFamily="34" charset="0"/>
                        </a:rPr>
                        <a:t>30 Days</a:t>
                      </a:r>
                      <a:endParaRPr lang="en-SG" sz="1000"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9409680"/>
                  </a:ext>
                </a:extLst>
              </a:tr>
              <a:tr h="370840">
                <a:tc>
                  <a:txBody>
                    <a:bodyPr/>
                    <a:lstStyle/>
                    <a:p>
                      <a:pPr lvl="0" algn="ctr"/>
                      <a:r>
                        <a:rPr lang="en-US" sz="1000" dirty="0">
                          <a:latin typeface="Calibri" panose="020F0502020204030204" pitchFamily="34" charset="0"/>
                          <a:cs typeface="Calibri" panose="020F0502020204030204" pitchFamily="34" charset="0"/>
                        </a:rPr>
                        <a:t>Data Collection</a:t>
                      </a: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8542088"/>
                  </a:ext>
                </a:extLst>
              </a:tr>
              <a:tr h="370840">
                <a:tc>
                  <a:txBody>
                    <a:bodyPr/>
                    <a:lstStyle/>
                    <a:p>
                      <a:pPr lvl="0"/>
                      <a:r>
                        <a:rPr lang="en-SG" sz="1000" b="0" baseline="0" dirty="0">
                          <a:latin typeface="Calibri" panose="020F0502020204030204" pitchFamily="34" charset="0"/>
                          <a:cs typeface="Calibri" panose="020F0502020204030204" pitchFamily="34" charset="0"/>
                        </a:rPr>
                        <a:t>For </a:t>
                      </a:r>
                      <a:r>
                        <a:rPr lang="en-US" sz="1000" b="0" i="0" dirty="0">
                          <a:solidFill>
                            <a:srgbClr val="212529"/>
                          </a:solidFill>
                          <a:effectLst/>
                          <a:latin typeface="-apple-system"/>
                        </a:rPr>
                        <a:t>Abusive language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23560755"/>
                  </a:ext>
                </a:extLst>
              </a:tr>
              <a:tr h="370840">
                <a:tc>
                  <a:txBody>
                    <a:bodyPr/>
                    <a:lstStyle/>
                    <a:p>
                      <a:pPr lvl="0"/>
                      <a:r>
                        <a:rPr lang="en-US" sz="1000" b="0" i="0" dirty="0">
                          <a:solidFill>
                            <a:srgbClr val="212529"/>
                          </a:solidFill>
                          <a:effectLst/>
                          <a:latin typeface="-apple-system"/>
                        </a:rPr>
                        <a:t>Abusive Images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1150037"/>
                  </a:ext>
                </a:extLst>
              </a:tr>
            </a:tbl>
          </a:graphicData>
        </a:graphic>
      </p:graphicFrame>
      <p:pic>
        <p:nvPicPr>
          <p:cNvPr id="3" name="Picture 2">
            <a:extLst>
              <a:ext uri="{FF2B5EF4-FFF2-40B4-BE49-F238E27FC236}">
                <a16:creationId xmlns:a16="http://schemas.microsoft.com/office/drawing/2014/main" id="{A8F0C9C0-409F-F4F9-9CEF-A330B1A9C0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19344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86" y="446895"/>
            <a:ext cx="6600413" cy="545561"/>
          </a:xfrm>
        </p:spPr>
        <p:txBody>
          <a:bodyPr/>
          <a:lstStyle/>
          <a:p>
            <a:r>
              <a:rPr lang="en-SG" dirty="0"/>
              <a:t>References</a:t>
            </a:r>
          </a:p>
        </p:txBody>
      </p:sp>
      <p:graphicFrame>
        <p:nvGraphicFramePr>
          <p:cNvPr id="8" name="Diagram 7"/>
          <p:cNvGraphicFramePr/>
          <p:nvPr>
            <p:extLst>
              <p:ext uri="{D42A27DB-BD31-4B8C-83A1-F6EECF244321}">
                <p14:modId xmlns:p14="http://schemas.microsoft.com/office/powerpoint/2010/main" val="3486998741"/>
              </p:ext>
            </p:extLst>
          </p:nvPr>
        </p:nvGraphicFramePr>
        <p:xfrm>
          <a:off x="628650" y="1167027"/>
          <a:ext cx="7886700" cy="4433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14</a:t>
            </a:fld>
            <a:endParaRPr lang="en-SG" dirty="0"/>
          </a:p>
        </p:txBody>
      </p:sp>
      <p:pic>
        <p:nvPicPr>
          <p:cNvPr id="3" name="Picture 2">
            <a:extLst>
              <a:ext uri="{FF2B5EF4-FFF2-40B4-BE49-F238E27FC236}">
                <a16:creationId xmlns:a16="http://schemas.microsoft.com/office/drawing/2014/main" id="{90C5B010-3006-ACFD-4970-1A34CDCF20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5823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32" y="441159"/>
            <a:ext cx="6600413" cy="545561"/>
          </a:xfrm>
        </p:spPr>
        <p:txBody>
          <a:bodyPr>
            <a:normAutofit/>
          </a:bodyPr>
          <a:lstStyle/>
          <a:p>
            <a:r>
              <a:rPr lang="en-SG" sz="2900" b="1" i="0" dirty="0">
                <a:solidFill>
                  <a:schemeClr val="accent1"/>
                </a:solidFill>
                <a:effectLst/>
                <a:latin typeface="Calibri" panose="020F0502020204030204" pitchFamily="34" charset="0"/>
                <a:cs typeface="Calibri" panose="020F0502020204030204" pitchFamily="34" charset="0"/>
              </a:rPr>
              <a:t>About The Project</a:t>
            </a:r>
            <a:endParaRPr lang="en-SG" sz="2900" dirty="0">
              <a:solidFill>
                <a:schemeClr val="accent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23324" y="926394"/>
            <a:ext cx="8800543" cy="5490447"/>
          </a:xfrm>
        </p:spPr>
        <p:txBody>
          <a:bodyPr>
            <a:normAutofit lnSpcReduction="10000"/>
          </a:bodyPr>
          <a:lstStyle/>
          <a:p>
            <a:pPr marL="0" indent="0">
              <a:buNone/>
            </a:pPr>
            <a:endParaRPr lang="en-US" sz="1400" dirty="0">
              <a:solidFill>
                <a:srgbClr val="3C4043"/>
              </a:solidFill>
              <a:latin typeface="Calibri" panose="020F0502020204030204" pitchFamily="34" charset="0"/>
              <a:cs typeface="Calibri" panose="020F0502020204030204" pitchFamily="34" charset="0"/>
            </a:endParaRPr>
          </a:p>
          <a:p>
            <a:pPr marL="0" indent="0">
              <a:buNone/>
            </a:pPr>
            <a:r>
              <a:rPr lang="en-US" sz="1400" dirty="0">
                <a:solidFill>
                  <a:srgbClr val="3C4043"/>
                </a:solidFill>
                <a:latin typeface="Calibri" panose="020F0502020204030204" pitchFamily="34" charset="0"/>
                <a:cs typeface="Calibri" panose="020F0502020204030204" pitchFamily="34" charset="0"/>
              </a:rPr>
              <a:t>Community help is a social network website based on Singapore to connect group of people and share useful information like other social network people can post tweets, likes and share text, images &amp; videos through this website. Unlike other social networks, there is special feature which focus more on community interaction to help people and news sharing. </a:t>
            </a:r>
          </a:p>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Features : </a:t>
            </a:r>
            <a:endParaRPr lang="en-US" sz="1400" b="1"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User is allowed to find near by shops/food courts in and around the community and can also explore on more  offers.   </a:t>
            </a:r>
          </a:p>
          <a:p>
            <a:pPr marL="457200" lvl="1" indent="0">
              <a:buNone/>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Allow users to find friends in near by communities.</a:t>
            </a:r>
          </a:p>
          <a:p>
            <a:pPr lvl="1">
              <a:buFont typeface="Wingdings" panose="05000000000000000000" pitchFamily="2" charset="2"/>
              <a:buChar char="v"/>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Merchants will receive the notifications if a user request for particular item from near by communities</a:t>
            </a: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Seller/Buyer can post and get the news or offers from near by community.</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Based on history and interest user will get notifications on mobile app by tracking user location.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Similar like whatsup groups can be created in this application.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marL="457200" lvl="1" indent="0">
              <a:buNone/>
            </a:pPr>
            <a:r>
              <a:rPr lang="en-US" sz="1400" dirty="0">
                <a:solidFill>
                  <a:schemeClr val="tx1"/>
                </a:solidFill>
                <a:latin typeface="Calibri" panose="020F0502020204030204" pitchFamily="34" charset="0"/>
                <a:cs typeface="Calibri" panose="020F0502020204030204" pitchFamily="34" charset="0"/>
              </a:rPr>
              <a:t>  </a:t>
            </a:r>
          </a:p>
          <a:p>
            <a:pPr marL="0" indent="0">
              <a:buNone/>
            </a:pPr>
            <a:r>
              <a:rPr lang="en-US" sz="1400" dirty="0">
                <a:solidFill>
                  <a:srgbClr val="3C4043"/>
                </a:solidFill>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pic>
        <p:nvPicPr>
          <p:cNvPr id="6" name="Picture 5">
            <a:extLst>
              <a:ext uri="{FF2B5EF4-FFF2-40B4-BE49-F238E27FC236}">
                <a16:creationId xmlns:a16="http://schemas.microsoft.com/office/drawing/2014/main" id="{F7274E59-9B75-D9FD-4799-C0878C617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8067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EEE-D036-1FAB-E9F2-9C762344D48D}"/>
              </a:ext>
            </a:extLst>
          </p:cNvPr>
          <p:cNvSpPr>
            <a:spLocks noGrp="1"/>
          </p:cNvSpPr>
          <p:nvPr>
            <p:ph type="title"/>
          </p:nvPr>
        </p:nvSpPr>
        <p:spPr>
          <a:xfrm>
            <a:off x="149332" y="301485"/>
            <a:ext cx="6600413" cy="579824"/>
          </a:xfrm>
        </p:spPr>
        <p:txBody>
          <a:bodyPr>
            <a:noAutofit/>
          </a:bodyPr>
          <a:lstStyle/>
          <a:p>
            <a:br>
              <a:rPr lang="en-SG" sz="2800" dirty="0">
                <a:latin typeface="Calibri" panose="020F0502020204030204" pitchFamily="34" charset="0"/>
                <a:cs typeface="Calibri" panose="020F0502020204030204" pitchFamily="34" charset="0"/>
              </a:rPr>
            </a:br>
            <a:r>
              <a:rPr lang="en-SG" sz="2800" dirty="0">
                <a:solidFill>
                  <a:schemeClr val="accent1"/>
                </a:solidFill>
                <a:latin typeface="Calibri" panose="020F0502020204030204" pitchFamily="34" charset="0"/>
                <a:cs typeface="Calibri" panose="020F0502020204030204" pitchFamily="34" charset="0"/>
              </a:rPr>
              <a:t>Business problem statement</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12DEE8F0-1168-57DF-DE96-1CBE110A593E}"/>
              </a:ext>
            </a:extLst>
          </p:cNvPr>
          <p:cNvGraphicFramePr/>
          <p:nvPr>
            <p:extLst>
              <p:ext uri="{D42A27DB-BD31-4B8C-83A1-F6EECF244321}">
                <p14:modId xmlns:p14="http://schemas.microsoft.com/office/powerpoint/2010/main" val="4222713537"/>
              </p:ext>
            </p:extLst>
          </p:nvPr>
        </p:nvGraphicFramePr>
        <p:xfrm>
          <a:off x="330199" y="1109126"/>
          <a:ext cx="8695267" cy="5367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777B6F6-AB4A-9872-60FB-EF2097906230}"/>
              </a:ext>
            </a:extLst>
          </p:cNvPr>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pic>
        <p:nvPicPr>
          <p:cNvPr id="3" name="Picture 2">
            <a:extLst>
              <a:ext uri="{FF2B5EF4-FFF2-40B4-BE49-F238E27FC236}">
                <a16:creationId xmlns:a16="http://schemas.microsoft.com/office/drawing/2014/main" id="{AB46CB55-1FA4-C76E-430C-83CD115210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1019637"/>
          </a:xfrm>
          <a:prstGeom prst="rect">
            <a:avLst/>
          </a:prstGeom>
        </p:spPr>
      </p:pic>
    </p:spTree>
    <p:extLst>
      <p:ext uri="{BB962C8B-B14F-4D97-AF65-F5344CB8AC3E}">
        <p14:creationId xmlns:p14="http://schemas.microsoft.com/office/powerpoint/2010/main" val="106629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302"/>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p>
        </p:txBody>
      </p:sp>
      <p:graphicFrame>
        <p:nvGraphicFramePr>
          <p:cNvPr id="6" name="Diagram 5">
            <a:extLst>
              <a:ext uri="{FF2B5EF4-FFF2-40B4-BE49-F238E27FC236}">
                <a16:creationId xmlns:a16="http://schemas.microsoft.com/office/drawing/2014/main" id="{145C7ED1-D169-0740-EB32-307D4883AE70}"/>
              </a:ext>
            </a:extLst>
          </p:cNvPr>
          <p:cNvGraphicFramePr/>
          <p:nvPr>
            <p:extLst>
              <p:ext uri="{D42A27DB-BD31-4B8C-83A1-F6EECF244321}">
                <p14:modId xmlns:p14="http://schemas.microsoft.com/office/powerpoint/2010/main" val="1502915485"/>
              </p:ext>
            </p:extLst>
          </p:nvPr>
        </p:nvGraphicFramePr>
        <p:xfrm>
          <a:off x="278919" y="1008576"/>
          <a:ext cx="8729134" cy="1182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graphicFrame>
        <p:nvGraphicFramePr>
          <p:cNvPr id="12" name="Table 12">
            <a:extLst>
              <a:ext uri="{FF2B5EF4-FFF2-40B4-BE49-F238E27FC236}">
                <a16:creationId xmlns:a16="http://schemas.microsoft.com/office/drawing/2014/main" id="{8C1E63BD-5E99-CE08-1BA8-FA3299CCE511}"/>
              </a:ext>
            </a:extLst>
          </p:cNvPr>
          <p:cNvGraphicFramePr>
            <a:graphicFrameLocks noGrp="1"/>
          </p:cNvGraphicFramePr>
          <p:nvPr>
            <p:extLst>
              <p:ext uri="{D42A27DB-BD31-4B8C-83A1-F6EECF244321}">
                <p14:modId xmlns:p14="http://schemas.microsoft.com/office/powerpoint/2010/main" val="3078087222"/>
              </p:ext>
            </p:extLst>
          </p:nvPr>
        </p:nvGraphicFramePr>
        <p:xfrm>
          <a:off x="207434" y="2309734"/>
          <a:ext cx="8729132" cy="3729116"/>
        </p:xfrm>
        <a:graphic>
          <a:graphicData uri="http://schemas.openxmlformats.org/drawingml/2006/table">
            <a:tbl>
              <a:tblPr firstRow="1" bandRow="1">
                <a:tableStyleId>{5C22544A-7EE6-4342-B048-85BDC9FD1C3A}</a:tableStyleId>
              </a:tblPr>
              <a:tblGrid>
                <a:gridCol w="4364566">
                  <a:extLst>
                    <a:ext uri="{9D8B030D-6E8A-4147-A177-3AD203B41FA5}">
                      <a16:colId xmlns:a16="http://schemas.microsoft.com/office/drawing/2014/main" val="3229482452"/>
                    </a:ext>
                  </a:extLst>
                </a:gridCol>
                <a:gridCol w="4364566">
                  <a:extLst>
                    <a:ext uri="{9D8B030D-6E8A-4147-A177-3AD203B41FA5}">
                      <a16:colId xmlns:a16="http://schemas.microsoft.com/office/drawing/2014/main" val="4040211180"/>
                    </a:ext>
                  </a:extLst>
                </a:gridCol>
              </a:tblGrid>
              <a:tr h="3729116">
                <a:tc>
                  <a:txBody>
                    <a:bodyPr/>
                    <a:lstStyle/>
                    <a:p>
                      <a:r>
                        <a:rPr lang="en-US" sz="1600" dirty="0">
                          <a:solidFill>
                            <a:schemeClr val="accent2">
                              <a:lumMod val="75000"/>
                            </a:schemeClr>
                          </a:solidFill>
                          <a:latin typeface="Calibri" panose="020F0502020204030204" pitchFamily="34" charset="0"/>
                          <a:cs typeface="Calibri" panose="020F0502020204030204" pitchFamily="34" charset="0"/>
                        </a:rPr>
                        <a:t>Problem statement # 1 </a:t>
                      </a:r>
                    </a:p>
                    <a:p>
                      <a:endParaRPr lang="en-US" sz="1600" dirty="0">
                        <a:solidFill>
                          <a:schemeClr val="accent2">
                            <a:lumMod val="75000"/>
                          </a:schemeClr>
                        </a:solidFill>
                        <a:latin typeface="Calibri" panose="020F0502020204030204" pitchFamily="34" charset="0"/>
                        <a:cs typeface="Calibri" panose="020F0502020204030204" pitchFamily="34" charset="0"/>
                      </a:endParaRPr>
                    </a:p>
                    <a:p>
                      <a:r>
                        <a:rPr lang="en-US" sz="1600" dirty="0">
                          <a:solidFill>
                            <a:schemeClr val="accent2">
                              <a:lumMod val="75000"/>
                            </a:schemeClr>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Binary Category Classification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The goal of this project is to improve abusive language detection with a focus on implicit abuse, to develop model using NLP techniques to accurately detect Abusive &amp; and Non-Abusive language.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cs typeface="Calibri" panose="020F0502020204030204" pitchFamily="34" charset="0"/>
                        </a:rPr>
                        <a:t> </a:t>
                      </a:r>
                      <a:r>
                        <a:rPr lang="en-US" sz="1400" b="1" dirty="0">
                          <a:solidFill>
                            <a:srgbClr val="339933"/>
                          </a:solidFill>
                          <a:latin typeface="Calibri" panose="020F0502020204030204" pitchFamily="34" charset="0"/>
                          <a:cs typeface="Calibri" panose="020F0502020204030204" pitchFamily="34" charset="0"/>
                        </a:rPr>
                        <a:t>Non-Abusive Language</a:t>
                      </a:r>
                    </a:p>
                    <a:p>
                      <a:r>
                        <a:rPr lang="en-US" sz="1400" b="1" dirty="0">
                          <a:solidFill>
                            <a:schemeClr val="bg1"/>
                          </a:solidFill>
                          <a:latin typeface="Calibri" panose="020F0502020204030204" pitchFamily="34" charset="0"/>
                          <a:cs typeface="Calibri" panose="020F0502020204030204" pitchFamily="34" charset="0"/>
                        </a:rPr>
                        <a:t> </a:t>
                      </a:r>
                      <a:r>
                        <a:rPr lang="en-US" sz="1400" b="1" dirty="0">
                          <a:solidFill>
                            <a:srgbClr val="C00000"/>
                          </a:solidFill>
                          <a:latin typeface="Calibri" panose="020F0502020204030204" pitchFamily="34" charset="0"/>
                          <a:cs typeface="Calibri" panose="020F0502020204030204" pitchFamily="34" charset="0"/>
                        </a:rPr>
                        <a:t>Abusive Text Language</a:t>
                      </a:r>
                      <a:endParaRPr lang="en-SG" sz="1400" b="1" dirty="0">
                        <a:solidFill>
                          <a:srgbClr val="C00000"/>
                        </a:solidFill>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r>
                        <a:rPr lang="en-SG" sz="1600" dirty="0">
                          <a:solidFill>
                            <a:srgbClr val="F58220"/>
                          </a:solidFill>
                          <a:latin typeface="Calibri" panose="020F0502020204030204" pitchFamily="34" charset="0"/>
                          <a:cs typeface="Calibri" panose="020F0502020204030204" pitchFamily="34" charset="0"/>
                        </a:rPr>
                        <a:t>Problem statement # 2 </a:t>
                      </a:r>
                    </a:p>
                    <a:p>
                      <a:endParaRPr lang="en-SG" sz="1600" dirty="0">
                        <a:latin typeface="Calibri" panose="020F0502020204030204" pitchFamily="34" charset="0"/>
                        <a:cs typeface="Calibri" panose="020F0502020204030204" pitchFamily="34" charset="0"/>
                      </a:endParaRPr>
                    </a:p>
                    <a:p>
                      <a:r>
                        <a:rPr lang="en-SG" sz="1600" dirty="0">
                          <a:solidFill>
                            <a:schemeClr val="tx1"/>
                          </a:solidFill>
                          <a:latin typeface="Calibri" panose="020F0502020204030204" pitchFamily="34" charset="0"/>
                          <a:cs typeface="Calibri" panose="020F0502020204030204" pitchFamily="34" charset="0"/>
                        </a:rPr>
                        <a:t>                Image Classification </a:t>
                      </a:r>
                    </a:p>
                    <a:p>
                      <a:endParaRPr lang="en-SG" sz="1400" dirty="0">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This goal of the business use case derives to develop a model that uses Computer Vision  techniques to accurately detect Abusive &amp; and Non-Abusive Images. </a:t>
                      </a: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a:solidFill>
                            <a:srgbClr val="339933"/>
                          </a:solidFill>
                          <a:latin typeface="Calibri" panose="020F0502020204030204" pitchFamily="34" charset="0"/>
                          <a:cs typeface="Calibri" panose="020F0502020204030204" pitchFamily="34" charset="0"/>
                        </a:rPr>
                        <a:t>Safe Image </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cs typeface="Calibri" panose="020F0502020204030204" pitchFamily="34" charset="0"/>
                        </a:rPr>
                        <a:t>Sexy Image</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rgbClr val="FF0000"/>
                          </a:solidFill>
                          <a:latin typeface="Calibri" panose="020F0502020204030204" pitchFamily="34" charset="0"/>
                          <a:cs typeface="Calibri" panose="020F0502020204030204" pitchFamily="34" charset="0"/>
                        </a:rPr>
                        <a:t>Nude Image </a:t>
                      </a:r>
                      <a:endParaRPr lang="en-SG" sz="1400" dirty="0">
                        <a:solidFill>
                          <a:srgbClr val="FF0000"/>
                        </a:solidFill>
                        <a:latin typeface="Calibri" panose="020F0502020204030204" pitchFamily="34" charset="0"/>
                        <a:cs typeface="Calibri" panose="020F0502020204030204" pitchFamily="34" charset="0"/>
                      </a:endParaRPr>
                    </a:p>
                  </a:txBody>
                  <a:tcPr>
                    <a:solidFill>
                      <a:schemeClr val="bg1">
                        <a:lumMod val="95000"/>
                      </a:schemeClr>
                    </a:solidFill>
                  </a:tcPr>
                </a:tc>
                <a:extLst>
                  <a:ext uri="{0D108BD9-81ED-4DB2-BD59-A6C34878D82A}">
                    <a16:rowId xmlns:a16="http://schemas.microsoft.com/office/drawing/2014/main" val="2442461519"/>
                  </a:ext>
                </a:extLst>
              </a:tr>
            </a:tbl>
          </a:graphicData>
        </a:graphic>
      </p:graphicFrame>
      <p:pic>
        <p:nvPicPr>
          <p:cNvPr id="7" name="Picture 6">
            <a:extLst>
              <a:ext uri="{FF2B5EF4-FFF2-40B4-BE49-F238E27FC236}">
                <a16:creationId xmlns:a16="http://schemas.microsoft.com/office/drawing/2014/main" id="{6C76483D-AD2A-5F2B-F677-997ACAA2EC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7114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13" y="464444"/>
            <a:ext cx="8312150" cy="492440"/>
          </a:xfrm>
        </p:spPr>
        <p:txBody>
          <a:bodyPr>
            <a:noAutofit/>
          </a:bodyPr>
          <a:lstStyle/>
          <a:p>
            <a:br>
              <a:rPr lang="en-SG" sz="2800" dirty="0">
                <a:latin typeface="Calibri" panose="020F0502020204030204" pitchFamily="34" charset="0"/>
                <a:cs typeface="Calibri" panose="020F0502020204030204" pitchFamily="34" charset="0"/>
              </a:rPr>
            </a:br>
            <a:r>
              <a:rPr lang="en-SG" sz="2800" dirty="0"/>
              <a:t>Dataset  </a:t>
            </a:r>
            <a:r>
              <a:rPr lang="en-US" sz="2800" b="1" dirty="0">
                <a:latin typeface="Calibri" panose="020F0502020204030204" pitchFamily="34" charset="0"/>
                <a:cs typeface="Calibri" panose="020F0502020204030204" pitchFamily="34" charset="0"/>
              </a:rPr>
              <a:t>- Binary Category Classification </a:t>
            </a:r>
            <a:br>
              <a:rPr lang="en-US" sz="2800" dirty="0">
                <a:latin typeface="Calibri" panose="020F0502020204030204" pitchFamily="34" charset="0"/>
                <a:cs typeface="Calibri" panose="020F0502020204030204" pitchFamily="34" charset="0"/>
              </a:rPr>
            </a:br>
            <a:endParaRPr lang="en-SG" sz="2800" dirty="0"/>
          </a:p>
        </p:txBody>
      </p:sp>
      <p:sp>
        <p:nvSpPr>
          <p:cNvPr id="3" name="Text Placeholder 2"/>
          <p:cNvSpPr>
            <a:spLocks noGrp="1"/>
          </p:cNvSpPr>
          <p:nvPr>
            <p:ph type="body" sz="quarter" idx="13"/>
          </p:nvPr>
        </p:nvSpPr>
        <p:spPr>
          <a:xfrm>
            <a:off x="628650" y="1167027"/>
            <a:ext cx="7886700" cy="5005173"/>
          </a:xfrm>
        </p:spPr>
        <p:txBody>
          <a:bodyPr>
            <a:normAutofit/>
          </a:bodyPr>
          <a:lstStyle/>
          <a:p>
            <a:pPr algn="l">
              <a:buFont typeface="Arial" panose="020B0604020202020204" pitchFamily="34" charset="0"/>
              <a:buChar char="•"/>
            </a:pPr>
            <a:r>
              <a:rPr lang="en-US" sz="1400" b="0" i="0" dirty="0">
                <a:solidFill>
                  <a:srgbClr val="1F2328"/>
                </a:solidFill>
                <a:effectLst/>
                <a:latin typeface="-apple-system"/>
              </a:rPr>
              <a:t>Process the train data carefully as the data has emojis, English texts, some symbols, links etc. Also, note that the language detected often is not correct so don't rely blindly on it.</a:t>
            </a:r>
          </a:p>
          <a:p>
            <a:pPr algn="l">
              <a:buFont typeface="Arial" panose="020B0604020202020204" pitchFamily="34" charset="0"/>
              <a:buChar char="•"/>
            </a:pPr>
            <a:r>
              <a:rPr lang="en-US" sz="1400" b="0" i="0" dirty="0">
                <a:solidFill>
                  <a:srgbClr val="1F2328"/>
                </a:solidFill>
                <a:effectLst/>
                <a:latin typeface="-apple-system"/>
              </a:rPr>
              <a:t>Features like detected language of the text, total likes, total reports and views along with text are also provided. These features were not included by me during the training process.</a:t>
            </a:r>
          </a:p>
          <a:p>
            <a:pPr algn="l">
              <a:buFont typeface="Arial" panose="020B0604020202020204" pitchFamily="34" charset="0"/>
              <a:buChar char="•"/>
            </a:pPr>
            <a:r>
              <a:rPr lang="en-US" sz="1400" b="0" i="0" dirty="0">
                <a:solidFill>
                  <a:srgbClr val="1F2328"/>
                </a:solidFill>
                <a:effectLst/>
                <a:latin typeface="-apple-system"/>
              </a:rPr>
              <a:t>Cleaned the data(remove emojis, punctuations etc.)</a:t>
            </a:r>
          </a:p>
          <a:p>
            <a:pPr algn="l">
              <a:buFont typeface="Arial" panose="020B0604020202020204" pitchFamily="34" charset="0"/>
              <a:buChar char="•"/>
            </a:pPr>
            <a:r>
              <a:rPr lang="en-US" sz="1400" b="0" i="0" dirty="0">
                <a:solidFill>
                  <a:srgbClr val="1F2328"/>
                </a:solidFill>
                <a:effectLst/>
                <a:latin typeface="-apple-system"/>
              </a:rPr>
              <a:t>Trim the data acc to text lengths.</a:t>
            </a:r>
          </a:p>
          <a:p>
            <a:pPr marL="0" indent="0">
              <a:buNone/>
            </a:pPr>
            <a:endParaRPr lang="en-SG" sz="1400" dirty="0"/>
          </a:p>
          <a:p>
            <a:pPr marL="0" indent="0">
              <a:buNone/>
            </a:pPr>
            <a:r>
              <a:rPr lang="en-SG" sz="1600" b="1" dirty="0">
                <a:solidFill>
                  <a:srgbClr val="339933"/>
                </a:solidFill>
                <a:latin typeface="Calibri" panose="020F0502020204030204" pitchFamily="34" charset="0"/>
                <a:cs typeface="Calibri" panose="020F0502020204030204" pitchFamily="34" charset="0"/>
              </a:rPr>
              <a:t>Below is the data set count from internet </a:t>
            </a:r>
            <a:endParaRPr lang="en-SG" sz="1400" dirty="0"/>
          </a:p>
          <a:p>
            <a:pPr marL="0" indent="0">
              <a:buNone/>
            </a:pPr>
            <a:endParaRPr lang="en-SG" sz="1400" dirty="0"/>
          </a:p>
          <a:p>
            <a:endParaRPr lang="en-SG" sz="14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5</a:t>
            </a:fld>
            <a:endParaRPr lang="en-SG" dirty="0"/>
          </a:p>
        </p:txBody>
      </p:sp>
      <p:graphicFrame>
        <p:nvGraphicFramePr>
          <p:cNvPr id="5" name="Table 5">
            <a:extLst>
              <a:ext uri="{FF2B5EF4-FFF2-40B4-BE49-F238E27FC236}">
                <a16:creationId xmlns:a16="http://schemas.microsoft.com/office/drawing/2014/main" id="{5268A04A-B756-D9BB-932B-0E8C63C721C8}"/>
              </a:ext>
            </a:extLst>
          </p:cNvPr>
          <p:cNvGraphicFramePr>
            <a:graphicFrameLocks noGrp="1"/>
          </p:cNvGraphicFramePr>
          <p:nvPr>
            <p:extLst>
              <p:ext uri="{D42A27DB-BD31-4B8C-83A1-F6EECF244321}">
                <p14:modId xmlns:p14="http://schemas.microsoft.com/office/powerpoint/2010/main" val="3142741211"/>
              </p:ext>
            </p:extLst>
          </p:nvPr>
        </p:nvGraphicFramePr>
        <p:xfrm>
          <a:off x="630022" y="3736515"/>
          <a:ext cx="4123774" cy="1086147"/>
        </p:xfrm>
        <a:graphic>
          <a:graphicData uri="http://schemas.openxmlformats.org/drawingml/2006/table">
            <a:tbl>
              <a:tblPr firstRow="1" bandRow="1">
                <a:tableStyleId>{5C22544A-7EE6-4342-B048-85BDC9FD1C3A}</a:tableStyleId>
              </a:tblPr>
              <a:tblGrid>
                <a:gridCol w="2061887">
                  <a:extLst>
                    <a:ext uri="{9D8B030D-6E8A-4147-A177-3AD203B41FA5}">
                      <a16:colId xmlns:a16="http://schemas.microsoft.com/office/drawing/2014/main" val="2793264760"/>
                    </a:ext>
                  </a:extLst>
                </a:gridCol>
                <a:gridCol w="2061887">
                  <a:extLst>
                    <a:ext uri="{9D8B030D-6E8A-4147-A177-3AD203B41FA5}">
                      <a16:colId xmlns:a16="http://schemas.microsoft.com/office/drawing/2014/main" val="3990488280"/>
                    </a:ext>
                  </a:extLst>
                </a:gridCol>
              </a:tblGrid>
              <a:tr h="362049">
                <a:tc>
                  <a:txBody>
                    <a:bodyPr/>
                    <a:lstStyle/>
                    <a:p>
                      <a:pPr algn="ctr"/>
                      <a:r>
                        <a:rPr lang="en-SG" sz="1600" dirty="0">
                          <a:latin typeface="Calibri" panose="020F0502020204030204" pitchFamily="34" charset="0"/>
                          <a:cs typeface="Calibri" panose="020F0502020204030204" pitchFamily="34" charset="0"/>
                        </a:rPr>
                        <a:t>Category</a:t>
                      </a:r>
                    </a:p>
                  </a:txBody>
                  <a:tcPr anchor="ctr">
                    <a:solidFill>
                      <a:schemeClr val="accent2"/>
                    </a:solidFill>
                  </a:tcPr>
                </a:tc>
                <a:tc>
                  <a:txBody>
                    <a:bodyPr/>
                    <a:lstStyle/>
                    <a:p>
                      <a:pPr algn="ctr"/>
                      <a:r>
                        <a:rPr lang="en-SG" sz="1600"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915269571"/>
                  </a:ext>
                </a:extLst>
              </a:tr>
              <a:tr h="362049">
                <a:tc>
                  <a:txBody>
                    <a:bodyPr/>
                    <a:lstStyle/>
                    <a:p>
                      <a:pPr algn="ctr"/>
                      <a:r>
                        <a:rPr lang="en-SG" sz="1400" dirty="0">
                          <a:latin typeface="Calibri" panose="020F0502020204030204" pitchFamily="34" charset="0"/>
                          <a:cs typeface="Calibri" panose="020F0502020204030204" pitchFamily="34" charset="0"/>
                        </a:rPr>
                        <a:t>Abuse</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48602</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43528907"/>
                  </a:ext>
                </a:extLst>
              </a:tr>
              <a:tr h="362049">
                <a:tc>
                  <a:txBody>
                    <a:bodyPr/>
                    <a:lstStyle/>
                    <a:p>
                      <a:pPr algn="ctr"/>
                      <a:r>
                        <a:rPr lang="en-SG" sz="1400" dirty="0">
                          <a:latin typeface="Calibri" panose="020F0502020204030204" pitchFamily="34" charset="0"/>
                          <a:cs typeface="Calibri" panose="020F0502020204030204" pitchFamily="34" charset="0"/>
                        </a:rPr>
                        <a:t>Non Abuse </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363235</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764188"/>
                  </a:ext>
                </a:extLst>
              </a:tr>
            </a:tbl>
          </a:graphicData>
        </a:graphic>
      </p:graphicFrame>
      <p:pic>
        <p:nvPicPr>
          <p:cNvPr id="10" name="Picture 9">
            <a:extLst>
              <a:ext uri="{FF2B5EF4-FFF2-40B4-BE49-F238E27FC236}">
                <a16:creationId xmlns:a16="http://schemas.microsoft.com/office/drawing/2014/main" id="{44E0EDAD-2764-5558-6702-E4CA1B90EC68}"/>
              </a:ext>
            </a:extLst>
          </p:cNvPr>
          <p:cNvPicPr>
            <a:picLocks noChangeAspect="1"/>
          </p:cNvPicPr>
          <p:nvPr/>
        </p:nvPicPr>
        <p:blipFill>
          <a:blip r:embed="rId2"/>
          <a:stretch>
            <a:fillRect/>
          </a:stretch>
        </p:blipFill>
        <p:spPr>
          <a:xfrm>
            <a:off x="4817247" y="2756310"/>
            <a:ext cx="3533016" cy="3046558"/>
          </a:xfrm>
          <a:prstGeom prst="rect">
            <a:avLst/>
          </a:prstGeom>
          <a:solidFill>
            <a:schemeClr val="accent2"/>
          </a:solidFill>
        </p:spPr>
      </p:pic>
      <p:sp>
        <p:nvSpPr>
          <p:cNvPr id="11" name="TextBox 10">
            <a:extLst>
              <a:ext uri="{FF2B5EF4-FFF2-40B4-BE49-F238E27FC236}">
                <a16:creationId xmlns:a16="http://schemas.microsoft.com/office/drawing/2014/main" id="{00B4FEAC-61E6-672B-D8D3-C24CF96ACE5D}"/>
              </a:ext>
            </a:extLst>
          </p:cNvPr>
          <p:cNvSpPr txBox="1"/>
          <p:nvPr/>
        </p:nvSpPr>
        <p:spPr>
          <a:xfrm>
            <a:off x="207433" y="6038850"/>
            <a:ext cx="8800619" cy="369332"/>
          </a:xfrm>
          <a:prstGeom prst="rect">
            <a:avLst/>
          </a:prstGeom>
          <a:noFill/>
        </p:spPr>
        <p:txBody>
          <a:bodyPr wrap="square">
            <a:spAutoFit/>
          </a:bodyPr>
          <a:lstStyle/>
          <a:p>
            <a:r>
              <a:rPr lang="en-US" sz="900" b="1" dirty="0">
                <a:solidFill>
                  <a:schemeClr val="bg1">
                    <a:lumMod val="50000"/>
                  </a:schemeClr>
                </a:solidFill>
                <a:latin typeface="Calibri" panose="020F0502020204030204" pitchFamily="34" charset="0"/>
                <a:cs typeface="Calibri" panose="020F0502020204030204" pitchFamily="34" charset="0"/>
              </a:rPr>
              <a:t>Class imbalance is a common problem in machine learning that occurs when the distribution of examples within a dataset is skewed or biased. This can lead to a bias in the trained model, which can negatively impact its performance</a:t>
            </a:r>
            <a:endParaRPr lang="en-SG" sz="900" b="1" dirty="0" err="1">
              <a:solidFill>
                <a:schemeClr val="bg1">
                  <a:lumMod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308DF48-6085-E663-F4F6-0C6023942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68456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6AC-E193-2E83-62F1-B272FCDC7496}"/>
              </a:ext>
            </a:extLst>
          </p:cNvPr>
          <p:cNvSpPr>
            <a:spLocks noGrp="1"/>
          </p:cNvSpPr>
          <p:nvPr>
            <p:ph type="title"/>
          </p:nvPr>
        </p:nvSpPr>
        <p:spPr>
          <a:xfrm>
            <a:off x="0" y="316648"/>
            <a:ext cx="6600413" cy="545561"/>
          </a:xfrm>
        </p:spPr>
        <p:txBody>
          <a:bodyPr>
            <a:noAutofit/>
          </a:bodyPr>
          <a:lstStyle/>
          <a:p>
            <a:br>
              <a:rPr lang="en-SG" sz="2800" dirty="0"/>
            </a:br>
            <a:r>
              <a:rPr lang="en-SG" sz="2800" dirty="0">
                <a:latin typeface="Calibri" panose="020F0502020204030204" pitchFamily="34" charset="0"/>
                <a:cs typeface="Calibri" panose="020F0502020204030204" pitchFamily="34" charset="0"/>
              </a:rPr>
              <a:t>About </a:t>
            </a:r>
            <a:r>
              <a:rPr lang="en-SG" sz="2800" dirty="0"/>
              <a:t>Dataset  </a:t>
            </a:r>
            <a:r>
              <a:rPr lang="en-US" sz="2800" dirty="0"/>
              <a:t>- </a:t>
            </a:r>
            <a:r>
              <a:rPr lang="en-US" sz="2800" b="1" dirty="0">
                <a:latin typeface="Calibri" panose="020F0502020204030204" pitchFamily="34" charset="0"/>
                <a:cs typeface="Calibri" panose="020F0502020204030204" pitchFamily="34" charset="0"/>
              </a:rPr>
              <a:t>Image Classification</a:t>
            </a:r>
            <a:r>
              <a:rPr lang="en-US" sz="2800" dirty="0"/>
              <a:t> </a:t>
            </a:r>
            <a:br>
              <a:rPr lang="en-US" sz="2800" dirty="0">
                <a:latin typeface="Calibri" panose="020F0502020204030204" pitchFamily="34" charset="0"/>
                <a:cs typeface="Calibri" panose="020F0502020204030204" pitchFamily="34" charset="0"/>
              </a:rPr>
            </a:br>
            <a:endParaRPr lang="en-SG" sz="2800" dirty="0"/>
          </a:p>
        </p:txBody>
      </p:sp>
      <p:sp>
        <p:nvSpPr>
          <p:cNvPr id="4" name="Slide Number Placeholder 3">
            <a:extLst>
              <a:ext uri="{FF2B5EF4-FFF2-40B4-BE49-F238E27FC236}">
                <a16:creationId xmlns:a16="http://schemas.microsoft.com/office/drawing/2014/main" id="{F2FB743B-5B27-03D4-0C50-E9DD674F1EF5}"/>
              </a:ext>
            </a:extLst>
          </p:cNvPr>
          <p:cNvSpPr>
            <a:spLocks noGrp="1"/>
          </p:cNvSpPr>
          <p:nvPr>
            <p:ph type="sldNum" sz="quarter" idx="4"/>
          </p:nvPr>
        </p:nvSpPr>
        <p:spPr/>
        <p:txBody>
          <a:bodyPr/>
          <a:lstStyle/>
          <a:p>
            <a:r>
              <a:rPr lang="en-SG" dirty="0"/>
              <a:t>Page </a:t>
            </a:r>
            <a:fld id="{2F63C605-4FC6-46DE-BC90-871762EA3F52}" type="slidenum">
              <a:rPr lang="en-SG" smtClean="0"/>
              <a:pPr/>
              <a:t>6</a:t>
            </a:fld>
            <a:endParaRPr lang="en-SG" dirty="0"/>
          </a:p>
        </p:txBody>
      </p:sp>
      <p:graphicFrame>
        <p:nvGraphicFramePr>
          <p:cNvPr id="7" name="Diagram 6">
            <a:extLst>
              <a:ext uri="{FF2B5EF4-FFF2-40B4-BE49-F238E27FC236}">
                <a16:creationId xmlns:a16="http://schemas.microsoft.com/office/drawing/2014/main" id="{30035DC9-0695-0322-7F1E-A93CCCFD3540}"/>
              </a:ext>
            </a:extLst>
          </p:cNvPr>
          <p:cNvGraphicFramePr/>
          <p:nvPr>
            <p:extLst>
              <p:ext uri="{D42A27DB-BD31-4B8C-83A1-F6EECF244321}">
                <p14:modId xmlns:p14="http://schemas.microsoft.com/office/powerpoint/2010/main" val="2062318687"/>
              </p:ext>
            </p:extLst>
          </p:nvPr>
        </p:nvGraphicFramePr>
        <p:xfrm>
          <a:off x="95410" y="2286338"/>
          <a:ext cx="3833446" cy="366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58944EE-2DB9-B51E-D3AA-BE17BB22B378}"/>
              </a:ext>
            </a:extLst>
          </p:cNvPr>
          <p:cNvSpPr txBox="1"/>
          <p:nvPr/>
        </p:nvSpPr>
        <p:spPr>
          <a:xfrm>
            <a:off x="316524" y="905268"/>
            <a:ext cx="8352692" cy="954107"/>
          </a:xfrm>
          <a:prstGeom prst="rect">
            <a:avLst/>
          </a:prstGeom>
          <a:noFill/>
        </p:spPr>
        <p:txBody>
          <a:bodyPr wrap="square" rtlCol="0">
            <a:spAutoFit/>
          </a:bodyPr>
          <a:lstStyle/>
          <a:p>
            <a:r>
              <a:rPr lang="en-US" sz="1400" b="0" i="0" dirty="0">
                <a:solidFill>
                  <a:srgbClr val="202124"/>
                </a:solidFill>
                <a:effectLst/>
                <a:latin typeface="Calibri" panose="020F0502020204030204" pitchFamily="34" charset="0"/>
                <a:cs typeface="Calibri" panose="020F0502020204030204" pitchFamily="34" charset="0"/>
              </a:rPr>
              <a:t>we need  work to prevent the spread of illegal child sexual abuse material (referred to as CSAM). Child safety organizations and governments rightly expect — and in many cases require — us to take action to remove it from our systems. Which is why, when we find CSAM on our platforms, we remove it, report it and often take the step to suspend the account.</a:t>
            </a:r>
            <a:endParaRPr lang="en-SG" sz="1400" dirty="0" err="1">
              <a:solidFill>
                <a:schemeClr val="tx1">
                  <a:lumMod val="75000"/>
                  <a:lumOff val="25000"/>
                </a:schemeClr>
              </a:solidFill>
              <a:latin typeface="Calibri" panose="020F0502020204030204" pitchFamily="34" charset="0"/>
              <a:cs typeface="Calibri" panose="020F0502020204030204" pitchFamily="34" charset="0"/>
            </a:endParaRPr>
          </a:p>
        </p:txBody>
      </p:sp>
      <p:graphicFrame>
        <p:nvGraphicFramePr>
          <p:cNvPr id="9" name="Table 9">
            <a:extLst>
              <a:ext uri="{FF2B5EF4-FFF2-40B4-BE49-F238E27FC236}">
                <a16:creationId xmlns:a16="http://schemas.microsoft.com/office/drawing/2014/main" id="{1A687ECA-4785-6D19-DAD7-4619AEED719F}"/>
              </a:ext>
            </a:extLst>
          </p:cNvPr>
          <p:cNvGraphicFramePr>
            <a:graphicFrameLocks noGrp="1"/>
          </p:cNvGraphicFramePr>
          <p:nvPr>
            <p:extLst>
              <p:ext uri="{D42A27DB-BD31-4B8C-83A1-F6EECF244321}">
                <p14:modId xmlns:p14="http://schemas.microsoft.com/office/powerpoint/2010/main" val="2683049364"/>
              </p:ext>
            </p:extLst>
          </p:nvPr>
        </p:nvGraphicFramePr>
        <p:xfrm>
          <a:off x="4104853" y="3043747"/>
          <a:ext cx="4466492" cy="1483360"/>
        </p:xfrm>
        <a:graphic>
          <a:graphicData uri="http://schemas.openxmlformats.org/drawingml/2006/table">
            <a:tbl>
              <a:tblPr firstRow="1" bandRow="1">
                <a:tableStyleId>{5C22544A-7EE6-4342-B048-85BDC9FD1C3A}</a:tableStyleId>
              </a:tblPr>
              <a:tblGrid>
                <a:gridCol w="2233246">
                  <a:extLst>
                    <a:ext uri="{9D8B030D-6E8A-4147-A177-3AD203B41FA5}">
                      <a16:colId xmlns:a16="http://schemas.microsoft.com/office/drawing/2014/main" val="2665944849"/>
                    </a:ext>
                  </a:extLst>
                </a:gridCol>
                <a:gridCol w="2233246">
                  <a:extLst>
                    <a:ext uri="{9D8B030D-6E8A-4147-A177-3AD203B41FA5}">
                      <a16:colId xmlns:a16="http://schemas.microsoft.com/office/drawing/2014/main" val="895452036"/>
                    </a:ext>
                  </a:extLst>
                </a:gridCol>
              </a:tblGrid>
              <a:tr h="370840">
                <a:tc>
                  <a:txBody>
                    <a:bodyPr/>
                    <a:lstStyle/>
                    <a:p>
                      <a:pPr algn="ctr"/>
                      <a:r>
                        <a:rPr lang="en-SG" dirty="0">
                          <a:latin typeface="Calibri" panose="020F0502020204030204" pitchFamily="34" charset="0"/>
                          <a:cs typeface="Calibri" panose="020F0502020204030204" pitchFamily="34" charset="0"/>
                        </a:rPr>
                        <a:t>Category</a:t>
                      </a:r>
                    </a:p>
                  </a:txBody>
                  <a:tcP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solidFill>
                      <a:schemeClr val="accent2"/>
                    </a:solidFill>
                  </a:tcPr>
                </a:tc>
                <a:extLst>
                  <a:ext uri="{0D108BD9-81ED-4DB2-BD59-A6C34878D82A}">
                    <a16:rowId xmlns:a16="http://schemas.microsoft.com/office/drawing/2014/main" val="2928649440"/>
                  </a:ext>
                </a:extLst>
              </a:tr>
              <a:tr h="370840">
                <a:tc>
                  <a:txBody>
                    <a:bodyPr/>
                    <a:lstStyle/>
                    <a:p>
                      <a:pPr algn="ctr"/>
                      <a:r>
                        <a:rPr lang="en-SG" dirty="0">
                          <a:latin typeface="Calibri" panose="020F0502020204030204" pitchFamily="34" charset="0"/>
                          <a:cs typeface="Calibri" panose="020F0502020204030204" pitchFamily="34" charset="0"/>
                        </a:rPr>
                        <a:t>Safe Image</a:t>
                      </a:r>
                    </a:p>
                  </a:txBody>
                  <a:tcPr/>
                </a:tc>
                <a:tc>
                  <a:txBody>
                    <a:bodyPr/>
                    <a:lstStyle/>
                    <a:p>
                      <a:pPr algn="ctr"/>
                      <a:r>
                        <a:rPr lang="en-SG" sz="1800" b="0" i="0" kern="1200" dirty="0">
                          <a:solidFill>
                            <a:schemeClr val="dk1"/>
                          </a:solidFill>
                          <a:effectLst/>
                          <a:latin typeface="+mn-lt"/>
                          <a:ea typeface="+mn-ea"/>
                          <a:cs typeface="+mn-cs"/>
                        </a:rPr>
                        <a:t>38411</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6563208"/>
                  </a:ext>
                </a:extLst>
              </a:tr>
              <a:tr h="370840">
                <a:tc>
                  <a:txBody>
                    <a:bodyPr/>
                    <a:lstStyle/>
                    <a:p>
                      <a:pPr algn="ctr"/>
                      <a:r>
                        <a:rPr lang="en-SG" dirty="0">
                          <a:latin typeface="Calibri" panose="020F0502020204030204" pitchFamily="34" charset="0"/>
                          <a:cs typeface="Calibri" panose="020F0502020204030204" pitchFamily="34" charset="0"/>
                        </a:rPr>
                        <a:t>Sexy Image</a:t>
                      </a:r>
                    </a:p>
                  </a:txBody>
                  <a:tcPr/>
                </a:tc>
                <a:tc>
                  <a:txBody>
                    <a:bodyPr/>
                    <a:lstStyle/>
                    <a:p>
                      <a:pPr algn="ctr"/>
                      <a:r>
                        <a:rPr lang="en-SG" sz="1800" b="0" i="0" kern="1200" dirty="0">
                          <a:solidFill>
                            <a:schemeClr val="dk1"/>
                          </a:solidFill>
                          <a:effectLst/>
                          <a:latin typeface="+mn-lt"/>
                          <a:ea typeface="+mn-ea"/>
                          <a:cs typeface="+mn-cs"/>
                        </a:rPr>
                        <a:t>38005</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4374938"/>
                  </a:ext>
                </a:extLst>
              </a:tr>
              <a:tr h="370840">
                <a:tc>
                  <a:txBody>
                    <a:bodyPr/>
                    <a:lstStyle/>
                    <a:p>
                      <a:pPr algn="ctr"/>
                      <a:r>
                        <a:rPr lang="en-SG" dirty="0">
                          <a:latin typeface="Calibri" panose="020F0502020204030204" pitchFamily="34" charset="0"/>
                          <a:cs typeface="Calibri" panose="020F0502020204030204" pitchFamily="34" charset="0"/>
                        </a:rPr>
                        <a:t>Nude Image</a:t>
                      </a:r>
                    </a:p>
                  </a:txBody>
                  <a:tcPr/>
                </a:tc>
                <a:tc>
                  <a:txBody>
                    <a:bodyPr/>
                    <a:lstStyle/>
                    <a:p>
                      <a:pPr algn="ctr"/>
                      <a:r>
                        <a:rPr lang="en-SG" sz="1800" b="0" i="0" kern="1200" dirty="0">
                          <a:solidFill>
                            <a:schemeClr val="dk1"/>
                          </a:solidFill>
                          <a:effectLst/>
                          <a:latin typeface="+mn-lt"/>
                          <a:ea typeface="+mn-ea"/>
                          <a:cs typeface="+mn-cs"/>
                        </a:rPr>
                        <a:t>38000</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2713710"/>
                  </a:ext>
                </a:extLst>
              </a:tr>
            </a:tbl>
          </a:graphicData>
        </a:graphic>
      </p:graphicFrame>
      <p:sp>
        <p:nvSpPr>
          <p:cNvPr id="11" name="TextBox 10">
            <a:extLst>
              <a:ext uri="{FF2B5EF4-FFF2-40B4-BE49-F238E27FC236}">
                <a16:creationId xmlns:a16="http://schemas.microsoft.com/office/drawing/2014/main" id="{6484C410-67CE-E51A-CB03-978E3A88C9F3}"/>
              </a:ext>
            </a:extLst>
          </p:cNvPr>
          <p:cNvSpPr txBox="1"/>
          <p:nvPr/>
        </p:nvSpPr>
        <p:spPr>
          <a:xfrm>
            <a:off x="4052099" y="4660668"/>
            <a:ext cx="4572000" cy="338554"/>
          </a:xfrm>
          <a:prstGeom prst="rect">
            <a:avLst/>
          </a:prstGeom>
          <a:noFill/>
        </p:spPr>
        <p:txBody>
          <a:bodyPr wrap="square">
            <a:spAutoFit/>
          </a:bodyPr>
          <a:lstStyle/>
          <a:p>
            <a:pPr marL="0" indent="0">
              <a:buNone/>
            </a:pPr>
            <a:r>
              <a:rPr lang="en-SG" sz="1600" b="1" dirty="0">
                <a:solidFill>
                  <a:srgbClr val="339933"/>
                </a:solidFill>
                <a:latin typeface="Calibri" panose="020F0502020204030204" pitchFamily="34" charset="0"/>
                <a:cs typeface="Calibri" panose="020F0502020204030204" pitchFamily="34" charset="0"/>
              </a:rPr>
              <a:t>Above is the data set count from internet </a:t>
            </a:r>
            <a:endParaRPr lang="en-SG" sz="1400" dirty="0"/>
          </a:p>
        </p:txBody>
      </p:sp>
      <p:pic>
        <p:nvPicPr>
          <p:cNvPr id="12" name="Picture 11">
            <a:extLst>
              <a:ext uri="{FF2B5EF4-FFF2-40B4-BE49-F238E27FC236}">
                <a16:creationId xmlns:a16="http://schemas.microsoft.com/office/drawing/2014/main" id="{C9CB48F8-7639-48CB-E406-60F3CAABAE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21999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 y="203249"/>
            <a:ext cx="5508213" cy="679916"/>
          </a:xfrm>
          <a:noFill/>
          <a:ln>
            <a:noFill/>
          </a:ln>
        </p:spPr>
        <p:txBody>
          <a:bodyPr>
            <a:normAutofit/>
          </a:bodyPr>
          <a:lstStyle/>
          <a:p>
            <a:r>
              <a:rPr lang="en-US" sz="2800" dirty="0">
                <a:solidFill>
                  <a:schemeClr val="accent1"/>
                </a:solidFill>
              </a:rPr>
              <a:t>Application Flow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7</a:t>
            </a:fld>
            <a:endParaRPr lang="en-SG" dirty="0"/>
          </a:p>
        </p:txBody>
      </p:sp>
      <p:sp>
        <p:nvSpPr>
          <p:cNvPr id="9" name="TextBox 8"/>
          <p:cNvSpPr txBox="1"/>
          <p:nvPr/>
        </p:nvSpPr>
        <p:spPr>
          <a:xfrm>
            <a:off x="4013692" y="3574030"/>
            <a:ext cx="1410236" cy="246221"/>
          </a:xfrm>
          <a:prstGeom prst="rect">
            <a:avLst/>
          </a:prstGeom>
          <a:noFill/>
        </p:spPr>
        <p:txBody>
          <a:bodyPr wrap="square" rtlCol="0">
            <a:spAutoFit/>
          </a:bodyPr>
          <a:lstStyle/>
          <a:p>
            <a:r>
              <a:rPr lang="en-US" sz="1000" b="1" dirty="0">
                <a:solidFill>
                  <a:schemeClr val="tx1">
                    <a:lumMod val="75000"/>
                    <a:lumOff val="25000"/>
                  </a:schemeClr>
                </a:solidFill>
              </a:rPr>
              <a:t>Emotion Detection</a:t>
            </a:r>
            <a:endParaRPr lang="en-SG" sz="1000" b="1" dirty="0">
              <a:solidFill>
                <a:schemeClr val="tx1">
                  <a:lumMod val="75000"/>
                  <a:lumOff val="25000"/>
                </a:schemeClr>
              </a:solidFill>
            </a:endParaRPr>
          </a:p>
        </p:txBody>
      </p:sp>
      <p:sp>
        <p:nvSpPr>
          <p:cNvPr id="13" name="Rectangle 12"/>
          <p:cNvSpPr/>
          <p:nvPr/>
        </p:nvSpPr>
        <p:spPr>
          <a:xfrm>
            <a:off x="5916167" y="2520797"/>
            <a:ext cx="929914" cy="54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997668" y="2422386"/>
            <a:ext cx="1339403" cy="246221"/>
          </a:xfrm>
          <a:prstGeom prst="rect">
            <a:avLst/>
          </a:prstGeom>
          <a:noFill/>
        </p:spPr>
        <p:txBody>
          <a:bodyPr wrap="square" rtlCol="0">
            <a:spAutoFit/>
          </a:bodyPr>
          <a:lstStyle/>
          <a:p>
            <a:r>
              <a:rPr lang="en-US" sz="1000" b="1" dirty="0">
                <a:solidFill>
                  <a:schemeClr val="tx1">
                    <a:lumMod val="75000"/>
                    <a:lumOff val="25000"/>
                  </a:schemeClr>
                </a:solidFill>
              </a:rPr>
              <a:t>Text Classification</a:t>
            </a:r>
            <a:endParaRPr lang="en-SG" sz="1000" b="1" dirty="0">
              <a:solidFill>
                <a:schemeClr val="tx1">
                  <a:lumMod val="75000"/>
                  <a:lumOff val="25000"/>
                </a:schemeClr>
              </a:solidFill>
            </a:endParaRPr>
          </a:p>
        </p:txBody>
      </p:sp>
      <p:sp>
        <p:nvSpPr>
          <p:cNvPr id="19" name="TextBox 18"/>
          <p:cNvSpPr txBox="1"/>
          <p:nvPr/>
        </p:nvSpPr>
        <p:spPr>
          <a:xfrm>
            <a:off x="776857" y="3972186"/>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Text 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28" name="Rectangle 27"/>
          <p:cNvSpPr/>
          <p:nvPr/>
        </p:nvSpPr>
        <p:spPr>
          <a:xfrm>
            <a:off x="7596514" y="2079813"/>
            <a:ext cx="1469381" cy="1592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129045" y="138772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1</a:t>
            </a:r>
            <a:endParaRPr lang="en-SG" sz="1200" b="1" dirty="0">
              <a:solidFill>
                <a:schemeClr val="tx1"/>
              </a:solidFill>
            </a:endParaRPr>
          </a:p>
        </p:txBody>
      </p:sp>
      <p:sp>
        <p:nvSpPr>
          <p:cNvPr id="40" name="Rectangle 39"/>
          <p:cNvSpPr/>
          <p:nvPr/>
        </p:nvSpPr>
        <p:spPr>
          <a:xfrm>
            <a:off x="1650995" y="140682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2</a:t>
            </a:r>
            <a:endParaRPr lang="en-SG" sz="1200" b="1" dirty="0">
              <a:solidFill>
                <a:schemeClr val="tx1"/>
              </a:solidFill>
            </a:endParaRPr>
          </a:p>
        </p:txBody>
      </p:sp>
      <p:sp>
        <p:nvSpPr>
          <p:cNvPr id="41" name="Rectangle 40"/>
          <p:cNvSpPr/>
          <p:nvPr/>
        </p:nvSpPr>
        <p:spPr>
          <a:xfrm>
            <a:off x="1616208" y="297189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3</a:t>
            </a:r>
            <a:endParaRPr lang="en-SG" sz="1200" b="1" dirty="0">
              <a:solidFill>
                <a:schemeClr val="tx1"/>
              </a:solidFill>
            </a:endParaRPr>
          </a:p>
        </p:txBody>
      </p:sp>
      <p:sp>
        <p:nvSpPr>
          <p:cNvPr id="44" name="Rectangle 43"/>
          <p:cNvSpPr/>
          <p:nvPr/>
        </p:nvSpPr>
        <p:spPr>
          <a:xfrm>
            <a:off x="7575582" y="1837704"/>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8</a:t>
            </a:r>
            <a:endParaRPr lang="en-SG" sz="1200" b="1" dirty="0">
              <a:solidFill>
                <a:schemeClr val="tx1"/>
              </a:solidFill>
            </a:endParaRPr>
          </a:p>
        </p:txBody>
      </p:sp>
      <p:sp>
        <p:nvSpPr>
          <p:cNvPr id="45" name="Rectangle 44"/>
          <p:cNvSpPr/>
          <p:nvPr/>
        </p:nvSpPr>
        <p:spPr>
          <a:xfrm>
            <a:off x="73195" y="985596"/>
            <a:ext cx="9010749" cy="4637270"/>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ight Arrow 47"/>
          <p:cNvSpPr/>
          <p:nvPr/>
        </p:nvSpPr>
        <p:spPr>
          <a:xfrm>
            <a:off x="216870" y="4122902"/>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1617777" y="3160537"/>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5847051" y="2605471"/>
            <a:ext cx="915635" cy="400110"/>
          </a:xfrm>
          <a:prstGeom prst="rect">
            <a:avLst/>
          </a:prstGeom>
          <a:noFill/>
        </p:spPr>
        <p:txBody>
          <a:bodyPr wrap="none" rtlCol="0">
            <a:spAutoFit/>
          </a:bodyPr>
          <a:lstStyle/>
          <a:p>
            <a:r>
              <a:rPr lang="en-US" sz="1000" b="1" dirty="0">
                <a:solidFill>
                  <a:schemeClr val="tx1">
                    <a:lumMod val="75000"/>
                    <a:lumOff val="25000"/>
                  </a:schemeClr>
                </a:solidFill>
              </a:rPr>
              <a:t> Rule Based</a:t>
            </a:r>
          </a:p>
          <a:p>
            <a:r>
              <a:rPr lang="en-US" sz="1000" b="1" dirty="0">
                <a:solidFill>
                  <a:schemeClr val="tx1">
                    <a:lumMod val="75000"/>
                    <a:lumOff val="25000"/>
                  </a:schemeClr>
                </a:solidFill>
              </a:rPr>
              <a:t> Engine</a:t>
            </a:r>
            <a:endParaRPr lang="en-SG" sz="1000" b="1" dirty="0">
              <a:solidFill>
                <a:schemeClr val="tx1">
                  <a:lumMod val="75000"/>
                  <a:lumOff val="25000"/>
                </a:schemeClr>
              </a:solidFill>
            </a:endParaRPr>
          </a:p>
        </p:txBody>
      </p:sp>
      <p:sp>
        <p:nvSpPr>
          <p:cNvPr id="58" name="Rectangle 57"/>
          <p:cNvSpPr/>
          <p:nvPr/>
        </p:nvSpPr>
        <p:spPr>
          <a:xfrm>
            <a:off x="5997820" y="219624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7</a:t>
            </a:r>
            <a:endParaRPr lang="en-SG" sz="1200" b="1" dirty="0">
              <a:solidFill>
                <a:schemeClr val="tx1"/>
              </a:solidFill>
            </a:endParaRPr>
          </a:p>
        </p:txBody>
      </p:sp>
      <p:sp>
        <p:nvSpPr>
          <p:cNvPr id="61" name="TextBox 60"/>
          <p:cNvSpPr txBox="1"/>
          <p:nvPr/>
        </p:nvSpPr>
        <p:spPr>
          <a:xfrm>
            <a:off x="6806060" y="2434716"/>
            <a:ext cx="953178" cy="400110"/>
          </a:xfrm>
          <a:prstGeom prst="rect">
            <a:avLst/>
          </a:prstGeom>
          <a:noFill/>
        </p:spPr>
        <p:txBody>
          <a:bodyPr wrap="square" rtlCol="0">
            <a:spAutoFit/>
          </a:bodyPr>
          <a:lstStyle/>
          <a:p>
            <a:r>
              <a:rPr lang="en-US" sz="1000" b="1" dirty="0">
                <a:solidFill>
                  <a:schemeClr val="tx1">
                    <a:lumMod val="75000"/>
                    <a:lumOff val="25000"/>
                  </a:schemeClr>
                </a:solidFill>
              </a:rPr>
              <a:t>Send Message</a:t>
            </a:r>
            <a:endParaRPr lang="en-SG" sz="1000" b="1" dirty="0">
              <a:solidFill>
                <a:schemeClr val="tx1">
                  <a:lumMod val="75000"/>
                  <a:lumOff val="25000"/>
                </a:schemeClr>
              </a:solidFill>
            </a:endParaRPr>
          </a:p>
        </p:txBody>
      </p:sp>
      <p:sp>
        <p:nvSpPr>
          <p:cNvPr id="64" name="Right Arrow 63"/>
          <p:cNvSpPr/>
          <p:nvPr/>
        </p:nvSpPr>
        <p:spPr>
          <a:xfrm>
            <a:off x="6863204" y="2772734"/>
            <a:ext cx="712378" cy="146556"/>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4046637" y="241989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1650995" y="1611815"/>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2556127" y="2380634"/>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ight Arrow 42"/>
          <p:cNvSpPr/>
          <p:nvPr/>
        </p:nvSpPr>
        <p:spPr>
          <a:xfrm>
            <a:off x="2481902" y="1620694"/>
            <a:ext cx="1047736"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17" name="TextBox 16"/>
          <p:cNvSpPr txBox="1"/>
          <p:nvPr/>
        </p:nvSpPr>
        <p:spPr>
          <a:xfrm>
            <a:off x="1569171" y="1979216"/>
            <a:ext cx="979755" cy="400110"/>
          </a:xfrm>
          <a:prstGeom prst="rect">
            <a:avLst/>
          </a:prstGeom>
          <a:noFill/>
        </p:spPr>
        <p:txBody>
          <a:bodyPr wrap="none" rtlCol="0">
            <a:spAutoFit/>
          </a:bodyPr>
          <a:lstStyle/>
          <a:p>
            <a:r>
              <a:rPr lang="en-SG" sz="1000" b="1" dirty="0">
                <a:solidFill>
                  <a:schemeClr val="tx1">
                    <a:lumMod val="75000"/>
                    <a:lumOff val="25000"/>
                  </a:schemeClr>
                </a:solidFill>
              </a:rPr>
              <a:t>Image Abuse</a:t>
            </a:r>
          </a:p>
          <a:p>
            <a:r>
              <a:rPr lang="en-SG" sz="1000" b="1" dirty="0">
                <a:solidFill>
                  <a:schemeClr val="tx1">
                    <a:lumMod val="75000"/>
                    <a:lumOff val="25000"/>
                  </a:schemeClr>
                </a:solidFill>
              </a:rPr>
              <a:t>Detection</a:t>
            </a:r>
          </a:p>
        </p:txBody>
      </p:sp>
      <p:sp>
        <p:nvSpPr>
          <p:cNvPr id="18" name="TextBox 17"/>
          <p:cNvSpPr txBox="1"/>
          <p:nvPr/>
        </p:nvSpPr>
        <p:spPr>
          <a:xfrm>
            <a:off x="1601639" y="3419779"/>
            <a:ext cx="873957" cy="400110"/>
          </a:xfrm>
          <a:prstGeom prst="rect">
            <a:avLst/>
          </a:prstGeom>
          <a:noFill/>
        </p:spPr>
        <p:txBody>
          <a:bodyPr wrap="none" rtlCol="0">
            <a:spAutoFit/>
          </a:bodyPr>
          <a:lstStyle/>
          <a:p>
            <a:r>
              <a:rPr lang="en-SG" sz="1000" b="1" dirty="0">
                <a:solidFill>
                  <a:schemeClr val="tx1">
                    <a:lumMod val="75000"/>
                    <a:lumOff val="25000"/>
                  </a:schemeClr>
                </a:solidFill>
              </a:rPr>
              <a:t>Text Abuse</a:t>
            </a:r>
          </a:p>
          <a:p>
            <a:r>
              <a:rPr lang="en-SG" sz="1000" b="1" dirty="0">
                <a:solidFill>
                  <a:schemeClr val="tx1">
                    <a:lumMod val="75000"/>
                    <a:lumOff val="25000"/>
                  </a:schemeClr>
                </a:solidFill>
              </a:rPr>
              <a:t>Detection</a:t>
            </a:r>
          </a:p>
        </p:txBody>
      </p:sp>
      <p:cxnSp>
        <p:nvCxnSpPr>
          <p:cNvPr id="21" name="Straight Arrow Connector 20"/>
          <p:cNvCxnSpPr>
            <a:endCxn id="42" idx="1"/>
          </p:cNvCxnSpPr>
          <p:nvPr/>
        </p:nvCxnSpPr>
        <p:spPr>
          <a:xfrm flipV="1">
            <a:off x="2423347" y="2915108"/>
            <a:ext cx="132780" cy="216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1"/>
          </p:cNvCxnSpPr>
          <p:nvPr/>
        </p:nvCxnSpPr>
        <p:spPr>
          <a:xfrm>
            <a:off x="2450206" y="2697110"/>
            <a:ext cx="105921" cy="217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8190" y="2437778"/>
            <a:ext cx="404278" cy="246221"/>
          </a:xfrm>
          <a:prstGeom prst="rect">
            <a:avLst/>
          </a:prstGeom>
          <a:noFill/>
          <a:ln>
            <a:solidFill>
              <a:srgbClr val="FF0000"/>
            </a:solidFill>
          </a:ln>
        </p:spPr>
        <p:txBody>
          <a:bodyPr wrap="none" rtlCol="0">
            <a:spAutoFit/>
          </a:bodyPr>
          <a:lstStyle/>
          <a:p>
            <a:r>
              <a:rPr lang="en-US" sz="1000" dirty="0">
                <a:solidFill>
                  <a:srgbClr val="FF0000"/>
                </a:solidFill>
              </a:rPr>
              <a:t>Yes</a:t>
            </a:r>
            <a:endParaRPr lang="en-SG" sz="1000" dirty="0">
              <a:solidFill>
                <a:srgbClr val="FF0000"/>
              </a:solidFill>
            </a:endParaRPr>
          </a:p>
        </p:txBody>
      </p:sp>
      <p:sp>
        <p:nvSpPr>
          <p:cNvPr id="62" name="TextBox 61"/>
          <p:cNvSpPr txBox="1"/>
          <p:nvPr/>
        </p:nvSpPr>
        <p:spPr>
          <a:xfrm>
            <a:off x="2520362" y="2919457"/>
            <a:ext cx="907621" cy="400110"/>
          </a:xfrm>
          <a:prstGeom prst="rect">
            <a:avLst/>
          </a:prstGeom>
          <a:noFill/>
        </p:spPr>
        <p:txBody>
          <a:bodyPr wrap="none" rtlCol="0">
            <a:spAutoFit/>
          </a:bodyPr>
          <a:lstStyle/>
          <a:p>
            <a:r>
              <a:rPr lang="en-US" sz="1000" b="1" dirty="0">
                <a:solidFill>
                  <a:schemeClr val="tx1">
                    <a:lumMod val="75000"/>
                    <a:lumOff val="25000"/>
                  </a:schemeClr>
                </a:solidFill>
              </a:rPr>
              <a:t>Reply Back </a:t>
            </a:r>
          </a:p>
          <a:p>
            <a:r>
              <a:rPr lang="en-US" sz="1000" b="1" dirty="0">
                <a:solidFill>
                  <a:schemeClr val="tx1">
                    <a:lumMod val="75000"/>
                    <a:lumOff val="25000"/>
                  </a:schemeClr>
                </a:solidFill>
              </a:rPr>
              <a:t>To Sender</a:t>
            </a:r>
            <a:endParaRPr lang="en-SG" sz="1000" b="1" dirty="0">
              <a:solidFill>
                <a:schemeClr val="tx1">
                  <a:lumMod val="75000"/>
                  <a:lumOff val="25000"/>
                </a:schemeClr>
              </a:solidFill>
            </a:endParaRPr>
          </a:p>
        </p:txBody>
      </p:sp>
      <p:cxnSp>
        <p:nvCxnSpPr>
          <p:cNvPr id="65" name="Straight Arrow Connector 64"/>
          <p:cNvCxnSpPr>
            <a:cxnSpLocks/>
          </p:cNvCxnSpPr>
          <p:nvPr/>
        </p:nvCxnSpPr>
        <p:spPr>
          <a:xfrm flipH="1">
            <a:off x="1642039" y="2879440"/>
            <a:ext cx="8249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245341" y="1754794"/>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1" name="Right Arrow 70"/>
          <p:cNvSpPr/>
          <p:nvPr/>
        </p:nvSpPr>
        <p:spPr>
          <a:xfrm>
            <a:off x="2481901" y="3746506"/>
            <a:ext cx="1015418"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75" name="Rectangle 74"/>
          <p:cNvSpPr/>
          <p:nvPr/>
        </p:nvSpPr>
        <p:spPr>
          <a:xfrm>
            <a:off x="4012968" y="356180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p:cNvSpPr/>
          <p:nvPr/>
        </p:nvSpPr>
        <p:spPr>
          <a:xfrm>
            <a:off x="2639378" y="2468469"/>
            <a:ext cx="310385" cy="1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6" name="Straight Connector 75"/>
          <p:cNvCxnSpPr/>
          <p:nvPr/>
        </p:nvCxnSpPr>
        <p:spPr>
          <a:xfrm>
            <a:off x="3529637" y="1611815"/>
            <a:ext cx="0" cy="2446022"/>
          </a:xfrm>
          <a:prstGeom prst="line">
            <a:avLst/>
          </a:prstGeom>
          <a:ln>
            <a:solidFill>
              <a:srgbClr val="339933"/>
            </a:soli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3556224" y="2618614"/>
            <a:ext cx="373223"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2" name="Right Arrow 81"/>
          <p:cNvSpPr/>
          <p:nvPr/>
        </p:nvSpPr>
        <p:spPr>
          <a:xfrm>
            <a:off x="5438416" y="2972101"/>
            <a:ext cx="444417"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3" name="TextBox 82"/>
          <p:cNvSpPr txBox="1"/>
          <p:nvPr/>
        </p:nvSpPr>
        <p:spPr>
          <a:xfrm>
            <a:off x="809633" y="1611815"/>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Image</a:t>
            </a:r>
          </a:p>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84" name="Rectangle 83"/>
          <p:cNvSpPr/>
          <p:nvPr/>
        </p:nvSpPr>
        <p:spPr>
          <a:xfrm>
            <a:off x="2543895" y="218099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4</a:t>
            </a:r>
            <a:endParaRPr lang="en-SG" sz="1200" b="1" dirty="0">
              <a:solidFill>
                <a:schemeClr val="tx1"/>
              </a:solidFill>
            </a:endParaRPr>
          </a:p>
        </p:txBody>
      </p:sp>
      <p:sp>
        <p:nvSpPr>
          <p:cNvPr id="85" name="Rectangle 84"/>
          <p:cNvSpPr/>
          <p:nvPr/>
        </p:nvSpPr>
        <p:spPr>
          <a:xfrm>
            <a:off x="4027435" y="2140368"/>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5</a:t>
            </a:r>
            <a:endParaRPr lang="en-SG" sz="1200" b="1" dirty="0">
              <a:solidFill>
                <a:schemeClr val="tx1"/>
              </a:solidFill>
            </a:endParaRPr>
          </a:p>
        </p:txBody>
      </p:sp>
      <p:sp>
        <p:nvSpPr>
          <p:cNvPr id="86" name="Rectangle 85"/>
          <p:cNvSpPr/>
          <p:nvPr/>
        </p:nvSpPr>
        <p:spPr>
          <a:xfrm>
            <a:off x="4031096" y="3304231"/>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6</a:t>
            </a:r>
            <a:endParaRPr lang="en-SG" sz="1200" b="1" dirty="0">
              <a:solidFill>
                <a:schemeClr val="tx1"/>
              </a:solidFill>
            </a:endParaRPr>
          </a:p>
        </p:txBody>
      </p:sp>
      <p:sp>
        <p:nvSpPr>
          <p:cNvPr id="3" name="Rectangle 2"/>
          <p:cNvSpPr/>
          <p:nvPr/>
        </p:nvSpPr>
        <p:spPr>
          <a:xfrm>
            <a:off x="1574341" y="1136081"/>
            <a:ext cx="2060242" cy="3592673"/>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554516" y="4725312"/>
            <a:ext cx="3024054" cy="1138773"/>
          </a:xfrm>
          <a:prstGeom prst="rect">
            <a:avLst/>
          </a:prstGeom>
          <a:noFill/>
        </p:spPr>
        <p:txBody>
          <a:bodyPr wrap="square" rtlCol="0">
            <a:spAutoFit/>
          </a:bodyPr>
          <a:lstStyle/>
          <a:p>
            <a:r>
              <a:rPr lang="en-SG" dirty="0">
                <a:solidFill>
                  <a:srgbClr val="C00000"/>
                </a:solidFill>
              </a:rPr>
              <a:t> </a:t>
            </a:r>
            <a:r>
              <a:rPr lang="en-SG" sz="1400" b="1" dirty="0">
                <a:solidFill>
                  <a:srgbClr val="C00000"/>
                </a:solidFill>
              </a:rPr>
              <a:t>Intelligent Reasoning</a:t>
            </a:r>
          </a:p>
          <a:p>
            <a:r>
              <a:rPr lang="en-SG" sz="1400" b="1" dirty="0">
                <a:solidFill>
                  <a:srgbClr val="C00000"/>
                </a:solidFill>
              </a:rPr>
              <a:t>          Systems</a:t>
            </a:r>
          </a:p>
          <a:p>
            <a:br>
              <a:rPr lang="en-SG" dirty="0"/>
            </a:br>
            <a:endParaRPr lang="en-SG" dirty="0">
              <a:solidFill>
                <a:schemeClr val="tx1">
                  <a:lumMod val="75000"/>
                  <a:lumOff val="25000"/>
                </a:schemeClr>
              </a:solidFill>
            </a:endParaRPr>
          </a:p>
        </p:txBody>
      </p:sp>
      <p:sp>
        <p:nvSpPr>
          <p:cNvPr id="49" name="Rectangle 48"/>
          <p:cNvSpPr/>
          <p:nvPr/>
        </p:nvSpPr>
        <p:spPr>
          <a:xfrm>
            <a:off x="3934014" y="1883075"/>
            <a:ext cx="1803893" cy="2500408"/>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3839414" y="4424340"/>
            <a:ext cx="3024054" cy="800219"/>
          </a:xfrm>
          <a:prstGeom prst="rect">
            <a:avLst/>
          </a:prstGeom>
          <a:noFill/>
        </p:spPr>
        <p:txBody>
          <a:bodyPr wrap="square" rtlCol="0">
            <a:spAutoFit/>
          </a:bodyPr>
          <a:lstStyle/>
          <a:p>
            <a:r>
              <a:rPr lang="en-SG" dirty="0"/>
              <a:t>  </a:t>
            </a:r>
            <a:r>
              <a:rPr lang="en-SG" sz="1400" b="1" dirty="0">
                <a:solidFill>
                  <a:srgbClr val="C00000"/>
                </a:solidFill>
              </a:rPr>
              <a:t>Practical Language</a:t>
            </a:r>
          </a:p>
          <a:p>
            <a:r>
              <a:rPr lang="en-SG" sz="1400" b="1" dirty="0">
                <a:solidFill>
                  <a:srgbClr val="C00000"/>
                </a:solidFill>
              </a:rPr>
              <a:t>      Processing</a:t>
            </a:r>
            <a:br>
              <a:rPr lang="en-SG" sz="1400" b="1" dirty="0">
                <a:solidFill>
                  <a:srgbClr val="FF0000"/>
                </a:solidFill>
              </a:rPr>
            </a:br>
            <a:endParaRPr lang="en-SG" sz="1400" b="1" dirty="0">
              <a:solidFill>
                <a:srgbClr val="FF0000"/>
              </a:solidFill>
            </a:endParaRPr>
          </a:p>
        </p:txBody>
      </p:sp>
      <p:sp>
        <p:nvSpPr>
          <p:cNvPr id="51" name="Rectangle 50"/>
          <p:cNvSpPr/>
          <p:nvPr/>
        </p:nvSpPr>
        <p:spPr>
          <a:xfrm>
            <a:off x="5899954" y="1136081"/>
            <a:ext cx="1564510" cy="2845549"/>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66787" y="4030838"/>
            <a:ext cx="1115862" cy="523220"/>
          </a:xfrm>
          <a:prstGeom prst="rect">
            <a:avLst/>
          </a:prstGeom>
          <a:noFill/>
        </p:spPr>
        <p:txBody>
          <a:bodyPr wrap="square" rtlCol="0">
            <a:spAutoFit/>
          </a:bodyPr>
          <a:lstStyle/>
          <a:p>
            <a:r>
              <a:rPr lang="en-SG" sz="1400" b="1" dirty="0">
                <a:solidFill>
                  <a:srgbClr val="C00000"/>
                </a:solidFill>
              </a:rPr>
              <a:t>PYTHON</a:t>
            </a:r>
            <a:br>
              <a:rPr lang="en-SG" sz="1400" b="1" dirty="0">
                <a:solidFill>
                  <a:srgbClr val="FF0000"/>
                </a:solidFill>
              </a:rPr>
            </a:br>
            <a:endParaRPr lang="en-SG" sz="1400" b="1"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3" y="1992545"/>
            <a:ext cx="1409336" cy="1962150"/>
          </a:xfrm>
          <a:prstGeom prst="rect">
            <a:avLst/>
          </a:prstGeom>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705" y="2082154"/>
            <a:ext cx="1473189" cy="1610929"/>
          </a:xfrm>
          <a:prstGeom prst="rect">
            <a:avLst/>
          </a:prstGeom>
        </p:spPr>
      </p:pic>
      <p:pic>
        <p:nvPicPr>
          <p:cNvPr id="5" name="Picture 4">
            <a:extLst>
              <a:ext uri="{FF2B5EF4-FFF2-40B4-BE49-F238E27FC236}">
                <a16:creationId xmlns:a16="http://schemas.microsoft.com/office/drawing/2014/main" id="{479D284F-8759-CDE7-B271-C773C9414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4195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3477"/>
            <a:ext cx="6600413" cy="679916"/>
          </a:xfrm>
          <a:noFill/>
          <a:ln>
            <a:noFill/>
          </a:ln>
        </p:spPr>
        <p:txBody>
          <a:bodyPr>
            <a:normAutofit/>
          </a:bodyPr>
          <a:lstStyle/>
          <a:p>
            <a:r>
              <a:rPr lang="en-US" sz="2800" dirty="0">
                <a:solidFill>
                  <a:schemeClr val="accent1"/>
                </a:solidFill>
              </a:rPr>
              <a:t>Application Flowchart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8</a:t>
            </a:fld>
            <a:endParaRPr lang="en-SG" dirty="0"/>
          </a:p>
        </p:txBody>
      </p:sp>
      <p:sp>
        <p:nvSpPr>
          <p:cNvPr id="45" name="Rectangle 44"/>
          <p:cNvSpPr/>
          <p:nvPr/>
        </p:nvSpPr>
        <p:spPr>
          <a:xfrm>
            <a:off x="81736" y="999067"/>
            <a:ext cx="9010749" cy="5493807"/>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3511446" y="1939660"/>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3642659" y="2016787"/>
            <a:ext cx="1125629" cy="261610"/>
          </a:xfrm>
          <a:prstGeom prst="rect">
            <a:avLst/>
          </a:prstGeom>
          <a:noFill/>
        </p:spPr>
        <p:txBody>
          <a:bodyPr wrap="none" rtlCol="0">
            <a:spAutoFit/>
          </a:bodyPr>
          <a:lstStyle/>
          <a:p>
            <a:r>
              <a:rPr lang="en-US" sz="1100" b="1" dirty="0">
                <a:solidFill>
                  <a:schemeClr val="tx1">
                    <a:lumMod val="75000"/>
                    <a:lumOff val="25000"/>
                  </a:schemeClr>
                </a:solidFill>
              </a:rPr>
              <a:t>Post Message</a:t>
            </a:r>
            <a:endParaRPr lang="en-SG" sz="1100" b="1" dirty="0">
              <a:solidFill>
                <a:schemeClr val="tx1">
                  <a:lumMod val="75000"/>
                  <a:lumOff val="25000"/>
                </a:schemeClr>
              </a:solidFill>
            </a:endParaRPr>
          </a:p>
        </p:txBody>
      </p:sp>
      <p:sp>
        <p:nvSpPr>
          <p:cNvPr id="60" name="Down Arrow 59"/>
          <p:cNvSpPr/>
          <p:nvPr/>
        </p:nvSpPr>
        <p:spPr>
          <a:xfrm>
            <a:off x="4174033" y="2403912"/>
            <a:ext cx="83236" cy="172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p:cNvSpPr/>
          <p:nvPr/>
        </p:nvSpPr>
        <p:spPr>
          <a:xfrm>
            <a:off x="3536033" y="2611531"/>
            <a:ext cx="1468191" cy="54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3642659" y="2559599"/>
            <a:ext cx="1516522" cy="600164"/>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Binary Category Classification</a:t>
            </a:r>
            <a:r>
              <a:rPr lang="en-US" sz="1100" b="1" dirty="0">
                <a:solidFill>
                  <a:schemeClr val="tx1">
                    <a:lumMod val="75000"/>
                    <a:lumOff val="25000"/>
                  </a:schemeClr>
                </a:solidFill>
              </a:rPr>
              <a:t> / </a:t>
            </a:r>
            <a:r>
              <a:rPr lang="en-US" sz="1100" b="1" dirty="0">
                <a:latin typeface="Calibri" panose="020F0502020204030204" pitchFamily="34" charset="0"/>
                <a:cs typeface="Calibri" panose="020F0502020204030204" pitchFamily="34" charset="0"/>
              </a:rPr>
              <a:t>Binary Image Classification</a:t>
            </a:r>
            <a:endParaRPr lang="en-SG" sz="1100" b="1" dirty="0">
              <a:solidFill>
                <a:schemeClr val="tx1">
                  <a:lumMod val="75000"/>
                  <a:lumOff val="25000"/>
                </a:schemeClr>
              </a:solidFill>
            </a:endParaRPr>
          </a:p>
        </p:txBody>
      </p:sp>
      <p:sp>
        <p:nvSpPr>
          <p:cNvPr id="75" name="Rectangle 74"/>
          <p:cNvSpPr/>
          <p:nvPr/>
        </p:nvSpPr>
        <p:spPr>
          <a:xfrm>
            <a:off x="3136837" y="3569385"/>
            <a:ext cx="826565"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alibri" panose="020F0502020204030204" pitchFamily="34" charset="0"/>
                <a:cs typeface="Calibri" panose="020F0502020204030204" pitchFamily="34" charset="0"/>
              </a:rPr>
              <a:t>Abusive</a:t>
            </a:r>
            <a:endParaRPr lang="en-SG" sz="1100" b="1" dirty="0">
              <a:solidFill>
                <a:schemeClr val="tx1"/>
              </a:solidFill>
            </a:endParaRPr>
          </a:p>
        </p:txBody>
      </p:sp>
      <p:sp>
        <p:nvSpPr>
          <p:cNvPr id="76" name="Rectangle 75"/>
          <p:cNvSpPr/>
          <p:nvPr/>
        </p:nvSpPr>
        <p:spPr>
          <a:xfrm>
            <a:off x="4706969" y="3561836"/>
            <a:ext cx="922562" cy="244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339933"/>
                </a:solidFill>
                <a:latin typeface="Calibri" panose="020F0502020204030204" pitchFamily="34" charset="0"/>
                <a:cs typeface="Calibri" panose="020F0502020204030204" pitchFamily="34" charset="0"/>
              </a:rPr>
              <a:t>Non-Abusive</a:t>
            </a:r>
            <a:endParaRPr lang="en-SG" sz="1100" b="1" dirty="0">
              <a:solidFill>
                <a:schemeClr val="tx1"/>
              </a:solidFill>
            </a:endParaRPr>
          </a:p>
        </p:txBody>
      </p:sp>
      <p:sp>
        <p:nvSpPr>
          <p:cNvPr id="90" name="Rectangle 89"/>
          <p:cNvSpPr/>
          <p:nvPr/>
        </p:nvSpPr>
        <p:spPr>
          <a:xfrm>
            <a:off x="3575791" y="4522923"/>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1" name="TextBox 90"/>
          <p:cNvSpPr txBox="1"/>
          <p:nvPr/>
        </p:nvSpPr>
        <p:spPr>
          <a:xfrm>
            <a:off x="3558156" y="4595441"/>
            <a:ext cx="1463862" cy="261610"/>
          </a:xfrm>
          <a:prstGeom prst="rect">
            <a:avLst/>
          </a:prstGeom>
          <a:noFill/>
        </p:spPr>
        <p:txBody>
          <a:bodyPr wrap="none" rtlCol="0">
            <a:spAutoFit/>
          </a:bodyPr>
          <a:lstStyle/>
          <a:p>
            <a:r>
              <a:rPr lang="en-US" sz="1100" b="1" dirty="0">
                <a:solidFill>
                  <a:schemeClr val="tx1">
                    <a:lumMod val="75000"/>
                    <a:lumOff val="25000"/>
                  </a:schemeClr>
                </a:solidFill>
              </a:rPr>
              <a:t>Rule Based Engine</a:t>
            </a:r>
            <a:endParaRPr lang="en-SG" sz="1100" b="1" dirty="0">
              <a:solidFill>
                <a:schemeClr val="tx1">
                  <a:lumMod val="75000"/>
                  <a:lumOff val="25000"/>
                </a:schemeClr>
              </a:solidFill>
            </a:endParaRPr>
          </a:p>
        </p:txBody>
      </p:sp>
      <p:sp>
        <p:nvSpPr>
          <p:cNvPr id="112" name="Rectangle 111"/>
          <p:cNvSpPr/>
          <p:nvPr/>
        </p:nvSpPr>
        <p:spPr>
          <a:xfrm>
            <a:off x="3620796" y="5281658"/>
            <a:ext cx="1468191" cy="40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3" name="TextBox 112"/>
          <p:cNvSpPr txBox="1"/>
          <p:nvPr/>
        </p:nvSpPr>
        <p:spPr>
          <a:xfrm>
            <a:off x="3659027" y="5372833"/>
            <a:ext cx="1391728" cy="261610"/>
          </a:xfrm>
          <a:prstGeom prst="rect">
            <a:avLst/>
          </a:prstGeom>
          <a:noFill/>
        </p:spPr>
        <p:txBody>
          <a:bodyPr wrap="none" rtlCol="0">
            <a:spAutoFit/>
          </a:bodyPr>
          <a:lstStyle/>
          <a:p>
            <a:r>
              <a:rPr lang="en-US" sz="1100" b="1" dirty="0">
                <a:solidFill>
                  <a:schemeClr val="tx1">
                    <a:lumMod val="75000"/>
                    <a:lumOff val="25000"/>
                  </a:schemeClr>
                </a:solidFill>
              </a:rPr>
              <a:t>Receive Message </a:t>
            </a:r>
            <a:endParaRPr lang="en-SG" sz="1100" b="1" dirty="0">
              <a:solidFill>
                <a:schemeClr val="tx1">
                  <a:lumMod val="75000"/>
                  <a:lumOff val="25000"/>
                </a:schemeClr>
              </a:solidFill>
            </a:endParaRPr>
          </a:p>
        </p:txBody>
      </p:sp>
      <p:sp>
        <p:nvSpPr>
          <p:cNvPr id="114" name="Down Arrow 113"/>
          <p:cNvSpPr/>
          <p:nvPr/>
        </p:nvSpPr>
        <p:spPr>
          <a:xfrm>
            <a:off x="4248127" y="5011864"/>
            <a:ext cx="83921" cy="241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89" y="1159858"/>
            <a:ext cx="1239529" cy="701046"/>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924" y="5737959"/>
            <a:ext cx="1251346" cy="686128"/>
          </a:xfrm>
          <a:prstGeom prst="rect">
            <a:avLst/>
          </a:prstGeom>
        </p:spPr>
      </p:pic>
      <p:cxnSp>
        <p:nvCxnSpPr>
          <p:cNvPr id="9" name="Straight Connector 8">
            <a:extLst>
              <a:ext uri="{FF2B5EF4-FFF2-40B4-BE49-F238E27FC236}">
                <a16:creationId xmlns:a16="http://schemas.microsoft.com/office/drawing/2014/main" id="{2E7A90E3-CC95-E762-77E2-372B5DD62B71}"/>
              </a:ext>
            </a:extLst>
          </p:cNvPr>
          <p:cNvCxnSpPr/>
          <p:nvPr/>
        </p:nvCxnSpPr>
        <p:spPr>
          <a:xfrm>
            <a:off x="3476867" y="3390179"/>
            <a:ext cx="1626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465261-1740-9AE1-53C9-8964883C971E}"/>
              </a:ext>
            </a:extLst>
          </p:cNvPr>
          <p:cNvCxnSpPr/>
          <p:nvPr/>
        </p:nvCxnSpPr>
        <p:spPr>
          <a:xfrm>
            <a:off x="4224115" y="3182058"/>
            <a:ext cx="0" cy="223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50E416-AC84-889D-74B2-FE9F62DCCB7D}"/>
              </a:ext>
            </a:extLst>
          </p:cNvPr>
          <p:cNvCxnSpPr>
            <a:cxnSpLocks/>
          </p:cNvCxnSpPr>
          <p:nvPr/>
        </p:nvCxnSpPr>
        <p:spPr>
          <a:xfrm flipH="1">
            <a:off x="3490537" y="3405535"/>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235C88-4EB5-B205-4C0E-C74DFA4129D5}"/>
              </a:ext>
            </a:extLst>
          </p:cNvPr>
          <p:cNvCxnSpPr>
            <a:cxnSpLocks/>
          </p:cNvCxnSpPr>
          <p:nvPr/>
        </p:nvCxnSpPr>
        <p:spPr>
          <a:xfrm flipH="1">
            <a:off x="5110109" y="3390179"/>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99B734-0BCA-1AAD-AF5A-188B152481CC}"/>
              </a:ext>
            </a:extLst>
          </p:cNvPr>
          <p:cNvCxnSpPr>
            <a:cxnSpLocks/>
          </p:cNvCxnSpPr>
          <p:nvPr/>
        </p:nvCxnSpPr>
        <p:spPr>
          <a:xfrm>
            <a:off x="3465014" y="4101930"/>
            <a:ext cx="1676855" cy="1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F52F0D-9A06-2995-F1BE-E9E085BB3D30}"/>
              </a:ext>
            </a:extLst>
          </p:cNvPr>
          <p:cNvCxnSpPr>
            <a:cxnSpLocks/>
          </p:cNvCxnSpPr>
          <p:nvPr/>
        </p:nvCxnSpPr>
        <p:spPr>
          <a:xfrm flipH="1">
            <a:off x="4258354" y="4136599"/>
            <a:ext cx="266" cy="35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CED5DC-2389-5843-975C-CB7CD19AB4A0}"/>
              </a:ext>
            </a:extLst>
          </p:cNvPr>
          <p:cNvCxnSpPr/>
          <p:nvPr/>
        </p:nvCxnSpPr>
        <p:spPr>
          <a:xfrm>
            <a:off x="3471725" y="3804078"/>
            <a:ext cx="0" cy="297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005602-8744-B647-1A75-602A9ECB0163}"/>
              </a:ext>
            </a:extLst>
          </p:cNvPr>
          <p:cNvCxnSpPr/>
          <p:nvPr/>
        </p:nvCxnSpPr>
        <p:spPr>
          <a:xfrm>
            <a:off x="5143977" y="3793460"/>
            <a:ext cx="0" cy="32719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F703A17-5269-7026-2504-3852FAD0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295" y="78554"/>
            <a:ext cx="2193969" cy="737571"/>
          </a:xfrm>
          <a:prstGeom prst="rect">
            <a:avLst/>
          </a:prstGeom>
        </p:spPr>
      </p:pic>
    </p:spTree>
    <p:extLst>
      <p:ext uri="{BB962C8B-B14F-4D97-AF65-F5344CB8AC3E}">
        <p14:creationId xmlns:p14="http://schemas.microsoft.com/office/powerpoint/2010/main" val="173500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325" y="463215"/>
            <a:ext cx="6600413" cy="545561"/>
          </a:xfrm>
        </p:spPr>
        <p:txBody>
          <a:bodyPr>
            <a:normAutofit fontScale="90000"/>
          </a:bodyPr>
          <a:lstStyle/>
          <a:p>
            <a:r>
              <a:rPr lang="en-US" sz="3200" b="1" dirty="0">
                <a:latin typeface="Calibri" panose="020F0502020204030204" pitchFamily="34" charset="0"/>
                <a:cs typeface="Calibri" panose="020F0502020204030204" pitchFamily="34" charset="0"/>
              </a:rPr>
              <a:t>Binary Category Classification </a:t>
            </a:r>
            <a:r>
              <a:rPr lang="en-US" dirty="0"/>
              <a:t>approach</a:t>
            </a:r>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9</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628650" y="1240324"/>
            <a:ext cx="1060704"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Create word embeddings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Word2Vec</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Glove</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LSTM</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Bi-LSTM</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B9AAB4-D86F-3198-F964-6B61CD2136AF}"/>
              </a:ext>
            </a:extLst>
          </p:cNvPr>
          <p:cNvCxnSpPr>
            <a:cxnSpLocks/>
          </p:cNvCxnSpPr>
          <p:nvPr/>
        </p:nvCxnSpPr>
        <p:spPr>
          <a:xfrm flipH="1">
            <a:off x="4661107" y="3196298"/>
            <a:ext cx="3929" cy="13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2CC5535-861B-804F-93A3-E2EC41B24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706" y="58821"/>
            <a:ext cx="2193969" cy="737571"/>
          </a:xfrm>
          <a:prstGeom prst="rect">
            <a:avLst/>
          </a:prstGeom>
        </p:spPr>
      </p:pic>
    </p:spTree>
    <p:extLst>
      <p:ext uri="{BB962C8B-B14F-4D97-AF65-F5344CB8AC3E}">
        <p14:creationId xmlns:p14="http://schemas.microsoft.com/office/powerpoint/2010/main" val="4280877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8232</TotalTime>
  <Words>1154</Words>
  <Application>Microsoft Office PowerPoint</Application>
  <PresentationFormat>On-screen Show (4:3)</PresentationFormat>
  <Paragraphs>202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Wingdings</vt:lpstr>
      <vt:lpstr>1_Theme1</vt:lpstr>
      <vt:lpstr>Singapore Community Help           Social Network</vt:lpstr>
      <vt:lpstr>About The Project</vt:lpstr>
      <vt:lpstr> Business problem statement </vt:lpstr>
      <vt:lpstr>Technical Problem Statement</vt:lpstr>
      <vt:lpstr> Dataset  - Binary Category Classification  </vt:lpstr>
      <vt:lpstr> About Dataset  - Image Classification  </vt:lpstr>
      <vt:lpstr>Application Flow Phase #1 </vt:lpstr>
      <vt:lpstr>Application Flowchart Phase #1 </vt:lpstr>
      <vt:lpstr>Binary Category Classification approach</vt:lpstr>
      <vt:lpstr>Image Classification approach</vt:lpstr>
      <vt:lpstr>Experimental design</vt:lpstr>
      <vt:lpstr>Requirements Overview</vt:lpstr>
      <vt:lpstr>Project deliverables With Effort Estimates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1178</cp:revision>
  <cp:lastPrinted>2017-10-05T01:59:11Z</cp:lastPrinted>
  <dcterms:created xsi:type="dcterms:W3CDTF">2014-12-11T07:55:35Z</dcterms:created>
  <dcterms:modified xsi:type="dcterms:W3CDTF">2023-07-19T08:45:27Z</dcterms:modified>
</cp:coreProperties>
</file>