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351" r:id="rId4"/>
    <p:sldId id="352" r:id="rId5"/>
    <p:sldId id="353" r:id="rId6"/>
    <p:sldId id="354" r:id="rId7"/>
    <p:sldId id="355" r:id="rId8"/>
    <p:sldId id="356" r:id="rId9"/>
    <p:sldId id="357" r:id="rId10"/>
    <p:sldId id="358" r:id="rId11"/>
    <p:sldId id="360" r:id="rId12"/>
    <p:sldId id="359" r:id="rId13"/>
    <p:sldId id="361" r:id="rId14"/>
    <p:sldId id="362" r:id="rId15"/>
    <p:sldId id="366" r:id="rId16"/>
    <p:sldId id="367" r:id="rId17"/>
    <p:sldId id="261" r:id="rId18"/>
    <p:sldId id="346" r:id="rId19"/>
    <p:sldId id="364" r:id="rId20"/>
    <p:sldId id="365" r:id="rId21"/>
    <p:sldId id="263" r:id="rId22"/>
    <p:sldId id="363" r:id="rId23"/>
    <p:sldId id="264" r:id="rId24"/>
    <p:sldId id="265" r:id="rId25"/>
  </p:sldIdLst>
  <p:sldSz cx="9144000" cy="6858000" type="screen4x3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7" roundtripDataSignature="AMtx7mhE8xWSHIC1GDVhV7MCLXyKYkn9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1584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9B3614-5842-4F0D-8FB6-59ADF56E8731}" type="doc">
      <dgm:prSet loTypeId="urn:microsoft.com/office/officeart/2005/8/layout/cycle3" loCatId="cycle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A891F5DE-75BF-4C65-802F-7D7F70ABA2D9}">
      <dgm:prSet custT="1"/>
      <dgm:spPr/>
      <dgm:t>
        <a:bodyPr/>
        <a:lstStyle/>
        <a:p>
          <a:pPr rtl="0"/>
          <a:r>
            <a:rPr lang="en-SG" sz="1400" b="0" baseline="0" dirty="0"/>
            <a:t>Data Preparation</a:t>
          </a:r>
          <a:endParaRPr lang="en-US" sz="1400" b="0" baseline="0" dirty="0"/>
        </a:p>
      </dgm:t>
    </dgm:pt>
    <dgm:pt modelId="{94043918-DF3B-4F2C-B3D4-59DC8D2FEF17}" type="parTrans" cxnId="{1F4B1738-F4E3-4C8E-A4A9-6075FB2E3C75}">
      <dgm:prSet/>
      <dgm:spPr/>
      <dgm:t>
        <a:bodyPr/>
        <a:lstStyle/>
        <a:p>
          <a:endParaRPr lang="en-US"/>
        </a:p>
      </dgm:t>
    </dgm:pt>
    <dgm:pt modelId="{6FBADD8F-8F6C-4A8B-B692-8693B8CEAA4A}" type="sibTrans" cxnId="{1F4B1738-F4E3-4C8E-A4A9-6075FB2E3C75}">
      <dgm:prSet/>
      <dgm:spPr/>
      <dgm:t>
        <a:bodyPr/>
        <a:lstStyle/>
        <a:p>
          <a:endParaRPr lang="en-US"/>
        </a:p>
      </dgm:t>
    </dgm:pt>
    <dgm:pt modelId="{F2FD668A-4C07-4F5A-BE42-AECCE285C869}">
      <dgm:prSet custT="1"/>
      <dgm:spPr/>
      <dgm:t>
        <a:bodyPr/>
        <a:lstStyle/>
        <a:p>
          <a:pPr rtl="0"/>
          <a:r>
            <a:rPr lang="en-SG" sz="1400" b="0" baseline="0" dirty="0"/>
            <a:t>Exploratory Data Analysis</a:t>
          </a:r>
          <a:endParaRPr lang="en-US" sz="1400" baseline="0" dirty="0"/>
        </a:p>
      </dgm:t>
    </dgm:pt>
    <dgm:pt modelId="{B677CC91-3AD4-4111-9D1E-4BA55C2A5C7C}" type="parTrans" cxnId="{79D6F116-404F-4D54-872B-07C2F9B029C7}">
      <dgm:prSet/>
      <dgm:spPr/>
      <dgm:t>
        <a:bodyPr/>
        <a:lstStyle/>
        <a:p>
          <a:endParaRPr lang="en-US"/>
        </a:p>
      </dgm:t>
    </dgm:pt>
    <dgm:pt modelId="{D973F1F8-352F-41FA-B174-D7200659E7F2}" type="sibTrans" cxnId="{79D6F116-404F-4D54-872B-07C2F9B029C7}">
      <dgm:prSet/>
      <dgm:spPr/>
      <dgm:t>
        <a:bodyPr/>
        <a:lstStyle/>
        <a:p>
          <a:endParaRPr lang="en-US"/>
        </a:p>
      </dgm:t>
    </dgm:pt>
    <dgm:pt modelId="{D4F963C1-5D08-4AFE-8189-6F11DF99E5AF}">
      <dgm:prSet custT="1"/>
      <dgm:spPr/>
      <dgm:t>
        <a:bodyPr/>
        <a:lstStyle/>
        <a:p>
          <a:pPr rtl="0"/>
          <a:r>
            <a:rPr lang="en-SG" sz="1400" b="0" baseline="0" dirty="0"/>
            <a:t>Feature Engineering</a:t>
          </a:r>
          <a:endParaRPr lang="en-US" sz="1400" baseline="0" dirty="0"/>
        </a:p>
      </dgm:t>
    </dgm:pt>
    <dgm:pt modelId="{439B54BC-6673-4CB0-A3F8-1B0B8DB0C343}" type="parTrans" cxnId="{AB65D06F-CAF2-487F-AAF1-17817F7E25F7}">
      <dgm:prSet/>
      <dgm:spPr/>
      <dgm:t>
        <a:bodyPr/>
        <a:lstStyle/>
        <a:p>
          <a:endParaRPr lang="en-US"/>
        </a:p>
      </dgm:t>
    </dgm:pt>
    <dgm:pt modelId="{823CB92D-902E-46DE-BEAA-EB1D6CE30A94}" type="sibTrans" cxnId="{AB65D06F-CAF2-487F-AAF1-17817F7E25F7}">
      <dgm:prSet/>
      <dgm:spPr/>
      <dgm:t>
        <a:bodyPr/>
        <a:lstStyle/>
        <a:p>
          <a:endParaRPr lang="en-US"/>
        </a:p>
      </dgm:t>
    </dgm:pt>
    <dgm:pt modelId="{5ADA7EEC-667D-4DA6-AC8A-8D76B18A01C5}">
      <dgm:prSet custT="1"/>
      <dgm:spPr/>
      <dgm:t>
        <a:bodyPr/>
        <a:lstStyle/>
        <a:p>
          <a:pPr rtl="0"/>
          <a:r>
            <a:rPr lang="en-US" sz="1400" b="0" baseline="0" dirty="0"/>
            <a:t> Classifier Models: Training, Prediction and Comparison </a:t>
          </a:r>
          <a:endParaRPr lang="en-US" sz="1400" dirty="0"/>
        </a:p>
      </dgm:t>
    </dgm:pt>
    <dgm:pt modelId="{834A898F-1E05-429D-8EC5-9144687213F1}" type="parTrans" cxnId="{C9455FB6-006F-40D8-91A9-8577FF5BB5EF}">
      <dgm:prSet/>
      <dgm:spPr/>
      <dgm:t>
        <a:bodyPr/>
        <a:lstStyle/>
        <a:p>
          <a:endParaRPr lang="en-US"/>
        </a:p>
      </dgm:t>
    </dgm:pt>
    <dgm:pt modelId="{CF10C5D7-9B55-49F3-9708-BA816F4EE41C}" type="sibTrans" cxnId="{C9455FB6-006F-40D8-91A9-8577FF5BB5EF}">
      <dgm:prSet/>
      <dgm:spPr/>
      <dgm:t>
        <a:bodyPr/>
        <a:lstStyle/>
        <a:p>
          <a:endParaRPr lang="en-US"/>
        </a:p>
      </dgm:t>
    </dgm:pt>
    <dgm:pt modelId="{713A65A4-2740-49EB-9F54-F0620E1E9932}">
      <dgm:prSet custT="1"/>
      <dgm:spPr/>
      <dgm:t>
        <a:bodyPr/>
        <a:lstStyle/>
        <a:p>
          <a:pPr rtl="0"/>
          <a:r>
            <a:rPr lang="en-US" sz="1400" b="0" baseline="0" dirty="0"/>
            <a:t>Class Prediction </a:t>
          </a:r>
          <a:endParaRPr lang="en-US" sz="1400" baseline="0" dirty="0"/>
        </a:p>
      </dgm:t>
    </dgm:pt>
    <dgm:pt modelId="{EDE72542-A522-423C-809F-9399D427B4BD}" type="parTrans" cxnId="{E4F75544-2373-4C72-B4F7-FE0C268DA289}">
      <dgm:prSet/>
      <dgm:spPr/>
      <dgm:t>
        <a:bodyPr/>
        <a:lstStyle/>
        <a:p>
          <a:endParaRPr lang="en-US"/>
        </a:p>
      </dgm:t>
    </dgm:pt>
    <dgm:pt modelId="{945AEADC-C585-49B1-B6AA-2243FEED94A4}" type="sibTrans" cxnId="{E4F75544-2373-4C72-B4F7-FE0C268DA289}">
      <dgm:prSet/>
      <dgm:spPr/>
      <dgm:t>
        <a:bodyPr/>
        <a:lstStyle/>
        <a:p>
          <a:endParaRPr lang="en-US"/>
        </a:p>
      </dgm:t>
    </dgm:pt>
    <dgm:pt modelId="{9DCDE0F4-8FD5-4F33-BA51-8B3B49D7CA45}">
      <dgm:prSet custT="1"/>
      <dgm:spPr/>
      <dgm:t>
        <a:bodyPr/>
        <a:lstStyle/>
        <a:p>
          <a:pPr rtl="0"/>
          <a:r>
            <a:rPr lang="en-US" sz="1400" b="0" baseline="0" dirty="0"/>
            <a:t>Evaluation Metrics (Classification Report  - Precision , Recall, etc ) </a:t>
          </a:r>
          <a:endParaRPr lang="en-US" sz="1400" baseline="0" dirty="0"/>
        </a:p>
      </dgm:t>
    </dgm:pt>
    <dgm:pt modelId="{9BD4376F-4165-427A-89A1-5918D283853B}" type="parTrans" cxnId="{F70FB1E1-504E-49FD-A480-BF7F54C39B09}">
      <dgm:prSet/>
      <dgm:spPr/>
      <dgm:t>
        <a:bodyPr/>
        <a:lstStyle/>
        <a:p>
          <a:endParaRPr lang="en-US"/>
        </a:p>
      </dgm:t>
    </dgm:pt>
    <dgm:pt modelId="{4595A12D-5C03-45E9-B8B9-7B6A11D3FF6F}" type="sibTrans" cxnId="{F70FB1E1-504E-49FD-A480-BF7F54C39B09}">
      <dgm:prSet/>
      <dgm:spPr/>
      <dgm:t>
        <a:bodyPr/>
        <a:lstStyle/>
        <a:p>
          <a:endParaRPr lang="en-US"/>
        </a:p>
      </dgm:t>
    </dgm:pt>
    <dgm:pt modelId="{84C738E7-BCCF-4870-9696-9A264A693DB9}" type="pres">
      <dgm:prSet presAssocID="{129B3614-5842-4F0D-8FB6-59ADF56E873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SG"/>
        </a:p>
      </dgm:t>
    </dgm:pt>
    <dgm:pt modelId="{8378C1B8-1DDE-44C7-986B-DAABAC563687}" type="pres">
      <dgm:prSet presAssocID="{129B3614-5842-4F0D-8FB6-59ADF56E8731}" presName="cycle" presStyleCnt="0"/>
      <dgm:spPr/>
    </dgm:pt>
    <dgm:pt modelId="{064C171C-ED97-474E-B9DD-768AE64E6FBA}" type="pres">
      <dgm:prSet presAssocID="{A891F5DE-75BF-4C65-802F-7D7F70ABA2D9}" presName="nodeFirs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BB4EB50E-7592-4C7A-B5FC-3BA968502EF5}" type="pres">
      <dgm:prSet presAssocID="{6FBADD8F-8F6C-4A8B-B692-8693B8CEAA4A}" presName="sibTransFirstNode" presStyleLbl="bgShp" presStyleIdx="0" presStyleCnt="1"/>
      <dgm:spPr/>
      <dgm:t>
        <a:bodyPr/>
        <a:lstStyle/>
        <a:p>
          <a:endParaRPr lang="en-SG"/>
        </a:p>
      </dgm:t>
    </dgm:pt>
    <dgm:pt modelId="{D8DC300F-AAD4-4DE2-BFA3-E1DABEA76CD9}" type="pres">
      <dgm:prSet presAssocID="{F2FD668A-4C07-4F5A-BE42-AECCE285C869}" presName="nodeFollowingNodes" presStyleLbl="node1" presStyleIdx="1" presStyleCnt="6" custRadScaleRad="96871" custRadScaleInc="18735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FBA2C5E4-0F54-41EC-B92B-AA02A8879014}" type="pres">
      <dgm:prSet presAssocID="{D4F963C1-5D08-4AFE-8189-6F11DF99E5AF}" presName="nodeFollowingNodes" presStyleLbl="node1" presStyleIdx="2" presStyleCnt="6" custRadScaleRad="102398" custRadScaleInc="-10641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D0D02BEC-AECC-41E5-B142-39169821397E}" type="pres">
      <dgm:prSet presAssocID="{5ADA7EEC-667D-4DA6-AC8A-8D76B18A01C5}" presName="nodeFollowingNodes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AFE6B765-9FB0-42BA-9D41-FBCAA76C4814}" type="pres">
      <dgm:prSet presAssocID="{713A65A4-2740-49EB-9F54-F0620E1E9932}" presName="nodeFollowingNodes" presStyleLbl="node1" presStyleIdx="4" presStyleCnt="6" custRadScaleRad="99493" custRadScaleInc="11460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2157E421-BC70-4ABB-8E28-C4A226EFC199}" type="pres">
      <dgm:prSet presAssocID="{9DCDE0F4-8FD5-4F33-BA51-8B3B49D7CA45}" presName="nodeFollowingNodes" presStyleLbl="node1" presStyleIdx="5" presStyleCnt="6" custRadScaleRad="99069" custRadScaleInc="-19651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C9455FB6-006F-40D8-91A9-8577FF5BB5EF}" srcId="{129B3614-5842-4F0D-8FB6-59ADF56E8731}" destId="{5ADA7EEC-667D-4DA6-AC8A-8D76B18A01C5}" srcOrd="3" destOrd="0" parTransId="{834A898F-1E05-429D-8EC5-9144687213F1}" sibTransId="{CF10C5D7-9B55-49F3-9708-BA816F4EE41C}"/>
    <dgm:cxn modelId="{AB65D06F-CAF2-487F-AAF1-17817F7E25F7}" srcId="{129B3614-5842-4F0D-8FB6-59ADF56E8731}" destId="{D4F963C1-5D08-4AFE-8189-6F11DF99E5AF}" srcOrd="2" destOrd="0" parTransId="{439B54BC-6673-4CB0-A3F8-1B0B8DB0C343}" sibTransId="{823CB92D-902E-46DE-BEAA-EB1D6CE30A94}"/>
    <dgm:cxn modelId="{0BD36EF5-F91C-476F-AB85-BD1B322646DA}" type="presOf" srcId="{9DCDE0F4-8FD5-4F33-BA51-8B3B49D7CA45}" destId="{2157E421-BC70-4ABB-8E28-C4A226EFC199}" srcOrd="0" destOrd="0" presId="urn:microsoft.com/office/officeart/2005/8/layout/cycle3"/>
    <dgm:cxn modelId="{79D6F116-404F-4D54-872B-07C2F9B029C7}" srcId="{129B3614-5842-4F0D-8FB6-59ADF56E8731}" destId="{F2FD668A-4C07-4F5A-BE42-AECCE285C869}" srcOrd="1" destOrd="0" parTransId="{B677CC91-3AD4-4111-9D1E-4BA55C2A5C7C}" sibTransId="{D973F1F8-352F-41FA-B174-D7200659E7F2}"/>
    <dgm:cxn modelId="{E4F75544-2373-4C72-B4F7-FE0C268DA289}" srcId="{129B3614-5842-4F0D-8FB6-59ADF56E8731}" destId="{713A65A4-2740-49EB-9F54-F0620E1E9932}" srcOrd="4" destOrd="0" parTransId="{EDE72542-A522-423C-809F-9399D427B4BD}" sibTransId="{945AEADC-C585-49B1-B6AA-2243FEED94A4}"/>
    <dgm:cxn modelId="{1F4B1738-F4E3-4C8E-A4A9-6075FB2E3C75}" srcId="{129B3614-5842-4F0D-8FB6-59ADF56E8731}" destId="{A891F5DE-75BF-4C65-802F-7D7F70ABA2D9}" srcOrd="0" destOrd="0" parTransId="{94043918-DF3B-4F2C-B3D4-59DC8D2FEF17}" sibTransId="{6FBADD8F-8F6C-4A8B-B692-8693B8CEAA4A}"/>
    <dgm:cxn modelId="{F467DBAF-D63C-43EB-B6AA-633C7B90DE2D}" type="presOf" srcId="{5ADA7EEC-667D-4DA6-AC8A-8D76B18A01C5}" destId="{D0D02BEC-AECC-41E5-B142-39169821397E}" srcOrd="0" destOrd="0" presId="urn:microsoft.com/office/officeart/2005/8/layout/cycle3"/>
    <dgm:cxn modelId="{131EAE8A-DCA3-4289-B888-DFB344C6C41D}" type="presOf" srcId="{A891F5DE-75BF-4C65-802F-7D7F70ABA2D9}" destId="{064C171C-ED97-474E-B9DD-768AE64E6FBA}" srcOrd="0" destOrd="0" presId="urn:microsoft.com/office/officeart/2005/8/layout/cycle3"/>
    <dgm:cxn modelId="{850C1E90-05F7-4B55-88DB-01DF3138FD9E}" type="presOf" srcId="{D4F963C1-5D08-4AFE-8189-6F11DF99E5AF}" destId="{FBA2C5E4-0F54-41EC-B92B-AA02A8879014}" srcOrd="0" destOrd="0" presId="urn:microsoft.com/office/officeart/2005/8/layout/cycle3"/>
    <dgm:cxn modelId="{F70FB1E1-504E-49FD-A480-BF7F54C39B09}" srcId="{129B3614-5842-4F0D-8FB6-59ADF56E8731}" destId="{9DCDE0F4-8FD5-4F33-BA51-8B3B49D7CA45}" srcOrd="5" destOrd="0" parTransId="{9BD4376F-4165-427A-89A1-5918D283853B}" sibTransId="{4595A12D-5C03-45E9-B8B9-7B6A11D3FF6F}"/>
    <dgm:cxn modelId="{0B0EA20A-967E-4D59-BC44-4E1DC47F0585}" type="presOf" srcId="{713A65A4-2740-49EB-9F54-F0620E1E9932}" destId="{AFE6B765-9FB0-42BA-9D41-FBCAA76C4814}" srcOrd="0" destOrd="0" presId="urn:microsoft.com/office/officeart/2005/8/layout/cycle3"/>
    <dgm:cxn modelId="{425205AE-8833-4D30-B3BC-79F7EB7C4224}" type="presOf" srcId="{129B3614-5842-4F0D-8FB6-59ADF56E8731}" destId="{84C738E7-BCCF-4870-9696-9A264A693DB9}" srcOrd="0" destOrd="0" presId="urn:microsoft.com/office/officeart/2005/8/layout/cycle3"/>
    <dgm:cxn modelId="{63DB4C2E-B8E6-4B96-A281-9453C9FEA6A7}" type="presOf" srcId="{F2FD668A-4C07-4F5A-BE42-AECCE285C869}" destId="{D8DC300F-AAD4-4DE2-BFA3-E1DABEA76CD9}" srcOrd="0" destOrd="0" presId="urn:microsoft.com/office/officeart/2005/8/layout/cycle3"/>
    <dgm:cxn modelId="{ACAB704E-DE0C-4F97-B2FF-0B349D2B1708}" type="presOf" srcId="{6FBADD8F-8F6C-4A8B-B692-8693B8CEAA4A}" destId="{BB4EB50E-7592-4C7A-B5FC-3BA968502EF5}" srcOrd="0" destOrd="0" presId="urn:microsoft.com/office/officeart/2005/8/layout/cycle3"/>
    <dgm:cxn modelId="{252A8D84-39D1-4D1B-9AFD-FFC050C75B31}" type="presParOf" srcId="{84C738E7-BCCF-4870-9696-9A264A693DB9}" destId="{8378C1B8-1DDE-44C7-986B-DAABAC563687}" srcOrd="0" destOrd="0" presId="urn:microsoft.com/office/officeart/2005/8/layout/cycle3"/>
    <dgm:cxn modelId="{FBB13B8E-0BAD-416C-ADDB-8514F8EC0CFC}" type="presParOf" srcId="{8378C1B8-1DDE-44C7-986B-DAABAC563687}" destId="{064C171C-ED97-474E-B9DD-768AE64E6FBA}" srcOrd="0" destOrd="0" presId="urn:microsoft.com/office/officeart/2005/8/layout/cycle3"/>
    <dgm:cxn modelId="{17EC3B85-E9C6-44EC-9176-49CA654AEA6E}" type="presParOf" srcId="{8378C1B8-1DDE-44C7-986B-DAABAC563687}" destId="{BB4EB50E-7592-4C7A-B5FC-3BA968502EF5}" srcOrd="1" destOrd="0" presId="urn:microsoft.com/office/officeart/2005/8/layout/cycle3"/>
    <dgm:cxn modelId="{DECAE2DA-F9F6-42C2-89A6-B5BC15CDA7EC}" type="presParOf" srcId="{8378C1B8-1DDE-44C7-986B-DAABAC563687}" destId="{D8DC300F-AAD4-4DE2-BFA3-E1DABEA76CD9}" srcOrd="2" destOrd="0" presId="urn:microsoft.com/office/officeart/2005/8/layout/cycle3"/>
    <dgm:cxn modelId="{BAEF8230-7C07-4BDA-AD93-8665E3D03CFC}" type="presParOf" srcId="{8378C1B8-1DDE-44C7-986B-DAABAC563687}" destId="{FBA2C5E4-0F54-41EC-B92B-AA02A8879014}" srcOrd="3" destOrd="0" presId="urn:microsoft.com/office/officeart/2005/8/layout/cycle3"/>
    <dgm:cxn modelId="{8CED4906-6482-487D-A98B-E83C74215639}" type="presParOf" srcId="{8378C1B8-1DDE-44C7-986B-DAABAC563687}" destId="{D0D02BEC-AECC-41E5-B142-39169821397E}" srcOrd="4" destOrd="0" presId="urn:microsoft.com/office/officeart/2005/8/layout/cycle3"/>
    <dgm:cxn modelId="{478E9543-C94C-4638-A90B-B757F9483712}" type="presParOf" srcId="{8378C1B8-1DDE-44C7-986B-DAABAC563687}" destId="{AFE6B765-9FB0-42BA-9D41-FBCAA76C4814}" srcOrd="5" destOrd="0" presId="urn:microsoft.com/office/officeart/2005/8/layout/cycle3"/>
    <dgm:cxn modelId="{D93CC11E-26AD-4C45-8281-00E09E5BC9A9}" type="presParOf" srcId="{8378C1B8-1DDE-44C7-986B-DAABAC563687}" destId="{2157E421-BC70-4ABB-8E28-C4A226EFC199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4EB50E-7592-4C7A-B5FC-3BA968502EF5}">
      <dsp:nvSpPr>
        <dsp:cNvPr id="0" name=""/>
        <dsp:cNvSpPr/>
      </dsp:nvSpPr>
      <dsp:spPr>
        <a:xfrm>
          <a:off x="1690726" y="-4656"/>
          <a:ext cx="5290273" cy="5290273"/>
        </a:xfrm>
        <a:prstGeom prst="circularArrow">
          <a:avLst>
            <a:gd name="adj1" fmla="val 5274"/>
            <a:gd name="adj2" fmla="val 312630"/>
            <a:gd name="adj3" fmla="val 14220747"/>
            <a:gd name="adj4" fmla="val 17131341"/>
            <a:gd name="adj5" fmla="val 5477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4C171C-ED97-474E-B9DD-768AE64E6FBA}">
      <dsp:nvSpPr>
        <dsp:cNvPr id="0" name=""/>
        <dsp:cNvSpPr/>
      </dsp:nvSpPr>
      <dsp:spPr>
        <a:xfrm>
          <a:off x="3325996" y="1675"/>
          <a:ext cx="2019733" cy="100986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400" b="0" kern="1200" baseline="0" dirty="0"/>
            <a:t>Data Preparation</a:t>
          </a:r>
          <a:endParaRPr lang="en-US" sz="1400" b="0" kern="1200" baseline="0" dirty="0"/>
        </a:p>
      </dsp:txBody>
      <dsp:txXfrm>
        <a:off x="3375294" y="50973"/>
        <a:ext cx="1921137" cy="911270"/>
      </dsp:txXfrm>
    </dsp:sp>
    <dsp:sp modelId="{D8DC300F-AAD4-4DE2-BFA3-E1DABEA76CD9}">
      <dsp:nvSpPr>
        <dsp:cNvPr id="0" name=""/>
        <dsp:cNvSpPr/>
      </dsp:nvSpPr>
      <dsp:spPr>
        <a:xfrm>
          <a:off x="5275052" y="1424343"/>
          <a:ext cx="2019733" cy="100986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400" b="0" kern="1200" baseline="0" dirty="0"/>
            <a:t>Exploratory Data Analysis</a:t>
          </a:r>
          <a:endParaRPr lang="en-US" sz="1400" kern="1200" baseline="0" dirty="0"/>
        </a:p>
      </dsp:txBody>
      <dsp:txXfrm>
        <a:off x="5324350" y="1473641"/>
        <a:ext cx="1921137" cy="911270"/>
      </dsp:txXfrm>
    </dsp:sp>
    <dsp:sp modelId="{FBA2C5E4-0F54-41EC-B92B-AA02A8879014}">
      <dsp:nvSpPr>
        <dsp:cNvPr id="0" name=""/>
        <dsp:cNvSpPr/>
      </dsp:nvSpPr>
      <dsp:spPr>
        <a:xfrm>
          <a:off x="5325308" y="3060128"/>
          <a:ext cx="2019733" cy="100986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400" b="0" kern="1200" baseline="0" dirty="0"/>
            <a:t>Feature Engineering</a:t>
          </a:r>
          <a:endParaRPr lang="en-US" sz="1400" kern="1200" baseline="0" dirty="0"/>
        </a:p>
      </dsp:txBody>
      <dsp:txXfrm>
        <a:off x="5374606" y="3109426"/>
        <a:ext cx="1921137" cy="911270"/>
      </dsp:txXfrm>
    </dsp:sp>
    <dsp:sp modelId="{D0D02BEC-AECC-41E5-B142-39169821397E}">
      <dsp:nvSpPr>
        <dsp:cNvPr id="0" name=""/>
        <dsp:cNvSpPr/>
      </dsp:nvSpPr>
      <dsp:spPr>
        <a:xfrm>
          <a:off x="3325996" y="4293986"/>
          <a:ext cx="2019733" cy="100986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baseline="0" dirty="0"/>
            <a:t> Classifier Models: Training, Prediction and Comparison </a:t>
          </a:r>
          <a:endParaRPr lang="en-US" sz="1400" kern="1200" dirty="0"/>
        </a:p>
      </dsp:txBody>
      <dsp:txXfrm>
        <a:off x="3375294" y="4343284"/>
        <a:ext cx="1921137" cy="911270"/>
      </dsp:txXfrm>
    </dsp:sp>
    <dsp:sp modelId="{AFE6B765-9FB0-42BA-9D41-FBCAA76C4814}">
      <dsp:nvSpPr>
        <dsp:cNvPr id="0" name=""/>
        <dsp:cNvSpPr/>
      </dsp:nvSpPr>
      <dsp:spPr>
        <a:xfrm>
          <a:off x="1376940" y="3019942"/>
          <a:ext cx="2019733" cy="100986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baseline="0" dirty="0"/>
            <a:t>Class Prediction </a:t>
          </a:r>
          <a:endParaRPr lang="en-US" sz="1400" kern="1200" baseline="0" dirty="0"/>
        </a:p>
      </dsp:txBody>
      <dsp:txXfrm>
        <a:off x="1426238" y="3069240"/>
        <a:ext cx="1921137" cy="911270"/>
      </dsp:txXfrm>
    </dsp:sp>
    <dsp:sp modelId="{2157E421-BC70-4ABB-8E28-C4A226EFC199}">
      <dsp:nvSpPr>
        <dsp:cNvPr id="0" name=""/>
        <dsp:cNvSpPr/>
      </dsp:nvSpPr>
      <dsp:spPr>
        <a:xfrm>
          <a:off x="1326701" y="1424341"/>
          <a:ext cx="2019733" cy="100986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baseline="0" dirty="0"/>
            <a:t>Evaluation Metrics (Classification Report  - Precision , Recall, etc ) </a:t>
          </a:r>
          <a:endParaRPr lang="en-US" sz="1400" kern="1200" baseline="0" dirty="0"/>
        </a:p>
      </dsp:txBody>
      <dsp:txXfrm>
        <a:off x="1375999" y="1473639"/>
        <a:ext cx="1921137" cy="9112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3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525" tIns="47750" rIns="95525" bIns="477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0445" y="3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525" tIns="47750" rIns="95525" bIns="4775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65225" y="1239838"/>
            <a:ext cx="4467225" cy="33512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525" tIns="47750" rIns="95525" bIns="4775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9428586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525" tIns="47750" rIns="95525" bIns="4775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0445" y="9428586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525" tIns="47750" rIns="95525" bIns="477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296213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spcFirstLastPara="1" wrap="square" lIns="95525" tIns="47750" rIns="95525" bIns="47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39838"/>
            <a:ext cx="4467225" cy="33512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1111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spcFirstLastPara="1" wrap="square" lIns="95525" tIns="47750" rIns="95525" bIns="47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39838"/>
            <a:ext cx="4467225" cy="33512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8250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spcFirstLastPara="1" wrap="square" lIns="95525" tIns="47750" rIns="95525" bIns="47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39838"/>
            <a:ext cx="4467225" cy="33512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325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spcFirstLastPara="1" wrap="square" lIns="95525" tIns="47750" rIns="95525" bIns="47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39838"/>
            <a:ext cx="4467225" cy="33512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3012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spcFirstLastPara="1" wrap="square" lIns="95525" tIns="47750" rIns="95525" bIns="47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39838"/>
            <a:ext cx="4467225" cy="33512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4437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spcFirstLastPara="1" wrap="square" lIns="95525" tIns="47750" rIns="95525" bIns="47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39838"/>
            <a:ext cx="4467225" cy="33512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2814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spcFirstLastPara="1" wrap="square" lIns="95525" tIns="47750" rIns="95525" bIns="47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39838"/>
            <a:ext cx="4467225" cy="33512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3419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gi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2"/>
          <p:cNvSpPr txBox="1">
            <a:spLocks noGrp="1"/>
          </p:cNvSpPr>
          <p:nvPr>
            <p:ph type="ctrTitle"/>
          </p:nvPr>
        </p:nvSpPr>
        <p:spPr>
          <a:xfrm>
            <a:off x="1388466" y="2121318"/>
            <a:ext cx="7411601" cy="1280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3F7E"/>
              </a:buClr>
              <a:buSzPts val="4400"/>
              <a:buFont typeface="Arial"/>
              <a:buNone/>
              <a:defRPr sz="4400" b="1" cap="none">
                <a:solidFill>
                  <a:srgbClr val="173F7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subTitle" idx="1"/>
          </p:nvPr>
        </p:nvSpPr>
        <p:spPr>
          <a:xfrm>
            <a:off x="1388466" y="3538489"/>
            <a:ext cx="6863514" cy="463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BBBC"/>
              </a:buClr>
              <a:buSzPts val="2400"/>
              <a:buNone/>
              <a:defRPr sz="2400" b="1" cap="none">
                <a:solidFill>
                  <a:srgbClr val="33BBB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body" idx="2"/>
          </p:nvPr>
        </p:nvSpPr>
        <p:spPr>
          <a:xfrm>
            <a:off x="1388466" y="4127589"/>
            <a:ext cx="6846887" cy="406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8" name="Google Shape;18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892325"/>
            <a:ext cx="1177848" cy="1093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84725" y="-22280"/>
            <a:ext cx="284673" cy="5373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99937" y="67433"/>
            <a:ext cx="3027124" cy="979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892325"/>
            <a:ext cx="1177848" cy="1093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84725" y="-22280"/>
            <a:ext cx="284673" cy="5373216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12"/>
          <p:cNvSpPr txBox="1">
            <a:spLocks noGrp="1"/>
          </p:cNvSpPr>
          <p:nvPr>
            <p:ph type="sldNum" idx="12"/>
          </p:nvPr>
        </p:nvSpPr>
        <p:spPr>
          <a:xfrm>
            <a:off x="7998691" y="6492874"/>
            <a:ext cx="1145309" cy="3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Page </a:t>
            </a: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3"/>
          <p:cNvSpPr txBox="1">
            <a:spLocks noGrp="1"/>
          </p:cNvSpPr>
          <p:nvPr>
            <p:ph type="title"/>
          </p:nvPr>
        </p:nvSpPr>
        <p:spPr>
          <a:xfrm>
            <a:off x="628650" y="250831"/>
            <a:ext cx="6600413" cy="545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3F7E"/>
              </a:buClr>
              <a:buSzPts val="3200"/>
              <a:buFont typeface="Arial"/>
              <a:buNone/>
              <a:defRPr sz="3200" b="1" cap="none">
                <a:solidFill>
                  <a:srgbClr val="173F7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6" name="Google Shape;26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88" y="250831"/>
            <a:ext cx="583844" cy="54556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3"/>
          <p:cNvSpPr txBox="1">
            <a:spLocks noGrp="1"/>
          </p:cNvSpPr>
          <p:nvPr>
            <p:ph type="body" idx="1"/>
          </p:nvPr>
        </p:nvSpPr>
        <p:spPr>
          <a:xfrm>
            <a:off x="628650" y="1167027"/>
            <a:ext cx="7886700" cy="414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Char char="•"/>
              <a:defRPr b="0" cap="none">
                <a:solidFill>
                  <a:srgbClr val="3F3F3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>
                <a:solidFill>
                  <a:srgbClr val="3F3F3F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8" name="Google Shape;28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88" y="250831"/>
            <a:ext cx="583844" cy="545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29063" y="-3081"/>
            <a:ext cx="1912776" cy="645447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13"/>
          <p:cNvSpPr txBox="1">
            <a:spLocks noGrp="1"/>
          </p:cNvSpPr>
          <p:nvPr>
            <p:ph type="sldNum" idx="12"/>
          </p:nvPr>
        </p:nvSpPr>
        <p:spPr>
          <a:xfrm>
            <a:off x="7998691" y="6492874"/>
            <a:ext cx="1145309" cy="3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Page </a:t>
            </a: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4"/>
          <p:cNvSpPr txBox="1">
            <a:spLocks noGrp="1"/>
          </p:cNvSpPr>
          <p:nvPr>
            <p:ph type="title"/>
          </p:nvPr>
        </p:nvSpPr>
        <p:spPr>
          <a:xfrm>
            <a:off x="628650" y="250831"/>
            <a:ext cx="6600413" cy="545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3F7E"/>
              </a:buClr>
              <a:buSzPts val="3200"/>
              <a:buFont typeface="Arial"/>
              <a:buNone/>
              <a:defRPr sz="3200" b="1" cap="none">
                <a:solidFill>
                  <a:srgbClr val="173F7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3" name="Google Shape;33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88" y="250831"/>
            <a:ext cx="583844" cy="54556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14"/>
          <p:cNvSpPr txBox="1">
            <a:spLocks noGrp="1"/>
          </p:cNvSpPr>
          <p:nvPr>
            <p:ph type="body" idx="1"/>
          </p:nvPr>
        </p:nvSpPr>
        <p:spPr>
          <a:xfrm>
            <a:off x="628650" y="1182205"/>
            <a:ext cx="7886700" cy="4651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58220"/>
              </a:buClr>
              <a:buSzPts val="2800"/>
              <a:buChar char="•"/>
              <a:defRPr b="1">
                <a:solidFill>
                  <a:srgbClr val="F58220"/>
                </a:solidFill>
              </a:defRPr>
            </a:lvl1pPr>
            <a:lvl2pPr marL="914400" lvl="1" indent="-381000" algn="just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>
                <a:solidFill>
                  <a:srgbClr val="3F3F3F"/>
                </a:solidFill>
              </a:defRPr>
            </a:lvl2pPr>
            <a:lvl3pPr marL="1371600" lvl="2" indent="-355600" algn="just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>
                <a:solidFill>
                  <a:srgbClr val="3F3F3F"/>
                </a:solidFill>
              </a:defRPr>
            </a:lvl3pPr>
            <a:lvl4pPr marL="1828800" lvl="3" indent="-342900" algn="just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─"/>
              <a:defRPr>
                <a:solidFill>
                  <a:srgbClr val="3F3F3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5" name="Google Shape;35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88" y="250831"/>
            <a:ext cx="583844" cy="545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29063" y="-3081"/>
            <a:ext cx="1912776" cy="645447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14"/>
          <p:cNvSpPr txBox="1">
            <a:spLocks noGrp="1"/>
          </p:cNvSpPr>
          <p:nvPr>
            <p:ph type="sldNum" idx="12"/>
          </p:nvPr>
        </p:nvSpPr>
        <p:spPr>
          <a:xfrm>
            <a:off x="7998691" y="6492874"/>
            <a:ext cx="1145309" cy="3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Page </a:t>
            </a: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5"/>
          <p:cNvSpPr txBox="1">
            <a:spLocks noGrp="1"/>
          </p:cNvSpPr>
          <p:nvPr>
            <p:ph type="title"/>
          </p:nvPr>
        </p:nvSpPr>
        <p:spPr>
          <a:xfrm>
            <a:off x="628650" y="250831"/>
            <a:ext cx="6600413" cy="545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3F7E"/>
              </a:buClr>
              <a:buSzPts val="3200"/>
              <a:buFont typeface="Arial"/>
              <a:buNone/>
              <a:defRPr sz="3200" b="1" cap="none">
                <a:solidFill>
                  <a:srgbClr val="173F7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0" name="Google Shape;4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88" y="250831"/>
            <a:ext cx="583844" cy="54556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15"/>
          <p:cNvSpPr txBox="1">
            <a:spLocks noGrp="1"/>
          </p:cNvSpPr>
          <p:nvPr>
            <p:ph type="body" idx="1"/>
          </p:nvPr>
        </p:nvSpPr>
        <p:spPr>
          <a:xfrm>
            <a:off x="4760913" y="1166813"/>
            <a:ext cx="3754437" cy="414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58220"/>
              </a:buClr>
              <a:buSzPts val="2800"/>
              <a:buChar char="•"/>
              <a:defRPr b="1">
                <a:solidFill>
                  <a:srgbClr val="F58220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>
                <a:solidFill>
                  <a:srgbClr val="3F3F3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>
                <a:solidFill>
                  <a:srgbClr val="3F3F3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─"/>
              <a:defRPr>
                <a:solidFill>
                  <a:srgbClr val="3F3F3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body" idx="2"/>
          </p:nvPr>
        </p:nvSpPr>
        <p:spPr>
          <a:xfrm>
            <a:off x="628650" y="1166812"/>
            <a:ext cx="3843959" cy="414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58220"/>
              </a:buClr>
              <a:buSzPts val="2800"/>
              <a:buChar char="•"/>
              <a:defRPr b="1">
                <a:solidFill>
                  <a:srgbClr val="F58220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>
                <a:solidFill>
                  <a:srgbClr val="3F3F3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>
                <a:solidFill>
                  <a:srgbClr val="3F3F3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─"/>
              <a:defRPr>
                <a:solidFill>
                  <a:srgbClr val="3F3F3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43" name="Google Shape;43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88" y="250831"/>
            <a:ext cx="583844" cy="545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29063" y="-3081"/>
            <a:ext cx="1912776" cy="645447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5"/>
          <p:cNvSpPr txBox="1">
            <a:spLocks noGrp="1"/>
          </p:cNvSpPr>
          <p:nvPr>
            <p:ph type="sldNum" idx="12"/>
          </p:nvPr>
        </p:nvSpPr>
        <p:spPr>
          <a:xfrm>
            <a:off x="7998691" y="6492874"/>
            <a:ext cx="1145309" cy="3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Page </a:t>
            </a: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 txBox="1">
            <a:spLocks noGrp="1"/>
          </p:cNvSpPr>
          <p:nvPr>
            <p:ph type="ctrTitle"/>
          </p:nvPr>
        </p:nvSpPr>
        <p:spPr>
          <a:xfrm>
            <a:off x="841814" y="3318389"/>
            <a:ext cx="7411601" cy="1280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3F7E"/>
              </a:buClr>
              <a:buSzPts val="4400"/>
              <a:buFont typeface="Arial"/>
              <a:buNone/>
              <a:defRPr sz="4400" b="1" cap="none">
                <a:solidFill>
                  <a:srgbClr val="173F7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subTitle" idx="1"/>
          </p:nvPr>
        </p:nvSpPr>
        <p:spPr>
          <a:xfrm>
            <a:off x="841814" y="4778842"/>
            <a:ext cx="6863514" cy="463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BBBC"/>
              </a:buClr>
              <a:buSzPts val="2400"/>
              <a:buNone/>
              <a:defRPr sz="2400" b="1" cap="none">
                <a:solidFill>
                  <a:srgbClr val="33BBB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49" name="Google Shape;49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337619"/>
            <a:ext cx="715617" cy="664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84725" y="-22280"/>
            <a:ext cx="284673" cy="5373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337619"/>
            <a:ext cx="715617" cy="664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84725" y="-22280"/>
            <a:ext cx="284673" cy="5373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49734" y="0"/>
            <a:ext cx="4046202" cy="136535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6"/>
          <p:cNvSpPr txBox="1">
            <a:spLocks noGrp="1"/>
          </p:cNvSpPr>
          <p:nvPr>
            <p:ph type="sldNum" idx="12"/>
          </p:nvPr>
        </p:nvSpPr>
        <p:spPr>
          <a:xfrm>
            <a:off x="7998691" y="6492874"/>
            <a:ext cx="1145309" cy="3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Page </a:t>
            </a: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7"/>
          <p:cNvSpPr txBox="1">
            <a:spLocks noGrp="1"/>
          </p:cNvSpPr>
          <p:nvPr>
            <p:ph type="title"/>
          </p:nvPr>
        </p:nvSpPr>
        <p:spPr>
          <a:xfrm>
            <a:off x="628650" y="250831"/>
            <a:ext cx="6600413" cy="545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3F7E"/>
              </a:buClr>
              <a:buSzPts val="3200"/>
              <a:buFont typeface="Arial"/>
              <a:buNone/>
              <a:defRPr sz="3200" b="1" cap="none">
                <a:solidFill>
                  <a:srgbClr val="173F7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7" name="Google Shape;57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88" y="250831"/>
            <a:ext cx="583844" cy="545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88" y="250831"/>
            <a:ext cx="583844" cy="545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29063" y="-3081"/>
            <a:ext cx="1912776" cy="645447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7"/>
          <p:cNvSpPr txBox="1">
            <a:spLocks noGrp="1"/>
          </p:cNvSpPr>
          <p:nvPr>
            <p:ph type="sldNum" idx="12"/>
          </p:nvPr>
        </p:nvSpPr>
        <p:spPr>
          <a:xfrm>
            <a:off x="7998691" y="6492874"/>
            <a:ext cx="1145309" cy="3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Page </a:t>
            </a: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>
            <a:spLocks noGrp="1"/>
          </p:cNvSpPr>
          <p:nvPr>
            <p:ph type="body" idx="1"/>
          </p:nvPr>
        </p:nvSpPr>
        <p:spPr>
          <a:xfrm>
            <a:off x="1859791" y="2510394"/>
            <a:ext cx="5464175" cy="803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BBBC"/>
              </a:buClr>
              <a:buSzPts val="4800"/>
              <a:buNone/>
              <a:defRPr sz="4800" b="1">
                <a:solidFill>
                  <a:srgbClr val="33BBBC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body" idx="2"/>
          </p:nvPr>
        </p:nvSpPr>
        <p:spPr>
          <a:xfrm>
            <a:off x="1859791" y="3647178"/>
            <a:ext cx="5464175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3F7E"/>
              </a:buClr>
              <a:buSzPts val="2000"/>
              <a:buNone/>
              <a:defRPr sz="2000">
                <a:solidFill>
                  <a:srgbClr val="173F7E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64" name="Google Shape;64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84725" y="-22280"/>
            <a:ext cx="284673" cy="5373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84725" y="-22280"/>
            <a:ext cx="284673" cy="5373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4489" y="162963"/>
            <a:ext cx="3276677" cy="112523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8"/>
          <p:cNvSpPr txBox="1">
            <a:spLocks noGrp="1"/>
          </p:cNvSpPr>
          <p:nvPr>
            <p:ph type="sldNum" idx="12"/>
          </p:nvPr>
        </p:nvSpPr>
        <p:spPr>
          <a:xfrm>
            <a:off x="7998691" y="6492874"/>
            <a:ext cx="1145309" cy="3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Page </a:t>
            </a: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50831"/>
            <a:ext cx="6600413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Agenda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" y="250831"/>
            <a:ext cx="583844" cy="545560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1167027"/>
            <a:ext cx="7886700" cy="4143375"/>
          </a:xfrm>
        </p:spPr>
        <p:txBody>
          <a:bodyPr/>
          <a:lstStyle>
            <a:lvl1pPr marL="514350" indent="-514350" algn="just">
              <a:buFont typeface="Arial" panose="020B0604020202020204" pitchFamily="34" charset="0"/>
              <a:buChar char="•"/>
              <a:defRPr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Agenda 1</a:t>
            </a:r>
          </a:p>
          <a:p>
            <a:pPr lvl="0"/>
            <a:r>
              <a:rPr lang="en-US" dirty="0"/>
              <a:t>Agenda 2</a:t>
            </a:r>
          </a:p>
          <a:p>
            <a:pPr lvl="0"/>
            <a:r>
              <a:rPr lang="en-US" dirty="0"/>
              <a:t>Agenda 3</a:t>
            </a:r>
          </a:p>
          <a:p>
            <a:pPr lvl="0"/>
            <a:r>
              <a:rPr lang="en-US" dirty="0"/>
              <a:t>Agenda 4</a:t>
            </a:r>
          </a:p>
          <a:p>
            <a:pPr lvl="0"/>
            <a:r>
              <a:rPr lang="en-US" dirty="0"/>
              <a:t>Agenda 5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" y="250831"/>
            <a:ext cx="583844" cy="54556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063" y="-3081"/>
            <a:ext cx="1912776" cy="645447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8691" y="6492874"/>
            <a:ext cx="114530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SG" dirty="0"/>
              <a:t>Page </a:t>
            </a:r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7524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sldNum" idx="12"/>
          </p:nvPr>
        </p:nvSpPr>
        <p:spPr>
          <a:xfrm>
            <a:off x="7998692" y="6492874"/>
            <a:ext cx="1025668" cy="24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Page </a:t>
            </a:r>
            <a:fld id="{00000000-1234-1234-1234-123412341234}" type="slidenum">
              <a:rPr lang="en-SG"/>
              <a:t>‹#›</a:t>
            </a:fld>
            <a:endParaRPr/>
          </a:p>
        </p:txBody>
      </p:sp>
      <p:sp>
        <p:nvSpPr>
          <p:cNvPr id="13" name="Google Shape;13;p11"/>
          <p:cNvSpPr txBox="1"/>
          <p:nvPr/>
        </p:nvSpPr>
        <p:spPr>
          <a:xfrm>
            <a:off x="4331855" y="6492874"/>
            <a:ext cx="3987339" cy="24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0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© 2021 National University of Singapore. All Rights Reserved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"/>
          <p:cNvSpPr txBox="1">
            <a:spLocks noGrp="1"/>
          </p:cNvSpPr>
          <p:nvPr>
            <p:ph type="subTitle" idx="1"/>
          </p:nvPr>
        </p:nvSpPr>
        <p:spPr>
          <a:xfrm>
            <a:off x="1388466" y="3538489"/>
            <a:ext cx="6863514" cy="463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BBBC"/>
              </a:buClr>
              <a:buSzPts val="2400"/>
              <a:buNone/>
            </a:pPr>
            <a:r>
              <a:rPr lang="en-SG" dirty="0"/>
              <a:t>PROJECT PROPOSAL FIRST PRESENTATION</a:t>
            </a:r>
            <a:endParaRPr dirty="0"/>
          </a:p>
        </p:txBody>
      </p:sp>
      <p:sp>
        <p:nvSpPr>
          <p:cNvPr id="74" name="Google Shape;74;p1"/>
          <p:cNvSpPr txBox="1">
            <a:spLocks noGrp="1"/>
          </p:cNvSpPr>
          <p:nvPr>
            <p:ph type="body" idx="2"/>
          </p:nvPr>
        </p:nvSpPr>
        <p:spPr>
          <a:xfrm>
            <a:off x="1396779" y="4149844"/>
            <a:ext cx="6846887" cy="406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SG"/>
              <a:t>HONG WEI KOH &amp; SIVA KRISHNA THOTA</a:t>
            </a:r>
            <a:endParaRPr/>
          </a:p>
        </p:txBody>
      </p:sp>
      <p:sp>
        <p:nvSpPr>
          <p:cNvPr id="75" name="Google Shape;75;p1"/>
          <p:cNvSpPr txBox="1">
            <a:spLocks noGrp="1"/>
          </p:cNvSpPr>
          <p:nvPr>
            <p:ph type="sldNum" idx="12"/>
          </p:nvPr>
        </p:nvSpPr>
        <p:spPr>
          <a:xfrm>
            <a:off x="7998691" y="6492874"/>
            <a:ext cx="1145309" cy="3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Page </a:t>
            </a:r>
            <a:fld id="{00000000-1234-1234-1234-123412341234}" type="slidenum">
              <a:rPr lang="en-SG"/>
              <a:t>1</a:t>
            </a:fld>
            <a:endParaRPr/>
          </a:p>
        </p:txBody>
      </p:sp>
      <p:pic>
        <p:nvPicPr>
          <p:cNvPr id="6" name="Picture 5" descr="keon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19" b="60686"/>
          <a:stretch>
            <a:fillRect/>
          </a:stretch>
        </p:blipFill>
        <p:spPr bwMode="auto">
          <a:xfrm>
            <a:off x="1255595" y="1746303"/>
            <a:ext cx="7540388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xmlns:lc="http://schemas.openxmlformats.org/drawingml/2006/lockedCanvas" id="{BA2B6350-070B-4DA0-ADE7-E7FFDCD3EF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3458" y="1800710"/>
            <a:ext cx="1152525" cy="6762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207225" y="2676797"/>
            <a:ext cx="5036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HOME CREDIT DEFAULT RISK</a:t>
            </a:r>
            <a:endParaRPr lang="en-SG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2830"/>
            <a:ext cx="6600413" cy="771098"/>
          </a:xfrm>
        </p:spPr>
        <p:txBody>
          <a:bodyPr>
            <a:normAutofit fontScale="90000"/>
          </a:bodyPr>
          <a:lstStyle/>
          <a:p>
            <a:r>
              <a:rPr lang="en-US" sz="2700" b="0" dirty="0" smtClean="0"/>
              <a:t/>
            </a:r>
            <a:br>
              <a:rPr lang="en-US" sz="2700" b="0" dirty="0" smtClean="0"/>
            </a:br>
            <a:r>
              <a:rPr lang="en-US" sz="2700" dirty="0" smtClean="0"/>
              <a:t>Different </a:t>
            </a:r>
            <a:r>
              <a:rPr lang="en-US" sz="2700" dirty="0"/>
              <a:t>kinds of classes in every categorical column</a:t>
            </a:r>
            <a:r>
              <a:rPr lang="en-US" b="0" dirty="0"/>
              <a:t/>
            </a:r>
            <a:br>
              <a:rPr lang="en-US" b="0" dirty="0"/>
            </a:b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mtClean="0"/>
              <a:t>Page </a:t>
            </a:r>
            <a:fld id="{00000000-1234-1234-1234-123412341234}" type="slidenum">
              <a:rPr lang="en-SG" smtClean="0"/>
              <a:t>10</a:t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49" y="956858"/>
            <a:ext cx="4609390" cy="546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10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Column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569" y="1173852"/>
            <a:ext cx="7886700" cy="641300"/>
          </a:xfrm>
        </p:spPr>
        <p:txBody>
          <a:bodyPr>
            <a:normAutofit/>
          </a:bodyPr>
          <a:lstStyle/>
          <a:p>
            <a:pPr marL="50800" indent="0">
              <a:buNone/>
            </a:pPr>
            <a:r>
              <a:rPr lang="en-US" sz="2400" dirty="0">
                <a:solidFill>
                  <a:srgbClr val="E03424"/>
                </a:solidFill>
                <a:latin typeface="Roboto Light"/>
                <a:cs typeface="Roboto Light"/>
              </a:rPr>
              <a:t>EDA suggests that most people returned the money</a:t>
            </a:r>
            <a:endParaRPr lang="en-SG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mtClean="0"/>
              <a:t>Page </a:t>
            </a:r>
            <a:fld id="{00000000-1234-1234-1234-123412341234}" type="slidenum">
              <a:rPr lang="en-SG" smtClean="0"/>
              <a:t>11</a:t>
            </a:fld>
            <a:endParaRPr/>
          </a:p>
        </p:txBody>
      </p:sp>
      <p:pic>
        <p:nvPicPr>
          <p:cNvPr id="5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xmlns="" id="{39F9AF3C-2372-4734-9155-1FE72AA27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69" y="1945136"/>
            <a:ext cx="3569101" cy="2380233"/>
          </a:xfrm>
          <a:prstGeom prst="rect">
            <a:avLst/>
          </a:prstGeom>
        </p:spPr>
      </p:pic>
      <p:pic>
        <p:nvPicPr>
          <p:cNvPr id="6" name="Picture 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xmlns="" id="{B165221B-AED9-4523-9F81-836D2A8B1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0168" y="1942395"/>
            <a:ext cx="3521177" cy="238571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DDA2D325-90CA-4717-AD47-53112F716453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392140" y="1815152"/>
            <a:ext cx="40558" cy="4295673"/>
          </a:xfrm>
          <a:prstGeom prst="line">
            <a:avLst/>
          </a:prstGeom>
          <a:ln w="12700">
            <a:solidFill>
              <a:srgbClr val="E4E4E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2382" y="4694830"/>
            <a:ext cx="399340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latin typeface="Roboto Regular" pitchFamily="2" charset="0"/>
                <a:ea typeface="Roboto Regular" pitchFamily="2" charset="0"/>
                <a:cs typeface="Courier New" panose="02070309020205020404" pitchFamily="49" charset="0"/>
              </a:rPr>
              <a:t>Females are the highest borrowers with counts: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latin typeface="Roboto Regular" pitchFamily="2" charset="0"/>
                <a:ea typeface="Roboto Regular" pitchFamily="2" charset="0"/>
                <a:cs typeface="Courier New" panose="02070309020205020404" pitchFamily="49" charset="0"/>
              </a:rPr>
              <a:t>F - 202448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latin typeface="Roboto Regular" pitchFamily="2" charset="0"/>
                <a:ea typeface="Roboto Regular" pitchFamily="2" charset="0"/>
                <a:cs typeface="Courier New" panose="02070309020205020404" pitchFamily="49" charset="0"/>
              </a:rPr>
              <a:t>M - 105059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latin typeface="Roboto Regular" pitchFamily="2" charset="0"/>
                <a:ea typeface="Roboto Regular" pitchFamily="2" charset="0"/>
                <a:cs typeface="Courier New" panose="02070309020205020404" pitchFamily="49" charset="0"/>
              </a:rPr>
              <a:t>XNA - 4</a:t>
            </a:r>
            <a:r>
              <a:rPr lang="en-US" altLang="en-US" dirty="0">
                <a:solidFill>
                  <a:schemeClr val="tx1"/>
                </a:solidFill>
                <a:latin typeface="Roboto Regular" pitchFamily="2" charset="0"/>
                <a:ea typeface="Roboto Regular" pitchFamily="2" charset="0"/>
              </a:rPr>
              <a:t> </a:t>
            </a:r>
          </a:p>
          <a:p>
            <a:endParaRPr lang="en-SG" dirty="0"/>
          </a:p>
        </p:txBody>
      </p:sp>
      <p:sp>
        <p:nvSpPr>
          <p:cNvPr id="9" name="TextBox 8"/>
          <p:cNvSpPr txBox="1"/>
          <p:nvPr/>
        </p:nvSpPr>
        <p:spPr>
          <a:xfrm>
            <a:off x="4883253" y="4694830"/>
            <a:ext cx="360387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latin typeface="Roboto Regular" pitchFamily="2" charset="0"/>
                <a:ea typeface="Roboto Regular" pitchFamily="2" charset="0"/>
                <a:cs typeface="Courier New" panose="02070309020205020404" pitchFamily="49" charset="0"/>
              </a:rPr>
              <a:t>Most people returned the borrowed money:</a:t>
            </a:r>
          </a:p>
          <a:p>
            <a:pPr lvl="0" defTabSz="914400" eaLnBrk="0" hangingPunct="0"/>
            <a:r>
              <a:rPr lang="en-US" altLang="en-US" dirty="0">
                <a:latin typeface="Roboto Regular" pitchFamily="2" charset="0"/>
                <a:ea typeface="Roboto Regular" pitchFamily="2" charset="0"/>
                <a:cs typeface="Courier New" panose="02070309020205020404" pitchFamily="49" charset="0"/>
              </a:rPr>
              <a:t>0  - 282686</a:t>
            </a:r>
          </a:p>
          <a:p>
            <a:pPr lvl="0" defTabSz="914400" eaLnBrk="0" hangingPunct="0"/>
            <a:r>
              <a:rPr lang="en-US" altLang="en-US" dirty="0">
                <a:latin typeface="Roboto Regular" pitchFamily="2" charset="0"/>
                <a:ea typeface="Roboto Regular" pitchFamily="2" charset="0"/>
                <a:cs typeface="Courier New" panose="02070309020205020404" pitchFamily="49" charset="0"/>
              </a:rPr>
              <a:t>1  -   24825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9827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Occupation type </a:t>
            </a:r>
            <a:r>
              <a:rPr lang="en-US" dirty="0" err="1" smtClean="0"/>
              <a:t>vs</a:t>
            </a:r>
            <a:r>
              <a:rPr lang="en-US" dirty="0" smtClean="0"/>
              <a:t> Borrowers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91" y="1126085"/>
            <a:ext cx="7886700" cy="709539"/>
          </a:xfrm>
        </p:spPr>
        <p:txBody>
          <a:bodyPr/>
          <a:lstStyle/>
          <a:p>
            <a:pPr marL="50800" indent="0">
              <a:buNone/>
            </a:pPr>
            <a:r>
              <a:rPr lang="en-US" sz="2400" dirty="0">
                <a:solidFill>
                  <a:srgbClr val="E03424"/>
                </a:solidFill>
                <a:latin typeface="Roboto Light"/>
                <a:cs typeface="Roboto Light"/>
              </a:rPr>
              <a:t>Laborers - occupation type were the most borrowers.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mtClean="0"/>
              <a:t>Page </a:t>
            </a:r>
            <a:fld id="{00000000-1234-1234-1234-123412341234}" type="slidenum">
              <a:rPr lang="en-SG" smtClean="0"/>
              <a:t>12</a:t>
            </a:fld>
            <a:endParaRPr/>
          </a:p>
        </p:txBody>
      </p:sp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xmlns="" id="{0645DEDD-C2EA-44D3-A691-C6DBC91B4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91" y="1699767"/>
            <a:ext cx="8589600" cy="42506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3427" y="5913871"/>
            <a:ext cx="5743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Regular" pitchFamily="2" charset="0"/>
                <a:ea typeface="Roboto Regular" pitchFamily="2" charset="0"/>
                <a:cs typeface="Helvetica Neue Light"/>
              </a:rPr>
              <a:t>Most of the clients are laborers and the least of the clients are IT Staff.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4205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 Models 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91" y="1064669"/>
            <a:ext cx="7886700" cy="798251"/>
          </a:xfrm>
        </p:spPr>
        <p:txBody>
          <a:bodyPr>
            <a:normAutofit/>
          </a:bodyPr>
          <a:lstStyle/>
          <a:p>
            <a:pPr marL="50800" indent="0" eaLnBrk="1" hangingPunct="1">
              <a:buNone/>
            </a:pPr>
            <a:r>
              <a:rPr lang="en-US" sz="1800" dirty="0">
                <a:solidFill>
                  <a:srgbClr val="E03424"/>
                </a:solidFill>
                <a:latin typeface="Roboto Light"/>
                <a:cs typeface="Roboto Light"/>
              </a:rPr>
              <a:t>Predictive Modeling – Outcome of the model is expected to </a:t>
            </a:r>
            <a:r>
              <a:rPr lang="en-US" sz="1800" dirty="0" smtClean="0">
                <a:solidFill>
                  <a:srgbClr val="E03424"/>
                </a:solidFill>
                <a:latin typeface="Roboto Light"/>
                <a:cs typeface="Roboto Light"/>
              </a:rPr>
              <a:t>identify </a:t>
            </a:r>
            <a:r>
              <a:rPr lang="en-US" sz="1800" dirty="0">
                <a:solidFill>
                  <a:srgbClr val="E03424"/>
                </a:solidFill>
                <a:latin typeface="Roboto Light"/>
                <a:cs typeface="Roboto Light"/>
              </a:rPr>
              <a:t>the potential that someone will default on a loan</a:t>
            </a:r>
            <a:endParaRPr lang="en-SG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mtClean="0"/>
              <a:t>Page </a:t>
            </a:r>
            <a:fld id="{00000000-1234-1234-1234-123412341234}" type="slidenum">
              <a:rPr lang="en-SG" smtClean="0"/>
              <a:t>13</a:t>
            </a:fld>
            <a:endParaRPr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9478773-18C8-4AD6-B94C-57D7F4CB9856}"/>
              </a:ext>
            </a:extLst>
          </p:cNvPr>
          <p:cNvSpPr/>
          <p:nvPr/>
        </p:nvSpPr>
        <p:spPr>
          <a:xfrm>
            <a:off x="2609456" y="2343815"/>
            <a:ext cx="2638800" cy="10944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Model :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33A64416-5503-4D4D-B10A-80055B8D0200}"/>
              </a:ext>
            </a:extLst>
          </p:cNvPr>
          <p:cNvCxnSpPr>
            <a:cxnSpLocks/>
          </p:cNvCxnSpPr>
          <p:nvPr/>
        </p:nvCxnSpPr>
        <p:spPr>
          <a:xfrm>
            <a:off x="429469" y="2891015"/>
            <a:ext cx="21304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358ADE66-8B54-4907-9DF5-B102BB94707C}"/>
              </a:ext>
            </a:extLst>
          </p:cNvPr>
          <p:cNvCxnSpPr>
            <a:cxnSpLocks/>
          </p:cNvCxnSpPr>
          <p:nvPr/>
        </p:nvCxnSpPr>
        <p:spPr>
          <a:xfrm>
            <a:off x="5248256" y="2889619"/>
            <a:ext cx="23037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6763" y="2497540"/>
            <a:ext cx="1731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Regular" pitchFamily="2" charset="0"/>
                <a:ea typeface="Roboto Regular" pitchFamily="2" charset="0"/>
                <a:cs typeface="Helvetica Neue Light"/>
              </a:rPr>
              <a:t>INPUT </a:t>
            </a:r>
            <a:r>
              <a:rPr lang="en-US" dirty="0" smtClean="0">
                <a:latin typeface="Roboto Regular" pitchFamily="2" charset="0"/>
                <a:ea typeface="Roboto Regular" pitchFamily="2" charset="0"/>
                <a:cs typeface="Helvetica Neue Light"/>
              </a:rPr>
              <a:t>FEATURES</a:t>
            </a:r>
            <a:endParaRPr lang="en-US" dirty="0">
              <a:latin typeface="Roboto Regular" pitchFamily="2" charset="0"/>
              <a:ea typeface="Roboto Regular" pitchFamily="2" charset="0"/>
              <a:cs typeface="Helvetica Neue Light"/>
            </a:endParaRPr>
          </a:p>
          <a:p>
            <a:endParaRPr lang="en-SG" dirty="0"/>
          </a:p>
        </p:txBody>
      </p:sp>
      <p:sp>
        <p:nvSpPr>
          <p:cNvPr id="9" name="TextBox 8"/>
          <p:cNvSpPr txBox="1"/>
          <p:nvPr/>
        </p:nvSpPr>
        <p:spPr>
          <a:xfrm>
            <a:off x="5394871" y="2453494"/>
            <a:ext cx="2010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Regular" pitchFamily="2" charset="0"/>
                <a:ea typeface="Roboto Regular" pitchFamily="2" charset="0"/>
                <a:cs typeface="Helvetica Neue Light"/>
              </a:rPr>
              <a:t>PREDICTED OUTPUT</a:t>
            </a:r>
          </a:p>
          <a:p>
            <a:endParaRPr lang="en-SG" dirty="0"/>
          </a:p>
        </p:txBody>
      </p:sp>
      <p:sp>
        <p:nvSpPr>
          <p:cNvPr id="10" name="TextBox 9"/>
          <p:cNvSpPr txBox="1"/>
          <p:nvPr/>
        </p:nvSpPr>
        <p:spPr>
          <a:xfrm>
            <a:off x="309121" y="2976714"/>
            <a:ext cx="2371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Roboto Regular" pitchFamily="2" charset="0"/>
                <a:ea typeface="Roboto Regular" pitchFamily="2" charset="0"/>
                <a:cs typeface="Helvetica Neue Light"/>
              </a:rPr>
              <a:t>( After </a:t>
            </a:r>
            <a:r>
              <a:rPr lang="en-US" dirty="0">
                <a:latin typeface="Roboto Regular" pitchFamily="2" charset="0"/>
                <a:ea typeface="Roboto Regular" pitchFamily="2" charset="0"/>
                <a:cs typeface="Helvetica Neue Light"/>
              </a:rPr>
              <a:t>feature </a:t>
            </a:r>
            <a:r>
              <a:rPr lang="en-US" dirty="0" smtClean="0">
                <a:latin typeface="Roboto Regular" pitchFamily="2" charset="0"/>
                <a:ea typeface="Roboto Regular" pitchFamily="2" charset="0"/>
                <a:cs typeface="Helvetica Neue Light"/>
              </a:rPr>
              <a:t>engineering )</a:t>
            </a:r>
            <a:endParaRPr lang="en-SG" dirty="0"/>
          </a:p>
        </p:txBody>
      </p:sp>
      <p:sp>
        <p:nvSpPr>
          <p:cNvPr id="11" name="TextBox 10"/>
          <p:cNvSpPr txBox="1"/>
          <p:nvPr/>
        </p:nvSpPr>
        <p:spPr>
          <a:xfrm>
            <a:off x="5394871" y="2989401"/>
            <a:ext cx="2133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Roboto Regular" pitchFamily="2" charset="0"/>
                <a:ea typeface="Roboto Regular" pitchFamily="2" charset="0"/>
                <a:cs typeface="Helvetica Neue Light"/>
              </a:rPr>
              <a:t>( classification </a:t>
            </a:r>
            <a:r>
              <a:rPr lang="en-US" dirty="0">
                <a:latin typeface="Roboto Regular" pitchFamily="2" charset="0"/>
                <a:ea typeface="Roboto Regular" pitchFamily="2" charset="0"/>
                <a:cs typeface="Helvetica Neue Light"/>
              </a:rPr>
              <a:t>for 0 or 1)</a:t>
            </a:r>
          </a:p>
          <a:p>
            <a:endParaRPr lang="en-SG" dirty="0"/>
          </a:p>
        </p:txBody>
      </p:sp>
      <p:sp>
        <p:nvSpPr>
          <p:cNvPr id="12" name="TextBox 11"/>
          <p:cNvSpPr txBox="1"/>
          <p:nvPr/>
        </p:nvSpPr>
        <p:spPr>
          <a:xfrm>
            <a:off x="111991" y="3984019"/>
            <a:ext cx="886973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/>
            <a:r>
              <a:rPr lang="en-US" sz="1600" dirty="0">
                <a:solidFill>
                  <a:srgbClr val="576466"/>
                </a:solidFill>
                <a:latin typeface="Roboto Regular"/>
                <a:cs typeface="Roboto Regular"/>
              </a:rPr>
              <a:t>Expected Target Outcome: 0 or 1, 0 – Not a defaulter, 1 – potential defaulter.</a:t>
            </a:r>
          </a:p>
          <a:p>
            <a:pPr eaLnBrk="1" hangingPunct="1"/>
            <a:endParaRPr lang="en-US" sz="1600" dirty="0">
              <a:solidFill>
                <a:srgbClr val="576466"/>
              </a:solidFill>
              <a:latin typeface="Roboto Regular"/>
              <a:cs typeface="Roboto Regular"/>
            </a:endParaRPr>
          </a:p>
          <a:p>
            <a:pPr eaLnBrk="1" hangingPunct="1"/>
            <a:r>
              <a:rPr lang="en-US" sz="1600" dirty="0" smtClean="0">
                <a:solidFill>
                  <a:srgbClr val="576466"/>
                </a:solidFill>
                <a:latin typeface="Roboto Regular"/>
                <a:cs typeface="Roboto Regular"/>
              </a:rPr>
              <a:t>Performance </a:t>
            </a:r>
            <a:r>
              <a:rPr lang="en-US" sz="1600" dirty="0">
                <a:solidFill>
                  <a:srgbClr val="576466"/>
                </a:solidFill>
                <a:latin typeface="Roboto Regular"/>
                <a:cs typeface="Roboto Regular"/>
              </a:rPr>
              <a:t>Metrics </a:t>
            </a:r>
            <a:r>
              <a:rPr lang="en-US" sz="1600" dirty="0" smtClean="0">
                <a:solidFill>
                  <a:srgbClr val="576466"/>
                </a:solidFill>
                <a:latin typeface="Roboto Regular"/>
                <a:cs typeface="Roboto Regular"/>
              </a:rPr>
              <a:t>:  </a:t>
            </a:r>
            <a:r>
              <a:rPr lang="en-US" sz="1600" dirty="0">
                <a:solidFill>
                  <a:srgbClr val="576466"/>
                </a:solidFill>
                <a:latin typeface="Roboto Regular"/>
                <a:cs typeface="Roboto Regular"/>
              </a:rPr>
              <a:t>Accuracy.</a:t>
            </a:r>
          </a:p>
          <a:p>
            <a:pPr eaLnBrk="1" hangingPunct="1"/>
            <a:endParaRPr lang="en-US" sz="1600" dirty="0">
              <a:solidFill>
                <a:srgbClr val="576466"/>
              </a:solidFill>
              <a:latin typeface="Roboto Regular"/>
              <a:cs typeface="Roboto Regular"/>
            </a:endParaRPr>
          </a:p>
          <a:p>
            <a:pPr eaLnBrk="1" hangingPunct="1"/>
            <a:r>
              <a:rPr lang="en-US" sz="1600" dirty="0" smtClean="0">
                <a:solidFill>
                  <a:srgbClr val="576466"/>
                </a:solidFill>
                <a:latin typeface="Roboto Regular"/>
                <a:cs typeface="Roboto Regular"/>
              </a:rPr>
              <a:t>ML Models : </a:t>
            </a:r>
            <a:r>
              <a:rPr lang="en-US" sz="1600" dirty="0">
                <a:solidFill>
                  <a:srgbClr val="576466"/>
                </a:solidFill>
                <a:latin typeface="Roboto Regular"/>
                <a:cs typeface="Roboto Regular"/>
              </a:rPr>
              <a:t>Logistic regression, Random forest, </a:t>
            </a:r>
            <a:r>
              <a:rPr lang="en-US" sz="1600" dirty="0" err="1">
                <a:solidFill>
                  <a:srgbClr val="576466"/>
                </a:solidFill>
                <a:latin typeface="Roboto Regular"/>
                <a:cs typeface="Roboto Regular"/>
              </a:rPr>
              <a:t>XGBoost</a:t>
            </a:r>
            <a:r>
              <a:rPr lang="en-US" sz="1600" dirty="0">
                <a:solidFill>
                  <a:srgbClr val="576466"/>
                </a:solidFill>
                <a:latin typeface="Roboto Regular"/>
                <a:cs typeface="Roboto Regular"/>
              </a:rPr>
              <a:t>, </a:t>
            </a:r>
            <a:r>
              <a:rPr lang="en-US" sz="1600" dirty="0" err="1">
                <a:solidFill>
                  <a:srgbClr val="576466"/>
                </a:solidFill>
                <a:latin typeface="Roboto Regular"/>
                <a:cs typeface="Roboto Regular"/>
              </a:rPr>
              <a:t>LightGBM</a:t>
            </a:r>
            <a:r>
              <a:rPr lang="en-US" sz="1600" dirty="0">
                <a:solidFill>
                  <a:srgbClr val="576466"/>
                </a:solidFill>
                <a:latin typeface="Roboto Regular"/>
                <a:cs typeface="Roboto Regular"/>
              </a:rPr>
              <a:t>, Naïve </a:t>
            </a:r>
            <a:r>
              <a:rPr lang="en-US" sz="1600" dirty="0" err="1">
                <a:solidFill>
                  <a:srgbClr val="576466"/>
                </a:solidFill>
                <a:latin typeface="Roboto Regular"/>
                <a:cs typeface="Roboto Regular"/>
              </a:rPr>
              <a:t>bayes</a:t>
            </a:r>
            <a:r>
              <a:rPr lang="en-US" sz="1600" dirty="0">
                <a:solidFill>
                  <a:srgbClr val="576466"/>
                </a:solidFill>
                <a:latin typeface="Roboto Regular"/>
                <a:cs typeface="Roboto Regular"/>
              </a:rPr>
              <a:t>, </a:t>
            </a:r>
            <a:r>
              <a:rPr lang="en-US" sz="1600" dirty="0" smtClean="0">
                <a:solidFill>
                  <a:srgbClr val="576466"/>
                </a:solidFill>
                <a:latin typeface="Roboto Regular"/>
                <a:cs typeface="Roboto Regular"/>
              </a:rPr>
              <a:t>ensemble</a:t>
            </a:r>
            <a:r>
              <a:rPr lang="en-US" sz="1600" dirty="0">
                <a:solidFill>
                  <a:srgbClr val="576466"/>
                </a:solidFill>
                <a:latin typeface="Roboto Regular"/>
                <a:cs typeface="Roboto Regular"/>
              </a:rPr>
              <a:t>. </a:t>
            </a:r>
          </a:p>
          <a:p>
            <a:pPr eaLnBrk="1" hangingPunct="1"/>
            <a:endParaRPr lang="en-US" sz="1600" dirty="0">
              <a:solidFill>
                <a:srgbClr val="576466"/>
              </a:solidFill>
              <a:latin typeface="Roboto Regular"/>
              <a:cs typeface="Roboto Regular"/>
            </a:endParaRPr>
          </a:p>
          <a:p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317325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 Partition and Preparation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14494" y="1030550"/>
            <a:ext cx="7886700" cy="1569349"/>
          </a:xfrm>
        </p:spPr>
        <p:txBody>
          <a:bodyPr/>
          <a:lstStyle/>
          <a:p>
            <a:pPr marL="50800" indent="0" eaLnBrk="1" hangingPunct="1">
              <a:buNone/>
            </a:pPr>
            <a:r>
              <a:rPr lang="en-US" sz="2000" dirty="0">
                <a:solidFill>
                  <a:srgbClr val="E03424"/>
                </a:solidFill>
                <a:latin typeface="Roboto Light"/>
                <a:cs typeface="Roboto Light"/>
              </a:rPr>
              <a:t>Training and Testing datasets were subjected to the same </a:t>
            </a:r>
            <a:r>
              <a:rPr lang="en-US" sz="2000" dirty="0" smtClean="0">
                <a:solidFill>
                  <a:srgbClr val="E03424"/>
                </a:solidFill>
                <a:latin typeface="Roboto Light"/>
                <a:cs typeface="Roboto Light"/>
              </a:rPr>
              <a:t>feature </a:t>
            </a:r>
            <a:r>
              <a:rPr lang="en-US" sz="2000" dirty="0">
                <a:solidFill>
                  <a:srgbClr val="E03424"/>
                </a:solidFill>
                <a:latin typeface="Roboto Light"/>
                <a:cs typeface="Roboto Light"/>
              </a:rPr>
              <a:t>engineering to evaluate the model.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mtClean="0"/>
              <a:t>Page </a:t>
            </a:r>
            <a:fld id="{00000000-1234-1234-1234-123412341234}" type="slidenum">
              <a:rPr lang="en-SG" smtClean="0"/>
              <a:t>14</a:t>
            </a:fld>
            <a:endParaRPr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1AF420A3-EF78-4677-A3FB-D69B58EDCD1B}"/>
              </a:ext>
            </a:extLst>
          </p:cNvPr>
          <p:cNvGrpSpPr/>
          <p:nvPr/>
        </p:nvGrpSpPr>
        <p:grpSpPr>
          <a:xfrm>
            <a:off x="480842" y="2286857"/>
            <a:ext cx="6612286" cy="1094400"/>
            <a:chOff x="958513" y="1555200"/>
            <a:chExt cx="6612286" cy="10944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9FF37CB3-0151-45F3-8479-BD2C8A1EE5D2}"/>
                </a:ext>
              </a:extLst>
            </p:cNvPr>
            <p:cNvSpPr/>
            <p:nvPr/>
          </p:nvSpPr>
          <p:spPr>
            <a:xfrm>
              <a:off x="958513" y="1555200"/>
              <a:ext cx="4524287" cy="1094400"/>
            </a:xfrm>
            <a:prstGeom prst="rect">
              <a:avLst/>
            </a:prstGeom>
            <a:solidFill>
              <a:srgbClr val="6C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Randomly sampled 66.66% data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BDD784BE-32C0-42A2-AD95-05615BBEEE0C}"/>
                </a:ext>
              </a:extLst>
            </p:cNvPr>
            <p:cNvSpPr/>
            <p:nvPr/>
          </p:nvSpPr>
          <p:spPr>
            <a:xfrm>
              <a:off x="5482800" y="1555200"/>
              <a:ext cx="2087999" cy="10944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33.33% data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467134" y="3439236"/>
            <a:ext cx="1199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 Set </a:t>
            </a:r>
            <a:endParaRPr lang="en-SG" dirty="0"/>
          </a:p>
        </p:txBody>
      </p:sp>
      <p:sp>
        <p:nvSpPr>
          <p:cNvPr id="9" name="TextBox 8"/>
          <p:cNvSpPr txBox="1"/>
          <p:nvPr/>
        </p:nvSpPr>
        <p:spPr>
          <a:xfrm>
            <a:off x="5322627" y="3439236"/>
            <a:ext cx="1090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Testing Set</a:t>
            </a:r>
            <a:endParaRPr lang="en-SG" dirty="0"/>
          </a:p>
        </p:txBody>
      </p:sp>
      <p:sp>
        <p:nvSpPr>
          <p:cNvPr id="10" name="TextBox 9"/>
          <p:cNvSpPr txBox="1"/>
          <p:nvPr/>
        </p:nvSpPr>
        <p:spPr>
          <a:xfrm>
            <a:off x="245661" y="4415050"/>
            <a:ext cx="83189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76466"/>
                </a:solidFill>
                <a:latin typeface="Roboto Regular"/>
                <a:cs typeface="Roboto Regular"/>
              </a:rPr>
              <a:t>Out of the main training dataset, a certain percentage is kept untrained to test the model’s performance.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76466"/>
                </a:solidFill>
                <a:latin typeface="Roboto Regular"/>
                <a:cs typeface="Roboto Regular"/>
              </a:rPr>
              <a:t>Training set and validation set are split in following percentages:  66.66% : 33.33%.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76466"/>
                </a:solidFill>
                <a:latin typeface="Roboto Regular"/>
                <a:cs typeface="Roboto Regular"/>
              </a:rPr>
              <a:t>On the testing set, the target labels are hidden, until the performance is evaluated.</a:t>
            </a:r>
          </a:p>
          <a:p>
            <a:endParaRPr lang="en-SG" sz="1800" dirty="0"/>
          </a:p>
        </p:txBody>
      </p:sp>
    </p:spTree>
    <p:extLst>
      <p:ext uri="{BB962C8B-B14F-4D97-AF65-F5344CB8AC3E}">
        <p14:creationId xmlns:p14="http://schemas.microsoft.com/office/powerpoint/2010/main" val="277781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 Partition and Preparation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mtClean="0"/>
              <a:t>Page </a:t>
            </a:r>
            <a:fld id="{00000000-1234-1234-1234-123412341234}" type="slidenum">
              <a:rPr lang="en-SG" smtClean="0"/>
              <a:t>15</a:t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86" y="968374"/>
            <a:ext cx="8632209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966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Cross Validation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mtClean="0"/>
              <a:t>Page </a:t>
            </a:r>
            <a:fld id="{00000000-1234-1234-1234-123412341234}" type="slidenum">
              <a:rPr lang="en-SG" smtClean="0"/>
              <a:t>16</a:t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9" y="1235122"/>
            <a:ext cx="8557146" cy="518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169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"/>
          <p:cNvSpPr txBox="1">
            <a:spLocks noGrp="1"/>
          </p:cNvSpPr>
          <p:nvPr>
            <p:ph type="title"/>
          </p:nvPr>
        </p:nvSpPr>
        <p:spPr>
          <a:xfrm>
            <a:off x="628650" y="250831"/>
            <a:ext cx="7115175" cy="545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3F7E"/>
              </a:buClr>
              <a:buSzPct val="100000"/>
              <a:buFont typeface="Arial"/>
              <a:buNone/>
            </a:pPr>
            <a:r>
              <a:rPr lang="en-SG"/>
              <a:t>Technical Approach – ML Techniques</a:t>
            </a:r>
            <a:endParaRPr/>
          </a:p>
        </p:txBody>
      </p:sp>
      <p:grpSp>
        <p:nvGrpSpPr>
          <p:cNvPr id="138" name="Google Shape;138;p6"/>
          <p:cNvGrpSpPr/>
          <p:nvPr/>
        </p:nvGrpSpPr>
        <p:grpSpPr>
          <a:xfrm>
            <a:off x="2457462" y="1166008"/>
            <a:ext cx="4949544" cy="5204784"/>
            <a:chOff x="1828813" y="-1018"/>
            <a:chExt cx="4949544" cy="5204784"/>
          </a:xfrm>
        </p:grpSpPr>
        <p:sp>
          <p:nvSpPr>
            <p:cNvPr id="139" name="Google Shape;139;p6"/>
            <p:cNvSpPr/>
            <p:nvPr/>
          </p:nvSpPr>
          <p:spPr>
            <a:xfrm>
              <a:off x="4817714" y="385415"/>
              <a:ext cx="1960643" cy="19606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6"/>
            <p:cNvSpPr txBox="1"/>
            <p:nvPr/>
          </p:nvSpPr>
          <p:spPr>
            <a:xfrm>
              <a:off x="4817714" y="385415"/>
              <a:ext cx="1960643" cy="19606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SG" sz="1400" b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Hyper parameter Tuning</a:t>
              </a:r>
              <a:endParaRPr/>
            </a:p>
            <a:p>
              <a:pPr marL="0" marR="0" lvl="0" indent="0" algn="ctr" rtl="0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SG" sz="1400" b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Evaluation with different classifiers, model parameters were varied using Grid  Search , Random search , Bayesian optimization to find the best parameters</a:t>
              </a:r>
              <a:endParaRPr/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1828813" y="-1018"/>
              <a:ext cx="4638649" cy="463864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400" y="60778"/>
                  </a:moveTo>
                  <a:lnTo>
                    <a:pt x="113400" y="60778"/>
                  </a:lnTo>
                  <a:cubicBezTo>
                    <a:pt x="113173" y="76400"/>
                    <a:pt x="106116" y="91138"/>
                    <a:pt x="94090" y="101111"/>
                  </a:cubicBezTo>
                  <a:lnTo>
                    <a:pt x="97450" y="106710"/>
                  </a:lnTo>
                  <a:lnTo>
                    <a:pt x="84936" y="101553"/>
                  </a:lnTo>
                  <a:lnTo>
                    <a:pt x="85575" y="86922"/>
                  </a:lnTo>
                  <a:lnTo>
                    <a:pt x="88927" y="92509"/>
                  </a:lnTo>
                  <a:lnTo>
                    <a:pt x="88927" y="92509"/>
                  </a:lnTo>
                  <a:cubicBezTo>
                    <a:pt x="98042" y="84398"/>
                    <a:pt x="103333" y="72833"/>
                    <a:pt x="103511" y="60634"/>
                  </a:cubicBezTo>
                  <a:close/>
                </a:path>
              </a:pathLst>
            </a:custGeom>
            <a:gradFill>
              <a:gsLst>
                <a:gs pos="0">
                  <a:srgbClr val="FABD9E">
                    <a:alpha val="89803"/>
                  </a:srgbClr>
                </a:gs>
                <a:gs pos="50000">
                  <a:srgbClr val="F8B290">
                    <a:alpha val="89803"/>
                  </a:srgbClr>
                </a:gs>
                <a:gs pos="100000">
                  <a:srgbClr val="FCA77B">
                    <a:alpha val="8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6"/>
            <p:cNvSpPr/>
            <p:nvPr/>
          </p:nvSpPr>
          <p:spPr>
            <a:xfrm>
              <a:off x="3167816" y="3243123"/>
              <a:ext cx="1960643" cy="19606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6"/>
            <p:cNvSpPr txBox="1"/>
            <p:nvPr/>
          </p:nvSpPr>
          <p:spPr>
            <a:xfrm>
              <a:off x="3167816" y="3243123"/>
              <a:ext cx="1960643" cy="19606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SG" sz="1400" b="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Logistic Regression</a:t>
              </a:r>
              <a:endParaRPr dirty="0"/>
            </a:p>
            <a:p>
              <a:pPr marL="0" marR="0" lvl="0" indent="0" algn="ctr" rtl="0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SG" sz="1400" b="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Random Forest</a:t>
              </a:r>
              <a:endParaRPr dirty="0"/>
            </a:p>
            <a:p>
              <a:pPr marL="0" marR="0" lvl="0" indent="0" algn="ctr" rtl="0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SG" sz="1400" b="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Decision Tree</a:t>
              </a:r>
              <a:endParaRPr dirty="0"/>
            </a:p>
            <a:p>
              <a:pPr marL="0" marR="0" lvl="0" indent="0" algn="ctr" rtl="0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SG" sz="1400" b="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Gaussian Naïve Bayes</a:t>
              </a:r>
              <a:endParaRPr dirty="0"/>
            </a:p>
            <a:p>
              <a:pPr marL="0" marR="0" lvl="0" indent="0" algn="ctr" rtl="0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SG" sz="1400" b="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XGBoost</a:t>
              </a:r>
              <a:endParaRPr sz="14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SG" sz="1400" b="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Gradient Boosting</a:t>
              </a:r>
              <a:endParaRPr dirty="0"/>
            </a:p>
            <a:p>
              <a:pPr marL="0" marR="0" lvl="0" indent="0" algn="ctr" rtl="0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SG" sz="1400" b="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LightGBM</a:t>
              </a:r>
              <a:endParaRPr sz="14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SG" sz="1400" b="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Neural Network</a:t>
              </a: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1828813" y="-1018"/>
              <a:ext cx="4638649" cy="463864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2519" y="105793"/>
                  </a:moveTo>
                  <a:lnTo>
                    <a:pt x="32519" y="105793"/>
                  </a:lnTo>
                  <a:cubicBezTo>
                    <a:pt x="19123" y="97754"/>
                    <a:pt x="9919" y="84252"/>
                    <a:pt x="7331" y="68844"/>
                  </a:cubicBezTo>
                  <a:lnTo>
                    <a:pt x="802" y="68939"/>
                  </a:lnTo>
                  <a:lnTo>
                    <a:pt x="11544" y="60706"/>
                  </a:lnTo>
                  <a:lnTo>
                    <a:pt x="23878" y="68603"/>
                  </a:lnTo>
                  <a:lnTo>
                    <a:pt x="17363" y="68698"/>
                  </a:lnTo>
                  <a:cubicBezTo>
                    <a:pt x="19801" y="80653"/>
                    <a:pt x="27147" y="91034"/>
                    <a:pt x="37608" y="97312"/>
                  </a:cubicBezTo>
                  <a:close/>
                </a:path>
              </a:pathLst>
            </a:custGeom>
            <a:gradFill>
              <a:gsLst>
                <a:gs pos="0">
                  <a:srgbClr val="FABD9E">
                    <a:alpha val="69803"/>
                  </a:srgbClr>
                </a:gs>
                <a:gs pos="50000">
                  <a:srgbClr val="F8B290">
                    <a:alpha val="69803"/>
                  </a:srgbClr>
                </a:gs>
                <a:gs pos="100000">
                  <a:srgbClr val="FCA77B">
                    <a:alpha val="6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6"/>
            <p:cNvSpPr/>
            <p:nvPr/>
          </p:nvSpPr>
          <p:spPr>
            <a:xfrm>
              <a:off x="1943102" y="385415"/>
              <a:ext cx="1110273" cy="19606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6"/>
            <p:cNvSpPr txBox="1"/>
            <p:nvPr/>
          </p:nvSpPr>
          <p:spPr>
            <a:xfrm>
              <a:off x="1943102" y="385415"/>
              <a:ext cx="1110273" cy="19606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SG" sz="1400" b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Accuracy / Recall / Precision / F1 score</a:t>
              </a:r>
              <a:endPara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1828813" y="-1018"/>
              <a:ext cx="4638649" cy="463864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311" y="16292"/>
                  </a:moveTo>
                  <a:lnTo>
                    <a:pt x="29311" y="16292"/>
                  </a:lnTo>
                  <a:cubicBezTo>
                    <a:pt x="41420" y="7790"/>
                    <a:pt x="56514" y="4692"/>
                    <a:pt x="70993" y="7738"/>
                  </a:cubicBezTo>
                  <a:lnTo>
                    <a:pt x="73289" y="1624"/>
                  </a:lnTo>
                  <a:lnTo>
                    <a:pt x="77032" y="14631"/>
                  </a:lnTo>
                  <a:lnTo>
                    <a:pt x="65178" y="23230"/>
                  </a:lnTo>
                  <a:lnTo>
                    <a:pt x="67468" y="17130"/>
                  </a:lnTo>
                  <a:lnTo>
                    <a:pt x="67468" y="17130"/>
                  </a:lnTo>
                  <a:cubicBezTo>
                    <a:pt x="56109" y="15151"/>
                    <a:pt x="44430" y="17761"/>
                    <a:pt x="34994" y="24386"/>
                  </a:cubicBezTo>
                  <a:close/>
                </a:path>
              </a:pathLst>
            </a:custGeom>
            <a:gradFill>
              <a:gsLst>
                <a:gs pos="0">
                  <a:srgbClr val="FABD9E">
                    <a:alpha val="49803"/>
                  </a:srgbClr>
                </a:gs>
                <a:gs pos="50000">
                  <a:srgbClr val="F8B290">
                    <a:alpha val="49803"/>
                  </a:srgbClr>
                </a:gs>
                <a:gs pos="100000">
                  <a:srgbClr val="FCA77B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" name="Google Shape;148;p6"/>
          <p:cNvSpPr txBox="1">
            <a:spLocks noGrp="1"/>
          </p:cNvSpPr>
          <p:nvPr>
            <p:ph type="sldNum" idx="12"/>
          </p:nvPr>
        </p:nvSpPr>
        <p:spPr>
          <a:xfrm>
            <a:off x="7998691" y="6492874"/>
            <a:ext cx="1145309" cy="3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Page </a:t>
            </a:r>
            <a:fld id="{00000000-1234-1234-1234-123412341234}" type="slidenum">
              <a:rPr lang="en-SG"/>
              <a:t>17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Scope</a:t>
            </a:r>
          </a:p>
        </p:txBody>
      </p:sp>
      <p:graphicFrame>
        <p:nvGraphicFramePr>
          <p:cNvPr id="7" name="Diagram 6"/>
          <p:cNvGraphicFramePr/>
          <p:nvPr/>
        </p:nvGraphicFramePr>
        <p:xfrm>
          <a:off x="160774" y="994788"/>
          <a:ext cx="8671727" cy="5305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SG"/>
              <a:t>Page </a:t>
            </a:r>
            <a:fld id="{2F63C605-4FC6-46DE-BC90-871762EA3F52}" type="slidenum">
              <a:rPr lang="en-SG" smtClean="0"/>
              <a:pPr/>
              <a:t>18</a:t>
            </a:fld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912" y="182556"/>
            <a:ext cx="6600413" cy="545561"/>
          </a:xfrm>
        </p:spPr>
        <p:txBody>
          <a:bodyPr>
            <a:normAutofit/>
          </a:bodyPr>
          <a:lstStyle/>
          <a:p>
            <a:r>
              <a:rPr lang="en-SG" sz="2400" dirty="0"/>
              <a:t>Technical Approach – System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SG" smtClean="0"/>
              <a:t>Page </a:t>
            </a:r>
            <a:fld id="{2F63C605-4FC6-46DE-BC90-871762EA3F52}" type="slidenum">
              <a:rPr lang="en-SG" smtClean="0"/>
              <a:pPr/>
              <a:t>19</a:t>
            </a:fld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238769" y="1111189"/>
            <a:ext cx="2047164" cy="12010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Users Interface ( Web Browser )  </a:t>
            </a:r>
          </a:p>
          <a:p>
            <a:pPr algn="ctr"/>
            <a:r>
              <a:rPr lang="en-US" dirty="0" smtClean="0"/>
              <a:t>Technologies : HTML , JavaScript , </a:t>
            </a:r>
            <a:r>
              <a:rPr lang="en-US" dirty="0" err="1" smtClean="0"/>
              <a:t>JQuery</a:t>
            </a:r>
            <a:endParaRPr lang="en-SG" dirty="0"/>
          </a:p>
        </p:txBody>
      </p:sp>
      <p:sp>
        <p:nvSpPr>
          <p:cNvPr id="7" name="TextBox 6"/>
          <p:cNvSpPr txBox="1"/>
          <p:nvPr/>
        </p:nvSpPr>
        <p:spPr>
          <a:xfrm>
            <a:off x="2326943" y="1839435"/>
            <a:ext cx="1677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 to Server </a:t>
            </a:r>
            <a:endParaRPr lang="en-SG" dirty="0"/>
          </a:p>
        </p:txBody>
      </p:sp>
      <p:sp>
        <p:nvSpPr>
          <p:cNvPr id="8" name="Rectangle 7"/>
          <p:cNvSpPr/>
          <p:nvPr/>
        </p:nvSpPr>
        <p:spPr>
          <a:xfrm>
            <a:off x="4095827" y="1111189"/>
            <a:ext cx="1113037" cy="125014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Flask Server </a:t>
            </a:r>
          </a:p>
          <a:p>
            <a:pPr algn="ctr"/>
            <a:r>
              <a:rPr lang="en-US" dirty="0" smtClean="0"/>
              <a:t> ( Python ) </a:t>
            </a:r>
            <a:endParaRPr lang="en-SG" dirty="0"/>
          </a:p>
        </p:txBody>
      </p:sp>
      <p:sp>
        <p:nvSpPr>
          <p:cNvPr id="11" name="TextBox 10"/>
          <p:cNvSpPr txBox="1"/>
          <p:nvPr/>
        </p:nvSpPr>
        <p:spPr>
          <a:xfrm>
            <a:off x="5232675" y="1845850"/>
            <a:ext cx="1636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URL route module</a:t>
            </a:r>
            <a:endParaRPr lang="en-SG" dirty="0"/>
          </a:p>
        </p:txBody>
      </p:sp>
      <p:sp>
        <p:nvSpPr>
          <p:cNvPr id="15" name="Rounded Rectangle 14"/>
          <p:cNvSpPr/>
          <p:nvPr/>
        </p:nvSpPr>
        <p:spPr>
          <a:xfrm>
            <a:off x="6869662" y="1111189"/>
            <a:ext cx="2045029" cy="130336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 Engineering </a:t>
            </a:r>
          </a:p>
          <a:p>
            <a:pPr algn="ctr"/>
            <a:r>
              <a:rPr lang="en-US" dirty="0" smtClean="0"/>
              <a:t>Technologies : Python , Pandas, numpy,sklearn ,matplotlip </a:t>
            </a:r>
            <a:endParaRPr lang="en-SG" dirty="0"/>
          </a:p>
        </p:txBody>
      </p:sp>
      <p:sp>
        <p:nvSpPr>
          <p:cNvPr id="22" name="Rounded Rectangle 21"/>
          <p:cNvSpPr/>
          <p:nvPr/>
        </p:nvSpPr>
        <p:spPr>
          <a:xfrm>
            <a:off x="3192880" y="2647791"/>
            <a:ext cx="2751799" cy="108492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Trained model to prediction</a:t>
            </a:r>
            <a:endParaRPr lang="en-SG" dirty="0"/>
          </a:p>
        </p:txBody>
      </p:sp>
      <p:sp>
        <p:nvSpPr>
          <p:cNvPr id="43" name="TextBox 42"/>
          <p:cNvSpPr txBox="1"/>
          <p:nvPr/>
        </p:nvSpPr>
        <p:spPr>
          <a:xfrm>
            <a:off x="6067868" y="3535269"/>
            <a:ext cx="3009331" cy="13849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Off line Model training process and model will update quarterly </a:t>
            </a:r>
          </a:p>
          <a:p>
            <a:r>
              <a:rPr lang="en-US" dirty="0" smtClean="0"/>
              <a:t> ( Because data will change after certain time so we</a:t>
            </a:r>
          </a:p>
          <a:p>
            <a:r>
              <a:rPr lang="en-US" dirty="0" smtClean="0"/>
              <a:t>Need to retrain our model with current availability data </a:t>
            </a:r>
            <a:endParaRPr lang="en-SG" dirty="0"/>
          </a:p>
        </p:txBody>
      </p:sp>
      <p:sp>
        <p:nvSpPr>
          <p:cNvPr id="44" name="TextBox 43"/>
          <p:cNvSpPr txBox="1"/>
          <p:nvPr/>
        </p:nvSpPr>
        <p:spPr>
          <a:xfrm>
            <a:off x="49424" y="5323798"/>
            <a:ext cx="1404064" cy="954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endParaRPr lang="en-SG" dirty="0" smtClean="0"/>
          </a:p>
          <a:p>
            <a:pPr lvl="0"/>
            <a:r>
              <a:rPr lang="en-SG" dirty="0" smtClean="0"/>
              <a:t>Exploratory </a:t>
            </a:r>
            <a:r>
              <a:rPr lang="en-SG" dirty="0"/>
              <a:t>Data Analysis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1504046" y="5323798"/>
            <a:ext cx="1218326" cy="954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endParaRPr lang="en-SG" dirty="0" smtClean="0"/>
          </a:p>
          <a:p>
            <a:pPr lvl="0"/>
            <a:r>
              <a:rPr lang="en-SG" dirty="0" smtClean="0"/>
              <a:t>Feature </a:t>
            </a:r>
            <a:r>
              <a:rPr lang="en-SG" dirty="0"/>
              <a:t>Engineering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2772930" y="5323798"/>
            <a:ext cx="1779637" cy="954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en-US" dirty="0" smtClean="0"/>
              <a:t>Classifier </a:t>
            </a:r>
            <a:r>
              <a:rPr lang="en-US" dirty="0"/>
              <a:t>Models: Training, Prediction </a:t>
            </a:r>
            <a:endParaRPr lang="en-US" dirty="0" smtClean="0"/>
          </a:p>
          <a:p>
            <a:pPr lvl="0"/>
            <a:r>
              <a:rPr lang="en-US" dirty="0" smtClean="0"/>
              <a:t>and Comparison</a:t>
            </a:r>
          </a:p>
          <a:p>
            <a:pPr lvl="0"/>
            <a:r>
              <a:rPr lang="en-US" dirty="0" smtClean="0"/>
              <a:t> </a:t>
            </a:r>
            <a:endParaRPr lang="en-SG" dirty="0"/>
          </a:p>
        </p:txBody>
      </p:sp>
      <p:sp>
        <p:nvSpPr>
          <p:cNvPr id="48" name="Rectangle 47"/>
          <p:cNvSpPr/>
          <p:nvPr/>
        </p:nvSpPr>
        <p:spPr>
          <a:xfrm>
            <a:off x="4598258" y="5323798"/>
            <a:ext cx="2709601" cy="954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Class prediction Evaluation </a:t>
            </a:r>
            <a:r>
              <a:rPr lang="en-US" dirty="0"/>
              <a:t>Metrics (Classification Report  - Precision , Recall, </a:t>
            </a:r>
            <a:r>
              <a:rPr lang="en-US" dirty="0" err="1"/>
              <a:t>etc</a:t>
            </a:r>
            <a:r>
              <a:rPr lang="en-US" dirty="0"/>
              <a:t> ) </a:t>
            </a:r>
          </a:p>
          <a:p>
            <a:endParaRPr lang="en-US" dirty="0" smtClean="0"/>
          </a:p>
        </p:txBody>
      </p:sp>
      <p:sp>
        <p:nvSpPr>
          <p:cNvPr id="49" name="TextBox 48"/>
          <p:cNvSpPr txBox="1"/>
          <p:nvPr/>
        </p:nvSpPr>
        <p:spPr>
          <a:xfrm>
            <a:off x="7400100" y="5319313"/>
            <a:ext cx="1527982" cy="9541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Find </a:t>
            </a:r>
            <a:r>
              <a:rPr lang="en-US" dirty="0"/>
              <a:t>Best </a:t>
            </a:r>
            <a:r>
              <a:rPr lang="en-US" dirty="0" smtClean="0"/>
              <a:t>Model to Deploy in Production</a:t>
            </a:r>
          </a:p>
          <a:p>
            <a:endParaRPr lang="en-US" dirty="0"/>
          </a:p>
        </p:txBody>
      </p:sp>
      <p:sp>
        <p:nvSpPr>
          <p:cNvPr id="57" name="Right Arrow 56"/>
          <p:cNvSpPr/>
          <p:nvPr/>
        </p:nvSpPr>
        <p:spPr>
          <a:xfrm>
            <a:off x="1319404" y="5097474"/>
            <a:ext cx="359549" cy="2263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8" name="Right Arrow 57"/>
          <p:cNvSpPr/>
          <p:nvPr/>
        </p:nvSpPr>
        <p:spPr>
          <a:xfrm>
            <a:off x="2586152" y="5071349"/>
            <a:ext cx="359549" cy="2263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9" name="Right Arrow 58"/>
          <p:cNvSpPr/>
          <p:nvPr/>
        </p:nvSpPr>
        <p:spPr>
          <a:xfrm>
            <a:off x="4400783" y="5071348"/>
            <a:ext cx="359549" cy="2263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0" name="Right Arrow 59"/>
          <p:cNvSpPr/>
          <p:nvPr/>
        </p:nvSpPr>
        <p:spPr>
          <a:xfrm>
            <a:off x="7220325" y="5067491"/>
            <a:ext cx="359549" cy="2263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4" name="Elbow Connector 73"/>
          <p:cNvCxnSpPr/>
          <p:nvPr/>
        </p:nvCxnSpPr>
        <p:spPr>
          <a:xfrm flipH="1" flipV="1">
            <a:off x="5819292" y="3783304"/>
            <a:ext cx="2819542" cy="1439823"/>
          </a:xfrm>
          <a:prstGeom prst="bentConnector3">
            <a:avLst>
              <a:gd name="adj1" fmla="val -8108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>
            <a:off x="6134669" y="2561779"/>
            <a:ext cx="1255115" cy="7025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5287377" y="2153627"/>
            <a:ext cx="1554400" cy="69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2429604" y="2173338"/>
            <a:ext cx="1517127" cy="133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 flipV="1">
            <a:off x="1680112" y="2511328"/>
            <a:ext cx="1322778" cy="7934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49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"/>
          <p:cNvSpPr txBox="1">
            <a:spLocks noGrp="1"/>
          </p:cNvSpPr>
          <p:nvPr>
            <p:ph type="title"/>
          </p:nvPr>
        </p:nvSpPr>
        <p:spPr>
          <a:xfrm>
            <a:off x="628650" y="250831"/>
            <a:ext cx="6600413" cy="545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3F7E"/>
              </a:buClr>
              <a:buSzPts val="3200"/>
              <a:buFont typeface="Arial"/>
              <a:buNone/>
            </a:pPr>
            <a:r>
              <a:rPr lang="en-SG" dirty="0" smtClean="0"/>
              <a:t>Agenda</a:t>
            </a:r>
            <a:endParaRPr dirty="0"/>
          </a:p>
        </p:txBody>
      </p:sp>
      <p:sp>
        <p:nvSpPr>
          <p:cNvPr id="81" name="Google Shape;81;p2"/>
          <p:cNvSpPr txBox="1">
            <a:spLocks noGrp="1"/>
          </p:cNvSpPr>
          <p:nvPr>
            <p:ph type="sldNum" idx="12"/>
          </p:nvPr>
        </p:nvSpPr>
        <p:spPr>
          <a:xfrm>
            <a:off x="7998691" y="6492874"/>
            <a:ext cx="1145309" cy="3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Page </a:t>
            </a:r>
            <a:fld id="{00000000-1234-1234-1234-123412341234}" type="slidenum">
              <a:rPr lang="en-SG"/>
              <a:t>2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950232" y="1644555"/>
            <a:ext cx="5629702" cy="317009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Regular"/>
                <a:cs typeface="Roboto Regular"/>
              </a:rPr>
              <a:t>Business problem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Regular"/>
                <a:cs typeface="Roboto Regular"/>
              </a:rPr>
              <a:t>Approach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Regular"/>
                <a:cs typeface="Roboto Regular"/>
              </a:rPr>
              <a:t>Data / Data wrangling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Regular"/>
                <a:cs typeface="Roboto Regular"/>
              </a:rPr>
              <a:t>Exploratory data analysis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Regular"/>
                <a:cs typeface="Roboto Regular"/>
              </a:rPr>
              <a:t>Predictive modeling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Regular"/>
                <a:cs typeface="Roboto Regular"/>
              </a:rPr>
              <a:t>Conclusion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Regular"/>
                <a:cs typeface="Roboto Regular"/>
              </a:rPr>
              <a:t>Future work</a:t>
            </a:r>
          </a:p>
          <a:p>
            <a:endParaRPr lang="en-SG" sz="2000" dirty="0"/>
          </a:p>
        </p:txBody>
      </p:sp>
      <p:grpSp>
        <p:nvGrpSpPr>
          <p:cNvPr id="12" name="Group 15"/>
          <p:cNvGrpSpPr>
            <a:grpSpLocks/>
          </p:cNvGrpSpPr>
          <p:nvPr/>
        </p:nvGrpSpPr>
        <p:grpSpPr bwMode="auto">
          <a:xfrm>
            <a:off x="8639607" y="6006225"/>
            <a:ext cx="339725" cy="122237"/>
            <a:chOff x="68263" y="657225"/>
            <a:chExt cx="339725" cy="122238"/>
          </a:xfrm>
        </p:grpSpPr>
        <p:cxnSp>
          <p:nvCxnSpPr>
            <p:cNvPr id="13" name="Straight Connector 12"/>
            <p:cNvCxnSpPr/>
            <p:nvPr/>
          </p:nvCxnSpPr>
          <p:spPr bwMode="auto">
            <a:xfrm>
              <a:off x="68263" y="657225"/>
              <a:ext cx="339725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auto">
            <a:xfrm>
              <a:off x="68263" y="717550"/>
              <a:ext cx="339725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auto">
            <a:xfrm>
              <a:off x="68263" y="779463"/>
              <a:ext cx="339725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 Approach</a:t>
            </a: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8625" cy="2000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SG" smtClean="0"/>
              <a:t>Page </a:t>
            </a:r>
            <a:fld id="{2F63C605-4FC6-46DE-BC90-871762EA3F52}" type="slidenum">
              <a:rPr lang="en-SG" smtClean="0"/>
              <a:pPr/>
              <a:t>20</a:t>
            </a:fld>
            <a:endParaRPr lang="en-S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9117"/>
            <a:ext cx="8817275" cy="485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0036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title"/>
          </p:nvPr>
        </p:nvSpPr>
        <p:spPr>
          <a:xfrm>
            <a:off x="628650" y="250831"/>
            <a:ext cx="6600413" cy="545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3F7E"/>
              </a:buClr>
              <a:buSzPts val="3200"/>
              <a:buFont typeface="Arial"/>
              <a:buNone/>
            </a:pPr>
            <a:r>
              <a:rPr lang="en-SG"/>
              <a:t>Status Update</a:t>
            </a:r>
            <a:endParaRPr/>
          </a:p>
        </p:txBody>
      </p:sp>
      <p:grpSp>
        <p:nvGrpSpPr>
          <p:cNvPr id="172" name="Google Shape;172;p8"/>
          <p:cNvGrpSpPr/>
          <p:nvPr/>
        </p:nvGrpSpPr>
        <p:grpSpPr>
          <a:xfrm>
            <a:off x="1487475" y="990132"/>
            <a:ext cx="6018340" cy="5308508"/>
            <a:chOff x="1326701" y="-4656"/>
            <a:chExt cx="6018340" cy="5308508"/>
          </a:xfrm>
        </p:grpSpPr>
        <p:sp>
          <p:nvSpPr>
            <p:cNvPr id="173" name="Google Shape;173;p8"/>
            <p:cNvSpPr/>
            <p:nvPr/>
          </p:nvSpPr>
          <p:spPr>
            <a:xfrm>
              <a:off x="1690726" y="-4656"/>
              <a:ext cx="5290273" cy="529027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5145" y="5472"/>
                  </a:moveTo>
                  <a:lnTo>
                    <a:pt x="75145" y="5472"/>
                  </a:lnTo>
                  <a:cubicBezTo>
                    <a:pt x="100871" y="12617"/>
                    <a:pt x="118103" y="36772"/>
                    <a:pt x="116488" y="63423"/>
                  </a:cubicBezTo>
                  <a:cubicBezTo>
                    <a:pt x="114873" y="90075"/>
                    <a:pt x="94850" y="111971"/>
                    <a:pt x="68449" y="115958"/>
                  </a:cubicBezTo>
                  <a:cubicBezTo>
                    <a:pt x="42048" y="119944"/>
                    <a:pt x="16453" y="104936"/>
                    <a:pt x="7041" y="79949"/>
                  </a:cubicBezTo>
                  <a:cubicBezTo>
                    <a:pt x="-2371" y="54963"/>
                    <a:pt x="6961" y="26798"/>
                    <a:pt x="29430" y="12375"/>
                  </a:cubicBezTo>
                  <a:lnTo>
                    <a:pt x="27848" y="9370"/>
                  </a:lnTo>
                  <a:lnTo>
                    <a:pt x="35101" y="12729"/>
                  </a:lnTo>
                  <a:lnTo>
                    <a:pt x="33974" y="21001"/>
                  </a:lnTo>
                  <a:lnTo>
                    <a:pt x="32392" y="17998"/>
                  </a:lnTo>
                  <a:lnTo>
                    <a:pt x="32392" y="17998"/>
                  </a:lnTo>
                  <a:cubicBezTo>
                    <a:pt x="12618" y="30995"/>
                    <a:pt x="4588" y="56025"/>
                    <a:pt x="13109" y="78100"/>
                  </a:cubicBezTo>
                  <a:cubicBezTo>
                    <a:pt x="21630" y="100176"/>
                    <a:pt x="44395" y="113318"/>
                    <a:pt x="67774" y="109658"/>
                  </a:cubicBezTo>
                  <a:cubicBezTo>
                    <a:pt x="91152" y="105999"/>
                    <a:pt x="108812" y="86528"/>
                    <a:pt x="110179" y="62904"/>
                  </a:cubicBezTo>
                  <a:cubicBezTo>
                    <a:pt x="111547" y="39281"/>
                    <a:pt x="96251" y="17903"/>
                    <a:pt x="73451" y="11570"/>
                  </a:cubicBezTo>
                  <a:close/>
                </a:path>
              </a:pathLst>
            </a:custGeom>
            <a:solidFill>
              <a:srgbClr val="FBD8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8"/>
            <p:cNvSpPr/>
            <p:nvPr/>
          </p:nvSpPr>
          <p:spPr>
            <a:xfrm>
              <a:off x="3325996" y="1675"/>
              <a:ext cx="2019733" cy="1009866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12700" cap="flat" cmpd="sng">
              <a:solidFill>
                <a:srgbClr val="DD741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8"/>
            <p:cNvSpPr txBox="1"/>
            <p:nvPr/>
          </p:nvSpPr>
          <p:spPr>
            <a:xfrm>
              <a:off x="3375294" y="50973"/>
              <a:ext cx="1921137" cy="9112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SG" sz="1400" b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 Preparation</a:t>
              </a:r>
              <a:endParaRPr sz="14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8"/>
            <p:cNvSpPr/>
            <p:nvPr/>
          </p:nvSpPr>
          <p:spPr>
            <a:xfrm>
              <a:off x="5275052" y="1424343"/>
              <a:ext cx="2019733" cy="1009866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12700" cap="flat" cmpd="sng">
              <a:solidFill>
                <a:srgbClr val="DD741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8"/>
            <p:cNvSpPr txBox="1"/>
            <p:nvPr/>
          </p:nvSpPr>
          <p:spPr>
            <a:xfrm>
              <a:off x="5324350" y="1473641"/>
              <a:ext cx="1921137" cy="9112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SG" sz="1400" b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Exploratory Data Analysis</a:t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8"/>
            <p:cNvSpPr/>
            <p:nvPr/>
          </p:nvSpPr>
          <p:spPr>
            <a:xfrm>
              <a:off x="5325308" y="3060128"/>
              <a:ext cx="2019733" cy="1009866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12700" cap="flat" cmpd="sng">
              <a:solidFill>
                <a:srgbClr val="DD741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8"/>
            <p:cNvSpPr txBox="1"/>
            <p:nvPr/>
          </p:nvSpPr>
          <p:spPr>
            <a:xfrm>
              <a:off x="5374606" y="3109426"/>
              <a:ext cx="1921137" cy="9112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SG" sz="1400" b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Feature Engineering</a:t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8"/>
            <p:cNvSpPr/>
            <p:nvPr/>
          </p:nvSpPr>
          <p:spPr>
            <a:xfrm>
              <a:off x="3325996" y="4293986"/>
              <a:ext cx="2019733" cy="1009866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12700" cap="flat" cmpd="sng">
              <a:solidFill>
                <a:srgbClr val="DD741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8"/>
            <p:cNvSpPr txBox="1"/>
            <p:nvPr/>
          </p:nvSpPr>
          <p:spPr>
            <a:xfrm>
              <a:off x="3375294" y="4343284"/>
              <a:ext cx="1921137" cy="91127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SG" sz="1400" b="0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 Classifier Models: Training, Prediction and Comparison </a:t>
              </a:r>
              <a:endParaRPr sz="14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8"/>
            <p:cNvSpPr/>
            <p:nvPr/>
          </p:nvSpPr>
          <p:spPr>
            <a:xfrm>
              <a:off x="1376940" y="3019942"/>
              <a:ext cx="2019733" cy="1009866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12700" cap="flat" cmpd="sng">
              <a:solidFill>
                <a:srgbClr val="DD741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8"/>
            <p:cNvSpPr txBox="1"/>
            <p:nvPr/>
          </p:nvSpPr>
          <p:spPr>
            <a:xfrm>
              <a:off x="1426238" y="3069240"/>
              <a:ext cx="1921137" cy="9112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SG" sz="1400" b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Class Prediction </a:t>
              </a:r>
              <a:endParaRPr sz="140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8"/>
            <p:cNvSpPr/>
            <p:nvPr/>
          </p:nvSpPr>
          <p:spPr>
            <a:xfrm>
              <a:off x="1326701" y="1424341"/>
              <a:ext cx="2019733" cy="1009866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12700" cap="flat" cmpd="sng">
              <a:solidFill>
                <a:srgbClr val="DD741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8"/>
            <p:cNvSpPr txBox="1"/>
            <p:nvPr/>
          </p:nvSpPr>
          <p:spPr>
            <a:xfrm>
              <a:off x="1375999" y="1473639"/>
              <a:ext cx="1921137" cy="9112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SG" sz="1400" b="0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Evaluation Metrics (Classification Report  - Precision , Recall, etc ) </a:t>
              </a:r>
              <a:endParaRPr sz="14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6" name="Google Shape;186;p8"/>
          <p:cNvSpPr txBox="1">
            <a:spLocks noGrp="1"/>
          </p:cNvSpPr>
          <p:nvPr>
            <p:ph type="sldNum" idx="12"/>
          </p:nvPr>
        </p:nvSpPr>
        <p:spPr>
          <a:xfrm>
            <a:off x="7998691" y="6492874"/>
            <a:ext cx="1145309" cy="3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Page </a:t>
            </a:r>
            <a:fld id="{00000000-1234-1234-1234-123412341234}" type="slidenum">
              <a:rPr lang="en-SG"/>
              <a:t>21</a:t>
            </a:fld>
            <a:endParaRPr/>
          </a:p>
        </p:txBody>
      </p:sp>
      <p:sp>
        <p:nvSpPr>
          <p:cNvPr id="187" name="Google Shape;187;p8"/>
          <p:cNvSpPr txBox="1"/>
          <p:nvPr/>
        </p:nvSpPr>
        <p:spPr>
          <a:xfrm>
            <a:off x="193837" y="5915490"/>
            <a:ext cx="1088676" cy="27695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Completed</a:t>
            </a:r>
            <a:endParaRPr sz="12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3837" y="6192449"/>
            <a:ext cx="1088676" cy="30777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SG" dirty="0" smtClean="0">
                <a:solidFill>
                  <a:schemeClr val="dk1"/>
                </a:solidFill>
              </a:rPr>
              <a:t>In progress</a:t>
            </a:r>
            <a:endParaRPr lang="en-SG" dirty="0"/>
          </a:p>
        </p:txBody>
      </p:sp>
      <p:sp>
        <p:nvSpPr>
          <p:cNvPr id="3" name="Rectangle 2"/>
          <p:cNvSpPr/>
          <p:nvPr/>
        </p:nvSpPr>
        <p:spPr>
          <a:xfrm>
            <a:off x="121256" y="5607713"/>
            <a:ext cx="87876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SG" b="1" dirty="0">
                <a:solidFill>
                  <a:srgbClr val="3F3F3F"/>
                </a:solidFill>
              </a:rPr>
              <a:t>Legend: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add to this project 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1868" y="1439253"/>
            <a:ext cx="7886700" cy="4143375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76466"/>
                </a:solidFill>
                <a:latin typeface="Roboto Regular"/>
                <a:cs typeface="Roboto Regular"/>
              </a:rPr>
              <a:t>Performed data wrangling / cleaning, setting up the data for analysis and model building.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76466"/>
                </a:solidFill>
                <a:latin typeface="Roboto Regular"/>
                <a:cs typeface="Roboto Regular"/>
              </a:rPr>
              <a:t>Dealt with data having anomalies.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76466"/>
                </a:solidFill>
                <a:latin typeface="Roboto Regular"/>
                <a:cs typeface="Roboto Regular"/>
              </a:rPr>
              <a:t>Added Interaction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76466"/>
                </a:solidFill>
                <a:latin typeface="Roboto Regular"/>
                <a:cs typeface="Roboto Regular"/>
              </a:rPr>
              <a:t>Performed </a:t>
            </a:r>
            <a:r>
              <a:rPr lang="en-US" dirty="0" smtClean="0">
                <a:solidFill>
                  <a:srgbClr val="576466"/>
                </a:solidFill>
                <a:latin typeface="Roboto Regular"/>
                <a:cs typeface="Roboto Regular"/>
              </a:rPr>
              <a:t>hyper parameters </a:t>
            </a:r>
            <a:r>
              <a:rPr lang="en-US" dirty="0">
                <a:solidFill>
                  <a:srgbClr val="576466"/>
                </a:solidFill>
                <a:latin typeface="Roboto Regular"/>
                <a:cs typeface="Roboto Regular"/>
              </a:rPr>
              <a:t>optimization.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76466"/>
                </a:solidFill>
                <a:latin typeface="Roboto Regular"/>
                <a:cs typeface="Roboto Regular"/>
              </a:rPr>
              <a:t>Incorporated Domain Feature engineering.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76466"/>
                </a:solidFill>
                <a:latin typeface="Roboto Regular"/>
                <a:cs typeface="Roboto Regular"/>
              </a:rPr>
              <a:t>Performed Exploratory Data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76466"/>
                </a:solidFill>
                <a:latin typeface="Roboto Regular"/>
                <a:cs typeface="Roboto Regular"/>
              </a:rPr>
              <a:t>Discovered patterns in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76466"/>
                </a:solidFill>
                <a:latin typeface="Roboto Regular"/>
                <a:cs typeface="Roboto Regular"/>
              </a:rPr>
              <a:t>Built bagging based ensemble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576466"/>
              </a:solidFill>
              <a:latin typeface="Roboto Regular"/>
              <a:cs typeface="Roboto Regular"/>
            </a:endParaRP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mtClean="0"/>
              <a:t>Page </a:t>
            </a:r>
            <a:fld id="{00000000-1234-1234-1234-123412341234}" type="slidenum">
              <a:rPr lang="en-SG" smtClean="0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275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"/>
          <p:cNvSpPr txBox="1">
            <a:spLocks noGrp="1"/>
          </p:cNvSpPr>
          <p:nvPr>
            <p:ph type="title"/>
          </p:nvPr>
        </p:nvSpPr>
        <p:spPr>
          <a:xfrm>
            <a:off x="628650" y="250831"/>
            <a:ext cx="6867525" cy="545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3F7E"/>
              </a:buClr>
              <a:buSzPts val="3200"/>
              <a:buFont typeface="Arial"/>
              <a:buNone/>
            </a:pPr>
            <a:r>
              <a:rPr lang="en-SG"/>
              <a:t>Q&amp;A</a:t>
            </a:r>
            <a:endParaRPr/>
          </a:p>
        </p:txBody>
      </p:sp>
      <p:sp>
        <p:nvSpPr>
          <p:cNvPr id="193" name="Google Shape;193;p9"/>
          <p:cNvSpPr txBox="1">
            <a:spLocks noGrp="1"/>
          </p:cNvSpPr>
          <p:nvPr>
            <p:ph type="sldNum" idx="12"/>
          </p:nvPr>
        </p:nvSpPr>
        <p:spPr>
          <a:xfrm>
            <a:off x="7998691" y="6492874"/>
            <a:ext cx="1145309" cy="3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Page </a:t>
            </a:r>
            <a:fld id="{00000000-1234-1234-1234-123412341234}" type="slidenum">
              <a:rPr lang="en-SG"/>
              <a:t>23</a:t>
            </a:fld>
            <a:endParaRPr/>
          </a:p>
        </p:txBody>
      </p:sp>
      <p:sp>
        <p:nvSpPr>
          <p:cNvPr id="194" name="Google Shape;194;p9"/>
          <p:cNvSpPr txBox="1">
            <a:spLocks noGrp="1"/>
          </p:cNvSpPr>
          <p:nvPr>
            <p:ph type="body" idx="1"/>
          </p:nvPr>
        </p:nvSpPr>
        <p:spPr>
          <a:xfrm>
            <a:off x="2047875" y="2386094"/>
            <a:ext cx="5448300" cy="208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en-SG" dirty="0"/>
              <a:t>Thank you for your attention.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0"/>
          <p:cNvSpPr txBox="1">
            <a:spLocks noGrp="1"/>
          </p:cNvSpPr>
          <p:nvPr>
            <p:ph type="title"/>
          </p:nvPr>
        </p:nvSpPr>
        <p:spPr>
          <a:xfrm>
            <a:off x="628650" y="250831"/>
            <a:ext cx="6600413" cy="545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3F7E"/>
              </a:buClr>
              <a:buSzPts val="3200"/>
              <a:buFont typeface="Arial"/>
              <a:buNone/>
            </a:pPr>
            <a:r>
              <a:rPr lang="en-SG"/>
              <a:t>References</a:t>
            </a:r>
            <a:endParaRPr/>
          </a:p>
        </p:txBody>
      </p:sp>
      <p:sp>
        <p:nvSpPr>
          <p:cNvPr id="200" name="Google Shape;200;p10"/>
          <p:cNvSpPr txBox="1">
            <a:spLocks noGrp="1"/>
          </p:cNvSpPr>
          <p:nvPr>
            <p:ph type="body" idx="1"/>
          </p:nvPr>
        </p:nvSpPr>
        <p:spPr>
          <a:xfrm>
            <a:off x="628650" y="1167027"/>
            <a:ext cx="7886700" cy="5143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514350" lvl="0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-SG" b="1"/>
              <a:t>Home Credit Default Risk Competition (2018). Kaggle. https://www.kaggle.com/c/home-creditdefault-risk/overview</a:t>
            </a:r>
            <a:endParaRPr/>
          </a:p>
          <a:p>
            <a:pPr marL="51435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-SG" b="1"/>
              <a:t>Bagherpour, A. (2017). Predicting mortgage loan default with machine learning methods. University of California/Riverside.</a:t>
            </a:r>
            <a:endParaRPr/>
          </a:p>
          <a:p>
            <a:pPr marL="51435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-SG" b="1"/>
              <a:t>Khandani, A. E., Kim, A. J., &amp; Lo, A. W. (2010). Consumer credit-risk models via machinelearning algorithms. Journal of Banking &amp; Finance, 34(11), 2767-2787.</a:t>
            </a:r>
            <a:endParaRPr/>
          </a:p>
          <a:p>
            <a:pPr marL="51435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-SG" b="1"/>
              <a:t>Ma, X., Sha, J., Wang, D., Yu, Y., Yang, Q., &amp; Niu, X. (2018). Study on a prediction of P2P network loan default based on the machine learning LightGBM and XGboost algorithms  according to different high dimensional data cleaning. Electronic Commerce Research and Applications, 31, 24-39.</a:t>
            </a:r>
            <a:endParaRPr/>
          </a:p>
          <a:p>
            <a:pPr marL="51435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-SG" b="1"/>
              <a:t>He, H., &amp; Ma, Y. (Eds.). (2013). Imbalanced learning: foundations, algorithms, and applications. John Wiley &amp; Sons</a:t>
            </a:r>
            <a:endParaRPr/>
          </a:p>
          <a:p>
            <a:pPr marL="51435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-SG" b="1"/>
              <a:t>Lipton, Z. C., Elkan, C., &amp; Naryanaswamy, B. (2014, September). Optimal thresholding of classifiers to maximize F1 measure. In Joint European Conference on Machine Learning and Knowledge Discovery in Databases (pp. 225-239). Springer, Berlin, Heidelberg.</a:t>
            </a:r>
            <a:endParaRPr/>
          </a:p>
          <a:p>
            <a:pPr marL="51435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-SG" b="1"/>
              <a:t>Kluyver, T., Ragan-Kelley, B., Pérez, F., Granger, B. E., Bussonnier, M., Frederic, J., ... &amp; Ivanov, P. (2016, May). Jupyter Notebooks-a publishing format for reproducible computational workflows. In ELPUB (pp. 87-90).</a:t>
            </a:r>
            <a:endParaRPr/>
          </a:p>
          <a:p>
            <a:pPr marL="51435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-SG" b="1"/>
              <a:t>Chen, T., &amp; Guestrin, C. (2016, August). XGBoost: A scalable tree boosting system. In Proceedings of the 22nd ACM SIGKDD international conference on knowledge discovery and data mining (pp. 785-794).</a:t>
            </a:r>
            <a:endParaRPr/>
          </a:p>
          <a:p>
            <a:pPr marL="51435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-SG" b="1"/>
              <a:t>Ke, G., Meng, Q., Finley, T., Wang, T., Chen, W., Ma, W., ... &amp; Liu, T. Y. (2017). Lightgbm: A highly efficient gradient boosting decision tree. In Advances in neural information processing systems (pp. 3146-3154).</a:t>
            </a:r>
            <a:endParaRPr/>
          </a:p>
          <a:p>
            <a:pPr marL="51435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-SG" b="1"/>
              <a:t>Poulos, J., &amp; Valle, R. (2018). Missing data imputation for supervised learning. Applied Artificial Intelligence, 32(2), 186-196.</a:t>
            </a:r>
            <a:endParaRPr/>
          </a:p>
          <a:p>
            <a:pPr marL="51435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-SG" b="1"/>
              <a:t>Kanter, J. M., &amp; Veeramachaneni, K. (2015, October). Deep feature synthesis: Towards automating data science endeavors. In 2015 IEEE international conference on data science and advanced analytics (DSAA) (pp. 1-10). IEEE.</a:t>
            </a:r>
            <a:endParaRPr/>
          </a:p>
          <a:p>
            <a:pPr marL="51435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-SG" b="1"/>
              <a:t>Bellman, R. (1966). Dynamic programming. Science, 153(3731), 34–37.</a:t>
            </a:r>
            <a:endParaRPr/>
          </a:p>
          <a:p>
            <a:pPr marL="51435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-SG" b="1"/>
              <a:t>Wright, R. E. (1995). Logistic regression.</a:t>
            </a:r>
            <a:endParaRPr/>
          </a:p>
          <a:p>
            <a:pPr marL="51435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-SG" b="1"/>
              <a:t>Pedregosa, F., Varoquaux, G., Gramfort, A., Michel, V., Thirion, B., Grisel, O., ... &amp; Vanderplas, J. (2011). Scikit-learn: Machine learning in Python. the Journal of machine Learning research, 12, 2825-2830.</a:t>
            </a:r>
            <a:endParaRPr/>
          </a:p>
          <a:p>
            <a:pPr marL="51435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-SG" b="1"/>
              <a:t>Liaw, A., &amp; Wiener, M. (2002). Classification and regression by random forest. R news, 2(3), 18-22.</a:t>
            </a:r>
            <a:endParaRPr/>
          </a:p>
          <a:p>
            <a:pPr marL="51435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-SG" b="1"/>
              <a:t>Quinlan, J. R. (2014). C4. 5: programs for machine learning. Elsevier.</a:t>
            </a:r>
            <a:endParaRPr/>
          </a:p>
          <a:p>
            <a:pPr marL="51435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-SG" b="1"/>
              <a:t>Zhang H. (2004). The optimality of Naive Bayes. Proc. FLAIRS.</a:t>
            </a:r>
            <a:endParaRPr/>
          </a:p>
          <a:p>
            <a:pPr marL="51435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-SG" b="1"/>
              <a:t>Ridgeway, G. (2007). Generalized Boosted Models: A guide to the gbm package. Update, 1(1),2007.</a:t>
            </a:r>
            <a:endParaRPr/>
          </a:p>
          <a:p>
            <a:pPr marL="51435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-SG" b="1"/>
              <a:t>Hastie, T., Tibshirani, R., &amp; Friedman, J. (2009). The elements of statistical learning: data mining, inference, and prediction. Springer Science &amp; Business Media.</a:t>
            </a:r>
            <a:endParaRPr/>
          </a:p>
          <a:p>
            <a:pPr marL="51435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-SG" b="1"/>
              <a:t>Bergstra, J., Yamins, D., &amp; Cox, D. (2013, February). Making a science of model search: Hyperparameter optimization in hundreds of dimensions for vision architectures. In International conference on machine learning (pp. 115-123).</a:t>
            </a:r>
            <a:endParaRPr/>
          </a:p>
          <a:p>
            <a:pPr marL="51435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-SG" b="1"/>
              <a:t>A Gentle Introduction. (2018). Kaggle. https://www.kaggle.com/willkoehrsen/start-here-a-gentleintroduction</a:t>
            </a:r>
            <a:endParaRPr/>
          </a:p>
          <a:p>
            <a:pPr marL="51435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-SG" b="1"/>
              <a:t>Introduction to Automated Feature Engineering. (2018). Kaggle. https://www.kaggle.com/willkoehrsen/automated-feature-engineering-basics</a:t>
            </a:r>
            <a:endParaRPr/>
          </a:p>
        </p:txBody>
      </p:sp>
      <p:sp>
        <p:nvSpPr>
          <p:cNvPr id="201" name="Google Shape;201;p10"/>
          <p:cNvSpPr txBox="1">
            <a:spLocks noGrp="1"/>
          </p:cNvSpPr>
          <p:nvPr>
            <p:ph type="sldNum" idx="12"/>
          </p:nvPr>
        </p:nvSpPr>
        <p:spPr>
          <a:xfrm>
            <a:off x="7998691" y="6492874"/>
            <a:ext cx="1145309" cy="3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Page </a:t>
            </a:r>
            <a:fld id="{00000000-1234-1234-1234-123412341234}" type="slidenum">
              <a:rPr lang="en-SG"/>
              <a:t>24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"/>
          <p:cNvSpPr txBox="1">
            <a:spLocks noGrp="1"/>
          </p:cNvSpPr>
          <p:nvPr>
            <p:ph type="title"/>
          </p:nvPr>
        </p:nvSpPr>
        <p:spPr>
          <a:xfrm>
            <a:off x="628650" y="250831"/>
            <a:ext cx="6600413" cy="545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defRPr/>
            </a:pPr>
            <a:r>
              <a:rPr lang="en-SG" dirty="0" smtClean="0"/>
              <a:t>Business Problem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Roboto Regular"/>
              <a:cs typeface="Roboto Regular"/>
            </a:endParaRPr>
          </a:p>
        </p:txBody>
      </p:sp>
      <p:sp>
        <p:nvSpPr>
          <p:cNvPr id="81" name="Google Shape;81;p2"/>
          <p:cNvSpPr txBox="1">
            <a:spLocks noGrp="1"/>
          </p:cNvSpPr>
          <p:nvPr>
            <p:ph type="sldNum" idx="12"/>
          </p:nvPr>
        </p:nvSpPr>
        <p:spPr>
          <a:xfrm>
            <a:off x="7998691" y="6492874"/>
            <a:ext cx="1145309" cy="3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Page </a:t>
            </a:r>
            <a:fld id="{00000000-1234-1234-1234-123412341234}" type="slidenum">
              <a:rPr lang="en-SG"/>
              <a:t>3</a:t>
            </a:fld>
            <a:endParaRPr/>
          </a:p>
        </p:txBody>
      </p:sp>
      <p:grpSp>
        <p:nvGrpSpPr>
          <p:cNvPr id="12" name="Group 15"/>
          <p:cNvGrpSpPr>
            <a:grpSpLocks/>
          </p:cNvGrpSpPr>
          <p:nvPr/>
        </p:nvGrpSpPr>
        <p:grpSpPr bwMode="auto">
          <a:xfrm>
            <a:off x="8639607" y="6006225"/>
            <a:ext cx="339725" cy="122237"/>
            <a:chOff x="68263" y="657225"/>
            <a:chExt cx="339725" cy="122238"/>
          </a:xfrm>
        </p:grpSpPr>
        <p:cxnSp>
          <p:nvCxnSpPr>
            <p:cNvPr id="13" name="Straight Connector 12"/>
            <p:cNvCxnSpPr/>
            <p:nvPr/>
          </p:nvCxnSpPr>
          <p:spPr bwMode="auto">
            <a:xfrm>
              <a:off x="68263" y="657225"/>
              <a:ext cx="339725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auto">
            <a:xfrm>
              <a:off x="68263" y="717550"/>
              <a:ext cx="339725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auto">
            <a:xfrm>
              <a:off x="68263" y="779463"/>
              <a:ext cx="339725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1024477" y="1797594"/>
            <a:ext cx="1130211" cy="1130173"/>
            <a:chOff x="987847" y="1193030"/>
            <a:chExt cx="2001212" cy="2001212"/>
          </a:xfrm>
        </p:grpSpPr>
        <p:sp>
          <p:nvSpPr>
            <p:cNvPr id="10" name="Oval 9"/>
            <p:cNvSpPr/>
            <p:nvPr/>
          </p:nvSpPr>
          <p:spPr>
            <a:xfrm>
              <a:off x="987846" y="1193030"/>
              <a:ext cx="2000161" cy="2000230"/>
            </a:xfrm>
            <a:prstGeom prst="ellipse">
              <a:avLst/>
            </a:prstGeom>
            <a:solidFill>
              <a:srgbClr val="D1D9E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Roboto Regular"/>
                <a:cs typeface="Roboto Regular"/>
              </a:endParaRPr>
            </a:p>
          </p:txBody>
        </p:sp>
        <p:grpSp>
          <p:nvGrpSpPr>
            <p:cNvPr id="11" name="Group 7"/>
            <p:cNvGrpSpPr>
              <a:grpSpLocks/>
            </p:cNvGrpSpPr>
            <p:nvPr/>
          </p:nvGrpSpPr>
          <p:grpSpPr bwMode="auto">
            <a:xfrm>
              <a:off x="1584352" y="1789535"/>
              <a:ext cx="808203" cy="808203"/>
              <a:chOff x="1321405" y="1565051"/>
              <a:chExt cx="987777" cy="987777"/>
            </a:xfrm>
          </p:grpSpPr>
          <p:sp>
            <p:nvSpPr>
              <p:cNvPr id="16" name="Folded Corner 15"/>
              <p:cNvSpPr/>
              <p:nvPr/>
            </p:nvSpPr>
            <p:spPr>
              <a:xfrm>
                <a:off x="1322042" y="1565716"/>
                <a:ext cx="979536" cy="979566"/>
              </a:xfrm>
              <a:prstGeom prst="foldedCorner">
                <a:avLst>
                  <a:gd name="adj" fmla="val 32253"/>
                </a:avLst>
              </a:prstGeom>
              <a:solidFill>
                <a:srgbClr val="3B96E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Roboto Regular"/>
                  <a:cs typeface="Roboto Regular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500914" y="1795701"/>
                <a:ext cx="621791" cy="65305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Roboto Regular"/>
                  <a:cs typeface="Roboto Regular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500914" y="1949024"/>
                <a:ext cx="621791" cy="62465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Roboto Regular"/>
                  <a:cs typeface="Roboto Regular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500914" y="2099509"/>
                <a:ext cx="621791" cy="65304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Roboto Regular"/>
                  <a:cs typeface="Roboto Regular"/>
                </a:endParaRPr>
              </a:p>
            </p:txBody>
          </p:sp>
        </p:grpSp>
      </p:grpSp>
      <p:cxnSp>
        <p:nvCxnSpPr>
          <p:cNvPr id="20" name="Straight Connector 19"/>
          <p:cNvCxnSpPr/>
          <p:nvPr/>
        </p:nvCxnSpPr>
        <p:spPr bwMode="auto">
          <a:xfrm>
            <a:off x="1233350" y="3588126"/>
            <a:ext cx="6581775" cy="0"/>
          </a:xfrm>
          <a:prstGeom prst="line">
            <a:avLst/>
          </a:prstGeom>
          <a:ln w="12700">
            <a:solidFill>
              <a:srgbClr val="E4E4E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436125" y="2241045"/>
            <a:ext cx="5892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576466"/>
                </a:solidFill>
                <a:latin typeface="Roboto Regular"/>
                <a:cs typeface="Roboto Regular"/>
              </a:rPr>
              <a:t>This population is often taken advantage by untrustworthy lenders.</a:t>
            </a:r>
          </a:p>
          <a:p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1956937" y="973733"/>
            <a:ext cx="4570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en-US" dirty="0" smtClean="0">
                <a:solidFill>
                  <a:srgbClr val="E03424"/>
                </a:solidFill>
                <a:latin typeface="Roboto Light"/>
                <a:cs typeface="Roboto Light"/>
              </a:rPr>
              <a:t> Many </a:t>
            </a:r>
            <a:r>
              <a:rPr lang="en-US" dirty="0">
                <a:solidFill>
                  <a:srgbClr val="E03424"/>
                </a:solidFill>
                <a:latin typeface="Roboto Light"/>
                <a:cs typeface="Roboto Light"/>
              </a:rPr>
              <a:t>people struggle to get loans due to insufficient or </a:t>
            </a:r>
          </a:p>
          <a:p>
            <a:pPr algn="ctr" eaLnBrk="1" hangingPunct="1"/>
            <a:r>
              <a:rPr lang="en-US" dirty="0">
                <a:solidFill>
                  <a:srgbClr val="E03424"/>
                </a:solidFill>
                <a:latin typeface="Roboto Light"/>
                <a:cs typeface="Roboto Light"/>
              </a:rPr>
              <a:t>non-existent credit histories</a:t>
            </a:r>
            <a:endParaRPr lang="en-SG" dirty="0"/>
          </a:p>
        </p:txBody>
      </p:sp>
      <p:grpSp>
        <p:nvGrpSpPr>
          <p:cNvPr id="21" name="Group 44"/>
          <p:cNvGrpSpPr>
            <a:grpSpLocks/>
          </p:cNvGrpSpPr>
          <p:nvPr/>
        </p:nvGrpSpPr>
        <p:grpSpPr bwMode="auto">
          <a:xfrm>
            <a:off x="1024476" y="4249041"/>
            <a:ext cx="1130211" cy="1130173"/>
            <a:chOff x="1746264" y="3140384"/>
            <a:chExt cx="1367740" cy="1367740"/>
          </a:xfrm>
        </p:grpSpPr>
        <p:sp>
          <p:nvSpPr>
            <p:cNvPr id="22" name="Oval 21"/>
            <p:cNvSpPr/>
            <p:nvPr/>
          </p:nvSpPr>
          <p:spPr>
            <a:xfrm>
              <a:off x="1746263" y="3139739"/>
              <a:ext cx="1367022" cy="1368656"/>
            </a:xfrm>
            <a:prstGeom prst="ellipse">
              <a:avLst/>
            </a:prstGeom>
            <a:solidFill>
              <a:srgbClr val="D1D9E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Roboto Regular"/>
                <a:cs typeface="Roboto Regular"/>
              </a:endParaRPr>
            </a:p>
          </p:txBody>
        </p:sp>
        <p:sp>
          <p:nvSpPr>
            <p:cNvPr id="23" name="Folded Corner 22"/>
            <p:cNvSpPr/>
            <p:nvPr/>
          </p:nvSpPr>
          <p:spPr>
            <a:xfrm>
              <a:off x="2154305" y="3547796"/>
              <a:ext cx="550938" cy="552543"/>
            </a:xfrm>
            <a:prstGeom prst="foldedCorner">
              <a:avLst>
                <a:gd name="adj" fmla="val 32253"/>
              </a:avLst>
            </a:prstGeom>
            <a:solidFill>
              <a:srgbClr val="61D5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Roboto Regular"/>
                <a:cs typeface="Roboto Regular"/>
              </a:endParaRPr>
            </a:p>
          </p:txBody>
        </p:sp>
        <p:sp>
          <p:nvSpPr>
            <p:cNvPr id="24" name="Pie 23"/>
            <p:cNvSpPr/>
            <p:nvPr/>
          </p:nvSpPr>
          <p:spPr>
            <a:xfrm>
              <a:off x="2282911" y="3657351"/>
              <a:ext cx="293727" cy="293738"/>
            </a:xfrm>
            <a:prstGeom prst="pi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  <a:latin typeface="Roboto Regular"/>
                <a:cs typeface="Roboto Regular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260365" y="4683423"/>
            <a:ext cx="61334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576466"/>
                </a:solidFill>
                <a:latin typeface="Roboto Regular"/>
                <a:cs typeface="Roboto Regular"/>
              </a:rPr>
              <a:t>Home credit tries to include the unbanked population to support their </a:t>
            </a:r>
            <a:endParaRPr lang="en-US" b="1" dirty="0" smtClean="0">
              <a:solidFill>
                <a:srgbClr val="576466"/>
              </a:solidFill>
              <a:latin typeface="Roboto Regular"/>
              <a:cs typeface="Roboto Regular"/>
            </a:endParaRPr>
          </a:p>
          <a:p>
            <a:r>
              <a:rPr lang="en-US" b="1" dirty="0" smtClean="0">
                <a:solidFill>
                  <a:srgbClr val="576466"/>
                </a:solidFill>
                <a:latin typeface="Roboto Regular"/>
                <a:cs typeface="Roboto Regular"/>
              </a:rPr>
              <a:t>economic </a:t>
            </a:r>
            <a:r>
              <a:rPr lang="en-US" b="1" dirty="0">
                <a:solidFill>
                  <a:srgbClr val="576466"/>
                </a:solidFill>
                <a:latin typeface="Roboto Regular"/>
                <a:cs typeface="Roboto Regular"/>
              </a:rPr>
              <a:t>needs.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3920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67027"/>
            <a:ext cx="7886700" cy="893785"/>
          </a:xfrm>
        </p:spPr>
        <p:txBody>
          <a:bodyPr>
            <a:normAutofit fontScale="92500" lnSpcReduction="10000"/>
          </a:bodyPr>
          <a:lstStyle/>
          <a:p>
            <a:pPr marL="50800" indent="0">
              <a:buNone/>
            </a:pPr>
            <a:r>
              <a:rPr lang="en-US" dirty="0" smtClean="0">
                <a:solidFill>
                  <a:srgbClr val="E03424"/>
                </a:solidFill>
                <a:latin typeface="Roboto Light"/>
                <a:cs typeface="Roboto Light"/>
              </a:rPr>
              <a:t>Identify </a:t>
            </a:r>
            <a:r>
              <a:rPr lang="en-US" dirty="0">
                <a:solidFill>
                  <a:srgbClr val="E03424"/>
                </a:solidFill>
                <a:latin typeface="Roboto Light"/>
                <a:cs typeface="Roboto Light"/>
              </a:rPr>
              <a:t>if a new client shows a high risk for loan default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mtClean="0"/>
              <a:t>Page </a:t>
            </a:r>
            <a:fld id="{00000000-1234-1234-1234-123412341234}" type="slidenum">
              <a:rPr lang="en-SG" smtClean="0"/>
              <a:t>4</a:t>
            </a:fld>
            <a:endParaRPr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819718" y="3504110"/>
            <a:ext cx="1130300" cy="1130300"/>
            <a:chOff x="987847" y="1193030"/>
            <a:chExt cx="2001212" cy="2001212"/>
          </a:xfrm>
        </p:grpSpPr>
        <p:sp>
          <p:nvSpPr>
            <p:cNvPr id="6" name="Oval 5"/>
            <p:cNvSpPr/>
            <p:nvPr/>
          </p:nvSpPr>
          <p:spPr>
            <a:xfrm>
              <a:off x="987847" y="1193030"/>
              <a:ext cx="2001212" cy="2001212"/>
            </a:xfrm>
            <a:prstGeom prst="ellipse">
              <a:avLst/>
            </a:prstGeom>
            <a:solidFill>
              <a:srgbClr val="D1D9E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Roboto Regular"/>
                <a:cs typeface="Roboto Regular"/>
              </a:endParaRPr>
            </a:p>
          </p:txBody>
        </p:sp>
        <p:grpSp>
          <p:nvGrpSpPr>
            <p:cNvPr id="7" name="Group 7"/>
            <p:cNvGrpSpPr>
              <a:grpSpLocks/>
            </p:cNvGrpSpPr>
            <p:nvPr/>
          </p:nvGrpSpPr>
          <p:grpSpPr bwMode="auto">
            <a:xfrm>
              <a:off x="1584352" y="1789535"/>
              <a:ext cx="808203" cy="808203"/>
              <a:chOff x="1321405" y="1565051"/>
              <a:chExt cx="987777" cy="987777"/>
            </a:xfrm>
          </p:grpSpPr>
          <p:sp>
            <p:nvSpPr>
              <p:cNvPr id="8" name="Folded Corner 7"/>
              <p:cNvSpPr/>
              <p:nvPr/>
            </p:nvSpPr>
            <p:spPr>
              <a:xfrm>
                <a:off x="1320624" y="1564270"/>
                <a:ext cx="989337" cy="989337"/>
              </a:xfrm>
              <a:prstGeom prst="foldedCorner">
                <a:avLst>
                  <a:gd name="adj" fmla="val 32253"/>
                </a:avLst>
              </a:prstGeom>
              <a:solidFill>
                <a:srgbClr val="3B96E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Roboto Regular"/>
                  <a:cs typeface="Roboto Regular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499254" y="1794429"/>
                <a:ext cx="632077" cy="65268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Roboto Regular"/>
                  <a:cs typeface="Roboto Regular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499254" y="1949012"/>
                <a:ext cx="632077" cy="61834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Roboto Regular"/>
                  <a:cs typeface="Roboto Regular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499254" y="2100161"/>
                <a:ext cx="632077" cy="6527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Roboto Regular"/>
                  <a:cs typeface="Roboto Regular"/>
                </a:endParaRPr>
              </a:p>
            </p:txBody>
          </p:sp>
        </p:grpSp>
      </p:grpSp>
      <p:grpSp>
        <p:nvGrpSpPr>
          <p:cNvPr id="12" name="Group 22"/>
          <p:cNvGrpSpPr>
            <a:grpSpLocks/>
          </p:cNvGrpSpPr>
          <p:nvPr/>
        </p:nvGrpSpPr>
        <p:grpSpPr bwMode="auto">
          <a:xfrm>
            <a:off x="3928856" y="3544591"/>
            <a:ext cx="1130300" cy="1131887"/>
            <a:chOff x="987847" y="1193030"/>
            <a:chExt cx="2001212" cy="2001212"/>
          </a:xfrm>
        </p:grpSpPr>
        <p:sp>
          <p:nvSpPr>
            <p:cNvPr id="13" name="Oval 12"/>
            <p:cNvSpPr/>
            <p:nvPr/>
          </p:nvSpPr>
          <p:spPr>
            <a:xfrm>
              <a:off x="987847" y="1193030"/>
              <a:ext cx="2001212" cy="2001212"/>
            </a:xfrm>
            <a:prstGeom prst="ellipse">
              <a:avLst/>
            </a:prstGeom>
            <a:solidFill>
              <a:srgbClr val="D1D9E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Roboto Regular"/>
                <a:cs typeface="Roboto Regular"/>
              </a:endParaRPr>
            </a:p>
          </p:txBody>
        </p:sp>
        <p:grpSp>
          <p:nvGrpSpPr>
            <p:cNvPr id="14" name="Group 24"/>
            <p:cNvGrpSpPr>
              <a:grpSpLocks/>
            </p:cNvGrpSpPr>
            <p:nvPr/>
          </p:nvGrpSpPr>
          <p:grpSpPr bwMode="auto">
            <a:xfrm>
              <a:off x="1584352" y="1789535"/>
              <a:ext cx="808203" cy="808203"/>
              <a:chOff x="1321405" y="1565051"/>
              <a:chExt cx="987777" cy="987777"/>
            </a:xfrm>
          </p:grpSpPr>
          <p:sp>
            <p:nvSpPr>
              <p:cNvPr id="15" name="Folded Corner 14"/>
              <p:cNvSpPr/>
              <p:nvPr/>
            </p:nvSpPr>
            <p:spPr>
              <a:xfrm>
                <a:off x="1320624" y="1566678"/>
                <a:ext cx="989337" cy="984521"/>
              </a:xfrm>
              <a:prstGeom prst="foldedCorner">
                <a:avLst>
                  <a:gd name="adj" fmla="val 32253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Roboto Regular"/>
                  <a:cs typeface="Roboto Regular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499254" y="1796515"/>
                <a:ext cx="632077" cy="65176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Roboto Regular"/>
                  <a:cs typeface="Roboto Regular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499254" y="1947452"/>
                <a:ext cx="632077" cy="65176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Roboto Regular"/>
                  <a:cs typeface="Roboto Regular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499254" y="2101818"/>
                <a:ext cx="632077" cy="6174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Roboto Regular"/>
                  <a:cs typeface="Roboto Regular"/>
                </a:endParaRPr>
              </a:p>
            </p:txBody>
          </p:sp>
        </p:grpSp>
      </p:grpSp>
      <p:grpSp>
        <p:nvGrpSpPr>
          <p:cNvPr id="19" name="Group 32"/>
          <p:cNvGrpSpPr>
            <a:grpSpLocks/>
          </p:cNvGrpSpPr>
          <p:nvPr/>
        </p:nvGrpSpPr>
        <p:grpSpPr bwMode="auto">
          <a:xfrm>
            <a:off x="6868391" y="3544591"/>
            <a:ext cx="1130300" cy="1131887"/>
            <a:chOff x="6541155" y="1566383"/>
            <a:chExt cx="1367740" cy="1367740"/>
          </a:xfrm>
        </p:grpSpPr>
        <p:sp>
          <p:nvSpPr>
            <p:cNvPr id="20" name="Oval 19"/>
            <p:cNvSpPr/>
            <p:nvPr/>
          </p:nvSpPr>
          <p:spPr>
            <a:xfrm>
              <a:off x="6541155" y="1566383"/>
              <a:ext cx="1367740" cy="1367740"/>
            </a:xfrm>
            <a:prstGeom prst="ellipse">
              <a:avLst/>
            </a:prstGeom>
            <a:solidFill>
              <a:srgbClr val="D1D9E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Roboto Regular"/>
                <a:cs typeface="Roboto Regular"/>
              </a:endParaRPr>
            </a:p>
          </p:txBody>
        </p:sp>
        <p:grpSp>
          <p:nvGrpSpPr>
            <p:cNvPr id="21" name="Group 19"/>
            <p:cNvGrpSpPr>
              <a:grpSpLocks/>
            </p:cNvGrpSpPr>
            <p:nvPr/>
          </p:nvGrpSpPr>
          <p:grpSpPr bwMode="auto">
            <a:xfrm>
              <a:off x="6948840" y="1974068"/>
              <a:ext cx="552371" cy="552371"/>
              <a:chOff x="6948840" y="1727945"/>
              <a:chExt cx="552371" cy="552371"/>
            </a:xfrm>
          </p:grpSpPr>
          <p:sp>
            <p:nvSpPr>
              <p:cNvPr id="22" name="Folded Corner 21"/>
              <p:cNvSpPr/>
              <p:nvPr/>
            </p:nvSpPr>
            <p:spPr>
              <a:xfrm>
                <a:off x="6948403" y="1728855"/>
                <a:ext cx="553243" cy="550550"/>
              </a:xfrm>
              <a:prstGeom prst="foldedCorner">
                <a:avLst>
                  <a:gd name="adj" fmla="val 32253"/>
                </a:avLst>
              </a:prstGeom>
              <a:solidFill>
                <a:srgbClr val="61D55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Roboto Regular"/>
                  <a:cs typeface="Roboto Regular"/>
                </a:endParaRPr>
              </a:p>
            </p:txBody>
          </p:sp>
          <p:sp>
            <p:nvSpPr>
              <p:cNvPr id="23" name="Pie 22"/>
              <p:cNvSpPr/>
              <p:nvPr/>
            </p:nvSpPr>
            <p:spPr>
              <a:xfrm>
                <a:off x="7057899" y="1845871"/>
                <a:ext cx="295832" cy="293498"/>
              </a:xfrm>
              <a:prstGeom prst="pi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tx1"/>
                  </a:solidFill>
                  <a:latin typeface="Roboto Regular"/>
                  <a:cs typeface="Roboto Regular"/>
                </a:endParaRPr>
              </a:p>
            </p:txBody>
          </p:sp>
        </p:grpSp>
      </p:grpSp>
      <p:sp>
        <p:nvSpPr>
          <p:cNvPr id="24" name="TextBox 23"/>
          <p:cNvSpPr txBox="1"/>
          <p:nvPr/>
        </p:nvSpPr>
        <p:spPr>
          <a:xfrm>
            <a:off x="509279" y="4970960"/>
            <a:ext cx="1914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576466"/>
                </a:solidFill>
                <a:latin typeface="Roboto Regular"/>
                <a:cs typeface="Roboto Regular"/>
              </a:rPr>
              <a:t>Reduce Uncertainty </a:t>
            </a:r>
          </a:p>
          <a:p>
            <a:endParaRPr lang="en-SG" dirty="0"/>
          </a:p>
        </p:txBody>
      </p:sp>
      <p:sp>
        <p:nvSpPr>
          <p:cNvPr id="25" name="TextBox 24"/>
          <p:cNvSpPr txBox="1"/>
          <p:nvPr/>
        </p:nvSpPr>
        <p:spPr>
          <a:xfrm>
            <a:off x="3368714" y="5003204"/>
            <a:ext cx="25426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576466"/>
                </a:solidFill>
                <a:latin typeface="Roboto Regular"/>
                <a:cs typeface="Roboto Regular"/>
              </a:rPr>
              <a:t>Proportional Disbursement </a:t>
            </a:r>
          </a:p>
          <a:p>
            <a:endParaRPr lang="en-SG" dirty="0"/>
          </a:p>
        </p:txBody>
      </p:sp>
      <p:sp>
        <p:nvSpPr>
          <p:cNvPr id="26" name="TextBox 25"/>
          <p:cNvSpPr txBox="1"/>
          <p:nvPr/>
        </p:nvSpPr>
        <p:spPr>
          <a:xfrm>
            <a:off x="6611737" y="4994607"/>
            <a:ext cx="1486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576466"/>
                </a:solidFill>
                <a:latin typeface="Roboto Regular"/>
                <a:cs typeface="Roboto Regular"/>
              </a:rPr>
              <a:t>Risk Reduction</a:t>
            </a:r>
            <a:endParaRPr lang="en-US" sz="1050" dirty="0">
              <a:solidFill>
                <a:srgbClr val="576466"/>
              </a:solidFill>
              <a:latin typeface="Roboto Regular"/>
              <a:cs typeface="Roboto Regular"/>
            </a:endParaRPr>
          </a:p>
          <a:p>
            <a:endParaRPr lang="en-SG" dirty="0"/>
          </a:p>
        </p:txBody>
      </p:sp>
      <p:sp>
        <p:nvSpPr>
          <p:cNvPr id="27" name="TextBox 26"/>
          <p:cNvSpPr txBox="1"/>
          <p:nvPr/>
        </p:nvSpPr>
        <p:spPr>
          <a:xfrm>
            <a:off x="3110894" y="2397572"/>
            <a:ext cx="1813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576466"/>
                </a:solidFill>
                <a:latin typeface="Roboto Regular"/>
                <a:cs typeface="Roboto Regular"/>
              </a:rPr>
              <a:t>How can this help?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0173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 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160" y="1135551"/>
            <a:ext cx="7886700" cy="654949"/>
          </a:xfrm>
        </p:spPr>
        <p:txBody>
          <a:bodyPr>
            <a:normAutofit/>
          </a:bodyPr>
          <a:lstStyle/>
          <a:p>
            <a:pPr marL="50800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The Data is taken from </a:t>
            </a:r>
            <a:r>
              <a:rPr lang="en-US" sz="2000" dirty="0" err="1" smtClean="0">
                <a:solidFill>
                  <a:srgbClr val="FF0000"/>
                </a:solidFill>
              </a:rPr>
              <a:t>Kaggle’s</a:t>
            </a:r>
            <a:r>
              <a:rPr lang="en-US" sz="2000" dirty="0" smtClean="0">
                <a:solidFill>
                  <a:srgbClr val="FF0000"/>
                </a:solidFill>
              </a:rPr>
              <a:t> competition publicly available </a:t>
            </a:r>
            <a:endParaRPr lang="en-SG" sz="20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mtClean="0"/>
              <a:t>Page </a:t>
            </a:r>
            <a:fld id="{00000000-1234-1234-1234-123412341234}" type="slidenum">
              <a:rPr lang="en-SG" smtClean="0"/>
              <a:t>5</a:t>
            </a:fld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260160" y="2192611"/>
            <a:ext cx="329930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/>
            <a:r>
              <a:rPr lang="en-US" sz="1800" b="1" dirty="0">
                <a:solidFill>
                  <a:srgbClr val="576466"/>
                </a:solidFill>
                <a:latin typeface="Roboto Regular"/>
                <a:cs typeface="Roboto Regular"/>
              </a:rPr>
              <a:t>application_train.csv</a:t>
            </a:r>
          </a:p>
          <a:p>
            <a:pPr eaLnBrk="1" hangingPunct="1"/>
            <a:endParaRPr lang="en-US" sz="1600" b="1" dirty="0">
              <a:solidFill>
                <a:srgbClr val="576466"/>
              </a:solidFill>
              <a:latin typeface="Roboto Regular"/>
              <a:cs typeface="Roboto Regular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576466"/>
                </a:solidFill>
                <a:latin typeface="Roboto Regular"/>
                <a:cs typeface="Roboto Regular"/>
              </a:rPr>
              <a:t>307511 Records, 122 Columns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576466"/>
                </a:solidFill>
                <a:latin typeface="Roboto Regular"/>
                <a:cs typeface="Roboto Regular"/>
              </a:rPr>
              <a:t>Imbalanced Target Labels.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576466"/>
                </a:solidFill>
                <a:latin typeface="Roboto Regular"/>
                <a:cs typeface="Roboto Regular"/>
              </a:rPr>
              <a:t>Source for training machine </a:t>
            </a:r>
            <a:endParaRPr lang="en-US" sz="1600" dirty="0" smtClean="0">
              <a:solidFill>
                <a:srgbClr val="576466"/>
              </a:solidFill>
              <a:latin typeface="Roboto Regular"/>
              <a:cs typeface="Roboto Regular"/>
            </a:endParaRPr>
          </a:p>
          <a:p>
            <a:pPr eaLnBrk="1" hangingPunct="1"/>
            <a:r>
              <a:rPr lang="en-US" sz="1600" dirty="0">
                <a:solidFill>
                  <a:srgbClr val="576466"/>
                </a:solidFill>
                <a:latin typeface="Roboto Regular"/>
                <a:cs typeface="Roboto Regular"/>
              </a:rPr>
              <a:t> </a:t>
            </a:r>
            <a:r>
              <a:rPr lang="en-US" sz="1600" dirty="0" smtClean="0">
                <a:solidFill>
                  <a:srgbClr val="576466"/>
                </a:solidFill>
                <a:latin typeface="Roboto Regular"/>
                <a:cs typeface="Roboto Regular"/>
              </a:rPr>
              <a:t>    Learning </a:t>
            </a:r>
            <a:r>
              <a:rPr lang="en-US" sz="1600" dirty="0">
                <a:solidFill>
                  <a:srgbClr val="576466"/>
                </a:solidFill>
                <a:latin typeface="Roboto Regular"/>
                <a:cs typeface="Roboto Regular"/>
              </a:rPr>
              <a:t>models.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576466"/>
                </a:solidFill>
                <a:latin typeface="Roboto Regular"/>
                <a:cs typeface="Roboto Regular"/>
              </a:rPr>
              <a:t>Target Labels :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576466"/>
                </a:solidFill>
                <a:latin typeface="Roboto Regular"/>
                <a:cs typeface="Roboto Regular"/>
              </a:rPr>
              <a:t>0’s – 282686, 1’s - 24825</a:t>
            </a:r>
          </a:p>
          <a:p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5091447" y="2161833"/>
            <a:ext cx="394768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sz="1800" b="1" dirty="0">
                <a:solidFill>
                  <a:srgbClr val="576466"/>
                </a:solidFill>
                <a:latin typeface="Roboto Regular"/>
                <a:cs typeface="Roboto Regular"/>
              </a:rPr>
              <a:t>application_test.csv</a:t>
            </a:r>
          </a:p>
          <a:p>
            <a:pPr eaLnBrk="1" hangingPunct="1"/>
            <a:endParaRPr lang="en-US" sz="1600" b="1" dirty="0">
              <a:solidFill>
                <a:srgbClr val="576466"/>
              </a:solidFill>
              <a:latin typeface="Roboto Regular"/>
              <a:cs typeface="Roboto Regular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76466"/>
                </a:solidFill>
                <a:latin typeface="Roboto Regular"/>
                <a:cs typeface="Roboto Regular"/>
              </a:rPr>
              <a:t>48744 Records, 121 Columns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76466"/>
                </a:solidFill>
                <a:latin typeface="Roboto Regular"/>
                <a:cs typeface="Roboto Regular"/>
              </a:rPr>
              <a:t>No Target Labels.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76466"/>
                </a:solidFill>
                <a:latin typeface="Roboto Regular"/>
                <a:cs typeface="Roboto Regular"/>
              </a:rPr>
              <a:t>Source for testing the performance of machine Learning models.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76466"/>
                </a:solidFill>
                <a:latin typeface="Roboto Regular"/>
                <a:cs typeface="Roboto Regular"/>
              </a:rPr>
              <a:t>Target Labels :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76466"/>
                </a:solidFill>
                <a:latin typeface="Roboto Regular"/>
                <a:cs typeface="Roboto Regular"/>
              </a:rPr>
              <a:t>None – need to predict.</a:t>
            </a:r>
          </a:p>
          <a:p>
            <a:endParaRPr lang="en-SG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B9E0EAF1-5CB6-466F-BBAB-F334310AC08F}"/>
              </a:ext>
            </a:extLst>
          </p:cNvPr>
          <p:cNvCxnSpPr>
            <a:cxnSpLocks/>
          </p:cNvCxnSpPr>
          <p:nvPr/>
        </p:nvCxnSpPr>
        <p:spPr bwMode="auto">
          <a:xfrm>
            <a:off x="4346067" y="2129659"/>
            <a:ext cx="0" cy="2914066"/>
          </a:xfrm>
          <a:prstGeom prst="line">
            <a:avLst/>
          </a:prstGeom>
          <a:ln w="12700">
            <a:solidFill>
              <a:srgbClr val="E4E4E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51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Data Set 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Roboto Regular"/>
                <a:cs typeface="Roboto Regular"/>
              </a:rPr>
              <a:t>There are 122 columns with different data types</a:t>
            </a:r>
            <a:r>
              <a:rPr lang="en-US" sz="2000" b="1" dirty="0" smtClean="0">
                <a:solidFill>
                  <a:srgbClr val="FF0000"/>
                </a:solidFill>
                <a:latin typeface="Roboto Regular"/>
                <a:cs typeface="Roboto Regular"/>
              </a:rPr>
              <a:t>:</a:t>
            </a:r>
          </a:p>
          <a:p>
            <a:pPr marL="50800" indent="0">
              <a:buNone/>
            </a:pPr>
            <a:endParaRPr lang="en-US" sz="2000" b="1" dirty="0" smtClean="0">
              <a:solidFill>
                <a:srgbClr val="FF0000"/>
              </a:solidFill>
              <a:latin typeface="Roboto Regular"/>
              <a:cs typeface="Roboto 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76466"/>
                </a:solidFill>
                <a:latin typeface="Roboto Regular"/>
                <a:cs typeface="Roboto Regular"/>
              </a:rPr>
              <a:t>65 floating point numbers.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76466"/>
                </a:solidFill>
                <a:latin typeface="Roboto Regular"/>
                <a:cs typeface="Roboto Regular"/>
              </a:rPr>
              <a:t>41 integer numbers – some are numerical categories.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76466"/>
                </a:solidFill>
                <a:latin typeface="Roboto Regular"/>
                <a:cs typeface="Roboto Regular"/>
              </a:rPr>
              <a:t>16 Strings – Categories involved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mtClean="0"/>
              <a:t>Page </a:t>
            </a:r>
            <a:fld id="{00000000-1234-1234-1234-123412341234}" type="slidenum">
              <a:rPr lang="en-SG" smtClean="0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399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91" y="1078318"/>
            <a:ext cx="8636224" cy="1037086"/>
          </a:xfrm>
        </p:spPr>
        <p:txBody>
          <a:bodyPr>
            <a:normAutofit/>
          </a:bodyPr>
          <a:lstStyle/>
          <a:p>
            <a:pPr marL="50800" indent="0">
              <a:buNone/>
            </a:pPr>
            <a:r>
              <a:rPr lang="en-US" sz="2000" dirty="0">
                <a:solidFill>
                  <a:srgbClr val="E03424"/>
                </a:solidFill>
                <a:latin typeface="Roboto Light"/>
                <a:cs typeface="Roboto Light"/>
              </a:rPr>
              <a:t>Cleaning steps can be many, relative to the approach taken &amp; </a:t>
            </a:r>
            <a:r>
              <a:rPr lang="en-US" sz="2000" dirty="0" err="1">
                <a:solidFill>
                  <a:srgbClr val="E03424"/>
                </a:solidFill>
                <a:latin typeface="Roboto Light"/>
                <a:cs typeface="Roboto Light"/>
              </a:rPr>
              <a:t>judgement</a:t>
            </a:r>
            <a:r>
              <a:rPr lang="en-US" sz="2000" dirty="0">
                <a:solidFill>
                  <a:srgbClr val="E03424"/>
                </a:solidFill>
                <a:latin typeface="Roboto Light"/>
                <a:cs typeface="Roboto Light"/>
              </a:rPr>
              <a:t> calls.</a:t>
            </a:r>
          </a:p>
          <a:p>
            <a:endParaRPr lang="en-SG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mtClean="0"/>
              <a:t>Page </a:t>
            </a:r>
            <a:fld id="{00000000-1234-1234-1234-123412341234}" type="slidenum">
              <a:rPr lang="en-SG" smtClean="0"/>
              <a:t>7</a:t>
            </a:fld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77422" y="2115404"/>
            <a:ext cx="80248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b="1" dirty="0">
                <a:solidFill>
                  <a:schemeClr val="accent2"/>
                </a:solidFill>
                <a:latin typeface="Roboto Light"/>
                <a:cs typeface="Roboto Light"/>
              </a:rPr>
              <a:t>Since the ML model can’t inherently deal with text, the data must be converted to appropriate numbers. Any significant distortion/noise in the model must be removed as much as possible.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8427" y="3134588"/>
            <a:ext cx="745167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76466"/>
                </a:solidFill>
                <a:latin typeface="Roboto Regular"/>
                <a:cs typeface="Roboto Regular"/>
              </a:rPr>
              <a:t>Converting string categorical columns into numerical – Label encoding.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76466"/>
                </a:solidFill>
                <a:latin typeface="Roboto Regular"/>
                <a:cs typeface="Roboto Regular"/>
              </a:rPr>
              <a:t>Converting string categorical columns into numerical and adding new columns to indicate the presence of categorical variables – One hot encoding.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76466"/>
                </a:solidFill>
                <a:latin typeface="Roboto Regular"/>
                <a:cs typeface="Roboto Regular"/>
              </a:rPr>
              <a:t>Replacing illogical outliers with empty values (NAN values).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76466"/>
                </a:solidFill>
                <a:latin typeface="Roboto Regular"/>
                <a:cs typeface="Roboto Regular"/>
              </a:rPr>
              <a:t>Imputing empty cells with the median of the values. In some cases, imputation is approached with a certain grouping.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76466"/>
                </a:solidFill>
                <a:latin typeface="Roboto Regular"/>
                <a:cs typeface="Roboto Regular"/>
              </a:rPr>
              <a:t>Dealing with a few anomalies. 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76466"/>
                </a:solidFill>
                <a:latin typeface="Roboto Regular"/>
                <a:cs typeface="Roboto Regular"/>
              </a:rPr>
              <a:t>Changing invalid entries into valid entries.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6827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122" y="259308"/>
            <a:ext cx="6600413" cy="655093"/>
          </a:xfrm>
        </p:spPr>
        <p:txBody>
          <a:bodyPr>
            <a:normAutofit fontScale="90000"/>
          </a:bodyPr>
          <a:lstStyle/>
          <a:p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sz="2700" dirty="0" smtClean="0"/>
              <a:t>Train Data Set Top 15 Columns with Missing</a:t>
            </a:r>
            <a:r>
              <a:rPr lang="en-US" sz="2700" dirty="0"/>
              <a:t> values</a:t>
            </a:r>
            <a:r>
              <a:rPr lang="en-US" dirty="0"/>
              <a:t> </a:t>
            </a:r>
            <a:r>
              <a:rPr lang="en-US" b="0" dirty="0"/>
              <a:t/>
            </a:r>
            <a:br>
              <a:rPr lang="en-US" b="0" dirty="0"/>
            </a:b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mtClean="0"/>
              <a:t>Page </a:t>
            </a:r>
            <a:fld id="{00000000-1234-1234-1234-123412341234}" type="slidenum">
              <a:rPr lang="en-SG" smtClean="0"/>
              <a:t>8</a:t>
            </a:fld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20" y="1119118"/>
            <a:ext cx="8201025" cy="522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57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/>
            </a:r>
            <a:br>
              <a:rPr lang="en-US" b="0" dirty="0"/>
            </a:br>
            <a:r>
              <a:rPr lang="en-US" sz="2700" dirty="0" smtClean="0"/>
              <a:t>Test Data </a:t>
            </a:r>
            <a:r>
              <a:rPr lang="en-US" sz="2700" dirty="0"/>
              <a:t>Set Top 15 Columns with Missing values </a:t>
            </a:r>
            <a:r>
              <a:rPr lang="en-US" b="0" dirty="0"/>
              <a:t/>
            </a:r>
            <a:br>
              <a:rPr lang="en-US" b="0" dirty="0"/>
            </a:b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mtClean="0"/>
              <a:t>Page </a:t>
            </a:r>
            <a:fld id="{00000000-1234-1234-1234-123412341234}" type="slidenum">
              <a:rPr lang="en-SG" smtClean="0"/>
              <a:t>9</a:t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18" y="928048"/>
            <a:ext cx="8271824" cy="511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83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heme1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73F7E"/>
      </a:accent1>
      <a:accent2>
        <a:srgbClr val="F58220"/>
      </a:accent2>
      <a:accent3>
        <a:srgbClr val="404040"/>
      </a:accent3>
      <a:accent4>
        <a:srgbClr val="33BBBC"/>
      </a:accent4>
      <a:accent5>
        <a:srgbClr val="7F7F7F"/>
      </a:accent5>
      <a:accent6>
        <a:srgbClr val="FFFFFF"/>
      </a:accent6>
      <a:hlink>
        <a:srgbClr val="173F7E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2802</TotalTime>
  <Words>1616</Words>
  <Application>Microsoft Office PowerPoint</Application>
  <PresentationFormat>On-screen Show (4:3)</PresentationFormat>
  <Paragraphs>203</Paragraphs>
  <Slides>24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Courier New</vt:lpstr>
      <vt:lpstr>Helvetica Neue Light</vt:lpstr>
      <vt:lpstr>Roboto Light</vt:lpstr>
      <vt:lpstr>Roboto Regular</vt:lpstr>
      <vt:lpstr>1_Theme1</vt:lpstr>
      <vt:lpstr>PowerPoint Presentation</vt:lpstr>
      <vt:lpstr>Agenda</vt:lpstr>
      <vt:lpstr>Business Problem</vt:lpstr>
      <vt:lpstr>Goal</vt:lpstr>
      <vt:lpstr>Data Set </vt:lpstr>
      <vt:lpstr>Understanding Data Set </vt:lpstr>
      <vt:lpstr>Data Clean</vt:lpstr>
      <vt:lpstr> Train Data Set Top 15 Columns with Missing values  </vt:lpstr>
      <vt:lpstr> Test Data Set Top 15 Columns with Missing values  </vt:lpstr>
      <vt:lpstr> Different kinds of classes in every categorical column </vt:lpstr>
      <vt:lpstr>Target Column</vt:lpstr>
      <vt:lpstr>Occupation type vs Borrowers</vt:lpstr>
      <vt:lpstr>ML Models </vt:lpstr>
      <vt:lpstr>Data Partition and Preparation</vt:lpstr>
      <vt:lpstr>Data Partition and Preparation</vt:lpstr>
      <vt:lpstr>Cross Validation</vt:lpstr>
      <vt:lpstr>Technical Approach – ML Techniques</vt:lpstr>
      <vt:lpstr>Project Scope</vt:lpstr>
      <vt:lpstr>Technical Approach – System Design</vt:lpstr>
      <vt:lpstr>Supervised Learning Approach</vt:lpstr>
      <vt:lpstr>Status Update</vt:lpstr>
      <vt:lpstr>Value add to this project </vt:lpstr>
      <vt:lpstr>Q&amp;A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CREDIT DEFAULT RISK</dc:title>
  <dc:creator>Xingkang</dc:creator>
  <cp:lastModifiedBy>Sivakrishna Thota</cp:lastModifiedBy>
  <cp:revision>43</cp:revision>
  <dcterms:created xsi:type="dcterms:W3CDTF">2014-12-11T07:55:35Z</dcterms:created>
  <dcterms:modified xsi:type="dcterms:W3CDTF">2022-10-09T01:13:59Z</dcterms:modified>
</cp:coreProperties>
</file>