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6" r:id="rId18"/>
  </p:sldMasterIdLst>
  <p:sldIdLst>
    <p:sldId id="258" r:id="rId20"/>
    <p:sldId id="259" r:id="rId21"/>
    <p:sldId id="260" r:id="rId22"/>
    <p:sldId id="261" r:id="rId23"/>
    <p:sldId id="262" r:id="rId24"/>
    <p:sldId id="269" r:id="rId25"/>
    <p:sldId id="263" r:id="rId26"/>
    <p:sldId id="264" r:id="rId27"/>
    <p:sldId id="265" r:id="rId28"/>
    <p:sldId id="266" r:id="rId29"/>
    <p:sldId id="267" r:id="rId30"/>
    <p:sldId id="268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72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20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17F3-AFC3-4851-AF99-C21E5EF4C52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EF094A-F81D-4F1F-B526-0616AA7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509905" y="996315"/>
            <a:ext cx="10490200" cy="50787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 i="0" b="0" strike="noStrike">
                <a:latin typeface="TimesNewRomanPSMT" charset="0"/>
                <a:ea typeface="TimesNewRomanPSMT" charset="0"/>
              </a:rPr>
              <a:t>Home security system with Intruder Alert using Computer Vision</a:t>
            </a:r>
            <a:endParaRPr lang="ko-KR" altLang="en-US" sz="36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i="0" b="0" strike="noStrike">
                <a:latin typeface="TimesNewRomanPSMT" charset="0"/>
                <a:ea typeface="TimesNewRomanPSMT" charset="0"/>
              </a:rPr>
              <a:t>A project submitted in fulfillment of the requirements of</a:t>
            </a:r>
            <a:r>
              <a:rPr sz="1600" i="0" b="0" strike="noStrike">
                <a:latin typeface="TimesNewRomanPSMT" charset="0"/>
                <a:ea typeface="TimesNewRomanPSMT" charset="0"/>
              </a:rPr>
              <a:t> </a:t>
            </a:r>
            <a:r>
              <a:rPr sz="1600" i="0" b="0" strike="noStrike">
                <a:latin typeface="TimesNewRomanPSMT" charset="0"/>
                <a:ea typeface="TimesNewRomanPSMT" charset="0"/>
              </a:rPr>
              <a:t>the PG Program in Artificial Intelligence &amp; Machine Learning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 strike="noStrike">
              <a:latin typeface="TimesNewRomanPSMT" charset="0"/>
              <a:ea typeface="TimesNewRomanPSMT" charset="0"/>
            </a:endParaRPr>
          </a:p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i="0" b="0" strike="noStrike">
                <a:latin typeface="TimesNewRomanPSMT" charset="0"/>
                <a:ea typeface="TimesNewRomanPSMT" charset="0"/>
              </a:rPr>
              <a:t>Sivakumar Panneerselvam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i="0" b="0" strike="noStrike">
                <a:latin typeface="TimesNewRomanPSMT" charset="0"/>
                <a:ea typeface="TimesNewRomanPSMT" charset="0"/>
              </a:rPr>
              <a:t>Anton Erone Pius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i="0" b="0" strike="noStrike">
                <a:latin typeface="TimesNewRomanPSMT" charset="0"/>
                <a:ea typeface="TimesNewRomanPSMT" charset="0"/>
              </a:rPr>
              <a:t>Hariharan Ramesh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i="0" b="0" strike="noStrike">
                <a:latin typeface="TimesNewRomanPSMT" charset="0"/>
                <a:ea typeface="TimesNewRomanPSMT" charset="0"/>
              </a:rPr>
              <a:t>Jayaseeli Joachin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i="0" b="0" strike="noStrike">
                <a:latin typeface="TimesNewRomanPSMT" charset="0"/>
                <a:ea typeface="TimesNewRomanPSMT" charset="0"/>
              </a:rPr>
              <a:t>Arun P</a:t>
            </a:r>
            <a:endParaRPr lang="ko-KR" altLang="en-US" sz="1600" i="0" b="0" strike="noStrike">
              <a:latin typeface="TimesNewRomanPSMT" charset="0"/>
              <a:ea typeface="TimesNewRomanPSMT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i="0" b="0" strike="noStrike">
                <a:latin typeface="TimesNewRomanPSMT" charset="0"/>
                <a:ea typeface="TimesNewRomanPSMT" charset="0"/>
              </a:rPr>
              <a:t>November 2020</a:t>
            </a:r>
            <a:endParaRPr lang="ko-KR" altLang="en-US" sz="1800" i="0" b="0" strike="noStrike">
              <a:latin typeface="TimesNewRomanPSMT" charset="0"/>
              <a:ea typeface="TimesNewRomanPS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8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0533C5-7254-411B-BEC5-596854B1DEB5}"/>
              </a:ext>
            </a:extLst>
          </p:cNvPr>
          <p:cNvSpPr txBox="1"/>
          <p:nvPr/>
        </p:nvSpPr>
        <p:spPr>
          <a:xfrm>
            <a:off x="246782" y="452486"/>
            <a:ext cx="527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Detection and Recognition from a webcam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1FA4-1BF3-4A4D-8881-9CDC17A2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2" y="1687512"/>
            <a:ext cx="5683542" cy="424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8E431-8D60-43A8-B672-F52A6DFA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19" y="1687512"/>
            <a:ext cx="5689892" cy="42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5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429F2-F611-4984-B0C7-C06AD246FBAC}"/>
              </a:ext>
            </a:extLst>
          </p:cNvPr>
          <p:cNvSpPr txBox="1"/>
          <p:nvPr/>
        </p:nvSpPr>
        <p:spPr>
          <a:xfrm>
            <a:off x="483235" y="399415"/>
            <a:ext cx="11057255" cy="34143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Conclusion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Recognizes real and fake with good accuracy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Less training data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Contactless 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Can be extended for other use cases like, surveillance in large crowded areas, etc,.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Enhancements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Slack Communication channel.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Supporting multiple camera inputs.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App Support for remote controlling features.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3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3A6D-72EE-4AA9-AF3B-31B834FAA8B3}"/>
              </a:ext>
            </a:extLst>
          </p:cNvPr>
          <p:cNvSpPr txBox="1"/>
          <p:nvPr/>
        </p:nvSpPr>
        <p:spPr>
          <a:xfrm>
            <a:off x="429841" y="2921168"/>
            <a:ext cx="10888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1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5EFAD-150E-47AD-AC5F-FB5407126296}"/>
              </a:ext>
            </a:extLst>
          </p:cNvPr>
          <p:cNvSpPr txBox="1"/>
          <p:nvPr/>
        </p:nvSpPr>
        <p:spPr>
          <a:xfrm>
            <a:off x="2887744" y="2413337"/>
            <a:ext cx="594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3061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rot="0">
            <a:off x="451485" y="897890"/>
            <a:ext cx="943292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Problem Definition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Access, security and safety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Average 2.5 million burglaries happen every year(one burglary every 13 seconds) and 88% are residential in nature  : Burglary statistics US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Only 13% of the reported burglaries are solved due to lack of evidence : FBI report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r>
              <a:rPr lang="en-US" sz="1800">
                <a:latin typeface="Trebuchet MS" charset="0"/>
                <a:ea typeface="Trebuchet MS" charset="0"/>
                <a:cs typeface="+mn-cs"/>
              </a:rPr>
              <a:t>Most effective deterrents are CCTV camera : The Guardian</a:t>
            </a: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  <a:p>
            <a:pPr marL="285750" indent="-28575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-"/>
            </a:pPr>
            <a:endParaRPr lang="ko-KR" altLang="en-US" sz="1800">
              <a:latin typeface="Trebuchet MS" charset="0"/>
              <a:ea typeface="Trebuchet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52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FEBE4-E142-42FD-82E7-5C6D6CCB6CF0}"/>
              </a:ext>
            </a:extLst>
          </p:cNvPr>
          <p:cNvSpPr txBox="1"/>
          <p:nvPr/>
        </p:nvSpPr>
        <p:spPr>
          <a:xfrm>
            <a:off x="903514" y="805543"/>
            <a:ext cx="102434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CCTV solutions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Captures and records : evidence collection, document events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Live video stream needs people resource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Intelligent Security Solution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Helps to identify and interrupt security breaches, as they are occurring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Integration with intrusion and access control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Provides liveness checking </a:t>
            </a:r>
          </a:p>
        </p:txBody>
      </p:sp>
    </p:spTree>
    <p:extLst>
      <p:ext uri="{BB962C8B-B14F-4D97-AF65-F5344CB8AC3E}">
        <p14:creationId xmlns:p14="http://schemas.microsoft.com/office/powerpoint/2010/main" val="69458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312420" y="480060"/>
            <a:ext cx="11212830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1">
                <a:latin typeface="Trebuchet MS" charset="0"/>
                <a:ea typeface="Trebuchet MS" charset="0"/>
                <a:cs typeface="+mn-cs"/>
              </a:rPr>
              <a:t>SOLUTION : A Unified intruder alert system with Face Recognition</a:t>
            </a:r>
            <a:endParaRPr lang="ko-KR" altLang="en-US" sz="1800" b="1">
              <a:latin typeface="Trebuchet MS" charset="0"/>
              <a:ea typeface="Trebuchet MS" charset="0"/>
              <a:cs typeface="+mn-cs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Trebuchet MS" charset="0"/>
              <a:ea typeface="Trebuchet MS" charset="0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91D03-E28A-4AE4-9077-986097EE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509395"/>
            <a:ext cx="5828665" cy="4405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CEA82-F402-4E68-8334-0C2A00A5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45" y="1509395"/>
            <a:ext cx="5307965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4AE96-BEB0-4E95-8544-61D85CB86376}"/>
              </a:ext>
            </a:extLst>
          </p:cNvPr>
          <p:cNvSpPr txBox="1"/>
          <p:nvPr/>
        </p:nvSpPr>
        <p:spPr>
          <a:xfrm>
            <a:off x="293914" y="337457"/>
            <a:ext cx="112449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</a:t>
            </a:r>
          </a:p>
          <a:p>
            <a:pPr algn="ctr"/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Pre-trained Face Detection Caffe model used WIDERFACE benchmark dataset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32,203 images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61 event classes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393,703 faces with bounding boxes [l, t, w, h]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Expressions, pose, illumination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Input dataset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 Real images and fake images of person standing in front of the camera.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Output dataset 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Face liveness dataset from known faces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Extracted, cropped , Face ROIs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2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B8896-0A37-4EE4-88AD-39D4578C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5" y="222543"/>
            <a:ext cx="5181866" cy="649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EA317-D936-4E25-88ED-4EA7C9822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16" y="222543"/>
            <a:ext cx="4903641" cy="64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6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62947-262D-4BC1-9676-1379F61A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8" y="1386990"/>
            <a:ext cx="6794270" cy="457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1F7FC-1F97-4C68-8A3D-AE2849335729}"/>
              </a:ext>
            </a:extLst>
          </p:cNvPr>
          <p:cNvSpPr txBox="1"/>
          <p:nvPr/>
        </p:nvSpPr>
        <p:spPr>
          <a:xfrm>
            <a:off x="691962" y="526411"/>
            <a:ext cx="879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Dataset per person created when converting videos into individual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9FCB5-D062-4A31-862E-4576174C0F8B}"/>
              </a:ext>
            </a:extLst>
          </p:cNvPr>
          <p:cNvSpPr txBox="1"/>
          <p:nvPr/>
        </p:nvSpPr>
        <p:spPr>
          <a:xfrm>
            <a:off x="348343" y="337457"/>
            <a:ext cx="11125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Algorithm</a:t>
            </a:r>
          </a:p>
          <a:p>
            <a:pPr algn="ctr"/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dirty="0"/>
              <a:t>Create Deep Learning Facial dataset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Record videos of real persons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Play the same and capture video for fake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Generate frames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Face Detection model training with frames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Extract Face features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Generate Face liveness dataset – Face ROIs</a:t>
            </a:r>
          </a:p>
          <a:p>
            <a:pPr marL="1257300" lvl="2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CNN for liveness detection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Implement two blocks of CONV =&gt;RELU=&gt;CONV=&gt;RELU=&gt;POOL layers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Add FC=&gt;RELU layer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Use </a:t>
            </a:r>
            <a:r>
              <a:rPr lang="en-US" sz="2000" dirty="0" err="1"/>
              <a:t>Softmax</a:t>
            </a:r>
            <a:r>
              <a:rPr lang="en-US" sz="2000" dirty="0"/>
              <a:t> classifier</a:t>
            </a:r>
          </a:p>
          <a:p>
            <a:pPr lvl="1"/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63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FAA36-3F6B-4DD3-94F0-9E9A3F30C4DA}"/>
              </a:ext>
            </a:extLst>
          </p:cNvPr>
          <p:cNvSpPr txBox="1"/>
          <p:nvPr/>
        </p:nvSpPr>
        <p:spPr>
          <a:xfrm>
            <a:off x="388883" y="325821"/>
            <a:ext cx="113827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Train the liveness detector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Extract data from images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Extract labels from filename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Apply Image augmentation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Random rotate, zoom, flip, shift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Initialize liveness detection model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Compile and train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Predict and evaluate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Face recognition at real time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Capture face at real time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Apply face detection to each frame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Supply the extracted data to the </a:t>
            </a:r>
            <a:r>
              <a:rPr lang="en-US" sz="2000" dirty="0" err="1"/>
              <a:t>tensorflow</a:t>
            </a:r>
            <a:r>
              <a:rPr lang="en-US" sz="2000" dirty="0"/>
              <a:t> model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642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102</Paragraphs>
  <Words>403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Jay J</dc:creator>
  <cp:lastModifiedBy>Anton</cp:lastModifiedBy>
  <dc:title>PowerPoint Presentation</dc:title>
  <dcterms:modified xsi:type="dcterms:W3CDTF">2020-11-25T16:14:40Z</dcterms:modified>
</cp:coreProperties>
</file>