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f12b37a12_0_1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f12b37a12_0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f12b37a12_0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f12b37a12_0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f12b37a1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f12b37a1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12b37a1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f12b37a1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f12b37a1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f12b37a1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f12b37a1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f12b37a1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f12b37a1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f12b37a1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f12b37a12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f12b37a12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f12b37a1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f12b37a1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f12b37a12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f12b37a12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f12b37a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f12b37a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f12b37a12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f12b37a12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f12b37a12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f12b37a12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f12b37a12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f12b37a12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f12b37a12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f12b37a12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f12b37a1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f12b37a1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f12b37a1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f12b37a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f12b37a1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f12b37a1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f12b37a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f12b37a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f12b37a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f12b37a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f12b37a1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f12b37a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f12b37a12_0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f12b37a12_0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drive/u/0/folders/1D79qkvtBdHIS2uV6PeixbfX6JA5c--hf" TargetMode="External"/><Relationship Id="rId4" Type="http://schemas.openxmlformats.org/officeDocument/2006/relationships/hyperlink" Target="https://drive.google.com/drive/u/0/folders/1Fe411WLN8xl6vzlC_1Ftznej6_PSjy0k" TargetMode="External"/><Relationship Id="rId5" Type="http://schemas.openxmlformats.org/officeDocument/2006/relationships/hyperlink" Target="https://drive.google.com/drive/u/0/folders/1wylQ4EkjJov9jJpi4ZUuWgSf_0YVF5KS" TargetMode="External"/><Relationship Id="rId6" Type="http://schemas.openxmlformats.org/officeDocument/2006/relationships/hyperlink" Target="https://drive.google.com/drive/u/0/folders/19gfLumZbdaDNKg3gHXhui6crtOv6GGTS" TargetMode="External"/><Relationship Id="rId7" Type="http://schemas.openxmlformats.org/officeDocument/2006/relationships/hyperlink" Target="https://drive.google.com/drive/u/0/folders/1IeQLpFyh0XlICgdePwQzV5qG4VCf4mZ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3400" y="325600"/>
            <a:ext cx="8255100" cy="259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Tourist Demand Forecasting using Machine Learning</a:t>
            </a:r>
            <a:endParaRPr sz="4500"/>
          </a:p>
        </p:txBody>
      </p:sp>
      <p:sp>
        <p:nvSpPr>
          <p:cNvPr id="55" name="Google Shape;55;p13"/>
          <p:cNvSpPr txBox="1"/>
          <p:nvPr>
            <p:ph idx="1" type="subTitle"/>
          </p:nvPr>
        </p:nvSpPr>
        <p:spPr>
          <a:xfrm>
            <a:off x="311700" y="33949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UNDER THE </a:t>
            </a:r>
            <a:r>
              <a:rPr lang="en"/>
              <a:t>GUIDANCE</a:t>
            </a:r>
            <a:r>
              <a:rPr lang="en"/>
              <a:t> OF</a:t>
            </a:r>
            <a:endParaRPr/>
          </a:p>
          <a:p>
            <a:pPr indent="0" lvl="0" marL="0" rtl="0" algn="ctr">
              <a:spcBef>
                <a:spcPts val="0"/>
              </a:spcBef>
              <a:spcAft>
                <a:spcPts val="0"/>
              </a:spcAft>
              <a:buNone/>
            </a:pPr>
            <a:r>
              <a:rPr lang="en"/>
              <a:t>Mr. Kumar Anurupam Sir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100"/>
              <a:t>LightGBM uses a leaf-wise tree growth strategy, which differs from</a:t>
            </a:r>
            <a:endParaRPr sz="2100"/>
          </a:p>
          <a:p>
            <a:pPr indent="0" lvl="0" marL="0" rtl="0" algn="l">
              <a:spcBef>
                <a:spcPts val="1200"/>
              </a:spcBef>
              <a:spcAft>
                <a:spcPts val="0"/>
              </a:spcAft>
              <a:buNone/>
            </a:pPr>
            <a:r>
              <a:rPr lang="en" sz="2100"/>
              <a:t>the level-wise strategy employed by many other gradient boosting</a:t>
            </a:r>
            <a:endParaRPr sz="2100"/>
          </a:p>
          <a:p>
            <a:pPr indent="0" lvl="0" marL="0" rtl="0" algn="l">
              <a:spcBef>
                <a:spcPts val="1200"/>
              </a:spcBef>
              <a:spcAft>
                <a:spcPts val="0"/>
              </a:spcAft>
              <a:buNone/>
            </a:pPr>
            <a:r>
              <a:rPr lang="en" sz="2100"/>
              <a:t>implementations. In leaf-wise growth, the algorithm selects the leaf node</a:t>
            </a:r>
            <a:endParaRPr sz="2100"/>
          </a:p>
          <a:p>
            <a:pPr indent="0" lvl="0" marL="0" rtl="0" algn="l">
              <a:spcBef>
                <a:spcPts val="1200"/>
              </a:spcBef>
              <a:spcAft>
                <a:spcPts val="0"/>
              </a:spcAft>
              <a:buNone/>
            </a:pPr>
            <a:r>
              <a:rPr lang="en" sz="2100"/>
              <a:t>with the maximum delta loss (improvement in the loss function) as the next</a:t>
            </a:r>
            <a:endParaRPr sz="2100"/>
          </a:p>
          <a:p>
            <a:pPr indent="0" lvl="0" marL="0" rtl="0" algn="l">
              <a:spcBef>
                <a:spcPts val="1200"/>
              </a:spcBef>
              <a:spcAft>
                <a:spcPts val="0"/>
              </a:spcAft>
              <a:buNone/>
            </a:pPr>
            <a:r>
              <a:rPr lang="en" sz="2100"/>
              <a:t>node to grow. This approach leads to faster convergence and better</a:t>
            </a:r>
            <a:endParaRPr sz="2100"/>
          </a:p>
          <a:p>
            <a:pPr indent="0" lvl="0" marL="0" rtl="0" algn="l">
              <a:spcBef>
                <a:spcPts val="1200"/>
              </a:spcBef>
              <a:spcAft>
                <a:spcPts val="0"/>
              </a:spcAft>
              <a:buNone/>
            </a:pPr>
            <a:r>
              <a:rPr lang="en" sz="2100"/>
              <a:t>accuracy.</a:t>
            </a:r>
            <a:endParaRPr sz="21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LightGBM optimizes the gradient descent algorithm by using a</a:t>
            </a:r>
            <a:endParaRPr/>
          </a:p>
          <a:p>
            <a:pPr indent="0" lvl="0" marL="0" rtl="0" algn="l">
              <a:spcBef>
                <a:spcPts val="1200"/>
              </a:spcBef>
              <a:spcAft>
                <a:spcPts val="0"/>
              </a:spcAft>
              <a:buNone/>
            </a:pPr>
            <a:r>
              <a:rPr lang="en"/>
              <a:t>technique called Gradient-Based One-Side Sampling (GOSS) and</a:t>
            </a:r>
            <a:endParaRPr/>
          </a:p>
          <a:p>
            <a:pPr indent="0" lvl="0" marL="0" rtl="0" algn="l">
              <a:spcBef>
                <a:spcPts val="1200"/>
              </a:spcBef>
              <a:spcAft>
                <a:spcPts val="0"/>
              </a:spcAft>
              <a:buNone/>
            </a:pPr>
            <a:r>
              <a:rPr lang="en"/>
              <a:t>Exclusive Feature Bundling (EFB). GOSS selects a small percentage of</a:t>
            </a:r>
            <a:endParaRPr/>
          </a:p>
          <a:p>
            <a:pPr indent="0" lvl="0" marL="0" rtl="0" algn="l">
              <a:spcBef>
                <a:spcPts val="1200"/>
              </a:spcBef>
              <a:spcAft>
                <a:spcPts val="0"/>
              </a:spcAft>
              <a:buNone/>
            </a:pPr>
            <a:r>
              <a:rPr lang="en"/>
              <a:t>large-gradient data instances and the full set of small-gradient instances,</a:t>
            </a:r>
            <a:endParaRPr/>
          </a:p>
          <a:p>
            <a:pPr indent="0" lvl="0" marL="0" rtl="0" algn="l">
              <a:spcBef>
                <a:spcPts val="1200"/>
              </a:spcBef>
              <a:spcAft>
                <a:spcPts val="0"/>
              </a:spcAft>
              <a:buNone/>
            </a:pPr>
            <a:r>
              <a:rPr lang="en"/>
              <a:t>resulting in a more efficient gradient approximation. EFB combines</a:t>
            </a:r>
            <a:endParaRPr/>
          </a:p>
          <a:p>
            <a:pPr indent="0" lvl="0" marL="0" rtl="0" algn="l">
              <a:spcBef>
                <a:spcPts val="1200"/>
              </a:spcBef>
              <a:spcAft>
                <a:spcPts val="1200"/>
              </a:spcAft>
              <a:buNone/>
            </a:pPr>
            <a:r>
              <a:rPr lang="en"/>
              <a:t>exclusive feature values to reduce memory usage and speed up training.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122" name="Google Shape;122;p24"/>
          <p:cNvSpPr txBox="1"/>
          <p:nvPr>
            <p:ph idx="1" type="body"/>
          </p:nvPr>
        </p:nvSpPr>
        <p:spPr>
          <a:xfrm>
            <a:off x="1197300" y="1183825"/>
            <a:ext cx="7137000" cy="32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Technologies</a:t>
            </a:r>
            <a:r>
              <a:rPr b="1" lang="en" sz="1800"/>
              <a:t> used:</a:t>
            </a:r>
            <a:endParaRPr b="1" sz="1800"/>
          </a:p>
          <a:p>
            <a:pPr indent="-323850" lvl="0" marL="457200" rtl="0" algn="l">
              <a:spcBef>
                <a:spcPts val="1200"/>
              </a:spcBef>
              <a:spcAft>
                <a:spcPts val="0"/>
              </a:spcAft>
              <a:buSzPts val="1500"/>
              <a:buChar char="●"/>
            </a:pPr>
            <a:r>
              <a:rPr b="1" lang="en" sz="1500"/>
              <a:t> </a:t>
            </a:r>
            <a:r>
              <a:rPr lang="en" sz="1500"/>
              <a:t>Selenium | LGBM algorithm </a:t>
            </a:r>
            <a:endParaRPr sz="1500"/>
          </a:p>
          <a:p>
            <a:pPr indent="-323850" lvl="0" marL="457200" rtl="0" algn="l">
              <a:spcBef>
                <a:spcPts val="0"/>
              </a:spcBef>
              <a:spcAft>
                <a:spcPts val="0"/>
              </a:spcAft>
              <a:buSzPts val="1500"/>
              <a:buChar char="●"/>
            </a:pPr>
            <a:r>
              <a:rPr lang="en" sz="1500"/>
              <a:t> Matplotlib | </a:t>
            </a:r>
            <a:r>
              <a:rPr lang="en" sz="1500"/>
              <a:t> Pandas</a:t>
            </a:r>
            <a:endParaRPr sz="1500"/>
          </a:p>
          <a:p>
            <a:pPr indent="-323850" lvl="0" marL="457200" rtl="0" algn="l">
              <a:spcBef>
                <a:spcPts val="0"/>
              </a:spcBef>
              <a:spcAft>
                <a:spcPts val="0"/>
              </a:spcAft>
              <a:buSzPts val="1500"/>
              <a:buChar char="●"/>
            </a:pPr>
            <a:r>
              <a:rPr lang="en" sz="1500"/>
              <a:t> Scikit-Learn | Numpy </a:t>
            </a:r>
            <a:endParaRPr sz="1500"/>
          </a:p>
          <a:p>
            <a:pPr indent="-323850" lvl="0" marL="457200" rtl="0" algn="l">
              <a:spcBef>
                <a:spcPts val="0"/>
              </a:spcBef>
              <a:spcAft>
                <a:spcPts val="0"/>
              </a:spcAft>
              <a:buSzPts val="1500"/>
              <a:buChar char="●"/>
            </a:pPr>
            <a:r>
              <a:rPr lang="en" sz="1500"/>
              <a:t> Sentiment Analyzer | </a:t>
            </a:r>
            <a:r>
              <a:rPr lang="en" sz="1500"/>
              <a:t>Jupyter</a:t>
            </a:r>
            <a:r>
              <a:rPr lang="en" sz="1500"/>
              <a:t> Notebook</a:t>
            </a:r>
            <a:endParaRPr sz="1500"/>
          </a:p>
          <a:p>
            <a:pPr indent="-323850" lvl="0" marL="457200" rtl="0" algn="l">
              <a:spcBef>
                <a:spcPts val="0"/>
              </a:spcBef>
              <a:spcAft>
                <a:spcPts val="0"/>
              </a:spcAft>
              <a:buSzPts val="1500"/>
              <a:buChar char="●"/>
            </a:pPr>
            <a:r>
              <a:rPr lang="en" sz="1500"/>
              <a:t>Seaborn | plotly | Matplotlib</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b="1"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28" name="Google Shape;128;p25"/>
          <p:cNvSpPr txBox="1"/>
          <p:nvPr>
            <p:ph idx="1" type="body"/>
          </p:nvPr>
        </p:nvSpPr>
        <p:spPr>
          <a:xfrm>
            <a:off x="1303800" y="1728100"/>
            <a:ext cx="7030500" cy="26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DATASET:</a:t>
            </a:r>
            <a:endParaRPr b="1" sz="1500"/>
          </a:p>
          <a:p>
            <a:pPr indent="457200" lvl="0" marL="0" rtl="0" algn="just">
              <a:spcBef>
                <a:spcPts val="1200"/>
              </a:spcBef>
              <a:spcAft>
                <a:spcPts val="1200"/>
              </a:spcAft>
              <a:buNone/>
            </a:pPr>
            <a:r>
              <a:rPr lang="en" sz="1500"/>
              <a:t>The dataset used in this project includes historical tourism demand records, Google Trends data, tweets related to the destination, weather conditions, and weekday information. The dataset is carefully curated, structured, and updated to capture various factors that influence tourism demand. Data preprocessing techniques were applied to handle missing values and outliers. The dataset serves as a foundation for training and evaluating the tourism demand prediction model, providing valuable insights for accurate forecasting</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34" name="Google Shape;134;p26"/>
          <p:cNvSpPr txBox="1"/>
          <p:nvPr>
            <p:ph idx="1" type="body"/>
          </p:nvPr>
        </p:nvSpPr>
        <p:spPr>
          <a:xfrm>
            <a:off x="1303800" y="1728100"/>
            <a:ext cx="7030500" cy="29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SYSTEM HARDWARE:</a:t>
            </a:r>
            <a:endParaRPr b="1" sz="1800"/>
          </a:p>
          <a:p>
            <a:pPr indent="-323850" lvl="0" marL="457200" rtl="0" algn="l">
              <a:spcBef>
                <a:spcPts val="1200"/>
              </a:spcBef>
              <a:spcAft>
                <a:spcPts val="0"/>
              </a:spcAft>
              <a:buSzPts val="1500"/>
              <a:buChar char="●"/>
            </a:pPr>
            <a:r>
              <a:rPr lang="en" sz="1500"/>
              <a:t>Modera Operating System</a:t>
            </a:r>
            <a:endParaRPr sz="1500"/>
          </a:p>
          <a:p>
            <a:pPr indent="-323850" lvl="0" marL="457200" rtl="0" algn="l">
              <a:spcBef>
                <a:spcPts val="0"/>
              </a:spcBef>
              <a:spcAft>
                <a:spcPts val="0"/>
              </a:spcAft>
              <a:buSzPts val="1500"/>
              <a:buChar char="●"/>
            </a:pPr>
            <a:r>
              <a:rPr lang="en" sz="1500"/>
              <a:t>4 GB RAM</a:t>
            </a:r>
            <a:endParaRPr sz="1500"/>
          </a:p>
          <a:p>
            <a:pPr indent="-323850" lvl="0" marL="457200" rtl="0" algn="l">
              <a:spcBef>
                <a:spcPts val="0"/>
              </a:spcBef>
              <a:spcAft>
                <a:spcPts val="0"/>
              </a:spcAft>
              <a:buSzPts val="1500"/>
              <a:buChar char="●"/>
            </a:pPr>
            <a:r>
              <a:rPr lang="en" sz="1500"/>
              <a:t>10 GB Free Disk Space</a:t>
            </a:r>
            <a:endParaRPr sz="1500"/>
          </a:p>
          <a:p>
            <a:pPr indent="-323850" lvl="0" marL="457200" rtl="0" algn="l">
              <a:spcBef>
                <a:spcPts val="0"/>
              </a:spcBef>
              <a:spcAft>
                <a:spcPts val="0"/>
              </a:spcAft>
              <a:buSzPts val="1500"/>
              <a:buChar char="●"/>
            </a:pPr>
            <a:r>
              <a:rPr lang="en" sz="1500"/>
              <a:t>X86 64-bit CPU(Intel/AMD Architecture)</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0" name="Google Shape;140;p27"/>
          <p:cNvSpPr txBox="1"/>
          <p:nvPr>
            <p:ph idx="1" type="body"/>
          </p:nvPr>
        </p:nvSpPr>
        <p:spPr>
          <a:xfrm>
            <a:off x="1102175" y="1374325"/>
            <a:ext cx="7232100" cy="238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 sz="1500"/>
              <a:t>We evaluated four machine learning algorithms - LightGBM, Decision Tree, Regression, and XGBoost - to predict tourist demand for TTD. LightGBM performed the best, with the lowest MAE and RMSE values and the highest R^2 value. The results highlight the potential of our model in forecasting tourist demand for TTD and assisting in resource allocation and crowd management. Further refinement may be needed for improved accuracy</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8"/>
          <p:cNvPicPr preferRelativeResize="0"/>
          <p:nvPr/>
        </p:nvPicPr>
        <p:blipFill>
          <a:blip r:embed="rId3">
            <a:alphaModFix/>
          </a:blip>
          <a:stretch>
            <a:fillRect/>
          </a:stretch>
        </p:blipFill>
        <p:spPr>
          <a:xfrm>
            <a:off x="1034150" y="1741725"/>
            <a:ext cx="7300149" cy="278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53" name="Google Shape;153;p29"/>
          <p:cNvSpPr txBox="1"/>
          <p:nvPr>
            <p:ph idx="1" type="body"/>
          </p:nvPr>
        </p:nvSpPr>
        <p:spPr>
          <a:xfrm>
            <a:off x="1303800" y="1492875"/>
            <a:ext cx="7030500" cy="303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t>RESULTS COMPARISION:</a:t>
            </a:r>
            <a:endParaRPr b="1" sz="1800"/>
          </a:p>
        </p:txBody>
      </p:sp>
      <p:pic>
        <p:nvPicPr>
          <p:cNvPr id="154" name="Google Shape;154;p29"/>
          <p:cNvPicPr preferRelativeResize="0"/>
          <p:nvPr/>
        </p:nvPicPr>
        <p:blipFill>
          <a:blip r:embed="rId3">
            <a:alphaModFix/>
          </a:blip>
          <a:stretch>
            <a:fillRect/>
          </a:stretch>
        </p:blipFill>
        <p:spPr>
          <a:xfrm>
            <a:off x="219075" y="598575"/>
            <a:ext cx="8650325" cy="393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0" name="Google Shape;160;p30"/>
          <p:cNvSpPr txBox="1"/>
          <p:nvPr>
            <p:ph idx="1" type="body"/>
          </p:nvPr>
        </p:nvSpPr>
        <p:spPr>
          <a:xfrm>
            <a:off x="1303800" y="1543050"/>
            <a:ext cx="7030500" cy="29886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500">
                <a:latin typeface="Arial"/>
                <a:ea typeface="Arial"/>
                <a:cs typeface="Arial"/>
                <a:sym typeface="Arial"/>
              </a:rPr>
              <a:t>Our tourist demand prediction project for Thirumala Thirupathi Devasthanam (TTD) utilized the Selenium framework and effective preprocessing techniques. LightGBM showed superior accuracy in predicting tourist demand. This highlights the importance of machine learning in optimizing resource allocation and enhancing visitor experiences at TTD. Refinement and collaborations will advance tourist demand prediction, contributing to TTD's growth and success</a:t>
            </a:r>
            <a:r>
              <a:rPr lang="en" sz="1500">
                <a:latin typeface="Arial"/>
                <a:ea typeface="Arial"/>
                <a:cs typeface="Arial"/>
                <a:sym typeface="Arial"/>
              </a:rPr>
              <a:t>.</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Geometric Location Analysis</a:t>
            </a:r>
            <a:r>
              <a:rPr lang="en" sz="1500"/>
              <a:t>: Incorporate geometric location as a factor in the prediction model to analyze the impact of transportation connectivity, city development, and proximity to other tourist destinations on tourist demand.</a:t>
            </a:r>
            <a:endParaRPr sz="1500"/>
          </a:p>
          <a:p>
            <a:pPr indent="0" lvl="0" marL="0" rtl="0" algn="l">
              <a:spcBef>
                <a:spcPts val="1200"/>
              </a:spcBef>
              <a:spcAft>
                <a:spcPts val="0"/>
              </a:spcAft>
              <a:buNone/>
            </a:pPr>
            <a:r>
              <a:rPr b="1" lang="en" sz="1500"/>
              <a:t>Integration of Additional Social Networking Data</a:t>
            </a:r>
            <a:r>
              <a:rPr lang="en" sz="1500"/>
              <a:t>: Improve the model's performance by incorporating reliable social networking data sources such as Instagram or Facebook to capture user-generated content, sentiment analysis, and social engagement metrics for predicting tourist demand.</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303800" y="598575"/>
            <a:ext cx="7030500" cy="8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61" name="Google Shape;61;p14"/>
          <p:cNvSpPr txBox="1"/>
          <p:nvPr>
            <p:ph idx="1" type="body"/>
          </p:nvPr>
        </p:nvSpPr>
        <p:spPr>
          <a:xfrm>
            <a:off x="1074975" y="1211025"/>
            <a:ext cx="7259400" cy="3320400"/>
          </a:xfrm>
          <a:prstGeom prst="rect">
            <a:avLst/>
          </a:prstGeom>
        </p:spPr>
        <p:txBody>
          <a:bodyPr anchorCtr="0" anchor="t" bIns="91425" lIns="91425" spcFirstLastPara="1" rIns="91425" wrap="square" tIns="91425">
            <a:normAutofit fontScale="25000"/>
          </a:bodyPr>
          <a:lstStyle/>
          <a:p>
            <a:pPr indent="0" lvl="0" marL="0" rtl="0" algn="just">
              <a:lnSpc>
                <a:spcPct val="150000"/>
              </a:lnSpc>
              <a:spcBef>
                <a:spcPts val="1200"/>
              </a:spcBef>
              <a:spcAft>
                <a:spcPts val="0"/>
              </a:spcAft>
              <a:buNone/>
            </a:pPr>
            <a:r>
              <a:rPr lang="en" sz="1200">
                <a:solidFill>
                  <a:srgbClr val="000000"/>
                </a:solidFill>
                <a:latin typeface="Arial"/>
                <a:ea typeface="Arial"/>
                <a:cs typeface="Arial"/>
                <a:sym typeface="Arial"/>
              </a:rPr>
              <a:t> 	</a:t>
            </a:r>
            <a:r>
              <a:rPr lang="en" sz="6436">
                <a:latin typeface="Arial"/>
                <a:ea typeface="Arial"/>
                <a:cs typeface="Arial"/>
                <a:sym typeface="Arial"/>
              </a:rPr>
              <a:t>Our tourism demand forecasting  model to forecast arrivals for the tourist place Tirumala Tirupati Devastanam(TTD). We have considered attributes Day Speciality(weekend or non-weekend ),Weather condition(Based on temperature), Google Trends(frequency of ttd related keywords searched on goolgle),Twitter trend(whether opinion of twitter is +ve, -ve or neutral). Our model uses structured variables  to build a tourism demand forecasting model based on Light Gradient Boosting Machine  Regressor.</a:t>
            </a:r>
            <a:endParaRPr sz="6436">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COND…</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Prediction of Multiple Destinations:</a:t>
            </a:r>
            <a:r>
              <a:rPr lang="en" sz="1500"/>
              <a:t>  </a:t>
            </a:r>
            <a:r>
              <a:rPr lang="en" sz="1500">
                <a:latin typeface="Arial"/>
                <a:ea typeface="Arial"/>
                <a:cs typeface="Arial"/>
                <a:sym typeface="Arial"/>
              </a:rPr>
              <a:t>We want to improve our model to predict the tourist arrivals for the multiple destinations.Due to lack of dataset avaliability we are restricting it to TTD only.</a:t>
            </a:r>
            <a:endParaRPr sz="1500"/>
          </a:p>
          <a:p>
            <a:pPr indent="0" lvl="0" marL="0" rtl="0" algn="l">
              <a:spcBef>
                <a:spcPts val="1200"/>
              </a:spcBef>
              <a:spcAft>
                <a:spcPts val="1200"/>
              </a:spcAft>
              <a:buNone/>
            </a:pPr>
            <a:r>
              <a:rPr b="1" lang="en" sz="1500"/>
              <a:t>Collaboration with Tourism Stakeholders</a:t>
            </a:r>
            <a:r>
              <a:rPr lang="en" sz="1500"/>
              <a:t>: Collaborate with tourism authorities, travel agencies, and other stakeholders to gather insights, incorporate feedback, and ensure the model aligns with industry needs for better decision-making and enhanced visitor experiences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REFERNECES:</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u="sng">
                <a:solidFill>
                  <a:schemeClr val="hlink"/>
                </a:solidFill>
                <a:hlinkClick r:id="rId3"/>
              </a:rPr>
              <a:t>https://drive.google.com/drive/u/0/folders/1D79qkvtBdHIS2uV6PeixbfX6JA5c--hf</a:t>
            </a:r>
            <a:endParaRPr/>
          </a:p>
          <a:p>
            <a:pPr indent="0" lvl="0" marL="0" rtl="0" algn="l">
              <a:spcBef>
                <a:spcPts val="1200"/>
              </a:spcBef>
              <a:spcAft>
                <a:spcPts val="0"/>
              </a:spcAft>
              <a:buNone/>
            </a:pPr>
            <a:r>
              <a:rPr lang="en" u="sng">
                <a:solidFill>
                  <a:schemeClr val="hlink"/>
                </a:solidFill>
                <a:hlinkClick r:id="rId4"/>
              </a:rPr>
              <a:t>https://drive.google.com/drive/u/0/folders/1Fe411WLN8xl6vzlC_1Ftznej6_PSjy0k</a:t>
            </a:r>
            <a:endParaRPr/>
          </a:p>
          <a:p>
            <a:pPr indent="0" lvl="0" marL="0" rtl="0" algn="l">
              <a:spcBef>
                <a:spcPts val="1200"/>
              </a:spcBef>
              <a:spcAft>
                <a:spcPts val="0"/>
              </a:spcAft>
              <a:buNone/>
            </a:pPr>
            <a:r>
              <a:rPr lang="en" u="sng">
                <a:solidFill>
                  <a:schemeClr val="hlink"/>
                </a:solidFill>
                <a:hlinkClick r:id="rId5"/>
              </a:rPr>
              <a:t>https://drive.google.com/drive/u/0/folders/1wylQ4EkjJov9jJpi4ZUuWgSf_0YVF5KS</a:t>
            </a:r>
            <a:endParaRPr/>
          </a:p>
          <a:p>
            <a:pPr indent="0" lvl="0" marL="0" rtl="0" algn="l">
              <a:spcBef>
                <a:spcPts val="1200"/>
              </a:spcBef>
              <a:spcAft>
                <a:spcPts val="0"/>
              </a:spcAft>
              <a:buNone/>
            </a:pPr>
            <a:r>
              <a:rPr lang="en" u="sng">
                <a:solidFill>
                  <a:schemeClr val="hlink"/>
                </a:solidFill>
                <a:hlinkClick r:id="rId6"/>
              </a:rPr>
              <a:t>https://drive.google.com/drive/u/0/folders/19gfLumZbdaDNKg3gHXhui6crtOv6GGTS</a:t>
            </a:r>
            <a:endParaRPr/>
          </a:p>
          <a:p>
            <a:pPr indent="0" lvl="0" marL="0" rtl="0" algn="l">
              <a:spcBef>
                <a:spcPts val="1200"/>
              </a:spcBef>
              <a:spcAft>
                <a:spcPts val="0"/>
              </a:spcAft>
              <a:buNone/>
            </a:pPr>
            <a:r>
              <a:rPr lang="en" u="sng">
                <a:solidFill>
                  <a:schemeClr val="hlink"/>
                </a:solidFill>
                <a:hlinkClick r:id="rId7"/>
              </a:rPr>
              <a:t>https://drive.google.com/drive/u/0/folders/1IeQLpFyh0XlICgdePwQzV5qG4VCf4mZv</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124150" y="584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4"/>
          <p:cNvPicPr preferRelativeResize="0"/>
          <p:nvPr/>
        </p:nvPicPr>
        <p:blipFill>
          <a:blip r:embed="rId3">
            <a:alphaModFix/>
          </a:blip>
          <a:stretch>
            <a:fillRect/>
          </a:stretch>
        </p:blipFill>
        <p:spPr>
          <a:xfrm>
            <a:off x="0" y="0"/>
            <a:ext cx="906305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1" name="Google Shape;191;p35"/>
          <p:cNvSpPr txBox="1"/>
          <p:nvPr>
            <p:ph idx="1" type="body"/>
          </p:nvPr>
        </p:nvSpPr>
        <p:spPr>
          <a:xfrm>
            <a:off x="1303800" y="1378000"/>
            <a:ext cx="7030500" cy="315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4000"/>
              <a:t>THANK YOU EVERYONE</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303800" y="598575"/>
            <a:ext cx="7030500" cy="6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853950" y="1455950"/>
            <a:ext cx="7436100" cy="3184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2100"/>
              <a:t>Motivation for the work:</a:t>
            </a:r>
            <a:endParaRPr b="1" sz="2100"/>
          </a:p>
          <a:p>
            <a:pPr indent="457200" lvl="0" marL="0" rtl="0" algn="l">
              <a:spcBef>
                <a:spcPts val="1200"/>
              </a:spcBef>
              <a:spcAft>
                <a:spcPts val="0"/>
              </a:spcAft>
              <a:buNone/>
            </a:pPr>
            <a:r>
              <a:rPr lang="en" sz="1800"/>
              <a:t>Tourism industry contributes significantly to economic growth worldwide.</a:t>
            </a:r>
            <a:endParaRPr sz="1800"/>
          </a:p>
          <a:p>
            <a:pPr indent="0" lvl="0" marL="0" rtl="0" algn="just">
              <a:spcBef>
                <a:spcPts val="1200"/>
              </a:spcBef>
              <a:spcAft>
                <a:spcPts val="0"/>
              </a:spcAft>
              <a:buNone/>
            </a:pPr>
            <a:r>
              <a:rPr lang="en" sz="1800"/>
              <a:t>Forecasting tourist volume is crucial for predicting future economic development.</a:t>
            </a:r>
            <a:endParaRPr sz="1800"/>
          </a:p>
          <a:p>
            <a:pPr indent="0" lvl="0" marL="0" rtl="0" algn="l">
              <a:spcBef>
                <a:spcPts val="1200"/>
              </a:spcBef>
              <a:spcAft>
                <a:spcPts val="0"/>
              </a:spcAft>
              <a:buNone/>
            </a:pPr>
            <a:r>
              <a:rPr lang="en" sz="1800"/>
              <a:t>Tourism demand forecasting aids in planning, policy making, and resource allocation.</a:t>
            </a:r>
            <a:endParaRPr sz="1800"/>
          </a:p>
          <a:p>
            <a:pPr indent="0" lvl="0" marL="0" rtl="0" algn="l">
              <a:spcBef>
                <a:spcPts val="1200"/>
              </a:spcBef>
              <a:spcAft>
                <a:spcPts val="0"/>
              </a:spcAft>
              <a:buNone/>
            </a:pPr>
            <a:r>
              <a:rPr lang="en" sz="1800"/>
              <a:t>Predicting tourist arrivals helps destinations and businesses make efficient decisions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b="1"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22475" y="584975"/>
            <a:ext cx="6783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73" name="Google Shape;73;p16"/>
          <p:cNvSpPr txBox="1"/>
          <p:nvPr>
            <p:ph idx="1" type="body"/>
          </p:nvPr>
        </p:nvSpPr>
        <p:spPr>
          <a:xfrm>
            <a:off x="898075" y="1319900"/>
            <a:ext cx="7436100" cy="3211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800"/>
              <a:t>Real-word Application:</a:t>
            </a:r>
            <a:endParaRPr b="1" sz="1800"/>
          </a:p>
          <a:p>
            <a:pPr indent="0" lvl="0" marL="0" rtl="0" algn="l">
              <a:spcBef>
                <a:spcPts val="1200"/>
              </a:spcBef>
              <a:spcAft>
                <a:spcPts val="0"/>
              </a:spcAft>
              <a:buNone/>
            </a:pPr>
            <a:r>
              <a:rPr b="1" lang="en" sz="1800"/>
              <a:t>	</a:t>
            </a:r>
            <a:r>
              <a:rPr lang="en" sz="1900"/>
              <a:t>The project's real-world applications span destination management, marketing, revenue management, policy making, and safety.</a:t>
            </a:r>
            <a:endParaRPr sz="1900"/>
          </a:p>
          <a:p>
            <a:pPr indent="0" lvl="0" marL="0" rtl="0" algn="l">
              <a:spcBef>
                <a:spcPts val="1200"/>
              </a:spcBef>
              <a:spcAft>
                <a:spcPts val="0"/>
              </a:spcAft>
              <a:buNone/>
            </a:pPr>
            <a:r>
              <a:rPr lang="en" sz="1900"/>
              <a:t>Forecasting tourist arrivals enhances decision-making processes and contributes to the sustainable growth of the tourism industry.</a:t>
            </a:r>
            <a:endParaRPr sz="1900"/>
          </a:p>
          <a:p>
            <a:pPr indent="0" lvl="0" marL="0" rtl="0" algn="l">
              <a:spcBef>
                <a:spcPts val="1200"/>
              </a:spcBef>
              <a:spcAft>
                <a:spcPts val="0"/>
              </a:spcAft>
              <a:buNone/>
            </a:pPr>
            <a:r>
              <a:rPr lang="en" sz="1900"/>
              <a:t>The outcomes of the project can be implemented by various stakeholders to optimize their operations and provide better experiences for tourists</a:t>
            </a:r>
            <a:endParaRPr sz="1900"/>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WORK/EXISTING WORK</a:t>
            </a:r>
            <a:endParaRPr/>
          </a:p>
        </p:txBody>
      </p:sp>
      <p:sp>
        <p:nvSpPr>
          <p:cNvPr id="79" name="Google Shape;79;p17"/>
          <p:cNvSpPr txBox="1"/>
          <p:nvPr>
            <p:ph idx="1" type="body"/>
          </p:nvPr>
        </p:nvSpPr>
        <p:spPr>
          <a:xfrm>
            <a:off x="625925" y="1282475"/>
            <a:ext cx="7878600" cy="31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457200" lvl="0" marL="0" rtl="0" algn="just">
              <a:spcBef>
                <a:spcPts val="1200"/>
              </a:spcBef>
              <a:spcAft>
                <a:spcPts val="0"/>
              </a:spcAft>
              <a:buNone/>
            </a:pPr>
            <a:r>
              <a:rPr lang="en" sz="1500"/>
              <a:t>Previous research in tourism demand forecasting has investigated different methodologies and variables. Some studies have focused on utilizing Google Trends data and comparing accuracy across countries and cities. Others have explored the use of web search index and image data for forecasting tourism demand. In this project, the objective was to forecast tourist arrivals at the Tirumala Venkateswara Temple (TTD) using search engine data, Twitter trends, historical data, and weather conditions. The proposed approach involved employing a Light Gradient Boosting Machine Regressor (LGBMR) model, incorporating these variables to enhance the accuracy of tourism demand forecasting.</a:t>
            </a:r>
            <a:endParaRPr sz="1500"/>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85" name="Google Shape;85;p18"/>
          <p:cNvSpPr txBox="1"/>
          <p:nvPr>
            <p:ph idx="1" type="body"/>
          </p:nvPr>
        </p:nvSpPr>
        <p:spPr>
          <a:xfrm>
            <a:off x="762000" y="1597875"/>
            <a:ext cx="75723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LIMITATIONS:</a:t>
            </a:r>
            <a:endParaRPr b="1" sz="1500"/>
          </a:p>
          <a:p>
            <a:pPr indent="0" lvl="0" marL="0" rtl="0" algn="l">
              <a:spcBef>
                <a:spcPts val="1200"/>
              </a:spcBef>
              <a:spcAft>
                <a:spcPts val="0"/>
              </a:spcAft>
              <a:buNone/>
            </a:pPr>
            <a:r>
              <a:rPr lang="en" sz="1500"/>
              <a:t>Here we have concern in the </a:t>
            </a:r>
            <a:r>
              <a:rPr lang="en" sz="1500"/>
              <a:t>availability</a:t>
            </a:r>
            <a:r>
              <a:rPr lang="en" sz="1500"/>
              <a:t> of the dataset.Due lo lack of </a:t>
            </a:r>
            <a:r>
              <a:rPr lang="en" sz="1500"/>
              <a:t>good dataset many proposed models didn`t performed upto the level.</a:t>
            </a:r>
            <a:endParaRPr sz="1500"/>
          </a:p>
          <a:p>
            <a:pPr indent="0" lvl="0" marL="0" rtl="0" algn="l">
              <a:spcBef>
                <a:spcPts val="1200"/>
              </a:spcBef>
              <a:spcAft>
                <a:spcPts val="1200"/>
              </a:spcAft>
              <a:buNone/>
            </a:pPr>
            <a:r>
              <a:rPr lang="en" sz="1500"/>
              <a:t>Spreading the forecasting for the multiple destinations is not possible.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 sz="1500"/>
              <a:t>This study used regression models to forecast the number of pilgrim arrivals at TTD, focusing on correlated keywords like Tirupati, Tirumala, VIP darshan, and tirumala darshan. Various machine learning models have been explored for tourism demand forecasting, including using Google Trends and comparing accuracy between countries and cities. The proposed approach involved using data from Google Trends, historical data, weather data, and Twitter trends, with a Light Gradient Boosting Machine Regressor (LGBMR) model yielding accurate forecasts. The process involved data collection, preprocessing, feature selection, training, validation, and output prediction</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20"/>
          <p:cNvPicPr preferRelativeResize="0"/>
          <p:nvPr/>
        </p:nvPicPr>
        <p:blipFill>
          <a:blip r:embed="rId3">
            <a:alphaModFix/>
          </a:blip>
          <a:stretch>
            <a:fillRect/>
          </a:stretch>
        </p:blipFill>
        <p:spPr>
          <a:xfrm>
            <a:off x="376350" y="0"/>
            <a:ext cx="876765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LGBMR MODEL:</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311700" y="1313925"/>
            <a:ext cx="8520600" cy="325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