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21"/>
  </p:notesMasterIdLst>
  <p:sldIdLst>
    <p:sldId id="10867" r:id="rId6"/>
    <p:sldId id="10862" r:id="rId7"/>
    <p:sldId id="10873" r:id="rId8"/>
    <p:sldId id="10876" r:id="rId9"/>
    <p:sldId id="10872" r:id="rId10"/>
    <p:sldId id="10866" r:id="rId11"/>
    <p:sldId id="10865" r:id="rId12"/>
    <p:sldId id="10864" r:id="rId13"/>
    <p:sldId id="10868" r:id="rId14"/>
    <p:sldId id="10869" r:id="rId15"/>
    <p:sldId id="10870" r:id="rId16"/>
    <p:sldId id="10871" r:id="rId17"/>
    <p:sldId id="10875" r:id="rId18"/>
    <p:sldId id="10874" r:id="rId19"/>
    <p:sldId id="10863"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3126"/>
    <a:srgbClr val="9A7839"/>
    <a:srgbClr val="20A8E2"/>
    <a:srgbClr val="34B0E5"/>
    <a:srgbClr val="72CAED"/>
    <a:srgbClr val="CD453A"/>
    <a:srgbClr val="0DA0DF"/>
    <a:srgbClr val="DAE3F3"/>
    <a:srgbClr val="EFFFFF"/>
    <a:srgbClr val="843C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92" autoAdjust="0"/>
  </p:normalViewPr>
  <p:slideViewPr>
    <p:cSldViewPr snapToGrid="0">
      <p:cViewPr>
        <p:scale>
          <a:sx n="75" d="100"/>
          <a:sy n="75" d="100"/>
        </p:scale>
        <p:origin x="3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007F7-7E67-664D-9AC2-BC2BC1F28E9E}" type="datetimeFigureOut">
              <a:rPr lang="fr-FR" smtClean="0"/>
              <a:t>07/02/2023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5D855-73EA-9842-A193-64F24B98BDAF}" type="slidenum">
              <a:rPr lang="fr-FR" smtClean="0"/>
              <a:t>‹#›</a:t>
            </a:fld>
            <a:endParaRPr lang="fr-FR" dirty="0"/>
          </a:p>
        </p:txBody>
      </p:sp>
    </p:spTree>
    <p:extLst>
      <p:ext uri="{BB962C8B-B14F-4D97-AF65-F5344CB8AC3E}">
        <p14:creationId xmlns:p14="http://schemas.microsoft.com/office/powerpoint/2010/main" val="304119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17513" y="677863"/>
            <a:ext cx="6030912" cy="3394075"/>
          </a:xfrm>
        </p:spPr>
      </p:sp>
      <p:sp>
        <p:nvSpPr>
          <p:cNvPr id="3" name="Espace réservé des notes 2"/>
          <p:cNvSpPr>
            <a:spLocks noGrp="1"/>
          </p:cNvSpPr>
          <p:nvPr>
            <p:ph type="body" idx="1"/>
          </p:nvPr>
        </p:nvSpPr>
        <p:spPr/>
        <p:txBody>
          <a:bodyPr/>
          <a:lstStyle/>
          <a:p>
            <a:r>
              <a:rPr lang="fr-FR" baseline="0" dirty="0"/>
              <a:t>SPA (Single Page Application)</a:t>
            </a:r>
          </a:p>
          <a:p>
            <a:r>
              <a:rPr lang="fr-FR" baseline="0" dirty="0"/>
              <a:t>e- </a:t>
            </a:r>
            <a:r>
              <a:rPr lang="fr-FR" baseline="0" dirty="0" err="1"/>
              <a:t>epai</a:t>
            </a:r>
            <a:endParaRPr lang="fr-FR" baseline="0" dirty="0"/>
          </a:p>
          <a:p>
            <a:r>
              <a:rPr lang="fr-FR" baseline="0" dirty="0"/>
              <a:t>p- papi</a:t>
            </a:r>
          </a:p>
          <a:p>
            <a:r>
              <a:rPr lang="fr-FR" baseline="0" dirty="0"/>
              <a:t>s- </a:t>
            </a:r>
            <a:r>
              <a:rPr lang="fr-FR" baseline="0" dirty="0" err="1"/>
              <a:t>sapi</a:t>
            </a:r>
            <a:endParaRPr lang="fr-FR" baseline="0" dirty="0"/>
          </a:p>
          <a:p>
            <a:r>
              <a:rPr lang="fr-FR" baseline="0" dirty="0"/>
              <a:t>b- batch</a:t>
            </a:r>
          </a:p>
          <a:p>
            <a:r>
              <a:rPr lang="fr-FR" baseline="0" dirty="0"/>
              <a:t>a- app</a:t>
            </a:r>
          </a:p>
          <a:p>
            <a:endParaRPr lang="fr-FR" baseline="0" dirty="0"/>
          </a:p>
          <a:p>
            <a:r>
              <a:rPr lang="fr-FR" baseline="0" dirty="0"/>
              <a:t>Q-Configuration:</a:t>
            </a:r>
          </a:p>
          <a:p>
            <a:r>
              <a:rPr lang="fr-FR" dirty="0" err="1"/>
              <a:t>Queue_Name</a:t>
            </a:r>
            <a:r>
              <a:rPr lang="fr-FR" dirty="0"/>
              <a:t>: q.zrh.policy.issuance.v1</a:t>
            </a:r>
          </a:p>
          <a:p>
            <a:r>
              <a:rPr lang="fr-FR" dirty="0" err="1"/>
              <a:t>Queue_Type</a:t>
            </a:r>
            <a:r>
              <a:rPr lang="fr-FR" dirty="0"/>
              <a:t>: FIFO Queue</a:t>
            </a:r>
          </a:p>
          <a:p>
            <a:r>
              <a:rPr lang="fr-FR" dirty="0"/>
              <a:t>DLQ Name: dlq.zrh.policy.issuance.v1</a:t>
            </a:r>
          </a:p>
          <a:p>
            <a:r>
              <a:rPr lang="fr-FR" dirty="0"/>
              <a:t>Message TTL: 7 </a:t>
            </a:r>
            <a:r>
              <a:rPr lang="fr-FR" dirty="0" err="1"/>
              <a:t>days</a:t>
            </a:r>
            <a:endParaRPr lang="fr-FR" dirty="0"/>
          </a:p>
          <a:p>
            <a:r>
              <a:rPr lang="fr-FR" dirty="0" err="1"/>
              <a:t>Acknowledgment</a:t>
            </a:r>
            <a:r>
              <a:rPr lang="fr-FR" dirty="0"/>
              <a:t> Timeout: 60 seconds</a:t>
            </a:r>
          </a:p>
          <a:p>
            <a:r>
              <a:rPr lang="fr-FR" dirty="0" err="1"/>
              <a:t>Encryption</a:t>
            </a:r>
            <a:r>
              <a:rPr lang="fr-FR" dirty="0"/>
              <a:t>: </a:t>
            </a:r>
            <a:r>
              <a:rPr lang="fr-FR" dirty="0" err="1"/>
              <a:t>true</a:t>
            </a:r>
            <a:endParaRPr lang="fr-FR" dirty="0"/>
          </a:p>
          <a:p>
            <a:endParaRPr lang="fr-FR" dirty="0"/>
          </a:p>
        </p:txBody>
      </p:sp>
      <p:sp>
        <p:nvSpPr>
          <p:cNvPr id="4" name="Espace réservé de la date 3"/>
          <p:cNvSpPr>
            <a:spLocks noGrp="1"/>
          </p:cNvSpPr>
          <p:nvPr>
            <p:ph type="dt" idx="10"/>
          </p:nvPr>
        </p:nvSpPr>
        <p:spPr/>
        <p:txBody>
          <a:bodyPr/>
          <a:lstStyle/>
          <a:p>
            <a:pPr marL="0" marR="0" lvl="0" indent="0" algn="r" defTabSz="409536" rtl="0" eaLnBrk="1" fontAlgn="base" latinLnBrk="0" hangingPunct="0">
              <a:lnSpc>
                <a:spcPct val="100000"/>
              </a:lnSpc>
              <a:spcBef>
                <a:spcPct val="0"/>
              </a:spcBef>
              <a:spcAft>
                <a:spcPct val="0"/>
              </a:spcAft>
              <a:buClrTx/>
              <a:buSzTx/>
              <a:buFontTx/>
              <a:buNone/>
              <a:tabLst/>
              <a:defRPr/>
            </a:pPr>
            <a:fld id="{A2259CD2-A6F8-495A-B37B-B483FF35C170}" type="datetime3">
              <a:rPr kumimoji="0" lang="fr-FR" sz="1200" b="0" i="0" u="none" strike="noStrike" kern="1200" cap="none" spc="0" normalizeH="0" baseline="0" noProof="0" smtClean="0">
                <a:ln>
                  <a:noFill/>
                </a:ln>
                <a:solidFill>
                  <a:srgbClr val="FFFFFF"/>
                </a:solidFill>
                <a:effectLst/>
                <a:uLnTx/>
                <a:uFillTx/>
                <a:latin typeface="Louis Vuitton Global" charset="0"/>
                <a:ea typeface="ＭＳ Ｐゴシック" charset="0"/>
                <a:sym typeface="Louis Vuitton Global" charset="0"/>
              </a:rPr>
              <a:pPr marL="0" marR="0" lvl="0" indent="0" algn="r" defTabSz="409536" rtl="0" eaLnBrk="1" fontAlgn="base" latinLnBrk="0" hangingPunct="0">
                <a:lnSpc>
                  <a:spcPct val="100000"/>
                </a:lnSpc>
                <a:spcBef>
                  <a:spcPct val="0"/>
                </a:spcBef>
                <a:spcAft>
                  <a:spcPct val="0"/>
                </a:spcAft>
                <a:buClrTx/>
                <a:buSzTx/>
                <a:buFontTx/>
                <a:buNone/>
                <a:tabLst/>
                <a:defRPr/>
              </a:pPr>
              <a:t>07.02.23</a:t>
            </a:fld>
            <a:endParaRPr kumimoji="0" lang="fr-FR" sz="1200" b="0" i="0" u="none" strike="noStrike" kern="1200" cap="none" spc="0" normalizeH="0" baseline="0" noProof="0" dirty="0">
              <a:ln>
                <a:noFill/>
              </a:ln>
              <a:solidFill>
                <a:srgbClr val="FFFFFF"/>
              </a:solidFill>
              <a:effectLst/>
              <a:uLnTx/>
              <a:uFillTx/>
              <a:latin typeface="Louis Vuitton Global" charset="0"/>
              <a:ea typeface="ＭＳ Ｐゴシック" charset="0"/>
              <a:sym typeface="Louis Vuitton Global" charset="0"/>
            </a:endParaRPr>
          </a:p>
        </p:txBody>
      </p:sp>
      <p:sp>
        <p:nvSpPr>
          <p:cNvPr id="5" name="Espace réservé du numéro de diapositive 4"/>
          <p:cNvSpPr>
            <a:spLocks noGrp="1"/>
          </p:cNvSpPr>
          <p:nvPr>
            <p:ph type="sldNum" sz="quarter" idx="11"/>
          </p:nvPr>
        </p:nvSpPr>
        <p:spPr/>
        <p:txBody>
          <a:bodyPr/>
          <a:lstStyle/>
          <a:p>
            <a:pPr marL="0" marR="0" lvl="0" indent="0" algn="r" defTabSz="409536" rtl="0" eaLnBrk="1" fontAlgn="base" latinLnBrk="0" hangingPunct="0">
              <a:lnSpc>
                <a:spcPct val="100000"/>
              </a:lnSpc>
              <a:spcBef>
                <a:spcPct val="0"/>
              </a:spcBef>
              <a:spcAft>
                <a:spcPct val="0"/>
              </a:spcAft>
              <a:buClrTx/>
              <a:buSzTx/>
              <a:buFontTx/>
              <a:buNone/>
              <a:tabLst/>
              <a:defRPr/>
            </a:pPr>
            <a:fld id="{FF3F6658-55B4-4D99-AC0D-5A2860E5D09A}" type="slidenum">
              <a:rPr kumimoji="0" lang="fr-FR" sz="1200" b="0" i="0" u="none" strike="noStrike" kern="1200" cap="none" spc="0" normalizeH="0" baseline="0" noProof="0" smtClean="0">
                <a:ln>
                  <a:noFill/>
                </a:ln>
                <a:solidFill>
                  <a:srgbClr val="FFFFFF"/>
                </a:solidFill>
                <a:effectLst/>
                <a:uLnTx/>
                <a:uFillTx/>
                <a:latin typeface="Louis Vuitton Global" charset="0"/>
                <a:ea typeface="ＭＳ Ｐゴシック" charset="0"/>
                <a:sym typeface="Louis Vuitton Global" charset="0"/>
              </a:rPr>
              <a:pPr marL="0" marR="0" lvl="0" indent="0" algn="r" defTabSz="409536" rtl="0" eaLnBrk="1" fontAlgn="base" latinLnBrk="0" hangingPunct="0">
                <a:lnSpc>
                  <a:spcPct val="100000"/>
                </a:lnSpc>
                <a:spcBef>
                  <a:spcPct val="0"/>
                </a:spcBef>
                <a:spcAft>
                  <a:spcPct val="0"/>
                </a:spcAft>
                <a:buClrTx/>
                <a:buSzTx/>
                <a:buFontTx/>
                <a:buNone/>
                <a:tabLst/>
                <a:defRPr/>
              </a:pPr>
              <a:t>1</a:t>
            </a:fld>
            <a:endParaRPr kumimoji="0" lang="fr-FR" sz="1200" b="0" i="0" u="none" strike="noStrike" kern="1200" cap="none" spc="0" normalizeH="0" baseline="0" noProof="0" dirty="0">
              <a:ln>
                <a:noFill/>
              </a:ln>
              <a:solidFill>
                <a:srgbClr val="FFFFFF"/>
              </a:solidFill>
              <a:effectLst/>
              <a:uLnTx/>
              <a:uFillTx/>
              <a:latin typeface="Louis Vuitton Global" charset="0"/>
              <a:ea typeface="ＭＳ Ｐゴシック" charset="0"/>
              <a:sym typeface="Louis Vuitton Global" charset="0"/>
            </a:endParaRPr>
          </a:p>
        </p:txBody>
      </p:sp>
    </p:spTree>
    <p:extLst>
      <p:ext uri="{BB962C8B-B14F-4D97-AF65-F5344CB8AC3E}">
        <p14:creationId xmlns:p14="http://schemas.microsoft.com/office/powerpoint/2010/main" val="155833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17513" y="677863"/>
            <a:ext cx="6030912" cy="3394075"/>
          </a:xfrm>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pPr marL="0" marR="0" lvl="0" indent="0" algn="r" defTabSz="409536" rtl="0" eaLnBrk="1" fontAlgn="base" latinLnBrk="0" hangingPunct="0">
              <a:lnSpc>
                <a:spcPct val="100000"/>
              </a:lnSpc>
              <a:spcBef>
                <a:spcPct val="0"/>
              </a:spcBef>
              <a:spcAft>
                <a:spcPct val="0"/>
              </a:spcAft>
              <a:buClrTx/>
              <a:buSzTx/>
              <a:buFontTx/>
              <a:buNone/>
              <a:tabLst/>
              <a:defRPr/>
            </a:pPr>
            <a:fld id="{A2259CD2-A6F8-495A-B37B-B483FF35C170}" type="datetime3">
              <a:rPr kumimoji="0" lang="fr-FR" sz="1200" b="0" i="0" u="none" strike="noStrike" kern="1200" cap="none" spc="0" normalizeH="0" baseline="0" noProof="0" smtClean="0">
                <a:ln>
                  <a:noFill/>
                </a:ln>
                <a:solidFill>
                  <a:srgbClr val="FFFFFF"/>
                </a:solidFill>
                <a:effectLst/>
                <a:uLnTx/>
                <a:uFillTx/>
                <a:latin typeface="Louis Vuitton Global" charset="0"/>
                <a:ea typeface="ＭＳ Ｐゴシック" charset="0"/>
                <a:sym typeface="Louis Vuitton Global" charset="0"/>
              </a:rPr>
              <a:pPr marL="0" marR="0" lvl="0" indent="0" algn="r" defTabSz="409536" rtl="0" eaLnBrk="1" fontAlgn="base" latinLnBrk="0" hangingPunct="0">
                <a:lnSpc>
                  <a:spcPct val="100000"/>
                </a:lnSpc>
                <a:spcBef>
                  <a:spcPct val="0"/>
                </a:spcBef>
                <a:spcAft>
                  <a:spcPct val="0"/>
                </a:spcAft>
                <a:buClrTx/>
                <a:buSzTx/>
                <a:buFontTx/>
                <a:buNone/>
                <a:tabLst/>
                <a:defRPr/>
              </a:pPr>
              <a:t>07.02.23</a:t>
            </a:fld>
            <a:endParaRPr kumimoji="0" lang="fr-FR" sz="1200" b="0" i="0" u="none" strike="noStrike" kern="1200" cap="none" spc="0" normalizeH="0" baseline="0" noProof="0" dirty="0">
              <a:ln>
                <a:noFill/>
              </a:ln>
              <a:solidFill>
                <a:srgbClr val="FFFFFF"/>
              </a:solidFill>
              <a:effectLst/>
              <a:uLnTx/>
              <a:uFillTx/>
              <a:latin typeface="Louis Vuitton Global" charset="0"/>
              <a:ea typeface="ＭＳ Ｐゴシック" charset="0"/>
              <a:sym typeface="Louis Vuitton Global" charset="0"/>
            </a:endParaRPr>
          </a:p>
        </p:txBody>
      </p:sp>
      <p:sp>
        <p:nvSpPr>
          <p:cNvPr id="5" name="Espace réservé du numéro de diapositive 4"/>
          <p:cNvSpPr>
            <a:spLocks noGrp="1"/>
          </p:cNvSpPr>
          <p:nvPr>
            <p:ph type="sldNum" sz="quarter" idx="11"/>
          </p:nvPr>
        </p:nvSpPr>
        <p:spPr/>
        <p:txBody>
          <a:bodyPr/>
          <a:lstStyle/>
          <a:p>
            <a:pPr marL="0" marR="0" lvl="0" indent="0" algn="r" defTabSz="409536" rtl="0" eaLnBrk="1" fontAlgn="base" latinLnBrk="0" hangingPunct="0">
              <a:lnSpc>
                <a:spcPct val="100000"/>
              </a:lnSpc>
              <a:spcBef>
                <a:spcPct val="0"/>
              </a:spcBef>
              <a:spcAft>
                <a:spcPct val="0"/>
              </a:spcAft>
              <a:buClrTx/>
              <a:buSzTx/>
              <a:buFontTx/>
              <a:buNone/>
              <a:tabLst/>
              <a:defRPr/>
            </a:pPr>
            <a:fld id="{FF3F6658-55B4-4D99-AC0D-5A2860E5D09A}" type="slidenum">
              <a:rPr kumimoji="0" lang="fr-FR" sz="1200" b="0" i="0" u="none" strike="noStrike" kern="1200" cap="none" spc="0" normalizeH="0" baseline="0" noProof="0" smtClean="0">
                <a:ln>
                  <a:noFill/>
                </a:ln>
                <a:solidFill>
                  <a:srgbClr val="FFFFFF"/>
                </a:solidFill>
                <a:effectLst/>
                <a:uLnTx/>
                <a:uFillTx/>
                <a:latin typeface="Louis Vuitton Global" charset="0"/>
                <a:ea typeface="ＭＳ Ｐゴシック" charset="0"/>
                <a:sym typeface="Louis Vuitton Global" charset="0"/>
              </a:rPr>
              <a:pPr marL="0" marR="0" lvl="0" indent="0" algn="r" defTabSz="409536" rtl="0" eaLnBrk="1" fontAlgn="base" latinLnBrk="0" hangingPunct="0">
                <a:lnSpc>
                  <a:spcPct val="100000"/>
                </a:lnSpc>
                <a:spcBef>
                  <a:spcPct val="0"/>
                </a:spcBef>
                <a:spcAft>
                  <a:spcPct val="0"/>
                </a:spcAft>
                <a:buClrTx/>
                <a:buSzTx/>
                <a:buFontTx/>
                <a:buNone/>
                <a:tabLst/>
                <a:defRPr/>
              </a:pPr>
              <a:t>2</a:t>
            </a:fld>
            <a:endParaRPr kumimoji="0" lang="fr-FR" sz="1200" b="0" i="0" u="none" strike="noStrike" kern="1200" cap="none" spc="0" normalizeH="0" baseline="0" noProof="0" dirty="0">
              <a:ln>
                <a:noFill/>
              </a:ln>
              <a:solidFill>
                <a:srgbClr val="FFFFFF"/>
              </a:solidFill>
              <a:effectLst/>
              <a:uLnTx/>
              <a:uFillTx/>
              <a:latin typeface="Louis Vuitton Global" charset="0"/>
              <a:ea typeface="ＭＳ Ｐゴシック" charset="0"/>
              <a:sym typeface="Louis Vuitton Global" charset="0"/>
            </a:endParaRPr>
          </a:p>
        </p:txBody>
      </p:sp>
    </p:spTree>
    <p:extLst>
      <p:ext uri="{BB962C8B-B14F-4D97-AF65-F5344CB8AC3E}">
        <p14:creationId xmlns:p14="http://schemas.microsoft.com/office/powerpoint/2010/main" val="92647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17513" y="677863"/>
            <a:ext cx="6030912" cy="3394075"/>
          </a:xfrm>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pPr marL="0" marR="0" lvl="0" indent="0" algn="r" defTabSz="409536" rtl="0" eaLnBrk="1" fontAlgn="base" latinLnBrk="0" hangingPunct="0">
              <a:lnSpc>
                <a:spcPct val="100000"/>
              </a:lnSpc>
              <a:spcBef>
                <a:spcPct val="0"/>
              </a:spcBef>
              <a:spcAft>
                <a:spcPct val="0"/>
              </a:spcAft>
              <a:buClrTx/>
              <a:buSzTx/>
              <a:buFontTx/>
              <a:buNone/>
              <a:tabLst/>
              <a:defRPr/>
            </a:pPr>
            <a:fld id="{A2259CD2-A6F8-495A-B37B-B483FF35C170}" type="datetime3">
              <a:rPr kumimoji="0" lang="fr-FR" sz="1200" b="0" i="0" u="none" strike="noStrike" kern="1200" cap="none" spc="0" normalizeH="0" baseline="0" noProof="0" smtClean="0">
                <a:ln>
                  <a:noFill/>
                </a:ln>
                <a:solidFill>
                  <a:srgbClr val="FFFFFF"/>
                </a:solidFill>
                <a:effectLst/>
                <a:uLnTx/>
                <a:uFillTx/>
                <a:latin typeface="Louis Vuitton Global" charset="0"/>
                <a:ea typeface="ＭＳ Ｐゴシック" charset="0"/>
                <a:sym typeface="Louis Vuitton Global" charset="0"/>
              </a:rPr>
              <a:pPr marL="0" marR="0" lvl="0" indent="0" algn="r" defTabSz="409536" rtl="0" eaLnBrk="1" fontAlgn="base" latinLnBrk="0" hangingPunct="0">
                <a:lnSpc>
                  <a:spcPct val="100000"/>
                </a:lnSpc>
                <a:spcBef>
                  <a:spcPct val="0"/>
                </a:spcBef>
                <a:spcAft>
                  <a:spcPct val="0"/>
                </a:spcAft>
                <a:buClrTx/>
                <a:buSzTx/>
                <a:buFontTx/>
                <a:buNone/>
                <a:tabLst/>
                <a:defRPr/>
              </a:pPr>
              <a:t>08.02.23</a:t>
            </a:fld>
            <a:endParaRPr kumimoji="0" lang="fr-FR" sz="1200" b="0" i="0" u="none" strike="noStrike" kern="1200" cap="none" spc="0" normalizeH="0" baseline="0" noProof="0" dirty="0">
              <a:ln>
                <a:noFill/>
              </a:ln>
              <a:solidFill>
                <a:srgbClr val="FFFFFF"/>
              </a:solidFill>
              <a:effectLst/>
              <a:uLnTx/>
              <a:uFillTx/>
              <a:latin typeface="Louis Vuitton Global" charset="0"/>
              <a:ea typeface="ＭＳ Ｐゴシック" charset="0"/>
              <a:sym typeface="Louis Vuitton Global" charset="0"/>
            </a:endParaRPr>
          </a:p>
        </p:txBody>
      </p:sp>
      <p:sp>
        <p:nvSpPr>
          <p:cNvPr id="5" name="Espace réservé du numéro de diapositive 4"/>
          <p:cNvSpPr>
            <a:spLocks noGrp="1"/>
          </p:cNvSpPr>
          <p:nvPr>
            <p:ph type="sldNum" sz="quarter" idx="11"/>
          </p:nvPr>
        </p:nvSpPr>
        <p:spPr/>
        <p:txBody>
          <a:bodyPr/>
          <a:lstStyle/>
          <a:p>
            <a:pPr marL="0" marR="0" lvl="0" indent="0" algn="r" defTabSz="409536" rtl="0" eaLnBrk="1" fontAlgn="base" latinLnBrk="0" hangingPunct="0">
              <a:lnSpc>
                <a:spcPct val="100000"/>
              </a:lnSpc>
              <a:spcBef>
                <a:spcPct val="0"/>
              </a:spcBef>
              <a:spcAft>
                <a:spcPct val="0"/>
              </a:spcAft>
              <a:buClrTx/>
              <a:buSzTx/>
              <a:buFontTx/>
              <a:buNone/>
              <a:tabLst/>
              <a:defRPr/>
            </a:pPr>
            <a:fld id="{FF3F6658-55B4-4D99-AC0D-5A2860E5D09A}" type="slidenum">
              <a:rPr kumimoji="0" lang="fr-FR" sz="1200" b="0" i="0" u="none" strike="noStrike" kern="1200" cap="none" spc="0" normalizeH="0" baseline="0" noProof="0" smtClean="0">
                <a:ln>
                  <a:noFill/>
                </a:ln>
                <a:solidFill>
                  <a:srgbClr val="FFFFFF"/>
                </a:solidFill>
                <a:effectLst/>
                <a:uLnTx/>
                <a:uFillTx/>
                <a:latin typeface="Louis Vuitton Global" charset="0"/>
                <a:ea typeface="ＭＳ Ｐゴシック" charset="0"/>
                <a:sym typeface="Louis Vuitton Global" charset="0"/>
              </a:rPr>
              <a:pPr marL="0" marR="0" lvl="0" indent="0" algn="r" defTabSz="409536" rtl="0" eaLnBrk="1" fontAlgn="base" latinLnBrk="0" hangingPunct="0">
                <a:lnSpc>
                  <a:spcPct val="100000"/>
                </a:lnSpc>
                <a:spcBef>
                  <a:spcPct val="0"/>
                </a:spcBef>
                <a:spcAft>
                  <a:spcPct val="0"/>
                </a:spcAft>
                <a:buClrTx/>
                <a:buSzTx/>
                <a:buFontTx/>
                <a:buNone/>
                <a:tabLst/>
                <a:defRPr/>
              </a:pPr>
              <a:t>9</a:t>
            </a:fld>
            <a:endParaRPr kumimoji="0" lang="fr-FR" sz="1200" b="0" i="0" u="none" strike="noStrike" kern="1200" cap="none" spc="0" normalizeH="0" baseline="0" noProof="0" dirty="0">
              <a:ln>
                <a:noFill/>
              </a:ln>
              <a:solidFill>
                <a:srgbClr val="FFFFFF"/>
              </a:solidFill>
              <a:effectLst/>
              <a:uLnTx/>
              <a:uFillTx/>
              <a:latin typeface="Louis Vuitton Global" charset="0"/>
              <a:ea typeface="ＭＳ Ｐゴシック" charset="0"/>
              <a:sym typeface="Louis Vuitton Global" charset="0"/>
            </a:endParaRPr>
          </a:p>
        </p:txBody>
      </p:sp>
    </p:spTree>
    <p:extLst>
      <p:ext uri="{BB962C8B-B14F-4D97-AF65-F5344CB8AC3E}">
        <p14:creationId xmlns:p14="http://schemas.microsoft.com/office/powerpoint/2010/main" val="81201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17513" y="677863"/>
            <a:ext cx="6030912" cy="3394075"/>
          </a:xfrm>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pPr marL="0" marR="0" lvl="0" indent="0" algn="r" defTabSz="409536" rtl="0" eaLnBrk="1" fontAlgn="base" latinLnBrk="0" hangingPunct="0">
              <a:lnSpc>
                <a:spcPct val="100000"/>
              </a:lnSpc>
              <a:spcBef>
                <a:spcPct val="0"/>
              </a:spcBef>
              <a:spcAft>
                <a:spcPct val="0"/>
              </a:spcAft>
              <a:buClrTx/>
              <a:buSzTx/>
              <a:buFontTx/>
              <a:buNone/>
              <a:tabLst/>
              <a:defRPr/>
            </a:pPr>
            <a:fld id="{A2259CD2-A6F8-495A-B37B-B483FF35C170}" type="datetime3">
              <a:rPr kumimoji="0" lang="fr-FR" sz="1200" b="0" i="0" u="none" strike="noStrike" kern="1200" cap="none" spc="0" normalizeH="0" baseline="0" noProof="0" smtClean="0">
                <a:ln>
                  <a:noFill/>
                </a:ln>
                <a:solidFill>
                  <a:srgbClr val="FFFFFF"/>
                </a:solidFill>
                <a:effectLst/>
                <a:uLnTx/>
                <a:uFillTx/>
                <a:latin typeface="Louis Vuitton Global" charset="0"/>
                <a:ea typeface="ＭＳ Ｐゴシック" charset="0"/>
                <a:sym typeface="Louis Vuitton Global" charset="0"/>
              </a:rPr>
              <a:pPr marL="0" marR="0" lvl="0" indent="0" algn="r" defTabSz="409536" rtl="0" eaLnBrk="1" fontAlgn="base" latinLnBrk="0" hangingPunct="0">
                <a:lnSpc>
                  <a:spcPct val="100000"/>
                </a:lnSpc>
                <a:spcBef>
                  <a:spcPct val="0"/>
                </a:spcBef>
                <a:spcAft>
                  <a:spcPct val="0"/>
                </a:spcAft>
                <a:buClrTx/>
                <a:buSzTx/>
                <a:buFontTx/>
                <a:buNone/>
                <a:tabLst/>
                <a:defRPr/>
              </a:pPr>
              <a:t>07.02.23</a:t>
            </a:fld>
            <a:endParaRPr kumimoji="0" lang="fr-FR" sz="1200" b="0" i="0" u="none" strike="noStrike" kern="1200" cap="none" spc="0" normalizeH="0" baseline="0" noProof="0" dirty="0">
              <a:ln>
                <a:noFill/>
              </a:ln>
              <a:solidFill>
                <a:srgbClr val="FFFFFF"/>
              </a:solidFill>
              <a:effectLst/>
              <a:uLnTx/>
              <a:uFillTx/>
              <a:latin typeface="Louis Vuitton Global" charset="0"/>
              <a:ea typeface="ＭＳ Ｐゴシック" charset="0"/>
              <a:sym typeface="Louis Vuitton Global" charset="0"/>
            </a:endParaRPr>
          </a:p>
        </p:txBody>
      </p:sp>
      <p:sp>
        <p:nvSpPr>
          <p:cNvPr id="5" name="Espace réservé du numéro de diapositive 4"/>
          <p:cNvSpPr>
            <a:spLocks noGrp="1"/>
          </p:cNvSpPr>
          <p:nvPr>
            <p:ph type="sldNum" sz="quarter" idx="11"/>
          </p:nvPr>
        </p:nvSpPr>
        <p:spPr/>
        <p:txBody>
          <a:bodyPr/>
          <a:lstStyle/>
          <a:p>
            <a:pPr marL="0" marR="0" lvl="0" indent="0" algn="r" defTabSz="409536" rtl="0" eaLnBrk="1" fontAlgn="base" latinLnBrk="0" hangingPunct="0">
              <a:lnSpc>
                <a:spcPct val="100000"/>
              </a:lnSpc>
              <a:spcBef>
                <a:spcPct val="0"/>
              </a:spcBef>
              <a:spcAft>
                <a:spcPct val="0"/>
              </a:spcAft>
              <a:buClrTx/>
              <a:buSzTx/>
              <a:buFontTx/>
              <a:buNone/>
              <a:tabLst/>
              <a:defRPr/>
            </a:pPr>
            <a:fld id="{FF3F6658-55B4-4D99-AC0D-5A2860E5D09A}" type="slidenum">
              <a:rPr kumimoji="0" lang="fr-FR" sz="1200" b="0" i="0" u="none" strike="noStrike" kern="1200" cap="none" spc="0" normalizeH="0" baseline="0" noProof="0" smtClean="0">
                <a:ln>
                  <a:noFill/>
                </a:ln>
                <a:solidFill>
                  <a:srgbClr val="FFFFFF"/>
                </a:solidFill>
                <a:effectLst/>
                <a:uLnTx/>
                <a:uFillTx/>
                <a:latin typeface="Louis Vuitton Global" charset="0"/>
                <a:ea typeface="ＭＳ Ｐゴシック" charset="0"/>
                <a:sym typeface="Louis Vuitton Global" charset="0"/>
              </a:rPr>
              <a:pPr marL="0" marR="0" lvl="0" indent="0" algn="r" defTabSz="409536" rtl="0" eaLnBrk="1" fontAlgn="base" latinLnBrk="0" hangingPunct="0">
                <a:lnSpc>
                  <a:spcPct val="100000"/>
                </a:lnSpc>
                <a:spcBef>
                  <a:spcPct val="0"/>
                </a:spcBef>
                <a:spcAft>
                  <a:spcPct val="0"/>
                </a:spcAft>
                <a:buClrTx/>
                <a:buSzTx/>
                <a:buFontTx/>
                <a:buNone/>
                <a:tabLst/>
                <a:defRPr/>
              </a:pPr>
              <a:t>10</a:t>
            </a:fld>
            <a:endParaRPr kumimoji="0" lang="fr-FR" sz="1200" b="0" i="0" u="none" strike="noStrike" kern="1200" cap="none" spc="0" normalizeH="0" baseline="0" noProof="0" dirty="0">
              <a:ln>
                <a:noFill/>
              </a:ln>
              <a:solidFill>
                <a:srgbClr val="FFFFFF"/>
              </a:solidFill>
              <a:effectLst/>
              <a:uLnTx/>
              <a:uFillTx/>
              <a:latin typeface="Louis Vuitton Global" charset="0"/>
              <a:ea typeface="ＭＳ Ｐゴシック" charset="0"/>
              <a:sym typeface="Louis Vuitton Global" charset="0"/>
            </a:endParaRPr>
          </a:p>
        </p:txBody>
      </p:sp>
    </p:spTree>
    <p:extLst>
      <p:ext uri="{BB962C8B-B14F-4D97-AF65-F5344CB8AC3E}">
        <p14:creationId xmlns:p14="http://schemas.microsoft.com/office/powerpoint/2010/main" val="629900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a:xfrm>
            <a:off x="838200" y="6356352"/>
            <a:ext cx="2743200" cy="365125"/>
          </a:xfrm>
          <a:prstGeom prst="rect">
            <a:avLst/>
          </a:prstGeom>
        </p:spPr>
        <p:txBody>
          <a:bodyPr/>
          <a:lstStyle/>
          <a:p>
            <a:endParaRPr lang="fr-FR" dirty="0"/>
          </a:p>
        </p:txBody>
      </p:sp>
      <p:sp>
        <p:nvSpPr>
          <p:cNvPr id="5" name="Espace réservé du pied de page 4"/>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82040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2"/>
            <a:ext cx="2743200" cy="365125"/>
          </a:xfrm>
          <a:prstGeom prst="rect">
            <a:avLst/>
          </a:prstGeom>
        </p:spPr>
        <p:txBody>
          <a:bodyPr/>
          <a:lstStyle/>
          <a:p>
            <a:endParaRPr lang="fr-FR" dirty="0"/>
          </a:p>
        </p:txBody>
      </p:sp>
      <p:sp>
        <p:nvSpPr>
          <p:cNvPr id="5" name="Espace réservé du pied de page 4"/>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42146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2"/>
            <a:ext cx="2743200" cy="365125"/>
          </a:xfrm>
          <a:prstGeom prst="rect">
            <a:avLst/>
          </a:prstGeom>
        </p:spPr>
        <p:txBody>
          <a:bodyPr/>
          <a:lstStyle/>
          <a:p>
            <a:endParaRPr lang="fr-FR" dirty="0"/>
          </a:p>
        </p:txBody>
      </p:sp>
      <p:sp>
        <p:nvSpPr>
          <p:cNvPr id="5" name="Espace réservé du pied de page 4"/>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169185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2957120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380377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a:xfrm>
            <a:off x="838200" y="6356352"/>
            <a:ext cx="2743200" cy="365125"/>
          </a:xfrm>
          <a:prstGeom prst="rect">
            <a:avLst/>
          </a:prstGeom>
        </p:spPr>
        <p:txBody>
          <a:bodyPr/>
          <a:lstStyle/>
          <a:p>
            <a:endParaRPr lang="fr-FR" dirty="0"/>
          </a:p>
        </p:txBody>
      </p:sp>
      <p:sp>
        <p:nvSpPr>
          <p:cNvPr id="5" name="Espace réservé du pied de page 4"/>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34514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2"/>
            <a:ext cx="2743200" cy="365125"/>
          </a:xfrm>
          <a:prstGeom prst="rect">
            <a:avLst/>
          </a:prstGeom>
        </p:spPr>
        <p:txBody>
          <a:bodyPr/>
          <a:lstStyle/>
          <a:p>
            <a:endParaRPr lang="fr-FR" dirty="0"/>
          </a:p>
        </p:txBody>
      </p:sp>
      <p:sp>
        <p:nvSpPr>
          <p:cNvPr id="5" name="Espace réservé du pied de page 4"/>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208262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a:xfrm>
            <a:off x="838200" y="6356352"/>
            <a:ext cx="2743200" cy="365125"/>
          </a:xfrm>
          <a:prstGeom prst="rect">
            <a:avLst/>
          </a:prstGeom>
        </p:spPr>
        <p:txBody>
          <a:bodyPr/>
          <a:lstStyle/>
          <a:p>
            <a:endParaRPr lang="fr-FR" dirty="0"/>
          </a:p>
        </p:txBody>
      </p:sp>
      <p:sp>
        <p:nvSpPr>
          <p:cNvPr id="5" name="Espace réservé du pied de page 4"/>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2543592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38200" y="6356352"/>
            <a:ext cx="2743200" cy="365125"/>
          </a:xfrm>
          <a:prstGeom prst="rect">
            <a:avLst/>
          </a:prstGeom>
        </p:spPr>
        <p:txBody>
          <a:bodyPr/>
          <a:lstStyle/>
          <a:p>
            <a:endParaRPr lang="fr-FR" dirty="0"/>
          </a:p>
        </p:txBody>
      </p:sp>
      <p:sp>
        <p:nvSpPr>
          <p:cNvPr id="6" name="Espace réservé du pied de page 5"/>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9"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746486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2"/>
            <a:ext cx="2743200" cy="365125"/>
          </a:xfrm>
          <a:prstGeom prst="rect">
            <a:avLst/>
          </a:prstGeom>
        </p:spPr>
        <p:txBody>
          <a:bodyPr/>
          <a:lstStyle/>
          <a:p>
            <a:endParaRPr lang="fr-FR" dirty="0"/>
          </a:p>
        </p:txBody>
      </p:sp>
      <p:sp>
        <p:nvSpPr>
          <p:cNvPr id="8" name="Espace réservé du pied de page 7"/>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11" name="Espace réservé du numéro de diapositive 6"/>
          <p:cNvSpPr>
            <a:spLocks noGrp="1"/>
          </p:cNvSpPr>
          <p:nvPr>
            <p:ph type="sldNum" sz="quarter" idx="12"/>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3861903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aphicFrame>
        <p:nvGraphicFramePr>
          <p:cNvPr id="6" name="Objet 5" hidden="1"/>
          <p:cNvGraphicFramePr>
            <a:graphicFrameLocks noChangeAspect="1"/>
          </p:cNvGraphicFramePr>
          <p:nvPr userDrawn="1">
            <p:custDataLst>
              <p:tags r:id="rId1"/>
            </p:custDataLst>
            <p:extLst>
              <p:ext uri="{D42A27DB-BD31-4B8C-83A1-F6EECF244321}">
                <p14:modId xmlns:p14="http://schemas.microsoft.com/office/powerpoint/2010/main" val="4213841106"/>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name="Diapositive think-cell" r:id="rId3" imgW="501" imgH="502" progId="TCLayout.ActiveDocument.1">
                  <p:embed/>
                </p:oleObj>
              </mc:Choice>
              <mc:Fallback>
                <p:oleObj name="Diapositive think-cell" r:id="rId3" imgW="501" imgH="502" progId="TCLayout.ActiveDocument.1">
                  <p:embed/>
                  <p:pic>
                    <p:nvPicPr>
                      <p:cNvPr id="6" name="Objet 5" hidden="1"/>
                      <p:cNvPicPr/>
                      <p:nvPr/>
                    </p:nvPicPr>
                    <p:blipFill>
                      <a:blip r:embed="rId4"/>
                      <a:stretch>
                        <a:fillRect/>
                      </a:stretch>
                    </p:blipFill>
                    <p:spPr>
                      <a:xfrm>
                        <a:off x="1588" y="1589"/>
                        <a:ext cx="1587" cy="1587"/>
                      </a:xfrm>
                      <a:prstGeom prst="rect">
                        <a:avLst/>
                      </a:prstGeom>
                    </p:spPr>
                  </p:pic>
                </p:oleObj>
              </mc:Fallback>
            </mc:AlternateContent>
          </a:graphicData>
        </a:graphic>
      </p:graphicFrame>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2"/>
            <a:ext cx="2743200" cy="365125"/>
          </a:xfrm>
          <a:prstGeom prst="rect">
            <a:avLst/>
          </a:prstGeom>
        </p:spPr>
        <p:txBody>
          <a:bodyPr/>
          <a:lstStyle/>
          <a:p>
            <a:endParaRPr lang="fr-FR" dirty="0"/>
          </a:p>
        </p:txBody>
      </p:sp>
      <p:sp>
        <p:nvSpPr>
          <p:cNvPr id="4" name="Espace réservé du pied de page 3"/>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11446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2"/>
            <a:ext cx="2743200" cy="365125"/>
          </a:xfrm>
          <a:prstGeom prst="rect">
            <a:avLst/>
          </a:prstGeom>
        </p:spPr>
        <p:txBody>
          <a:bodyPr/>
          <a:lstStyle/>
          <a:p>
            <a:endParaRPr lang="fr-FR" dirty="0"/>
          </a:p>
        </p:txBody>
      </p:sp>
      <p:sp>
        <p:nvSpPr>
          <p:cNvPr id="5" name="Espace réservé du pied de page 4"/>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209699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2"/>
            <a:ext cx="2743200" cy="365125"/>
          </a:xfrm>
          <a:prstGeom prst="rect">
            <a:avLst/>
          </a:prstGeom>
        </p:spPr>
        <p:txBody>
          <a:bodyPr/>
          <a:lstStyle/>
          <a:p>
            <a:endParaRPr lang="fr-FR" dirty="0"/>
          </a:p>
        </p:txBody>
      </p:sp>
      <p:sp>
        <p:nvSpPr>
          <p:cNvPr id="3" name="Espace réservé du pied de page 2"/>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6"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2950072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90"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2"/>
            <a:ext cx="2743200" cy="365125"/>
          </a:xfrm>
          <a:prstGeom prst="rect">
            <a:avLst/>
          </a:prstGeom>
        </p:spPr>
        <p:txBody>
          <a:bodyPr/>
          <a:lstStyle/>
          <a:p>
            <a:endParaRPr lang="fr-FR" dirty="0"/>
          </a:p>
        </p:txBody>
      </p:sp>
      <p:sp>
        <p:nvSpPr>
          <p:cNvPr id="6" name="Espace réservé du pied de page 5"/>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9"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20155077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90"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2"/>
            <a:ext cx="2743200" cy="365125"/>
          </a:xfrm>
          <a:prstGeom prst="rect">
            <a:avLst/>
          </a:prstGeom>
        </p:spPr>
        <p:txBody>
          <a:bodyPr/>
          <a:lstStyle/>
          <a:p>
            <a:endParaRPr lang="fr-FR" dirty="0"/>
          </a:p>
        </p:txBody>
      </p:sp>
      <p:sp>
        <p:nvSpPr>
          <p:cNvPr id="6" name="Espace réservé du pied de page 5"/>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9"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560988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2"/>
            <a:ext cx="2743200" cy="365125"/>
          </a:xfrm>
          <a:prstGeom prst="rect">
            <a:avLst/>
          </a:prstGeom>
        </p:spPr>
        <p:txBody>
          <a:bodyPr/>
          <a:lstStyle/>
          <a:p>
            <a:endParaRPr lang="fr-FR" dirty="0"/>
          </a:p>
        </p:txBody>
      </p:sp>
      <p:sp>
        <p:nvSpPr>
          <p:cNvPr id="5" name="Espace réservé du pied de page 4"/>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290747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2"/>
            <a:ext cx="2743200" cy="365125"/>
          </a:xfrm>
          <a:prstGeom prst="rect">
            <a:avLst/>
          </a:prstGeom>
        </p:spPr>
        <p:txBody>
          <a:bodyPr/>
          <a:lstStyle/>
          <a:p>
            <a:endParaRPr lang="fr-FR" dirty="0"/>
          </a:p>
        </p:txBody>
      </p:sp>
      <p:sp>
        <p:nvSpPr>
          <p:cNvPr id="5" name="Espace réservé du pied de page 4"/>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952638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27520060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411576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a:xfrm>
            <a:off x="838200" y="6356352"/>
            <a:ext cx="2743200" cy="365125"/>
          </a:xfrm>
          <a:prstGeom prst="rect">
            <a:avLst/>
          </a:prstGeom>
        </p:spPr>
        <p:txBody>
          <a:bodyPr/>
          <a:lstStyle/>
          <a:p>
            <a:endParaRPr lang="fr-FR" dirty="0"/>
          </a:p>
        </p:txBody>
      </p:sp>
      <p:sp>
        <p:nvSpPr>
          <p:cNvPr id="5" name="Espace réservé du pied de page 4"/>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02597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38200" y="6356352"/>
            <a:ext cx="2743200" cy="365125"/>
          </a:xfrm>
          <a:prstGeom prst="rect">
            <a:avLst/>
          </a:prstGeom>
        </p:spPr>
        <p:txBody>
          <a:bodyPr/>
          <a:lstStyle/>
          <a:p>
            <a:endParaRPr lang="fr-FR" dirty="0"/>
          </a:p>
        </p:txBody>
      </p:sp>
      <p:sp>
        <p:nvSpPr>
          <p:cNvPr id="6" name="Espace réservé du pied de page 5"/>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9"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36146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2"/>
            <a:ext cx="2743200" cy="365125"/>
          </a:xfrm>
          <a:prstGeom prst="rect">
            <a:avLst/>
          </a:prstGeom>
        </p:spPr>
        <p:txBody>
          <a:bodyPr/>
          <a:lstStyle/>
          <a:p>
            <a:endParaRPr lang="fr-FR" dirty="0"/>
          </a:p>
        </p:txBody>
      </p:sp>
      <p:sp>
        <p:nvSpPr>
          <p:cNvPr id="8" name="Espace réservé du pied de page 7"/>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11" name="Espace réservé du numéro de diapositive 6"/>
          <p:cNvSpPr>
            <a:spLocks noGrp="1"/>
          </p:cNvSpPr>
          <p:nvPr>
            <p:ph type="sldNum" sz="quarter" idx="12"/>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45327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aphicFrame>
        <p:nvGraphicFramePr>
          <p:cNvPr id="6" name="Objet 5" hidden="1"/>
          <p:cNvGraphicFramePr>
            <a:graphicFrameLocks noChangeAspect="1"/>
          </p:cNvGraphicFramePr>
          <p:nvPr userDrawn="1">
            <p:custDataLst>
              <p:tags r:id="rId1"/>
            </p:custDataLst>
            <p:extLst>
              <p:ext uri="{D42A27DB-BD31-4B8C-83A1-F6EECF244321}">
                <p14:modId xmlns:p14="http://schemas.microsoft.com/office/powerpoint/2010/main" val="842395076"/>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name="Diapositive think-cell" r:id="rId3" imgW="501" imgH="502" progId="TCLayout.ActiveDocument.1">
                  <p:embed/>
                </p:oleObj>
              </mc:Choice>
              <mc:Fallback>
                <p:oleObj name="Diapositive think-cell" r:id="rId3" imgW="501" imgH="502" progId="TCLayout.ActiveDocument.1">
                  <p:embed/>
                  <p:pic>
                    <p:nvPicPr>
                      <p:cNvPr id="6" name="Objet 5" hidden="1"/>
                      <p:cNvPicPr/>
                      <p:nvPr/>
                    </p:nvPicPr>
                    <p:blipFill>
                      <a:blip r:embed="rId4"/>
                      <a:stretch>
                        <a:fillRect/>
                      </a:stretch>
                    </p:blipFill>
                    <p:spPr>
                      <a:xfrm>
                        <a:off x="1588" y="1589"/>
                        <a:ext cx="1587" cy="1587"/>
                      </a:xfrm>
                      <a:prstGeom prst="rect">
                        <a:avLst/>
                      </a:prstGeom>
                    </p:spPr>
                  </p:pic>
                </p:oleObj>
              </mc:Fallback>
            </mc:AlternateContent>
          </a:graphicData>
        </a:graphic>
      </p:graphicFrame>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2"/>
            <a:ext cx="2743200" cy="365125"/>
          </a:xfrm>
          <a:prstGeom prst="rect">
            <a:avLst/>
          </a:prstGeom>
        </p:spPr>
        <p:txBody>
          <a:bodyPr/>
          <a:lstStyle/>
          <a:p>
            <a:endParaRPr lang="fr-FR" dirty="0"/>
          </a:p>
        </p:txBody>
      </p:sp>
      <p:sp>
        <p:nvSpPr>
          <p:cNvPr id="4" name="Espace réservé du pied de page 3"/>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8"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84595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2"/>
            <a:ext cx="2743200" cy="365125"/>
          </a:xfrm>
          <a:prstGeom prst="rect">
            <a:avLst/>
          </a:prstGeom>
        </p:spPr>
        <p:txBody>
          <a:bodyPr/>
          <a:lstStyle/>
          <a:p>
            <a:endParaRPr lang="fr-FR" dirty="0"/>
          </a:p>
        </p:txBody>
      </p:sp>
      <p:sp>
        <p:nvSpPr>
          <p:cNvPr id="3" name="Espace réservé du pied de page 2"/>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6"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84983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90"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2"/>
            <a:ext cx="2743200" cy="365125"/>
          </a:xfrm>
          <a:prstGeom prst="rect">
            <a:avLst/>
          </a:prstGeom>
        </p:spPr>
        <p:txBody>
          <a:bodyPr/>
          <a:lstStyle/>
          <a:p>
            <a:endParaRPr lang="fr-FR" dirty="0"/>
          </a:p>
        </p:txBody>
      </p:sp>
      <p:sp>
        <p:nvSpPr>
          <p:cNvPr id="6" name="Espace réservé du pied de page 5"/>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9"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99217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90"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a:xfrm>
            <a:off x="838200" y="6356352"/>
            <a:ext cx="2743200" cy="365125"/>
          </a:xfrm>
          <a:prstGeom prst="rect">
            <a:avLst/>
          </a:prstGeom>
        </p:spPr>
        <p:txBody>
          <a:bodyPr/>
          <a:lstStyle/>
          <a:p>
            <a:endParaRPr lang="fr-FR" dirty="0"/>
          </a:p>
        </p:txBody>
      </p:sp>
      <p:sp>
        <p:nvSpPr>
          <p:cNvPr id="6" name="Espace réservé du pied de page 5"/>
          <p:cNvSpPr>
            <a:spLocks noGrp="1"/>
          </p:cNvSpPr>
          <p:nvPr>
            <p:ph type="ftr" sz="quarter" idx="11"/>
          </p:nvPr>
        </p:nvSpPr>
        <p:spPr>
          <a:xfrm>
            <a:off x="4038600" y="6356352"/>
            <a:ext cx="4114800" cy="365125"/>
          </a:xfrm>
          <a:prstGeom prst="rect">
            <a:avLst/>
          </a:prstGeom>
        </p:spPr>
        <p:txBody>
          <a:bodyPr/>
          <a:lstStyle/>
          <a:p>
            <a:endParaRPr lang="fr-FR" dirty="0"/>
          </a:p>
        </p:txBody>
      </p:sp>
      <p:sp>
        <p:nvSpPr>
          <p:cNvPr id="9"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349045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1.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oleObject" Target="../embeddings/oleObject3.bin"/><Relationship Id="rId2" Type="http://schemas.openxmlformats.org/officeDocument/2006/relationships/slideLayout" Target="../slideLayouts/slideLayout15.xml"/><Relationship Id="rId16" Type="http://schemas.openxmlformats.org/officeDocument/2006/relationships/tags" Target="../tags/tag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ags" Target="../tags/tag4.xml"/><Relationship Id="rId10" Type="http://schemas.openxmlformats.org/officeDocument/2006/relationships/slideLayout" Target="../slideLayouts/slideLayout23.xml"/><Relationship Id="rId19" Type="http://schemas.openxmlformats.org/officeDocument/2006/relationships/image" Target="../media/image2.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userDrawn="1">
            <p:custDataLst>
              <p:tags r:id="rId15"/>
            </p:custDataLst>
            <p:extLst>
              <p:ext uri="{D42A27DB-BD31-4B8C-83A1-F6EECF244321}">
                <p14:modId xmlns:p14="http://schemas.microsoft.com/office/powerpoint/2010/main" val="2294017919"/>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name="Diapositive think-cell" r:id="rId17" imgW="501" imgH="502" progId="TCLayout.ActiveDocument.1">
                  <p:embed/>
                </p:oleObj>
              </mc:Choice>
              <mc:Fallback>
                <p:oleObj name="Diapositive think-cell" r:id="rId17" imgW="501" imgH="502" progId="TCLayout.ActiveDocument.1">
                  <p:embed/>
                  <p:pic>
                    <p:nvPicPr>
                      <p:cNvPr id="4" name="Objet 3" hidden="1"/>
                      <p:cNvPicPr/>
                      <p:nvPr/>
                    </p:nvPicPr>
                    <p:blipFill>
                      <a:blip r:embed="rId18"/>
                      <a:stretch>
                        <a:fillRect/>
                      </a:stretch>
                    </p:blipFill>
                    <p:spPr>
                      <a:xfrm>
                        <a:off x="1588" y="1589"/>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43D94BB-0F0F-48B0-A633-749CC89341CB}"/>
              </a:ext>
            </a:extLst>
          </p:cNvPr>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fr-FR" sz="4400" b="0" i="0" baseline="0" dirty="0">
              <a:latin typeface="Louis Vuitton Light" panose="00000400000000000000" pitchFamily="50" charset="0"/>
              <a:ea typeface="+mj-ea"/>
              <a:cs typeface="+mj-cs"/>
              <a:sym typeface="Louis Vuitton Light" panose="00000400000000000000" pitchFamily="50" charset="0"/>
            </a:endParaRPr>
          </a:p>
        </p:txBody>
      </p:sp>
      <p:sp>
        <p:nvSpPr>
          <p:cNvPr id="2" name="Espace réservé du titre 1"/>
          <p:cNvSpPr>
            <a:spLocks noGrp="1"/>
          </p:cNvSpPr>
          <p:nvPr>
            <p:ph type="title"/>
          </p:nvPr>
        </p:nvSpPr>
        <p:spPr>
          <a:xfrm>
            <a:off x="838200" y="191807"/>
            <a:ext cx="10515600" cy="734546"/>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278965"/>
            <a:ext cx="10515600" cy="489799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38200" y="6335653"/>
            <a:ext cx="10512000" cy="0"/>
          </a:xfrm>
          <a:prstGeom prst="line">
            <a:avLst/>
          </a:prstGeom>
          <a:ln w="3175">
            <a:solidFill>
              <a:srgbClr val="1A171B"/>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838200" y="1097277"/>
            <a:ext cx="10512000" cy="0"/>
          </a:xfrm>
          <a:prstGeom prst="line">
            <a:avLst/>
          </a:prstGeom>
          <a:ln w="3175">
            <a:solidFill>
              <a:srgbClr val="1A171B"/>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3884585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cap="small" baseline="0">
          <a:solidFill>
            <a:schemeClr val="accent2">
              <a:lumMod val="50000"/>
            </a:schemeClr>
          </a:solidFill>
          <a:latin typeface="Louis Vuitton Light" panose="00000400000000000000" pitchFamily="50" charset="0"/>
          <a:ea typeface="+mj-ea"/>
          <a:cs typeface="+mj-cs"/>
        </a:defRPr>
      </a:lvl1pPr>
    </p:titleStyle>
    <p:bodyStyle>
      <a:lvl1pPr marL="360363" indent="-360363" algn="l" defTabSz="914400" rtl="0" eaLnBrk="1" latinLnBrk="0" hangingPunct="1">
        <a:lnSpc>
          <a:spcPct val="90000"/>
        </a:lnSpc>
        <a:spcBef>
          <a:spcPts val="1000"/>
        </a:spcBef>
        <a:buFont typeface="Wingdings" panose="05000000000000000000" pitchFamily="2" charset="2"/>
        <a:buChar char="Ø"/>
        <a:defRPr sz="2800" kern="1200">
          <a:solidFill>
            <a:srgbClr val="9A7839"/>
          </a:solidFill>
          <a:latin typeface="Louis Vuitton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Louis Vuitton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Louis Vuitton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 3" hidden="1"/>
          <p:cNvGraphicFramePr>
            <a:graphicFrameLocks noChangeAspect="1"/>
          </p:cNvGraphicFramePr>
          <p:nvPr userDrawn="1">
            <p:custDataLst>
              <p:tags r:id="rId15"/>
            </p:custDataLst>
            <p:extLst>
              <p:ext uri="{D42A27DB-BD31-4B8C-83A1-F6EECF244321}">
                <p14:modId xmlns:p14="http://schemas.microsoft.com/office/powerpoint/2010/main" val="748432917"/>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name="Diapositive think-cell" r:id="rId17" imgW="501" imgH="502" progId="TCLayout.ActiveDocument.1">
                  <p:embed/>
                </p:oleObj>
              </mc:Choice>
              <mc:Fallback>
                <p:oleObj name="Diapositive think-cell" r:id="rId17" imgW="501" imgH="502" progId="TCLayout.ActiveDocument.1">
                  <p:embed/>
                  <p:pic>
                    <p:nvPicPr>
                      <p:cNvPr id="4" name="Objet 3" hidden="1"/>
                      <p:cNvPicPr/>
                      <p:nvPr/>
                    </p:nvPicPr>
                    <p:blipFill>
                      <a:blip r:embed="rId18"/>
                      <a:stretch>
                        <a:fillRect/>
                      </a:stretch>
                    </p:blipFill>
                    <p:spPr>
                      <a:xfrm>
                        <a:off x="1588" y="1589"/>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43D94BB-0F0F-48B0-A633-749CC89341CB}"/>
              </a:ext>
            </a:extLst>
          </p:cNvPr>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fr-FR" sz="4400" b="0" i="0" baseline="0" dirty="0">
              <a:latin typeface="Louis Vuitton Light" panose="00000400000000000000" pitchFamily="50" charset="0"/>
              <a:ea typeface="+mj-ea"/>
              <a:cs typeface="+mj-cs"/>
              <a:sym typeface="Louis Vuitton Light" panose="00000400000000000000" pitchFamily="50" charset="0"/>
            </a:endParaRPr>
          </a:p>
        </p:txBody>
      </p:sp>
      <p:sp>
        <p:nvSpPr>
          <p:cNvPr id="2" name="Espace réservé du titre 1"/>
          <p:cNvSpPr>
            <a:spLocks noGrp="1"/>
          </p:cNvSpPr>
          <p:nvPr>
            <p:ph type="title"/>
          </p:nvPr>
        </p:nvSpPr>
        <p:spPr>
          <a:xfrm>
            <a:off x="838200" y="191807"/>
            <a:ext cx="10515600" cy="734546"/>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278965"/>
            <a:ext cx="10515600" cy="489799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7" name="Image 5" descr="Louis vuitton Noir.png"/>
          <p:cNvPicPr>
            <a:picLocks noChangeAspect="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9682740" y="6494344"/>
            <a:ext cx="1671060" cy="1360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Espace réservé du texte 1"/>
          <p:cNvSpPr txBox="1">
            <a:spLocks/>
          </p:cNvSpPr>
          <p:nvPr userDrawn="1"/>
        </p:nvSpPr>
        <p:spPr bwMode="auto">
          <a:xfrm>
            <a:off x="766346" y="6425388"/>
            <a:ext cx="729947" cy="288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0802" tIns="35402" rIns="70802" bIns="35402"/>
          <a:lstStyle>
            <a:lvl1pPr eaLnBrk="0" hangingPunct="0">
              <a:defRPr sz="2100">
                <a:solidFill>
                  <a:schemeClr val="tx1"/>
                </a:solidFill>
                <a:latin typeface="Calibri" pitchFamily="34" charset="0"/>
                <a:ea typeface="MS PGothic" pitchFamily="34" charset="-128"/>
              </a:defRPr>
            </a:lvl1pPr>
            <a:lvl2pPr marL="742950" indent="-285750" eaLnBrk="0" hangingPunct="0">
              <a:defRPr sz="2100">
                <a:solidFill>
                  <a:schemeClr val="tx1"/>
                </a:solidFill>
                <a:latin typeface="Calibri" pitchFamily="34" charset="0"/>
                <a:ea typeface="MS PGothic" pitchFamily="34" charset="-128"/>
              </a:defRPr>
            </a:lvl2pPr>
            <a:lvl3pPr marL="1143000" indent="-228600" eaLnBrk="0" hangingPunct="0">
              <a:defRPr sz="2100">
                <a:solidFill>
                  <a:schemeClr val="tx1"/>
                </a:solidFill>
                <a:latin typeface="Calibri" pitchFamily="34" charset="0"/>
                <a:ea typeface="MS PGothic" pitchFamily="34" charset="-128"/>
              </a:defRPr>
            </a:lvl3pPr>
            <a:lvl4pPr marL="1600200" indent="-228600" eaLnBrk="0" hangingPunct="0">
              <a:defRPr sz="2100">
                <a:solidFill>
                  <a:schemeClr val="tx1"/>
                </a:solidFill>
                <a:latin typeface="Calibri" pitchFamily="34" charset="0"/>
                <a:ea typeface="MS PGothic" pitchFamily="34" charset="-128"/>
              </a:defRPr>
            </a:lvl4pPr>
            <a:lvl5pPr marL="2057400" indent="-228600" eaLnBrk="0" hangingPunct="0">
              <a:defRPr sz="2100">
                <a:solidFill>
                  <a:schemeClr val="tx1"/>
                </a:solidFill>
                <a:latin typeface="Calibri" pitchFamily="34" charset="0"/>
                <a:ea typeface="MS PGothic" pitchFamily="34" charset="-128"/>
              </a:defRPr>
            </a:lvl5pPr>
            <a:lvl6pPr marL="2514600" indent="-228600" defTabSz="1041400" eaLnBrk="0" fontAlgn="base" hangingPunct="0">
              <a:spcBef>
                <a:spcPct val="0"/>
              </a:spcBef>
              <a:spcAft>
                <a:spcPct val="0"/>
              </a:spcAft>
              <a:defRPr sz="2100">
                <a:solidFill>
                  <a:schemeClr val="tx1"/>
                </a:solidFill>
                <a:latin typeface="Calibri" pitchFamily="34" charset="0"/>
                <a:ea typeface="MS PGothic" pitchFamily="34" charset="-128"/>
              </a:defRPr>
            </a:lvl6pPr>
            <a:lvl7pPr marL="2971800" indent="-228600" defTabSz="1041400" eaLnBrk="0" fontAlgn="base" hangingPunct="0">
              <a:spcBef>
                <a:spcPct val="0"/>
              </a:spcBef>
              <a:spcAft>
                <a:spcPct val="0"/>
              </a:spcAft>
              <a:defRPr sz="2100">
                <a:solidFill>
                  <a:schemeClr val="tx1"/>
                </a:solidFill>
                <a:latin typeface="Calibri" pitchFamily="34" charset="0"/>
                <a:ea typeface="MS PGothic" pitchFamily="34" charset="-128"/>
              </a:defRPr>
            </a:lvl7pPr>
            <a:lvl8pPr marL="3429000" indent="-228600" defTabSz="1041400" eaLnBrk="0" fontAlgn="base" hangingPunct="0">
              <a:spcBef>
                <a:spcPct val="0"/>
              </a:spcBef>
              <a:spcAft>
                <a:spcPct val="0"/>
              </a:spcAft>
              <a:defRPr sz="2100">
                <a:solidFill>
                  <a:schemeClr val="tx1"/>
                </a:solidFill>
                <a:latin typeface="Calibri" pitchFamily="34" charset="0"/>
                <a:ea typeface="MS PGothic" pitchFamily="34" charset="-128"/>
              </a:defRPr>
            </a:lvl8pPr>
            <a:lvl9pPr marL="3886200" indent="-228600" defTabSz="1041400" eaLnBrk="0" fontAlgn="base" hangingPunct="0">
              <a:spcBef>
                <a:spcPct val="0"/>
              </a:spcBef>
              <a:spcAft>
                <a:spcPct val="0"/>
              </a:spcAft>
              <a:defRPr sz="2100">
                <a:solidFill>
                  <a:schemeClr val="tx1"/>
                </a:solidFill>
                <a:latin typeface="Calibri" pitchFamily="34" charset="0"/>
                <a:ea typeface="MS PGothic" pitchFamily="34" charset="-128"/>
              </a:defRPr>
            </a:lvl9pPr>
          </a:lstStyle>
          <a:p>
            <a:pPr>
              <a:spcBef>
                <a:spcPct val="20000"/>
              </a:spcBef>
            </a:pPr>
            <a:r>
              <a:rPr lang="en-US" sz="1088" dirty="0">
                <a:solidFill>
                  <a:srgbClr val="1A171B"/>
                </a:solidFill>
                <a:latin typeface="Louis Vuitton Light" pitchFamily="50" charset="0"/>
              </a:rPr>
              <a:t>IS&amp;T</a:t>
            </a:r>
          </a:p>
        </p:txBody>
      </p:sp>
      <p:cxnSp>
        <p:nvCxnSpPr>
          <p:cNvPr id="9" name="Connecteur droit 8"/>
          <p:cNvCxnSpPr/>
          <p:nvPr userDrawn="1"/>
        </p:nvCxnSpPr>
        <p:spPr>
          <a:xfrm>
            <a:off x="838200" y="6335653"/>
            <a:ext cx="10512000" cy="0"/>
          </a:xfrm>
          <a:prstGeom prst="line">
            <a:avLst/>
          </a:prstGeom>
          <a:ln w="3175">
            <a:solidFill>
              <a:srgbClr val="1A171B"/>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838200" y="1097277"/>
            <a:ext cx="10512000" cy="0"/>
          </a:xfrm>
          <a:prstGeom prst="line">
            <a:avLst/>
          </a:prstGeom>
          <a:ln w="3175">
            <a:solidFill>
              <a:srgbClr val="1A171B"/>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6"/>
          <p:cNvSpPr>
            <a:spLocks noGrp="1"/>
          </p:cNvSpPr>
          <p:nvPr>
            <p:ph type="sldNum" sz="quarter" idx="4"/>
          </p:nvPr>
        </p:nvSpPr>
        <p:spPr>
          <a:xfrm>
            <a:off x="11515899" y="6482340"/>
            <a:ext cx="676102" cy="365125"/>
          </a:xfrm>
          <a:prstGeom prst="rect">
            <a:avLst/>
          </a:prstGeom>
        </p:spPr>
        <p:txBody>
          <a:bodyPr/>
          <a:lstStyle>
            <a:lvl1pPr algn="ctr">
              <a:defRPr sz="1600">
                <a:solidFill>
                  <a:schemeClr val="tx1"/>
                </a:solidFill>
              </a:defRPr>
            </a:lvl1pPr>
          </a:lstStyle>
          <a:p>
            <a:fld id="{3991F764-47A8-48E2-8448-E5FF54967C96}" type="slidenum">
              <a:rPr lang="fr-FR" smtClean="0"/>
              <a:pPr/>
              <a:t>‹#›</a:t>
            </a:fld>
            <a:endParaRPr lang="fr-FR" dirty="0"/>
          </a:p>
        </p:txBody>
      </p:sp>
    </p:spTree>
    <p:extLst>
      <p:ext uri="{BB962C8B-B14F-4D97-AF65-F5344CB8AC3E}">
        <p14:creationId xmlns:p14="http://schemas.microsoft.com/office/powerpoint/2010/main" val="143636062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cap="small" baseline="0">
          <a:solidFill>
            <a:schemeClr val="accent2">
              <a:lumMod val="50000"/>
            </a:schemeClr>
          </a:solidFill>
          <a:latin typeface="Louis Vuitton Light" panose="00000400000000000000" pitchFamily="50" charset="0"/>
          <a:ea typeface="+mj-ea"/>
          <a:cs typeface="+mj-cs"/>
        </a:defRPr>
      </a:lvl1pPr>
    </p:titleStyle>
    <p:bodyStyle>
      <a:lvl1pPr marL="360363" indent="-360363" algn="l" defTabSz="914400" rtl="0" eaLnBrk="1" latinLnBrk="0" hangingPunct="1">
        <a:lnSpc>
          <a:spcPct val="90000"/>
        </a:lnSpc>
        <a:spcBef>
          <a:spcPts val="1000"/>
        </a:spcBef>
        <a:buFont typeface="Wingdings" panose="05000000000000000000" pitchFamily="2" charset="2"/>
        <a:buChar char="Ø"/>
        <a:defRPr sz="2800" kern="1200">
          <a:solidFill>
            <a:srgbClr val="9A7839"/>
          </a:solidFill>
          <a:latin typeface="Louis Vuitton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Louis Vuitton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Louis Vuitton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1.emf"/><Relationship Id="rId12" Type="http://schemas.openxmlformats.org/officeDocument/2006/relationships/image" Target="../media/image8.tiff"/><Relationship Id="rId17" Type="http://schemas.openxmlformats.org/officeDocument/2006/relationships/image" Target="../media/image13.png"/><Relationship Id="rId2" Type="http://schemas.openxmlformats.org/officeDocument/2006/relationships/tags" Target="../tags/tag8.xml"/><Relationship Id="rId16" Type="http://schemas.openxmlformats.org/officeDocument/2006/relationships/image" Target="../media/image12.png"/><Relationship Id="rId1" Type="http://schemas.openxmlformats.org/officeDocument/2006/relationships/tags" Target="../tags/tag7.xml"/><Relationship Id="rId6" Type="http://schemas.openxmlformats.org/officeDocument/2006/relationships/oleObject" Target="../embeddings/oleObject5.bin"/><Relationship Id="rId11" Type="http://schemas.openxmlformats.org/officeDocument/2006/relationships/image" Target="../media/image7.sv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notesSlide" Target="../notesSlides/notesSlide1.xml"/><Relationship Id="rId9" Type="http://schemas.openxmlformats.org/officeDocument/2006/relationships/image" Target="../media/image5.svg"/><Relationship Id="rId1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1.emf"/><Relationship Id="rId12" Type="http://schemas.openxmlformats.org/officeDocument/2006/relationships/image" Target="../media/image8.tiff"/><Relationship Id="rId17" Type="http://schemas.openxmlformats.org/officeDocument/2006/relationships/image" Target="../media/image13.png"/><Relationship Id="rId2" Type="http://schemas.openxmlformats.org/officeDocument/2006/relationships/tags" Target="../tags/tag14.xml"/><Relationship Id="rId16" Type="http://schemas.openxmlformats.org/officeDocument/2006/relationships/image" Target="../media/image12.png"/><Relationship Id="rId1" Type="http://schemas.openxmlformats.org/officeDocument/2006/relationships/tags" Target="../tags/tag13.xml"/><Relationship Id="rId6" Type="http://schemas.openxmlformats.org/officeDocument/2006/relationships/oleObject" Target="../embeddings/oleObject5.bin"/><Relationship Id="rId11" Type="http://schemas.openxmlformats.org/officeDocument/2006/relationships/image" Target="../media/image7.sv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notesSlide" Target="../notesSlides/notesSlide4.xml"/><Relationship Id="rId9" Type="http://schemas.openxmlformats.org/officeDocument/2006/relationships/image" Target="../media/image5.svg"/><Relationship Id="rId1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1.emf"/><Relationship Id="rId12" Type="http://schemas.openxmlformats.org/officeDocument/2006/relationships/image" Target="../media/image8.tiff"/><Relationship Id="rId2" Type="http://schemas.openxmlformats.org/officeDocument/2006/relationships/tags" Target="../tags/tag10.xml"/><Relationship Id="rId16" Type="http://schemas.openxmlformats.org/officeDocument/2006/relationships/image" Target="../media/image13.png"/><Relationship Id="rId1" Type="http://schemas.openxmlformats.org/officeDocument/2006/relationships/tags" Target="../tags/tag9.xml"/><Relationship Id="rId6" Type="http://schemas.openxmlformats.org/officeDocument/2006/relationships/oleObject" Target="../embeddings/oleObject5.bin"/><Relationship Id="rId11" Type="http://schemas.openxmlformats.org/officeDocument/2006/relationships/image" Target="../media/image7.sv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notesSlide" Target="../notesSlides/notesSlide2.xml"/><Relationship Id="rId9" Type="http://schemas.openxmlformats.org/officeDocument/2006/relationships/image" Target="../media/image5.sv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1.emf"/><Relationship Id="rId12" Type="http://schemas.openxmlformats.org/officeDocument/2006/relationships/image" Target="../media/image8.tiff"/><Relationship Id="rId17" Type="http://schemas.openxmlformats.org/officeDocument/2006/relationships/image" Target="../media/image13.png"/><Relationship Id="rId2" Type="http://schemas.openxmlformats.org/officeDocument/2006/relationships/tags" Target="../tags/tag12.xml"/><Relationship Id="rId16" Type="http://schemas.openxmlformats.org/officeDocument/2006/relationships/image" Target="../media/image12.png"/><Relationship Id="rId1" Type="http://schemas.openxmlformats.org/officeDocument/2006/relationships/tags" Target="../tags/tag11.xml"/><Relationship Id="rId6" Type="http://schemas.openxmlformats.org/officeDocument/2006/relationships/oleObject" Target="../embeddings/oleObject5.bin"/><Relationship Id="rId11" Type="http://schemas.openxmlformats.org/officeDocument/2006/relationships/image" Target="../media/image7.sv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notesSlide" Target="../notesSlides/notesSlide3.xml"/><Relationship Id="rId9" Type="http://schemas.openxmlformats.org/officeDocument/2006/relationships/image" Target="../media/image5.sv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E70B6EF8-A668-FC42-B5E6-91EE6A5CF2EE}"/>
              </a:ext>
            </a:extLst>
          </p:cNvPr>
          <p:cNvSpPr/>
          <p:nvPr/>
        </p:nvSpPr>
        <p:spPr>
          <a:xfrm>
            <a:off x="189868" y="1144057"/>
            <a:ext cx="3098059" cy="708711"/>
          </a:xfrm>
          <a:prstGeom prst="rect">
            <a:avLst/>
          </a:prstGeom>
          <a:solidFill>
            <a:srgbClr val="DAE3F3"/>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09536" fontAlgn="base" hangingPunct="0">
              <a:spcBef>
                <a:spcPct val="0"/>
              </a:spcBef>
              <a:spcAft>
                <a:spcPct val="0"/>
              </a:spcAft>
              <a:defRPr/>
            </a:pPr>
            <a:r>
              <a:rPr lang="en-US" sz="1200" b="1" dirty="0">
                <a:solidFill>
                  <a:prstClr val="black"/>
                </a:solidFill>
                <a:latin typeface="Louis Vuitton Global" charset="0"/>
                <a:ea typeface="ＭＳ Ｐゴシック" charset="0"/>
                <a:sym typeface="Louis Vuitton Global" charset="0"/>
              </a:rPr>
              <a:t>Public Consumer</a:t>
            </a:r>
          </a:p>
        </p:txBody>
      </p:sp>
      <p:sp>
        <p:nvSpPr>
          <p:cNvPr id="85" name="Rectangle 84">
            <a:extLst>
              <a:ext uri="{FF2B5EF4-FFF2-40B4-BE49-F238E27FC236}">
                <a16:creationId xmlns:a16="http://schemas.microsoft.com/office/drawing/2014/main" id="{2180A6CF-0061-C441-8CE1-2B7D28E5DBBE}"/>
              </a:ext>
            </a:extLst>
          </p:cNvPr>
          <p:cNvSpPr/>
          <p:nvPr/>
        </p:nvSpPr>
        <p:spPr>
          <a:xfrm>
            <a:off x="3490361" y="1145266"/>
            <a:ext cx="8504277" cy="70871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Private </a:t>
            </a:r>
          </a:p>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Internal Consumer</a:t>
            </a:r>
          </a:p>
        </p:txBody>
      </p:sp>
      <p:sp>
        <p:nvSpPr>
          <p:cNvPr id="84" name="Rectangle : coins arrondis 83">
            <a:extLst>
              <a:ext uri="{FF2B5EF4-FFF2-40B4-BE49-F238E27FC236}">
                <a16:creationId xmlns:a16="http://schemas.microsoft.com/office/drawing/2014/main" id="{46E690F2-FA28-9C40-AAEF-43118B548497}"/>
              </a:ext>
            </a:extLst>
          </p:cNvPr>
          <p:cNvSpPr/>
          <p:nvPr/>
        </p:nvSpPr>
        <p:spPr>
          <a:xfrm>
            <a:off x="209214" y="4370464"/>
            <a:ext cx="11804770" cy="1007999"/>
          </a:xfrm>
          <a:prstGeom prst="roundRect">
            <a:avLst>
              <a:gd name="adj" fmla="val 0"/>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sp>
        <p:nvSpPr>
          <p:cNvPr id="92" name="Rectangle : coins arrondis 91">
            <a:extLst>
              <a:ext uri="{FF2B5EF4-FFF2-40B4-BE49-F238E27FC236}">
                <a16:creationId xmlns:a16="http://schemas.microsoft.com/office/drawing/2014/main" id="{E85A39F8-00C0-1C4C-B4BD-11535B714EFE}"/>
              </a:ext>
            </a:extLst>
          </p:cNvPr>
          <p:cNvSpPr/>
          <p:nvPr/>
        </p:nvSpPr>
        <p:spPr>
          <a:xfrm>
            <a:off x="198835" y="2149741"/>
            <a:ext cx="11791909" cy="1007999"/>
          </a:xfrm>
          <a:prstGeom prst="roundRect">
            <a:avLst>
              <a:gd name="adj" fmla="val 0"/>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sp>
        <p:nvSpPr>
          <p:cNvPr id="88" name="Rectangle : coins arrondis 87">
            <a:extLst>
              <a:ext uri="{FF2B5EF4-FFF2-40B4-BE49-F238E27FC236}">
                <a16:creationId xmlns:a16="http://schemas.microsoft.com/office/drawing/2014/main" id="{BD59CBDF-CE9F-0F44-8275-D81467F5D61D}"/>
              </a:ext>
            </a:extLst>
          </p:cNvPr>
          <p:cNvSpPr/>
          <p:nvPr/>
        </p:nvSpPr>
        <p:spPr>
          <a:xfrm>
            <a:off x="203384" y="3264807"/>
            <a:ext cx="11804770" cy="1007999"/>
          </a:xfrm>
          <a:prstGeom prst="roundRect">
            <a:avLst>
              <a:gd name="adj" fmla="val 0"/>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pic>
        <p:nvPicPr>
          <p:cNvPr id="158" name="Image 157">
            <a:extLst>
              <a:ext uri="{FF2B5EF4-FFF2-40B4-BE49-F238E27FC236}">
                <a16:creationId xmlns:a16="http://schemas.microsoft.com/office/drawing/2014/main" id="{CB5C4A9D-54BC-D641-81AA-C2992DB0A989}"/>
              </a:ext>
            </a:extLst>
          </p:cNvPr>
          <p:cNvPicPr>
            <a:picLocks noChangeAspect="1"/>
          </p:cNvPicPr>
          <p:nvPr/>
        </p:nvPicPr>
        <p:blipFill>
          <a:blip r:embed="rId5"/>
          <a:stretch>
            <a:fillRect/>
          </a:stretch>
        </p:blipFill>
        <p:spPr>
          <a:xfrm>
            <a:off x="278592" y="2230409"/>
            <a:ext cx="356197" cy="356197"/>
          </a:xfrm>
          <a:prstGeom prst="rect">
            <a:avLst/>
          </a:prstGeom>
        </p:spPr>
      </p:pic>
      <p:graphicFrame>
        <p:nvGraphicFramePr>
          <p:cNvPr id="7" name="Objet 6" hidden="1">
            <a:extLst>
              <a:ext uri="{FF2B5EF4-FFF2-40B4-BE49-F238E27FC236}">
                <a16:creationId xmlns:a16="http://schemas.microsoft.com/office/drawing/2014/main" id="{DBD3E2C9-7633-448B-9B49-5000487ED63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6" imgW="501" imgH="502" progId="TCLayout.ActiveDocument.1">
                  <p:embed/>
                </p:oleObj>
              </mc:Choice>
              <mc:Fallback>
                <p:oleObj name="Diapositive think-cell" r:id="rId6" imgW="501" imgH="502" progId="TCLayout.ActiveDocument.1">
                  <p:embed/>
                  <p:pic>
                    <p:nvPicPr>
                      <p:cNvPr id="7" name="Objet 6" hidden="1">
                        <a:extLst>
                          <a:ext uri="{FF2B5EF4-FFF2-40B4-BE49-F238E27FC236}">
                            <a16:creationId xmlns:a16="http://schemas.microsoft.com/office/drawing/2014/main" id="{DBD3E2C9-7633-448B-9B49-5000487ED63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5681992-0C3C-4FD3-8353-46AB5A3B3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409536" rtl="0" eaLnBrk="1" fontAlgn="base" latinLnBrk="0" hangingPunct="0">
              <a:lnSpc>
                <a:spcPct val="90000"/>
              </a:lnSpc>
              <a:spcBef>
                <a:spcPct val="0"/>
              </a:spcBef>
              <a:spcAft>
                <a:spcPct val="0"/>
              </a:spcAft>
              <a:buClrTx/>
              <a:buSzTx/>
              <a:buFontTx/>
              <a:buNone/>
              <a:tabLst/>
              <a:defRPr/>
            </a:pPr>
            <a:endParaRPr kumimoji="0" lang="fr-FR" sz="4400" b="0" i="0" u="none" strike="noStrike" kern="1200" cap="none" spc="0" normalizeH="0" baseline="0" noProof="0" dirty="0">
              <a:ln>
                <a:noFill/>
              </a:ln>
              <a:solidFill>
                <a:prstClr val="white"/>
              </a:solidFill>
              <a:effectLst/>
              <a:uLnTx/>
              <a:uFillTx/>
              <a:latin typeface="Louis Vuitton Light" panose="00000400000000000000" pitchFamily="50" charset="0"/>
              <a:ea typeface="+mn-ea"/>
              <a:cs typeface="+mn-cs"/>
              <a:sym typeface="Louis Vuitton Light" panose="00000400000000000000" pitchFamily="50" charset="0"/>
            </a:endParaRPr>
          </a:p>
        </p:txBody>
      </p:sp>
      <p:sp>
        <p:nvSpPr>
          <p:cNvPr id="2" name="Titre 1">
            <a:extLst>
              <a:ext uri="{FF2B5EF4-FFF2-40B4-BE49-F238E27FC236}">
                <a16:creationId xmlns:a16="http://schemas.microsoft.com/office/drawing/2014/main" id="{976934CF-F8DC-4071-A4D2-E18D9C5BC1C7}"/>
              </a:ext>
            </a:extLst>
          </p:cNvPr>
          <p:cNvSpPr>
            <a:spLocks noGrp="1"/>
          </p:cNvSpPr>
          <p:nvPr>
            <p:ph type="title"/>
          </p:nvPr>
        </p:nvSpPr>
        <p:spPr>
          <a:xfrm>
            <a:off x="838200" y="191807"/>
            <a:ext cx="9199880" cy="734546"/>
          </a:xfrm>
        </p:spPr>
        <p:txBody>
          <a:bodyPr vert="horz" lIns="91440" tIns="45720" rIns="91440" bIns="45720" rtlCol="0" anchor="ctr">
            <a:normAutofit/>
          </a:bodyPr>
          <a:lstStyle/>
          <a:p>
            <a:r>
              <a:rPr lang="fr-FR" dirty="0">
                <a:solidFill>
                  <a:srgbClr val="843C0C"/>
                </a:solidFill>
              </a:rPr>
              <a:t>Integration Architecture – API Led View</a:t>
            </a:r>
          </a:p>
        </p:txBody>
      </p:sp>
      <p:sp>
        <p:nvSpPr>
          <p:cNvPr id="83" name="Rectangle 82">
            <a:extLst>
              <a:ext uri="{FF2B5EF4-FFF2-40B4-BE49-F238E27FC236}">
                <a16:creationId xmlns:a16="http://schemas.microsoft.com/office/drawing/2014/main" id="{F2BED0EF-95F5-5745-ADE3-477D148E6373}"/>
              </a:ext>
            </a:extLst>
          </p:cNvPr>
          <p:cNvSpPr/>
          <p:nvPr/>
        </p:nvSpPr>
        <p:spPr>
          <a:xfrm>
            <a:off x="212527" y="5534685"/>
            <a:ext cx="6660088" cy="75691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Internal Applications</a:t>
            </a:r>
          </a:p>
        </p:txBody>
      </p:sp>
      <p:sp>
        <p:nvSpPr>
          <p:cNvPr id="157" name="ZoneTexte 156">
            <a:extLst>
              <a:ext uri="{FF2B5EF4-FFF2-40B4-BE49-F238E27FC236}">
                <a16:creationId xmlns:a16="http://schemas.microsoft.com/office/drawing/2014/main" id="{9560FF4B-FD74-9141-84D8-07D74ED2987D}"/>
              </a:ext>
            </a:extLst>
          </p:cNvPr>
          <p:cNvSpPr txBox="1"/>
          <p:nvPr/>
        </p:nvSpPr>
        <p:spPr>
          <a:xfrm>
            <a:off x="199402" y="2581729"/>
            <a:ext cx="1382403" cy="461665"/>
          </a:xfrm>
          <a:prstGeom prst="rect">
            <a:avLst/>
          </a:prstGeom>
          <a:noFill/>
        </p:spPr>
        <p:txBody>
          <a:bodyPr wrap="square" rtlCol="0">
            <a:spAutoFit/>
          </a:bodyPr>
          <a:lstStyle/>
          <a:p>
            <a:pPr marR="0" lvl="0" indent="0" defTabSz="409536" fontAlgn="base" hangingPunct="0">
              <a:lnSpc>
                <a:spcPct val="100000"/>
              </a:lnSpc>
              <a:spcBef>
                <a:spcPct val="0"/>
              </a:spcBef>
              <a:spcAft>
                <a:spcPct val="0"/>
              </a:spcAft>
              <a:buClrTx/>
              <a:buSzTx/>
              <a:buFontTx/>
              <a:buNone/>
              <a:tabLst/>
              <a:defRPr/>
            </a:pPr>
            <a:r>
              <a:rPr lang="fr-FR" sz="1200" dirty="0">
                <a:solidFill>
                  <a:prstClr val="black"/>
                </a:solidFill>
                <a:latin typeface="Louis Vuitton Global" charset="0"/>
                <a:ea typeface="ＭＳ Ｐゴシック" charset="0"/>
                <a:sym typeface="Louis Vuitton Global" charset="0"/>
              </a:rPr>
              <a:t>Experience</a:t>
            </a:r>
          </a:p>
          <a:p>
            <a:pPr marR="0" lvl="0" indent="0" defTabSz="409536" fontAlgn="base" hangingPunct="0">
              <a:lnSpc>
                <a:spcPct val="100000"/>
              </a:lnSpc>
              <a:spcBef>
                <a:spcPct val="0"/>
              </a:spcBef>
              <a:spcAft>
                <a:spcPct val="0"/>
              </a:spcAft>
              <a:buClrTx/>
              <a:buSzTx/>
              <a:buFontTx/>
              <a:buNone/>
              <a:tabLst/>
              <a:defRPr/>
            </a:pPr>
            <a:r>
              <a:rPr lang="fr-FR" sz="1200" dirty="0">
                <a:solidFill>
                  <a:prstClr val="black"/>
                </a:solidFill>
                <a:latin typeface="Louis Vuitton Global" charset="0"/>
                <a:ea typeface="ＭＳ Ｐゴシック" charset="0"/>
                <a:sym typeface="Louis Vuitton Global" charset="0"/>
              </a:rPr>
              <a:t>APIs</a:t>
            </a:r>
          </a:p>
        </p:txBody>
      </p:sp>
      <p:pic>
        <p:nvPicPr>
          <p:cNvPr id="159" name="Image 158">
            <a:extLst>
              <a:ext uri="{FF2B5EF4-FFF2-40B4-BE49-F238E27FC236}">
                <a16:creationId xmlns:a16="http://schemas.microsoft.com/office/drawing/2014/main" id="{34B6277E-7729-334E-B466-076C601964E6}"/>
              </a:ext>
            </a:extLst>
          </p:cNvPr>
          <p:cNvPicPr>
            <a:picLocks noChangeAspect="1"/>
          </p:cNvPicPr>
          <p:nvPr/>
        </p:nvPicPr>
        <p:blipFill>
          <a:blip r:embed="rId5"/>
          <a:stretch>
            <a:fillRect/>
          </a:stretch>
        </p:blipFill>
        <p:spPr>
          <a:xfrm>
            <a:off x="271445" y="3310096"/>
            <a:ext cx="356197" cy="356197"/>
          </a:xfrm>
          <a:prstGeom prst="rect">
            <a:avLst/>
          </a:prstGeom>
        </p:spPr>
      </p:pic>
      <p:sp>
        <p:nvSpPr>
          <p:cNvPr id="160" name="ZoneTexte 159">
            <a:extLst>
              <a:ext uri="{FF2B5EF4-FFF2-40B4-BE49-F238E27FC236}">
                <a16:creationId xmlns:a16="http://schemas.microsoft.com/office/drawing/2014/main" id="{1123D95D-5C8E-B142-9F7D-A03EB026B8A2}"/>
              </a:ext>
            </a:extLst>
          </p:cNvPr>
          <p:cNvSpPr txBox="1"/>
          <p:nvPr/>
        </p:nvSpPr>
        <p:spPr>
          <a:xfrm>
            <a:off x="197361" y="3656161"/>
            <a:ext cx="1382403" cy="461665"/>
          </a:xfrm>
          <a:prstGeom prst="rect">
            <a:avLst/>
          </a:prstGeom>
          <a:noFill/>
        </p:spPr>
        <p:txBody>
          <a:bodyPr wrap="square" rtlCol="0">
            <a:spAutoFit/>
          </a:bodyPr>
          <a:lstStyle>
            <a:defPPr>
              <a:defRPr lang="fr-FR"/>
            </a:defPPr>
            <a:lvl1pPr marL="0" marR="0" lvl="0" indent="0" defTabSz="914400" eaLnBrk="1" fontAlgn="auto" latinLnBrk="0" hangingPunct="1">
              <a:lnSpc>
                <a:spcPct val="100000"/>
              </a:lnSpc>
              <a:spcBef>
                <a:spcPts val="0"/>
              </a:spcBef>
              <a:spcAft>
                <a:spcPts val="0"/>
              </a:spcAft>
              <a:buClrTx/>
              <a:buSzTx/>
              <a:buFontTx/>
              <a:buNone/>
              <a:tabLst/>
              <a:defRPr kumimoji="0" sz="1200" i="1" u="none" strike="noStrike" cap="none" spc="0" normalizeH="0" baseline="0">
                <a:ln>
                  <a:noFill/>
                </a:ln>
                <a:solidFill>
                  <a:prstClr val="black"/>
                </a:solidFill>
                <a:effectLst/>
                <a:uLnTx/>
                <a:uFillTx/>
                <a:latin typeface="Louis Vuitton" pitchFamily="2" charset="0"/>
                <a:ea typeface="+mn-ea"/>
                <a:cs typeface="+mn-cs"/>
              </a:defRPr>
            </a:lvl1pPr>
          </a:lstStyle>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Process</a:t>
            </a:r>
          </a:p>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APIs</a:t>
            </a:r>
          </a:p>
        </p:txBody>
      </p:sp>
      <p:pic>
        <p:nvPicPr>
          <p:cNvPr id="161" name="Image 160">
            <a:extLst>
              <a:ext uri="{FF2B5EF4-FFF2-40B4-BE49-F238E27FC236}">
                <a16:creationId xmlns:a16="http://schemas.microsoft.com/office/drawing/2014/main" id="{EB326A7F-64E0-1141-BA9B-0CD8CD909001}"/>
              </a:ext>
            </a:extLst>
          </p:cNvPr>
          <p:cNvPicPr>
            <a:picLocks noChangeAspect="1"/>
          </p:cNvPicPr>
          <p:nvPr/>
        </p:nvPicPr>
        <p:blipFill>
          <a:blip r:embed="rId5"/>
          <a:stretch>
            <a:fillRect/>
          </a:stretch>
        </p:blipFill>
        <p:spPr>
          <a:xfrm>
            <a:off x="278591" y="4410929"/>
            <a:ext cx="356197" cy="356197"/>
          </a:xfrm>
          <a:prstGeom prst="rect">
            <a:avLst/>
          </a:prstGeom>
        </p:spPr>
      </p:pic>
      <p:sp>
        <p:nvSpPr>
          <p:cNvPr id="162" name="ZoneTexte 161">
            <a:extLst>
              <a:ext uri="{FF2B5EF4-FFF2-40B4-BE49-F238E27FC236}">
                <a16:creationId xmlns:a16="http://schemas.microsoft.com/office/drawing/2014/main" id="{AEC2E592-1551-634C-9158-332C6B91FE48}"/>
              </a:ext>
            </a:extLst>
          </p:cNvPr>
          <p:cNvSpPr txBox="1"/>
          <p:nvPr/>
        </p:nvSpPr>
        <p:spPr>
          <a:xfrm>
            <a:off x="197361" y="4730362"/>
            <a:ext cx="1382403" cy="461665"/>
          </a:xfrm>
          <a:prstGeom prst="rect">
            <a:avLst/>
          </a:prstGeom>
          <a:noFill/>
        </p:spPr>
        <p:txBody>
          <a:bodyPr wrap="square" rtlCol="0">
            <a:spAutoFit/>
          </a:bodyPr>
          <a:lstStyle>
            <a:defPPr>
              <a:defRPr lang="fr-FR"/>
            </a:defPPr>
            <a:lvl1pPr marL="0" marR="0" lvl="0" indent="0" defTabSz="914400" eaLnBrk="1" fontAlgn="auto" latinLnBrk="0" hangingPunct="1">
              <a:lnSpc>
                <a:spcPct val="100000"/>
              </a:lnSpc>
              <a:spcBef>
                <a:spcPts val="0"/>
              </a:spcBef>
              <a:spcAft>
                <a:spcPts val="0"/>
              </a:spcAft>
              <a:buClrTx/>
              <a:buSzTx/>
              <a:buFontTx/>
              <a:buNone/>
              <a:tabLst/>
              <a:defRPr kumimoji="0" sz="1200" i="1" u="none" strike="noStrike" cap="none" spc="0" normalizeH="0" baseline="0">
                <a:ln>
                  <a:noFill/>
                </a:ln>
                <a:solidFill>
                  <a:prstClr val="black"/>
                </a:solidFill>
                <a:effectLst/>
                <a:uLnTx/>
                <a:uFillTx/>
                <a:latin typeface="Louis Vuitton" pitchFamily="2" charset="0"/>
                <a:ea typeface="+mn-ea"/>
                <a:cs typeface="+mn-cs"/>
              </a:defRPr>
            </a:lvl1pPr>
          </a:lstStyle>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System &amp; </a:t>
            </a:r>
          </a:p>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Proxy APIs</a:t>
            </a:r>
          </a:p>
        </p:txBody>
      </p:sp>
      <p:sp>
        <p:nvSpPr>
          <p:cNvPr id="47" name="Rectangle 46">
            <a:extLst>
              <a:ext uri="{FF2B5EF4-FFF2-40B4-BE49-F238E27FC236}">
                <a16:creationId xmlns:a16="http://schemas.microsoft.com/office/drawing/2014/main" id="{96C57318-3F3D-8046-B4FB-D9BC8B1EACEC}"/>
              </a:ext>
            </a:extLst>
          </p:cNvPr>
          <p:cNvSpPr/>
          <p:nvPr/>
        </p:nvSpPr>
        <p:spPr>
          <a:xfrm>
            <a:off x="6920443" y="5534419"/>
            <a:ext cx="5059030" cy="756918"/>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External Applications / Partners</a:t>
            </a:r>
          </a:p>
        </p:txBody>
      </p:sp>
      <p:pic>
        <p:nvPicPr>
          <p:cNvPr id="134" name="Graphique 133" descr="Smartphone avec un remplissage uni">
            <a:extLst>
              <a:ext uri="{FF2B5EF4-FFF2-40B4-BE49-F238E27FC236}">
                <a16:creationId xmlns:a16="http://schemas.microsoft.com/office/drawing/2014/main" id="{E01E8B8E-BA7F-4C4C-A1D4-C435C411A2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28497" y="1224628"/>
            <a:ext cx="398303" cy="398303"/>
          </a:xfrm>
          <a:prstGeom prst="rect">
            <a:avLst/>
          </a:prstGeom>
        </p:spPr>
      </p:pic>
      <p:grpSp>
        <p:nvGrpSpPr>
          <p:cNvPr id="37" name="Groupe 36">
            <a:extLst>
              <a:ext uri="{FF2B5EF4-FFF2-40B4-BE49-F238E27FC236}">
                <a16:creationId xmlns:a16="http://schemas.microsoft.com/office/drawing/2014/main" id="{BB6455E2-7EB9-D445-9296-8AF142C1807E}"/>
              </a:ext>
            </a:extLst>
          </p:cNvPr>
          <p:cNvGrpSpPr/>
          <p:nvPr/>
        </p:nvGrpSpPr>
        <p:grpSpPr>
          <a:xfrm>
            <a:off x="1616340" y="1186207"/>
            <a:ext cx="1555175" cy="644716"/>
            <a:chOff x="1579764" y="1186207"/>
            <a:chExt cx="1555175" cy="644716"/>
          </a:xfrm>
        </p:grpSpPr>
        <p:grpSp>
          <p:nvGrpSpPr>
            <p:cNvPr id="25" name="Groupe 24">
              <a:extLst>
                <a:ext uri="{FF2B5EF4-FFF2-40B4-BE49-F238E27FC236}">
                  <a16:creationId xmlns:a16="http://schemas.microsoft.com/office/drawing/2014/main" id="{628D0D85-931E-4F4C-B86C-A0C568AB82D7}"/>
                </a:ext>
              </a:extLst>
            </p:cNvPr>
            <p:cNvGrpSpPr/>
            <p:nvPr/>
          </p:nvGrpSpPr>
          <p:grpSpPr>
            <a:xfrm>
              <a:off x="1579764" y="1186207"/>
              <a:ext cx="667200" cy="644716"/>
              <a:chOff x="3822336" y="1669266"/>
              <a:chExt cx="667200" cy="644716"/>
            </a:xfrm>
          </p:grpSpPr>
          <p:pic>
            <p:nvPicPr>
              <p:cNvPr id="20" name="Graphique 19" descr="Utilisateur avec un remplissage uni">
                <a:extLst>
                  <a:ext uri="{FF2B5EF4-FFF2-40B4-BE49-F238E27FC236}">
                    <a16:creationId xmlns:a16="http://schemas.microsoft.com/office/drawing/2014/main" id="{FEA33AF1-D8E2-034D-B227-59DBC22493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89198" y="1673513"/>
                <a:ext cx="421367" cy="421367"/>
              </a:xfrm>
              <a:prstGeom prst="rect">
                <a:avLst/>
              </a:prstGeom>
            </p:spPr>
          </p:pic>
          <p:grpSp>
            <p:nvGrpSpPr>
              <p:cNvPr id="121" name="Groupe 120">
                <a:extLst>
                  <a:ext uri="{FF2B5EF4-FFF2-40B4-BE49-F238E27FC236}">
                    <a16:creationId xmlns:a16="http://schemas.microsoft.com/office/drawing/2014/main" id="{2D939AEB-5DBB-4A41-B325-D0521E3E97EB}"/>
                  </a:ext>
                </a:extLst>
              </p:cNvPr>
              <p:cNvGrpSpPr/>
              <p:nvPr/>
            </p:nvGrpSpPr>
            <p:grpSpPr>
              <a:xfrm>
                <a:off x="3822336" y="1669266"/>
                <a:ext cx="667200" cy="644716"/>
                <a:chOff x="4289848" y="2285904"/>
                <a:chExt cx="667200" cy="644716"/>
              </a:xfrm>
            </p:grpSpPr>
            <p:sp>
              <p:nvSpPr>
                <p:cNvPr id="122" name="Ellipse 121">
                  <a:extLst>
                    <a:ext uri="{FF2B5EF4-FFF2-40B4-BE49-F238E27FC236}">
                      <a16:creationId xmlns:a16="http://schemas.microsoft.com/office/drawing/2014/main" id="{571948FD-9235-8547-BEE2-E587EDEA71CD}"/>
                    </a:ext>
                  </a:extLst>
                </p:cNvPr>
                <p:cNvSpPr/>
                <p:nvPr/>
              </p:nvSpPr>
              <p:spPr>
                <a:xfrm>
                  <a:off x="4431171" y="228590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6" name="ZoneTexte 125">
                  <a:extLst>
                    <a:ext uri="{FF2B5EF4-FFF2-40B4-BE49-F238E27FC236}">
                      <a16:creationId xmlns:a16="http://schemas.microsoft.com/office/drawing/2014/main" id="{A049E41D-7418-5241-B3F4-3C06CED59922}"/>
                    </a:ext>
                  </a:extLst>
                </p:cNvPr>
                <p:cNvSpPr txBox="1"/>
                <p:nvPr/>
              </p:nvSpPr>
              <p:spPr>
                <a:xfrm>
                  <a:off x="4289848" y="2776732"/>
                  <a:ext cx="667200"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User</a:t>
                  </a:r>
                  <a:endParaRPr lang="fr-FR" sz="1200" dirty="0">
                    <a:solidFill>
                      <a:prstClr val="black"/>
                    </a:solidFill>
                    <a:latin typeface="Louis Vuitton Global" charset="0"/>
                    <a:ea typeface="ＭＳ Ｐゴシック" charset="0"/>
                  </a:endParaRPr>
                </a:p>
              </p:txBody>
            </p:sp>
          </p:grpSp>
        </p:grpSp>
        <p:cxnSp>
          <p:nvCxnSpPr>
            <p:cNvPr id="132" name="Connecteur : en angle 160">
              <a:extLst>
                <a:ext uri="{FF2B5EF4-FFF2-40B4-BE49-F238E27FC236}">
                  <a16:creationId xmlns:a16="http://schemas.microsoft.com/office/drawing/2014/main" id="{056A859A-3D78-C44C-B58B-DB4EFB4314C5}"/>
                </a:ext>
              </a:extLst>
            </p:cNvPr>
            <p:cNvCxnSpPr>
              <a:cxnSpLocks/>
              <a:stCxn id="122" idx="6"/>
              <a:endCxn id="135" idx="2"/>
            </p:cNvCxnSpPr>
            <p:nvPr/>
          </p:nvCxnSpPr>
          <p:spPr>
            <a:xfrm>
              <a:off x="2189087" y="1420207"/>
              <a:ext cx="477852" cy="4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Ellipse 134">
              <a:extLst>
                <a:ext uri="{FF2B5EF4-FFF2-40B4-BE49-F238E27FC236}">
                  <a16:creationId xmlns:a16="http://schemas.microsoft.com/office/drawing/2014/main" id="{56FA8C67-CCD6-C04C-A2FF-382E2863AE43}"/>
                </a:ext>
              </a:extLst>
            </p:cNvPr>
            <p:cNvSpPr/>
            <p:nvPr/>
          </p:nvSpPr>
          <p:spPr>
            <a:xfrm>
              <a:off x="2666939" y="119045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388" name="ZoneTexte 387">
            <a:extLst>
              <a:ext uri="{FF2B5EF4-FFF2-40B4-BE49-F238E27FC236}">
                <a16:creationId xmlns:a16="http://schemas.microsoft.com/office/drawing/2014/main" id="{E5E6C7AC-C5FD-BA4E-A95E-8F0BEB717982}"/>
              </a:ext>
            </a:extLst>
          </p:cNvPr>
          <p:cNvSpPr txBox="1"/>
          <p:nvPr/>
        </p:nvSpPr>
        <p:spPr>
          <a:xfrm>
            <a:off x="3404628" y="4410928"/>
            <a:ext cx="982802" cy="188575"/>
          </a:xfrm>
          <a:noFill/>
          <a:ln w="3175">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fr-FR"/>
            </a:defPPr>
            <a:lvl1pPr>
              <a:defRPr sz="700" b="1" i="0">
                <a:solidFill>
                  <a:srgbClr val="C00000"/>
                </a:solidFill>
                <a:latin typeface="Source Code Pro" panose="020B0509030403020204" pitchFamily="49" charset="0"/>
                <a:ea typeface="Source Code Pro" panose="020B0509030403020204" pitchFamily="49"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fr-FR" b="0" dirty="0">
              <a:highlight>
                <a:srgbClr val="FFFF00"/>
              </a:highlight>
              <a:sym typeface="Louis Vuitton Global" charset="0"/>
            </a:endParaRPr>
          </a:p>
        </p:txBody>
      </p:sp>
      <p:sp>
        <p:nvSpPr>
          <p:cNvPr id="111" name="ZoneTexte 110">
            <a:extLst>
              <a:ext uri="{FF2B5EF4-FFF2-40B4-BE49-F238E27FC236}">
                <a16:creationId xmlns:a16="http://schemas.microsoft.com/office/drawing/2014/main" id="{90FF940F-274C-44CC-919E-9BF6DE6A13AD}"/>
              </a:ext>
            </a:extLst>
          </p:cNvPr>
          <p:cNvSpPr txBox="1"/>
          <p:nvPr/>
        </p:nvSpPr>
        <p:spPr>
          <a:xfrm>
            <a:off x="2278465" y="1677035"/>
            <a:ext cx="1298903"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LVCOM/SPA</a:t>
            </a:r>
            <a:endParaRPr lang="fr-FR" sz="1200" dirty="0">
              <a:solidFill>
                <a:prstClr val="black"/>
              </a:solidFill>
              <a:latin typeface="Louis Vuitton Global" charset="0"/>
              <a:ea typeface="ＭＳ Ｐゴシック" charset="0"/>
            </a:endParaRPr>
          </a:p>
        </p:txBody>
      </p:sp>
      <p:sp>
        <p:nvSpPr>
          <p:cNvPr id="112" name="Rectangle 111">
            <a:extLst>
              <a:ext uri="{FF2B5EF4-FFF2-40B4-BE49-F238E27FC236}">
                <a16:creationId xmlns:a16="http://schemas.microsoft.com/office/drawing/2014/main" id="{CA5CF7BC-38D4-4F2D-974D-352D5BA61DEE}"/>
              </a:ext>
            </a:extLst>
          </p:cNvPr>
          <p:cNvSpPr/>
          <p:nvPr/>
        </p:nvSpPr>
        <p:spPr>
          <a:xfrm>
            <a:off x="189868" y="1144058"/>
            <a:ext cx="3098059" cy="708711"/>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defTabSz="409536" fontAlgn="base" hangingPunct="0">
              <a:spcBef>
                <a:spcPct val="0"/>
              </a:spcBef>
              <a:spcAft>
                <a:spcPct val="0"/>
              </a:spcAft>
              <a:defRPr/>
            </a:pPr>
            <a:r>
              <a:rPr lang="en-US" sz="1200" b="1" dirty="0">
                <a:solidFill>
                  <a:prstClr val="black"/>
                </a:solidFill>
                <a:latin typeface="Louis Vuitton Global" charset="0"/>
                <a:ea typeface="ＭＳ Ｐゴシック" charset="0"/>
                <a:sym typeface="Louis Vuitton Global" charset="0"/>
              </a:rPr>
              <a:t>Public Consumer</a:t>
            </a:r>
          </a:p>
        </p:txBody>
      </p:sp>
      <p:cxnSp>
        <p:nvCxnSpPr>
          <p:cNvPr id="113" name="Connecteur : en angle 160">
            <a:extLst>
              <a:ext uri="{FF2B5EF4-FFF2-40B4-BE49-F238E27FC236}">
                <a16:creationId xmlns:a16="http://schemas.microsoft.com/office/drawing/2014/main" id="{186AE5FF-5D4F-400B-A1C8-79768BB06547}"/>
              </a:ext>
            </a:extLst>
          </p:cNvPr>
          <p:cNvCxnSpPr>
            <a:cxnSpLocks/>
            <a:stCxn id="123" idx="6"/>
            <a:endCxn id="5132" idx="1"/>
          </p:cNvCxnSpPr>
          <p:nvPr/>
        </p:nvCxnSpPr>
        <p:spPr>
          <a:xfrm flipV="1">
            <a:off x="3171515" y="1487088"/>
            <a:ext cx="2570516" cy="220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oupe 115">
            <a:extLst>
              <a:ext uri="{FF2B5EF4-FFF2-40B4-BE49-F238E27FC236}">
                <a16:creationId xmlns:a16="http://schemas.microsoft.com/office/drawing/2014/main" id="{9C30AFF6-6F76-4646-AE09-2CBB1405E91F}"/>
              </a:ext>
            </a:extLst>
          </p:cNvPr>
          <p:cNvGrpSpPr/>
          <p:nvPr/>
        </p:nvGrpSpPr>
        <p:grpSpPr>
          <a:xfrm>
            <a:off x="1757663" y="1270865"/>
            <a:ext cx="1413852" cy="541573"/>
            <a:chOff x="1721087" y="1186207"/>
            <a:chExt cx="1413852" cy="541573"/>
          </a:xfrm>
        </p:grpSpPr>
        <p:grpSp>
          <p:nvGrpSpPr>
            <p:cNvPr id="117" name="Groupe 116">
              <a:extLst>
                <a:ext uri="{FF2B5EF4-FFF2-40B4-BE49-F238E27FC236}">
                  <a16:creationId xmlns:a16="http://schemas.microsoft.com/office/drawing/2014/main" id="{EB2D670A-1885-45EC-9E2A-A4BC2A36B5DB}"/>
                </a:ext>
              </a:extLst>
            </p:cNvPr>
            <p:cNvGrpSpPr/>
            <p:nvPr/>
          </p:nvGrpSpPr>
          <p:grpSpPr>
            <a:xfrm>
              <a:off x="1721087" y="1186207"/>
              <a:ext cx="866183" cy="541573"/>
              <a:chOff x="3963659" y="1669266"/>
              <a:chExt cx="866183" cy="541573"/>
            </a:xfrm>
          </p:grpSpPr>
          <p:pic>
            <p:nvPicPr>
              <p:cNvPr id="124" name="Graphique 123" descr="Utilisateur avec un remplissage uni">
                <a:extLst>
                  <a:ext uri="{FF2B5EF4-FFF2-40B4-BE49-F238E27FC236}">
                    <a16:creationId xmlns:a16="http://schemas.microsoft.com/office/drawing/2014/main" id="{42079907-87C6-4D5B-82E1-520AADDE157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89198" y="1673513"/>
                <a:ext cx="421367" cy="421367"/>
              </a:xfrm>
              <a:prstGeom prst="rect">
                <a:avLst/>
              </a:prstGeom>
            </p:spPr>
          </p:pic>
          <p:grpSp>
            <p:nvGrpSpPr>
              <p:cNvPr id="125" name="Groupe 124">
                <a:extLst>
                  <a:ext uri="{FF2B5EF4-FFF2-40B4-BE49-F238E27FC236}">
                    <a16:creationId xmlns:a16="http://schemas.microsoft.com/office/drawing/2014/main" id="{DE582189-AD41-4FCB-8A11-B403D3D7461B}"/>
                  </a:ext>
                </a:extLst>
              </p:cNvPr>
              <p:cNvGrpSpPr/>
              <p:nvPr/>
            </p:nvGrpSpPr>
            <p:grpSpPr>
              <a:xfrm>
                <a:off x="3963659" y="1669266"/>
                <a:ext cx="866183" cy="541573"/>
                <a:chOff x="4431171" y="2285904"/>
                <a:chExt cx="866183" cy="541573"/>
              </a:xfrm>
            </p:grpSpPr>
            <p:sp>
              <p:nvSpPr>
                <p:cNvPr id="127" name="Ellipse 126">
                  <a:extLst>
                    <a:ext uri="{FF2B5EF4-FFF2-40B4-BE49-F238E27FC236}">
                      <a16:creationId xmlns:a16="http://schemas.microsoft.com/office/drawing/2014/main" id="{BD99D5E7-F99A-45FD-892A-9A7B03A656BF}"/>
                    </a:ext>
                  </a:extLst>
                </p:cNvPr>
                <p:cNvSpPr/>
                <p:nvPr/>
              </p:nvSpPr>
              <p:spPr>
                <a:xfrm>
                  <a:off x="4431171" y="228590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8" name="ZoneTexte 127">
                  <a:extLst>
                    <a:ext uri="{FF2B5EF4-FFF2-40B4-BE49-F238E27FC236}">
                      <a16:creationId xmlns:a16="http://schemas.microsoft.com/office/drawing/2014/main" id="{CB8A22EA-ECAC-469F-926D-6CBBED052A99}"/>
                    </a:ext>
                  </a:extLst>
                </p:cNvPr>
                <p:cNvSpPr txBox="1"/>
                <p:nvPr/>
              </p:nvSpPr>
              <p:spPr>
                <a:xfrm>
                  <a:off x="4630154" y="2673589"/>
                  <a:ext cx="667200"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User</a:t>
                  </a:r>
                  <a:endParaRPr lang="fr-FR" sz="1200" dirty="0">
                    <a:solidFill>
                      <a:prstClr val="black"/>
                    </a:solidFill>
                    <a:latin typeface="Louis Vuitton Global" charset="0"/>
                    <a:ea typeface="ＭＳ Ｐゴシック" charset="0"/>
                  </a:endParaRPr>
                </a:p>
              </p:txBody>
            </p:sp>
          </p:grpSp>
        </p:grpSp>
        <p:cxnSp>
          <p:nvCxnSpPr>
            <p:cNvPr id="120" name="Connecteur : en angle 160">
              <a:extLst>
                <a:ext uri="{FF2B5EF4-FFF2-40B4-BE49-F238E27FC236}">
                  <a16:creationId xmlns:a16="http://schemas.microsoft.com/office/drawing/2014/main" id="{E4B53785-6602-4667-8180-32436016CBC8}"/>
                </a:ext>
              </a:extLst>
            </p:cNvPr>
            <p:cNvCxnSpPr>
              <a:cxnSpLocks/>
              <a:stCxn id="127" idx="6"/>
              <a:endCxn id="123" idx="2"/>
            </p:cNvCxnSpPr>
            <p:nvPr/>
          </p:nvCxnSpPr>
          <p:spPr>
            <a:xfrm>
              <a:off x="2189087" y="1420207"/>
              <a:ext cx="477852" cy="4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Ellipse 122">
              <a:extLst>
                <a:ext uri="{FF2B5EF4-FFF2-40B4-BE49-F238E27FC236}">
                  <a16:creationId xmlns:a16="http://schemas.microsoft.com/office/drawing/2014/main" id="{F5D27FFE-7395-46A6-A4E5-BB3C889E145E}"/>
                </a:ext>
              </a:extLst>
            </p:cNvPr>
            <p:cNvSpPr/>
            <p:nvPr/>
          </p:nvSpPr>
          <p:spPr>
            <a:xfrm>
              <a:off x="2666939" y="119045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cxnSp>
        <p:nvCxnSpPr>
          <p:cNvPr id="297" name="Connecteur : en angle 160">
            <a:extLst>
              <a:ext uri="{FF2B5EF4-FFF2-40B4-BE49-F238E27FC236}">
                <a16:creationId xmlns:a16="http://schemas.microsoft.com/office/drawing/2014/main" id="{E973B356-FDA5-4D4B-9B16-47F7F6FCD503}"/>
              </a:ext>
            </a:extLst>
          </p:cNvPr>
          <p:cNvCxnSpPr>
            <a:cxnSpLocks/>
            <a:stCxn id="18" idx="2"/>
          </p:cNvCxnSpPr>
          <p:nvPr/>
        </p:nvCxnSpPr>
        <p:spPr>
          <a:xfrm rot="5400000">
            <a:off x="5306451" y="4331405"/>
            <a:ext cx="617124" cy="0"/>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Connecteur : en angle 160">
            <a:extLst>
              <a:ext uri="{FF2B5EF4-FFF2-40B4-BE49-F238E27FC236}">
                <a16:creationId xmlns:a16="http://schemas.microsoft.com/office/drawing/2014/main" id="{8C54228F-FF1E-4332-B923-D21F08D9BF36}"/>
              </a:ext>
            </a:extLst>
          </p:cNvPr>
          <p:cNvCxnSpPr>
            <a:cxnSpLocks/>
          </p:cNvCxnSpPr>
          <p:nvPr/>
        </p:nvCxnSpPr>
        <p:spPr>
          <a:xfrm rot="5400000">
            <a:off x="5264739" y="5356055"/>
            <a:ext cx="626862" cy="0"/>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F94837B-926B-C237-632C-3C43AE0282CD}"/>
              </a:ext>
            </a:extLst>
          </p:cNvPr>
          <p:cNvGrpSpPr/>
          <p:nvPr/>
        </p:nvGrpSpPr>
        <p:grpSpPr>
          <a:xfrm>
            <a:off x="3758671" y="2462241"/>
            <a:ext cx="2018402" cy="402657"/>
            <a:chOff x="3762164" y="3484335"/>
            <a:chExt cx="2018402" cy="402657"/>
          </a:xfrm>
        </p:grpSpPr>
        <p:pic>
          <p:nvPicPr>
            <p:cNvPr id="4" name="Image 17">
              <a:extLst>
                <a:ext uri="{FF2B5EF4-FFF2-40B4-BE49-F238E27FC236}">
                  <a16:creationId xmlns:a16="http://schemas.microsoft.com/office/drawing/2014/main" id="{BC1C9F81-D886-E4CA-9CE7-2A3A10152529}"/>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5" name="Rectangle 4">
              <a:extLst>
                <a:ext uri="{FF2B5EF4-FFF2-40B4-BE49-F238E27FC236}">
                  <a16:creationId xmlns:a16="http://schemas.microsoft.com/office/drawing/2014/main" id="{3B6EAACB-7F6F-CD63-F737-73231E79EB18}"/>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e-</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quotations</a:t>
              </a:r>
              <a:r>
                <a:rPr lang="fr-FR" sz="1400" b="1" dirty="0">
                  <a:solidFill>
                    <a:schemeClr val="tx1"/>
                  </a:solidFill>
                  <a:latin typeface="+mj-lt"/>
                  <a:ea typeface="Louis Vuitton Global" pitchFamily="2" charset="-128"/>
                  <a:cs typeface="Louis Vuitton Global" pitchFamily="2" charset="-128"/>
                </a:rPr>
                <a:t>-issue</a:t>
              </a:r>
              <a:endParaRPr lang="fr-FR" sz="3200" b="1" dirty="0">
                <a:solidFill>
                  <a:schemeClr val="tx1"/>
                </a:solidFill>
                <a:latin typeface="+mj-lt"/>
                <a:ea typeface="Louis Vuitton Global" pitchFamily="2" charset="-128"/>
                <a:cs typeface="Louis Vuitton Global" pitchFamily="2" charset="-128"/>
              </a:endParaRPr>
            </a:p>
          </p:txBody>
        </p:sp>
      </p:grpSp>
      <p:sp>
        <p:nvSpPr>
          <p:cNvPr id="10" name="ZoneTexte 136">
            <a:extLst>
              <a:ext uri="{FF2B5EF4-FFF2-40B4-BE49-F238E27FC236}">
                <a16:creationId xmlns:a16="http://schemas.microsoft.com/office/drawing/2014/main" id="{BEE3CB9A-CF94-8C7E-B043-3DBDB228DC19}"/>
              </a:ext>
            </a:extLst>
          </p:cNvPr>
          <p:cNvSpPr txBox="1"/>
          <p:nvPr/>
        </p:nvSpPr>
        <p:spPr>
          <a:xfrm>
            <a:off x="5120972" y="6175365"/>
            <a:ext cx="973817"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MAINFRAME</a:t>
            </a:r>
            <a:endParaRPr lang="fr-FR" sz="1200" dirty="0">
              <a:solidFill>
                <a:prstClr val="black"/>
              </a:solidFill>
              <a:latin typeface="Louis Vuitton Global" charset="0"/>
              <a:ea typeface="ＭＳ Ｐゴシック" charset="0"/>
            </a:endParaRPr>
          </a:p>
        </p:txBody>
      </p:sp>
      <p:cxnSp>
        <p:nvCxnSpPr>
          <p:cNvPr id="11" name="Connecteur : en angle 160">
            <a:extLst>
              <a:ext uri="{FF2B5EF4-FFF2-40B4-BE49-F238E27FC236}">
                <a16:creationId xmlns:a16="http://schemas.microsoft.com/office/drawing/2014/main" id="{15549335-7B63-4DCB-C50A-B74A4D55C453}"/>
              </a:ext>
            </a:extLst>
          </p:cNvPr>
          <p:cNvCxnSpPr>
            <a:cxnSpLocks/>
            <a:stCxn id="112" idx="2"/>
            <a:endCxn id="4" idx="0"/>
          </p:cNvCxnSpPr>
          <p:nvPr/>
        </p:nvCxnSpPr>
        <p:spPr>
          <a:xfrm rot="16200000" flipH="1">
            <a:off x="3364200" y="227466"/>
            <a:ext cx="609472" cy="3860077"/>
          </a:xfrm>
          <a:prstGeom prst="bentConnector3">
            <a:avLst>
              <a:gd name="adj1" fmla="val 3194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42" name="Group 241">
            <a:extLst>
              <a:ext uri="{FF2B5EF4-FFF2-40B4-BE49-F238E27FC236}">
                <a16:creationId xmlns:a16="http://schemas.microsoft.com/office/drawing/2014/main" id="{87D59E9B-4541-48AC-A3FE-AFAC274746C8}"/>
              </a:ext>
            </a:extLst>
          </p:cNvPr>
          <p:cNvGrpSpPr/>
          <p:nvPr/>
        </p:nvGrpSpPr>
        <p:grpSpPr>
          <a:xfrm>
            <a:off x="3774709" y="3620186"/>
            <a:ext cx="2018402" cy="402657"/>
            <a:chOff x="3762164" y="3484335"/>
            <a:chExt cx="2018402" cy="402657"/>
          </a:xfrm>
        </p:grpSpPr>
        <p:pic>
          <p:nvPicPr>
            <p:cNvPr id="18" name="Image 17">
              <a:extLst>
                <a:ext uri="{FF2B5EF4-FFF2-40B4-BE49-F238E27FC236}">
                  <a16:creationId xmlns:a16="http://schemas.microsoft.com/office/drawing/2014/main" id="{553F8DC2-AFDD-6745-A8B0-24C1E9583114}"/>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185" name="Rectangle 184">
              <a:extLst>
                <a:ext uri="{FF2B5EF4-FFF2-40B4-BE49-F238E27FC236}">
                  <a16:creationId xmlns:a16="http://schemas.microsoft.com/office/drawing/2014/main" id="{CED563A3-FF95-4A0D-BA0C-3B29D62B61C2}"/>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p-</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policy</a:t>
              </a:r>
              <a:r>
                <a:rPr lang="fr-FR" sz="1400" b="1" dirty="0">
                  <a:solidFill>
                    <a:schemeClr val="tx1"/>
                  </a:solidFill>
                  <a:latin typeface="+mj-lt"/>
                  <a:ea typeface="Louis Vuitton Global" pitchFamily="2" charset="-128"/>
                  <a:cs typeface="Louis Vuitton Global" pitchFamily="2" charset="-128"/>
                </a:rPr>
                <a:t>-plan</a:t>
              </a:r>
            </a:p>
          </p:txBody>
        </p:sp>
      </p:grpSp>
      <p:grpSp>
        <p:nvGrpSpPr>
          <p:cNvPr id="14" name="Group 13">
            <a:extLst>
              <a:ext uri="{FF2B5EF4-FFF2-40B4-BE49-F238E27FC236}">
                <a16:creationId xmlns:a16="http://schemas.microsoft.com/office/drawing/2014/main" id="{C8204AE7-7E2A-4092-060F-0924F00555BD}"/>
              </a:ext>
            </a:extLst>
          </p:cNvPr>
          <p:cNvGrpSpPr/>
          <p:nvPr/>
        </p:nvGrpSpPr>
        <p:grpSpPr>
          <a:xfrm>
            <a:off x="3723629" y="4599503"/>
            <a:ext cx="2018402" cy="402657"/>
            <a:chOff x="3762164" y="3484335"/>
            <a:chExt cx="2018402" cy="402657"/>
          </a:xfrm>
        </p:grpSpPr>
        <p:pic>
          <p:nvPicPr>
            <p:cNvPr id="15" name="Image 17">
              <a:extLst>
                <a:ext uri="{FF2B5EF4-FFF2-40B4-BE49-F238E27FC236}">
                  <a16:creationId xmlns:a16="http://schemas.microsoft.com/office/drawing/2014/main" id="{7CBADFFA-B22E-8A10-91A8-A166695E7F64}"/>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16" name="Rectangle 15">
              <a:extLst>
                <a:ext uri="{FF2B5EF4-FFF2-40B4-BE49-F238E27FC236}">
                  <a16:creationId xmlns:a16="http://schemas.microsoft.com/office/drawing/2014/main" id="{62C080FA-B47D-08D7-E5B5-CDDC4446113C}"/>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s-</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policy-issuance</a:t>
              </a:r>
              <a:endParaRPr lang="fr-FR" sz="1400" b="1" dirty="0">
                <a:solidFill>
                  <a:schemeClr val="tx1"/>
                </a:solidFill>
                <a:latin typeface="+mj-lt"/>
                <a:ea typeface="Louis Vuitton Global" pitchFamily="2" charset="-128"/>
                <a:cs typeface="Louis Vuitton Global" pitchFamily="2" charset="-128"/>
              </a:endParaRPr>
            </a:p>
          </p:txBody>
        </p:sp>
      </p:grpSp>
      <p:cxnSp>
        <p:nvCxnSpPr>
          <p:cNvPr id="22" name="Connecteur : en angle 160">
            <a:extLst>
              <a:ext uri="{FF2B5EF4-FFF2-40B4-BE49-F238E27FC236}">
                <a16:creationId xmlns:a16="http://schemas.microsoft.com/office/drawing/2014/main" id="{8776D011-4A3A-C1F8-8255-9341E5CE2589}"/>
              </a:ext>
            </a:extLst>
          </p:cNvPr>
          <p:cNvCxnSpPr>
            <a:cxnSpLocks/>
            <a:stCxn id="5132" idx="2"/>
            <a:endCxn id="4" idx="3"/>
          </p:cNvCxnSpPr>
          <p:nvPr/>
        </p:nvCxnSpPr>
        <p:spPr>
          <a:xfrm rot="5400000">
            <a:off x="5480952" y="2092028"/>
            <a:ext cx="867663" cy="275420"/>
          </a:xfrm>
          <a:prstGeom prst="bentConnector2">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2DDDD75-84F9-22C3-998B-0152A20D3925}"/>
              </a:ext>
            </a:extLst>
          </p:cNvPr>
          <p:cNvGrpSpPr/>
          <p:nvPr/>
        </p:nvGrpSpPr>
        <p:grpSpPr>
          <a:xfrm>
            <a:off x="7683311" y="3615004"/>
            <a:ext cx="2018402" cy="402657"/>
            <a:chOff x="3762164" y="3484335"/>
            <a:chExt cx="2018402" cy="402657"/>
          </a:xfrm>
        </p:grpSpPr>
        <p:pic>
          <p:nvPicPr>
            <p:cNvPr id="27" name="Image 17">
              <a:extLst>
                <a:ext uri="{FF2B5EF4-FFF2-40B4-BE49-F238E27FC236}">
                  <a16:creationId xmlns:a16="http://schemas.microsoft.com/office/drawing/2014/main" id="{B274946F-3A02-57D0-C829-C9753E257435}"/>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28" name="Rectangle 27">
              <a:extLst>
                <a:ext uri="{FF2B5EF4-FFF2-40B4-BE49-F238E27FC236}">
                  <a16:creationId xmlns:a16="http://schemas.microsoft.com/office/drawing/2014/main" id="{8C85F035-84F3-3EE4-6934-DA9BADA94171}"/>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p-</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policy-issuance</a:t>
              </a:r>
              <a:endParaRPr lang="fr-FR" sz="1400" b="1" dirty="0">
                <a:solidFill>
                  <a:schemeClr val="tx1"/>
                </a:solidFill>
                <a:latin typeface="+mj-lt"/>
                <a:ea typeface="Louis Vuitton Global" pitchFamily="2" charset="-128"/>
                <a:cs typeface="Louis Vuitton Global" pitchFamily="2" charset="-128"/>
              </a:endParaRPr>
            </a:p>
          </p:txBody>
        </p:sp>
      </p:grpSp>
      <p:cxnSp>
        <p:nvCxnSpPr>
          <p:cNvPr id="29" name="Connecteur : en angle 160">
            <a:extLst>
              <a:ext uri="{FF2B5EF4-FFF2-40B4-BE49-F238E27FC236}">
                <a16:creationId xmlns:a16="http://schemas.microsoft.com/office/drawing/2014/main" id="{4DD2B756-883E-B9C0-D6C1-67DD11BB97B8}"/>
              </a:ext>
            </a:extLst>
          </p:cNvPr>
          <p:cNvCxnSpPr>
            <a:cxnSpLocks/>
            <a:stCxn id="4" idx="2"/>
            <a:endCxn id="18" idx="0"/>
          </p:cNvCxnSpPr>
          <p:nvPr/>
        </p:nvCxnSpPr>
        <p:spPr>
          <a:xfrm rot="16200000" flipH="1">
            <a:off x="5221331" y="3242542"/>
            <a:ext cx="755288" cy="0"/>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5128" name="Picture 8">
            <a:extLst>
              <a:ext uri="{FF2B5EF4-FFF2-40B4-BE49-F238E27FC236}">
                <a16:creationId xmlns:a16="http://schemas.microsoft.com/office/drawing/2014/main" id="{42BB42BA-5560-2C41-4A75-88F438C8AF1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47835" y="2399311"/>
            <a:ext cx="551558" cy="55155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08CF860C-D499-06E2-4D27-F15236403D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5203" y="5563463"/>
            <a:ext cx="715318" cy="711533"/>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SPA">
            <a:extLst>
              <a:ext uri="{FF2B5EF4-FFF2-40B4-BE49-F238E27FC236}">
                <a16:creationId xmlns:a16="http://schemas.microsoft.com/office/drawing/2014/main" id="{9FCF7094-65FF-5E4A-16B9-996C5E0A4DB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42031" y="1178268"/>
            <a:ext cx="620924" cy="617639"/>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136">
            <a:extLst>
              <a:ext uri="{FF2B5EF4-FFF2-40B4-BE49-F238E27FC236}">
                <a16:creationId xmlns:a16="http://schemas.microsoft.com/office/drawing/2014/main" id="{A5B8437E-3553-430C-DE33-58028518D3EB}"/>
              </a:ext>
            </a:extLst>
          </p:cNvPr>
          <p:cNvSpPr txBox="1"/>
          <p:nvPr/>
        </p:nvSpPr>
        <p:spPr>
          <a:xfrm>
            <a:off x="5876046" y="1651320"/>
            <a:ext cx="973817"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b="1" dirty="0">
                <a:solidFill>
                  <a:prstClr val="black"/>
                </a:solidFill>
                <a:latin typeface="Louis Vuitton Global" charset="0"/>
                <a:ea typeface="ＭＳ Ｐゴシック" charset="0"/>
              </a:rPr>
              <a:t>SPA</a:t>
            </a:r>
            <a:endParaRPr lang="fr-FR" sz="1200" b="1" dirty="0">
              <a:solidFill>
                <a:prstClr val="black"/>
              </a:solidFill>
              <a:latin typeface="Louis Vuitton Global" charset="0"/>
              <a:ea typeface="ＭＳ Ｐゴシック" charset="0"/>
            </a:endParaRPr>
          </a:p>
        </p:txBody>
      </p:sp>
      <p:cxnSp>
        <p:nvCxnSpPr>
          <p:cNvPr id="54" name="Connecteur : en angle 160" descr="Publish">
            <a:extLst>
              <a:ext uri="{FF2B5EF4-FFF2-40B4-BE49-F238E27FC236}">
                <a16:creationId xmlns:a16="http://schemas.microsoft.com/office/drawing/2014/main" id="{DB6A365F-06CC-3816-C766-420EA3C1C26C}"/>
              </a:ext>
              <a:ext uri="{C183D7F6-B498-43B3-948B-1728B52AA6E4}">
                <adec:decorative xmlns:adec="http://schemas.microsoft.com/office/drawing/2017/decorative" val="0"/>
              </a:ext>
            </a:extLst>
          </p:cNvPr>
          <p:cNvCxnSpPr>
            <a:cxnSpLocks/>
            <a:stCxn id="4" idx="2"/>
            <a:endCxn id="5128" idx="1"/>
          </p:cNvCxnSpPr>
          <p:nvPr/>
        </p:nvCxnSpPr>
        <p:spPr>
          <a:xfrm rot="5400000" flipH="1" flipV="1">
            <a:off x="7328501" y="945564"/>
            <a:ext cx="189808" cy="3648860"/>
          </a:xfrm>
          <a:prstGeom prst="bentConnector4">
            <a:avLst>
              <a:gd name="adj1" fmla="val -120437"/>
              <a:gd name="adj2" fmla="val 5244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126D785-55C5-B345-A6C0-D06FD5A9D858}"/>
              </a:ext>
            </a:extLst>
          </p:cNvPr>
          <p:cNvSpPr/>
          <p:nvPr/>
        </p:nvSpPr>
        <p:spPr>
          <a:xfrm>
            <a:off x="8942931" y="2867397"/>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err="1">
                <a:solidFill>
                  <a:schemeClr val="tx1"/>
                </a:solidFill>
                <a:latin typeface="+mj-lt"/>
                <a:ea typeface="Louis Vuitton Global" pitchFamily="2" charset="-128"/>
                <a:cs typeface="Louis Vuitton Global" pitchFamily="2" charset="-128"/>
              </a:rPr>
              <a:t>Anypoint</a:t>
            </a:r>
            <a:r>
              <a:rPr lang="fr-FR" sz="1400" b="1" dirty="0">
                <a:solidFill>
                  <a:schemeClr val="tx1"/>
                </a:solidFill>
                <a:latin typeface="+mj-lt"/>
                <a:ea typeface="Louis Vuitton Global" pitchFamily="2" charset="-128"/>
                <a:cs typeface="Louis Vuitton Global" pitchFamily="2" charset="-128"/>
              </a:rPr>
              <a:t> </a:t>
            </a:r>
            <a:r>
              <a:rPr lang="fr-FR" sz="1400" b="1" dirty="0" err="1">
                <a:solidFill>
                  <a:schemeClr val="tx1"/>
                </a:solidFill>
                <a:latin typeface="+mj-lt"/>
                <a:ea typeface="Louis Vuitton Global" pitchFamily="2" charset="-128"/>
                <a:cs typeface="Louis Vuitton Global" pitchFamily="2" charset="-128"/>
              </a:rPr>
              <a:t>Mq</a:t>
            </a:r>
            <a:endParaRPr lang="fr-FR" sz="3200" b="1" dirty="0">
              <a:solidFill>
                <a:schemeClr val="tx1"/>
              </a:solidFill>
              <a:latin typeface="+mj-lt"/>
              <a:ea typeface="Louis Vuitton Global" pitchFamily="2" charset="-128"/>
              <a:cs typeface="Louis Vuitton Global" pitchFamily="2" charset="-128"/>
            </a:endParaRPr>
          </a:p>
        </p:txBody>
      </p:sp>
      <p:cxnSp>
        <p:nvCxnSpPr>
          <p:cNvPr id="65" name="Connecteur : en angle 160">
            <a:extLst>
              <a:ext uri="{FF2B5EF4-FFF2-40B4-BE49-F238E27FC236}">
                <a16:creationId xmlns:a16="http://schemas.microsoft.com/office/drawing/2014/main" id="{22F09C67-2FB7-9BE7-271C-EC0FB6CBBA12}"/>
              </a:ext>
            </a:extLst>
          </p:cNvPr>
          <p:cNvCxnSpPr>
            <a:cxnSpLocks/>
            <a:stCxn id="27" idx="2"/>
            <a:endCxn id="15" idx="3"/>
          </p:cNvCxnSpPr>
          <p:nvPr/>
        </p:nvCxnSpPr>
        <p:spPr>
          <a:xfrm rot="5400000">
            <a:off x="7241238" y="2518454"/>
            <a:ext cx="783171" cy="3781584"/>
          </a:xfrm>
          <a:prstGeom prst="bentConnector2">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 en angle 160">
            <a:extLst>
              <a:ext uri="{FF2B5EF4-FFF2-40B4-BE49-F238E27FC236}">
                <a16:creationId xmlns:a16="http://schemas.microsoft.com/office/drawing/2014/main" id="{3632B835-85C6-9F0F-4C48-D0381CAC3A60}"/>
              </a:ext>
            </a:extLst>
          </p:cNvPr>
          <p:cNvCxnSpPr>
            <a:cxnSpLocks/>
            <a:stCxn id="5128" idx="3"/>
            <a:endCxn id="27" idx="0"/>
          </p:cNvCxnSpPr>
          <p:nvPr/>
        </p:nvCxnSpPr>
        <p:spPr>
          <a:xfrm flipH="1">
            <a:off x="9523615" y="2675090"/>
            <a:ext cx="275778" cy="939914"/>
          </a:xfrm>
          <a:prstGeom prst="bentConnector4">
            <a:avLst>
              <a:gd name="adj1" fmla="val -288590"/>
              <a:gd name="adj2" fmla="val 58364"/>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5136" name="Picture 16">
            <a:extLst>
              <a:ext uri="{FF2B5EF4-FFF2-40B4-BE49-F238E27FC236}">
                <a16:creationId xmlns:a16="http://schemas.microsoft.com/office/drawing/2014/main" id="{F60A5E2C-4737-2CD1-85B8-453EFD5B2BA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03626" y="5625444"/>
            <a:ext cx="590695" cy="58757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0D7EF50E-C58B-9590-B606-4BA9878C0C4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07880" y="1964080"/>
            <a:ext cx="466772" cy="466772"/>
          </a:xfrm>
          <a:prstGeom prst="rect">
            <a:avLst/>
          </a:prstGeom>
          <a:noFill/>
          <a:extLst>
            <a:ext uri="{909E8E84-426E-40DD-AFC4-6F175D3DCCD1}">
              <a14:hiddenFill xmlns:a14="http://schemas.microsoft.com/office/drawing/2010/main">
                <a:solidFill>
                  <a:srgbClr val="FFFFFF"/>
                </a:solidFill>
              </a14:hiddenFill>
            </a:ext>
          </a:extLst>
        </p:spPr>
      </p:pic>
      <p:sp>
        <p:nvSpPr>
          <p:cNvPr id="82" name="ZoneTexte 136">
            <a:extLst>
              <a:ext uri="{FF2B5EF4-FFF2-40B4-BE49-F238E27FC236}">
                <a16:creationId xmlns:a16="http://schemas.microsoft.com/office/drawing/2014/main" id="{B085D17C-AAA4-CD1E-39A8-F7E480EFAECC}"/>
              </a:ext>
            </a:extLst>
          </p:cNvPr>
          <p:cNvSpPr txBox="1"/>
          <p:nvPr/>
        </p:nvSpPr>
        <p:spPr>
          <a:xfrm>
            <a:off x="6619714" y="2052083"/>
            <a:ext cx="1777694" cy="461665"/>
          </a:xfrm>
          <a:prstGeom prst="rect">
            <a:avLst/>
          </a:prstGeom>
          <a:noFill/>
        </p:spPr>
        <p:txBody>
          <a:bodyPr wrap="square" lIns="0" tIns="0" rIns="0" bIns="0" rtlCol="0">
            <a:spAutoFit/>
          </a:bodyPr>
          <a:lstStyle/>
          <a:p>
            <a:pPr defTabSz="409536" fontAlgn="base" hangingPunct="0">
              <a:spcBef>
                <a:spcPct val="0"/>
              </a:spcBef>
              <a:spcAft>
                <a:spcPct val="0"/>
              </a:spcAft>
              <a:defRPr/>
            </a:pPr>
            <a:r>
              <a:rPr lang="fr-FR" sz="1000" b="1" dirty="0">
                <a:solidFill>
                  <a:prstClr val="black"/>
                </a:solidFill>
                <a:latin typeface="+mj-lt"/>
                <a:ea typeface="ＭＳ Ｐゴシック" charset="0"/>
              </a:rPr>
              <a:t>Secure with </a:t>
            </a:r>
          </a:p>
          <a:p>
            <a:pPr marL="228600" indent="-228600" defTabSz="409536" fontAlgn="base" hangingPunct="0">
              <a:spcBef>
                <a:spcPct val="0"/>
              </a:spcBef>
              <a:spcAft>
                <a:spcPct val="0"/>
              </a:spcAft>
              <a:buAutoNum type="arabicPeriod"/>
              <a:defRPr/>
            </a:pPr>
            <a:r>
              <a:rPr lang="fr-FR" sz="1000" b="1" dirty="0" err="1">
                <a:solidFill>
                  <a:prstClr val="black"/>
                </a:solidFill>
                <a:latin typeface="+mj-lt"/>
                <a:ea typeface="ＭＳ Ｐゴシック" charset="0"/>
              </a:rPr>
              <a:t>ClientID</a:t>
            </a:r>
            <a:r>
              <a:rPr lang="fr-FR" sz="1000" b="1" dirty="0">
                <a:solidFill>
                  <a:prstClr val="black"/>
                </a:solidFill>
                <a:latin typeface="+mj-lt"/>
                <a:ea typeface="ＭＳ Ｐゴシック" charset="0"/>
              </a:rPr>
              <a:t> Enfoncement  Policy</a:t>
            </a:r>
          </a:p>
          <a:p>
            <a:pPr marL="228600" indent="-228600" defTabSz="409536" fontAlgn="base" hangingPunct="0">
              <a:spcBef>
                <a:spcPct val="0"/>
              </a:spcBef>
              <a:spcAft>
                <a:spcPct val="0"/>
              </a:spcAft>
              <a:buAutoNum type="arabicPeriod"/>
              <a:defRPr/>
            </a:pPr>
            <a:r>
              <a:rPr lang="fr-FR" sz="1000" b="1" dirty="0" err="1">
                <a:solidFill>
                  <a:prstClr val="black"/>
                </a:solidFill>
                <a:latin typeface="+mj-lt"/>
                <a:ea typeface="ＭＳ Ｐゴシック" charset="0"/>
              </a:rPr>
              <a:t>Oauth</a:t>
            </a:r>
            <a:r>
              <a:rPr lang="fr-FR" sz="1000" b="1" dirty="0">
                <a:solidFill>
                  <a:prstClr val="black"/>
                </a:solidFill>
                <a:latin typeface="+mj-lt"/>
                <a:ea typeface="ＭＳ Ｐゴシック" charset="0"/>
              </a:rPr>
              <a:t> Policy</a:t>
            </a:r>
            <a:endParaRPr lang="fr-FR" sz="1200" b="1" dirty="0">
              <a:solidFill>
                <a:prstClr val="black"/>
              </a:solidFill>
              <a:latin typeface="+mj-lt"/>
              <a:ea typeface="ＭＳ Ｐゴシック" charset="0"/>
            </a:endParaRPr>
          </a:p>
        </p:txBody>
      </p:sp>
      <p:sp>
        <p:nvSpPr>
          <p:cNvPr id="86" name="ZoneTexte 136">
            <a:extLst>
              <a:ext uri="{FF2B5EF4-FFF2-40B4-BE49-F238E27FC236}">
                <a16:creationId xmlns:a16="http://schemas.microsoft.com/office/drawing/2014/main" id="{68C1CA28-DFFF-89B4-BB36-6E03FB249E93}"/>
              </a:ext>
            </a:extLst>
          </p:cNvPr>
          <p:cNvSpPr txBox="1"/>
          <p:nvPr/>
        </p:nvSpPr>
        <p:spPr>
          <a:xfrm>
            <a:off x="7745920" y="2679198"/>
            <a:ext cx="1777694" cy="153888"/>
          </a:xfrm>
          <a:prstGeom prst="rect">
            <a:avLst/>
          </a:prstGeom>
          <a:noFill/>
        </p:spPr>
        <p:txBody>
          <a:bodyPr wrap="square" lIns="0" tIns="0" rIns="0" bIns="0" rtlCol="0">
            <a:spAutoFit/>
          </a:bodyPr>
          <a:lstStyle/>
          <a:p>
            <a:pPr defTabSz="409536" fontAlgn="base" hangingPunct="0">
              <a:spcBef>
                <a:spcPct val="0"/>
              </a:spcBef>
              <a:spcAft>
                <a:spcPct val="0"/>
              </a:spcAft>
              <a:defRPr/>
            </a:pPr>
            <a:r>
              <a:rPr lang="fr-FR" sz="1000" b="1" dirty="0" err="1">
                <a:solidFill>
                  <a:prstClr val="black"/>
                </a:solidFill>
                <a:latin typeface="+mj-lt"/>
                <a:ea typeface="ＭＳ Ｐゴシック" charset="0"/>
              </a:rPr>
              <a:t>Publish</a:t>
            </a:r>
            <a:r>
              <a:rPr lang="fr-FR" sz="1000" b="1" dirty="0">
                <a:solidFill>
                  <a:prstClr val="black"/>
                </a:solidFill>
                <a:latin typeface="+mj-lt"/>
                <a:ea typeface="ＭＳ Ｐゴシック" charset="0"/>
              </a:rPr>
              <a:t> to MQ</a:t>
            </a:r>
            <a:endParaRPr lang="fr-FR" sz="1200" b="1" dirty="0">
              <a:solidFill>
                <a:prstClr val="black"/>
              </a:solidFill>
              <a:latin typeface="+mj-lt"/>
              <a:ea typeface="ＭＳ Ｐゴシック" charset="0"/>
            </a:endParaRPr>
          </a:p>
        </p:txBody>
      </p:sp>
      <p:sp>
        <p:nvSpPr>
          <p:cNvPr id="87" name="ZoneTexte 136">
            <a:extLst>
              <a:ext uri="{FF2B5EF4-FFF2-40B4-BE49-F238E27FC236}">
                <a16:creationId xmlns:a16="http://schemas.microsoft.com/office/drawing/2014/main" id="{FE2B9E2C-7380-ABD8-63C7-9388E215A4B7}"/>
              </a:ext>
            </a:extLst>
          </p:cNvPr>
          <p:cNvSpPr txBox="1"/>
          <p:nvPr/>
        </p:nvSpPr>
        <p:spPr>
          <a:xfrm>
            <a:off x="10216254" y="3230496"/>
            <a:ext cx="1777694" cy="153888"/>
          </a:xfrm>
          <a:prstGeom prst="rect">
            <a:avLst/>
          </a:prstGeom>
          <a:noFill/>
        </p:spPr>
        <p:txBody>
          <a:bodyPr wrap="square" lIns="0" tIns="0" rIns="0" bIns="0" rtlCol="0">
            <a:spAutoFit/>
          </a:bodyPr>
          <a:lstStyle/>
          <a:p>
            <a:pPr defTabSz="409536" fontAlgn="base" hangingPunct="0">
              <a:spcBef>
                <a:spcPct val="0"/>
              </a:spcBef>
              <a:spcAft>
                <a:spcPct val="0"/>
              </a:spcAft>
              <a:defRPr/>
            </a:pPr>
            <a:r>
              <a:rPr lang="fr-FR" sz="1000" b="1" dirty="0" err="1">
                <a:solidFill>
                  <a:prstClr val="black"/>
                </a:solidFill>
                <a:latin typeface="+mj-lt"/>
                <a:ea typeface="ＭＳ Ｐゴシック" charset="0"/>
              </a:rPr>
              <a:t>Subscribe</a:t>
            </a:r>
            <a:r>
              <a:rPr lang="fr-FR" sz="1000" b="1" dirty="0">
                <a:solidFill>
                  <a:prstClr val="black"/>
                </a:solidFill>
                <a:latin typeface="+mj-lt"/>
                <a:ea typeface="ＭＳ Ｐゴシック" charset="0"/>
              </a:rPr>
              <a:t> to MQ</a:t>
            </a:r>
            <a:endParaRPr lang="fr-FR" sz="1200" b="1" dirty="0">
              <a:solidFill>
                <a:prstClr val="black"/>
              </a:solidFill>
              <a:latin typeface="+mj-lt"/>
              <a:ea typeface="ＭＳ Ｐゴシック" charset="0"/>
            </a:endParaRPr>
          </a:p>
        </p:txBody>
      </p:sp>
    </p:spTree>
    <p:extLst>
      <p:ext uri="{BB962C8B-B14F-4D97-AF65-F5344CB8AC3E}">
        <p14:creationId xmlns:p14="http://schemas.microsoft.com/office/powerpoint/2010/main" val="190301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E70B6EF8-A668-FC42-B5E6-91EE6A5CF2EE}"/>
              </a:ext>
            </a:extLst>
          </p:cNvPr>
          <p:cNvSpPr/>
          <p:nvPr/>
        </p:nvSpPr>
        <p:spPr>
          <a:xfrm>
            <a:off x="189868" y="1144057"/>
            <a:ext cx="3098059" cy="708711"/>
          </a:xfrm>
          <a:prstGeom prst="rect">
            <a:avLst/>
          </a:prstGeom>
          <a:solidFill>
            <a:srgbClr val="DAE3F3"/>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09536" fontAlgn="base" hangingPunct="0">
              <a:spcBef>
                <a:spcPct val="0"/>
              </a:spcBef>
              <a:spcAft>
                <a:spcPct val="0"/>
              </a:spcAft>
              <a:defRPr/>
            </a:pPr>
            <a:r>
              <a:rPr lang="en-US" sz="1200" b="1" dirty="0">
                <a:solidFill>
                  <a:prstClr val="black"/>
                </a:solidFill>
                <a:latin typeface="Louis Vuitton Global" charset="0"/>
                <a:ea typeface="ＭＳ Ｐゴシック" charset="0"/>
                <a:sym typeface="Louis Vuitton Global" charset="0"/>
              </a:rPr>
              <a:t>Public Consumer</a:t>
            </a:r>
          </a:p>
        </p:txBody>
      </p:sp>
      <p:sp>
        <p:nvSpPr>
          <p:cNvPr id="85" name="Rectangle 84">
            <a:extLst>
              <a:ext uri="{FF2B5EF4-FFF2-40B4-BE49-F238E27FC236}">
                <a16:creationId xmlns:a16="http://schemas.microsoft.com/office/drawing/2014/main" id="{2180A6CF-0061-C441-8CE1-2B7D28E5DBBE}"/>
              </a:ext>
            </a:extLst>
          </p:cNvPr>
          <p:cNvSpPr/>
          <p:nvPr/>
        </p:nvSpPr>
        <p:spPr>
          <a:xfrm>
            <a:off x="3490361" y="1145266"/>
            <a:ext cx="8504277" cy="70871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Private </a:t>
            </a:r>
          </a:p>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Internal Consumer</a:t>
            </a:r>
          </a:p>
        </p:txBody>
      </p:sp>
      <p:sp>
        <p:nvSpPr>
          <p:cNvPr id="84" name="Rectangle : coins arrondis 83">
            <a:extLst>
              <a:ext uri="{FF2B5EF4-FFF2-40B4-BE49-F238E27FC236}">
                <a16:creationId xmlns:a16="http://schemas.microsoft.com/office/drawing/2014/main" id="{46E690F2-FA28-9C40-AAEF-43118B548497}"/>
              </a:ext>
            </a:extLst>
          </p:cNvPr>
          <p:cNvSpPr/>
          <p:nvPr/>
        </p:nvSpPr>
        <p:spPr>
          <a:xfrm>
            <a:off x="209214" y="4370464"/>
            <a:ext cx="11804770" cy="1007999"/>
          </a:xfrm>
          <a:prstGeom prst="roundRect">
            <a:avLst>
              <a:gd name="adj" fmla="val 0"/>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sp>
        <p:nvSpPr>
          <p:cNvPr id="92" name="Rectangle : coins arrondis 91">
            <a:extLst>
              <a:ext uri="{FF2B5EF4-FFF2-40B4-BE49-F238E27FC236}">
                <a16:creationId xmlns:a16="http://schemas.microsoft.com/office/drawing/2014/main" id="{E85A39F8-00C0-1C4C-B4BD-11535B714EFE}"/>
              </a:ext>
            </a:extLst>
          </p:cNvPr>
          <p:cNvSpPr/>
          <p:nvPr/>
        </p:nvSpPr>
        <p:spPr>
          <a:xfrm>
            <a:off x="198835" y="2149741"/>
            <a:ext cx="11791909" cy="1007999"/>
          </a:xfrm>
          <a:prstGeom prst="roundRect">
            <a:avLst>
              <a:gd name="adj" fmla="val 0"/>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sp>
        <p:nvSpPr>
          <p:cNvPr id="88" name="Rectangle : coins arrondis 87">
            <a:extLst>
              <a:ext uri="{FF2B5EF4-FFF2-40B4-BE49-F238E27FC236}">
                <a16:creationId xmlns:a16="http://schemas.microsoft.com/office/drawing/2014/main" id="{BD59CBDF-CE9F-0F44-8275-D81467F5D61D}"/>
              </a:ext>
            </a:extLst>
          </p:cNvPr>
          <p:cNvSpPr/>
          <p:nvPr/>
        </p:nvSpPr>
        <p:spPr>
          <a:xfrm>
            <a:off x="203384" y="3264807"/>
            <a:ext cx="11804770" cy="1007999"/>
          </a:xfrm>
          <a:prstGeom prst="roundRect">
            <a:avLst>
              <a:gd name="adj" fmla="val 0"/>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pic>
        <p:nvPicPr>
          <p:cNvPr id="158" name="Image 157">
            <a:extLst>
              <a:ext uri="{FF2B5EF4-FFF2-40B4-BE49-F238E27FC236}">
                <a16:creationId xmlns:a16="http://schemas.microsoft.com/office/drawing/2014/main" id="{CB5C4A9D-54BC-D641-81AA-C2992DB0A989}"/>
              </a:ext>
            </a:extLst>
          </p:cNvPr>
          <p:cNvPicPr>
            <a:picLocks noChangeAspect="1"/>
          </p:cNvPicPr>
          <p:nvPr/>
        </p:nvPicPr>
        <p:blipFill>
          <a:blip r:embed="rId5"/>
          <a:stretch>
            <a:fillRect/>
          </a:stretch>
        </p:blipFill>
        <p:spPr>
          <a:xfrm>
            <a:off x="278592" y="2230409"/>
            <a:ext cx="356197" cy="356197"/>
          </a:xfrm>
          <a:prstGeom prst="rect">
            <a:avLst/>
          </a:prstGeom>
        </p:spPr>
      </p:pic>
      <p:graphicFrame>
        <p:nvGraphicFramePr>
          <p:cNvPr id="7" name="Objet 6" hidden="1">
            <a:extLst>
              <a:ext uri="{FF2B5EF4-FFF2-40B4-BE49-F238E27FC236}">
                <a16:creationId xmlns:a16="http://schemas.microsoft.com/office/drawing/2014/main" id="{DBD3E2C9-7633-448B-9B49-5000487ED63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6" imgW="501" imgH="502" progId="TCLayout.ActiveDocument.1">
                  <p:embed/>
                </p:oleObj>
              </mc:Choice>
              <mc:Fallback>
                <p:oleObj name="Diapositive think-cell" r:id="rId6" imgW="501" imgH="502" progId="TCLayout.ActiveDocument.1">
                  <p:embed/>
                  <p:pic>
                    <p:nvPicPr>
                      <p:cNvPr id="7" name="Objet 6" hidden="1">
                        <a:extLst>
                          <a:ext uri="{FF2B5EF4-FFF2-40B4-BE49-F238E27FC236}">
                            <a16:creationId xmlns:a16="http://schemas.microsoft.com/office/drawing/2014/main" id="{DBD3E2C9-7633-448B-9B49-5000487ED63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5681992-0C3C-4FD3-8353-46AB5A3B3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409536" rtl="0" eaLnBrk="1" fontAlgn="base" latinLnBrk="0" hangingPunct="0">
              <a:lnSpc>
                <a:spcPct val="90000"/>
              </a:lnSpc>
              <a:spcBef>
                <a:spcPct val="0"/>
              </a:spcBef>
              <a:spcAft>
                <a:spcPct val="0"/>
              </a:spcAft>
              <a:buClrTx/>
              <a:buSzTx/>
              <a:buFontTx/>
              <a:buNone/>
              <a:tabLst/>
              <a:defRPr/>
            </a:pPr>
            <a:endParaRPr kumimoji="0" lang="fr-FR" sz="4400" b="0" i="0" u="none" strike="noStrike" kern="1200" cap="none" spc="0" normalizeH="0" baseline="0" noProof="0" dirty="0">
              <a:ln>
                <a:noFill/>
              </a:ln>
              <a:solidFill>
                <a:prstClr val="white"/>
              </a:solidFill>
              <a:effectLst/>
              <a:uLnTx/>
              <a:uFillTx/>
              <a:latin typeface="Louis Vuitton Light" panose="00000400000000000000" pitchFamily="50" charset="0"/>
              <a:ea typeface="+mn-ea"/>
              <a:cs typeface="+mn-cs"/>
              <a:sym typeface="Louis Vuitton Light" panose="00000400000000000000" pitchFamily="50" charset="0"/>
            </a:endParaRPr>
          </a:p>
        </p:txBody>
      </p:sp>
      <p:sp>
        <p:nvSpPr>
          <p:cNvPr id="2" name="Titre 1">
            <a:extLst>
              <a:ext uri="{FF2B5EF4-FFF2-40B4-BE49-F238E27FC236}">
                <a16:creationId xmlns:a16="http://schemas.microsoft.com/office/drawing/2014/main" id="{976934CF-F8DC-4071-A4D2-E18D9C5BC1C7}"/>
              </a:ext>
            </a:extLst>
          </p:cNvPr>
          <p:cNvSpPr>
            <a:spLocks noGrp="1"/>
          </p:cNvSpPr>
          <p:nvPr>
            <p:ph type="title"/>
          </p:nvPr>
        </p:nvSpPr>
        <p:spPr>
          <a:xfrm>
            <a:off x="838200" y="191807"/>
            <a:ext cx="9199880" cy="734546"/>
          </a:xfrm>
        </p:spPr>
        <p:txBody>
          <a:bodyPr vert="horz" lIns="91440" tIns="45720" rIns="91440" bIns="45720" rtlCol="0" anchor="ctr">
            <a:normAutofit/>
          </a:bodyPr>
          <a:lstStyle/>
          <a:p>
            <a:r>
              <a:rPr lang="en-US" u="sng" dirty="0"/>
              <a:t>Policy Issuance – CIRCUIT BREAKER</a:t>
            </a:r>
            <a:endParaRPr lang="fr-FR" dirty="0">
              <a:solidFill>
                <a:srgbClr val="843C0C"/>
              </a:solidFill>
            </a:endParaRPr>
          </a:p>
        </p:txBody>
      </p:sp>
      <p:sp>
        <p:nvSpPr>
          <p:cNvPr id="83" name="Rectangle 82">
            <a:extLst>
              <a:ext uri="{FF2B5EF4-FFF2-40B4-BE49-F238E27FC236}">
                <a16:creationId xmlns:a16="http://schemas.microsoft.com/office/drawing/2014/main" id="{F2BED0EF-95F5-5745-ADE3-477D148E6373}"/>
              </a:ext>
            </a:extLst>
          </p:cNvPr>
          <p:cNvSpPr/>
          <p:nvPr/>
        </p:nvSpPr>
        <p:spPr>
          <a:xfrm>
            <a:off x="212527" y="5534685"/>
            <a:ext cx="6660088" cy="75691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Internal Applications</a:t>
            </a:r>
          </a:p>
        </p:txBody>
      </p:sp>
      <p:sp>
        <p:nvSpPr>
          <p:cNvPr id="157" name="ZoneTexte 156">
            <a:extLst>
              <a:ext uri="{FF2B5EF4-FFF2-40B4-BE49-F238E27FC236}">
                <a16:creationId xmlns:a16="http://schemas.microsoft.com/office/drawing/2014/main" id="{9560FF4B-FD74-9141-84D8-07D74ED2987D}"/>
              </a:ext>
            </a:extLst>
          </p:cNvPr>
          <p:cNvSpPr txBox="1"/>
          <p:nvPr/>
        </p:nvSpPr>
        <p:spPr>
          <a:xfrm>
            <a:off x="199402" y="2581729"/>
            <a:ext cx="1382403" cy="461665"/>
          </a:xfrm>
          <a:prstGeom prst="rect">
            <a:avLst/>
          </a:prstGeom>
          <a:noFill/>
        </p:spPr>
        <p:txBody>
          <a:bodyPr wrap="square" rtlCol="0">
            <a:spAutoFit/>
          </a:bodyPr>
          <a:lstStyle/>
          <a:p>
            <a:pPr marR="0" lvl="0" indent="0" defTabSz="409536" fontAlgn="base" hangingPunct="0">
              <a:lnSpc>
                <a:spcPct val="100000"/>
              </a:lnSpc>
              <a:spcBef>
                <a:spcPct val="0"/>
              </a:spcBef>
              <a:spcAft>
                <a:spcPct val="0"/>
              </a:spcAft>
              <a:buClrTx/>
              <a:buSzTx/>
              <a:buFontTx/>
              <a:buNone/>
              <a:tabLst/>
              <a:defRPr/>
            </a:pPr>
            <a:r>
              <a:rPr lang="fr-FR" sz="1200" dirty="0">
                <a:solidFill>
                  <a:prstClr val="black"/>
                </a:solidFill>
                <a:latin typeface="Louis Vuitton Global" charset="0"/>
                <a:ea typeface="ＭＳ Ｐゴシック" charset="0"/>
                <a:sym typeface="Louis Vuitton Global" charset="0"/>
              </a:rPr>
              <a:t>Experience</a:t>
            </a:r>
          </a:p>
          <a:p>
            <a:pPr marR="0" lvl="0" indent="0" defTabSz="409536" fontAlgn="base" hangingPunct="0">
              <a:lnSpc>
                <a:spcPct val="100000"/>
              </a:lnSpc>
              <a:spcBef>
                <a:spcPct val="0"/>
              </a:spcBef>
              <a:spcAft>
                <a:spcPct val="0"/>
              </a:spcAft>
              <a:buClrTx/>
              <a:buSzTx/>
              <a:buFontTx/>
              <a:buNone/>
              <a:tabLst/>
              <a:defRPr/>
            </a:pPr>
            <a:r>
              <a:rPr lang="fr-FR" sz="1200" dirty="0">
                <a:solidFill>
                  <a:prstClr val="black"/>
                </a:solidFill>
                <a:latin typeface="Louis Vuitton Global" charset="0"/>
                <a:ea typeface="ＭＳ Ｐゴシック" charset="0"/>
                <a:sym typeface="Louis Vuitton Global" charset="0"/>
              </a:rPr>
              <a:t>APIs</a:t>
            </a:r>
          </a:p>
        </p:txBody>
      </p:sp>
      <p:pic>
        <p:nvPicPr>
          <p:cNvPr id="159" name="Image 158">
            <a:extLst>
              <a:ext uri="{FF2B5EF4-FFF2-40B4-BE49-F238E27FC236}">
                <a16:creationId xmlns:a16="http://schemas.microsoft.com/office/drawing/2014/main" id="{34B6277E-7729-334E-B466-076C601964E6}"/>
              </a:ext>
            </a:extLst>
          </p:cNvPr>
          <p:cNvPicPr>
            <a:picLocks noChangeAspect="1"/>
          </p:cNvPicPr>
          <p:nvPr/>
        </p:nvPicPr>
        <p:blipFill>
          <a:blip r:embed="rId5"/>
          <a:stretch>
            <a:fillRect/>
          </a:stretch>
        </p:blipFill>
        <p:spPr>
          <a:xfrm>
            <a:off x="271445" y="3310096"/>
            <a:ext cx="356197" cy="356197"/>
          </a:xfrm>
          <a:prstGeom prst="rect">
            <a:avLst/>
          </a:prstGeom>
        </p:spPr>
      </p:pic>
      <p:sp>
        <p:nvSpPr>
          <p:cNvPr id="160" name="ZoneTexte 159">
            <a:extLst>
              <a:ext uri="{FF2B5EF4-FFF2-40B4-BE49-F238E27FC236}">
                <a16:creationId xmlns:a16="http://schemas.microsoft.com/office/drawing/2014/main" id="{1123D95D-5C8E-B142-9F7D-A03EB026B8A2}"/>
              </a:ext>
            </a:extLst>
          </p:cNvPr>
          <p:cNvSpPr txBox="1"/>
          <p:nvPr/>
        </p:nvSpPr>
        <p:spPr>
          <a:xfrm>
            <a:off x="197361" y="3656161"/>
            <a:ext cx="1382403" cy="461665"/>
          </a:xfrm>
          <a:prstGeom prst="rect">
            <a:avLst/>
          </a:prstGeom>
          <a:noFill/>
        </p:spPr>
        <p:txBody>
          <a:bodyPr wrap="square" rtlCol="0">
            <a:spAutoFit/>
          </a:bodyPr>
          <a:lstStyle>
            <a:defPPr>
              <a:defRPr lang="fr-FR"/>
            </a:defPPr>
            <a:lvl1pPr marL="0" marR="0" lvl="0" indent="0" defTabSz="914400" eaLnBrk="1" fontAlgn="auto" latinLnBrk="0" hangingPunct="1">
              <a:lnSpc>
                <a:spcPct val="100000"/>
              </a:lnSpc>
              <a:spcBef>
                <a:spcPts val="0"/>
              </a:spcBef>
              <a:spcAft>
                <a:spcPts val="0"/>
              </a:spcAft>
              <a:buClrTx/>
              <a:buSzTx/>
              <a:buFontTx/>
              <a:buNone/>
              <a:tabLst/>
              <a:defRPr kumimoji="0" sz="1200" i="1" u="none" strike="noStrike" cap="none" spc="0" normalizeH="0" baseline="0">
                <a:ln>
                  <a:noFill/>
                </a:ln>
                <a:solidFill>
                  <a:prstClr val="black"/>
                </a:solidFill>
                <a:effectLst/>
                <a:uLnTx/>
                <a:uFillTx/>
                <a:latin typeface="Louis Vuitton" pitchFamily="2" charset="0"/>
                <a:ea typeface="+mn-ea"/>
                <a:cs typeface="+mn-cs"/>
              </a:defRPr>
            </a:lvl1pPr>
          </a:lstStyle>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Process</a:t>
            </a:r>
          </a:p>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APIs</a:t>
            </a:r>
          </a:p>
        </p:txBody>
      </p:sp>
      <p:pic>
        <p:nvPicPr>
          <p:cNvPr id="161" name="Image 160">
            <a:extLst>
              <a:ext uri="{FF2B5EF4-FFF2-40B4-BE49-F238E27FC236}">
                <a16:creationId xmlns:a16="http://schemas.microsoft.com/office/drawing/2014/main" id="{EB326A7F-64E0-1141-BA9B-0CD8CD909001}"/>
              </a:ext>
            </a:extLst>
          </p:cNvPr>
          <p:cNvPicPr>
            <a:picLocks noChangeAspect="1"/>
          </p:cNvPicPr>
          <p:nvPr/>
        </p:nvPicPr>
        <p:blipFill>
          <a:blip r:embed="rId5"/>
          <a:stretch>
            <a:fillRect/>
          </a:stretch>
        </p:blipFill>
        <p:spPr>
          <a:xfrm>
            <a:off x="278591" y="4410929"/>
            <a:ext cx="356197" cy="356197"/>
          </a:xfrm>
          <a:prstGeom prst="rect">
            <a:avLst/>
          </a:prstGeom>
        </p:spPr>
      </p:pic>
      <p:sp>
        <p:nvSpPr>
          <p:cNvPr id="162" name="ZoneTexte 161">
            <a:extLst>
              <a:ext uri="{FF2B5EF4-FFF2-40B4-BE49-F238E27FC236}">
                <a16:creationId xmlns:a16="http://schemas.microsoft.com/office/drawing/2014/main" id="{AEC2E592-1551-634C-9158-332C6B91FE48}"/>
              </a:ext>
            </a:extLst>
          </p:cNvPr>
          <p:cNvSpPr txBox="1"/>
          <p:nvPr/>
        </p:nvSpPr>
        <p:spPr>
          <a:xfrm>
            <a:off x="197361" y="4730362"/>
            <a:ext cx="1382403" cy="461665"/>
          </a:xfrm>
          <a:prstGeom prst="rect">
            <a:avLst/>
          </a:prstGeom>
          <a:noFill/>
        </p:spPr>
        <p:txBody>
          <a:bodyPr wrap="square" rtlCol="0">
            <a:spAutoFit/>
          </a:bodyPr>
          <a:lstStyle>
            <a:defPPr>
              <a:defRPr lang="fr-FR"/>
            </a:defPPr>
            <a:lvl1pPr marL="0" marR="0" lvl="0" indent="0" defTabSz="914400" eaLnBrk="1" fontAlgn="auto" latinLnBrk="0" hangingPunct="1">
              <a:lnSpc>
                <a:spcPct val="100000"/>
              </a:lnSpc>
              <a:spcBef>
                <a:spcPts val="0"/>
              </a:spcBef>
              <a:spcAft>
                <a:spcPts val="0"/>
              </a:spcAft>
              <a:buClrTx/>
              <a:buSzTx/>
              <a:buFontTx/>
              <a:buNone/>
              <a:tabLst/>
              <a:defRPr kumimoji="0" sz="1200" i="1" u="none" strike="noStrike" cap="none" spc="0" normalizeH="0" baseline="0">
                <a:ln>
                  <a:noFill/>
                </a:ln>
                <a:solidFill>
                  <a:prstClr val="black"/>
                </a:solidFill>
                <a:effectLst/>
                <a:uLnTx/>
                <a:uFillTx/>
                <a:latin typeface="Louis Vuitton" pitchFamily="2" charset="0"/>
                <a:ea typeface="+mn-ea"/>
                <a:cs typeface="+mn-cs"/>
              </a:defRPr>
            </a:lvl1pPr>
          </a:lstStyle>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System &amp; </a:t>
            </a:r>
          </a:p>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Proxy APIs</a:t>
            </a:r>
          </a:p>
        </p:txBody>
      </p:sp>
      <p:sp>
        <p:nvSpPr>
          <p:cNvPr id="47" name="Rectangle 46">
            <a:extLst>
              <a:ext uri="{FF2B5EF4-FFF2-40B4-BE49-F238E27FC236}">
                <a16:creationId xmlns:a16="http://schemas.microsoft.com/office/drawing/2014/main" id="{96C57318-3F3D-8046-B4FB-D9BC8B1EACEC}"/>
              </a:ext>
            </a:extLst>
          </p:cNvPr>
          <p:cNvSpPr/>
          <p:nvPr/>
        </p:nvSpPr>
        <p:spPr>
          <a:xfrm>
            <a:off x="6920443" y="5534419"/>
            <a:ext cx="5059030" cy="756918"/>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External Applications / Partners</a:t>
            </a:r>
          </a:p>
        </p:txBody>
      </p:sp>
      <p:pic>
        <p:nvPicPr>
          <p:cNvPr id="134" name="Graphique 133" descr="Smartphone avec un remplissage uni">
            <a:extLst>
              <a:ext uri="{FF2B5EF4-FFF2-40B4-BE49-F238E27FC236}">
                <a16:creationId xmlns:a16="http://schemas.microsoft.com/office/drawing/2014/main" id="{E01E8B8E-BA7F-4C4C-A1D4-C435C411A2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28497" y="1224628"/>
            <a:ext cx="398303" cy="398303"/>
          </a:xfrm>
          <a:prstGeom prst="rect">
            <a:avLst/>
          </a:prstGeom>
        </p:spPr>
      </p:pic>
      <p:grpSp>
        <p:nvGrpSpPr>
          <p:cNvPr id="37" name="Groupe 36">
            <a:extLst>
              <a:ext uri="{FF2B5EF4-FFF2-40B4-BE49-F238E27FC236}">
                <a16:creationId xmlns:a16="http://schemas.microsoft.com/office/drawing/2014/main" id="{BB6455E2-7EB9-D445-9296-8AF142C1807E}"/>
              </a:ext>
            </a:extLst>
          </p:cNvPr>
          <p:cNvGrpSpPr/>
          <p:nvPr/>
        </p:nvGrpSpPr>
        <p:grpSpPr>
          <a:xfrm>
            <a:off x="1616340" y="1186207"/>
            <a:ext cx="1555175" cy="644716"/>
            <a:chOff x="1579764" y="1186207"/>
            <a:chExt cx="1555175" cy="644716"/>
          </a:xfrm>
        </p:grpSpPr>
        <p:grpSp>
          <p:nvGrpSpPr>
            <p:cNvPr id="25" name="Groupe 24">
              <a:extLst>
                <a:ext uri="{FF2B5EF4-FFF2-40B4-BE49-F238E27FC236}">
                  <a16:creationId xmlns:a16="http://schemas.microsoft.com/office/drawing/2014/main" id="{628D0D85-931E-4F4C-B86C-A0C568AB82D7}"/>
                </a:ext>
              </a:extLst>
            </p:cNvPr>
            <p:cNvGrpSpPr/>
            <p:nvPr/>
          </p:nvGrpSpPr>
          <p:grpSpPr>
            <a:xfrm>
              <a:off x="1579764" y="1186207"/>
              <a:ext cx="667200" cy="644716"/>
              <a:chOff x="3822336" y="1669266"/>
              <a:chExt cx="667200" cy="644716"/>
            </a:xfrm>
          </p:grpSpPr>
          <p:pic>
            <p:nvPicPr>
              <p:cNvPr id="20" name="Graphique 19" descr="Utilisateur avec un remplissage uni">
                <a:extLst>
                  <a:ext uri="{FF2B5EF4-FFF2-40B4-BE49-F238E27FC236}">
                    <a16:creationId xmlns:a16="http://schemas.microsoft.com/office/drawing/2014/main" id="{FEA33AF1-D8E2-034D-B227-59DBC22493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89198" y="1673513"/>
                <a:ext cx="421367" cy="421367"/>
              </a:xfrm>
              <a:prstGeom prst="rect">
                <a:avLst/>
              </a:prstGeom>
            </p:spPr>
          </p:pic>
          <p:grpSp>
            <p:nvGrpSpPr>
              <p:cNvPr id="121" name="Groupe 120">
                <a:extLst>
                  <a:ext uri="{FF2B5EF4-FFF2-40B4-BE49-F238E27FC236}">
                    <a16:creationId xmlns:a16="http://schemas.microsoft.com/office/drawing/2014/main" id="{2D939AEB-5DBB-4A41-B325-D0521E3E97EB}"/>
                  </a:ext>
                </a:extLst>
              </p:cNvPr>
              <p:cNvGrpSpPr/>
              <p:nvPr/>
            </p:nvGrpSpPr>
            <p:grpSpPr>
              <a:xfrm>
                <a:off x="3822336" y="1669266"/>
                <a:ext cx="667200" cy="644716"/>
                <a:chOff x="4289848" y="2285904"/>
                <a:chExt cx="667200" cy="644716"/>
              </a:xfrm>
            </p:grpSpPr>
            <p:sp>
              <p:nvSpPr>
                <p:cNvPr id="122" name="Ellipse 121">
                  <a:extLst>
                    <a:ext uri="{FF2B5EF4-FFF2-40B4-BE49-F238E27FC236}">
                      <a16:creationId xmlns:a16="http://schemas.microsoft.com/office/drawing/2014/main" id="{571948FD-9235-8547-BEE2-E587EDEA71CD}"/>
                    </a:ext>
                  </a:extLst>
                </p:cNvPr>
                <p:cNvSpPr/>
                <p:nvPr/>
              </p:nvSpPr>
              <p:spPr>
                <a:xfrm>
                  <a:off x="4431171" y="228590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6" name="ZoneTexte 125">
                  <a:extLst>
                    <a:ext uri="{FF2B5EF4-FFF2-40B4-BE49-F238E27FC236}">
                      <a16:creationId xmlns:a16="http://schemas.microsoft.com/office/drawing/2014/main" id="{A049E41D-7418-5241-B3F4-3C06CED59922}"/>
                    </a:ext>
                  </a:extLst>
                </p:cNvPr>
                <p:cNvSpPr txBox="1"/>
                <p:nvPr/>
              </p:nvSpPr>
              <p:spPr>
                <a:xfrm>
                  <a:off x="4289848" y="2776732"/>
                  <a:ext cx="667200"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User</a:t>
                  </a:r>
                  <a:endParaRPr lang="fr-FR" sz="1200" dirty="0">
                    <a:solidFill>
                      <a:prstClr val="black"/>
                    </a:solidFill>
                    <a:latin typeface="Louis Vuitton Global" charset="0"/>
                    <a:ea typeface="ＭＳ Ｐゴシック" charset="0"/>
                  </a:endParaRPr>
                </a:p>
              </p:txBody>
            </p:sp>
          </p:grpSp>
        </p:grpSp>
        <p:cxnSp>
          <p:nvCxnSpPr>
            <p:cNvPr id="132" name="Connecteur : en angle 160">
              <a:extLst>
                <a:ext uri="{FF2B5EF4-FFF2-40B4-BE49-F238E27FC236}">
                  <a16:creationId xmlns:a16="http://schemas.microsoft.com/office/drawing/2014/main" id="{056A859A-3D78-C44C-B58B-DB4EFB4314C5}"/>
                </a:ext>
              </a:extLst>
            </p:cNvPr>
            <p:cNvCxnSpPr>
              <a:cxnSpLocks/>
              <a:stCxn id="122" idx="6"/>
              <a:endCxn id="135" idx="2"/>
            </p:cNvCxnSpPr>
            <p:nvPr/>
          </p:nvCxnSpPr>
          <p:spPr>
            <a:xfrm>
              <a:off x="2189087" y="1420207"/>
              <a:ext cx="477852" cy="4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Ellipse 134">
              <a:extLst>
                <a:ext uri="{FF2B5EF4-FFF2-40B4-BE49-F238E27FC236}">
                  <a16:creationId xmlns:a16="http://schemas.microsoft.com/office/drawing/2014/main" id="{56FA8C67-CCD6-C04C-A2FF-382E2863AE43}"/>
                </a:ext>
              </a:extLst>
            </p:cNvPr>
            <p:cNvSpPr/>
            <p:nvPr/>
          </p:nvSpPr>
          <p:spPr>
            <a:xfrm>
              <a:off x="2666939" y="119045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388" name="ZoneTexte 387">
            <a:extLst>
              <a:ext uri="{FF2B5EF4-FFF2-40B4-BE49-F238E27FC236}">
                <a16:creationId xmlns:a16="http://schemas.microsoft.com/office/drawing/2014/main" id="{E5E6C7AC-C5FD-BA4E-A95E-8F0BEB717982}"/>
              </a:ext>
            </a:extLst>
          </p:cNvPr>
          <p:cNvSpPr txBox="1"/>
          <p:nvPr/>
        </p:nvSpPr>
        <p:spPr>
          <a:xfrm>
            <a:off x="3404628" y="4410928"/>
            <a:ext cx="982802" cy="188575"/>
          </a:xfrm>
          <a:noFill/>
          <a:ln w="3175">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fr-FR"/>
            </a:defPPr>
            <a:lvl1pPr>
              <a:defRPr sz="700" b="1" i="0">
                <a:solidFill>
                  <a:srgbClr val="C00000"/>
                </a:solidFill>
                <a:latin typeface="Source Code Pro" panose="020B0509030403020204" pitchFamily="49" charset="0"/>
                <a:ea typeface="Source Code Pro" panose="020B0509030403020204" pitchFamily="49"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fr-FR" b="0" dirty="0">
              <a:highlight>
                <a:srgbClr val="FFFF00"/>
              </a:highlight>
              <a:sym typeface="Louis Vuitton Global" charset="0"/>
            </a:endParaRPr>
          </a:p>
        </p:txBody>
      </p:sp>
      <p:sp>
        <p:nvSpPr>
          <p:cNvPr id="111" name="ZoneTexte 110">
            <a:extLst>
              <a:ext uri="{FF2B5EF4-FFF2-40B4-BE49-F238E27FC236}">
                <a16:creationId xmlns:a16="http://schemas.microsoft.com/office/drawing/2014/main" id="{90FF940F-274C-44CC-919E-9BF6DE6A13AD}"/>
              </a:ext>
            </a:extLst>
          </p:cNvPr>
          <p:cNvSpPr txBox="1"/>
          <p:nvPr/>
        </p:nvSpPr>
        <p:spPr>
          <a:xfrm>
            <a:off x="2278465" y="1677035"/>
            <a:ext cx="1298903"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LVCOM/SPA</a:t>
            </a:r>
            <a:endParaRPr lang="fr-FR" sz="1200" dirty="0">
              <a:solidFill>
                <a:prstClr val="black"/>
              </a:solidFill>
              <a:latin typeface="Louis Vuitton Global" charset="0"/>
              <a:ea typeface="ＭＳ Ｐゴシック" charset="0"/>
            </a:endParaRPr>
          </a:p>
        </p:txBody>
      </p:sp>
      <p:sp>
        <p:nvSpPr>
          <p:cNvPr id="112" name="Rectangle 111">
            <a:extLst>
              <a:ext uri="{FF2B5EF4-FFF2-40B4-BE49-F238E27FC236}">
                <a16:creationId xmlns:a16="http://schemas.microsoft.com/office/drawing/2014/main" id="{CA5CF7BC-38D4-4F2D-974D-352D5BA61DEE}"/>
              </a:ext>
            </a:extLst>
          </p:cNvPr>
          <p:cNvSpPr/>
          <p:nvPr/>
        </p:nvSpPr>
        <p:spPr>
          <a:xfrm>
            <a:off x="189868" y="1144058"/>
            <a:ext cx="3098059" cy="708711"/>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defTabSz="409536" fontAlgn="base" hangingPunct="0">
              <a:spcBef>
                <a:spcPct val="0"/>
              </a:spcBef>
              <a:spcAft>
                <a:spcPct val="0"/>
              </a:spcAft>
              <a:defRPr/>
            </a:pPr>
            <a:r>
              <a:rPr lang="en-US" sz="1200" b="1" dirty="0">
                <a:solidFill>
                  <a:prstClr val="black"/>
                </a:solidFill>
                <a:latin typeface="Louis Vuitton Global" charset="0"/>
                <a:ea typeface="ＭＳ Ｐゴシック" charset="0"/>
                <a:sym typeface="Louis Vuitton Global" charset="0"/>
              </a:rPr>
              <a:t>Public Consumer</a:t>
            </a:r>
          </a:p>
        </p:txBody>
      </p:sp>
      <p:cxnSp>
        <p:nvCxnSpPr>
          <p:cNvPr id="113" name="Connecteur : en angle 160">
            <a:extLst>
              <a:ext uri="{FF2B5EF4-FFF2-40B4-BE49-F238E27FC236}">
                <a16:creationId xmlns:a16="http://schemas.microsoft.com/office/drawing/2014/main" id="{186AE5FF-5D4F-400B-A1C8-79768BB06547}"/>
              </a:ext>
            </a:extLst>
          </p:cNvPr>
          <p:cNvCxnSpPr>
            <a:cxnSpLocks/>
            <a:stCxn id="123" idx="6"/>
            <a:endCxn id="5132" idx="1"/>
          </p:cNvCxnSpPr>
          <p:nvPr/>
        </p:nvCxnSpPr>
        <p:spPr>
          <a:xfrm flipV="1">
            <a:off x="3171515" y="1487088"/>
            <a:ext cx="2570516" cy="220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oupe 115">
            <a:extLst>
              <a:ext uri="{FF2B5EF4-FFF2-40B4-BE49-F238E27FC236}">
                <a16:creationId xmlns:a16="http://schemas.microsoft.com/office/drawing/2014/main" id="{9C30AFF6-6F76-4646-AE09-2CBB1405E91F}"/>
              </a:ext>
            </a:extLst>
          </p:cNvPr>
          <p:cNvGrpSpPr/>
          <p:nvPr/>
        </p:nvGrpSpPr>
        <p:grpSpPr>
          <a:xfrm>
            <a:off x="1757663" y="1270865"/>
            <a:ext cx="1413852" cy="541573"/>
            <a:chOff x="1721087" y="1186207"/>
            <a:chExt cx="1413852" cy="541573"/>
          </a:xfrm>
        </p:grpSpPr>
        <p:grpSp>
          <p:nvGrpSpPr>
            <p:cNvPr id="117" name="Groupe 116">
              <a:extLst>
                <a:ext uri="{FF2B5EF4-FFF2-40B4-BE49-F238E27FC236}">
                  <a16:creationId xmlns:a16="http://schemas.microsoft.com/office/drawing/2014/main" id="{EB2D670A-1885-45EC-9E2A-A4BC2A36B5DB}"/>
                </a:ext>
              </a:extLst>
            </p:cNvPr>
            <p:cNvGrpSpPr/>
            <p:nvPr/>
          </p:nvGrpSpPr>
          <p:grpSpPr>
            <a:xfrm>
              <a:off x="1721087" y="1186207"/>
              <a:ext cx="866183" cy="541573"/>
              <a:chOff x="3963659" y="1669266"/>
              <a:chExt cx="866183" cy="541573"/>
            </a:xfrm>
          </p:grpSpPr>
          <p:pic>
            <p:nvPicPr>
              <p:cNvPr id="124" name="Graphique 123" descr="Utilisateur avec un remplissage uni">
                <a:extLst>
                  <a:ext uri="{FF2B5EF4-FFF2-40B4-BE49-F238E27FC236}">
                    <a16:creationId xmlns:a16="http://schemas.microsoft.com/office/drawing/2014/main" id="{42079907-87C6-4D5B-82E1-520AADDE157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89198" y="1673513"/>
                <a:ext cx="421367" cy="421367"/>
              </a:xfrm>
              <a:prstGeom prst="rect">
                <a:avLst/>
              </a:prstGeom>
            </p:spPr>
          </p:pic>
          <p:grpSp>
            <p:nvGrpSpPr>
              <p:cNvPr id="125" name="Groupe 124">
                <a:extLst>
                  <a:ext uri="{FF2B5EF4-FFF2-40B4-BE49-F238E27FC236}">
                    <a16:creationId xmlns:a16="http://schemas.microsoft.com/office/drawing/2014/main" id="{DE582189-AD41-4FCB-8A11-B403D3D7461B}"/>
                  </a:ext>
                </a:extLst>
              </p:cNvPr>
              <p:cNvGrpSpPr/>
              <p:nvPr/>
            </p:nvGrpSpPr>
            <p:grpSpPr>
              <a:xfrm>
                <a:off x="3963659" y="1669266"/>
                <a:ext cx="866183" cy="541573"/>
                <a:chOff x="4431171" y="2285904"/>
                <a:chExt cx="866183" cy="541573"/>
              </a:xfrm>
            </p:grpSpPr>
            <p:sp>
              <p:nvSpPr>
                <p:cNvPr id="127" name="Ellipse 126">
                  <a:extLst>
                    <a:ext uri="{FF2B5EF4-FFF2-40B4-BE49-F238E27FC236}">
                      <a16:creationId xmlns:a16="http://schemas.microsoft.com/office/drawing/2014/main" id="{BD99D5E7-F99A-45FD-892A-9A7B03A656BF}"/>
                    </a:ext>
                  </a:extLst>
                </p:cNvPr>
                <p:cNvSpPr/>
                <p:nvPr/>
              </p:nvSpPr>
              <p:spPr>
                <a:xfrm>
                  <a:off x="4431171" y="228590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8" name="ZoneTexte 127">
                  <a:extLst>
                    <a:ext uri="{FF2B5EF4-FFF2-40B4-BE49-F238E27FC236}">
                      <a16:creationId xmlns:a16="http://schemas.microsoft.com/office/drawing/2014/main" id="{CB8A22EA-ECAC-469F-926D-6CBBED052A99}"/>
                    </a:ext>
                  </a:extLst>
                </p:cNvPr>
                <p:cNvSpPr txBox="1"/>
                <p:nvPr/>
              </p:nvSpPr>
              <p:spPr>
                <a:xfrm>
                  <a:off x="4630154" y="2673589"/>
                  <a:ext cx="667200"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User</a:t>
                  </a:r>
                  <a:endParaRPr lang="fr-FR" sz="1200" dirty="0">
                    <a:solidFill>
                      <a:prstClr val="black"/>
                    </a:solidFill>
                    <a:latin typeface="Louis Vuitton Global" charset="0"/>
                    <a:ea typeface="ＭＳ Ｐゴシック" charset="0"/>
                  </a:endParaRPr>
                </a:p>
              </p:txBody>
            </p:sp>
          </p:grpSp>
        </p:grpSp>
        <p:cxnSp>
          <p:nvCxnSpPr>
            <p:cNvPr id="120" name="Connecteur : en angle 160">
              <a:extLst>
                <a:ext uri="{FF2B5EF4-FFF2-40B4-BE49-F238E27FC236}">
                  <a16:creationId xmlns:a16="http://schemas.microsoft.com/office/drawing/2014/main" id="{E4B53785-6602-4667-8180-32436016CBC8}"/>
                </a:ext>
              </a:extLst>
            </p:cNvPr>
            <p:cNvCxnSpPr>
              <a:cxnSpLocks/>
              <a:stCxn id="127" idx="6"/>
              <a:endCxn id="123" idx="2"/>
            </p:cNvCxnSpPr>
            <p:nvPr/>
          </p:nvCxnSpPr>
          <p:spPr>
            <a:xfrm>
              <a:off x="2189087" y="1420207"/>
              <a:ext cx="477852" cy="4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Ellipse 122">
              <a:extLst>
                <a:ext uri="{FF2B5EF4-FFF2-40B4-BE49-F238E27FC236}">
                  <a16:creationId xmlns:a16="http://schemas.microsoft.com/office/drawing/2014/main" id="{F5D27FFE-7395-46A6-A4E5-BB3C889E145E}"/>
                </a:ext>
              </a:extLst>
            </p:cNvPr>
            <p:cNvSpPr/>
            <p:nvPr/>
          </p:nvSpPr>
          <p:spPr>
            <a:xfrm>
              <a:off x="2666939" y="119045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cxnSp>
        <p:nvCxnSpPr>
          <p:cNvPr id="301" name="Connecteur : en angle 160">
            <a:extLst>
              <a:ext uri="{FF2B5EF4-FFF2-40B4-BE49-F238E27FC236}">
                <a16:creationId xmlns:a16="http://schemas.microsoft.com/office/drawing/2014/main" id="{8C54228F-FF1E-4332-B923-D21F08D9BF36}"/>
              </a:ext>
            </a:extLst>
          </p:cNvPr>
          <p:cNvCxnSpPr>
            <a:cxnSpLocks/>
          </p:cNvCxnSpPr>
          <p:nvPr/>
        </p:nvCxnSpPr>
        <p:spPr>
          <a:xfrm rot="5400000">
            <a:off x="5264739" y="5356055"/>
            <a:ext cx="626862" cy="0"/>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F94837B-926B-C237-632C-3C43AE0282CD}"/>
              </a:ext>
            </a:extLst>
          </p:cNvPr>
          <p:cNvGrpSpPr/>
          <p:nvPr/>
        </p:nvGrpSpPr>
        <p:grpSpPr>
          <a:xfrm>
            <a:off x="3758671" y="2462241"/>
            <a:ext cx="2018402" cy="402657"/>
            <a:chOff x="3762164" y="3484335"/>
            <a:chExt cx="2018402" cy="402657"/>
          </a:xfrm>
        </p:grpSpPr>
        <p:pic>
          <p:nvPicPr>
            <p:cNvPr id="4" name="Image 17">
              <a:extLst>
                <a:ext uri="{FF2B5EF4-FFF2-40B4-BE49-F238E27FC236}">
                  <a16:creationId xmlns:a16="http://schemas.microsoft.com/office/drawing/2014/main" id="{BC1C9F81-D886-E4CA-9CE7-2A3A10152529}"/>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5" name="Rectangle 4">
              <a:extLst>
                <a:ext uri="{FF2B5EF4-FFF2-40B4-BE49-F238E27FC236}">
                  <a16:creationId xmlns:a16="http://schemas.microsoft.com/office/drawing/2014/main" id="{3B6EAACB-7F6F-CD63-F737-73231E79EB18}"/>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e-</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quotations</a:t>
              </a:r>
              <a:r>
                <a:rPr lang="fr-FR" sz="1400" b="1" dirty="0">
                  <a:solidFill>
                    <a:schemeClr val="tx1"/>
                  </a:solidFill>
                  <a:latin typeface="+mj-lt"/>
                  <a:ea typeface="Louis Vuitton Global" pitchFamily="2" charset="-128"/>
                  <a:cs typeface="Louis Vuitton Global" pitchFamily="2" charset="-128"/>
                </a:rPr>
                <a:t>-issue</a:t>
              </a:r>
              <a:endParaRPr lang="fr-FR" sz="3200" b="1" dirty="0">
                <a:solidFill>
                  <a:schemeClr val="tx1"/>
                </a:solidFill>
                <a:latin typeface="+mj-lt"/>
                <a:ea typeface="Louis Vuitton Global" pitchFamily="2" charset="-128"/>
                <a:cs typeface="Louis Vuitton Global" pitchFamily="2" charset="-128"/>
              </a:endParaRPr>
            </a:p>
          </p:txBody>
        </p:sp>
      </p:grpSp>
      <p:sp>
        <p:nvSpPr>
          <p:cNvPr id="10" name="ZoneTexte 136">
            <a:extLst>
              <a:ext uri="{FF2B5EF4-FFF2-40B4-BE49-F238E27FC236}">
                <a16:creationId xmlns:a16="http://schemas.microsoft.com/office/drawing/2014/main" id="{BEE3CB9A-CF94-8C7E-B043-3DBDB228DC19}"/>
              </a:ext>
            </a:extLst>
          </p:cNvPr>
          <p:cNvSpPr txBox="1"/>
          <p:nvPr/>
        </p:nvSpPr>
        <p:spPr>
          <a:xfrm>
            <a:off x="5120972" y="6175365"/>
            <a:ext cx="973817"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MAINFRAME</a:t>
            </a:r>
            <a:endParaRPr lang="fr-FR" sz="1200" dirty="0">
              <a:solidFill>
                <a:prstClr val="black"/>
              </a:solidFill>
              <a:latin typeface="Louis Vuitton Global" charset="0"/>
              <a:ea typeface="ＭＳ Ｐゴシック" charset="0"/>
            </a:endParaRPr>
          </a:p>
        </p:txBody>
      </p:sp>
      <p:cxnSp>
        <p:nvCxnSpPr>
          <p:cNvPr id="11" name="Connecteur : en angle 160">
            <a:extLst>
              <a:ext uri="{FF2B5EF4-FFF2-40B4-BE49-F238E27FC236}">
                <a16:creationId xmlns:a16="http://schemas.microsoft.com/office/drawing/2014/main" id="{15549335-7B63-4DCB-C50A-B74A4D55C453}"/>
              </a:ext>
            </a:extLst>
          </p:cNvPr>
          <p:cNvCxnSpPr>
            <a:cxnSpLocks/>
            <a:stCxn id="112" idx="2"/>
            <a:endCxn id="4" idx="0"/>
          </p:cNvCxnSpPr>
          <p:nvPr/>
        </p:nvCxnSpPr>
        <p:spPr>
          <a:xfrm rot="16200000" flipH="1">
            <a:off x="3364200" y="227466"/>
            <a:ext cx="609472" cy="3860077"/>
          </a:xfrm>
          <a:prstGeom prst="bentConnector3">
            <a:avLst>
              <a:gd name="adj1" fmla="val 3194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8204AE7-7E2A-4092-060F-0924F00555BD}"/>
              </a:ext>
            </a:extLst>
          </p:cNvPr>
          <p:cNvGrpSpPr/>
          <p:nvPr/>
        </p:nvGrpSpPr>
        <p:grpSpPr>
          <a:xfrm>
            <a:off x="3723629" y="4599503"/>
            <a:ext cx="2018402" cy="402657"/>
            <a:chOff x="3762164" y="3484335"/>
            <a:chExt cx="2018402" cy="402657"/>
          </a:xfrm>
        </p:grpSpPr>
        <p:pic>
          <p:nvPicPr>
            <p:cNvPr id="15" name="Image 17">
              <a:extLst>
                <a:ext uri="{FF2B5EF4-FFF2-40B4-BE49-F238E27FC236}">
                  <a16:creationId xmlns:a16="http://schemas.microsoft.com/office/drawing/2014/main" id="{7CBADFFA-B22E-8A10-91A8-A166695E7F64}"/>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16" name="Rectangle 15">
              <a:extLst>
                <a:ext uri="{FF2B5EF4-FFF2-40B4-BE49-F238E27FC236}">
                  <a16:creationId xmlns:a16="http://schemas.microsoft.com/office/drawing/2014/main" id="{62C080FA-B47D-08D7-E5B5-CDDC4446113C}"/>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s-</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policy-issuance</a:t>
              </a:r>
              <a:endParaRPr lang="fr-FR" sz="1400" b="1" dirty="0">
                <a:solidFill>
                  <a:schemeClr val="tx1"/>
                </a:solidFill>
                <a:latin typeface="+mj-lt"/>
                <a:ea typeface="Louis Vuitton Global" pitchFamily="2" charset="-128"/>
                <a:cs typeface="Louis Vuitton Global" pitchFamily="2" charset="-128"/>
              </a:endParaRPr>
            </a:p>
          </p:txBody>
        </p:sp>
      </p:grpSp>
      <p:cxnSp>
        <p:nvCxnSpPr>
          <p:cNvPr id="22" name="Connecteur : en angle 160">
            <a:extLst>
              <a:ext uri="{FF2B5EF4-FFF2-40B4-BE49-F238E27FC236}">
                <a16:creationId xmlns:a16="http://schemas.microsoft.com/office/drawing/2014/main" id="{8776D011-4A3A-C1F8-8255-9341E5CE2589}"/>
              </a:ext>
            </a:extLst>
          </p:cNvPr>
          <p:cNvCxnSpPr>
            <a:cxnSpLocks/>
            <a:stCxn id="5132" idx="2"/>
            <a:endCxn id="4" idx="3"/>
          </p:cNvCxnSpPr>
          <p:nvPr/>
        </p:nvCxnSpPr>
        <p:spPr>
          <a:xfrm rot="5400000">
            <a:off x="5480952" y="2092028"/>
            <a:ext cx="867663" cy="275420"/>
          </a:xfrm>
          <a:prstGeom prst="bentConnector2">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2DDDD75-84F9-22C3-998B-0152A20D3925}"/>
              </a:ext>
            </a:extLst>
          </p:cNvPr>
          <p:cNvGrpSpPr/>
          <p:nvPr/>
        </p:nvGrpSpPr>
        <p:grpSpPr>
          <a:xfrm>
            <a:off x="7683311" y="3615004"/>
            <a:ext cx="2018402" cy="402657"/>
            <a:chOff x="3762164" y="3484335"/>
            <a:chExt cx="2018402" cy="402657"/>
          </a:xfrm>
        </p:grpSpPr>
        <p:pic>
          <p:nvPicPr>
            <p:cNvPr id="27" name="Image 17">
              <a:extLst>
                <a:ext uri="{FF2B5EF4-FFF2-40B4-BE49-F238E27FC236}">
                  <a16:creationId xmlns:a16="http://schemas.microsoft.com/office/drawing/2014/main" id="{B274946F-3A02-57D0-C829-C9753E257435}"/>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28" name="Rectangle 27">
              <a:extLst>
                <a:ext uri="{FF2B5EF4-FFF2-40B4-BE49-F238E27FC236}">
                  <a16:creationId xmlns:a16="http://schemas.microsoft.com/office/drawing/2014/main" id="{8C85F035-84F3-3EE4-6934-DA9BADA94171}"/>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p-</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policy-issuance</a:t>
              </a:r>
              <a:endParaRPr lang="fr-FR" sz="1400" b="1" dirty="0">
                <a:solidFill>
                  <a:schemeClr val="tx1"/>
                </a:solidFill>
                <a:latin typeface="+mj-lt"/>
                <a:ea typeface="Louis Vuitton Global" pitchFamily="2" charset="-128"/>
                <a:cs typeface="Louis Vuitton Global" pitchFamily="2" charset="-128"/>
              </a:endParaRPr>
            </a:p>
          </p:txBody>
        </p:sp>
      </p:grpSp>
      <p:pic>
        <p:nvPicPr>
          <p:cNvPr id="5128" name="Picture 8">
            <a:extLst>
              <a:ext uri="{FF2B5EF4-FFF2-40B4-BE49-F238E27FC236}">
                <a16:creationId xmlns:a16="http://schemas.microsoft.com/office/drawing/2014/main" id="{42BB42BA-5560-2C41-4A75-88F438C8AF1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47835" y="2399311"/>
            <a:ext cx="551558" cy="55155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08CF860C-D499-06E2-4D27-F15236403D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5203" y="5563463"/>
            <a:ext cx="715318" cy="711533"/>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SPA">
            <a:extLst>
              <a:ext uri="{FF2B5EF4-FFF2-40B4-BE49-F238E27FC236}">
                <a16:creationId xmlns:a16="http://schemas.microsoft.com/office/drawing/2014/main" id="{9FCF7094-65FF-5E4A-16B9-996C5E0A4DB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42031" y="1178268"/>
            <a:ext cx="620924" cy="617639"/>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136">
            <a:extLst>
              <a:ext uri="{FF2B5EF4-FFF2-40B4-BE49-F238E27FC236}">
                <a16:creationId xmlns:a16="http://schemas.microsoft.com/office/drawing/2014/main" id="{A5B8437E-3553-430C-DE33-58028518D3EB}"/>
              </a:ext>
            </a:extLst>
          </p:cNvPr>
          <p:cNvSpPr txBox="1"/>
          <p:nvPr/>
        </p:nvSpPr>
        <p:spPr>
          <a:xfrm>
            <a:off x="5876046" y="1651320"/>
            <a:ext cx="973817"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b="1" dirty="0">
                <a:solidFill>
                  <a:prstClr val="black"/>
                </a:solidFill>
                <a:latin typeface="Louis Vuitton Global" charset="0"/>
                <a:ea typeface="ＭＳ Ｐゴシック" charset="0"/>
              </a:rPr>
              <a:t>SPA</a:t>
            </a:r>
            <a:endParaRPr lang="fr-FR" sz="1200" b="1" dirty="0">
              <a:solidFill>
                <a:prstClr val="black"/>
              </a:solidFill>
              <a:latin typeface="Louis Vuitton Global" charset="0"/>
              <a:ea typeface="ＭＳ Ｐゴシック" charset="0"/>
            </a:endParaRPr>
          </a:p>
        </p:txBody>
      </p:sp>
      <p:cxnSp>
        <p:nvCxnSpPr>
          <p:cNvPr id="54" name="Connecteur : en angle 160" descr="Publish">
            <a:extLst>
              <a:ext uri="{FF2B5EF4-FFF2-40B4-BE49-F238E27FC236}">
                <a16:creationId xmlns:a16="http://schemas.microsoft.com/office/drawing/2014/main" id="{DB6A365F-06CC-3816-C766-420EA3C1C26C}"/>
              </a:ext>
              <a:ext uri="{C183D7F6-B498-43B3-948B-1728B52AA6E4}">
                <adec:decorative xmlns:adec="http://schemas.microsoft.com/office/drawing/2017/decorative" val="0"/>
              </a:ext>
            </a:extLst>
          </p:cNvPr>
          <p:cNvCxnSpPr>
            <a:cxnSpLocks/>
            <a:stCxn id="4" idx="2"/>
            <a:endCxn id="5128" idx="1"/>
          </p:cNvCxnSpPr>
          <p:nvPr/>
        </p:nvCxnSpPr>
        <p:spPr>
          <a:xfrm rot="5400000" flipH="1" flipV="1">
            <a:off x="7328501" y="945564"/>
            <a:ext cx="189808" cy="3648860"/>
          </a:xfrm>
          <a:prstGeom prst="bentConnector4">
            <a:avLst>
              <a:gd name="adj1" fmla="val -120437"/>
              <a:gd name="adj2" fmla="val 5244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126D785-55C5-B345-A6C0-D06FD5A9D858}"/>
              </a:ext>
            </a:extLst>
          </p:cNvPr>
          <p:cNvSpPr/>
          <p:nvPr/>
        </p:nvSpPr>
        <p:spPr>
          <a:xfrm>
            <a:off x="8942931" y="2867397"/>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err="1">
                <a:solidFill>
                  <a:schemeClr val="tx1"/>
                </a:solidFill>
                <a:latin typeface="+mj-lt"/>
                <a:ea typeface="Louis Vuitton Global" pitchFamily="2" charset="-128"/>
                <a:cs typeface="Louis Vuitton Global" pitchFamily="2" charset="-128"/>
              </a:rPr>
              <a:t>Anypoint</a:t>
            </a:r>
            <a:r>
              <a:rPr lang="fr-FR" sz="1400" b="1" dirty="0">
                <a:solidFill>
                  <a:schemeClr val="tx1"/>
                </a:solidFill>
                <a:latin typeface="+mj-lt"/>
                <a:ea typeface="Louis Vuitton Global" pitchFamily="2" charset="-128"/>
                <a:cs typeface="Louis Vuitton Global" pitchFamily="2" charset="-128"/>
              </a:rPr>
              <a:t> </a:t>
            </a:r>
            <a:r>
              <a:rPr lang="fr-FR" sz="1400" b="1" dirty="0" err="1">
                <a:solidFill>
                  <a:schemeClr val="tx1"/>
                </a:solidFill>
                <a:latin typeface="+mj-lt"/>
                <a:ea typeface="Louis Vuitton Global" pitchFamily="2" charset="-128"/>
                <a:cs typeface="Louis Vuitton Global" pitchFamily="2" charset="-128"/>
              </a:rPr>
              <a:t>Mq</a:t>
            </a:r>
            <a:endParaRPr lang="fr-FR" sz="3200" b="1" dirty="0">
              <a:solidFill>
                <a:schemeClr val="tx1"/>
              </a:solidFill>
              <a:latin typeface="+mj-lt"/>
              <a:ea typeface="Louis Vuitton Global" pitchFamily="2" charset="-128"/>
              <a:cs typeface="Louis Vuitton Global" pitchFamily="2" charset="-128"/>
            </a:endParaRPr>
          </a:p>
        </p:txBody>
      </p:sp>
      <p:cxnSp>
        <p:nvCxnSpPr>
          <p:cNvPr id="65" name="Connecteur : en angle 160">
            <a:extLst>
              <a:ext uri="{FF2B5EF4-FFF2-40B4-BE49-F238E27FC236}">
                <a16:creationId xmlns:a16="http://schemas.microsoft.com/office/drawing/2014/main" id="{22F09C67-2FB7-9BE7-271C-EC0FB6CBBA12}"/>
              </a:ext>
            </a:extLst>
          </p:cNvPr>
          <p:cNvCxnSpPr>
            <a:cxnSpLocks/>
            <a:stCxn id="27" idx="2"/>
            <a:endCxn id="15" idx="0"/>
          </p:cNvCxnSpPr>
          <p:nvPr/>
        </p:nvCxnSpPr>
        <p:spPr>
          <a:xfrm rot="5400000">
            <a:off x="7252853" y="2328741"/>
            <a:ext cx="581842" cy="3959682"/>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136" name="Picture 16">
            <a:extLst>
              <a:ext uri="{FF2B5EF4-FFF2-40B4-BE49-F238E27FC236}">
                <a16:creationId xmlns:a16="http://schemas.microsoft.com/office/drawing/2014/main" id="{F60A5E2C-4737-2CD1-85B8-453EFD5B2BA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03626" y="5625444"/>
            <a:ext cx="590695" cy="58757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0D7EF50E-C58B-9590-B606-4BA9878C0C4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90209" y="1929553"/>
            <a:ext cx="466772" cy="466772"/>
          </a:xfrm>
          <a:prstGeom prst="rect">
            <a:avLst/>
          </a:prstGeom>
          <a:noFill/>
          <a:extLst>
            <a:ext uri="{909E8E84-426E-40DD-AFC4-6F175D3DCCD1}">
              <a14:hiddenFill xmlns:a14="http://schemas.microsoft.com/office/drawing/2010/main">
                <a:solidFill>
                  <a:srgbClr val="FFFFFF"/>
                </a:solidFill>
              </a14:hiddenFill>
            </a:ext>
          </a:extLst>
        </p:spPr>
      </p:pic>
      <p:sp>
        <p:nvSpPr>
          <p:cNvPr id="86" name="ZoneTexte 136">
            <a:extLst>
              <a:ext uri="{FF2B5EF4-FFF2-40B4-BE49-F238E27FC236}">
                <a16:creationId xmlns:a16="http://schemas.microsoft.com/office/drawing/2014/main" id="{68C1CA28-DFFF-89B4-BB36-6E03FB249E93}"/>
              </a:ext>
            </a:extLst>
          </p:cNvPr>
          <p:cNvSpPr txBox="1"/>
          <p:nvPr/>
        </p:nvSpPr>
        <p:spPr>
          <a:xfrm>
            <a:off x="7745920" y="2679198"/>
            <a:ext cx="1777694" cy="153888"/>
          </a:xfrm>
          <a:prstGeom prst="rect">
            <a:avLst/>
          </a:prstGeom>
          <a:noFill/>
        </p:spPr>
        <p:txBody>
          <a:bodyPr wrap="square" lIns="0" tIns="0" rIns="0" bIns="0" rtlCol="0">
            <a:spAutoFit/>
          </a:bodyPr>
          <a:lstStyle/>
          <a:p>
            <a:pPr defTabSz="409536" fontAlgn="base" hangingPunct="0">
              <a:spcBef>
                <a:spcPct val="0"/>
              </a:spcBef>
              <a:spcAft>
                <a:spcPct val="0"/>
              </a:spcAft>
              <a:defRPr/>
            </a:pPr>
            <a:r>
              <a:rPr lang="fr-FR" sz="1000" b="1" dirty="0" err="1">
                <a:solidFill>
                  <a:prstClr val="black"/>
                </a:solidFill>
                <a:latin typeface="+mj-lt"/>
                <a:ea typeface="ＭＳ Ｐゴシック" charset="0"/>
              </a:rPr>
              <a:t>Publish</a:t>
            </a:r>
            <a:r>
              <a:rPr lang="fr-FR" sz="1000" b="1" dirty="0">
                <a:solidFill>
                  <a:prstClr val="black"/>
                </a:solidFill>
                <a:latin typeface="+mj-lt"/>
                <a:ea typeface="ＭＳ Ｐゴシック" charset="0"/>
              </a:rPr>
              <a:t> to Q</a:t>
            </a:r>
            <a:endParaRPr lang="fr-FR" sz="1200" b="1" dirty="0">
              <a:solidFill>
                <a:prstClr val="black"/>
              </a:solidFill>
              <a:latin typeface="+mj-lt"/>
              <a:ea typeface="ＭＳ Ｐゴシック" charset="0"/>
            </a:endParaRPr>
          </a:p>
        </p:txBody>
      </p:sp>
      <p:sp>
        <p:nvSpPr>
          <p:cNvPr id="87" name="ZoneTexte 136">
            <a:extLst>
              <a:ext uri="{FF2B5EF4-FFF2-40B4-BE49-F238E27FC236}">
                <a16:creationId xmlns:a16="http://schemas.microsoft.com/office/drawing/2014/main" id="{FE2B9E2C-7380-ABD8-63C7-9388E215A4B7}"/>
              </a:ext>
            </a:extLst>
          </p:cNvPr>
          <p:cNvSpPr txBox="1"/>
          <p:nvPr/>
        </p:nvSpPr>
        <p:spPr>
          <a:xfrm>
            <a:off x="8634767" y="3374886"/>
            <a:ext cx="1777694" cy="153888"/>
          </a:xfrm>
          <a:prstGeom prst="rect">
            <a:avLst/>
          </a:prstGeom>
          <a:noFill/>
        </p:spPr>
        <p:txBody>
          <a:bodyPr wrap="square" lIns="0" tIns="0" rIns="0" bIns="0" rtlCol="0">
            <a:spAutoFit/>
          </a:bodyPr>
          <a:lstStyle/>
          <a:p>
            <a:pPr defTabSz="409536" fontAlgn="base" hangingPunct="0">
              <a:spcBef>
                <a:spcPct val="0"/>
              </a:spcBef>
              <a:spcAft>
                <a:spcPct val="0"/>
              </a:spcAft>
              <a:defRPr/>
            </a:pPr>
            <a:r>
              <a:rPr lang="fr-FR" sz="1000" b="1" dirty="0" err="1">
                <a:solidFill>
                  <a:prstClr val="black"/>
                </a:solidFill>
                <a:latin typeface="+mj-lt"/>
                <a:ea typeface="ＭＳ Ｐゴシック" charset="0"/>
              </a:rPr>
              <a:t>Subscribe</a:t>
            </a:r>
            <a:r>
              <a:rPr lang="fr-FR" sz="1000" b="1" dirty="0">
                <a:solidFill>
                  <a:prstClr val="black"/>
                </a:solidFill>
                <a:latin typeface="+mj-lt"/>
                <a:ea typeface="ＭＳ Ｐゴシック" charset="0"/>
              </a:rPr>
              <a:t> to Q</a:t>
            </a:r>
            <a:endParaRPr lang="fr-FR" sz="1200" b="1" dirty="0">
              <a:solidFill>
                <a:prstClr val="black"/>
              </a:solidFill>
              <a:latin typeface="+mj-lt"/>
              <a:ea typeface="ＭＳ Ｐゴシック" charset="0"/>
            </a:endParaRPr>
          </a:p>
        </p:txBody>
      </p:sp>
      <p:sp>
        <p:nvSpPr>
          <p:cNvPr id="9" name="Rectangle : avec coins arrondis en diagonale 146">
            <a:extLst>
              <a:ext uri="{FF2B5EF4-FFF2-40B4-BE49-F238E27FC236}">
                <a16:creationId xmlns:a16="http://schemas.microsoft.com/office/drawing/2014/main" id="{0C6FFA22-4498-B709-7C3D-956155065DDD}"/>
              </a:ext>
            </a:extLst>
          </p:cNvPr>
          <p:cNvSpPr/>
          <p:nvPr/>
        </p:nvSpPr>
        <p:spPr>
          <a:xfrm>
            <a:off x="3563921" y="3480821"/>
            <a:ext cx="2701412"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Transform the payload as per the system</a:t>
            </a:r>
          </a:p>
        </p:txBody>
      </p:sp>
      <p:sp>
        <p:nvSpPr>
          <p:cNvPr id="12" name="Rectangle : avec coins arrondis en diagonale 146">
            <a:extLst>
              <a:ext uri="{FF2B5EF4-FFF2-40B4-BE49-F238E27FC236}">
                <a16:creationId xmlns:a16="http://schemas.microsoft.com/office/drawing/2014/main" id="{25F4B7EE-977C-6FD0-8B07-1304B433842E}"/>
              </a:ext>
            </a:extLst>
          </p:cNvPr>
          <p:cNvSpPr/>
          <p:nvPr/>
        </p:nvSpPr>
        <p:spPr>
          <a:xfrm>
            <a:off x="1236007" y="2421412"/>
            <a:ext cx="2069211"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POST /api/v1/polices/{</a:t>
            </a:r>
            <a:r>
              <a:rPr lang="en-US" sz="1200" b="1" dirty="0" err="1">
                <a:solidFill>
                  <a:schemeClr val="tx1"/>
                </a:solidFill>
                <a:latin typeface="+mj-lt"/>
                <a:ea typeface="Louis Vuitton Global" pitchFamily="2" charset="-128"/>
                <a:cs typeface="Louis Vuitton Global" pitchFamily="2" charset="-128"/>
                <a:sym typeface="Louis Vuitton Global" charset="0"/>
              </a:rPr>
              <a:t>qId</a:t>
            </a:r>
            <a:r>
              <a:rPr lang="en-US" sz="1200" b="1" dirty="0">
                <a:solidFill>
                  <a:schemeClr val="tx1"/>
                </a:solidFill>
                <a:latin typeface="+mj-lt"/>
                <a:ea typeface="Louis Vuitton Global" pitchFamily="2" charset="-128"/>
                <a:cs typeface="Louis Vuitton Global" pitchFamily="2" charset="-128"/>
                <a:sym typeface="Louis Vuitton Global" charset="0"/>
              </a:rPr>
              <a:t>}</a:t>
            </a:r>
          </a:p>
          <a:p>
            <a:r>
              <a:rPr lang="en-US" sz="1200" b="1" dirty="0">
                <a:solidFill>
                  <a:schemeClr val="tx1"/>
                </a:solidFill>
                <a:latin typeface="+mj-lt"/>
                <a:ea typeface="Louis Vuitton Global" pitchFamily="2" charset="-128"/>
                <a:cs typeface="Louis Vuitton Global" pitchFamily="2" charset="-128"/>
                <a:sym typeface="Louis Vuitton Global" charset="0"/>
              </a:rPr>
              <a:t>GET /api/v1/ polices /{</a:t>
            </a:r>
            <a:r>
              <a:rPr lang="en-US" sz="1200" b="1" dirty="0" err="1">
                <a:solidFill>
                  <a:schemeClr val="tx1"/>
                </a:solidFill>
                <a:latin typeface="+mj-lt"/>
                <a:ea typeface="Louis Vuitton Global" pitchFamily="2" charset="-128"/>
                <a:cs typeface="Louis Vuitton Global" pitchFamily="2" charset="-128"/>
                <a:sym typeface="Louis Vuitton Global" charset="0"/>
              </a:rPr>
              <a:t>pId</a:t>
            </a:r>
            <a:r>
              <a:rPr lang="en-US" sz="1200" b="1" dirty="0">
                <a:solidFill>
                  <a:schemeClr val="tx1"/>
                </a:solidFill>
                <a:latin typeface="+mj-lt"/>
                <a:ea typeface="Louis Vuitton Global" pitchFamily="2" charset="-128"/>
                <a:cs typeface="Louis Vuitton Global" pitchFamily="2" charset="-128"/>
                <a:sym typeface="Louis Vuitton Global" charset="0"/>
              </a:rPr>
              <a:t>}</a:t>
            </a:r>
          </a:p>
        </p:txBody>
      </p:sp>
      <p:sp>
        <p:nvSpPr>
          <p:cNvPr id="13" name="Rectangle : avec coins arrondis en diagonale 146">
            <a:extLst>
              <a:ext uri="{FF2B5EF4-FFF2-40B4-BE49-F238E27FC236}">
                <a16:creationId xmlns:a16="http://schemas.microsoft.com/office/drawing/2014/main" id="{CF44684B-F18C-9418-CB61-57A735D130E3}"/>
              </a:ext>
            </a:extLst>
          </p:cNvPr>
          <p:cNvSpPr/>
          <p:nvPr/>
        </p:nvSpPr>
        <p:spPr>
          <a:xfrm>
            <a:off x="1192381" y="4537339"/>
            <a:ext cx="2069211"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POST /api/v1/polices/{</a:t>
            </a:r>
            <a:r>
              <a:rPr lang="en-US" sz="1200" b="1" dirty="0" err="1">
                <a:solidFill>
                  <a:schemeClr val="tx1"/>
                </a:solidFill>
                <a:latin typeface="+mj-lt"/>
                <a:ea typeface="Louis Vuitton Global" pitchFamily="2" charset="-128"/>
                <a:cs typeface="Louis Vuitton Global" pitchFamily="2" charset="-128"/>
                <a:sym typeface="Louis Vuitton Global" charset="0"/>
              </a:rPr>
              <a:t>qId</a:t>
            </a:r>
            <a:r>
              <a:rPr lang="en-US" sz="1200" b="1" dirty="0">
                <a:solidFill>
                  <a:schemeClr val="tx1"/>
                </a:solidFill>
                <a:latin typeface="+mj-lt"/>
                <a:ea typeface="Louis Vuitton Global" pitchFamily="2" charset="-128"/>
                <a:cs typeface="Louis Vuitton Global" pitchFamily="2" charset="-128"/>
                <a:sym typeface="Louis Vuitton Global" charset="0"/>
              </a:rPr>
              <a:t>}</a:t>
            </a:r>
          </a:p>
          <a:p>
            <a:r>
              <a:rPr lang="en-US" sz="1200" b="1" dirty="0">
                <a:solidFill>
                  <a:schemeClr val="tx1"/>
                </a:solidFill>
                <a:latin typeface="+mj-lt"/>
                <a:ea typeface="Louis Vuitton Global" pitchFamily="2" charset="-128"/>
                <a:cs typeface="Louis Vuitton Global" pitchFamily="2" charset="-128"/>
                <a:sym typeface="Louis Vuitton Global" charset="0"/>
              </a:rPr>
              <a:t>GET /api/v1/ polices /{</a:t>
            </a:r>
            <a:r>
              <a:rPr lang="en-US" sz="1200" b="1" dirty="0" err="1">
                <a:solidFill>
                  <a:schemeClr val="tx1"/>
                </a:solidFill>
                <a:latin typeface="+mj-lt"/>
                <a:ea typeface="Louis Vuitton Global" pitchFamily="2" charset="-128"/>
                <a:cs typeface="Louis Vuitton Global" pitchFamily="2" charset="-128"/>
                <a:sym typeface="Louis Vuitton Global" charset="0"/>
              </a:rPr>
              <a:t>pId</a:t>
            </a:r>
            <a:r>
              <a:rPr lang="en-US" sz="1200" b="1" dirty="0">
                <a:solidFill>
                  <a:schemeClr val="tx1"/>
                </a:solidFill>
                <a:latin typeface="+mj-lt"/>
                <a:ea typeface="Louis Vuitton Global" pitchFamily="2" charset="-128"/>
                <a:cs typeface="Louis Vuitton Global" pitchFamily="2" charset="-128"/>
                <a:sym typeface="Louis Vuitton Global" charset="0"/>
              </a:rPr>
              <a:t>}</a:t>
            </a:r>
          </a:p>
        </p:txBody>
      </p:sp>
      <p:cxnSp>
        <p:nvCxnSpPr>
          <p:cNvPr id="30" name="Connecteur : en angle 160" descr="Publish">
            <a:extLst>
              <a:ext uri="{FF2B5EF4-FFF2-40B4-BE49-F238E27FC236}">
                <a16:creationId xmlns:a16="http://schemas.microsoft.com/office/drawing/2014/main" id="{42DE58E4-B456-B471-1B2F-DA1C0F1BC38A}"/>
              </a:ext>
              <a:ext uri="{C183D7F6-B498-43B3-948B-1728B52AA6E4}">
                <adec:decorative xmlns:adec="http://schemas.microsoft.com/office/drawing/2017/decorative" val="0"/>
              </a:ext>
            </a:extLst>
          </p:cNvPr>
          <p:cNvCxnSpPr>
            <a:cxnSpLocks/>
            <a:stCxn id="5128" idx="2"/>
            <a:endCxn id="27" idx="0"/>
          </p:cNvCxnSpPr>
          <p:nvPr/>
        </p:nvCxnSpPr>
        <p:spPr>
          <a:xfrm rot="16200000" flipH="1">
            <a:off x="9191547" y="3282935"/>
            <a:ext cx="664135" cy="1"/>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 avec coins arrondis en diagonale 146">
            <a:extLst>
              <a:ext uri="{FF2B5EF4-FFF2-40B4-BE49-F238E27FC236}">
                <a16:creationId xmlns:a16="http://schemas.microsoft.com/office/drawing/2014/main" id="{1CC7F761-DAAF-3543-9F4D-DE5F058DC7D8}"/>
              </a:ext>
            </a:extLst>
          </p:cNvPr>
          <p:cNvSpPr/>
          <p:nvPr/>
        </p:nvSpPr>
        <p:spPr>
          <a:xfrm>
            <a:off x="9724916" y="3397057"/>
            <a:ext cx="2283238" cy="643626"/>
          </a:xfrm>
          <a:prstGeom prst="round2Diag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marL="228600" indent="-228600">
              <a:buAutoNum type="arabicPeriod"/>
            </a:pPr>
            <a:r>
              <a:rPr lang="en-US" sz="1200" b="1" dirty="0">
                <a:solidFill>
                  <a:schemeClr val="tx1"/>
                </a:solidFill>
                <a:latin typeface="+mj-lt"/>
                <a:ea typeface="Louis Vuitton Global" pitchFamily="2" charset="-128"/>
                <a:cs typeface="Louis Vuitton Global" pitchFamily="2" charset="-128"/>
                <a:sym typeface="Louis Vuitton Global" charset="0"/>
              </a:rPr>
              <a:t>CONNECTIVTY ERROR</a:t>
            </a:r>
          </a:p>
          <a:p>
            <a:pPr marL="228600" indent="-228600">
              <a:buAutoNum type="arabicPeriod"/>
            </a:pPr>
            <a:r>
              <a:rPr lang="en-US" sz="1200" b="1" dirty="0">
                <a:solidFill>
                  <a:schemeClr val="tx1"/>
                </a:solidFill>
                <a:latin typeface="+mj-lt"/>
                <a:ea typeface="Louis Vuitton Global" pitchFamily="2" charset="-128"/>
                <a:cs typeface="Louis Vuitton Global" pitchFamily="2" charset="-128"/>
                <a:sym typeface="Louis Vuitton Global" charset="0"/>
              </a:rPr>
              <a:t>SYSTEM API NOT REACHABLE</a:t>
            </a:r>
          </a:p>
          <a:p>
            <a:r>
              <a:rPr lang="en-US" sz="1200" b="1" dirty="0">
                <a:solidFill>
                  <a:schemeClr val="tx1"/>
                </a:solidFill>
                <a:latin typeface="+mj-lt"/>
                <a:ea typeface="Louis Vuitton Global" pitchFamily="2" charset="-128"/>
                <a:cs typeface="Louis Vuitton Global" pitchFamily="2" charset="-128"/>
                <a:sym typeface="Louis Vuitton Global" charset="0"/>
              </a:rPr>
              <a:t>OPEN THE CIRCUIT BREAKER </a:t>
            </a:r>
          </a:p>
        </p:txBody>
      </p:sp>
    </p:spTree>
    <p:extLst>
      <p:ext uri="{BB962C8B-B14F-4D97-AF65-F5344CB8AC3E}">
        <p14:creationId xmlns:p14="http://schemas.microsoft.com/office/powerpoint/2010/main" val="347998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0099-CD47-B237-EFC9-CA933386FA2E}"/>
              </a:ext>
            </a:extLst>
          </p:cNvPr>
          <p:cNvSpPr>
            <a:spLocks noGrp="1"/>
          </p:cNvSpPr>
          <p:nvPr>
            <p:ph type="title"/>
          </p:nvPr>
        </p:nvSpPr>
        <p:spPr/>
        <p:txBody>
          <a:bodyPr/>
          <a:lstStyle/>
          <a:p>
            <a:r>
              <a:rPr lang="en-US" dirty="0"/>
              <a:t>Design pattern used</a:t>
            </a:r>
          </a:p>
        </p:txBody>
      </p:sp>
      <p:sp>
        <p:nvSpPr>
          <p:cNvPr id="3" name="Content Placeholder 2">
            <a:extLst>
              <a:ext uri="{FF2B5EF4-FFF2-40B4-BE49-F238E27FC236}">
                <a16:creationId xmlns:a16="http://schemas.microsoft.com/office/drawing/2014/main" id="{BF18D681-FFE7-F970-8606-ABDF4A15188E}"/>
              </a:ext>
            </a:extLst>
          </p:cNvPr>
          <p:cNvSpPr>
            <a:spLocks noGrp="1"/>
          </p:cNvSpPr>
          <p:nvPr>
            <p:ph idx="1"/>
          </p:nvPr>
        </p:nvSpPr>
        <p:spPr/>
        <p:txBody>
          <a:bodyPr/>
          <a:lstStyle/>
          <a:p>
            <a:pPr marL="0" indent="0">
              <a:buNone/>
            </a:pPr>
            <a:r>
              <a:rPr lang="en-US" sz="2800" b="1" dirty="0"/>
              <a:t>POLICY ISSUANCE – Circuit Breaker pattern/ Reliability Pattern</a:t>
            </a:r>
          </a:p>
        </p:txBody>
      </p:sp>
      <p:sp>
        <p:nvSpPr>
          <p:cNvPr id="4" name="Slide Number Placeholder 3">
            <a:extLst>
              <a:ext uri="{FF2B5EF4-FFF2-40B4-BE49-F238E27FC236}">
                <a16:creationId xmlns:a16="http://schemas.microsoft.com/office/drawing/2014/main" id="{333F530F-452B-EC02-E29D-6CA547F2369C}"/>
              </a:ext>
            </a:extLst>
          </p:cNvPr>
          <p:cNvSpPr>
            <a:spLocks noGrp="1"/>
          </p:cNvSpPr>
          <p:nvPr>
            <p:ph type="sldNum" sz="quarter" idx="4"/>
          </p:nvPr>
        </p:nvSpPr>
        <p:spPr/>
        <p:txBody>
          <a:bodyPr/>
          <a:lstStyle/>
          <a:p>
            <a:fld id="{3991F764-47A8-48E2-8448-E5FF54967C96}" type="slidenum">
              <a:rPr lang="fr-FR" smtClean="0"/>
              <a:pPr/>
              <a:t>11</a:t>
            </a:fld>
            <a:endParaRPr lang="fr-FR" dirty="0"/>
          </a:p>
        </p:txBody>
      </p:sp>
      <p:pic>
        <p:nvPicPr>
          <p:cNvPr id="7170" name="Picture 2">
            <a:extLst>
              <a:ext uri="{FF2B5EF4-FFF2-40B4-BE49-F238E27FC236}">
                <a16:creationId xmlns:a16="http://schemas.microsoft.com/office/drawing/2014/main" id="{7A0F49A5-DA93-9604-0E22-25C1039E9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069" y="2411521"/>
            <a:ext cx="1323445" cy="13164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2253BF9-02C3-8775-B11A-BE509CC6B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283" y="2237317"/>
            <a:ext cx="14097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CFDC295-7219-DB0D-FE11-D9060E723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5196" y="2340584"/>
            <a:ext cx="1216108" cy="120967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485783BA-D763-F1E9-46C5-0DAF1DFA67FC}"/>
              </a:ext>
            </a:extLst>
          </p:cNvPr>
          <p:cNvCxnSpPr>
            <a:cxnSpLocks/>
          </p:cNvCxnSpPr>
          <p:nvPr/>
        </p:nvCxnSpPr>
        <p:spPr>
          <a:xfrm flipV="1">
            <a:off x="2440515" y="2842153"/>
            <a:ext cx="10972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777DCD-9536-8B29-0F5E-DF76A6C3CF9D}"/>
              </a:ext>
            </a:extLst>
          </p:cNvPr>
          <p:cNvCxnSpPr>
            <a:cxnSpLocks/>
          </p:cNvCxnSpPr>
          <p:nvPr/>
        </p:nvCxnSpPr>
        <p:spPr>
          <a:xfrm flipH="1">
            <a:off x="2440515" y="3079220"/>
            <a:ext cx="109728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 name="Picture 8">
            <a:extLst>
              <a:ext uri="{FF2B5EF4-FFF2-40B4-BE49-F238E27FC236}">
                <a16:creationId xmlns:a16="http://schemas.microsoft.com/office/drawing/2014/main" id="{7D40E2EA-E483-8FCB-1839-C7925BBD60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2928" y="2454023"/>
            <a:ext cx="1000933" cy="100093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0458BAD-3656-7B19-6A13-418A02B134DE}"/>
              </a:ext>
            </a:extLst>
          </p:cNvPr>
          <p:cNvCxnSpPr>
            <a:cxnSpLocks/>
          </p:cNvCxnSpPr>
          <p:nvPr/>
        </p:nvCxnSpPr>
        <p:spPr>
          <a:xfrm>
            <a:off x="4787053" y="2959933"/>
            <a:ext cx="59774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113B0D0-665A-3785-3C87-D6EF3C5FAE89}"/>
              </a:ext>
            </a:extLst>
          </p:cNvPr>
          <p:cNvCxnSpPr>
            <a:cxnSpLocks/>
          </p:cNvCxnSpPr>
          <p:nvPr/>
        </p:nvCxnSpPr>
        <p:spPr>
          <a:xfrm flipV="1">
            <a:off x="8376919" y="2954490"/>
            <a:ext cx="10972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1266" name="Picture 2">
            <a:extLst>
              <a:ext uri="{FF2B5EF4-FFF2-40B4-BE49-F238E27FC236}">
                <a16:creationId xmlns:a16="http://schemas.microsoft.com/office/drawing/2014/main" id="{78BEFC7A-94AD-8387-0FF9-E3EB884CED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022465"/>
            <a:ext cx="3716337" cy="20543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13C24BF2-F0FA-0AAE-3688-6FA053453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566" y="2329600"/>
            <a:ext cx="1166445" cy="100093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B21E1239-BE35-EA86-0E17-F026DD70BA6D}"/>
              </a:ext>
            </a:extLst>
          </p:cNvPr>
          <p:cNvCxnSpPr>
            <a:cxnSpLocks/>
          </p:cNvCxnSpPr>
          <p:nvPr/>
        </p:nvCxnSpPr>
        <p:spPr>
          <a:xfrm>
            <a:off x="6327986" y="2954490"/>
            <a:ext cx="9335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8908101-8624-4738-D525-EB305E4E187A}"/>
              </a:ext>
            </a:extLst>
          </p:cNvPr>
          <p:cNvCxnSpPr>
            <a:cxnSpLocks/>
          </p:cNvCxnSpPr>
          <p:nvPr/>
        </p:nvCxnSpPr>
        <p:spPr>
          <a:xfrm flipH="1">
            <a:off x="8376919" y="3172353"/>
            <a:ext cx="109728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B283C420-D15A-A8A0-1DEE-794FA320310E}"/>
              </a:ext>
            </a:extLst>
          </p:cNvPr>
          <p:cNvCxnSpPr>
            <a:cxnSpLocks/>
          </p:cNvCxnSpPr>
          <p:nvPr/>
        </p:nvCxnSpPr>
        <p:spPr>
          <a:xfrm flipH="1">
            <a:off x="6327986" y="3172353"/>
            <a:ext cx="933580" cy="582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7A0532E2-B3EA-FCF1-4010-AED4A68B6C9D}"/>
              </a:ext>
            </a:extLst>
          </p:cNvPr>
          <p:cNvSpPr txBox="1"/>
          <p:nvPr/>
        </p:nvSpPr>
        <p:spPr>
          <a:xfrm>
            <a:off x="1235867" y="3955582"/>
            <a:ext cx="5833799" cy="2031325"/>
          </a:xfrm>
          <a:prstGeom prst="rect">
            <a:avLst/>
          </a:prstGeom>
          <a:noFill/>
        </p:spPr>
        <p:txBody>
          <a:bodyPr wrap="square">
            <a:spAutoFit/>
          </a:bodyPr>
          <a:lstStyle/>
          <a:p>
            <a:pPr algn="just"/>
            <a:r>
              <a:rPr lang="en-US" dirty="0"/>
              <a:t>Circuit Breaker:</a:t>
            </a:r>
          </a:p>
          <a:p>
            <a:pPr algn="just"/>
            <a:r>
              <a:rPr lang="en-US" dirty="0"/>
              <a:t>Circuit breaker will be configured on the Anypoint MQ subscriber to open the circuit when there is an issue while connecting with System API or MAINFRAME from System API. </a:t>
            </a:r>
          </a:p>
          <a:p>
            <a:pPr algn="just"/>
            <a:r>
              <a:rPr lang="en-US" dirty="0"/>
              <a:t>This circuit breaker configuration will have error codes related to only connectivity issues.</a:t>
            </a:r>
          </a:p>
        </p:txBody>
      </p:sp>
    </p:spTree>
    <p:extLst>
      <p:ext uri="{BB962C8B-B14F-4D97-AF65-F5344CB8AC3E}">
        <p14:creationId xmlns:p14="http://schemas.microsoft.com/office/powerpoint/2010/main" val="411689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43C3-DDC5-8643-4394-3C7F7E2D30BD}"/>
              </a:ext>
            </a:extLst>
          </p:cNvPr>
          <p:cNvSpPr>
            <a:spLocks noGrp="1"/>
          </p:cNvSpPr>
          <p:nvPr>
            <p:ph type="title"/>
          </p:nvPr>
        </p:nvSpPr>
        <p:spPr/>
        <p:txBody>
          <a:bodyPr>
            <a:normAutofit/>
          </a:bodyPr>
          <a:lstStyle/>
          <a:p>
            <a:r>
              <a:rPr lang="en-US" dirty="0"/>
              <a:t>CONFIGURATION AND PROPERTIES</a:t>
            </a:r>
          </a:p>
        </p:txBody>
      </p:sp>
      <p:sp>
        <p:nvSpPr>
          <p:cNvPr id="3" name="Content Placeholder 2">
            <a:extLst>
              <a:ext uri="{FF2B5EF4-FFF2-40B4-BE49-F238E27FC236}">
                <a16:creationId xmlns:a16="http://schemas.microsoft.com/office/drawing/2014/main" id="{DC0442AA-2CE7-CF41-00B3-56C5EFD688E3}"/>
              </a:ext>
            </a:extLst>
          </p:cNvPr>
          <p:cNvSpPr>
            <a:spLocks noGrp="1"/>
          </p:cNvSpPr>
          <p:nvPr>
            <p:ph idx="1"/>
          </p:nvPr>
        </p:nvSpPr>
        <p:spPr/>
        <p:txBody>
          <a:bodyPr>
            <a:normAutofit/>
          </a:bodyPr>
          <a:lstStyle/>
          <a:p>
            <a:pPr marL="0" indent="0">
              <a:buNone/>
            </a:pPr>
            <a:r>
              <a:rPr lang="en-US" sz="1800" dirty="0">
                <a:solidFill>
                  <a:schemeClr val="tx1"/>
                </a:solidFill>
                <a:latin typeface="+mj-lt"/>
              </a:rPr>
              <a:t>All parameters should be externalized and set up in the property file for each environment. </a:t>
            </a:r>
          </a:p>
          <a:p>
            <a:pPr marL="0" indent="0">
              <a:buNone/>
            </a:pPr>
            <a:r>
              <a:rPr lang="en-US" sz="1800" dirty="0">
                <a:solidFill>
                  <a:schemeClr val="tx1"/>
                </a:solidFill>
                <a:latin typeface="+mj-lt"/>
              </a:rPr>
              <a:t>Properties that are not specific to any environment should be part of shared properties file. </a:t>
            </a:r>
          </a:p>
          <a:p>
            <a:pPr marL="0" indent="0">
              <a:buNone/>
            </a:pPr>
            <a:r>
              <a:rPr lang="en-US" sz="1800" dirty="0">
                <a:solidFill>
                  <a:schemeClr val="tx1"/>
                </a:solidFill>
                <a:latin typeface="+mj-lt"/>
              </a:rPr>
              <a:t>All the confidential values that are stored in properties should be encrypted. </a:t>
            </a:r>
          </a:p>
          <a:p>
            <a:pPr marL="0" indent="0">
              <a:buNone/>
            </a:pPr>
            <a:r>
              <a:rPr lang="en-US" sz="1800" dirty="0">
                <a:solidFill>
                  <a:schemeClr val="tx1"/>
                </a:solidFill>
                <a:latin typeface="+mj-lt"/>
              </a:rPr>
              <a:t>The encryption key must not be part of the source code. </a:t>
            </a:r>
          </a:p>
          <a:p>
            <a:pPr marL="0" indent="0">
              <a:buNone/>
            </a:pPr>
            <a:r>
              <a:rPr lang="en-US" sz="1800" dirty="0">
                <a:solidFill>
                  <a:schemeClr val="tx1"/>
                </a:solidFill>
                <a:latin typeface="+mj-lt"/>
              </a:rPr>
              <a:t>Following configuration details to be maintained in the property files.</a:t>
            </a:r>
          </a:p>
          <a:p>
            <a:pPr marL="554037" lvl="1">
              <a:buFont typeface="+mj-lt"/>
              <a:buAutoNum type="arabicPeriod"/>
            </a:pPr>
            <a:r>
              <a:rPr lang="en-US" sz="1400" dirty="0">
                <a:solidFill>
                  <a:schemeClr val="tx1"/>
                </a:solidFill>
                <a:latin typeface="+mj-lt"/>
              </a:rPr>
              <a:t>HTTP listener configuration.</a:t>
            </a:r>
          </a:p>
          <a:p>
            <a:pPr marL="554037" lvl="1">
              <a:buFont typeface="+mj-lt"/>
              <a:buAutoNum type="arabicPeriod"/>
            </a:pPr>
            <a:r>
              <a:rPr lang="en-US" sz="1400" dirty="0">
                <a:solidFill>
                  <a:schemeClr val="tx1"/>
                </a:solidFill>
                <a:latin typeface="+mj-lt"/>
              </a:rPr>
              <a:t>HTTP requester configurations for calling internal and external </a:t>
            </a:r>
            <a:r>
              <a:rPr lang="en-US" sz="1400" dirty="0" err="1">
                <a:solidFill>
                  <a:schemeClr val="tx1"/>
                </a:solidFill>
                <a:latin typeface="+mj-lt"/>
              </a:rPr>
              <a:t>apis</a:t>
            </a:r>
            <a:endParaRPr lang="en-US" sz="1400" dirty="0">
              <a:solidFill>
                <a:schemeClr val="tx1"/>
              </a:solidFill>
              <a:latin typeface="+mj-lt"/>
            </a:endParaRPr>
          </a:p>
          <a:p>
            <a:pPr marL="554037" lvl="1">
              <a:buFont typeface="+mj-lt"/>
              <a:buAutoNum type="arabicPeriod"/>
            </a:pPr>
            <a:endParaRPr lang="en-US" sz="1400" dirty="0">
              <a:solidFill>
                <a:schemeClr val="tx1"/>
              </a:solidFill>
              <a:latin typeface="+mj-lt"/>
            </a:endParaRPr>
          </a:p>
          <a:p>
            <a:pPr marL="0" indent="0">
              <a:buNone/>
            </a:pPr>
            <a:r>
              <a:rPr lang="en-US" sz="1800" b="1" dirty="0">
                <a:solidFill>
                  <a:schemeClr val="tx1"/>
                </a:solidFill>
                <a:latin typeface="+mj-lt"/>
              </a:rPr>
              <a:t>HTTP Requester :</a:t>
            </a:r>
          </a:p>
          <a:p>
            <a:pPr marL="0" indent="0">
              <a:buNone/>
            </a:pPr>
            <a:r>
              <a:rPr lang="en-US" sz="1800" dirty="0">
                <a:solidFill>
                  <a:schemeClr val="tx1"/>
                </a:solidFill>
                <a:latin typeface="+mj-lt"/>
              </a:rPr>
              <a:t>Retry mechanism to be implemented and externalized with 3 times with frequency 2000/3000 </a:t>
            </a:r>
            <a:r>
              <a:rPr lang="en-US" sz="1800" dirty="0" err="1">
                <a:solidFill>
                  <a:schemeClr val="tx1"/>
                </a:solidFill>
                <a:latin typeface="+mj-lt"/>
              </a:rPr>
              <a:t>ms</a:t>
            </a:r>
            <a:endParaRPr lang="en-US" sz="1800" dirty="0">
              <a:solidFill>
                <a:schemeClr val="tx1"/>
              </a:solidFill>
              <a:latin typeface="+mj-lt"/>
            </a:endParaRPr>
          </a:p>
        </p:txBody>
      </p:sp>
      <p:sp>
        <p:nvSpPr>
          <p:cNvPr id="4" name="Slide Number Placeholder 3">
            <a:extLst>
              <a:ext uri="{FF2B5EF4-FFF2-40B4-BE49-F238E27FC236}">
                <a16:creationId xmlns:a16="http://schemas.microsoft.com/office/drawing/2014/main" id="{8EA68254-9C6C-71C5-8578-FEEC6DE66B53}"/>
              </a:ext>
            </a:extLst>
          </p:cNvPr>
          <p:cNvSpPr>
            <a:spLocks noGrp="1"/>
          </p:cNvSpPr>
          <p:nvPr>
            <p:ph type="sldNum" sz="quarter" idx="4"/>
          </p:nvPr>
        </p:nvSpPr>
        <p:spPr/>
        <p:txBody>
          <a:bodyPr/>
          <a:lstStyle/>
          <a:p>
            <a:fld id="{3991F764-47A8-48E2-8448-E5FF54967C96}" type="slidenum">
              <a:rPr lang="fr-FR" smtClean="0"/>
              <a:pPr/>
              <a:t>12</a:t>
            </a:fld>
            <a:endParaRPr lang="fr-FR" dirty="0"/>
          </a:p>
        </p:txBody>
      </p:sp>
    </p:spTree>
    <p:extLst>
      <p:ext uri="{BB962C8B-B14F-4D97-AF65-F5344CB8AC3E}">
        <p14:creationId xmlns:p14="http://schemas.microsoft.com/office/powerpoint/2010/main" val="122712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67B7-398B-3C2C-C1E0-97E00DB51063}"/>
              </a:ext>
            </a:extLst>
          </p:cNvPr>
          <p:cNvSpPr>
            <a:spLocks noGrp="1"/>
          </p:cNvSpPr>
          <p:nvPr>
            <p:ph type="title"/>
          </p:nvPr>
        </p:nvSpPr>
        <p:spPr/>
        <p:txBody>
          <a:bodyPr/>
          <a:lstStyle/>
          <a:p>
            <a:r>
              <a:rPr lang="en-US" dirty="0"/>
              <a:t>ERROR HANDLING &amp; LOGGING</a:t>
            </a:r>
          </a:p>
        </p:txBody>
      </p:sp>
      <p:sp>
        <p:nvSpPr>
          <p:cNvPr id="3" name="Content Placeholder 2">
            <a:extLst>
              <a:ext uri="{FF2B5EF4-FFF2-40B4-BE49-F238E27FC236}">
                <a16:creationId xmlns:a16="http://schemas.microsoft.com/office/drawing/2014/main" id="{46FB29B0-135F-6F0D-42E7-3B4F31DA5ACD}"/>
              </a:ext>
            </a:extLst>
          </p:cNvPr>
          <p:cNvSpPr>
            <a:spLocks noGrp="1"/>
          </p:cNvSpPr>
          <p:nvPr>
            <p:ph idx="1"/>
          </p:nvPr>
        </p:nvSpPr>
        <p:spPr/>
        <p:txBody>
          <a:bodyPr/>
          <a:lstStyle/>
          <a:p>
            <a:pPr marL="0" indent="0">
              <a:buNone/>
            </a:pPr>
            <a:r>
              <a:rPr lang="en-US" sz="1800" b="1" dirty="0">
                <a:solidFill>
                  <a:schemeClr val="tx1"/>
                </a:solidFill>
              </a:rPr>
              <a:t>In the case of 4XX, error message will be returned to API consumer, and the interaction will be considered as “complete” from API perspective. It will be the responsibility of the API consumer to submit a new request and include the correct data fields, headers etc.  </a:t>
            </a:r>
          </a:p>
          <a:p>
            <a:pPr marL="0" indent="0">
              <a:buNone/>
            </a:pPr>
            <a:r>
              <a:rPr lang="en-US" sz="1800" b="1" dirty="0">
                <a:solidFill>
                  <a:schemeClr val="tx1"/>
                </a:solidFill>
              </a:rPr>
              <a:t>In the case of 5XX errors (except 500), the source system will have to handle these types of errors and alert the required stakeholders as these will not register with the server.</a:t>
            </a:r>
            <a:endParaRPr lang="en-US" sz="1400" b="1" dirty="0">
              <a:solidFill>
                <a:schemeClr val="tx1"/>
              </a:solidFill>
            </a:endParaRPr>
          </a:p>
          <a:p>
            <a:pPr marL="342900" indent="-342900">
              <a:buAutoNum type="alphaLcPeriod"/>
            </a:pPr>
            <a:r>
              <a:rPr lang="en-US" sz="1400" b="1" dirty="0">
                <a:solidFill>
                  <a:schemeClr val="tx1"/>
                </a:solidFill>
              </a:rPr>
              <a:t>In case of error at mainframe system like connectivity we are handling with circuit breaker if other cases we need to either do add monitoring or altering mechanism for customer Reponses</a:t>
            </a:r>
          </a:p>
          <a:p>
            <a:pPr marL="342900" indent="-342900">
              <a:buAutoNum type="alphaLcPeriod"/>
            </a:pPr>
            <a:r>
              <a:rPr lang="en-US" sz="1400" b="1" dirty="0">
                <a:solidFill>
                  <a:schemeClr val="tx1"/>
                </a:solidFill>
              </a:rPr>
              <a:t>In case of queue issues or queue is not accepting or queue error there should be alerting or monitoring utility  </a:t>
            </a:r>
          </a:p>
          <a:p>
            <a:pPr marL="342900" indent="-342900">
              <a:buAutoNum type="alphaLcPeriod"/>
            </a:pPr>
            <a:endParaRPr lang="en-US" sz="1400" b="1" dirty="0">
              <a:solidFill>
                <a:schemeClr val="tx1"/>
              </a:solidFill>
            </a:endParaRPr>
          </a:p>
          <a:p>
            <a:pPr marL="0" indent="0">
              <a:buNone/>
            </a:pPr>
            <a:r>
              <a:rPr lang="en-US" sz="1400" b="1" dirty="0">
                <a:solidFill>
                  <a:schemeClr val="tx1"/>
                </a:solidFill>
              </a:rPr>
              <a:t>Use logging in debug mode if logging any payloads</a:t>
            </a:r>
          </a:p>
          <a:p>
            <a:pPr marL="342900" indent="-342900">
              <a:buAutoNum type="alphaLcPeriod"/>
            </a:pPr>
            <a:endParaRPr lang="en-US" sz="1400" b="1" dirty="0">
              <a:solidFill>
                <a:schemeClr val="tx1"/>
              </a:solidFill>
            </a:endParaRPr>
          </a:p>
          <a:p>
            <a:pPr marL="342900" indent="-342900">
              <a:buAutoNum type="alphaLcPeriod"/>
            </a:pPr>
            <a:endParaRPr lang="en-US" sz="1800" b="1" dirty="0">
              <a:solidFill>
                <a:schemeClr val="tx1"/>
              </a:solidFill>
            </a:endParaRPr>
          </a:p>
        </p:txBody>
      </p:sp>
      <p:sp>
        <p:nvSpPr>
          <p:cNvPr id="4" name="Slide Number Placeholder 3">
            <a:extLst>
              <a:ext uri="{FF2B5EF4-FFF2-40B4-BE49-F238E27FC236}">
                <a16:creationId xmlns:a16="http://schemas.microsoft.com/office/drawing/2014/main" id="{3BC8A03C-3E2E-8902-9F38-8527B97A19C9}"/>
              </a:ext>
            </a:extLst>
          </p:cNvPr>
          <p:cNvSpPr>
            <a:spLocks noGrp="1"/>
          </p:cNvSpPr>
          <p:nvPr>
            <p:ph type="sldNum" sz="quarter" idx="4"/>
          </p:nvPr>
        </p:nvSpPr>
        <p:spPr/>
        <p:txBody>
          <a:bodyPr/>
          <a:lstStyle/>
          <a:p>
            <a:fld id="{3991F764-47A8-48E2-8448-E5FF54967C96}" type="slidenum">
              <a:rPr lang="fr-FR" smtClean="0"/>
              <a:pPr/>
              <a:t>13</a:t>
            </a:fld>
            <a:endParaRPr lang="fr-FR" dirty="0"/>
          </a:p>
        </p:txBody>
      </p:sp>
    </p:spTree>
    <p:extLst>
      <p:ext uri="{BB962C8B-B14F-4D97-AF65-F5344CB8AC3E}">
        <p14:creationId xmlns:p14="http://schemas.microsoft.com/office/powerpoint/2010/main" val="275259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8960-9E41-11B9-B706-35E6C3EB434B}"/>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dirty="0"/>
              <a:t>ERROR HANDLING &amp; LOGGING</a:t>
            </a:r>
          </a:p>
        </p:txBody>
      </p:sp>
      <p:sp>
        <p:nvSpPr>
          <p:cNvPr id="4" name="Slide Number Placeholder 3">
            <a:extLst>
              <a:ext uri="{FF2B5EF4-FFF2-40B4-BE49-F238E27FC236}">
                <a16:creationId xmlns:a16="http://schemas.microsoft.com/office/drawing/2014/main" id="{501CBC2D-9550-39CA-C35E-80026EF0CE40}"/>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lgn="r">
              <a:spcAft>
                <a:spcPts val="600"/>
              </a:spcAft>
            </a:pPr>
            <a:fld id="{3991F764-47A8-48E2-8448-E5FF54967C96}" type="slidenum">
              <a:rPr lang="en-US" sz="1200" smtClean="0">
                <a:solidFill>
                  <a:schemeClr val="tx1">
                    <a:tint val="75000"/>
                  </a:schemeClr>
                </a:solidFill>
              </a:rPr>
              <a:pPr algn="r">
                <a:spcAft>
                  <a:spcPts val="600"/>
                </a:spcAft>
              </a:pPr>
              <a:t>14</a:t>
            </a:fld>
            <a:endParaRPr lang="en-US" sz="1200">
              <a:solidFill>
                <a:schemeClr val="tx1">
                  <a:tint val="75000"/>
                </a:schemeClr>
              </a:solidFill>
            </a:endParaRPr>
          </a:p>
        </p:txBody>
      </p:sp>
      <p:graphicFrame>
        <p:nvGraphicFramePr>
          <p:cNvPr id="5" name="Content Placeholder 4">
            <a:extLst>
              <a:ext uri="{FF2B5EF4-FFF2-40B4-BE49-F238E27FC236}">
                <a16:creationId xmlns:a16="http://schemas.microsoft.com/office/drawing/2014/main" id="{086D1111-6997-9B79-7F43-D8BEC60FF1AF}"/>
              </a:ext>
            </a:extLst>
          </p:cNvPr>
          <p:cNvGraphicFramePr>
            <a:graphicFrameLocks noGrp="1"/>
          </p:cNvGraphicFramePr>
          <p:nvPr>
            <p:ph idx="1"/>
            <p:extLst>
              <p:ext uri="{D42A27DB-BD31-4B8C-83A1-F6EECF244321}">
                <p14:modId xmlns:p14="http://schemas.microsoft.com/office/powerpoint/2010/main" val="3191366782"/>
              </p:ext>
            </p:extLst>
          </p:nvPr>
        </p:nvGraphicFramePr>
        <p:xfrm>
          <a:off x="838198" y="1366558"/>
          <a:ext cx="10515600" cy="3623365"/>
        </p:xfrm>
        <a:graphic>
          <a:graphicData uri="http://schemas.openxmlformats.org/drawingml/2006/table">
            <a:tbl>
              <a:tblPr firstRow="1" firstCol="1" bandRow="1">
                <a:tableStyleId>{3B4B98B0-60AC-42C2-AFA5-B58CD77FA1E5}</a:tableStyleId>
              </a:tblPr>
              <a:tblGrid>
                <a:gridCol w="5848325">
                  <a:extLst>
                    <a:ext uri="{9D8B030D-6E8A-4147-A177-3AD203B41FA5}">
                      <a16:colId xmlns:a16="http://schemas.microsoft.com/office/drawing/2014/main" val="3044304961"/>
                    </a:ext>
                  </a:extLst>
                </a:gridCol>
                <a:gridCol w="4667275">
                  <a:extLst>
                    <a:ext uri="{9D8B030D-6E8A-4147-A177-3AD203B41FA5}">
                      <a16:colId xmlns:a16="http://schemas.microsoft.com/office/drawing/2014/main" val="2620348232"/>
                    </a:ext>
                  </a:extLst>
                </a:gridCol>
              </a:tblGrid>
              <a:tr h="502501">
                <a:tc>
                  <a:txBody>
                    <a:bodyPr/>
                    <a:lstStyle/>
                    <a:p>
                      <a:pPr marL="0" marR="0">
                        <a:lnSpc>
                          <a:spcPct val="107000"/>
                        </a:lnSpc>
                        <a:spcBef>
                          <a:spcPts val="0"/>
                        </a:spcBef>
                        <a:spcAft>
                          <a:spcPts val="0"/>
                        </a:spcAft>
                      </a:pPr>
                      <a:r>
                        <a:rPr lang="en-GB" sz="2700">
                          <a:effectLst/>
                        </a:rPr>
                        <a:t>Client-side errors (4XX)</a:t>
                      </a:r>
                      <a:endParaRPr lang="en-US" sz="2700">
                        <a:effectLst/>
                        <a:latin typeface="Arial" panose="020B0604020202020204" pitchFamily="34" charset="0"/>
                        <a:ea typeface="Calibri" panose="020F0502020204030204" pitchFamily="34" charset="0"/>
                        <a:cs typeface="Arial" panose="020B0604020202020204" pitchFamily="34" charset="0"/>
                      </a:endParaRPr>
                    </a:p>
                  </a:txBody>
                  <a:tcPr marL="183530" marR="183530" marT="0" marB="0"/>
                </a:tc>
                <a:tc>
                  <a:txBody>
                    <a:bodyPr/>
                    <a:lstStyle/>
                    <a:p>
                      <a:pPr marL="0" marR="0">
                        <a:lnSpc>
                          <a:spcPct val="107000"/>
                        </a:lnSpc>
                        <a:spcBef>
                          <a:spcPts val="0"/>
                        </a:spcBef>
                        <a:spcAft>
                          <a:spcPts val="0"/>
                        </a:spcAft>
                      </a:pPr>
                      <a:r>
                        <a:rPr lang="en-GB" sz="2700">
                          <a:effectLst/>
                        </a:rPr>
                        <a:t>Server-side errors (5XX)</a:t>
                      </a:r>
                      <a:endParaRPr lang="en-US" sz="2700">
                        <a:effectLst/>
                        <a:latin typeface="Arial" panose="020B0604020202020204" pitchFamily="34" charset="0"/>
                        <a:ea typeface="Calibri" panose="020F0502020204030204" pitchFamily="34" charset="0"/>
                        <a:cs typeface="Arial" panose="020B0604020202020204" pitchFamily="34" charset="0"/>
                      </a:endParaRPr>
                    </a:p>
                  </a:txBody>
                  <a:tcPr marL="183530" marR="183530" marT="0" marB="0"/>
                </a:tc>
                <a:extLst>
                  <a:ext uri="{0D108BD9-81ED-4DB2-BD59-A6C34878D82A}">
                    <a16:rowId xmlns:a16="http://schemas.microsoft.com/office/drawing/2014/main" val="3620605235"/>
                  </a:ext>
                </a:extLst>
              </a:tr>
              <a:tr h="3120864">
                <a:tc>
                  <a:txBody>
                    <a:bodyPr/>
                    <a:lstStyle/>
                    <a:p>
                      <a:pPr marL="0" marR="0">
                        <a:lnSpc>
                          <a:spcPct val="107000"/>
                        </a:lnSpc>
                        <a:spcBef>
                          <a:spcPts val="0"/>
                        </a:spcBef>
                        <a:spcAft>
                          <a:spcPts val="0"/>
                        </a:spcAft>
                      </a:pPr>
                      <a:r>
                        <a:rPr lang="en-GB" sz="2700">
                          <a:effectLst/>
                        </a:rPr>
                        <a:t>400 - Bad Request</a:t>
                      </a:r>
                      <a:endParaRPr lang="en-US" sz="2700">
                        <a:effectLst/>
                      </a:endParaRPr>
                    </a:p>
                    <a:p>
                      <a:pPr marL="0" marR="0">
                        <a:lnSpc>
                          <a:spcPct val="107000"/>
                        </a:lnSpc>
                        <a:spcBef>
                          <a:spcPts val="0"/>
                        </a:spcBef>
                        <a:spcAft>
                          <a:spcPts val="0"/>
                        </a:spcAft>
                      </a:pPr>
                      <a:r>
                        <a:rPr lang="en-GB" sz="2700">
                          <a:effectLst/>
                        </a:rPr>
                        <a:t>401 - Authentication Issue</a:t>
                      </a:r>
                      <a:endParaRPr lang="en-US" sz="2700">
                        <a:effectLst/>
                      </a:endParaRPr>
                    </a:p>
                    <a:p>
                      <a:pPr marL="0" marR="0">
                        <a:lnSpc>
                          <a:spcPct val="107000"/>
                        </a:lnSpc>
                        <a:spcBef>
                          <a:spcPts val="0"/>
                        </a:spcBef>
                        <a:spcAft>
                          <a:spcPts val="0"/>
                        </a:spcAft>
                      </a:pPr>
                      <a:r>
                        <a:rPr lang="en-GB" sz="2700">
                          <a:effectLst/>
                        </a:rPr>
                        <a:t>404 - Resource Not Found.</a:t>
                      </a:r>
                      <a:endParaRPr lang="en-US" sz="2700">
                        <a:effectLst/>
                      </a:endParaRPr>
                    </a:p>
                    <a:p>
                      <a:pPr marL="0" marR="0">
                        <a:lnSpc>
                          <a:spcPct val="107000"/>
                        </a:lnSpc>
                        <a:spcBef>
                          <a:spcPts val="0"/>
                        </a:spcBef>
                        <a:spcAft>
                          <a:spcPts val="0"/>
                        </a:spcAft>
                      </a:pPr>
                      <a:r>
                        <a:rPr lang="en-GB" sz="2700">
                          <a:effectLst/>
                        </a:rPr>
                        <a:t>405 - Method Not Allowed</a:t>
                      </a:r>
                      <a:endParaRPr lang="en-US" sz="2700">
                        <a:effectLst/>
                      </a:endParaRPr>
                    </a:p>
                    <a:p>
                      <a:pPr marL="0" marR="0">
                        <a:lnSpc>
                          <a:spcPct val="107000"/>
                        </a:lnSpc>
                        <a:spcBef>
                          <a:spcPts val="0"/>
                        </a:spcBef>
                        <a:spcAft>
                          <a:spcPts val="0"/>
                        </a:spcAft>
                      </a:pPr>
                      <a:r>
                        <a:rPr lang="en-GB" sz="2700">
                          <a:effectLst/>
                        </a:rPr>
                        <a:t>406 - Not acceptable</a:t>
                      </a:r>
                      <a:endParaRPr lang="en-US" sz="2700">
                        <a:effectLst/>
                      </a:endParaRPr>
                    </a:p>
                    <a:p>
                      <a:pPr marL="0" marR="0">
                        <a:lnSpc>
                          <a:spcPct val="107000"/>
                        </a:lnSpc>
                        <a:spcBef>
                          <a:spcPts val="0"/>
                        </a:spcBef>
                        <a:spcAft>
                          <a:spcPts val="0"/>
                        </a:spcAft>
                      </a:pPr>
                      <a:r>
                        <a:rPr lang="en-GB" sz="2700">
                          <a:effectLst/>
                        </a:rPr>
                        <a:t>415 - Unsupported Media Type</a:t>
                      </a:r>
                      <a:endParaRPr lang="en-US" sz="2700">
                        <a:effectLst/>
                      </a:endParaRPr>
                    </a:p>
                    <a:p>
                      <a:pPr marL="0" marR="0">
                        <a:lnSpc>
                          <a:spcPct val="107000"/>
                        </a:lnSpc>
                        <a:spcBef>
                          <a:spcPts val="0"/>
                        </a:spcBef>
                        <a:spcAft>
                          <a:spcPts val="0"/>
                        </a:spcAft>
                      </a:pPr>
                      <a:r>
                        <a:rPr lang="en-GB" sz="2700">
                          <a:effectLst/>
                        </a:rPr>
                        <a:t>429 - To Many Requests Received</a:t>
                      </a:r>
                      <a:endParaRPr lang="en-US" sz="2700">
                        <a:effectLst/>
                        <a:latin typeface="Arial" panose="020B0604020202020204" pitchFamily="34" charset="0"/>
                        <a:ea typeface="Calibri" panose="020F0502020204030204" pitchFamily="34" charset="0"/>
                        <a:cs typeface="Arial" panose="020B0604020202020204" pitchFamily="34" charset="0"/>
                      </a:endParaRPr>
                    </a:p>
                  </a:txBody>
                  <a:tcPr marL="183530" marR="183530" marT="0" marB="0"/>
                </a:tc>
                <a:tc>
                  <a:txBody>
                    <a:bodyPr/>
                    <a:lstStyle/>
                    <a:p>
                      <a:pPr marL="0" marR="0">
                        <a:lnSpc>
                          <a:spcPct val="107000"/>
                        </a:lnSpc>
                        <a:spcBef>
                          <a:spcPts val="0"/>
                        </a:spcBef>
                        <a:spcAft>
                          <a:spcPts val="0"/>
                        </a:spcAft>
                      </a:pPr>
                      <a:r>
                        <a:rPr lang="en-GB" sz="2700" dirty="0">
                          <a:effectLst/>
                        </a:rPr>
                        <a:t>500 - Internal Server Error.</a:t>
                      </a:r>
                      <a:endParaRPr lang="en-US" sz="2700" dirty="0">
                        <a:effectLst/>
                      </a:endParaRPr>
                    </a:p>
                    <a:p>
                      <a:pPr marL="0" marR="0">
                        <a:lnSpc>
                          <a:spcPct val="107000"/>
                        </a:lnSpc>
                        <a:spcBef>
                          <a:spcPts val="0"/>
                        </a:spcBef>
                        <a:spcAft>
                          <a:spcPts val="0"/>
                        </a:spcAft>
                      </a:pPr>
                      <a:r>
                        <a:rPr lang="en-GB" sz="2700" dirty="0">
                          <a:effectLst/>
                        </a:rPr>
                        <a:t>502 - Bad Gateway</a:t>
                      </a:r>
                      <a:endParaRPr lang="en-US" sz="2700" dirty="0">
                        <a:effectLst/>
                      </a:endParaRPr>
                    </a:p>
                    <a:p>
                      <a:pPr marL="0" marR="0">
                        <a:lnSpc>
                          <a:spcPct val="107000"/>
                        </a:lnSpc>
                        <a:spcBef>
                          <a:spcPts val="0"/>
                        </a:spcBef>
                        <a:spcAft>
                          <a:spcPts val="0"/>
                        </a:spcAft>
                      </a:pPr>
                      <a:r>
                        <a:rPr lang="en-GB" sz="2700" dirty="0">
                          <a:effectLst/>
                        </a:rPr>
                        <a:t>503 - Service Unavailable</a:t>
                      </a:r>
                      <a:endParaRPr lang="en-US" sz="2700" dirty="0">
                        <a:effectLst/>
                      </a:endParaRPr>
                    </a:p>
                    <a:p>
                      <a:pPr marL="0" marR="0">
                        <a:lnSpc>
                          <a:spcPct val="107000"/>
                        </a:lnSpc>
                        <a:spcBef>
                          <a:spcPts val="0"/>
                        </a:spcBef>
                        <a:spcAft>
                          <a:spcPts val="0"/>
                        </a:spcAft>
                      </a:pPr>
                      <a:r>
                        <a:rPr lang="en-GB" sz="2700" dirty="0">
                          <a:effectLst/>
                        </a:rPr>
                        <a:t>504 - Gateway Timeout</a:t>
                      </a:r>
                      <a:endParaRPr lang="en-US" sz="2700" dirty="0">
                        <a:effectLst/>
                        <a:latin typeface="Arial" panose="020B0604020202020204" pitchFamily="34" charset="0"/>
                        <a:ea typeface="Calibri" panose="020F0502020204030204" pitchFamily="34" charset="0"/>
                        <a:cs typeface="Arial" panose="020B0604020202020204" pitchFamily="34" charset="0"/>
                      </a:endParaRPr>
                    </a:p>
                  </a:txBody>
                  <a:tcPr marL="183530" marR="183530" marT="0" marB="0"/>
                </a:tc>
                <a:extLst>
                  <a:ext uri="{0D108BD9-81ED-4DB2-BD59-A6C34878D82A}">
                    <a16:rowId xmlns:a16="http://schemas.microsoft.com/office/drawing/2014/main" val="4004511203"/>
                  </a:ext>
                </a:extLst>
              </a:tr>
            </a:tbl>
          </a:graphicData>
        </a:graphic>
      </p:graphicFrame>
    </p:spTree>
    <p:extLst>
      <p:ext uri="{BB962C8B-B14F-4D97-AF65-F5344CB8AC3E}">
        <p14:creationId xmlns:p14="http://schemas.microsoft.com/office/powerpoint/2010/main" val="3940256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B361-9258-7A23-3167-CE380BEE0538}"/>
              </a:ext>
            </a:extLst>
          </p:cNvPr>
          <p:cNvSpPr>
            <a:spLocks noGrp="1"/>
          </p:cNvSpPr>
          <p:nvPr>
            <p:ph type="title"/>
          </p:nvPr>
        </p:nvSpPr>
        <p:spPr/>
        <p:txBody>
          <a:bodyPr>
            <a:normAutofit/>
          </a:bodyPr>
          <a:lstStyle/>
          <a:p>
            <a:r>
              <a:rPr lang="en-US" dirty="0"/>
              <a:t>API Version/Breaking changes</a:t>
            </a:r>
          </a:p>
        </p:txBody>
      </p:sp>
      <p:sp>
        <p:nvSpPr>
          <p:cNvPr id="3" name="Content Placeholder 2">
            <a:extLst>
              <a:ext uri="{FF2B5EF4-FFF2-40B4-BE49-F238E27FC236}">
                <a16:creationId xmlns:a16="http://schemas.microsoft.com/office/drawing/2014/main" id="{B2E90B5C-4972-BA24-27D6-0CF7DB01FC67}"/>
              </a:ext>
            </a:extLst>
          </p:cNvPr>
          <p:cNvSpPr>
            <a:spLocks noGrp="1"/>
          </p:cNvSpPr>
          <p:nvPr>
            <p:ph idx="1"/>
          </p:nvPr>
        </p:nvSpPr>
        <p:spPr/>
        <p:txBody>
          <a:bodyPr>
            <a:normAutofit fontScale="62500" lnSpcReduction="20000"/>
          </a:bodyPr>
          <a:lstStyle/>
          <a:p>
            <a:pPr marL="0" indent="0">
              <a:buNone/>
            </a:pPr>
            <a:r>
              <a:rPr lang="en-US" b="1" i="1" u="sng" dirty="0">
                <a:solidFill>
                  <a:schemeClr val="tx1"/>
                </a:solidFill>
              </a:rPr>
              <a:t>Code Implementation:</a:t>
            </a:r>
          </a:p>
          <a:p>
            <a:pPr marL="0" indent="0">
              <a:buNone/>
            </a:pPr>
            <a:r>
              <a:rPr lang="en-US" b="1" dirty="0">
                <a:solidFill>
                  <a:schemeClr val="tx1"/>
                </a:solidFill>
              </a:rPr>
              <a:t>We will use GIT to track and monitor any change in Code implementation level for all the changes as follows</a:t>
            </a:r>
          </a:p>
          <a:p>
            <a:pPr marL="514350" indent="-514350">
              <a:buAutoNum type="alphaLcPeriod"/>
            </a:pPr>
            <a:r>
              <a:rPr lang="en-US" b="1" dirty="0">
                <a:solidFill>
                  <a:schemeClr val="tx1"/>
                </a:solidFill>
              </a:rPr>
              <a:t>Feature Changes - feature branch</a:t>
            </a:r>
          </a:p>
          <a:p>
            <a:pPr marL="514350" indent="-514350">
              <a:buAutoNum type="alphaLcPeriod"/>
            </a:pPr>
            <a:r>
              <a:rPr lang="en-US" b="1" dirty="0">
                <a:solidFill>
                  <a:schemeClr val="tx1"/>
                </a:solidFill>
              </a:rPr>
              <a:t>Dev Environment - dev branch</a:t>
            </a:r>
          </a:p>
          <a:p>
            <a:pPr marL="514350" indent="-514350">
              <a:buAutoNum type="alphaLcPeriod"/>
            </a:pPr>
            <a:r>
              <a:rPr lang="en-US" b="1" dirty="0">
                <a:solidFill>
                  <a:schemeClr val="tx1"/>
                </a:solidFill>
              </a:rPr>
              <a:t>Testing - Test Environment/QA Branch with tag created from dev branch</a:t>
            </a:r>
          </a:p>
          <a:p>
            <a:pPr marL="514350" indent="-514350">
              <a:buAutoNum type="alphaLcPeriod"/>
            </a:pPr>
            <a:r>
              <a:rPr lang="en-US" b="1" dirty="0">
                <a:solidFill>
                  <a:schemeClr val="tx1"/>
                </a:solidFill>
              </a:rPr>
              <a:t>Production issue/Hot fixes - will do in hot-fix-branch</a:t>
            </a:r>
          </a:p>
          <a:p>
            <a:pPr marL="514350" indent="-514350">
              <a:buAutoNum type="alphaLcPeriod"/>
            </a:pPr>
            <a:r>
              <a:rPr lang="en-US" b="1" dirty="0">
                <a:solidFill>
                  <a:schemeClr val="tx1"/>
                </a:solidFill>
              </a:rPr>
              <a:t>Production Deployment - master branch</a:t>
            </a:r>
          </a:p>
          <a:p>
            <a:pPr marL="0" indent="0">
              <a:buNone/>
            </a:pPr>
            <a:r>
              <a:rPr lang="en-US" b="1" i="1" u="sng" dirty="0">
                <a:solidFill>
                  <a:schemeClr val="tx1"/>
                </a:solidFill>
              </a:rPr>
              <a:t>Api Specification: </a:t>
            </a:r>
          </a:p>
          <a:p>
            <a:pPr marL="514350" indent="-514350">
              <a:buAutoNum type="alphaLcPeriod"/>
            </a:pPr>
            <a:r>
              <a:rPr lang="en-US" b="1" dirty="0">
                <a:solidFill>
                  <a:schemeClr val="tx1"/>
                </a:solidFill>
              </a:rPr>
              <a:t>For any Major changes and to support backward compatibility - maintain the versions in </a:t>
            </a:r>
            <a:r>
              <a:rPr lang="en-US" b="1" dirty="0" err="1">
                <a:solidFill>
                  <a:schemeClr val="tx1"/>
                </a:solidFill>
              </a:rPr>
              <a:t>raml</a:t>
            </a:r>
            <a:r>
              <a:rPr lang="en-US" b="1" dirty="0">
                <a:solidFill>
                  <a:schemeClr val="tx1"/>
                </a:solidFill>
              </a:rPr>
              <a:t> and accordingly in api (http-listener </a:t>
            </a:r>
            <a:r>
              <a:rPr lang="en-US" b="1" dirty="0" err="1">
                <a:solidFill>
                  <a:schemeClr val="tx1"/>
                </a:solidFill>
              </a:rPr>
              <a:t>i.e</a:t>
            </a:r>
            <a:r>
              <a:rPr lang="en-US" b="1" dirty="0">
                <a:solidFill>
                  <a:schemeClr val="tx1"/>
                </a:solidFill>
              </a:rPr>
              <a:t> like /api/v1, /api/v2)</a:t>
            </a:r>
          </a:p>
          <a:p>
            <a:pPr marL="514350" indent="-514350">
              <a:buAutoNum type="alphaLcPeriod"/>
            </a:pPr>
            <a:r>
              <a:rPr lang="en-US" b="1" dirty="0">
                <a:solidFill>
                  <a:schemeClr val="tx1"/>
                </a:solidFill>
              </a:rPr>
              <a:t>For any Minor changes we will use the RAML version </a:t>
            </a:r>
            <a:r>
              <a:rPr lang="en-US" b="1" dirty="0" err="1">
                <a:solidFill>
                  <a:schemeClr val="tx1"/>
                </a:solidFill>
              </a:rPr>
              <a:t>i.e</a:t>
            </a:r>
            <a:r>
              <a:rPr lang="en-US" b="1" dirty="0">
                <a:solidFill>
                  <a:schemeClr val="tx1"/>
                </a:solidFill>
              </a:rPr>
              <a:t> 1.0.1-&gt; 1.0.2-&gt; 1.0.3 etc.</a:t>
            </a:r>
          </a:p>
          <a:p>
            <a:pPr marL="0" indent="0">
              <a:buNone/>
            </a:pPr>
            <a:r>
              <a:rPr lang="en-US" b="1" i="1" u="sng" dirty="0">
                <a:solidFill>
                  <a:schemeClr val="tx1"/>
                </a:solidFill>
              </a:rPr>
              <a:t>Api Manager/Exchange Documentation:</a:t>
            </a:r>
          </a:p>
          <a:p>
            <a:pPr marL="514350" indent="-514350">
              <a:buAutoNum type="alphaLcPeriod"/>
            </a:pPr>
            <a:r>
              <a:rPr lang="en-US" b="1" dirty="0">
                <a:solidFill>
                  <a:schemeClr val="tx1"/>
                </a:solidFill>
              </a:rPr>
              <a:t>If two versions of the api to be maintained then we need to create two api managers for respective </a:t>
            </a:r>
            <a:r>
              <a:rPr lang="en-US" b="1" dirty="0" err="1">
                <a:solidFill>
                  <a:schemeClr val="tx1"/>
                </a:solidFill>
              </a:rPr>
              <a:t>apis</a:t>
            </a:r>
            <a:r>
              <a:rPr lang="en-US" b="1" dirty="0">
                <a:solidFill>
                  <a:schemeClr val="tx1"/>
                </a:solidFill>
              </a:rPr>
              <a:t> and update the api versions accordingly</a:t>
            </a:r>
          </a:p>
          <a:p>
            <a:pPr marL="514350" indent="-514350">
              <a:buAutoNum type="alphaLcPeriod"/>
            </a:pPr>
            <a:r>
              <a:rPr lang="en-US" b="1" dirty="0">
                <a:solidFill>
                  <a:schemeClr val="tx1"/>
                </a:solidFill>
              </a:rPr>
              <a:t>Update the Exchange Documentation respectively for the versions to have latest info like api-led, environments, security, non-functional requirements </a:t>
            </a:r>
            <a:r>
              <a:rPr lang="en-US" b="1" dirty="0" err="1">
                <a:solidFill>
                  <a:schemeClr val="tx1"/>
                </a:solidFill>
              </a:rPr>
              <a:t>etc</a:t>
            </a:r>
            <a:endParaRPr lang="en-US" b="1" dirty="0">
              <a:solidFill>
                <a:schemeClr val="tx1"/>
              </a:solidFill>
            </a:endParaRPr>
          </a:p>
        </p:txBody>
      </p:sp>
      <p:sp>
        <p:nvSpPr>
          <p:cNvPr id="4" name="Slide Number Placeholder 3">
            <a:extLst>
              <a:ext uri="{FF2B5EF4-FFF2-40B4-BE49-F238E27FC236}">
                <a16:creationId xmlns:a16="http://schemas.microsoft.com/office/drawing/2014/main" id="{A8C6EB21-FDBD-22E6-5C9B-2341970C8992}"/>
              </a:ext>
            </a:extLst>
          </p:cNvPr>
          <p:cNvSpPr>
            <a:spLocks noGrp="1"/>
          </p:cNvSpPr>
          <p:nvPr>
            <p:ph type="sldNum" sz="quarter" idx="4"/>
          </p:nvPr>
        </p:nvSpPr>
        <p:spPr/>
        <p:txBody>
          <a:bodyPr/>
          <a:lstStyle/>
          <a:p>
            <a:fld id="{3991F764-47A8-48E2-8448-E5FF54967C96}" type="slidenum">
              <a:rPr lang="fr-FR" smtClean="0"/>
              <a:pPr/>
              <a:t>15</a:t>
            </a:fld>
            <a:endParaRPr lang="fr-FR" dirty="0"/>
          </a:p>
        </p:txBody>
      </p:sp>
    </p:spTree>
    <p:extLst>
      <p:ext uri="{BB962C8B-B14F-4D97-AF65-F5344CB8AC3E}">
        <p14:creationId xmlns:p14="http://schemas.microsoft.com/office/powerpoint/2010/main" val="325928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E70B6EF8-A668-FC42-B5E6-91EE6A5CF2EE}"/>
              </a:ext>
            </a:extLst>
          </p:cNvPr>
          <p:cNvSpPr/>
          <p:nvPr/>
        </p:nvSpPr>
        <p:spPr>
          <a:xfrm>
            <a:off x="189868" y="1144057"/>
            <a:ext cx="3098059" cy="708711"/>
          </a:xfrm>
          <a:prstGeom prst="rect">
            <a:avLst/>
          </a:prstGeom>
          <a:solidFill>
            <a:srgbClr val="DAE3F3"/>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09536" fontAlgn="base" hangingPunct="0">
              <a:spcBef>
                <a:spcPct val="0"/>
              </a:spcBef>
              <a:spcAft>
                <a:spcPct val="0"/>
              </a:spcAft>
              <a:defRPr/>
            </a:pPr>
            <a:r>
              <a:rPr lang="en-US" sz="1200" b="1" dirty="0">
                <a:solidFill>
                  <a:prstClr val="black"/>
                </a:solidFill>
                <a:latin typeface="Louis Vuitton Global" charset="0"/>
                <a:ea typeface="ＭＳ Ｐゴシック" charset="0"/>
                <a:sym typeface="Louis Vuitton Global" charset="0"/>
              </a:rPr>
              <a:t>Public Consumer</a:t>
            </a:r>
          </a:p>
        </p:txBody>
      </p:sp>
      <p:sp>
        <p:nvSpPr>
          <p:cNvPr id="85" name="Rectangle 84">
            <a:extLst>
              <a:ext uri="{FF2B5EF4-FFF2-40B4-BE49-F238E27FC236}">
                <a16:creationId xmlns:a16="http://schemas.microsoft.com/office/drawing/2014/main" id="{2180A6CF-0061-C441-8CE1-2B7D28E5DBBE}"/>
              </a:ext>
            </a:extLst>
          </p:cNvPr>
          <p:cNvSpPr/>
          <p:nvPr/>
        </p:nvSpPr>
        <p:spPr>
          <a:xfrm>
            <a:off x="3490361" y="1145266"/>
            <a:ext cx="8504277" cy="70871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Private </a:t>
            </a:r>
          </a:p>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Internal Consumer</a:t>
            </a:r>
          </a:p>
        </p:txBody>
      </p:sp>
      <p:sp>
        <p:nvSpPr>
          <p:cNvPr id="84" name="Rectangle : coins arrondis 83">
            <a:extLst>
              <a:ext uri="{FF2B5EF4-FFF2-40B4-BE49-F238E27FC236}">
                <a16:creationId xmlns:a16="http://schemas.microsoft.com/office/drawing/2014/main" id="{46E690F2-FA28-9C40-AAEF-43118B548497}"/>
              </a:ext>
            </a:extLst>
          </p:cNvPr>
          <p:cNvSpPr/>
          <p:nvPr/>
        </p:nvSpPr>
        <p:spPr>
          <a:xfrm>
            <a:off x="209214" y="4370464"/>
            <a:ext cx="11804770" cy="1007999"/>
          </a:xfrm>
          <a:prstGeom prst="roundRect">
            <a:avLst>
              <a:gd name="adj" fmla="val 0"/>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sp>
        <p:nvSpPr>
          <p:cNvPr id="92" name="Rectangle : coins arrondis 91">
            <a:extLst>
              <a:ext uri="{FF2B5EF4-FFF2-40B4-BE49-F238E27FC236}">
                <a16:creationId xmlns:a16="http://schemas.microsoft.com/office/drawing/2014/main" id="{E85A39F8-00C0-1C4C-B4BD-11535B714EFE}"/>
              </a:ext>
            </a:extLst>
          </p:cNvPr>
          <p:cNvSpPr/>
          <p:nvPr/>
        </p:nvSpPr>
        <p:spPr>
          <a:xfrm>
            <a:off x="198835" y="2149741"/>
            <a:ext cx="11791909" cy="1007999"/>
          </a:xfrm>
          <a:prstGeom prst="roundRect">
            <a:avLst>
              <a:gd name="adj" fmla="val 0"/>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sp>
        <p:nvSpPr>
          <p:cNvPr id="88" name="Rectangle : coins arrondis 87">
            <a:extLst>
              <a:ext uri="{FF2B5EF4-FFF2-40B4-BE49-F238E27FC236}">
                <a16:creationId xmlns:a16="http://schemas.microsoft.com/office/drawing/2014/main" id="{BD59CBDF-CE9F-0F44-8275-D81467F5D61D}"/>
              </a:ext>
            </a:extLst>
          </p:cNvPr>
          <p:cNvSpPr/>
          <p:nvPr/>
        </p:nvSpPr>
        <p:spPr>
          <a:xfrm>
            <a:off x="203384" y="3264807"/>
            <a:ext cx="11804770" cy="1007999"/>
          </a:xfrm>
          <a:prstGeom prst="roundRect">
            <a:avLst>
              <a:gd name="adj" fmla="val 0"/>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pic>
        <p:nvPicPr>
          <p:cNvPr id="158" name="Image 157">
            <a:extLst>
              <a:ext uri="{FF2B5EF4-FFF2-40B4-BE49-F238E27FC236}">
                <a16:creationId xmlns:a16="http://schemas.microsoft.com/office/drawing/2014/main" id="{CB5C4A9D-54BC-D641-81AA-C2992DB0A989}"/>
              </a:ext>
            </a:extLst>
          </p:cNvPr>
          <p:cNvPicPr>
            <a:picLocks noChangeAspect="1"/>
          </p:cNvPicPr>
          <p:nvPr/>
        </p:nvPicPr>
        <p:blipFill>
          <a:blip r:embed="rId5"/>
          <a:stretch>
            <a:fillRect/>
          </a:stretch>
        </p:blipFill>
        <p:spPr>
          <a:xfrm>
            <a:off x="278592" y="2230409"/>
            <a:ext cx="356197" cy="356197"/>
          </a:xfrm>
          <a:prstGeom prst="rect">
            <a:avLst/>
          </a:prstGeom>
        </p:spPr>
      </p:pic>
      <p:graphicFrame>
        <p:nvGraphicFramePr>
          <p:cNvPr id="7" name="Objet 6" hidden="1">
            <a:extLst>
              <a:ext uri="{FF2B5EF4-FFF2-40B4-BE49-F238E27FC236}">
                <a16:creationId xmlns:a16="http://schemas.microsoft.com/office/drawing/2014/main" id="{DBD3E2C9-7633-448B-9B49-5000487ED63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6" imgW="501" imgH="502" progId="TCLayout.ActiveDocument.1">
                  <p:embed/>
                </p:oleObj>
              </mc:Choice>
              <mc:Fallback>
                <p:oleObj name="Diapositive think-cell" r:id="rId6" imgW="501" imgH="502" progId="TCLayout.ActiveDocument.1">
                  <p:embed/>
                  <p:pic>
                    <p:nvPicPr>
                      <p:cNvPr id="7" name="Objet 6" hidden="1">
                        <a:extLst>
                          <a:ext uri="{FF2B5EF4-FFF2-40B4-BE49-F238E27FC236}">
                            <a16:creationId xmlns:a16="http://schemas.microsoft.com/office/drawing/2014/main" id="{DBD3E2C9-7633-448B-9B49-5000487ED63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5681992-0C3C-4FD3-8353-46AB5A3B3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409536" rtl="0" eaLnBrk="1" fontAlgn="base" latinLnBrk="0" hangingPunct="0">
              <a:lnSpc>
                <a:spcPct val="90000"/>
              </a:lnSpc>
              <a:spcBef>
                <a:spcPct val="0"/>
              </a:spcBef>
              <a:spcAft>
                <a:spcPct val="0"/>
              </a:spcAft>
              <a:buClrTx/>
              <a:buSzTx/>
              <a:buFontTx/>
              <a:buNone/>
              <a:tabLst/>
              <a:defRPr/>
            </a:pPr>
            <a:endParaRPr kumimoji="0" lang="fr-FR" sz="4400" b="0" i="0" u="none" strike="noStrike" kern="1200" cap="none" spc="0" normalizeH="0" baseline="0" noProof="0" dirty="0">
              <a:ln>
                <a:noFill/>
              </a:ln>
              <a:solidFill>
                <a:prstClr val="white"/>
              </a:solidFill>
              <a:effectLst/>
              <a:uLnTx/>
              <a:uFillTx/>
              <a:latin typeface="Louis Vuitton Light" panose="00000400000000000000" pitchFamily="50" charset="0"/>
              <a:ea typeface="+mn-ea"/>
              <a:cs typeface="+mn-cs"/>
              <a:sym typeface="Louis Vuitton Light" panose="00000400000000000000" pitchFamily="50" charset="0"/>
            </a:endParaRPr>
          </a:p>
        </p:txBody>
      </p:sp>
      <p:sp>
        <p:nvSpPr>
          <p:cNvPr id="2" name="Titre 1">
            <a:extLst>
              <a:ext uri="{FF2B5EF4-FFF2-40B4-BE49-F238E27FC236}">
                <a16:creationId xmlns:a16="http://schemas.microsoft.com/office/drawing/2014/main" id="{976934CF-F8DC-4071-A4D2-E18D9C5BC1C7}"/>
              </a:ext>
            </a:extLst>
          </p:cNvPr>
          <p:cNvSpPr>
            <a:spLocks noGrp="1"/>
          </p:cNvSpPr>
          <p:nvPr>
            <p:ph type="title"/>
          </p:nvPr>
        </p:nvSpPr>
        <p:spPr>
          <a:xfrm>
            <a:off x="838200" y="191807"/>
            <a:ext cx="9199880" cy="734546"/>
          </a:xfrm>
        </p:spPr>
        <p:txBody>
          <a:bodyPr vert="horz" lIns="91440" tIns="45720" rIns="91440" bIns="45720" rtlCol="0" anchor="ctr">
            <a:normAutofit/>
          </a:bodyPr>
          <a:lstStyle/>
          <a:p>
            <a:r>
              <a:rPr lang="fr-FR" dirty="0">
                <a:solidFill>
                  <a:srgbClr val="843C0C"/>
                </a:solidFill>
              </a:rPr>
              <a:t>QUOTATION FLOW </a:t>
            </a:r>
          </a:p>
        </p:txBody>
      </p:sp>
      <p:sp>
        <p:nvSpPr>
          <p:cNvPr id="83" name="Rectangle 82">
            <a:extLst>
              <a:ext uri="{FF2B5EF4-FFF2-40B4-BE49-F238E27FC236}">
                <a16:creationId xmlns:a16="http://schemas.microsoft.com/office/drawing/2014/main" id="{F2BED0EF-95F5-5745-ADE3-477D148E6373}"/>
              </a:ext>
            </a:extLst>
          </p:cNvPr>
          <p:cNvSpPr/>
          <p:nvPr/>
        </p:nvSpPr>
        <p:spPr>
          <a:xfrm>
            <a:off x="212527" y="5534685"/>
            <a:ext cx="6660088" cy="75691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Internal Applications</a:t>
            </a:r>
          </a:p>
        </p:txBody>
      </p:sp>
      <p:sp>
        <p:nvSpPr>
          <p:cNvPr id="157" name="ZoneTexte 156">
            <a:extLst>
              <a:ext uri="{FF2B5EF4-FFF2-40B4-BE49-F238E27FC236}">
                <a16:creationId xmlns:a16="http://schemas.microsoft.com/office/drawing/2014/main" id="{9560FF4B-FD74-9141-84D8-07D74ED2987D}"/>
              </a:ext>
            </a:extLst>
          </p:cNvPr>
          <p:cNvSpPr txBox="1"/>
          <p:nvPr/>
        </p:nvSpPr>
        <p:spPr>
          <a:xfrm>
            <a:off x="199402" y="2581729"/>
            <a:ext cx="1382403" cy="461665"/>
          </a:xfrm>
          <a:prstGeom prst="rect">
            <a:avLst/>
          </a:prstGeom>
          <a:noFill/>
        </p:spPr>
        <p:txBody>
          <a:bodyPr wrap="square" rtlCol="0">
            <a:spAutoFit/>
          </a:bodyPr>
          <a:lstStyle/>
          <a:p>
            <a:pPr marR="0" lvl="0" indent="0" defTabSz="409536" fontAlgn="base" hangingPunct="0">
              <a:lnSpc>
                <a:spcPct val="100000"/>
              </a:lnSpc>
              <a:spcBef>
                <a:spcPct val="0"/>
              </a:spcBef>
              <a:spcAft>
                <a:spcPct val="0"/>
              </a:spcAft>
              <a:buClrTx/>
              <a:buSzTx/>
              <a:buFontTx/>
              <a:buNone/>
              <a:tabLst/>
              <a:defRPr/>
            </a:pPr>
            <a:r>
              <a:rPr lang="fr-FR" sz="1200" dirty="0">
                <a:solidFill>
                  <a:prstClr val="black"/>
                </a:solidFill>
                <a:latin typeface="Louis Vuitton Global" charset="0"/>
                <a:ea typeface="ＭＳ Ｐゴシック" charset="0"/>
                <a:sym typeface="Louis Vuitton Global" charset="0"/>
              </a:rPr>
              <a:t>Experience</a:t>
            </a:r>
          </a:p>
          <a:p>
            <a:pPr marR="0" lvl="0" indent="0" defTabSz="409536" fontAlgn="base" hangingPunct="0">
              <a:lnSpc>
                <a:spcPct val="100000"/>
              </a:lnSpc>
              <a:spcBef>
                <a:spcPct val="0"/>
              </a:spcBef>
              <a:spcAft>
                <a:spcPct val="0"/>
              </a:spcAft>
              <a:buClrTx/>
              <a:buSzTx/>
              <a:buFontTx/>
              <a:buNone/>
              <a:tabLst/>
              <a:defRPr/>
            </a:pPr>
            <a:r>
              <a:rPr lang="fr-FR" sz="1200" dirty="0">
                <a:solidFill>
                  <a:prstClr val="black"/>
                </a:solidFill>
                <a:latin typeface="Louis Vuitton Global" charset="0"/>
                <a:ea typeface="ＭＳ Ｐゴシック" charset="0"/>
                <a:sym typeface="Louis Vuitton Global" charset="0"/>
              </a:rPr>
              <a:t>APIs</a:t>
            </a:r>
          </a:p>
        </p:txBody>
      </p:sp>
      <p:pic>
        <p:nvPicPr>
          <p:cNvPr id="159" name="Image 158">
            <a:extLst>
              <a:ext uri="{FF2B5EF4-FFF2-40B4-BE49-F238E27FC236}">
                <a16:creationId xmlns:a16="http://schemas.microsoft.com/office/drawing/2014/main" id="{34B6277E-7729-334E-B466-076C601964E6}"/>
              </a:ext>
            </a:extLst>
          </p:cNvPr>
          <p:cNvPicPr>
            <a:picLocks noChangeAspect="1"/>
          </p:cNvPicPr>
          <p:nvPr/>
        </p:nvPicPr>
        <p:blipFill>
          <a:blip r:embed="rId5"/>
          <a:stretch>
            <a:fillRect/>
          </a:stretch>
        </p:blipFill>
        <p:spPr>
          <a:xfrm>
            <a:off x="271445" y="3310096"/>
            <a:ext cx="356197" cy="356197"/>
          </a:xfrm>
          <a:prstGeom prst="rect">
            <a:avLst/>
          </a:prstGeom>
        </p:spPr>
      </p:pic>
      <p:sp>
        <p:nvSpPr>
          <p:cNvPr id="160" name="ZoneTexte 159">
            <a:extLst>
              <a:ext uri="{FF2B5EF4-FFF2-40B4-BE49-F238E27FC236}">
                <a16:creationId xmlns:a16="http://schemas.microsoft.com/office/drawing/2014/main" id="{1123D95D-5C8E-B142-9F7D-A03EB026B8A2}"/>
              </a:ext>
            </a:extLst>
          </p:cNvPr>
          <p:cNvSpPr txBox="1"/>
          <p:nvPr/>
        </p:nvSpPr>
        <p:spPr>
          <a:xfrm>
            <a:off x="197361" y="3656161"/>
            <a:ext cx="1382403" cy="461665"/>
          </a:xfrm>
          <a:prstGeom prst="rect">
            <a:avLst/>
          </a:prstGeom>
          <a:noFill/>
        </p:spPr>
        <p:txBody>
          <a:bodyPr wrap="square" rtlCol="0">
            <a:spAutoFit/>
          </a:bodyPr>
          <a:lstStyle>
            <a:defPPr>
              <a:defRPr lang="fr-FR"/>
            </a:defPPr>
            <a:lvl1pPr marL="0" marR="0" lvl="0" indent="0" defTabSz="914400" eaLnBrk="1" fontAlgn="auto" latinLnBrk="0" hangingPunct="1">
              <a:lnSpc>
                <a:spcPct val="100000"/>
              </a:lnSpc>
              <a:spcBef>
                <a:spcPts val="0"/>
              </a:spcBef>
              <a:spcAft>
                <a:spcPts val="0"/>
              </a:spcAft>
              <a:buClrTx/>
              <a:buSzTx/>
              <a:buFontTx/>
              <a:buNone/>
              <a:tabLst/>
              <a:defRPr kumimoji="0" sz="1200" i="1" u="none" strike="noStrike" cap="none" spc="0" normalizeH="0" baseline="0">
                <a:ln>
                  <a:noFill/>
                </a:ln>
                <a:solidFill>
                  <a:prstClr val="black"/>
                </a:solidFill>
                <a:effectLst/>
                <a:uLnTx/>
                <a:uFillTx/>
                <a:latin typeface="Louis Vuitton" pitchFamily="2" charset="0"/>
                <a:ea typeface="+mn-ea"/>
                <a:cs typeface="+mn-cs"/>
              </a:defRPr>
            </a:lvl1pPr>
          </a:lstStyle>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Process</a:t>
            </a:r>
          </a:p>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APIs</a:t>
            </a:r>
          </a:p>
        </p:txBody>
      </p:sp>
      <p:pic>
        <p:nvPicPr>
          <p:cNvPr id="161" name="Image 160">
            <a:extLst>
              <a:ext uri="{FF2B5EF4-FFF2-40B4-BE49-F238E27FC236}">
                <a16:creationId xmlns:a16="http://schemas.microsoft.com/office/drawing/2014/main" id="{EB326A7F-64E0-1141-BA9B-0CD8CD909001}"/>
              </a:ext>
            </a:extLst>
          </p:cNvPr>
          <p:cNvPicPr>
            <a:picLocks noChangeAspect="1"/>
          </p:cNvPicPr>
          <p:nvPr/>
        </p:nvPicPr>
        <p:blipFill>
          <a:blip r:embed="rId5"/>
          <a:stretch>
            <a:fillRect/>
          </a:stretch>
        </p:blipFill>
        <p:spPr>
          <a:xfrm>
            <a:off x="278591" y="4410929"/>
            <a:ext cx="356197" cy="356197"/>
          </a:xfrm>
          <a:prstGeom prst="rect">
            <a:avLst/>
          </a:prstGeom>
        </p:spPr>
      </p:pic>
      <p:sp>
        <p:nvSpPr>
          <p:cNvPr id="162" name="ZoneTexte 161">
            <a:extLst>
              <a:ext uri="{FF2B5EF4-FFF2-40B4-BE49-F238E27FC236}">
                <a16:creationId xmlns:a16="http://schemas.microsoft.com/office/drawing/2014/main" id="{AEC2E592-1551-634C-9158-332C6B91FE48}"/>
              </a:ext>
            </a:extLst>
          </p:cNvPr>
          <p:cNvSpPr txBox="1"/>
          <p:nvPr/>
        </p:nvSpPr>
        <p:spPr>
          <a:xfrm>
            <a:off x="197361" y="4730362"/>
            <a:ext cx="1382403" cy="461665"/>
          </a:xfrm>
          <a:prstGeom prst="rect">
            <a:avLst/>
          </a:prstGeom>
          <a:noFill/>
        </p:spPr>
        <p:txBody>
          <a:bodyPr wrap="square" rtlCol="0">
            <a:spAutoFit/>
          </a:bodyPr>
          <a:lstStyle>
            <a:defPPr>
              <a:defRPr lang="fr-FR"/>
            </a:defPPr>
            <a:lvl1pPr marL="0" marR="0" lvl="0" indent="0" defTabSz="914400" eaLnBrk="1" fontAlgn="auto" latinLnBrk="0" hangingPunct="1">
              <a:lnSpc>
                <a:spcPct val="100000"/>
              </a:lnSpc>
              <a:spcBef>
                <a:spcPts val="0"/>
              </a:spcBef>
              <a:spcAft>
                <a:spcPts val="0"/>
              </a:spcAft>
              <a:buClrTx/>
              <a:buSzTx/>
              <a:buFontTx/>
              <a:buNone/>
              <a:tabLst/>
              <a:defRPr kumimoji="0" sz="1200" i="1" u="none" strike="noStrike" cap="none" spc="0" normalizeH="0" baseline="0">
                <a:ln>
                  <a:noFill/>
                </a:ln>
                <a:solidFill>
                  <a:prstClr val="black"/>
                </a:solidFill>
                <a:effectLst/>
                <a:uLnTx/>
                <a:uFillTx/>
                <a:latin typeface="Louis Vuitton" pitchFamily="2" charset="0"/>
                <a:ea typeface="+mn-ea"/>
                <a:cs typeface="+mn-cs"/>
              </a:defRPr>
            </a:lvl1pPr>
          </a:lstStyle>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System &amp; </a:t>
            </a:r>
          </a:p>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Proxy APIs</a:t>
            </a:r>
          </a:p>
        </p:txBody>
      </p:sp>
      <p:sp>
        <p:nvSpPr>
          <p:cNvPr id="47" name="Rectangle 46">
            <a:extLst>
              <a:ext uri="{FF2B5EF4-FFF2-40B4-BE49-F238E27FC236}">
                <a16:creationId xmlns:a16="http://schemas.microsoft.com/office/drawing/2014/main" id="{96C57318-3F3D-8046-B4FB-D9BC8B1EACEC}"/>
              </a:ext>
            </a:extLst>
          </p:cNvPr>
          <p:cNvSpPr/>
          <p:nvPr/>
        </p:nvSpPr>
        <p:spPr>
          <a:xfrm>
            <a:off x="6920443" y="5534419"/>
            <a:ext cx="5059030" cy="756918"/>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External Applications / Partners</a:t>
            </a:r>
          </a:p>
        </p:txBody>
      </p:sp>
      <p:pic>
        <p:nvPicPr>
          <p:cNvPr id="134" name="Graphique 133" descr="Smartphone avec un remplissage uni">
            <a:extLst>
              <a:ext uri="{FF2B5EF4-FFF2-40B4-BE49-F238E27FC236}">
                <a16:creationId xmlns:a16="http://schemas.microsoft.com/office/drawing/2014/main" id="{E01E8B8E-BA7F-4C4C-A1D4-C435C411A2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28497" y="1224628"/>
            <a:ext cx="398303" cy="398303"/>
          </a:xfrm>
          <a:prstGeom prst="rect">
            <a:avLst/>
          </a:prstGeom>
        </p:spPr>
      </p:pic>
      <p:grpSp>
        <p:nvGrpSpPr>
          <p:cNvPr id="37" name="Groupe 36">
            <a:extLst>
              <a:ext uri="{FF2B5EF4-FFF2-40B4-BE49-F238E27FC236}">
                <a16:creationId xmlns:a16="http://schemas.microsoft.com/office/drawing/2014/main" id="{BB6455E2-7EB9-D445-9296-8AF142C1807E}"/>
              </a:ext>
            </a:extLst>
          </p:cNvPr>
          <p:cNvGrpSpPr/>
          <p:nvPr/>
        </p:nvGrpSpPr>
        <p:grpSpPr>
          <a:xfrm>
            <a:off x="1616340" y="1186207"/>
            <a:ext cx="1555175" cy="644716"/>
            <a:chOff x="1579764" y="1186207"/>
            <a:chExt cx="1555175" cy="644716"/>
          </a:xfrm>
        </p:grpSpPr>
        <p:grpSp>
          <p:nvGrpSpPr>
            <p:cNvPr id="25" name="Groupe 24">
              <a:extLst>
                <a:ext uri="{FF2B5EF4-FFF2-40B4-BE49-F238E27FC236}">
                  <a16:creationId xmlns:a16="http://schemas.microsoft.com/office/drawing/2014/main" id="{628D0D85-931E-4F4C-B86C-A0C568AB82D7}"/>
                </a:ext>
              </a:extLst>
            </p:cNvPr>
            <p:cNvGrpSpPr/>
            <p:nvPr/>
          </p:nvGrpSpPr>
          <p:grpSpPr>
            <a:xfrm>
              <a:off x="1579764" y="1186207"/>
              <a:ext cx="667200" cy="644716"/>
              <a:chOff x="3822336" y="1669266"/>
              <a:chExt cx="667200" cy="644716"/>
            </a:xfrm>
          </p:grpSpPr>
          <p:pic>
            <p:nvPicPr>
              <p:cNvPr id="20" name="Graphique 19" descr="Utilisateur avec un remplissage uni">
                <a:extLst>
                  <a:ext uri="{FF2B5EF4-FFF2-40B4-BE49-F238E27FC236}">
                    <a16:creationId xmlns:a16="http://schemas.microsoft.com/office/drawing/2014/main" id="{FEA33AF1-D8E2-034D-B227-59DBC22493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89198" y="1673513"/>
                <a:ext cx="421367" cy="421367"/>
              </a:xfrm>
              <a:prstGeom prst="rect">
                <a:avLst/>
              </a:prstGeom>
            </p:spPr>
          </p:pic>
          <p:grpSp>
            <p:nvGrpSpPr>
              <p:cNvPr id="121" name="Groupe 120">
                <a:extLst>
                  <a:ext uri="{FF2B5EF4-FFF2-40B4-BE49-F238E27FC236}">
                    <a16:creationId xmlns:a16="http://schemas.microsoft.com/office/drawing/2014/main" id="{2D939AEB-5DBB-4A41-B325-D0521E3E97EB}"/>
                  </a:ext>
                </a:extLst>
              </p:cNvPr>
              <p:cNvGrpSpPr/>
              <p:nvPr/>
            </p:nvGrpSpPr>
            <p:grpSpPr>
              <a:xfrm>
                <a:off x="3822336" y="1669266"/>
                <a:ext cx="667200" cy="644716"/>
                <a:chOff x="4289848" y="2285904"/>
                <a:chExt cx="667200" cy="644716"/>
              </a:xfrm>
            </p:grpSpPr>
            <p:sp>
              <p:nvSpPr>
                <p:cNvPr id="122" name="Ellipse 121">
                  <a:extLst>
                    <a:ext uri="{FF2B5EF4-FFF2-40B4-BE49-F238E27FC236}">
                      <a16:creationId xmlns:a16="http://schemas.microsoft.com/office/drawing/2014/main" id="{571948FD-9235-8547-BEE2-E587EDEA71CD}"/>
                    </a:ext>
                  </a:extLst>
                </p:cNvPr>
                <p:cNvSpPr/>
                <p:nvPr/>
              </p:nvSpPr>
              <p:spPr>
                <a:xfrm>
                  <a:off x="4431171" y="228590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6" name="ZoneTexte 125">
                  <a:extLst>
                    <a:ext uri="{FF2B5EF4-FFF2-40B4-BE49-F238E27FC236}">
                      <a16:creationId xmlns:a16="http://schemas.microsoft.com/office/drawing/2014/main" id="{A049E41D-7418-5241-B3F4-3C06CED59922}"/>
                    </a:ext>
                  </a:extLst>
                </p:cNvPr>
                <p:cNvSpPr txBox="1"/>
                <p:nvPr/>
              </p:nvSpPr>
              <p:spPr>
                <a:xfrm>
                  <a:off x="4289848" y="2776732"/>
                  <a:ext cx="667200"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User</a:t>
                  </a:r>
                  <a:endParaRPr lang="fr-FR" sz="1200" dirty="0">
                    <a:solidFill>
                      <a:prstClr val="black"/>
                    </a:solidFill>
                    <a:latin typeface="Louis Vuitton Global" charset="0"/>
                    <a:ea typeface="ＭＳ Ｐゴシック" charset="0"/>
                  </a:endParaRPr>
                </a:p>
              </p:txBody>
            </p:sp>
          </p:grpSp>
        </p:grpSp>
        <p:cxnSp>
          <p:nvCxnSpPr>
            <p:cNvPr id="132" name="Connecteur : en angle 160">
              <a:extLst>
                <a:ext uri="{FF2B5EF4-FFF2-40B4-BE49-F238E27FC236}">
                  <a16:creationId xmlns:a16="http://schemas.microsoft.com/office/drawing/2014/main" id="{056A859A-3D78-C44C-B58B-DB4EFB4314C5}"/>
                </a:ext>
              </a:extLst>
            </p:cNvPr>
            <p:cNvCxnSpPr>
              <a:cxnSpLocks/>
              <a:stCxn id="122" idx="6"/>
              <a:endCxn id="135" idx="2"/>
            </p:cNvCxnSpPr>
            <p:nvPr/>
          </p:nvCxnSpPr>
          <p:spPr>
            <a:xfrm>
              <a:off x="2189087" y="1420207"/>
              <a:ext cx="477852" cy="4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Ellipse 134">
              <a:extLst>
                <a:ext uri="{FF2B5EF4-FFF2-40B4-BE49-F238E27FC236}">
                  <a16:creationId xmlns:a16="http://schemas.microsoft.com/office/drawing/2014/main" id="{56FA8C67-CCD6-C04C-A2FF-382E2863AE43}"/>
                </a:ext>
              </a:extLst>
            </p:cNvPr>
            <p:cNvSpPr/>
            <p:nvPr/>
          </p:nvSpPr>
          <p:spPr>
            <a:xfrm>
              <a:off x="2666939" y="119045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388" name="ZoneTexte 387">
            <a:extLst>
              <a:ext uri="{FF2B5EF4-FFF2-40B4-BE49-F238E27FC236}">
                <a16:creationId xmlns:a16="http://schemas.microsoft.com/office/drawing/2014/main" id="{E5E6C7AC-C5FD-BA4E-A95E-8F0BEB717982}"/>
              </a:ext>
            </a:extLst>
          </p:cNvPr>
          <p:cNvSpPr txBox="1"/>
          <p:nvPr/>
        </p:nvSpPr>
        <p:spPr>
          <a:xfrm>
            <a:off x="3404628" y="4410928"/>
            <a:ext cx="982802" cy="188575"/>
          </a:xfrm>
          <a:noFill/>
          <a:ln w="3175">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fr-FR"/>
            </a:defPPr>
            <a:lvl1pPr>
              <a:defRPr sz="700" b="1" i="0">
                <a:solidFill>
                  <a:srgbClr val="C00000"/>
                </a:solidFill>
                <a:latin typeface="Source Code Pro" panose="020B0509030403020204" pitchFamily="49" charset="0"/>
                <a:ea typeface="Source Code Pro" panose="020B0509030403020204" pitchFamily="49"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fr-FR" b="0" dirty="0">
              <a:highlight>
                <a:srgbClr val="FFFF00"/>
              </a:highlight>
              <a:sym typeface="Louis Vuitton Global" charset="0"/>
            </a:endParaRPr>
          </a:p>
        </p:txBody>
      </p:sp>
      <p:sp>
        <p:nvSpPr>
          <p:cNvPr id="111" name="ZoneTexte 110">
            <a:extLst>
              <a:ext uri="{FF2B5EF4-FFF2-40B4-BE49-F238E27FC236}">
                <a16:creationId xmlns:a16="http://schemas.microsoft.com/office/drawing/2014/main" id="{90FF940F-274C-44CC-919E-9BF6DE6A13AD}"/>
              </a:ext>
            </a:extLst>
          </p:cNvPr>
          <p:cNvSpPr txBox="1"/>
          <p:nvPr/>
        </p:nvSpPr>
        <p:spPr>
          <a:xfrm>
            <a:off x="2278465" y="1677035"/>
            <a:ext cx="1298903"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LVCOM/SPA</a:t>
            </a:r>
            <a:endParaRPr lang="fr-FR" sz="1200" dirty="0">
              <a:solidFill>
                <a:prstClr val="black"/>
              </a:solidFill>
              <a:latin typeface="Louis Vuitton Global" charset="0"/>
              <a:ea typeface="ＭＳ Ｐゴシック" charset="0"/>
            </a:endParaRPr>
          </a:p>
        </p:txBody>
      </p:sp>
      <p:sp>
        <p:nvSpPr>
          <p:cNvPr id="112" name="Rectangle 111">
            <a:extLst>
              <a:ext uri="{FF2B5EF4-FFF2-40B4-BE49-F238E27FC236}">
                <a16:creationId xmlns:a16="http://schemas.microsoft.com/office/drawing/2014/main" id="{CA5CF7BC-38D4-4F2D-974D-352D5BA61DEE}"/>
              </a:ext>
            </a:extLst>
          </p:cNvPr>
          <p:cNvSpPr/>
          <p:nvPr/>
        </p:nvSpPr>
        <p:spPr>
          <a:xfrm>
            <a:off x="189868" y="1144058"/>
            <a:ext cx="3098059" cy="708711"/>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defTabSz="409536" fontAlgn="base" hangingPunct="0">
              <a:spcBef>
                <a:spcPct val="0"/>
              </a:spcBef>
              <a:spcAft>
                <a:spcPct val="0"/>
              </a:spcAft>
              <a:defRPr/>
            </a:pPr>
            <a:r>
              <a:rPr lang="en-US" sz="1200" b="1" dirty="0">
                <a:solidFill>
                  <a:prstClr val="black"/>
                </a:solidFill>
                <a:latin typeface="Louis Vuitton Global" charset="0"/>
                <a:ea typeface="ＭＳ Ｐゴシック" charset="0"/>
                <a:sym typeface="Louis Vuitton Global" charset="0"/>
              </a:rPr>
              <a:t>Public Consumer</a:t>
            </a:r>
          </a:p>
        </p:txBody>
      </p:sp>
      <p:cxnSp>
        <p:nvCxnSpPr>
          <p:cNvPr id="113" name="Connecteur : en angle 160">
            <a:extLst>
              <a:ext uri="{FF2B5EF4-FFF2-40B4-BE49-F238E27FC236}">
                <a16:creationId xmlns:a16="http://schemas.microsoft.com/office/drawing/2014/main" id="{186AE5FF-5D4F-400B-A1C8-79768BB06547}"/>
              </a:ext>
            </a:extLst>
          </p:cNvPr>
          <p:cNvCxnSpPr>
            <a:cxnSpLocks/>
            <a:stCxn id="123" idx="6"/>
            <a:endCxn id="5132" idx="1"/>
          </p:cNvCxnSpPr>
          <p:nvPr/>
        </p:nvCxnSpPr>
        <p:spPr>
          <a:xfrm flipV="1">
            <a:off x="3171515" y="1487088"/>
            <a:ext cx="2570516" cy="220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oupe 115">
            <a:extLst>
              <a:ext uri="{FF2B5EF4-FFF2-40B4-BE49-F238E27FC236}">
                <a16:creationId xmlns:a16="http://schemas.microsoft.com/office/drawing/2014/main" id="{9C30AFF6-6F76-4646-AE09-2CBB1405E91F}"/>
              </a:ext>
            </a:extLst>
          </p:cNvPr>
          <p:cNvGrpSpPr/>
          <p:nvPr/>
        </p:nvGrpSpPr>
        <p:grpSpPr>
          <a:xfrm>
            <a:off x="1757663" y="1270865"/>
            <a:ext cx="1413852" cy="541573"/>
            <a:chOff x="1721087" y="1186207"/>
            <a:chExt cx="1413852" cy="541573"/>
          </a:xfrm>
        </p:grpSpPr>
        <p:grpSp>
          <p:nvGrpSpPr>
            <p:cNvPr id="117" name="Groupe 116">
              <a:extLst>
                <a:ext uri="{FF2B5EF4-FFF2-40B4-BE49-F238E27FC236}">
                  <a16:creationId xmlns:a16="http://schemas.microsoft.com/office/drawing/2014/main" id="{EB2D670A-1885-45EC-9E2A-A4BC2A36B5DB}"/>
                </a:ext>
              </a:extLst>
            </p:cNvPr>
            <p:cNvGrpSpPr/>
            <p:nvPr/>
          </p:nvGrpSpPr>
          <p:grpSpPr>
            <a:xfrm>
              <a:off x="1721087" y="1186207"/>
              <a:ext cx="866183" cy="541573"/>
              <a:chOff x="3963659" y="1669266"/>
              <a:chExt cx="866183" cy="541573"/>
            </a:xfrm>
          </p:grpSpPr>
          <p:pic>
            <p:nvPicPr>
              <p:cNvPr id="124" name="Graphique 123" descr="Utilisateur avec un remplissage uni">
                <a:extLst>
                  <a:ext uri="{FF2B5EF4-FFF2-40B4-BE49-F238E27FC236}">
                    <a16:creationId xmlns:a16="http://schemas.microsoft.com/office/drawing/2014/main" id="{42079907-87C6-4D5B-82E1-520AADDE157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89198" y="1673513"/>
                <a:ext cx="421367" cy="421367"/>
              </a:xfrm>
              <a:prstGeom prst="rect">
                <a:avLst/>
              </a:prstGeom>
            </p:spPr>
          </p:pic>
          <p:grpSp>
            <p:nvGrpSpPr>
              <p:cNvPr id="125" name="Groupe 124">
                <a:extLst>
                  <a:ext uri="{FF2B5EF4-FFF2-40B4-BE49-F238E27FC236}">
                    <a16:creationId xmlns:a16="http://schemas.microsoft.com/office/drawing/2014/main" id="{DE582189-AD41-4FCB-8A11-B403D3D7461B}"/>
                  </a:ext>
                </a:extLst>
              </p:cNvPr>
              <p:cNvGrpSpPr/>
              <p:nvPr/>
            </p:nvGrpSpPr>
            <p:grpSpPr>
              <a:xfrm>
                <a:off x="3963659" y="1669266"/>
                <a:ext cx="866183" cy="541573"/>
                <a:chOff x="4431171" y="2285904"/>
                <a:chExt cx="866183" cy="541573"/>
              </a:xfrm>
            </p:grpSpPr>
            <p:sp>
              <p:nvSpPr>
                <p:cNvPr id="127" name="Ellipse 126">
                  <a:extLst>
                    <a:ext uri="{FF2B5EF4-FFF2-40B4-BE49-F238E27FC236}">
                      <a16:creationId xmlns:a16="http://schemas.microsoft.com/office/drawing/2014/main" id="{BD99D5E7-F99A-45FD-892A-9A7B03A656BF}"/>
                    </a:ext>
                  </a:extLst>
                </p:cNvPr>
                <p:cNvSpPr/>
                <p:nvPr/>
              </p:nvSpPr>
              <p:spPr>
                <a:xfrm>
                  <a:off x="4431171" y="228590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8" name="ZoneTexte 127">
                  <a:extLst>
                    <a:ext uri="{FF2B5EF4-FFF2-40B4-BE49-F238E27FC236}">
                      <a16:creationId xmlns:a16="http://schemas.microsoft.com/office/drawing/2014/main" id="{CB8A22EA-ECAC-469F-926D-6CBBED052A99}"/>
                    </a:ext>
                  </a:extLst>
                </p:cNvPr>
                <p:cNvSpPr txBox="1"/>
                <p:nvPr/>
              </p:nvSpPr>
              <p:spPr>
                <a:xfrm>
                  <a:off x="4630154" y="2673589"/>
                  <a:ext cx="667200"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User</a:t>
                  </a:r>
                  <a:endParaRPr lang="fr-FR" sz="1200" dirty="0">
                    <a:solidFill>
                      <a:prstClr val="black"/>
                    </a:solidFill>
                    <a:latin typeface="Louis Vuitton Global" charset="0"/>
                    <a:ea typeface="ＭＳ Ｐゴシック" charset="0"/>
                  </a:endParaRPr>
                </a:p>
              </p:txBody>
            </p:sp>
          </p:grpSp>
        </p:grpSp>
        <p:cxnSp>
          <p:nvCxnSpPr>
            <p:cNvPr id="120" name="Connecteur : en angle 160">
              <a:extLst>
                <a:ext uri="{FF2B5EF4-FFF2-40B4-BE49-F238E27FC236}">
                  <a16:creationId xmlns:a16="http://schemas.microsoft.com/office/drawing/2014/main" id="{E4B53785-6602-4667-8180-32436016CBC8}"/>
                </a:ext>
              </a:extLst>
            </p:cNvPr>
            <p:cNvCxnSpPr>
              <a:cxnSpLocks/>
              <a:stCxn id="127" idx="6"/>
              <a:endCxn id="123" idx="2"/>
            </p:cNvCxnSpPr>
            <p:nvPr/>
          </p:nvCxnSpPr>
          <p:spPr>
            <a:xfrm>
              <a:off x="2189087" y="1420207"/>
              <a:ext cx="477852" cy="4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Ellipse 122">
              <a:extLst>
                <a:ext uri="{FF2B5EF4-FFF2-40B4-BE49-F238E27FC236}">
                  <a16:creationId xmlns:a16="http://schemas.microsoft.com/office/drawing/2014/main" id="{F5D27FFE-7395-46A6-A4E5-BB3C889E145E}"/>
                </a:ext>
              </a:extLst>
            </p:cNvPr>
            <p:cNvSpPr/>
            <p:nvPr/>
          </p:nvSpPr>
          <p:spPr>
            <a:xfrm>
              <a:off x="2666939" y="119045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cxnSp>
        <p:nvCxnSpPr>
          <p:cNvPr id="297" name="Connecteur : en angle 160">
            <a:extLst>
              <a:ext uri="{FF2B5EF4-FFF2-40B4-BE49-F238E27FC236}">
                <a16:creationId xmlns:a16="http://schemas.microsoft.com/office/drawing/2014/main" id="{E973B356-FDA5-4D4B-9B16-47F7F6FCD503}"/>
              </a:ext>
            </a:extLst>
          </p:cNvPr>
          <p:cNvCxnSpPr>
            <a:cxnSpLocks/>
            <a:stCxn id="18" idx="2"/>
          </p:cNvCxnSpPr>
          <p:nvPr/>
        </p:nvCxnSpPr>
        <p:spPr>
          <a:xfrm rot="5400000">
            <a:off x="5306451" y="4331405"/>
            <a:ext cx="617124" cy="0"/>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Connecteur : en angle 160">
            <a:extLst>
              <a:ext uri="{FF2B5EF4-FFF2-40B4-BE49-F238E27FC236}">
                <a16:creationId xmlns:a16="http://schemas.microsoft.com/office/drawing/2014/main" id="{8C54228F-FF1E-4332-B923-D21F08D9BF36}"/>
              </a:ext>
            </a:extLst>
          </p:cNvPr>
          <p:cNvCxnSpPr>
            <a:cxnSpLocks/>
          </p:cNvCxnSpPr>
          <p:nvPr/>
        </p:nvCxnSpPr>
        <p:spPr>
          <a:xfrm rot="5400000">
            <a:off x="5264739" y="5356055"/>
            <a:ext cx="626862" cy="0"/>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F94837B-926B-C237-632C-3C43AE0282CD}"/>
              </a:ext>
            </a:extLst>
          </p:cNvPr>
          <p:cNvGrpSpPr/>
          <p:nvPr/>
        </p:nvGrpSpPr>
        <p:grpSpPr>
          <a:xfrm>
            <a:off x="3758671" y="2462241"/>
            <a:ext cx="2018402" cy="402657"/>
            <a:chOff x="3762164" y="3484335"/>
            <a:chExt cx="2018402" cy="402657"/>
          </a:xfrm>
        </p:grpSpPr>
        <p:pic>
          <p:nvPicPr>
            <p:cNvPr id="4" name="Image 17">
              <a:extLst>
                <a:ext uri="{FF2B5EF4-FFF2-40B4-BE49-F238E27FC236}">
                  <a16:creationId xmlns:a16="http://schemas.microsoft.com/office/drawing/2014/main" id="{BC1C9F81-D886-E4CA-9CE7-2A3A10152529}"/>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5" name="Rectangle 4">
              <a:extLst>
                <a:ext uri="{FF2B5EF4-FFF2-40B4-BE49-F238E27FC236}">
                  <a16:creationId xmlns:a16="http://schemas.microsoft.com/office/drawing/2014/main" id="{3B6EAACB-7F6F-CD63-F737-73231E79EB18}"/>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e-</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quotations</a:t>
              </a:r>
              <a:r>
                <a:rPr lang="fr-FR" sz="1400" b="1" dirty="0">
                  <a:solidFill>
                    <a:schemeClr val="tx1"/>
                  </a:solidFill>
                  <a:latin typeface="+mj-lt"/>
                  <a:ea typeface="Louis Vuitton Global" pitchFamily="2" charset="-128"/>
                  <a:cs typeface="Louis Vuitton Global" pitchFamily="2" charset="-128"/>
                </a:rPr>
                <a:t>-issue</a:t>
              </a:r>
              <a:endParaRPr lang="fr-FR" sz="3200" b="1" dirty="0">
                <a:solidFill>
                  <a:schemeClr val="tx1"/>
                </a:solidFill>
                <a:latin typeface="+mj-lt"/>
                <a:ea typeface="Louis Vuitton Global" pitchFamily="2" charset="-128"/>
                <a:cs typeface="Louis Vuitton Global" pitchFamily="2" charset="-128"/>
              </a:endParaRPr>
            </a:p>
          </p:txBody>
        </p:sp>
      </p:grpSp>
      <p:sp>
        <p:nvSpPr>
          <p:cNvPr id="10" name="ZoneTexte 136">
            <a:extLst>
              <a:ext uri="{FF2B5EF4-FFF2-40B4-BE49-F238E27FC236}">
                <a16:creationId xmlns:a16="http://schemas.microsoft.com/office/drawing/2014/main" id="{BEE3CB9A-CF94-8C7E-B043-3DBDB228DC19}"/>
              </a:ext>
            </a:extLst>
          </p:cNvPr>
          <p:cNvSpPr txBox="1"/>
          <p:nvPr/>
        </p:nvSpPr>
        <p:spPr>
          <a:xfrm>
            <a:off x="5120972" y="6175365"/>
            <a:ext cx="973817"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MAINFRAME</a:t>
            </a:r>
            <a:endParaRPr lang="fr-FR" sz="1200" dirty="0">
              <a:solidFill>
                <a:prstClr val="black"/>
              </a:solidFill>
              <a:latin typeface="Louis Vuitton Global" charset="0"/>
              <a:ea typeface="ＭＳ Ｐゴシック" charset="0"/>
            </a:endParaRPr>
          </a:p>
        </p:txBody>
      </p:sp>
      <p:cxnSp>
        <p:nvCxnSpPr>
          <p:cNvPr id="11" name="Connecteur : en angle 160">
            <a:extLst>
              <a:ext uri="{FF2B5EF4-FFF2-40B4-BE49-F238E27FC236}">
                <a16:creationId xmlns:a16="http://schemas.microsoft.com/office/drawing/2014/main" id="{15549335-7B63-4DCB-C50A-B74A4D55C453}"/>
              </a:ext>
            </a:extLst>
          </p:cNvPr>
          <p:cNvCxnSpPr>
            <a:cxnSpLocks/>
            <a:stCxn id="112" idx="2"/>
            <a:endCxn id="4" idx="0"/>
          </p:cNvCxnSpPr>
          <p:nvPr/>
        </p:nvCxnSpPr>
        <p:spPr>
          <a:xfrm rot="16200000" flipH="1">
            <a:off x="3364200" y="227466"/>
            <a:ext cx="609472" cy="3860077"/>
          </a:xfrm>
          <a:prstGeom prst="bentConnector3">
            <a:avLst>
              <a:gd name="adj1" fmla="val 3194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42" name="Group 241">
            <a:extLst>
              <a:ext uri="{FF2B5EF4-FFF2-40B4-BE49-F238E27FC236}">
                <a16:creationId xmlns:a16="http://schemas.microsoft.com/office/drawing/2014/main" id="{87D59E9B-4541-48AC-A3FE-AFAC274746C8}"/>
              </a:ext>
            </a:extLst>
          </p:cNvPr>
          <p:cNvGrpSpPr/>
          <p:nvPr/>
        </p:nvGrpSpPr>
        <p:grpSpPr>
          <a:xfrm>
            <a:off x="3774709" y="3620186"/>
            <a:ext cx="2018402" cy="402657"/>
            <a:chOff x="3762164" y="3484335"/>
            <a:chExt cx="2018402" cy="402657"/>
          </a:xfrm>
        </p:grpSpPr>
        <p:pic>
          <p:nvPicPr>
            <p:cNvPr id="18" name="Image 17">
              <a:extLst>
                <a:ext uri="{FF2B5EF4-FFF2-40B4-BE49-F238E27FC236}">
                  <a16:creationId xmlns:a16="http://schemas.microsoft.com/office/drawing/2014/main" id="{553F8DC2-AFDD-6745-A8B0-24C1E9583114}"/>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185" name="Rectangle 184">
              <a:extLst>
                <a:ext uri="{FF2B5EF4-FFF2-40B4-BE49-F238E27FC236}">
                  <a16:creationId xmlns:a16="http://schemas.microsoft.com/office/drawing/2014/main" id="{CED563A3-FF95-4A0D-BA0C-3B29D62B61C2}"/>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p-</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policy</a:t>
              </a:r>
              <a:r>
                <a:rPr lang="fr-FR" sz="1400" b="1" dirty="0">
                  <a:solidFill>
                    <a:schemeClr val="tx1"/>
                  </a:solidFill>
                  <a:latin typeface="+mj-lt"/>
                  <a:ea typeface="Louis Vuitton Global" pitchFamily="2" charset="-128"/>
                  <a:cs typeface="Louis Vuitton Global" pitchFamily="2" charset="-128"/>
                </a:rPr>
                <a:t>-plan</a:t>
              </a:r>
            </a:p>
          </p:txBody>
        </p:sp>
      </p:grpSp>
      <p:grpSp>
        <p:nvGrpSpPr>
          <p:cNvPr id="14" name="Group 13">
            <a:extLst>
              <a:ext uri="{FF2B5EF4-FFF2-40B4-BE49-F238E27FC236}">
                <a16:creationId xmlns:a16="http://schemas.microsoft.com/office/drawing/2014/main" id="{C8204AE7-7E2A-4092-060F-0924F00555BD}"/>
              </a:ext>
            </a:extLst>
          </p:cNvPr>
          <p:cNvGrpSpPr/>
          <p:nvPr/>
        </p:nvGrpSpPr>
        <p:grpSpPr>
          <a:xfrm>
            <a:off x="3723629" y="4599503"/>
            <a:ext cx="2018402" cy="402657"/>
            <a:chOff x="3762164" y="3484335"/>
            <a:chExt cx="2018402" cy="402657"/>
          </a:xfrm>
        </p:grpSpPr>
        <p:pic>
          <p:nvPicPr>
            <p:cNvPr id="15" name="Image 17">
              <a:extLst>
                <a:ext uri="{FF2B5EF4-FFF2-40B4-BE49-F238E27FC236}">
                  <a16:creationId xmlns:a16="http://schemas.microsoft.com/office/drawing/2014/main" id="{7CBADFFA-B22E-8A10-91A8-A166695E7F64}"/>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16" name="Rectangle 15">
              <a:extLst>
                <a:ext uri="{FF2B5EF4-FFF2-40B4-BE49-F238E27FC236}">
                  <a16:creationId xmlns:a16="http://schemas.microsoft.com/office/drawing/2014/main" id="{62C080FA-B47D-08D7-E5B5-CDDC4446113C}"/>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s-</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policy-issuance</a:t>
              </a:r>
              <a:endParaRPr lang="fr-FR" sz="1400" b="1" dirty="0">
                <a:solidFill>
                  <a:schemeClr val="tx1"/>
                </a:solidFill>
                <a:latin typeface="+mj-lt"/>
                <a:ea typeface="Louis Vuitton Global" pitchFamily="2" charset="-128"/>
                <a:cs typeface="Louis Vuitton Global" pitchFamily="2" charset="-128"/>
              </a:endParaRPr>
            </a:p>
          </p:txBody>
        </p:sp>
      </p:grpSp>
      <p:cxnSp>
        <p:nvCxnSpPr>
          <p:cNvPr id="22" name="Connecteur : en angle 160">
            <a:extLst>
              <a:ext uri="{FF2B5EF4-FFF2-40B4-BE49-F238E27FC236}">
                <a16:creationId xmlns:a16="http://schemas.microsoft.com/office/drawing/2014/main" id="{8776D011-4A3A-C1F8-8255-9341E5CE2589}"/>
              </a:ext>
            </a:extLst>
          </p:cNvPr>
          <p:cNvCxnSpPr>
            <a:cxnSpLocks/>
            <a:stCxn id="5132" idx="2"/>
            <a:endCxn id="4" idx="3"/>
          </p:cNvCxnSpPr>
          <p:nvPr/>
        </p:nvCxnSpPr>
        <p:spPr>
          <a:xfrm rot="5400000">
            <a:off x="5480952" y="2092028"/>
            <a:ext cx="867663" cy="275420"/>
          </a:xfrm>
          <a:prstGeom prst="bentConnector2">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 en angle 160">
            <a:extLst>
              <a:ext uri="{FF2B5EF4-FFF2-40B4-BE49-F238E27FC236}">
                <a16:creationId xmlns:a16="http://schemas.microsoft.com/office/drawing/2014/main" id="{4DD2B756-883E-B9C0-D6C1-67DD11BB97B8}"/>
              </a:ext>
            </a:extLst>
          </p:cNvPr>
          <p:cNvCxnSpPr>
            <a:cxnSpLocks/>
            <a:stCxn id="4" idx="2"/>
            <a:endCxn id="18" idx="0"/>
          </p:cNvCxnSpPr>
          <p:nvPr/>
        </p:nvCxnSpPr>
        <p:spPr>
          <a:xfrm rot="16200000" flipH="1">
            <a:off x="5221331" y="3242542"/>
            <a:ext cx="755288" cy="0"/>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5130" name="Picture 10">
            <a:extLst>
              <a:ext uri="{FF2B5EF4-FFF2-40B4-BE49-F238E27FC236}">
                <a16:creationId xmlns:a16="http://schemas.microsoft.com/office/drawing/2014/main" id="{08CF860C-D499-06E2-4D27-F15236403DE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75203" y="5563463"/>
            <a:ext cx="715318" cy="711533"/>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SPA">
            <a:extLst>
              <a:ext uri="{FF2B5EF4-FFF2-40B4-BE49-F238E27FC236}">
                <a16:creationId xmlns:a16="http://schemas.microsoft.com/office/drawing/2014/main" id="{9FCF7094-65FF-5E4A-16B9-996C5E0A4DB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42031" y="1178268"/>
            <a:ext cx="620924" cy="617639"/>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136">
            <a:extLst>
              <a:ext uri="{FF2B5EF4-FFF2-40B4-BE49-F238E27FC236}">
                <a16:creationId xmlns:a16="http://schemas.microsoft.com/office/drawing/2014/main" id="{A5B8437E-3553-430C-DE33-58028518D3EB}"/>
              </a:ext>
            </a:extLst>
          </p:cNvPr>
          <p:cNvSpPr txBox="1"/>
          <p:nvPr/>
        </p:nvSpPr>
        <p:spPr>
          <a:xfrm>
            <a:off x="5876046" y="1651320"/>
            <a:ext cx="973817"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b="1" dirty="0">
                <a:solidFill>
                  <a:prstClr val="black"/>
                </a:solidFill>
                <a:latin typeface="Louis Vuitton Global" charset="0"/>
                <a:ea typeface="ＭＳ Ｐゴシック" charset="0"/>
              </a:rPr>
              <a:t>SPA</a:t>
            </a:r>
            <a:endParaRPr lang="fr-FR" sz="1200" b="1" dirty="0">
              <a:solidFill>
                <a:prstClr val="black"/>
              </a:solidFill>
              <a:latin typeface="Louis Vuitton Global" charset="0"/>
              <a:ea typeface="ＭＳ Ｐゴシック" charset="0"/>
            </a:endParaRPr>
          </a:p>
        </p:txBody>
      </p:sp>
      <p:pic>
        <p:nvPicPr>
          <p:cNvPr id="5136" name="Picture 16">
            <a:extLst>
              <a:ext uri="{FF2B5EF4-FFF2-40B4-BE49-F238E27FC236}">
                <a16:creationId xmlns:a16="http://schemas.microsoft.com/office/drawing/2014/main" id="{F60A5E2C-4737-2CD1-85B8-453EFD5B2BA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3626" y="5625444"/>
            <a:ext cx="590695" cy="58757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0D7EF50E-C58B-9590-B606-4BA9878C0C4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2656" y="1912356"/>
            <a:ext cx="466772" cy="466772"/>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 avec coins arrondis en diagonale 146">
            <a:extLst>
              <a:ext uri="{FF2B5EF4-FFF2-40B4-BE49-F238E27FC236}">
                <a16:creationId xmlns:a16="http://schemas.microsoft.com/office/drawing/2014/main" id="{3C632307-CFB3-4F21-B42B-EDF4A6F2DAFE}"/>
              </a:ext>
            </a:extLst>
          </p:cNvPr>
          <p:cNvSpPr/>
          <p:nvPr/>
        </p:nvSpPr>
        <p:spPr>
          <a:xfrm>
            <a:off x="1236007" y="2421412"/>
            <a:ext cx="2069211"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POST /api/v1/quotations</a:t>
            </a:r>
          </a:p>
          <a:p>
            <a:r>
              <a:rPr lang="en-US" sz="1200" b="1" dirty="0">
                <a:solidFill>
                  <a:schemeClr val="tx1"/>
                </a:solidFill>
                <a:latin typeface="+mj-lt"/>
                <a:ea typeface="Louis Vuitton Global" pitchFamily="2" charset="-128"/>
                <a:cs typeface="Louis Vuitton Global" pitchFamily="2" charset="-128"/>
                <a:sym typeface="Louis Vuitton Global" charset="0"/>
              </a:rPr>
              <a:t>GET /api/v1/ quotations/{</a:t>
            </a:r>
            <a:r>
              <a:rPr lang="en-US" sz="1200" b="1" dirty="0" err="1">
                <a:solidFill>
                  <a:schemeClr val="tx1"/>
                </a:solidFill>
                <a:latin typeface="+mj-lt"/>
                <a:ea typeface="Louis Vuitton Global" pitchFamily="2" charset="-128"/>
                <a:cs typeface="Louis Vuitton Global" pitchFamily="2" charset="-128"/>
                <a:sym typeface="Louis Vuitton Global" charset="0"/>
              </a:rPr>
              <a:t>qId</a:t>
            </a:r>
            <a:r>
              <a:rPr lang="en-US" sz="1200" b="1" dirty="0">
                <a:solidFill>
                  <a:schemeClr val="tx1"/>
                </a:solidFill>
                <a:latin typeface="+mj-lt"/>
                <a:ea typeface="Louis Vuitton Global" pitchFamily="2" charset="-128"/>
                <a:cs typeface="Louis Vuitton Global" pitchFamily="2" charset="-128"/>
                <a:sym typeface="Louis Vuitton Global" charset="0"/>
              </a:rPr>
              <a:t>}</a:t>
            </a:r>
          </a:p>
        </p:txBody>
      </p:sp>
      <p:sp>
        <p:nvSpPr>
          <p:cNvPr id="90" name="Rectangle : avec coins arrondis en diagonale 146">
            <a:extLst>
              <a:ext uri="{FF2B5EF4-FFF2-40B4-BE49-F238E27FC236}">
                <a16:creationId xmlns:a16="http://schemas.microsoft.com/office/drawing/2014/main" id="{8403E937-DFCA-0B59-15D8-B1AAFC5A9ED8}"/>
              </a:ext>
            </a:extLst>
          </p:cNvPr>
          <p:cNvSpPr/>
          <p:nvPr/>
        </p:nvSpPr>
        <p:spPr>
          <a:xfrm>
            <a:off x="1206013" y="3496422"/>
            <a:ext cx="2069211"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POST /api/v1/quotations</a:t>
            </a:r>
          </a:p>
          <a:p>
            <a:r>
              <a:rPr lang="en-US" sz="1200" b="1" dirty="0">
                <a:solidFill>
                  <a:schemeClr val="tx1"/>
                </a:solidFill>
                <a:latin typeface="+mj-lt"/>
                <a:ea typeface="Louis Vuitton Global" pitchFamily="2" charset="-128"/>
                <a:cs typeface="Louis Vuitton Global" pitchFamily="2" charset="-128"/>
                <a:sym typeface="Louis Vuitton Global" charset="0"/>
              </a:rPr>
              <a:t>GET /api/v1/ quotations/{</a:t>
            </a:r>
            <a:r>
              <a:rPr lang="en-US" sz="1200" b="1" dirty="0" err="1">
                <a:solidFill>
                  <a:schemeClr val="tx1"/>
                </a:solidFill>
                <a:latin typeface="+mj-lt"/>
                <a:ea typeface="Louis Vuitton Global" pitchFamily="2" charset="-128"/>
                <a:cs typeface="Louis Vuitton Global" pitchFamily="2" charset="-128"/>
                <a:sym typeface="Louis Vuitton Global" charset="0"/>
              </a:rPr>
              <a:t>qId</a:t>
            </a:r>
            <a:r>
              <a:rPr lang="en-US" sz="1200" b="1" dirty="0">
                <a:solidFill>
                  <a:schemeClr val="tx1"/>
                </a:solidFill>
                <a:latin typeface="+mj-lt"/>
                <a:ea typeface="Louis Vuitton Global" pitchFamily="2" charset="-128"/>
                <a:cs typeface="Louis Vuitton Global" pitchFamily="2" charset="-128"/>
                <a:sym typeface="Louis Vuitton Global" charset="0"/>
              </a:rPr>
              <a:t>}</a:t>
            </a:r>
          </a:p>
        </p:txBody>
      </p:sp>
      <p:sp>
        <p:nvSpPr>
          <p:cNvPr id="91" name="Rectangle : avec coins arrondis en diagonale 146">
            <a:extLst>
              <a:ext uri="{FF2B5EF4-FFF2-40B4-BE49-F238E27FC236}">
                <a16:creationId xmlns:a16="http://schemas.microsoft.com/office/drawing/2014/main" id="{9552ECF5-8E5C-68FF-8844-2A3AA8107553}"/>
              </a:ext>
            </a:extLst>
          </p:cNvPr>
          <p:cNvSpPr/>
          <p:nvPr/>
        </p:nvSpPr>
        <p:spPr>
          <a:xfrm>
            <a:off x="6362954" y="3487962"/>
            <a:ext cx="3949446"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Transform the payload as per the system</a:t>
            </a:r>
          </a:p>
        </p:txBody>
      </p:sp>
      <p:sp>
        <p:nvSpPr>
          <p:cNvPr id="93" name="Rectangle : avec coins arrondis en diagonale 146">
            <a:extLst>
              <a:ext uri="{FF2B5EF4-FFF2-40B4-BE49-F238E27FC236}">
                <a16:creationId xmlns:a16="http://schemas.microsoft.com/office/drawing/2014/main" id="{B9A45A79-ABEE-EB4A-A9FE-5685666818C6}"/>
              </a:ext>
            </a:extLst>
          </p:cNvPr>
          <p:cNvSpPr/>
          <p:nvPr/>
        </p:nvSpPr>
        <p:spPr>
          <a:xfrm>
            <a:off x="1216295" y="4514397"/>
            <a:ext cx="2069211"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POST /api/v1/quotations</a:t>
            </a:r>
          </a:p>
          <a:p>
            <a:r>
              <a:rPr lang="en-US" sz="1200" b="1" dirty="0">
                <a:solidFill>
                  <a:schemeClr val="tx1"/>
                </a:solidFill>
                <a:latin typeface="+mj-lt"/>
                <a:ea typeface="Louis Vuitton Global" pitchFamily="2" charset="-128"/>
                <a:cs typeface="Louis Vuitton Global" pitchFamily="2" charset="-128"/>
                <a:sym typeface="Louis Vuitton Global" charset="0"/>
              </a:rPr>
              <a:t>GET /api/v1/ quotations/{</a:t>
            </a:r>
            <a:r>
              <a:rPr lang="en-US" sz="1200" b="1" dirty="0" err="1">
                <a:solidFill>
                  <a:schemeClr val="tx1"/>
                </a:solidFill>
                <a:latin typeface="+mj-lt"/>
                <a:ea typeface="Louis Vuitton Global" pitchFamily="2" charset="-128"/>
                <a:cs typeface="Louis Vuitton Global" pitchFamily="2" charset="-128"/>
                <a:sym typeface="Louis Vuitton Global" charset="0"/>
              </a:rPr>
              <a:t>qId</a:t>
            </a:r>
            <a:r>
              <a:rPr lang="en-US" sz="1200" b="1" dirty="0">
                <a:solidFill>
                  <a:schemeClr val="tx1"/>
                </a:solidFill>
                <a:latin typeface="+mj-lt"/>
                <a:ea typeface="Louis Vuitton Global" pitchFamily="2" charset="-128"/>
                <a:cs typeface="Louis Vuitton Global" pitchFamily="2" charset="-128"/>
                <a:sym typeface="Louis Vuitton Global" charset="0"/>
              </a:rPr>
              <a:t>}</a:t>
            </a:r>
          </a:p>
        </p:txBody>
      </p:sp>
      <p:sp>
        <p:nvSpPr>
          <p:cNvPr id="95" name="Rectangle : avec coins arrondis en diagonale 146">
            <a:extLst>
              <a:ext uri="{FF2B5EF4-FFF2-40B4-BE49-F238E27FC236}">
                <a16:creationId xmlns:a16="http://schemas.microsoft.com/office/drawing/2014/main" id="{BCC7F8F7-AF77-A37F-FC80-F60129F17B5A}"/>
              </a:ext>
            </a:extLst>
          </p:cNvPr>
          <p:cNvSpPr/>
          <p:nvPr/>
        </p:nvSpPr>
        <p:spPr>
          <a:xfrm>
            <a:off x="6362954" y="4548401"/>
            <a:ext cx="3949446"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Unlock the system data</a:t>
            </a:r>
          </a:p>
        </p:txBody>
      </p:sp>
      <p:sp>
        <p:nvSpPr>
          <p:cNvPr id="97" name="Rectangle : avec coins arrondis en diagonale 146">
            <a:extLst>
              <a:ext uri="{FF2B5EF4-FFF2-40B4-BE49-F238E27FC236}">
                <a16:creationId xmlns:a16="http://schemas.microsoft.com/office/drawing/2014/main" id="{FB3AA094-5B5B-4A61-69F8-16B36AE8C407}"/>
              </a:ext>
            </a:extLst>
          </p:cNvPr>
          <p:cNvSpPr/>
          <p:nvPr/>
        </p:nvSpPr>
        <p:spPr>
          <a:xfrm>
            <a:off x="6362954" y="2394069"/>
            <a:ext cx="3949446"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Exposed to the travel Booking Provider </a:t>
            </a:r>
          </a:p>
        </p:txBody>
      </p:sp>
    </p:spTree>
    <p:extLst>
      <p:ext uri="{BB962C8B-B14F-4D97-AF65-F5344CB8AC3E}">
        <p14:creationId xmlns:p14="http://schemas.microsoft.com/office/powerpoint/2010/main" val="21382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13DB-C247-7059-E207-D7FD184FDC2B}"/>
              </a:ext>
            </a:extLst>
          </p:cNvPr>
          <p:cNvSpPr>
            <a:spLocks noGrp="1"/>
          </p:cNvSpPr>
          <p:nvPr>
            <p:ph type="title"/>
          </p:nvPr>
        </p:nvSpPr>
        <p:spPr/>
        <p:txBody>
          <a:bodyPr>
            <a:normAutofit/>
          </a:bodyPr>
          <a:lstStyle/>
          <a:p>
            <a:r>
              <a:rPr lang="en-US" dirty="0"/>
              <a:t>API’s Info</a:t>
            </a:r>
            <a:endParaRPr lang="en-US" dirty="0">
              <a:latin typeface="+mj-lt"/>
            </a:endParaRPr>
          </a:p>
        </p:txBody>
      </p:sp>
      <p:sp>
        <p:nvSpPr>
          <p:cNvPr id="3" name="Content Placeholder 2">
            <a:extLst>
              <a:ext uri="{FF2B5EF4-FFF2-40B4-BE49-F238E27FC236}">
                <a16:creationId xmlns:a16="http://schemas.microsoft.com/office/drawing/2014/main" id="{A087D3D5-5925-7152-70D2-96498B2330D2}"/>
              </a:ext>
            </a:extLst>
          </p:cNvPr>
          <p:cNvSpPr>
            <a:spLocks noGrp="1"/>
          </p:cNvSpPr>
          <p:nvPr>
            <p:ph idx="1"/>
          </p:nvPr>
        </p:nvSpPr>
        <p:spPr/>
        <p:txBody>
          <a:bodyPr>
            <a:normAutofit/>
          </a:bodyPr>
          <a:lstStyle/>
          <a:p>
            <a:pPr marL="0" indent="0">
              <a:buNone/>
            </a:pPr>
            <a:r>
              <a:rPr lang="en-US" sz="1800" dirty="0">
                <a:solidFill>
                  <a:schemeClr val="tx1"/>
                </a:solidFill>
                <a:latin typeface="+mj-lt"/>
              </a:rPr>
              <a:t>Experience API (e-</a:t>
            </a:r>
            <a:r>
              <a:rPr lang="en-US" sz="1800" dirty="0" err="1">
                <a:solidFill>
                  <a:schemeClr val="tx1"/>
                </a:solidFill>
                <a:latin typeface="+mj-lt"/>
              </a:rPr>
              <a:t>zrh</a:t>
            </a:r>
            <a:r>
              <a:rPr lang="en-US" sz="1800" dirty="0">
                <a:solidFill>
                  <a:schemeClr val="tx1"/>
                </a:solidFill>
                <a:latin typeface="+mj-lt"/>
              </a:rPr>
              <a:t>-quotations-issue)</a:t>
            </a:r>
          </a:p>
          <a:p>
            <a:r>
              <a:rPr lang="en-US" sz="1800" dirty="0">
                <a:solidFill>
                  <a:schemeClr val="tx1"/>
                </a:solidFill>
                <a:latin typeface="+mj-lt"/>
              </a:rPr>
              <a:t>Experience api created for exposing the quotations and policy issuances</a:t>
            </a:r>
          </a:p>
          <a:p>
            <a:r>
              <a:rPr lang="en-US" sz="1800" dirty="0">
                <a:solidFill>
                  <a:schemeClr val="tx1"/>
                </a:solidFill>
                <a:latin typeface="+mj-lt"/>
              </a:rPr>
              <a:t>RAML based API with below end points </a:t>
            </a:r>
          </a:p>
          <a:p>
            <a:pPr marL="668337" lvl="1" indent="-342900"/>
            <a:r>
              <a:rPr lang="en-US" sz="1400" dirty="0">
                <a:solidFill>
                  <a:schemeClr val="tx1"/>
                </a:solidFill>
                <a:latin typeface="+mj-lt"/>
              </a:rPr>
              <a:t>POST /quotations - this end point is used for getting the quotations based on travelers info </a:t>
            </a:r>
          </a:p>
          <a:p>
            <a:pPr marL="668337" lvl="1" indent="-342900"/>
            <a:r>
              <a:rPr lang="en-US" sz="1400" dirty="0">
                <a:solidFill>
                  <a:schemeClr val="tx1"/>
                </a:solidFill>
                <a:latin typeface="+mj-lt"/>
              </a:rPr>
              <a:t>GET /quotations/{</a:t>
            </a:r>
            <a:r>
              <a:rPr lang="en-US" sz="1400" dirty="0" err="1">
                <a:solidFill>
                  <a:schemeClr val="tx1"/>
                </a:solidFill>
                <a:latin typeface="+mj-lt"/>
              </a:rPr>
              <a:t>qId</a:t>
            </a:r>
            <a:r>
              <a:rPr lang="en-US" sz="1400" dirty="0">
                <a:solidFill>
                  <a:schemeClr val="tx1"/>
                </a:solidFill>
                <a:latin typeface="+mj-lt"/>
              </a:rPr>
              <a:t>} - this end point is used for getting the quotations based on quotations ID </a:t>
            </a:r>
          </a:p>
          <a:p>
            <a:pPr marL="668337" lvl="1" indent="-342900"/>
            <a:r>
              <a:rPr lang="en-US" sz="1400" dirty="0">
                <a:solidFill>
                  <a:schemeClr val="tx1"/>
                </a:solidFill>
                <a:latin typeface="+mj-lt"/>
              </a:rPr>
              <a:t>POST /polices/{</a:t>
            </a:r>
            <a:r>
              <a:rPr lang="en-US" sz="1400" dirty="0" err="1">
                <a:solidFill>
                  <a:schemeClr val="tx1"/>
                </a:solidFill>
                <a:latin typeface="+mj-lt"/>
              </a:rPr>
              <a:t>qId</a:t>
            </a:r>
            <a:r>
              <a:rPr lang="en-US" sz="1400" dirty="0">
                <a:solidFill>
                  <a:schemeClr val="tx1"/>
                </a:solidFill>
                <a:latin typeface="+mj-lt"/>
              </a:rPr>
              <a:t>} - this end point is used for creating the policy based on travelers info - Used to publish message to Q</a:t>
            </a:r>
          </a:p>
          <a:p>
            <a:pPr marL="668337" lvl="1" indent="-342900"/>
            <a:r>
              <a:rPr lang="en-US" sz="1400" dirty="0">
                <a:solidFill>
                  <a:schemeClr val="tx1"/>
                </a:solidFill>
                <a:latin typeface="+mj-lt"/>
              </a:rPr>
              <a:t>GET /polices/{</a:t>
            </a:r>
            <a:r>
              <a:rPr lang="en-US" sz="1400" dirty="0" err="1">
                <a:solidFill>
                  <a:schemeClr val="tx1"/>
                </a:solidFill>
                <a:latin typeface="+mj-lt"/>
              </a:rPr>
              <a:t>qId</a:t>
            </a:r>
            <a:r>
              <a:rPr lang="en-US" sz="1400" dirty="0">
                <a:solidFill>
                  <a:schemeClr val="tx1"/>
                </a:solidFill>
                <a:latin typeface="+mj-lt"/>
              </a:rPr>
              <a:t>} - this end point is used for getting the policy issued for travelers</a:t>
            </a:r>
          </a:p>
          <a:p>
            <a:pPr marL="668337" lvl="1" indent="-342900"/>
            <a:r>
              <a:rPr lang="en-US" sz="1400" dirty="0">
                <a:solidFill>
                  <a:schemeClr val="tx1"/>
                </a:solidFill>
                <a:latin typeface="+mj-lt"/>
              </a:rPr>
              <a:t>GET /ping - this end point is used for health check</a:t>
            </a:r>
          </a:p>
          <a:p>
            <a:pPr marL="0" indent="0">
              <a:buNone/>
            </a:pPr>
            <a:r>
              <a:rPr lang="en-US" sz="1800" dirty="0">
                <a:solidFill>
                  <a:schemeClr val="tx1"/>
                </a:solidFill>
                <a:latin typeface="+mj-lt"/>
              </a:rPr>
              <a:t>Process API (p-</a:t>
            </a:r>
            <a:r>
              <a:rPr lang="en-US" sz="1800" dirty="0" err="1">
                <a:solidFill>
                  <a:schemeClr val="tx1"/>
                </a:solidFill>
                <a:latin typeface="+mj-lt"/>
              </a:rPr>
              <a:t>zrh</a:t>
            </a:r>
            <a:r>
              <a:rPr lang="en-US" sz="1800" dirty="0">
                <a:solidFill>
                  <a:schemeClr val="tx1"/>
                </a:solidFill>
                <a:latin typeface="+mj-lt"/>
              </a:rPr>
              <a:t>-policy-plan)</a:t>
            </a:r>
          </a:p>
          <a:p>
            <a:r>
              <a:rPr lang="en-US" sz="1800" dirty="0">
                <a:solidFill>
                  <a:schemeClr val="tx1"/>
                </a:solidFill>
                <a:latin typeface="+mj-lt"/>
              </a:rPr>
              <a:t>Process api to transform and orchestrate data with system api</a:t>
            </a:r>
          </a:p>
          <a:p>
            <a:r>
              <a:rPr lang="en-US" sz="1800" dirty="0">
                <a:solidFill>
                  <a:schemeClr val="tx1"/>
                </a:solidFill>
                <a:latin typeface="+mj-lt"/>
              </a:rPr>
              <a:t>RAML based API with below end points </a:t>
            </a:r>
          </a:p>
          <a:p>
            <a:pPr marL="668337" lvl="1" indent="-342900"/>
            <a:r>
              <a:rPr lang="en-US" sz="1400" dirty="0">
                <a:solidFill>
                  <a:schemeClr val="tx1"/>
                </a:solidFill>
                <a:latin typeface="+mj-lt"/>
              </a:rPr>
              <a:t>POST /quotations - this end point is used for getting the quotations based on travelers info</a:t>
            </a:r>
          </a:p>
          <a:p>
            <a:pPr marL="668337" lvl="1" indent="-342900"/>
            <a:r>
              <a:rPr lang="en-US" sz="1400" dirty="0">
                <a:solidFill>
                  <a:schemeClr val="tx1"/>
                </a:solidFill>
                <a:latin typeface="+mj-lt"/>
              </a:rPr>
              <a:t>GET /quotations/{</a:t>
            </a:r>
            <a:r>
              <a:rPr lang="en-US" sz="1400" dirty="0" err="1">
                <a:solidFill>
                  <a:schemeClr val="tx1"/>
                </a:solidFill>
                <a:latin typeface="+mj-lt"/>
              </a:rPr>
              <a:t>qId</a:t>
            </a:r>
            <a:r>
              <a:rPr lang="en-US" sz="1400" dirty="0">
                <a:solidFill>
                  <a:schemeClr val="tx1"/>
                </a:solidFill>
                <a:latin typeface="+mj-lt"/>
              </a:rPr>
              <a:t>} - this end point is used for getting the quotations based on quotations ID</a:t>
            </a:r>
          </a:p>
          <a:p>
            <a:pPr marL="668337" lvl="1" indent="-342900"/>
            <a:r>
              <a:rPr lang="en-US" sz="1400" dirty="0">
                <a:solidFill>
                  <a:schemeClr val="tx1"/>
                </a:solidFill>
                <a:latin typeface="+mj-lt"/>
              </a:rPr>
              <a:t>GET /ping - this end point is used for health check</a:t>
            </a:r>
          </a:p>
          <a:p>
            <a:pPr marL="342900" indent="-342900">
              <a:buFont typeface="+mj-lt"/>
              <a:buAutoNum type="arabicPeriod"/>
            </a:pPr>
            <a:endParaRPr lang="en-US" sz="1800" dirty="0">
              <a:solidFill>
                <a:schemeClr val="tx1"/>
              </a:solidFill>
              <a:latin typeface="+mj-lt"/>
            </a:endParaRPr>
          </a:p>
        </p:txBody>
      </p:sp>
      <p:sp>
        <p:nvSpPr>
          <p:cNvPr id="4" name="Slide Number Placeholder 3">
            <a:extLst>
              <a:ext uri="{FF2B5EF4-FFF2-40B4-BE49-F238E27FC236}">
                <a16:creationId xmlns:a16="http://schemas.microsoft.com/office/drawing/2014/main" id="{129D2917-DA85-99EC-6773-A15BFC8FEE7B}"/>
              </a:ext>
            </a:extLst>
          </p:cNvPr>
          <p:cNvSpPr>
            <a:spLocks noGrp="1"/>
          </p:cNvSpPr>
          <p:nvPr>
            <p:ph type="sldNum" sz="quarter" idx="4"/>
          </p:nvPr>
        </p:nvSpPr>
        <p:spPr/>
        <p:txBody>
          <a:bodyPr/>
          <a:lstStyle/>
          <a:p>
            <a:fld id="{3991F764-47A8-48E2-8448-E5FF54967C96}" type="slidenum">
              <a:rPr lang="fr-FR" smtClean="0"/>
              <a:pPr/>
              <a:t>3</a:t>
            </a:fld>
            <a:endParaRPr lang="fr-FR" dirty="0"/>
          </a:p>
        </p:txBody>
      </p:sp>
    </p:spTree>
    <p:extLst>
      <p:ext uri="{BB962C8B-B14F-4D97-AF65-F5344CB8AC3E}">
        <p14:creationId xmlns:p14="http://schemas.microsoft.com/office/powerpoint/2010/main" val="56228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105D-0D4D-F204-A730-C9C8A6BAC211}"/>
              </a:ext>
            </a:extLst>
          </p:cNvPr>
          <p:cNvSpPr>
            <a:spLocks noGrp="1"/>
          </p:cNvSpPr>
          <p:nvPr>
            <p:ph type="title"/>
          </p:nvPr>
        </p:nvSpPr>
        <p:spPr/>
        <p:txBody>
          <a:bodyPr/>
          <a:lstStyle/>
          <a:p>
            <a:r>
              <a:rPr lang="en-US" dirty="0"/>
              <a:t>API’s Info</a:t>
            </a:r>
          </a:p>
        </p:txBody>
      </p:sp>
      <p:sp>
        <p:nvSpPr>
          <p:cNvPr id="3" name="Content Placeholder 2">
            <a:extLst>
              <a:ext uri="{FF2B5EF4-FFF2-40B4-BE49-F238E27FC236}">
                <a16:creationId xmlns:a16="http://schemas.microsoft.com/office/drawing/2014/main" id="{AF4A280F-83B3-7C89-9712-E01A072944FF}"/>
              </a:ext>
            </a:extLst>
          </p:cNvPr>
          <p:cNvSpPr>
            <a:spLocks noGrp="1"/>
          </p:cNvSpPr>
          <p:nvPr>
            <p:ph idx="1"/>
          </p:nvPr>
        </p:nvSpPr>
        <p:spPr/>
        <p:txBody>
          <a:bodyPr>
            <a:normAutofit/>
          </a:bodyPr>
          <a:lstStyle/>
          <a:p>
            <a:pPr marL="325437" lvl="1" indent="0">
              <a:buNone/>
            </a:pPr>
            <a:endParaRPr lang="en-US" sz="1400" dirty="0">
              <a:solidFill>
                <a:schemeClr val="tx1"/>
              </a:solidFill>
              <a:latin typeface="+mj-lt"/>
            </a:endParaRPr>
          </a:p>
          <a:p>
            <a:pPr marL="0" indent="0">
              <a:buNone/>
            </a:pPr>
            <a:r>
              <a:rPr lang="en-US" sz="1800" dirty="0">
                <a:solidFill>
                  <a:schemeClr val="tx1"/>
                </a:solidFill>
                <a:latin typeface="+mj-lt"/>
              </a:rPr>
              <a:t>Process API (p-</a:t>
            </a:r>
            <a:r>
              <a:rPr lang="en-US" sz="1800" dirty="0" err="1">
                <a:solidFill>
                  <a:schemeClr val="tx1"/>
                </a:solidFill>
                <a:latin typeface="+mj-lt"/>
              </a:rPr>
              <a:t>zrh</a:t>
            </a:r>
            <a:r>
              <a:rPr lang="en-US" sz="1800" dirty="0">
                <a:solidFill>
                  <a:schemeClr val="tx1"/>
                </a:solidFill>
                <a:latin typeface="+mj-lt"/>
              </a:rPr>
              <a:t>-policy-issuance)</a:t>
            </a:r>
          </a:p>
          <a:p>
            <a:r>
              <a:rPr lang="en-US" sz="1800" dirty="0">
                <a:solidFill>
                  <a:schemeClr val="tx1"/>
                </a:solidFill>
                <a:latin typeface="+mj-lt"/>
              </a:rPr>
              <a:t>Process api to transform and orchestrate data with system api</a:t>
            </a:r>
          </a:p>
          <a:p>
            <a:r>
              <a:rPr lang="en-US" sz="1800" dirty="0">
                <a:solidFill>
                  <a:schemeClr val="tx1"/>
                </a:solidFill>
                <a:latin typeface="+mj-lt"/>
              </a:rPr>
              <a:t>RAML based API with below end points </a:t>
            </a:r>
          </a:p>
          <a:p>
            <a:pPr lvl="1"/>
            <a:r>
              <a:rPr lang="en-US" sz="1400" dirty="0">
                <a:solidFill>
                  <a:schemeClr val="tx1"/>
                </a:solidFill>
                <a:latin typeface="+mj-lt"/>
              </a:rPr>
              <a:t>GET /polices /{</a:t>
            </a:r>
            <a:r>
              <a:rPr lang="en-US" sz="1400" dirty="0" err="1">
                <a:solidFill>
                  <a:schemeClr val="tx1"/>
                </a:solidFill>
                <a:latin typeface="+mj-lt"/>
              </a:rPr>
              <a:t>pId</a:t>
            </a:r>
            <a:r>
              <a:rPr lang="en-US" sz="1400" dirty="0">
                <a:solidFill>
                  <a:schemeClr val="tx1"/>
                </a:solidFill>
                <a:latin typeface="+mj-lt"/>
              </a:rPr>
              <a:t>} - this end point is used for getting the policy info issued based on </a:t>
            </a:r>
            <a:r>
              <a:rPr lang="en-US" sz="1400" dirty="0" err="1">
                <a:solidFill>
                  <a:schemeClr val="tx1"/>
                </a:solidFill>
                <a:latin typeface="+mj-lt"/>
              </a:rPr>
              <a:t>policyID</a:t>
            </a:r>
            <a:endParaRPr lang="en-US" sz="1400" dirty="0">
              <a:solidFill>
                <a:schemeClr val="tx1"/>
              </a:solidFill>
              <a:latin typeface="+mj-lt"/>
            </a:endParaRPr>
          </a:p>
          <a:p>
            <a:pPr lvl="1"/>
            <a:r>
              <a:rPr lang="en-US" sz="1400" dirty="0">
                <a:solidFill>
                  <a:schemeClr val="tx1"/>
                </a:solidFill>
                <a:latin typeface="+mj-lt"/>
              </a:rPr>
              <a:t>GET /ping - this end point is used for health check</a:t>
            </a:r>
          </a:p>
          <a:p>
            <a:pPr lvl="1"/>
            <a:r>
              <a:rPr lang="en-US" sz="1400" dirty="0">
                <a:solidFill>
                  <a:schemeClr val="tx1"/>
                </a:solidFill>
                <a:latin typeface="+mj-lt"/>
              </a:rPr>
              <a:t>Have a AMQ Subscriber flow for creating/Issuing policy </a:t>
            </a:r>
            <a:endParaRPr lang="en-US" sz="1800" dirty="0">
              <a:solidFill>
                <a:schemeClr val="tx1"/>
              </a:solidFill>
              <a:latin typeface="+mj-lt"/>
            </a:endParaRPr>
          </a:p>
          <a:p>
            <a:pPr marL="0" indent="0">
              <a:buNone/>
            </a:pPr>
            <a:r>
              <a:rPr lang="en-US" sz="1800" dirty="0">
                <a:solidFill>
                  <a:schemeClr val="tx1"/>
                </a:solidFill>
                <a:latin typeface="+mj-lt"/>
              </a:rPr>
              <a:t>System API (s-</a:t>
            </a:r>
            <a:r>
              <a:rPr lang="en-US" sz="1800" dirty="0" err="1">
                <a:solidFill>
                  <a:schemeClr val="tx1"/>
                </a:solidFill>
                <a:latin typeface="+mj-lt"/>
              </a:rPr>
              <a:t>zrh</a:t>
            </a:r>
            <a:r>
              <a:rPr lang="en-US" sz="1800" dirty="0">
                <a:solidFill>
                  <a:schemeClr val="tx1"/>
                </a:solidFill>
                <a:latin typeface="+mj-lt"/>
              </a:rPr>
              <a:t>-policy-issuance)</a:t>
            </a:r>
          </a:p>
          <a:p>
            <a:r>
              <a:rPr lang="en-US" sz="1800" dirty="0">
                <a:solidFill>
                  <a:schemeClr val="tx1"/>
                </a:solidFill>
                <a:latin typeface="+mj-lt"/>
              </a:rPr>
              <a:t>System api to unlock core system operations</a:t>
            </a:r>
          </a:p>
          <a:p>
            <a:r>
              <a:rPr lang="en-US" sz="1800" dirty="0">
                <a:solidFill>
                  <a:schemeClr val="tx1"/>
                </a:solidFill>
                <a:latin typeface="+mj-lt"/>
              </a:rPr>
              <a:t>RAML based API with below end points </a:t>
            </a:r>
          </a:p>
          <a:p>
            <a:pPr lvl="1"/>
            <a:r>
              <a:rPr lang="en-US" sz="1400" dirty="0">
                <a:solidFill>
                  <a:schemeClr val="tx1"/>
                </a:solidFill>
                <a:latin typeface="+mj-lt"/>
              </a:rPr>
              <a:t>POST /quotations - getting the quotations based on travelers info from Mainframe system</a:t>
            </a:r>
          </a:p>
          <a:p>
            <a:pPr lvl="1"/>
            <a:r>
              <a:rPr lang="en-US" sz="1400" dirty="0">
                <a:solidFill>
                  <a:schemeClr val="tx1"/>
                </a:solidFill>
                <a:latin typeface="+mj-lt"/>
              </a:rPr>
              <a:t>GET /quotations/{</a:t>
            </a:r>
            <a:r>
              <a:rPr lang="en-US" sz="1400" dirty="0" err="1">
                <a:solidFill>
                  <a:schemeClr val="tx1"/>
                </a:solidFill>
                <a:latin typeface="+mj-lt"/>
              </a:rPr>
              <a:t>qId</a:t>
            </a:r>
            <a:r>
              <a:rPr lang="en-US" sz="1400" dirty="0">
                <a:solidFill>
                  <a:schemeClr val="tx1"/>
                </a:solidFill>
                <a:latin typeface="+mj-lt"/>
              </a:rPr>
              <a:t>} - getting the quotation info based on </a:t>
            </a:r>
            <a:r>
              <a:rPr lang="en-US" sz="1400" dirty="0" err="1">
                <a:solidFill>
                  <a:schemeClr val="tx1"/>
                </a:solidFill>
                <a:latin typeface="+mj-lt"/>
              </a:rPr>
              <a:t>quotationId</a:t>
            </a:r>
            <a:endParaRPr lang="en-US" sz="1400" dirty="0">
              <a:solidFill>
                <a:schemeClr val="tx1"/>
              </a:solidFill>
              <a:latin typeface="+mj-lt"/>
            </a:endParaRPr>
          </a:p>
          <a:p>
            <a:pPr lvl="1"/>
            <a:r>
              <a:rPr lang="en-US" sz="1400" dirty="0">
                <a:solidFill>
                  <a:schemeClr val="tx1"/>
                </a:solidFill>
                <a:latin typeface="+mj-lt"/>
              </a:rPr>
              <a:t>POST /polices/{</a:t>
            </a:r>
            <a:r>
              <a:rPr lang="en-US" sz="1400" dirty="0" err="1">
                <a:solidFill>
                  <a:schemeClr val="tx1"/>
                </a:solidFill>
                <a:latin typeface="+mj-lt"/>
              </a:rPr>
              <a:t>qId</a:t>
            </a:r>
            <a:r>
              <a:rPr lang="en-US" sz="1400" dirty="0">
                <a:solidFill>
                  <a:schemeClr val="tx1"/>
                </a:solidFill>
                <a:latin typeface="+mj-lt"/>
              </a:rPr>
              <a:t>} - creating the policy based on travelers info with </a:t>
            </a:r>
            <a:r>
              <a:rPr lang="en-US" sz="1400" dirty="0" err="1">
                <a:solidFill>
                  <a:schemeClr val="tx1"/>
                </a:solidFill>
                <a:latin typeface="+mj-lt"/>
              </a:rPr>
              <a:t>quotationId</a:t>
            </a:r>
            <a:endParaRPr lang="en-US" sz="1400" dirty="0">
              <a:solidFill>
                <a:schemeClr val="tx1"/>
              </a:solidFill>
              <a:latin typeface="+mj-lt"/>
            </a:endParaRPr>
          </a:p>
          <a:p>
            <a:pPr lvl="1"/>
            <a:r>
              <a:rPr lang="en-US" sz="1400" dirty="0">
                <a:solidFill>
                  <a:schemeClr val="tx1"/>
                </a:solidFill>
                <a:latin typeface="+mj-lt"/>
              </a:rPr>
              <a:t>GET /polices/{</a:t>
            </a:r>
            <a:r>
              <a:rPr lang="en-US" sz="1400" dirty="0" err="1">
                <a:solidFill>
                  <a:schemeClr val="tx1"/>
                </a:solidFill>
                <a:latin typeface="+mj-lt"/>
              </a:rPr>
              <a:t>pId</a:t>
            </a:r>
            <a:r>
              <a:rPr lang="en-US" sz="1400" dirty="0">
                <a:solidFill>
                  <a:schemeClr val="tx1"/>
                </a:solidFill>
                <a:latin typeface="+mj-lt"/>
              </a:rPr>
              <a:t>} - getting the policy info issued based on </a:t>
            </a:r>
            <a:r>
              <a:rPr lang="en-US" sz="1400" dirty="0" err="1">
                <a:solidFill>
                  <a:schemeClr val="tx1"/>
                </a:solidFill>
                <a:latin typeface="+mj-lt"/>
              </a:rPr>
              <a:t>policyID</a:t>
            </a:r>
            <a:endParaRPr lang="en-US" sz="1400" dirty="0">
              <a:solidFill>
                <a:schemeClr val="tx1"/>
              </a:solidFill>
              <a:latin typeface="+mj-lt"/>
            </a:endParaRPr>
          </a:p>
          <a:p>
            <a:pPr lvl="1"/>
            <a:r>
              <a:rPr lang="en-US" sz="1400" dirty="0">
                <a:solidFill>
                  <a:schemeClr val="tx1"/>
                </a:solidFill>
                <a:latin typeface="+mj-lt"/>
              </a:rPr>
              <a:t>GET /ping - this end point is used for health check</a:t>
            </a:r>
          </a:p>
        </p:txBody>
      </p:sp>
      <p:sp>
        <p:nvSpPr>
          <p:cNvPr id="4" name="Slide Number Placeholder 3">
            <a:extLst>
              <a:ext uri="{FF2B5EF4-FFF2-40B4-BE49-F238E27FC236}">
                <a16:creationId xmlns:a16="http://schemas.microsoft.com/office/drawing/2014/main" id="{39970B51-6619-859D-E054-CC7B0E66B7E0}"/>
              </a:ext>
            </a:extLst>
          </p:cNvPr>
          <p:cNvSpPr>
            <a:spLocks noGrp="1"/>
          </p:cNvSpPr>
          <p:nvPr>
            <p:ph type="sldNum" sz="quarter" idx="4"/>
          </p:nvPr>
        </p:nvSpPr>
        <p:spPr/>
        <p:txBody>
          <a:bodyPr/>
          <a:lstStyle/>
          <a:p>
            <a:fld id="{3991F764-47A8-48E2-8448-E5FF54967C96}" type="slidenum">
              <a:rPr lang="fr-FR" smtClean="0"/>
              <a:pPr/>
              <a:t>4</a:t>
            </a:fld>
            <a:endParaRPr lang="fr-FR" dirty="0"/>
          </a:p>
        </p:txBody>
      </p:sp>
    </p:spTree>
    <p:extLst>
      <p:ext uri="{BB962C8B-B14F-4D97-AF65-F5344CB8AC3E}">
        <p14:creationId xmlns:p14="http://schemas.microsoft.com/office/powerpoint/2010/main" val="312525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3462-9A97-6112-880C-7B58267788CB}"/>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ADA52C5C-4182-8522-585A-2F3FBF75E4B9}"/>
              </a:ext>
            </a:extLst>
          </p:cNvPr>
          <p:cNvSpPr>
            <a:spLocks noGrp="1"/>
          </p:cNvSpPr>
          <p:nvPr>
            <p:ph idx="1"/>
          </p:nvPr>
        </p:nvSpPr>
        <p:spPr/>
        <p:txBody>
          <a:bodyPr>
            <a:normAutofit/>
          </a:bodyPr>
          <a:lstStyle/>
          <a:p>
            <a:r>
              <a:rPr lang="en-US" sz="1600" dirty="0">
                <a:solidFill>
                  <a:schemeClr val="tx1"/>
                </a:solidFill>
                <a:latin typeface="+mj-lt"/>
              </a:rPr>
              <a:t>Client ID Enforcement policy will be applied on all the </a:t>
            </a:r>
            <a:r>
              <a:rPr lang="en-US" sz="1600" dirty="0" err="1">
                <a:solidFill>
                  <a:schemeClr val="tx1"/>
                </a:solidFill>
                <a:latin typeface="+mj-lt"/>
              </a:rPr>
              <a:t>apis</a:t>
            </a:r>
            <a:endParaRPr lang="en-US" sz="1600" dirty="0">
              <a:solidFill>
                <a:schemeClr val="tx1"/>
              </a:solidFill>
              <a:latin typeface="+mj-lt"/>
            </a:endParaRPr>
          </a:p>
          <a:p>
            <a:r>
              <a:rPr lang="en-US" sz="1600" dirty="0">
                <a:solidFill>
                  <a:schemeClr val="tx1"/>
                </a:solidFill>
                <a:latin typeface="+mj-lt"/>
              </a:rPr>
              <a:t>Rate limiting policy will be applied on the endpoints exposed by experience-api API to protect it from unwarranted flooding of requests.</a:t>
            </a:r>
          </a:p>
          <a:p>
            <a:r>
              <a:rPr lang="en-US" sz="1600" dirty="0">
                <a:solidFill>
                  <a:schemeClr val="tx1"/>
                </a:solidFill>
                <a:latin typeface="+mj-lt"/>
              </a:rPr>
              <a:t>JSON Threat Protection policy will be applied on the endpoints exposed by experience-api API to protect it from malformed requests.</a:t>
            </a:r>
          </a:p>
          <a:p>
            <a:r>
              <a:rPr lang="en-US" sz="1600" dirty="0">
                <a:solidFill>
                  <a:schemeClr val="tx1"/>
                </a:solidFill>
                <a:latin typeface="+mj-lt"/>
              </a:rPr>
              <a:t>OAuth will be applied on the endpoints exposed by experience-api API authorize the valid clients</a:t>
            </a:r>
          </a:p>
          <a:p>
            <a:endParaRPr lang="en-US" dirty="0"/>
          </a:p>
        </p:txBody>
      </p:sp>
      <p:sp>
        <p:nvSpPr>
          <p:cNvPr id="4" name="Slide Number Placeholder 3">
            <a:extLst>
              <a:ext uri="{FF2B5EF4-FFF2-40B4-BE49-F238E27FC236}">
                <a16:creationId xmlns:a16="http://schemas.microsoft.com/office/drawing/2014/main" id="{4326B0F3-0271-06A6-4953-BF390D021C3C}"/>
              </a:ext>
            </a:extLst>
          </p:cNvPr>
          <p:cNvSpPr>
            <a:spLocks noGrp="1"/>
          </p:cNvSpPr>
          <p:nvPr>
            <p:ph type="sldNum" sz="quarter" idx="4"/>
          </p:nvPr>
        </p:nvSpPr>
        <p:spPr/>
        <p:txBody>
          <a:bodyPr/>
          <a:lstStyle/>
          <a:p>
            <a:fld id="{3991F764-47A8-48E2-8448-E5FF54967C96}" type="slidenum">
              <a:rPr lang="fr-FR" smtClean="0"/>
              <a:pPr/>
              <a:t>5</a:t>
            </a:fld>
            <a:endParaRPr lang="fr-FR" dirty="0"/>
          </a:p>
        </p:txBody>
      </p:sp>
    </p:spTree>
    <p:extLst>
      <p:ext uri="{BB962C8B-B14F-4D97-AF65-F5344CB8AC3E}">
        <p14:creationId xmlns:p14="http://schemas.microsoft.com/office/powerpoint/2010/main" val="272226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211D-6DDA-CBBC-5474-0886F3C4EC24}"/>
              </a:ext>
            </a:extLst>
          </p:cNvPr>
          <p:cNvSpPr>
            <a:spLocks noGrp="1"/>
          </p:cNvSpPr>
          <p:nvPr>
            <p:ph type="title"/>
          </p:nvPr>
        </p:nvSpPr>
        <p:spPr/>
        <p:txBody>
          <a:bodyPr/>
          <a:lstStyle/>
          <a:p>
            <a:r>
              <a:rPr lang="en-US" dirty="0"/>
              <a:t>Request </a:t>
            </a:r>
          </a:p>
        </p:txBody>
      </p:sp>
      <p:sp>
        <p:nvSpPr>
          <p:cNvPr id="3" name="Content Placeholder 2">
            <a:extLst>
              <a:ext uri="{FF2B5EF4-FFF2-40B4-BE49-F238E27FC236}">
                <a16:creationId xmlns:a16="http://schemas.microsoft.com/office/drawing/2014/main" id="{47630CEA-13AF-CCC2-9531-42490BC04D92}"/>
              </a:ext>
            </a:extLst>
          </p:cNvPr>
          <p:cNvSpPr>
            <a:spLocks noGrp="1"/>
          </p:cNvSpPr>
          <p:nvPr>
            <p:ph idx="1"/>
          </p:nvPr>
        </p:nvSpPr>
        <p:spPr>
          <a:xfrm>
            <a:off x="838200" y="1278965"/>
            <a:ext cx="5198533" cy="4897998"/>
          </a:xfrm>
        </p:spPr>
        <p:txBody>
          <a:bodyPr>
            <a:noAutofit/>
          </a:bodyPr>
          <a:lstStyle/>
          <a:p>
            <a:pPr marL="0" indent="0">
              <a:buNone/>
            </a:pP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travellersDetails</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firstName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sivakumar</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lastName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yenugu</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dateOfBirth</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"12-12-1989"</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emailId</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"test123@hotmail.com"</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travelDate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"23-03-2022"</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"source"</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"India"</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"destination"</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"Singapore"</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returnDate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"28-03-2022"</a:t>
            </a: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p:txBody>
      </p:sp>
      <p:sp>
        <p:nvSpPr>
          <p:cNvPr id="4" name="Slide Number Placeholder 3">
            <a:extLst>
              <a:ext uri="{FF2B5EF4-FFF2-40B4-BE49-F238E27FC236}">
                <a16:creationId xmlns:a16="http://schemas.microsoft.com/office/drawing/2014/main" id="{D96E0AED-0276-ABDE-9D3F-A5D3C89C469B}"/>
              </a:ext>
            </a:extLst>
          </p:cNvPr>
          <p:cNvSpPr>
            <a:spLocks noGrp="1"/>
          </p:cNvSpPr>
          <p:nvPr>
            <p:ph type="sldNum" sz="quarter" idx="4"/>
          </p:nvPr>
        </p:nvSpPr>
        <p:spPr/>
        <p:txBody>
          <a:bodyPr/>
          <a:lstStyle/>
          <a:p>
            <a:fld id="{3991F764-47A8-48E2-8448-E5FF54967C96}" type="slidenum">
              <a:rPr lang="fr-FR" smtClean="0"/>
              <a:pPr/>
              <a:t>6</a:t>
            </a:fld>
            <a:endParaRPr lang="fr-FR" dirty="0"/>
          </a:p>
        </p:txBody>
      </p:sp>
      <p:sp>
        <p:nvSpPr>
          <p:cNvPr id="7" name="Content Placeholder 2">
            <a:extLst>
              <a:ext uri="{FF2B5EF4-FFF2-40B4-BE49-F238E27FC236}">
                <a16:creationId xmlns:a16="http://schemas.microsoft.com/office/drawing/2014/main" id="{538E79A4-0B15-778F-4C99-AE3C960B55C9}"/>
              </a:ext>
            </a:extLst>
          </p:cNvPr>
          <p:cNvSpPr txBox="1">
            <a:spLocks/>
          </p:cNvSpPr>
          <p:nvPr/>
        </p:nvSpPr>
        <p:spPr>
          <a:xfrm>
            <a:off x="3310466" y="1278965"/>
            <a:ext cx="5198533" cy="4897998"/>
          </a:xfrm>
          <a:prstGeom prst="rect">
            <a:avLst/>
          </a:prstGeom>
        </p:spPr>
        <p:txBody>
          <a:bodyPr vert="horz" lIns="91440" tIns="45720" rIns="91440" bIns="45720" rtlCol="0">
            <a:noAutofit/>
          </a:bodyPr>
          <a:lstStyle>
            <a:lvl1pPr marL="360363" indent="-360363" algn="l" defTabSz="914400" rtl="0" eaLnBrk="1" latinLnBrk="0" hangingPunct="1">
              <a:lnSpc>
                <a:spcPct val="90000"/>
              </a:lnSpc>
              <a:spcBef>
                <a:spcPts val="1000"/>
              </a:spcBef>
              <a:buFont typeface="Wingdings" panose="05000000000000000000" pitchFamily="2" charset="2"/>
              <a:buChar char="Ø"/>
              <a:defRPr sz="2800" kern="1200">
                <a:solidFill>
                  <a:srgbClr val="9A7839"/>
                </a:solidFill>
                <a:latin typeface="Louis Vuitton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Louis Vuitton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Louis Vuitton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firstName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sindhu</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lastName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yenugu</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dateOfBirth</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"12-12-1995"</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emailId</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"test1234@hotmail.com"</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travelDate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"23-03-2022"</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"source"</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"India"</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"destination"</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"Singapore"</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returnDate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"28-03-2022"</a:t>
            </a: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p:txBody>
      </p:sp>
      <p:sp>
        <p:nvSpPr>
          <p:cNvPr id="8" name="Content Placeholder 2">
            <a:extLst>
              <a:ext uri="{FF2B5EF4-FFF2-40B4-BE49-F238E27FC236}">
                <a16:creationId xmlns:a16="http://schemas.microsoft.com/office/drawing/2014/main" id="{7BA9962A-013C-0676-FEC1-FE2377719078}"/>
              </a:ext>
            </a:extLst>
          </p:cNvPr>
          <p:cNvSpPr txBox="1">
            <a:spLocks/>
          </p:cNvSpPr>
          <p:nvPr/>
        </p:nvSpPr>
        <p:spPr>
          <a:xfrm>
            <a:off x="6155267" y="1278965"/>
            <a:ext cx="5198533" cy="4897998"/>
          </a:xfrm>
          <a:prstGeom prst="rect">
            <a:avLst/>
          </a:prstGeom>
        </p:spPr>
        <p:txBody>
          <a:bodyPr vert="horz" lIns="91440" tIns="45720" rIns="91440" bIns="45720" rtlCol="0">
            <a:noAutofit/>
          </a:bodyPr>
          <a:lstStyle>
            <a:lvl1pPr marL="360363" indent="-360363" algn="l" defTabSz="914400" rtl="0" eaLnBrk="1" latinLnBrk="0" hangingPunct="1">
              <a:lnSpc>
                <a:spcPct val="90000"/>
              </a:lnSpc>
              <a:spcBef>
                <a:spcPts val="1000"/>
              </a:spcBef>
              <a:buFont typeface="Wingdings" panose="05000000000000000000" pitchFamily="2" charset="2"/>
              <a:buChar char="Ø"/>
              <a:defRPr sz="2800" kern="1200">
                <a:solidFill>
                  <a:srgbClr val="9A7839"/>
                </a:solidFill>
                <a:latin typeface="Louis Vuitton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Louis Vuitton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Louis Vuitton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firstName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"jignna"</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lastName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yenugu</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dateOfBirth</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"12-12-2017"</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emailId</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"test12345@hotmail.com"</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travelDate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"23-03-2022"</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"source"</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"India"</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"destination"</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"Singapore"</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returnDate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"28-03-2022"</a:t>
            </a: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a:t>
            </a:r>
            <a:endParaRPr lang="en-US" sz="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40268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211D-6DDA-CBBC-5474-0886F3C4EC24}"/>
              </a:ext>
            </a:extLst>
          </p:cNvPr>
          <p:cNvSpPr>
            <a:spLocks noGrp="1"/>
          </p:cNvSpPr>
          <p:nvPr>
            <p:ph type="title"/>
          </p:nvPr>
        </p:nvSpPr>
        <p:spPr/>
        <p:txBody>
          <a:bodyPr/>
          <a:lstStyle/>
          <a:p>
            <a:r>
              <a:rPr lang="en-US" dirty="0"/>
              <a:t>Response </a:t>
            </a:r>
          </a:p>
        </p:txBody>
      </p:sp>
      <p:sp>
        <p:nvSpPr>
          <p:cNvPr id="3" name="Content Placeholder 2">
            <a:extLst>
              <a:ext uri="{FF2B5EF4-FFF2-40B4-BE49-F238E27FC236}">
                <a16:creationId xmlns:a16="http://schemas.microsoft.com/office/drawing/2014/main" id="{47630CEA-13AF-CCC2-9531-42490BC04D92}"/>
              </a:ext>
            </a:extLst>
          </p:cNvPr>
          <p:cNvSpPr>
            <a:spLocks noGrp="1"/>
          </p:cNvSpPr>
          <p:nvPr>
            <p:ph idx="1"/>
          </p:nvPr>
        </p:nvSpPr>
        <p:spPr>
          <a:xfrm>
            <a:off x="838200" y="1278965"/>
            <a:ext cx="3335867" cy="4897998"/>
          </a:xfrm>
        </p:spPr>
        <p:txBody>
          <a:bodyPr>
            <a:normAutofit fontScale="92500" lnSpcReduction="10000"/>
          </a:bodyPr>
          <a:lstStyle/>
          <a:p>
            <a:pPr marL="0" indent="0">
              <a:buNone/>
            </a:pP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"id"</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"PQ0753"</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shortDescription</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"Insurance quotes"</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policyPlanData</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"T1220222343"</a:t>
            </a: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planName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goldTravel</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"premium"</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"40.1"</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"currency"</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"SGD"</a:t>
            </a: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planName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travelEasy</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"premium"</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"20.1"</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"currency"</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"SGD"</a:t>
            </a: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planName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assistanceTravel</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"premium"</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"10.1"</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"currency"</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"SGD"</a:t>
            </a: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p:txBody>
      </p:sp>
      <p:sp>
        <p:nvSpPr>
          <p:cNvPr id="4" name="Slide Number Placeholder 3">
            <a:extLst>
              <a:ext uri="{FF2B5EF4-FFF2-40B4-BE49-F238E27FC236}">
                <a16:creationId xmlns:a16="http://schemas.microsoft.com/office/drawing/2014/main" id="{D96E0AED-0276-ABDE-9D3F-A5D3C89C469B}"/>
              </a:ext>
            </a:extLst>
          </p:cNvPr>
          <p:cNvSpPr>
            <a:spLocks noGrp="1"/>
          </p:cNvSpPr>
          <p:nvPr>
            <p:ph type="sldNum" sz="quarter" idx="4"/>
          </p:nvPr>
        </p:nvSpPr>
        <p:spPr/>
        <p:txBody>
          <a:bodyPr/>
          <a:lstStyle/>
          <a:p>
            <a:fld id="{3991F764-47A8-48E2-8448-E5FF54967C96}" type="slidenum">
              <a:rPr lang="fr-FR" smtClean="0"/>
              <a:pPr/>
              <a:t>7</a:t>
            </a:fld>
            <a:endParaRPr lang="fr-FR" dirty="0"/>
          </a:p>
        </p:txBody>
      </p:sp>
      <p:sp>
        <p:nvSpPr>
          <p:cNvPr id="5" name="Content Placeholder 2">
            <a:extLst>
              <a:ext uri="{FF2B5EF4-FFF2-40B4-BE49-F238E27FC236}">
                <a16:creationId xmlns:a16="http://schemas.microsoft.com/office/drawing/2014/main" id="{4905F495-5210-0556-0DD0-9089ABD1768E}"/>
              </a:ext>
            </a:extLst>
          </p:cNvPr>
          <p:cNvSpPr txBox="1">
            <a:spLocks/>
          </p:cNvSpPr>
          <p:nvPr/>
        </p:nvSpPr>
        <p:spPr>
          <a:xfrm>
            <a:off x="3581400" y="1278965"/>
            <a:ext cx="3335867" cy="4897998"/>
          </a:xfrm>
          <a:prstGeom prst="rect">
            <a:avLst/>
          </a:prstGeom>
        </p:spPr>
        <p:txBody>
          <a:bodyPr vert="horz" lIns="91440" tIns="45720" rIns="91440" bIns="45720" rtlCol="0">
            <a:normAutofit fontScale="32500" lnSpcReduction="20000"/>
          </a:bodyPr>
          <a:lstStyle>
            <a:lvl1pPr marL="360363" indent="-360363" algn="l" defTabSz="914400" rtl="0" eaLnBrk="1" latinLnBrk="0" hangingPunct="1">
              <a:lnSpc>
                <a:spcPct val="90000"/>
              </a:lnSpc>
              <a:spcBef>
                <a:spcPts val="1000"/>
              </a:spcBef>
              <a:buFont typeface="Wingdings" panose="05000000000000000000" pitchFamily="2" charset="2"/>
              <a:buChar char="Ø"/>
              <a:defRPr sz="2800" kern="1200">
                <a:solidFill>
                  <a:srgbClr val="9A7839"/>
                </a:solidFill>
                <a:latin typeface="Louis Vuitton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Louis Vuitton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Louis Vuitton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"T1220222344"</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planName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goldTravel</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"premium"</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"40.1"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"currency"</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"SGD"</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planName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travelEasy</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"premium"</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"20.1"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"currency"</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"SGD"</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planName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assistanceTravel</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"premium"</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"10.1"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"currency"</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"SGD"</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p>
        </p:txBody>
      </p:sp>
      <p:sp>
        <p:nvSpPr>
          <p:cNvPr id="6" name="Content Placeholder 2">
            <a:extLst>
              <a:ext uri="{FF2B5EF4-FFF2-40B4-BE49-F238E27FC236}">
                <a16:creationId xmlns:a16="http://schemas.microsoft.com/office/drawing/2014/main" id="{D802B06A-AD05-F295-C636-7963A502D298}"/>
              </a:ext>
            </a:extLst>
          </p:cNvPr>
          <p:cNvSpPr txBox="1">
            <a:spLocks/>
          </p:cNvSpPr>
          <p:nvPr/>
        </p:nvSpPr>
        <p:spPr>
          <a:xfrm>
            <a:off x="7086600" y="1278965"/>
            <a:ext cx="3335867" cy="4897998"/>
          </a:xfrm>
          <a:prstGeom prst="rect">
            <a:avLst/>
          </a:prstGeom>
        </p:spPr>
        <p:txBody>
          <a:bodyPr vert="horz" lIns="91440" tIns="45720" rIns="91440" bIns="45720" rtlCol="0">
            <a:normAutofit fontScale="92500"/>
          </a:bodyPr>
          <a:lstStyle>
            <a:lvl1pPr marL="360363" indent="-360363" algn="l" defTabSz="914400" rtl="0" eaLnBrk="1" latinLnBrk="0" hangingPunct="1">
              <a:lnSpc>
                <a:spcPct val="90000"/>
              </a:lnSpc>
              <a:spcBef>
                <a:spcPts val="1000"/>
              </a:spcBef>
              <a:buFont typeface="Wingdings" panose="05000000000000000000" pitchFamily="2" charset="2"/>
              <a:buChar char="Ø"/>
              <a:defRPr sz="2800" kern="1200">
                <a:solidFill>
                  <a:srgbClr val="9A7839"/>
                </a:solidFill>
                <a:latin typeface="Louis Vuitton Light" panose="000004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Louis Vuitton Light" panose="000004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Louis Vuitton Light" panose="000004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Louis Vuitton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"T1220222345"</a:t>
            </a: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planName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goldTodTravel</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"premium"</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"30.1"</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"currency"</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"SGD"</a:t>
            </a: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planName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travelTodEasy</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"premium"</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"20.1"</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"currency"</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"SGD"</a:t>
            </a: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a:t>
            </a:r>
            <a:r>
              <a:rPr lang="en-US" sz="800" b="0" dirty="0" err="1">
                <a:solidFill>
                  <a:srgbClr val="A31515"/>
                </a:solidFill>
                <a:effectLst/>
                <a:latin typeface="Consolas" panose="020B0609020204030204" pitchFamily="49" charset="0"/>
              </a:rPr>
              <a:t>planName</a:t>
            </a:r>
            <a:r>
              <a:rPr lang="en-US" sz="800" b="0" dirty="0">
                <a:solidFill>
                  <a:srgbClr val="A31515"/>
                </a:solidFill>
                <a:effectLst/>
                <a:latin typeface="Consolas" panose="020B0609020204030204" pitchFamily="49" charset="0"/>
              </a:rPr>
              <a:t>"</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a:t>
            </a:r>
            <a:r>
              <a:rPr lang="en-US" sz="800" b="0" dirty="0" err="1">
                <a:solidFill>
                  <a:srgbClr val="0451A5"/>
                </a:solidFill>
                <a:effectLst/>
                <a:latin typeface="Consolas" panose="020B0609020204030204" pitchFamily="49" charset="0"/>
              </a:rPr>
              <a:t>assistanceChildTravel</a:t>
            </a:r>
            <a:r>
              <a:rPr lang="en-US" sz="800" b="0" dirty="0">
                <a:solidFill>
                  <a:srgbClr val="0451A5"/>
                </a:solidFill>
                <a:effectLst/>
                <a:latin typeface="Consolas" panose="020B0609020204030204" pitchFamily="49" charset="0"/>
              </a:rPr>
              <a:t>"</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"premium"</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"5.1"</a:t>
            </a:r>
            <a:r>
              <a:rPr lang="en-US" sz="800" b="0" dirty="0">
                <a:solidFill>
                  <a:srgbClr val="000000"/>
                </a:solidFill>
                <a:effectLst/>
                <a:latin typeface="Consolas" panose="020B0609020204030204" pitchFamily="49" charset="0"/>
              </a:rPr>
              <a:t>,</a:t>
            </a:r>
          </a:p>
          <a:p>
            <a:pPr marL="0" indent="0">
              <a:buNone/>
            </a:pPr>
            <a:r>
              <a:rPr lang="en-US" sz="800" b="0" dirty="0">
                <a:solidFill>
                  <a:srgbClr val="000000"/>
                </a:solidFill>
                <a:effectLst/>
                <a:latin typeface="Consolas" panose="020B0609020204030204" pitchFamily="49" charset="0"/>
              </a:rPr>
              <a:t>                    </a:t>
            </a:r>
            <a:r>
              <a:rPr lang="en-US" sz="800" b="0" dirty="0">
                <a:solidFill>
                  <a:srgbClr val="A31515"/>
                </a:solidFill>
                <a:effectLst/>
                <a:latin typeface="Consolas" panose="020B0609020204030204" pitchFamily="49" charset="0"/>
              </a:rPr>
              <a:t>"currency"</a:t>
            </a:r>
            <a:r>
              <a:rPr lang="en-US" sz="800" b="0" dirty="0">
                <a:solidFill>
                  <a:srgbClr val="000000"/>
                </a:solidFill>
                <a:effectLst/>
                <a:latin typeface="Consolas" panose="020B0609020204030204" pitchFamily="49" charset="0"/>
              </a:rPr>
              <a:t>: </a:t>
            </a:r>
            <a:r>
              <a:rPr lang="en-US" sz="800" b="0" dirty="0">
                <a:solidFill>
                  <a:srgbClr val="0451A5"/>
                </a:solidFill>
                <a:effectLst/>
                <a:latin typeface="Consolas" panose="020B0609020204030204" pitchFamily="49" charset="0"/>
              </a:rPr>
              <a:t>"SGD"</a:t>
            </a:r>
            <a:endParaRPr lang="en-US" sz="800" b="0" dirty="0">
              <a:solidFill>
                <a:srgbClr val="000000"/>
              </a:solidFill>
              <a:effectLst/>
              <a:latin typeface="Consolas" panose="020B0609020204030204" pitchFamily="49" charset="0"/>
            </a:endParaRP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    ]</a:t>
            </a:r>
          </a:p>
          <a:p>
            <a:pPr marL="0" indent="0">
              <a:buNone/>
            </a:pPr>
            <a:r>
              <a:rPr lang="en-US" sz="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5315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0099-CD47-B237-EFC9-CA933386FA2E}"/>
              </a:ext>
            </a:extLst>
          </p:cNvPr>
          <p:cNvSpPr>
            <a:spLocks noGrp="1"/>
          </p:cNvSpPr>
          <p:nvPr>
            <p:ph type="title"/>
          </p:nvPr>
        </p:nvSpPr>
        <p:spPr/>
        <p:txBody>
          <a:bodyPr/>
          <a:lstStyle/>
          <a:p>
            <a:r>
              <a:rPr lang="en-US" dirty="0"/>
              <a:t>Design pattern used</a:t>
            </a:r>
          </a:p>
        </p:txBody>
      </p:sp>
      <p:sp>
        <p:nvSpPr>
          <p:cNvPr id="3" name="Content Placeholder 2">
            <a:extLst>
              <a:ext uri="{FF2B5EF4-FFF2-40B4-BE49-F238E27FC236}">
                <a16:creationId xmlns:a16="http://schemas.microsoft.com/office/drawing/2014/main" id="{BF18D681-FFE7-F970-8606-ABDF4A15188E}"/>
              </a:ext>
            </a:extLst>
          </p:cNvPr>
          <p:cNvSpPr>
            <a:spLocks noGrp="1"/>
          </p:cNvSpPr>
          <p:nvPr>
            <p:ph idx="1"/>
          </p:nvPr>
        </p:nvSpPr>
        <p:spPr/>
        <p:txBody>
          <a:bodyPr/>
          <a:lstStyle/>
          <a:p>
            <a:pPr marL="0" indent="0">
              <a:buNone/>
            </a:pPr>
            <a:r>
              <a:rPr lang="en-US" sz="2800" b="1" dirty="0"/>
              <a:t>Quotation Flow - Sync pattern</a:t>
            </a:r>
          </a:p>
        </p:txBody>
      </p:sp>
      <p:sp>
        <p:nvSpPr>
          <p:cNvPr id="4" name="Slide Number Placeholder 3">
            <a:extLst>
              <a:ext uri="{FF2B5EF4-FFF2-40B4-BE49-F238E27FC236}">
                <a16:creationId xmlns:a16="http://schemas.microsoft.com/office/drawing/2014/main" id="{333F530F-452B-EC02-E29D-6CA547F2369C}"/>
              </a:ext>
            </a:extLst>
          </p:cNvPr>
          <p:cNvSpPr>
            <a:spLocks noGrp="1"/>
          </p:cNvSpPr>
          <p:nvPr>
            <p:ph type="sldNum" sz="quarter" idx="4"/>
          </p:nvPr>
        </p:nvSpPr>
        <p:spPr/>
        <p:txBody>
          <a:bodyPr/>
          <a:lstStyle/>
          <a:p>
            <a:fld id="{3991F764-47A8-48E2-8448-E5FF54967C96}" type="slidenum">
              <a:rPr lang="fr-FR" smtClean="0"/>
              <a:pPr/>
              <a:t>8</a:t>
            </a:fld>
            <a:endParaRPr lang="fr-FR" dirty="0"/>
          </a:p>
        </p:txBody>
      </p:sp>
      <p:pic>
        <p:nvPicPr>
          <p:cNvPr id="7170" name="Picture 2">
            <a:extLst>
              <a:ext uri="{FF2B5EF4-FFF2-40B4-BE49-F238E27FC236}">
                <a16:creationId xmlns:a16="http://schemas.microsoft.com/office/drawing/2014/main" id="{7A0F49A5-DA93-9604-0E22-25C1039E9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069" y="2411521"/>
            <a:ext cx="1323445" cy="13164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2253BF9-02C3-8775-B11A-BE509CC6B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283" y="2237317"/>
            <a:ext cx="14097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CFDC295-7219-DB0D-FE11-D9060E723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9262" y="2411521"/>
            <a:ext cx="1216108" cy="120967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485783BA-D763-F1E9-46C5-0DAF1DFA67FC}"/>
              </a:ext>
            </a:extLst>
          </p:cNvPr>
          <p:cNvCxnSpPr>
            <a:cxnSpLocks/>
          </p:cNvCxnSpPr>
          <p:nvPr/>
        </p:nvCxnSpPr>
        <p:spPr>
          <a:xfrm flipV="1">
            <a:off x="2440515" y="2842153"/>
            <a:ext cx="10972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777DCD-9536-8B29-0F5E-DF76A6C3CF9D}"/>
              </a:ext>
            </a:extLst>
          </p:cNvPr>
          <p:cNvCxnSpPr>
            <a:cxnSpLocks/>
          </p:cNvCxnSpPr>
          <p:nvPr/>
        </p:nvCxnSpPr>
        <p:spPr>
          <a:xfrm flipH="1">
            <a:off x="2440515" y="3079220"/>
            <a:ext cx="109728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5AF56B5F-1956-6C8C-1F9E-B5F753376797}"/>
              </a:ext>
            </a:extLst>
          </p:cNvPr>
          <p:cNvCxnSpPr>
            <a:cxnSpLocks/>
          </p:cNvCxnSpPr>
          <p:nvPr/>
        </p:nvCxnSpPr>
        <p:spPr>
          <a:xfrm flipH="1">
            <a:off x="4861982" y="3079220"/>
            <a:ext cx="109728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3F32447A-D32F-F53E-329C-DC26BC284662}"/>
              </a:ext>
            </a:extLst>
          </p:cNvPr>
          <p:cNvCxnSpPr>
            <a:cxnSpLocks/>
          </p:cNvCxnSpPr>
          <p:nvPr/>
        </p:nvCxnSpPr>
        <p:spPr>
          <a:xfrm flipH="1">
            <a:off x="2440515" y="3282420"/>
            <a:ext cx="109728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71CBB9FD-C563-9920-64D3-420C15375919}"/>
              </a:ext>
            </a:extLst>
          </p:cNvPr>
          <p:cNvCxnSpPr>
            <a:cxnSpLocks/>
          </p:cNvCxnSpPr>
          <p:nvPr/>
        </p:nvCxnSpPr>
        <p:spPr>
          <a:xfrm flipH="1">
            <a:off x="4861982" y="3282420"/>
            <a:ext cx="109728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1F6CA17A-5041-6C08-8D24-78540253F236}"/>
              </a:ext>
            </a:extLst>
          </p:cNvPr>
          <p:cNvCxnSpPr>
            <a:cxnSpLocks/>
          </p:cNvCxnSpPr>
          <p:nvPr/>
        </p:nvCxnSpPr>
        <p:spPr>
          <a:xfrm flipV="1">
            <a:off x="4861982" y="2842153"/>
            <a:ext cx="10972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2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E70B6EF8-A668-FC42-B5E6-91EE6A5CF2EE}"/>
              </a:ext>
            </a:extLst>
          </p:cNvPr>
          <p:cNvSpPr/>
          <p:nvPr/>
        </p:nvSpPr>
        <p:spPr>
          <a:xfrm>
            <a:off x="189868" y="1144057"/>
            <a:ext cx="3098059" cy="708711"/>
          </a:xfrm>
          <a:prstGeom prst="rect">
            <a:avLst/>
          </a:prstGeom>
          <a:solidFill>
            <a:srgbClr val="DAE3F3"/>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09536" fontAlgn="base" hangingPunct="0">
              <a:spcBef>
                <a:spcPct val="0"/>
              </a:spcBef>
              <a:spcAft>
                <a:spcPct val="0"/>
              </a:spcAft>
              <a:defRPr/>
            </a:pPr>
            <a:r>
              <a:rPr lang="en-US" sz="1200" b="1" dirty="0">
                <a:solidFill>
                  <a:prstClr val="black"/>
                </a:solidFill>
                <a:latin typeface="Louis Vuitton Global" charset="0"/>
                <a:ea typeface="ＭＳ Ｐゴシック" charset="0"/>
                <a:sym typeface="Louis Vuitton Global" charset="0"/>
              </a:rPr>
              <a:t>Public Consumer</a:t>
            </a:r>
          </a:p>
        </p:txBody>
      </p:sp>
      <p:sp>
        <p:nvSpPr>
          <p:cNvPr id="85" name="Rectangle 84">
            <a:extLst>
              <a:ext uri="{FF2B5EF4-FFF2-40B4-BE49-F238E27FC236}">
                <a16:creationId xmlns:a16="http://schemas.microsoft.com/office/drawing/2014/main" id="{2180A6CF-0061-C441-8CE1-2B7D28E5DBBE}"/>
              </a:ext>
            </a:extLst>
          </p:cNvPr>
          <p:cNvSpPr/>
          <p:nvPr/>
        </p:nvSpPr>
        <p:spPr>
          <a:xfrm>
            <a:off x="3490361" y="1145266"/>
            <a:ext cx="8504277" cy="70871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Private </a:t>
            </a:r>
          </a:p>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Internal Consumer</a:t>
            </a:r>
          </a:p>
        </p:txBody>
      </p:sp>
      <p:sp>
        <p:nvSpPr>
          <p:cNvPr id="84" name="Rectangle : coins arrondis 83">
            <a:extLst>
              <a:ext uri="{FF2B5EF4-FFF2-40B4-BE49-F238E27FC236}">
                <a16:creationId xmlns:a16="http://schemas.microsoft.com/office/drawing/2014/main" id="{46E690F2-FA28-9C40-AAEF-43118B548497}"/>
              </a:ext>
            </a:extLst>
          </p:cNvPr>
          <p:cNvSpPr/>
          <p:nvPr/>
        </p:nvSpPr>
        <p:spPr>
          <a:xfrm>
            <a:off x="185974" y="4364829"/>
            <a:ext cx="11804770" cy="1007999"/>
          </a:xfrm>
          <a:prstGeom prst="roundRect">
            <a:avLst>
              <a:gd name="adj" fmla="val 0"/>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sp>
        <p:nvSpPr>
          <p:cNvPr id="92" name="Rectangle : coins arrondis 91">
            <a:extLst>
              <a:ext uri="{FF2B5EF4-FFF2-40B4-BE49-F238E27FC236}">
                <a16:creationId xmlns:a16="http://schemas.microsoft.com/office/drawing/2014/main" id="{E85A39F8-00C0-1C4C-B4BD-11535B714EFE}"/>
              </a:ext>
            </a:extLst>
          </p:cNvPr>
          <p:cNvSpPr/>
          <p:nvPr/>
        </p:nvSpPr>
        <p:spPr>
          <a:xfrm>
            <a:off x="198835" y="2149741"/>
            <a:ext cx="11791909" cy="1007999"/>
          </a:xfrm>
          <a:prstGeom prst="roundRect">
            <a:avLst>
              <a:gd name="adj" fmla="val 0"/>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sp>
        <p:nvSpPr>
          <p:cNvPr id="88" name="Rectangle : coins arrondis 87">
            <a:extLst>
              <a:ext uri="{FF2B5EF4-FFF2-40B4-BE49-F238E27FC236}">
                <a16:creationId xmlns:a16="http://schemas.microsoft.com/office/drawing/2014/main" id="{BD59CBDF-CE9F-0F44-8275-D81467F5D61D}"/>
              </a:ext>
            </a:extLst>
          </p:cNvPr>
          <p:cNvSpPr/>
          <p:nvPr/>
        </p:nvSpPr>
        <p:spPr>
          <a:xfrm>
            <a:off x="203384" y="3264807"/>
            <a:ext cx="11804770" cy="1007999"/>
          </a:xfrm>
          <a:prstGeom prst="roundRect">
            <a:avLst>
              <a:gd name="adj" fmla="val 0"/>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409536" fontAlgn="base" hangingPunct="0">
              <a:spcBef>
                <a:spcPct val="0"/>
              </a:spcBef>
              <a:spcAft>
                <a:spcPct val="0"/>
              </a:spcAft>
            </a:pPr>
            <a:endParaRPr lang="fr-FR" sz="3200" dirty="0">
              <a:solidFill>
                <a:prstClr val="white"/>
              </a:solidFill>
              <a:latin typeface="Calibri" panose="020F0502020204030204"/>
              <a:sym typeface="Louis Vuitton Global" charset="0"/>
            </a:endParaRPr>
          </a:p>
        </p:txBody>
      </p:sp>
      <p:pic>
        <p:nvPicPr>
          <p:cNvPr id="158" name="Image 157">
            <a:extLst>
              <a:ext uri="{FF2B5EF4-FFF2-40B4-BE49-F238E27FC236}">
                <a16:creationId xmlns:a16="http://schemas.microsoft.com/office/drawing/2014/main" id="{CB5C4A9D-54BC-D641-81AA-C2992DB0A989}"/>
              </a:ext>
            </a:extLst>
          </p:cNvPr>
          <p:cNvPicPr>
            <a:picLocks noChangeAspect="1"/>
          </p:cNvPicPr>
          <p:nvPr/>
        </p:nvPicPr>
        <p:blipFill>
          <a:blip r:embed="rId5"/>
          <a:stretch>
            <a:fillRect/>
          </a:stretch>
        </p:blipFill>
        <p:spPr>
          <a:xfrm>
            <a:off x="278592" y="2230409"/>
            <a:ext cx="356197" cy="356197"/>
          </a:xfrm>
          <a:prstGeom prst="rect">
            <a:avLst/>
          </a:prstGeom>
        </p:spPr>
      </p:pic>
      <p:graphicFrame>
        <p:nvGraphicFramePr>
          <p:cNvPr id="7" name="Objet 6" hidden="1">
            <a:extLst>
              <a:ext uri="{FF2B5EF4-FFF2-40B4-BE49-F238E27FC236}">
                <a16:creationId xmlns:a16="http://schemas.microsoft.com/office/drawing/2014/main" id="{DBD3E2C9-7633-448B-9B49-5000487ED63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6" imgW="501" imgH="502" progId="TCLayout.ActiveDocument.1">
                  <p:embed/>
                </p:oleObj>
              </mc:Choice>
              <mc:Fallback>
                <p:oleObj name="Diapositive think-cell" r:id="rId6" imgW="501" imgH="502" progId="TCLayout.ActiveDocument.1">
                  <p:embed/>
                  <p:pic>
                    <p:nvPicPr>
                      <p:cNvPr id="7" name="Objet 6" hidden="1">
                        <a:extLst>
                          <a:ext uri="{FF2B5EF4-FFF2-40B4-BE49-F238E27FC236}">
                            <a16:creationId xmlns:a16="http://schemas.microsoft.com/office/drawing/2014/main" id="{DBD3E2C9-7633-448B-9B49-5000487ED63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5681992-0C3C-4FD3-8353-46AB5A3B3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409536" rtl="0" eaLnBrk="1" fontAlgn="base" latinLnBrk="0" hangingPunct="0">
              <a:lnSpc>
                <a:spcPct val="90000"/>
              </a:lnSpc>
              <a:spcBef>
                <a:spcPct val="0"/>
              </a:spcBef>
              <a:spcAft>
                <a:spcPct val="0"/>
              </a:spcAft>
              <a:buClrTx/>
              <a:buSzTx/>
              <a:buFontTx/>
              <a:buNone/>
              <a:tabLst/>
              <a:defRPr/>
            </a:pPr>
            <a:endParaRPr kumimoji="0" lang="fr-FR" sz="4400" b="0" i="0" u="none" strike="noStrike" kern="1200" cap="none" spc="0" normalizeH="0" baseline="0" noProof="0" dirty="0">
              <a:ln>
                <a:noFill/>
              </a:ln>
              <a:solidFill>
                <a:prstClr val="white"/>
              </a:solidFill>
              <a:effectLst/>
              <a:uLnTx/>
              <a:uFillTx/>
              <a:latin typeface="Louis Vuitton Light" panose="00000400000000000000" pitchFamily="50" charset="0"/>
              <a:ea typeface="+mn-ea"/>
              <a:cs typeface="+mn-cs"/>
              <a:sym typeface="Louis Vuitton Light" panose="00000400000000000000" pitchFamily="50" charset="0"/>
            </a:endParaRPr>
          </a:p>
        </p:txBody>
      </p:sp>
      <p:sp>
        <p:nvSpPr>
          <p:cNvPr id="2" name="Titre 1">
            <a:extLst>
              <a:ext uri="{FF2B5EF4-FFF2-40B4-BE49-F238E27FC236}">
                <a16:creationId xmlns:a16="http://schemas.microsoft.com/office/drawing/2014/main" id="{976934CF-F8DC-4071-A4D2-E18D9C5BC1C7}"/>
              </a:ext>
            </a:extLst>
          </p:cNvPr>
          <p:cNvSpPr>
            <a:spLocks noGrp="1"/>
          </p:cNvSpPr>
          <p:nvPr>
            <p:ph type="title"/>
          </p:nvPr>
        </p:nvSpPr>
        <p:spPr>
          <a:xfrm>
            <a:off x="838200" y="191807"/>
            <a:ext cx="9199880" cy="734546"/>
          </a:xfrm>
        </p:spPr>
        <p:txBody>
          <a:bodyPr vert="horz" lIns="91440" tIns="45720" rIns="91440" bIns="45720" rtlCol="0" anchor="ctr">
            <a:normAutofit/>
          </a:bodyPr>
          <a:lstStyle/>
          <a:p>
            <a:r>
              <a:rPr lang="en-US" u="sng" dirty="0"/>
              <a:t>Policy Issuance - FLOW</a:t>
            </a:r>
            <a:endParaRPr lang="fr-FR" dirty="0">
              <a:solidFill>
                <a:srgbClr val="843C0C"/>
              </a:solidFill>
            </a:endParaRPr>
          </a:p>
        </p:txBody>
      </p:sp>
      <p:sp>
        <p:nvSpPr>
          <p:cNvPr id="83" name="Rectangle 82">
            <a:extLst>
              <a:ext uri="{FF2B5EF4-FFF2-40B4-BE49-F238E27FC236}">
                <a16:creationId xmlns:a16="http://schemas.microsoft.com/office/drawing/2014/main" id="{F2BED0EF-95F5-5745-ADE3-477D148E6373}"/>
              </a:ext>
            </a:extLst>
          </p:cNvPr>
          <p:cNvSpPr/>
          <p:nvPr/>
        </p:nvSpPr>
        <p:spPr>
          <a:xfrm>
            <a:off x="212527" y="5534685"/>
            <a:ext cx="6660088" cy="75691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Internal Applications</a:t>
            </a:r>
          </a:p>
        </p:txBody>
      </p:sp>
      <p:sp>
        <p:nvSpPr>
          <p:cNvPr id="157" name="ZoneTexte 156">
            <a:extLst>
              <a:ext uri="{FF2B5EF4-FFF2-40B4-BE49-F238E27FC236}">
                <a16:creationId xmlns:a16="http://schemas.microsoft.com/office/drawing/2014/main" id="{9560FF4B-FD74-9141-84D8-07D74ED2987D}"/>
              </a:ext>
            </a:extLst>
          </p:cNvPr>
          <p:cNvSpPr txBox="1"/>
          <p:nvPr/>
        </p:nvSpPr>
        <p:spPr>
          <a:xfrm>
            <a:off x="199402" y="2581729"/>
            <a:ext cx="1382403" cy="461665"/>
          </a:xfrm>
          <a:prstGeom prst="rect">
            <a:avLst/>
          </a:prstGeom>
          <a:noFill/>
        </p:spPr>
        <p:txBody>
          <a:bodyPr wrap="square" rtlCol="0">
            <a:spAutoFit/>
          </a:bodyPr>
          <a:lstStyle/>
          <a:p>
            <a:pPr marR="0" lvl="0" indent="0" defTabSz="409536" fontAlgn="base" hangingPunct="0">
              <a:lnSpc>
                <a:spcPct val="100000"/>
              </a:lnSpc>
              <a:spcBef>
                <a:spcPct val="0"/>
              </a:spcBef>
              <a:spcAft>
                <a:spcPct val="0"/>
              </a:spcAft>
              <a:buClrTx/>
              <a:buSzTx/>
              <a:buFontTx/>
              <a:buNone/>
              <a:tabLst/>
              <a:defRPr/>
            </a:pPr>
            <a:r>
              <a:rPr lang="fr-FR" sz="1200" dirty="0">
                <a:solidFill>
                  <a:prstClr val="black"/>
                </a:solidFill>
                <a:latin typeface="Louis Vuitton Global" charset="0"/>
                <a:ea typeface="ＭＳ Ｐゴシック" charset="0"/>
                <a:sym typeface="Louis Vuitton Global" charset="0"/>
              </a:rPr>
              <a:t>Experience</a:t>
            </a:r>
          </a:p>
          <a:p>
            <a:pPr marR="0" lvl="0" indent="0" defTabSz="409536" fontAlgn="base" hangingPunct="0">
              <a:lnSpc>
                <a:spcPct val="100000"/>
              </a:lnSpc>
              <a:spcBef>
                <a:spcPct val="0"/>
              </a:spcBef>
              <a:spcAft>
                <a:spcPct val="0"/>
              </a:spcAft>
              <a:buClrTx/>
              <a:buSzTx/>
              <a:buFontTx/>
              <a:buNone/>
              <a:tabLst/>
              <a:defRPr/>
            </a:pPr>
            <a:r>
              <a:rPr lang="fr-FR" sz="1200" dirty="0">
                <a:solidFill>
                  <a:prstClr val="black"/>
                </a:solidFill>
                <a:latin typeface="Louis Vuitton Global" charset="0"/>
                <a:ea typeface="ＭＳ Ｐゴシック" charset="0"/>
                <a:sym typeface="Louis Vuitton Global" charset="0"/>
              </a:rPr>
              <a:t>APIs</a:t>
            </a:r>
          </a:p>
        </p:txBody>
      </p:sp>
      <p:pic>
        <p:nvPicPr>
          <p:cNvPr id="159" name="Image 158">
            <a:extLst>
              <a:ext uri="{FF2B5EF4-FFF2-40B4-BE49-F238E27FC236}">
                <a16:creationId xmlns:a16="http://schemas.microsoft.com/office/drawing/2014/main" id="{34B6277E-7729-334E-B466-076C601964E6}"/>
              </a:ext>
            </a:extLst>
          </p:cNvPr>
          <p:cNvPicPr>
            <a:picLocks noChangeAspect="1"/>
          </p:cNvPicPr>
          <p:nvPr/>
        </p:nvPicPr>
        <p:blipFill>
          <a:blip r:embed="rId5"/>
          <a:stretch>
            <a:fillRect/>
          </a:stretch>
        </p:blipFill>
        <p:spPr>
          <a:xfrm>
            <a:off x="271445" y="3310096"/>
            <a:ext cx="356197" cy="356197"/>
          </a:xfrm>
          <a:prstGeom prst="rect">
            <a:avLst/>
          </a:prstGeom>
        </p:spPr>
      </p:pic>
      <p:sp>
        <p:nvSpPr>
          <p:cNvPr id="160" name="ZoneTexte 159">
            <a:extLst>
              <a:ext uri="{FF2B5EF4-FFF2-40B4-BE49-F238E27FC236}">
                <a16:creationId xmlns:a16="http://schemas.microsoft.com/office/drawing/2014/main" id="{1123D95D-5C8E-B142-9F7D-A03EB026B8A2}"/>
              </a:ext>
            </a:extLst>
          </p:cNvPr>
          <p:cNvSpPr txBox="1"/>
          <p:nvPr/>
        </p:nvSpPr>
        <p:spPr>
          <a:xfrm>
            <a:off x="197361" y="3656161"/>
            <a:ext cx="1382403" cy="461665"/>
          </a:xfrm>
          <a:prstGeom prst="rect">
            <a:avLst/>
          </a:prstGeom>
          <a:noFill/>
        </p:spPr>
        <p:txBody>
          <a:bodyPr wrap="square" rtlCol="0">
            <a:spAutoFit/>
          </a:bodyPr>
          <a:lstStyle>
            <a:defPPr>
              <a:defRPr lang="fr-FR"/>
            </a:defPPr>
            <a:lvl1pPr marL="0" marR="0" lvl="0" indent="0" defTabSz="914400" eaLnBrk="1" fontAlgn="auto" latinLnBrk="0" hangingPunct="1">
              <a:lnSpc>
                <a:spcPct val="100000"/>
              </a:lnSpc>
              <a:spcBef>
                <a:spcPts val="0"/>
              </a:spcBef>
              <a:spcAft>
                <a:spcPts val="0"/>
              </a:spcAft>
              <a:buClrTx/>
              <a:buSzTx/>
              <a:buFontTx/>
              <a:buNone/>
              <a:tabLst/>
              <a:defRPr kumimoji="0" sz="1200" i="1" u="none" strike="noStrike" cap="none" spc="0" normalizeH="0" baseline="0">
                <a:ln>
                  <a:noFill/>
                </a:ln>
                <a:solidFill>
                  <a:prstClr val="black"/>
                </a:solidFill>
                <a:effectLst/>
                <a:uLnTx/>
                <a:uFillTx/>
                <a:latin typeface="Louis Vuitton" pitchFamily="2" charset="0"/>
                <a:ea typeface="+mn-ea"/>
                <a:cs typeface="+mn-cs"/>
              </a:defRPr>
            </a:lvl1pPr>
          </a:lstStyle>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Process</a:t>
            </a:r>
          </a:p>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APIs</a:t>
            </a:r>
          </a:p>
        </p:txBody>
      </p:sp>
      <p:pic>
        <p:nvPicPr>
          <p:cNvPr id="161" name="Image 160">
            <a:extLst>
              <a:ext uri="{FF2B5EF4-FFF2-40B4-BE49-F238E27FC236}">
                <a16:creationId xmlns:a16="http://schemas.microsoft.com/office/drawing/2014/main" id="{EB326A7F-64E0-1141-BA9B-0CD8CD909001}"/>
              </a:ext>
            </a:extLst>
          </p:cNvPr>
          <p:cNvPicPr>
            <a:picLocks noChangeAspect="1"/>
          </p:cNvPicPr>
          <p:nvPr/>
        </p:nvPicPr>
        <p:blipFill>
          <a:blip r:embed="rId5"/>
          <a:stretch>
            <a:fillRect/>
          </a:stretch>
        </p:blipFill>
        <p:spPr>
          <a:xfrm>
            <a:off x="278591" y="4410929"/>
            <a:ext cx="356197" cy="356197"/>
          </a:xfrm>
          <a:prstGeom prst="rect">
            <a:avLst/>
          </a:prstGeom>
        </p:spPr>
      </p:pic>
      <p:sp>
        <p:nvSpPr>
          <p:cNvPr id="162" name="ZoneTexte 161">
            <a:extLst>
              <a:ext uri="{FF2B5EF4-FFF2-40B4-BE49-F238E27FC236}">
                <a16:creationId xmlns:a16="http://schemas.microsoft.com/office/drawing/2014/main" id="{AEC2E592-1551-634C-9158-332C6B91FE48}"/>
              </a:ext>
            </a:extLst>
          </p:cNvPr>
          <p:cNvSpPr txBox="1"/>
          <p:nvPr/>
        </p:nvSpPr>
        <p:spPr>
          <a:xfrm>
            <a:off x="197361" y="4730362"/>
            <a:ext cx="1382403" cy="461665"/>
          </a:xfrm>
          <a:prstGeom prst="rect">
            <a:avLst/>
          </a:prstGeom>
          <a:noFill/>
        </p:spPr>
        <p:txBody>
          <a:bodyPr wrap="square" rtlCol="0">
            <a:spAutoFit/>
          </a:bodyPr>
          <a:lstStyle>
            <a:defPPr>
              <a:defRPr lang="fr-FR"/>
            </a:defPPr>
            <a:lvl1pPr marL="0" marR="0" lvl="0" indent="0" defTabSz="914400" eaLnBrk="1" fontAlgn="auto" latinLnBrk="0" hangingPunct="1">
              <a:lnSpc>
                <a:spcPct val="100000"/>
              </a:lnSpc>
              <a:spcBef>
                <a:spcPts val="0"/>
              </a:spcBef>
              <a:spcAft>
                <a:spcPts val="0"/>
              </a:spcAft>
              <a:buClrTx/>
              <a:buSzTx/>
              <a:buFontTx/>
              <a:buNone/>
              <a:tabLst/>
              <a:defRPr kumimoji="0" sz="1200" i="1" u="none" strike="noStrike" cap="none" spc="0" normalizeH="0" baseline="0">
                <a:ln>
                  <a:noFill/>
                </a:ln>
                <a:solidFill>
                  <a:prstClr val="black"/>
                </a:solidFill>
                <a:effectLst/>
                <a:uLnTx/>
                <a:uFillTx/>
                <a:latin typeface="Louis Vuitton" pitchFamily="2" charset="0"/>
                <a:ea typeface="+mn-ea"/>
                <a:cs typeface="+mn-cs"/>
              </a:defRPr>
            </a:lvl1pPr>
          </a:lstStyle>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System &amp; </a:t>
            </a:r>
          </a:p>
          <a:p>
            <a:pPr defTabSz="409536" fontAlgn="base" hangingPunct="0">
              <a:spcBef>
                <a:spcPct val="0"/>
              </a:spcBef>
              <a:spcAft>
                <a:spcPct val="0"/>
              </a:spcAft>
              <a:defRPr/>
            </a:pPr>
            <a:r>
              <a:rPr lang="fr-FR" i="0" dirty="0">
                <a:latin typeface="Louis Vuitton Global" charset="0"/>
                <a:ea typeface="ＭＳ Ｐゴシック" charset="0"/>
                <a:sym typeface="Louis Vuitton Global" charset="0"/>
              </a:rPr>
              <a:t>Proxy APIs</a:t>
            </a:r>
          </a:p>
        </p:txBody>
      </p:sp>
      <p:sp>
        <p:nvSpPr>
          <p:cNvPr id="47" name="Rectangle 46">
            <a:extLst>
              <a:ext uri="{FF2B5EF4-FFF2-40B4-BE49-F238E27FC236}">
                <a16:creationId xmlns:a16="http://schemas.microsoft.com/office/drawing/2014/main" id="{96C57318-3F3D-8046-B4FB-D9BC8B1EACEC}"/>
              </a:ext>
            </a:extLst>
          </p:cNvPr>
          <p:cNvSpPr/>
          <p:nvPr/>
        </p:nvSpPr>
        <p:spPr>
          <a:xfrm>
            <a:off x="6920443" y="5534419"/>
            <a:ext cx="5059030" cy="756918"/>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algn="r" defTabSz="409536" fontAlgn="base" hangingPunct="0">
              <a:spcBef>
                <a:spcPct val="0"/>
              </a:spcBef>
              <a:spcAft>
                <a:spcPct val="0"/>
              </a:spcAft>
            </a:pPr>
            <a:r>
              <a:rPr lang="en-US" sz="1200" b="1" dirty="0">
                <a:solidFill>
                  <a:prstClr val="black"/>
                </a:solidFill>
                <a:latin typeface="Louis Vuitton Global" charset="0"/>
                <a:ea typeface="ＭＳ Ｐゴシック" charset="0"/>
                <a:sym typeface="Louis Vuitton Global" charset="0"/>
              </a:rPr>
              <a:t>External Applications / Partners</a:t>
            </a:r>
          </a:p>
        </p:txBody>
      </p:sp>
      <p:pic>
        <p:nvPicPr>
          <p:cNvPr id="134" name="Graphique 133" descr="Smartphone avec un remplissage uni">
            <a:extLst>
              <a:ext uri="{FF2B5EF4-FFF2-40B4-BE49-F238E27FC236}">
                <a16:creationId xmlns:a16="http://schemas.microsoft.com/office/drawing/2014/main" id="{E01E8B8E-BA7F-4C4C-A1D4-C435C411A2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28497" y="1224628"/>
            <a:ext cx="398303" cy="398303"/>
          </a:xfrm>
          <a:prstGeom prst="rect">
            <a:avLst/>
          </a:prstGeom>
        </p:spPr>
      </p:pic>
      <p:grpSp>
        <p:nvGrpSpPr>
          <p:cNvPr id="37" name="Groupe 36">
            <a:extLst>
              <a:ext uri="{FF2B5EF4-FFF2-40B4-BE49-F238E27FC236}">
                <a16:creationId xmlns:a16="http://schemas.microsoft.com/office/drawing/2014/main" id="{BB6455E2-7EB9-D445-9296-8AF142C1807E}"/>
              </a:ext>
            </a:extLst>
          </p:cNvPr>
          <p:cNvGrpSpPr/>
          <p:nvPr/>
        </p:nvGrpSpPr>
        <p:grpSpPr>
          <a:xfrm>
            <a:off x="1616340" y="1186207"/>
            <a:ext cx="1555175" cy="644716"/>
            <a:chOff x="1579764" y="1186207"/>
            <a:chExt cx="1555175" cy="644716"/>
          </a:xfrm>
        </p:grpSpPr>
        <p:grpSp>
          <p:nvGrpSpPr>
            <p:cNvPr id="25" name="Groupe 24">
              <a:extLst>
                <a:ext uri="{FF2B5EF4-FFF2-40B4-BE49-F238E27FC236}">
                  <a16:creationId xmlns:a16="http://schemas.microsoft.com/office/drawing/2014/main" id="{628D0D85-931E-4F4C-B86C-A0C568AB82D7}"/>
                </a:ext>
              </a:extLst>
            </p:cNvPr>
            <p:cNvGrpSpPr/>
            <p:nvPr/>
          </p:nvGrpSpPr>
          <p:grpSpPr>
            <a:xfrm>
              <a:off x="1579764" y="1186207"/>
              <a:ext cx="667200" cy="644716"/>
              <a:chOff x="3822336" y="1669266"/>
              <a:chExt cx="667200" cy="644716"/>
            </a:xfrm>
          </p:grpSpPr>
          <p:pic>
            <p:nvPicPr>
              <p:cNvPr id="20" name="Graphique 19" descr="Utilisateur avec un remplissage uni">
                <a:extLst>
                  <a:ext uri="{FF2B5EF4-FFF2-40B4-BE49-F238E27FC236}">
                    <a16:creationId xmlns:a16="http://schemas.microsoft.com/office/drawing/2014/main" id="{FEA33AF1-D8E2-034D-B227-59DBC22493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89198" y="1673513"/>
                <a:ext cx="421367" cy="421367"/>
              </a:xfrm>
              <a:prstGeom prst="rect">
                <a:avLst/>
              </a:prstGeom>
            </p:spPr>
          </p:pic>
          <p:grpSp>
            <p:nvGrpSpPr>
              <p:cNvPr id="121" name="Groupe 120">
                <a:extLst>
                  <a:ext uri="{FF2B5EF4-FFF2-40B4-BE49-F238E27FC236}">
                    <a16:creationId xmlns:a16="http://schemas.microsoft.com/office/drawing/2014/main" id="{2D939AEB-5DBB-4A41-B325-D0521E3E97EB}"/>
                  </a:ext>
                </a:extLst>
              </p:cNvPr>
              <p:cNvGrpSpPr/>
              <p:nvPr/>
            </p:nvGrpSpPr>
            <p:grpSpPr>
              <a:xfrm>
                <a:off x="3822336" y="1669266"/>
                <a:ext cx="667200" cy="644716"/>
                <a:chOff x="4289848" y="2285904"/>
                <a:chExt cx="667200" cy="644716"/>
              </a:xfrm>
            </p:grpSpPr>
            <p:sp>
              <p:nvSpPr>
                <p:cNvPr id="122" name="Ellipse 121">
                  <a:extLst>
                    <a:ext uri="{FF2B5EF4-FFF2-40B4-BE49-F238E27FC236}">
                      <a16:creationId xmlns:a16="http://schemas.microsoft.com/office/drawing/2014/main" id="{571948FD-9235-8547-BEE2-E587EDEA71CD}"/>
                    </a:ext>
                  </a:extLst>
                </p:cNvPr>
                <p:cNvSpPr/>
                <p:nvPr/>
              </p:nvSpPr>
              <p:spPr>
                <a:xfrm>
                  <a:off x="4431171" y="228590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6" name="ZoneTexte 125">
                  <a:extLst>
                    <a:ext uri="{FF2B5EF4-FFF2-40B4-BE49-F238E27FC236}">
                      <a16:creationId xmlns:a16="http://schemas.microsoft.com/office/drawing/2014/main" id="{A049E41D-7418-5241-B3F4-3C06CED59922}"/>
                    </a:ext>
                  </a:extLst>
                </p:cNvPr>
                <p:cNvSpPr txBox="1"/>
                <p:nvPr/>
              </p:nvSpPr>
              <p:spPr>
                <a:xfrm>
                  <a:off x="4289848" y="2776732"/>
                  <a:ext cx="667200"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User</a:t>
                  </a:r>
                  <a:endParaRPr lang="fr-FR" sz="1200" dirty="0">
                    <a:solidFill>
                      <a:prstClr val="black"/>
                    </a:solidFill>
                    <a:latin typeface="Louis Vuitton Global" charset="0"/>
                    <a:ea typeface="ＭＳ Ｐゴシック" charset="0"/>
                  </a:endParaRPr>
                </a:p>
              </p:txBody>
            </p:sp>
          </p:grpSp>
        </p:grpSp>
        <p:cxnSp>
          <p:nvCxnSpPr>
            <p:cNvPr id="132" name="Connecteur : en angle 160">
              <a:extLst>
                <a:ext uri="{FF2B5EF4-FFF2-40B4-BE49-F238E27FC236}">
                  <a16:creationId xmlns:a16="http://schemas.microsoft.com/office/drawing/2014/main" id="{056A859A-3D78-C44C-B58B-DB4EFB4314C5}"/>
                </a:ext>
              </a:extLst>
            </p:cNvPr>
            <p:cNvCxnSpPr>
              <a:cxnSpLocks/>
              <a:stCxn id="122" idx="6"/>
              <a:endCxn id="135" idx="2"/>
            </p:cNvCxnSpPr>
            <p:nvPr/>
          </p:nvCxnSpPr>
          <p:spPr>
            <a:xfrm>
              <a:off x="2189087" y="1420207"/>
              <a:ext cx="477852" cy="4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Ellipse 134">
              <a:extLst>
                <a:ext uri="{FF2B5EF4-FFF2-40B4-BE49-F238E27FC236}">
                  <a16:creationId xmlns:a16="http://schemas.microsoft.com/office/drawing/2014/main" id="{56FA8C67-CCD6-C04C-A2FF-382E2863AE43}"/>
                </a:ext>
              </a:extLst>
            </p:cNvPr>
            <p:cNvSpPr/>
            <p:nvPr/>
          </p:nvSpPr>
          <p:spPr>
            <a:xfrm>
              <a:off x="2666939" y="119045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388" name="ZoneTexte 387">
            <a:extLst>
              <a:ext uri="{FF2B5EF4-FFF2-40B4-BE49-F238E27FC236}">
                <a16:creationId xmlns:a16="http://schemas.microsoft.com/office/drawing/2014/main" id="{E5E6C7AC-C5FD-BA4E-A95E-8F0BEB717982}"/>
              </a:ext>
            </a:extLst>
          </p:cNvPr>
          <p:cNvSpPr txBox="1"/>
          <p:nvPr/>
        </p:nvSpPr>
        <p:spPr>
          <a:xfrm>
            <a:off x="3404628" y="4410928"/>
            <a:ext cx="982802" cy="188575"/>
          </a:xfrm>
          <a:noFill/>
          <a:ln w="3175">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defPPr>
              <a:defRPr lang="fr-FR"/>
            </a:defPPr>
            <a:lvl1pPr>
              <a:defRPr sz="700" b="1" i="0">
                <a:solidFill>
                  <a:srgbClr val="C00000"/>
                </a:solidFill>
                <a:latin typeface="Source Code Pro" panose="020B0509030403020204" pitchFamily="49" charset="0"/>
                <a:ea typeface="Source Code Pro" panose="020B0509030403020204" pitchFamily="49"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fr-FR" b="0" dirty="0">
              <a:highlight>
                <a:srgbClr val="FFFF00"/>
              </a:highlight>
              <a:sym typeface="Louis Vuitton Global" charset="0"/>
            </a:endParaRPr>
          </a:p>
        </p:txBody>
      </p:sp>
      <p:sp>
        <p:nvSpPr>
          <p:cNvPr id="111" name="ZoneTexte 110">
            <a:extLst>
              <a:ext uri="{FF2B5EF4-FFF2-40B4-BE49-F238E27FC236}">
                <a16:creationId xmlns:a16="http://schemas.microsoft.com/office/drawing/2014/main" id="{90FF940F-274C-44CC-919E-9BF6DE6A13AD}"/>
              </a:ext>
            </a:extLst>
          </p:cNvPr>
          <p:cNvSpPr txBox="1"/>
          <p:nvPr/>
        </p:nvSpPr>
        <p:spPr>
          <a:xfrm>
            <a:off x="2278465" y="1677035"/>
            <a:ext cx="1298903"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LVCOM/SPA</a:t>
            </a:r>
            <a:endParaRPr lang="fr-FR" sz="1200" dirty="0">
              <a:solidFill>
                <a:prstClr val="black"/>
              </a:solidFill>
              <a:latin typeface="Louis Vuitton Global" charset="0"/>
              <a:ea typeface="ＭＳ Ｐゴシック" charset="0"/>
            </a:endParaRPr>
          </a:p>
        </p:txBody>
      </p:sp>
      <p:sp>
        <p:nvSpPr>
          <p:cNvPr id="112" name="Rectangle 111">
            <a:extLst>
              <a:ext uri="{FF2B5EF4-FFF2-40B4-BE49-F238E27FC236}">
                <a16:creationId xmlns:a16="http://schemas.microsoft.com/office/drawing/2014/main" id="{CA5CF7BC-38D4-4F2D-974D-352D5BA61DEE}"/>
              </a:ext>
            </a:extLst>
          </p:cNvPr>
          <p:cNvSpPr/>
          <p:nvPr/>
        </p:nvSpPr>
        <p:spPr>
          <a:xfrm>
            <a:off x="189868" y="1144058"/>
            <a:ext cx="3098059" cy="708711"/>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defTabSz="409536" fontAlgn="base" hangingPunct="0">
              <a:spcBef>
                <a:spcPct val="0"/>
              </a:spcBef>
              <a:spcAft>
                <a:spcPct val="0"/>
              </a:spcAft>
              <a:defRPr/>
            </a:pPr>
            <a:r>
              <a:rPr lang="en-US" sz="1200" b="1" dirty="0">
                <a:solidFill>
                  <a:prstClr val="black"/>
                </a:solidFill>
                <a:latin typeface="Louis Vuitton Global" charset="0"/>
                <a:ea typeface="ＭＳ Ｐゴシック" charset="0"/>
                <a:sym typeface="Louis Vuitton Global" charset="0"/>
              </a:rPr>
              <a:t>Public Consumer</a:t>
            </a:r>
          </a:p>
        </p:txBody>
      </p:sp>
      <p:cxnSp>
        <p:nvCxnSpPr>
          <p:cNvPr id="113" name="Connecteur : en angle 160">
            <a:extLst>
              <a:ext uri="{FF2B5EF4-FFF2-40B4-BE49-F238E27FC236}">
                <a16:creationId xmlns:a16="http://schemas.microsoft.com/office/drawing/2014/main" id="{186AE5FF-5D4F-400B-A1C8-79768BB06547}"/>
              </a:ext>
            </a:extLst>
          </p:cNvPr>
          <p:cNvCxnSpPr>
            <a:cxnSpLocks/>
            <a:stCxn id="123" idx="6"/>
            <a:endCxn id="5132" idx="1"/>
          </p:cNvCxnSpPr>
          <p:nvPr/>
        </p:nvCxnSpPr>
        <p:spPr>
          <a:xfrm flipV="1">
            <a:off x="3171515" y="1487088"/>
            <a:ext cx="2570516" cy="220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oupe 115">
            <a:extLst>
              <a:ext uri="{FF2B5EF4-FFF2-40B4-BE49-F238E27FC236}">
                <a16:creationId xmlns:a16="http://schemas.microsoft.com/office/drawing/2014/main" id="{9C30AFF6-6F76-4646-AE09-2CBB1405E91F}"/>
              </a:ext>
            </a:extLst>
          </p:cNvPr>
          <p:cNvGrpSpPr/>
          <p:nvPr/>
        </p:nvGrpSpPr>
        <p:grpSpPr>
          <a:xfrm>
            <a:off x="1757663" y="1270865"/>
            <a:ext cx="1413852" cy="541573"/>
            <a:chOff x="1721087" y="1186207"/>
            <a:chExt cx="1413852" cy="541573"/>
          </a:xfrm>
        </p:grpSpPr>
        <p:grpSp>
          <p:nvGrpSpPr>
            <p:cNvPr id="117" name="Groupe 116">
              <a:extLst>
                <a:ext uri="{FF2B5EF4-FFF2-40B4-BE49-F238E27FC236}">
                  <a16:creationId xmlns:a16="http://schemas.microsoft.com/office/drawing/2014/main" id="{EB2D670A-1885-45EC-9E2A-A4BC2A36B5DB}"/>
                </a:ext>
              </a:extLst>
            </p:cNvPr>
            <p:cNvGrpSpPr/>
            <p:nvPr/>
          </p:nvGrpSpPr>
          <p:grpSpPr>
            <a:xfrm>
              <a:off x="1721087" y="1186207"/>
              <a:ext cx="866183" cy="541573"/>
              <a:chOff x="3963659" y="1669266"/>
              <a:chExt cx="866183" cy="541573"/>
            </a:xfrm>
          </p:grpSpPr>
          <p:pic>
            <p:nvPicPr>
              <p:cNvPr id="124" name="Graphique 123" descr="Utilisateur avec un remplissage uni">
                <a:extLst>
                  <a:ext uri="{FF2B5EF4-FFF2-40B4-BE49-F238E27FC236}">
                    <a16:creationId xmlns:a16="http://schemas.microsoft.com/office/drawing/2014/main" id="{42079907-87C6-4D5B-82E1-520AADDE157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89198" y="1673513"/>
                <a:ext cx="421367" cy="421367"/>
              </a:xfrm>
              <a:prstGeom prst="rect">
                <a:avLst/>
              </a:prstGeom>
            </p:spPr>
          </p:pic>
          <p:grpSp>
            <p:nvGrpSpPr>
              <p:cNvPr id="125" name="Groupe 124">
                <a:extLst>
                  <a:ext uri="{FF2B5EF4-FFF2-40B4-BE49-F238E27FC236}">
                    <a16:creationId xmlns:a16="http://schemas.microsoft.com/office/drawing/2014/main" id="{DE582189-AD41-4FCB-8A11-B403D3D7461B}"/>
                  </a:ext>
                </a:extLst>
              </p:cNvPr>
              <p:cNvGrpSpPr/>
              <p:nvPr/>
            </p:nvGrpSpPr>
            <p:grpSpPr>
              <a:xfrm>
                <a:off x="3963659" y="1669266"/>
                <a:ext cx="866183" cy="541573"/>
                <a:chOff x="4431171" y="2285904"/>
                <a:chExt cx="866183" cy="541573"/>
              </a:xfrm>
            </p:grpSpPr>
            <p:sp>
              <p:nvSpPr>
                <p:cNvPr id="127" name="Ellipse 126">
                  <a:extLst>
                    <a:ext uri="{FF2B5EF4-FFF2-40B4-BE49-F238E27FC236}">
                      <a16:creationId xmlns:a16="http://schemas.microsoft.com/office/drawing/2014/main" id="{BD99D5E7-F99A-45FD-892A-9A7B03A656BF}"/>
                    </a:ext>
                  </a:extLst>
                </p:cNvPr>
                <p:cNvSpPr/>
                <p:nvPr/>
              </p:nvSpPr>
              <p:spPr>
                <a:xfrm>
                  <a:off x="4431171" y="228590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8" name="ZoneTexte 127">
                  <a:extLst>
                    <a:ext uri="{FF2B5EF4-FFF2-40B4-BE49-F238E27FC236}">
                      <a16:creationId xmlns:a16="http://schemas.microsoft.com/office/drawing/2014/main" id="{CB8A22EA-ECAC-469F-926D-6CBBED052A99}"/>
                    </a:ext>
                  </a:extLst>
                </p:cNvPr>
                <p:cNvSpPr txBox="1"/>
                <p:nvPr/>
              </p:nvSpPr>
              <p:spPr>
                <a:xfrm>
                  <a:off x="4630154" y="2673589"/>
                  <a:ext cx="667200"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User</a:t>
                  </a:r>
                  <a:endParaRPr lang="fr-FR" sz="1200" dirty="0">
                    <a:solidFill>
                      <a:prstClr val="black"/>
                    </a:solidFill>
                    <a:latin typeface="Louis Vuitton Global" charset="0"/>
                    <a:ea typeface="ＭＳ Ｐゴシック" charset="0"/>
                  </a:endParaRPr>
                </a:p>
              </p:txBody>
            </p:sp>
          </p:grpSp>
        </p:grpSp>
        <p:cxnSp>
          <p:nvCxnSpPr>
            <p:cNvPr id="120" name="Connecteur : en angle 160">
              <a:extLst>
                <a:ext uri="{FF2B5EF4-FFF2-40B4-BE49-F238E27FC236}">
                  <a16:creationId xmlns:a16="http://schemas.microsoft.com/office/drawing/2014/main" id="{E4B53785-6602-4667-8180-32436016CBC8}"/>
                </a:ext>
              </a:extLst>
            </p:cNvPr>
            <p:cNvCxnSpPr>
              <a:cxnSpLocks/>
              <a:stCxn id="127" idx="6"/>
              <a:endCxn id="123" idx="2"/>
            </p:cNvCxnSpPr>
            <p:nvPr/>
          </p:nvCxnSpPr>
          <p:spPr>
            <a:xfrm>
              <a:off x="2189087" y="1420207"/>
              <a:ext cx="477852" cy="4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Ellipse 122">
              <a:extLst>
                <a:ext uri="{FF2B5EF4-FFF2-40B4-BE49-F238E27FC236}">
                  <a16:creationId xmlns:a16="http://schemas.microsoft.com/office/drawing/2014/main" id="{F5D27FFE-7395-46A6-A4E5-BB3C889E145E}"/>
                </a:ext>
              </a:extLst>
            </p:cNvPr>
            <p:cNvSpPr/>
            <p:nvPr/>
          </p:nvSpPr>
          <p:spPr>
            <a:xfrm>
              <a:off x="2666939" y="1190454"/>
              <a:ext cx="468000" cy="46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cxnSp>
        <p:nvCxnSpPr>
          <p:cNvPr id="301" name="Connecteur : en angle 160">
            <a:extLst>
              <a:ext uri="{FF2B5EF4-FFF2-40B4-BE49-F238E27FC236}">
                <a16:creationId xmlns:a16="http://schemas.microsoft.com/office/drawing/2014/main" id="{8C54228F-FF1E-4332-B923-D21F08D9BF36}"/>
              </a:ext>
            </a:extLst>
          </p:cNvPr>
          <p:cNvCxnSpPr>
            <a:cxnSpLocks/>
          </p:cNvCxnSpPr>
          <p:nvPr/>
        </p:nvCxnSpPr>
        <p:spPr>
          <a:xfrm rot="5400000">
            <a:off x="5264739" y="5356055"/>
            <a:ext cx="626862" cy="0"/>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F94837B-926B-C237-632C-3C43AE0282CD}"/>
              </a:ext>
            </a:extLst>
          </p:cNvPr>
          <p:cNvGrpSpPr/>
          <p:nvPr/>
        </p:nvGrpSpPr>
        <p:grpSpPr>
          <a:xfrm>
            <a:off x="3758671" y="2462241"/>
            <a:ext cx="2018402" cy="402657"/>
            <a:chOff x="3762164" y="3484335"/>
            <a:chExt cx="2018402" cy="402657"/>
          </a:xfrm>
        </p:grpSpPr>
        <p:pic>
          <p:nvPicPr>
            <p:cNvPr id="4" name="Image 17">
              <a:extLst>
                <a:ext uri="{FF2B5EF4-FFF2-40B4-BE49-F238E27FC236}">
                  <a16:creationId xmlns:a16="http://schemas.microsoft.com/office/drawing/2014/main" id="{BC1C9F81-D886-E4CA-9CE7-2A3A10152529}"/>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5" name="Rectangle 4">
              <a:extLst>
                <a:ext uri="{FF2B5EF4-FFF2-40B4-BE49-F238E27FC236}">
                  <a16:creationId xmlns:a16="http://schemas.microsoft.com/office/drawing/2014/main" id="{3B6EAACB-7F6F-CD63-F737-73231E79EB18}"/>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e-</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quotations</a:t>
              </a:r>
              <a:r>
                <a:rPr lang="fr-FR" sz="1400" b="1" dirty="0">
                  <a:solidFill>
                    <a:schemeClr val="tx1"/>
                  </a:solidFill>
                  <a:latin typeface="+mj-lt"/>
                  <a:ea typeface="Louis Vuitton Global" pitchFamily="2" charset="-128"/>
                  <a:cs typeface="Louis Vuitton Global" pitchFamily="2" charset="-128"/>
                </a:rPr>
                <a:t>-issue</a:t>
              </a:r>
              <a:endParaRPr lang="fr-FR" sz="3200" b="1" dirty="0">
                <a:solidFill>
                  <a:schemeClr val="tx1"/>
                </a:solidFill>
                <a:latin typeface="+mj-lt"/>
                <a:ea typeface="Louis Vuitton Global" pitchFamily="2" charset="-128"/>
                <a:cs typeface="Louis Vuitton Global" pitchFamily="2" charset="-128"/>
              </a:endParaRPr>
            </a:p>
          </p:txBody>
        </p:sp>
      </p:grpSp>
      <p:sp>
        <p:nvSpPr>
          <p:cNvPr id="10" name="ZoneTexte 136">
            <a:extLst>
              <a:ext uri="{FF2B5EF4-FFF2-40B4-BE49-F238E27FC236}">
                <a16:creationId xmlns:a16="http://schemas.microsoft.com/office/drawing/2014/main" id="{BEE3CB9A-CF94-8C7E-B043-3DBDB228DC19}"/>
              </a:ext>
            </a:extLst>
          </p:cNvPr>
          <p:cNvSpPr txBox="1"/>
          <p:nvPr/>
        </p:nvSpPr>
        <p:spPr>
          <a:xfrm>
            <a:off x="5120972" y="6175365"/>
            <a:ext cx="973817"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dirty="0">
                <a:solidFill>
                  <a:prstClr val="black"/>
                </a:solidFill>
                <a:latin typeface="Louis Vuitton Global" charset="0"/>
                <a:ea typeface="ＭＳ Ｐゴシック" charset="0"/>
              </a:rPr>
              <a:t>MAINFRAME</a:t>
            </a:r>
            <a:endParaRPr lang="fr-FR" sz="1200" dirty="0">
              <a:solidFill>
                <a:prstClr val="black"/>
              </a:solidFill>
              <a:latin typeface="Louis Vuitton Global" charset="0"/>
              <a:ea typeface="ＭＳ Ｐゴシック" charset="0"/>
            </a:endParaRPr>
          </a:p>
        </p:txBody>
      </p:sp>
      <p:cxnSp>
        <p:nvCxnSpPr>
          <p:cNvPr id="11" name="Connecteur : en angle 160">
            <a:extLst>
              <a:ext uri="{FF2B5EF4-FFF2-40B4-BE49-F238E27FC236}">
                <a16:creationId xmlns:a16="http://schemas.microsoft.com/office/drawing/2014/main" id="{15549335-7B63-4DCB-C50A-B74A4D55C453}"/>
              </a:ext>
            </a:extLst>
          </p:cNvPr>
          <p:cNvCxnSpPr>
            <a:cxnSpLocks/>
            <a:stCxn id="112" idx="2"/>
            <a:endCxn id="4" idx="0"/>
          </p:cNvCxnSpPr>
          <p:nvPr/>
        </p:nvCxnSpPr>
        <p:spPr>
          <a:xfrm rot="16200000" flipH="1">
            <a:off x="3364200" y="227466"/>
            <a:ext cx="609472" cy="3860077"/>
          </a:xfrm>
          <a:prstGeom prst="bentConnector3">
            <a:avLst>
              <a:gd name="adj1" fmla="val 3194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8204AE7-7E2A-4092-060F-0924F00555BD}"/>
              </a:ext>
            </a:extLst>
          </p:cNvPr>
          <p:cNvGrpSpPr/>
          <p:nvPr/>
        </p:nvGrpSpPr>
        <p:grpSpPr>
          <a:xfrm>
            <a:off x="3723629" y="4599503"/>
            <a:ext cx="2018402" cy="402657"/>
            <a:chOff x="3762164" y="3484335"/>
            <a:chExt cx="2018402" cy="402657"/>
          </a:xfrm>
        </p:grpSpPr>
        <p:pic>
          <p:nvPicPr>
            <p:cNvPr id="15" name="Image 17">
              <a:extLst>
                <a:ext uri="{FF2B5EF4-FFF2-40B4-BE49-F238E27FC236}">
                  <a16:creationId xmlns:a16="http://schemas.microsoft.com/office/drawing/2014/main" id="{7CBADFFA-B22E-8A10-91A8-A166695E7F64}"/>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16" name="Rectangle 15">
              <a:extLst>
                <a:ext uri="{FF2B5EF4-FFF2-40B4-BE49-F238E27FC236}">
                  <a16:creationId xmlns:a16="http://schemas.microsoft.com/office/drawing/2014/main" id="{62C080FA-B47D-08D7-E5B5-CDDC4446113C}"/>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s-</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policy-issuance</a:t>
              </a:r>
              <a:endParaRPr lang="fr-FR" sz="1400" b="1" dirty="0">
                <a:solidFill>
                  <a:schemeClr val="tx1"/>
                </a:solidFill>
                <a:latin typeface="+mj-lt"/>
                <a:ea typeface="Louis Vuitton Global" pitchFamily="2" charset="-128"/>
                <a:cs typeface="Louis Vuitton Global" pitchFamily="2" charset="-128"/>
              </a:endParaRPr>
            </a:p>
          </p:txBody>
        </p:sp>
      </p:grpSp>
      <p:cxnSp>
        <p:nvCxnSpPr>
          <p:cNvPr id="22" name="Connecteur : en angle 160">
            <a:extLst>
              <a:ext uri="{FF2B5EF4-FFF2-40B4-BE49-F238E27FC236}">
                <a16:creationId xmlns:a16="http://schemas.microsoft.com/office/drawing/2014/main" id="{8776D011-4A3A-C1F8-8255-9341E5CE2589}"/>
              </a:ext>
            </a:extLst>
          </p:cNvPr>
          <p:cNvCxnSpPr>
            <a:cxnSpLocks/>
            <a:stCxn id="5132" idx="2"/>
            <a:endCxn id="4" idx="3"/>
          </p:cNvCxnSpPr>
          <p:nvPr/>
        </p:nvCxnSpPr>
        <p:spPr>
          <a:xfrm rot="5400000">
            <a:off x="5480952" y="2092028"/>
            <a:ext cx="867663" cy="275420"/>
          </a:xfrm>
          <a:prstGeom prst="bentConnector2">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2DDDD75-84F9-22C3-998B-0152A20D3925}"/>
              </a:ext>
            </a:extLst>
          </p:cNvPr>
          <p:cNvGrpSpPr/>
          <p:nvPr/>
        </p:nvGrpSpPr>
        <p:grpSpPr>
          <a:xfrm>
            <a:off x="7683311" y="3615004"/>
            <a:ext cx="2018402" cy="402657"/>
            <a:chOff x="3762164" y="3484335"/>
            <a:chExt cx="2018402" cy="402657"/>
          </a:xfrm>
        </p:grpSpPr>
        <p:pic>
          <p:nvPicPr>
            <p:cNvPr id="27" name="Image 17">
              <a:extLst>
                <a:ext uri="{FF2B5EF4-FFF2-40B4-BE49-F238E27FC236}">
                  <a16:creationId xmlns:a16="http://schemas.microsoft.com/office/drawing/2014/main" id="{B274946F-3A02-57D0-C829-C9753E257435}"/>
                </a:ext>
              </a:extLst>
            </p:cNvPr>
            <p:cNvPicPr>
              <a:picLocks noChangeAspect="1"/>
            </p:cNvPicPr>
            <p:nvPr/>
          </p:nvPicPr>
          <p:blipFill>
            <a:blip r:embed="rId12"/>
            <a:stretch>
              <a:fillRect/>
            </a:stretch>
          </p:blipFill>
          <p:spPr>
            <a:xfrm>
              <a:off x="5424369" y="3484335"/>
              <a:ext cx="356197" cy="402657"/>
            </a:xfrm>
            <a:prstGeom prst="rect">
              <a:avLst/>
            </a:prstGeom>
          </p:spPr>
        </p:pic>
        <p:sp>
          <p:nvSpPr>
            <p:cNvPr id="28" name="Rectangle 27">
              <a:extLst>
                <a:ext uri="{FF2B5EF4-FFF2-40B4-BE49-F238E27FC236}">
                  <a16:creationId xmlns:a16="http://schemas.microsoft.com/office/drawing/2014/main" id="{8C85F035-84F3-3EE4-6934-DA9BADA94171}"/>
                </a:ext>
              </a:extLst>
            </p:cNvPr>
            <p:cNvSpPr/>
            <p:nvPr/>
          </p:nvSpPr>
          <p:spPr>
            <a:xfrm>
              <a:off x="3762164" y="3609960"/>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a:solidFill>
                    <a:schemeClr val="tx1"/>
                  </a:solidFill>
                  <a:latin typeface="+mj-lt"/>
                  <a:ea typeface="Louis Vuitton Global" pitchFamily="2" charset="-128"/>
                  <a:cs typeface="Louis Vuitton Global" pitchFamily="2" charset="-128"/>
                </a:rPr>
                <a:t>p-</a:t>
              </a:r>
              <a:r>
                <a:rPr lang="fr-FR" sz="1400" b="1" dirty="0" err="1">
                  <a:solidFill>
                    <a:schemeClr val="tx1"/>
                  </a:solidFill>
                  <a:latin typeface="+mj-lt"/>
                  <a:ea typeface="Louis Vuitton Global" pitchFamily="2" charset="-128"/>
                  <a:cs typeface="Louis Vuitton Global" pitchFamily="2" charset="-128"/>
                </a:rPr>
                <a:t>zrh</a:t>
              </a:r>
              <a:r>
                <a:rPr lang="fr-FR" sz="1400" b="1" dirty="0">
                  <a:solidFill>
                    <a:schemeClr val="tx1"/>
                  </a:solidFill>
                  <a:latin typeface="+mj-lt"/>
                  <a:ea typeface="Louis Vuitton Global" pitchFamily="2" charset="-128"/>
                  <a:cs typeface="Louis Vuitton Global" pitchFamily="2" charset="-128"/>
                </a:rPr>
                <a:t>-</a:t>
              </a:r>
              <a:r>
                <a:rPr lang="fr-FR" sz="1400" b="1" dirty="0" err="1">
                  <a:solidFill>
                    <a:schemeClr val="tx1"/>
                  </a:solidFill>
                  <a:latin typeface="+mj-lt"/>
                  <a:ea typeface="Louis Vuitton Global" pitchFamily="2" charset="-128"/>
                  <a:cs typeface="Louis Vuitton Global" pitchFamily="2" charset="-128"/>
                </a:rPr>
                <a:t>policy-issuance</a:t>
              </a:r>
              <a:endParaRPr lang="fr-FR" sz="1400" b="1" dirty="0">
                <a:solidFill>
                  <a:schemeClr val="tx1"/>
                </a:solidFill>
                <a:latin typeface="+mj-lt"/>
                <a:ea typeface="Louis Vuitton Global" pitchFamily="2" charset="-128"/>
                <a:cs typeface="Louis Vuitton Global" pitchFamily="2" charset="-128"/>
              </a:endParaRPr>
            </a:p>
          </p:txBody>
        </p:sp>
      </p:grpSp>
      <p:pic>
        <p:nvPicPr>
          <p:cNvPr id="5128" name="Picture 8">
            <a:extLst>
              <a:ext uri="{FF2B5EF4-FFF2-40B4-BE49-F238E27FC236}">
                <a16:creationId xmlns:a16="http://schemas.microsoft.com/office/drawing/2014/main" id="{42BB42BA-5560-2C41-4A75-88F438C8AF1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47835" y="2399311"/>
            <a:ext cx="551558" cy="55155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08CF860C-D499-06E2-4D27-F15236403D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5203" y="5563463"/>
            <a:ext cx="715318" cy="711533"/>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SPA">
            <a:extLst>
              <a:ext uri="{FF2B5EF4-FFF2-40B4-BE49-F238E27FC236}">
                <a16:creationId xmlns:a16="http://schemas.microsoft.com/office/drawing/2014/main" id="{9FCF7094-65FF-5E4A-16B9-996C5E0A4DB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42031" y="1178268"/>
            <a:ext cx="620924" cy="617639"/>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136">
            <a:extLst>
              <a:ext uri="{FF2B5EF4-FFF2-40B4-BE49-F238E27FC236}">
                <a16:creationId xmlns:a16="http://schemas.microsoft.com/office/drawing/2014/main" id="{A5B8437E-3553-430C-DE33-58028518D3EB}"/>
              </a:ext>
            </a:extLst>
          </p:cNvPr>
          <p:cNvSpPr txBox="1"/>
          <p:nvPr/>
        </p:nvSpPr>
        <p:spPr>
          <a:xfrm>
            <a:off x="5876046" y="1651320"/>
            <a:ext cx="973817" cy="153888"/>
          </a:xfrm>
          <a:prstGeom prst="rect">
            <a:avLst/>
          </a:prstGeom>
          <a:noFill/>
        </p:spPr>
        <p:txBody>
          <a:bodyPr wrap="square" lIns="0" tIns="0" rIns="0" bIns="0" rtlCol="0">
            <a:spAutoFit/>
          </a:bodyPr>
          <a:lstStyle/>
          <a:p>
            <a:pPr algn="ctr" defTabSz="409536" fontAlgn="base" hangingPunct="0">
              <a:spcBef>
                <a:spcPct val="0"/>
              </a:spcBef>
              <a:spcAft>
                <a:spcPct val="0"/>
              </a:spcAft>
              <a:defRPr/>
            </a:pPr>
            <a:r>
              <a:rPr lang="fr-FR" sz="1000" b="1" dirty="0">
                <a:solidFill>
                  <a:prstClr val="black"/>
                </a:solidFill>
                <a:latin typeface="Louis Vuitton Global" charset="0"/>
                <a:ea typeface="ＭＳ Ｐゴシック" charset="0"/>
              </a:rPr>
              <a:t>SPA</a:t>
            </a:r>
            <a:endParaRPr lang="fr-FR" sz="1200" b="1" dirty="0">
              <a:solidFill>
                <a:prstClr val="black"/>
              </a:solidFill>
              <a:latin typeface="Louis Vuitton Global" charset="0"/>
              <a:ea typeface="ＭＳ Ｐゴシック" charset="0"/>
            </a:endParaRPr>
          </a:p>
        </p:txBody>
      </p:sp>
      <p:cxnSp>
        <p:nvCxnSpPr>
          <p:cNvPr id="54" name="Connecteur : en angle 160" descr="Publish">
            <a:extLst>
              <a:ext uri="{FF2B5EF4-FFF2-40B4-BE49-F238E27FC236}">
                <a16:creationId xmlns:a16="http://schemas.microsoft.com/office/drawing/2014/main" id="{DB6A365F-06CC-3816-C766-420EA3C1C26C}"/>
              </a:ext>
              <a:ext uri="{C183D7F6-B498-43B3-948B-1728B52AA6E4}">
                <adec:decorative xmlns:adec="http://schemas.microsoft.com/office/drawing/2017/decorative" val="0"/>
              </a:ext>
            </a:extLst>
          </p:cNvPr>
          <p:cNvCxnSpPr>
            <a:cxnSpLocks/>
            <a:stCxn id="4" idx="2"/>
            <a:endCxn id="5128" idx="1"/>
          </p:cNvCxnSpPr>
          <p:nvPr/>
        </p:nvCxnSpPr>
        <p:spPr>
          <a:xfrm rot="5400000" flipH="1" flipV="1">
            <a:off x="7328501" y="945564"/>
            <a:ext cx="189808" cy="3648860"/>
          </a:xfrm>
          <a:prstGeom prst="bentConnector4">
            <a:avLst>
              <a:gd name="adj1" fmla="val -120437"/>
              <a:gd name="adj2" fmla="val 5244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126D785-55C5-B345-A6C0-D06FD5A9D858}"/>
              </a:ext>
            </a:extLst>
          </p:cNvPr>
          <p:cNvSpPr/>
          <p:nvPr/>
        </p:nvSpPr>
        <p:spPr>
          <a:xfrm>
            <a:off x="8942931" y="2867397"/>
            <a:ext cx="1702623" cy="256032"/>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fr-FR" sz="1400" b="1" dirty="0" err="1">
                <a:solidFill>
                  <a:schemeClr val="tx1"/>
                </a:solidFill>
                <a:latin typeface="+mj-lt"/>
                <a:ea typeface="Louis Vuitton Global" pitchFamily="2" charset="-128"/>
                <a:cs typeface="Louis Vuitton Global" pitchFamily="2" charset="-128"/>
              </a:rPr>
              <a:t>Anypoint</a:t>
            </a:r>
            <a:r>
              <a:rPr lang="fr-FR" sz="1400" b="1" dirty="0">
                <a:solidFill>
                  <a:schemeClr val="tx1"/>
                </a:solidFill>
                <a:latin typeface="+mj-lt"/>
                <a:ea typeface="Louis Vuitton Global" pitchFamily="2" charset="-128"/>
                <a:cs typeface="Louis Vuitton Global" pitchFamily="2" charset="-128"/>
              </a:rPr>
              <a:t> </a:t>
            </a:r>
            <a:r>
              <a:rPr lang="fr-FR" sz="1400" b="1" dirty="0" err="1">
                <a:solidFill>
                  <a:schemeClr val="tx1"/>
                </a:solidFill>
                <a:latin typeface="+mj-lt"/>
                <a:ea typeface="Louis Vuitton Global" pitchFamily="2" charset="-128"/>
                <a:cs typeface="Louis Vuitton Global" pitchFamily="2" charset="-128"/>
              </a:rPr>
              <a:t>Mq</a:t>
            </a:r>
            <a:endParaRPr lang="fr-FR" sz="3200" b="1" dirty="0">
              <a:solidFill>
                <a:schemeClr val="tx1"/>
              </a:solidFill>
              <a:latin typeface="+mj-lt"/>
              <a:ea typeface="Louis Vuitton Global" pitchFamily="2" charset="-128"/>
              <a:cs typeface="Louis Vuitton Global" pitchFamily="2" charset="-128"/>
            </a:endParaRPr>
          </a:p>
        </p:txBody>
      </p:sp>
      <p:cxnSp>
        <p:nvCxnSpPr>
          <p:cNvPr id="65" name="Connecteur : en angle 160">
            <a:extLst>
              <a:ext uri="{FF2B5EF4-FFF2-40B4-BE49-F238E27FC236}">
                <a16:creationId xmlns:a16="http://schemas.microsoft.com/office/drawing/2014/main" id="{22F09C67-2FB7-9BE7-271C-EC0FB6CBBA12}"/>
              </a:ext>
            </a:extLst>
          </p:cNvPr>
          <p:cNvCxnSpPr>
            <a:cxnSpLocks/>
            <a:stCxn id="27" idx="2"/>
            <a:endCxn id="15" idx="0"/>
          </p:cNvCxnSpPr>
          <p:nvPr/>
        </p:nvCxnSpPr>
        <p:spPr>
          <a:xfrm rot="5400000">
            <a:off x="7252853" y="2328741"/>
            <a:ext cx="581842" cy="3959682"/>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5136" name="Picture 16">
            <a:extLst>
              <a:ext uri="{FF2B5EF4-FFF2-40B4-BE49-F238E27FC236}">
                <a16:creationId xmlns:a16="http://schemas.microsoft.com/office/drawing/2014/main" id="{F60A5E2C-4737-2CD1-85B8-453EFD5B2BA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03626" y="5625444"/>
            <a:ext cx="590695" cy="58757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0D7EF50E-C58B-9590-B606-4BA9878C0C4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90209" y="1929553"/>
            <a:ext cx="466772" cy="466772"/>
          </a:xfrm>
          <a:prstGeom prst="rect">
            <a:avLst/>
          </a:prstGeom>
          <a:noFill/>
          <a:extLst>
            <a:ext uri="{909E8E84-426E-40DD-AFC4-6F175D3DCCD1}">
              <a14:hiddenFill xmlns:a14="http://schemas.microsoft.com/office/drawing/2010/main">
                <a:solidFill>
                  <a:srgbClr val="FFFFFF"/>
                </a:solidFill>
              </a14:hiddenFill>
            </a:ext>
          </a:extLst>
        </p:spPr>
      </p:pic>
      <p:sp>
        <p:nvSpPr>
          <p:cNvPr id="86" name="ZoneTexte 136">
            <a:extLst>
              <a:ext uri="{FF2B5EF4-FFF2-40B4-BE49-F238E27FC236}">
                <a16:creationId xmlns:a16="http://schemas.microsoft.com/office/drawing/2014/main" id="{68C1CA28-DFFF-89B4-BB36-6E03FB249E93}"/>
              </a:ext>
            </a:extLst>
          </p:cNvPr>
          <p:cNvSpPr txBox="1"/>
          <p:nvPr/>
        </p:nvSpPr>
        <p:spPr>
          <a:xfrm>
            <a:off x="7745920" y="2679198"/>
            <a:ext cx="1777694" cy="153888"/>
          </a:xfrm>
          <a:prstGeom prst="rect">
            <a:avLst/>
          </a:prstGeom>
          <a:noFill/>
        </p:spPr>
        <p:txBody>
          <a:bodyPr wrap="square" lIns="0" tIns="0" rIns="0" bIns="0" rtlCol="0">
            <a:spAutoFit/>
          </a:bodyPr>
          <a:lstStyle/>
          <a:p>
            <a:pPr defTabSz="409536" fontAlgn="base" hangingPunct="0">
              <a:spcBef>
                <a:spcPct val="0"/>
              </a:spcBef>
              <a:spcAft>
                <a:spcPct val="0"/>
              </a:spcAft>
              <a:defRPr/>
            </a:pPr>
            <a:r>
              <a:rPr lang="fr-FR" sz="1000" b="1" dirty="0" err="1">
                <a:solidFill>
                  <a:prstClr val="black"/>
                </a:solidFill>
                <a:latin typeface="+mj-lt"/>
                <a:ea typeface="ＭＳ Ｐゴシック" charset="0"/>
              </a:rPr>
              <a:t>Publish</a:t>
            </a:r>
            <a:r>
              <a:rPr lang="fr-FR" sz="1000" b="1" dirty="0">
                <a:solidFill>
                  <a:prstClr val="black"/>
                </a:solidFill>
                <a:latin typeface="+mj-lt"/>
                <a:ea typeface="ＭＳ Ｐゴシック" charset="0"/>
              </a:rPr>
              <a:t> to Q</a:t>
            </a:r>
            <a:endParaRPr lang="fr-FR" sz="1200" b="1" dirty="0">
              <a:solidFill>
                <a:prstClr val="black"/>
              </a:solidFill>
              <a:latin typeface="+mj-lt"/>
              <a:ea typeface="ＭＳ Ｐゴシック" charset="0"/>
            </a:endParaRPr>
          </a:p>
        </p:txBody>
      </p:sp>
      <p:sp>
        <p:nvSpPr>
          <p:cNvPr id="87" name="ZoneTexte 136">
            <a:extLst>
              <a:ext uri="{FF2B5EF4-FFF2-40B4-BE49-F238E27FC236}">
                <a16:creationId xmlns:a16="http://schemas.microsoft.com/office/drawing/2014/main" id="{FE2B9E2C-7380-ABD8-63C7-9388E215A4B7}"/>
              </a:ext>
            </a:extLst>
          </p:cNvPr>
          <p:cNvSpPr txBox="1"/>
          <p:nvPr/>
        </p:nvSpPr>
        <p:spPr>
          <a:xfrm>
            <a:off x="8634767" y="3374886"/>
            <a:ext cx="1777694" cy="153888"/>
          </a:xfrm>
          <a:prstGeom prst="rect">
            <a:avLst/>
          </a:prstGeom>
          <a:noFill/>
        </p:spPr>
        <p:txBody>
          <a:bodyPr wrap="square" lIns="0" tIns="0" rIns="0" bIns="0" rtlCol="0">
            <a:spAutoFit/>
          </a:bodyPr>
          <a:lstStyle/>
          <a:p>
            <a:pPr defTabSz="409536" fontAlgn="base" hangingPunct="0">
              <a:spcBef>
                <a:spcPct val="0"/>
              </a:spcBef>
              <a:spcAft>
                <a:spcPct val="0"/>
              </a:spcAft>
              <a:defRPr/>
            </a:pPr>
            <a:r>
              <a:rPr lang="fr-FR" sz="1000" b="1" dirty="0" err="1">
                <a:solidFill>
                  <a:prstClr val="black"/>
                </a:solidFill>
                <a:latin typeface="+mj-lt"/>
                <a:ea typeface="ＭＳ Ｐゴシック" charset="0"/>
              </a:rPr>
              <a:t>Subscribe</a:t>
            </a:r>
            <a:r>
              <a:rPr lang="fr-FR" sz="1000" b="1" dirty="0">
                <a:solidFill>
                  <a:prstClr val="black"/>
                </a:solidFill>
                <a:latin typeface="+mj-lt"/>
                <a:ea typeface="ＭＳ Ｐゴシック" charset="0"/>
              </a:rPr>
              <a:t> to Q</a:t>
            </a:r>
            <a:endParaRPr lang="fr-FR" sz="1200" b="1" dirty="0">
              <a:solidFill>
                <a:prstClr val="black"/>
              </a:solidFill>
              <a:latin typeface="+mj-lt"/>
              <a:ea typeface="ＭＳ Ｐゴシック" charset="0"/>
            </a:endParaRPr>
          </a:p>
        </p:txBody>
      </p:sp>
      <p:sp>
        <p:nvSpPr>
          <p:cNvPr id="9" name="Rectangle : avec coins arrondis en diagonale 146">
            <a:extLst>
              <a:ext uri="{FF2B5EF4-FFF2-40B4-BE49-F238E27FC236}">
                <a16:creationId xmlns:a16="http://schemas.microsoft.com/office/drawing/2014/main" id="{0C6FFA22-4498-B709-7C3D-956155065DDD}"/>
              </a:ext>
            </a:extLst>
          </p:cNvPr>
          <p:cNvSpPr/>
          <p:nvPr/>
        </p:nvSpPr>
        <p:spPr>
          <a:xfrm>
            <a:off x="3563921" y="3480821"/>
            <a:ext cx="2701412"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Transform the payload as per the system</a:t>
            </a:r>
          </a:p>
        </p:txBody>
      </p:sp>
      <p:sp>
        <p:nvSpPr>
          <p:cNvPr id="12" name="Rectangle : avec coins arrondis en diagonale 146">
            <a:extLst>
              <a:ext uri="{FF2B5EF4-FFF2-40B4-BE49-F238E27FC236}">
                <a16:creationId xmlns:a16="http://schemas.microsoft.com/office/drawing/2014/main" id="{25F4B7EE-977C-6FD0-8B07-1304B433842E}"/>
              </a:ext>
            </a:extLst>
          </p:cNvPr>
          <p:cNvSpPr/>
          <p:nvPr/>
        </p:nvSpPr>
        <p:spPr>
          <a:xfrm>
            <a:off x="1236007" y="2421412"/>
            <a:ext cx="2069211"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POST /api/v1/polices/{</a:t>
            </a:r>
            <a:r>
              <a:rPr lang="en-US" sz="1200" b="1" dirty="0" err="1">
                <a:solidFill>
                  <a:schemeClr val="tx1"/>
                </a:solidFill>
                <a:latin typeface="+mj-lt"/>
                <a:ea typeface="Louis Vuitton Global" pitchFamily="2" charset="-128"/>
                <a:cs typeface="Louis Vuitton Global" pitchFamily="2" charset="-128"/>
                <a:sym typeface="Louis Vuitton Global" charset="0"/>
              </a:rPr>
              <a:t>qId</a:t>
            </a:r>
            <a:r>
              <a:rPr lang="en-US" sz="1200" b="1" dirty="0">
                <a:solidFill>
                  <a:schemeClr val="tx1"/>
                </a:solidFill>
                <a:latin typeface="+mj-lt"/>
                <a:ea typeface="Louis Vuitton Global" pitchFamily="2" charset="-128"/>
                <a:cs typeface="Louis Vuitton Global" pitchFamily="2" charset="-128"/>
                <a:sym typeface="Louis Vuitton Global" charset="0"/>
              </a:rPr>
              <a:t>}</a:t>
            </a:r>
          </a:p>
          <a:p>
            <a:r>
              <a:rPr lang="en-US" sz="1200" b="1" dirty="0">
                <a:solidFill>
                  <a:schemeClr val="tx1"/>
                </a:solidFill>
                <a:latin typeface="+mj-lt"/>
                <a:ea typeface="Louis Vuitton Global" pitchFamily="2" charset="-128"/>
                <a:cs typeface="Louis Vuitton Global" pitchFamily="2" charset="-128"/>
                <a:sym typeface="Louis Vuitton Global" charset="0"/>
              </a:rPr>
              <a:t>GET /api/v1/polices /{</a:t>
            </a:r>
            <a:r>
              <a:rPr lang="en-US" sz="1200" b="1" dirty="0" err="1">
                <a:solidFill>
                  <a:schemeClr val="tx1"/>
                </a:solidFill>
                <a:latin typeface="+mj-lt"/>
                <a:ea typeface="Louis Vuitton Global" pitchFamily="2" charset="-128"/>
                <a:cs typeface="Louis Vuitton Global" pitchFamily="2" charset="-128"/>
                <a:sym typeface="Louis Vuitton Global" charset="0"/>
              </a:rPr>
              <a:t>pId</a:t>
            </a:r>
            <a:r>
              <a:rPr lang="en-US" sz="1200" b="1" dirty="0">
                <a:solidFill>
                  <a:schemeClr val="tx1"/>
                </a:solidFill>
                <a:latin typeface="+mj-lt"/>
                <a:ea typeface="Louis Vuitton Global" pitchFamily="2" charset="-128"/>
                <a:cs typeface="Louis Vuitton Global" pitchFamily="2" charset="-128"/>
                <a:sym typeface="Louis Vuitton Global" charset="0"/>
              </a:rPr>
              <a:t>}</a:t>
            </a:r>
          </a:p>
        </p:txBody>
      </p:sp>
      <p:sp>
        <p:nvSpPr>
          <p:cNvPr id="13" name="Rectangle : avec coins arrondis en diagonale 146">
            <a:extLst>
              <a:ext uri="{FF2B5EF4-FFF2-40B4-BE49-F238E27FC236}">
                <a16:creationId xmlns:a16="http://schemas.microsoft.com/office/drawing/2014/main" id="{CF44684B-F18C-9418-CB61-57A735D130E3}"/>
              </a:ext>
            </a:extLst>
          </p:cNvPr>
          <p:cNvSpPr/>
          <p:nvPr/>
        </p:nvSpPr>
        <p:spPr>
          <a:xfrm>
            <a:off x="1192381" y="4537339"/>
            <a:ext cx="2069211" cy="643626"/>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POST /api/v1/polices/{</a:t>
            </a:r>
            <a:r>
              <a:rPr lang="en-US" sz="1200" b="1" dirty="0" err="1">
                <a:solidFill>
                  <a:schemeClr val="tx1"/>
                </a:solidFill>
                <a:latin typeface="+mj-lt"/>
                <a:ea typeface="Louis Vuitton Global" pitchFamily="2" charset="-128"/>
                <a:cs typeface="Louis Vuitton Global" pitchFamily="2" charset="-128"/>
                <a:sym typeface="Louis Vuitton Global" charset="0"/>
              </a:rPr>
              <a:t>qId</a:t>
            </a:r>
            <a:r>
              <a:rPr lang="en-US" sz="1200" b="1" dirty="0">
                <a:solidFill>
                  <a:schemeClr val="tx1"/>
                </a:solidFill>
                <a:latin typeface="+mj-lt"/>
                <a:ea typeface="Louis Vuitton Global" pitchFamily="2" charset="-128"/>
                <a:cs typeface="Louis Vuitton Global" pitchFamily="2" charset="-128"/>
                <a:sym typeface="Louis Vuitton Global" charset="0"/>
              </a:rPr>
              <a:t>}</a:t>
            </a:r>
          </a:p>
          <a:p>
            <a:r>
              <a:rPr lang="en-US" sz="1200" b="1" dirty="0">
                <a:solidFill>
                  <a:schemeClr val="tx1"/>
                </a:solidFill>
                <a:latin typeface="+mj-lt"/>
                <a:ea typeface="Louis Vuitton Global" pitchFamily="2" charset="-128"/>
                <a:cs typeface="Louis Vuitton Global" pitchFamily="2" charset="-128"/>
                <a:sym typeface="Louis Vuitton Global" charset="0"/>
              </a:rPr>
              <a:t>GET /api/v1/polices /{</a:t>
            </a:r>
            <a:r>
              <a:rPr lang="en-US" sz="1200" b="1" dirty="0" err="1">
                <a:solidFill>
                  <a:schemeClr val="tx1"/>
                </a:solidFill>
                <a:latin typeface="+mj-lt"/>
                <a:ea typeface="Louis Vuitton Global" pitchFamily="2" charset="-128"/>
                <a:cs typeface="Louis Vuitton Global" pitchFamily="2" charset="-128"/>
                <a:sym typeface="Louis Vuitton Global" charset="0"/>
              </a:rPr>
              <a:t>pId</a:t>
            </a:r>
            <a:r>
              <a:rPr lang="en-US" sz="1200" b="1" dirty="0">
                <a:solidFill>
                  <a:schemeClr val="tx1"/>
                </a:solidFill>
                <a:latin typeface="+mj-lt"/>
                <a:ea typeface="Louis Vuitton Global" pitchFamily="2" charset="-128"/>
                <a:cs typeface="Louis Vuitton Global" pitchFamily="2" charset="-128"/>
                <a:sym typeface="Louis Vuitton Global" charset="0"/>
              </a:rPr>
              <a:t>}</a:t>
            </a:r>
          </a:p>
        </p:txBody>
      </p:sp>
      <p:cxnSp>
        <p:nvCxnSpPr>
          <p:cNvPr id="17" name="Connecteur : en angle 160" descr="Publish">
            <a:extLst>
              <a:ext uri="{FF2B5EF4-FFF2-40B4-BE49-F238E27FC236}">
                <a16:creationId xmlns:a16="http://schemas.microsoft.com/office/drawing/2014/main" id="{82A5E18C-2D6E-ED82-6937-6F6BFE39642D}"/>
              </a:ext>
              <a:ext uri="{C183D7F6-B498-43B3-948B-1728B52AA6E4}">
                <adec:decorative xmlns:adec="http://schemas.microsoft.com/office/drawing/2017/decorative" val="0"/>
              </a:ext>
            </a:extLst>
          </p:cNvPr>
          <p:cNvCxnSpPr>
            <a:cxnSpLocks/>
            <a:stCxn id="27" idx="3"/>
            <a:endCxn id="5128" idx="3"/>
          </p:cNvCxnSpPr>
          <p:nvPr/>
        </p:nvCxnSpPr>
        <p:spPr>
          <a:xfrm flipV="1">
            <a:off x="9701713" y="2675090"/>
            <a:ext cx="97680" cy="1141243"/>
          </a:xfrm>
          <a:prstGeom prst="bentConnector3">
            <a:avLst>
              <a:gd name="adj1" fmla="val 145217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 en angle 160" descr="Publish">
            <a:extLst>
              <a:ext uri="{FF2B5EF4-FFF2-40B4-BE49-F238E27FC236}">
                <a16:creationId xmlns:a16="http://schemas.microsoft.com/office/drawing/2014/main" id="{42DE58E4-B456-B471-1B2F-DA1C0F1BC38A}"/>
              </a:ext>
              <a:ext uri="{C183D7F6-B498-43B3-948B-1728B52AA6E4}">
                <adec:decorative xmlns:adec="http://schemas.microsoft.com/office/drawing/2017/decorative" val="0"/>
              </a:ext>
            </a:extLst>
          </p:cNvPr>
          <p:cNvCxnSpPr>
            <a:cxnSpLocks/>
            <a:stCxn id="5128" idx="2"/>
            <a:endCxn id="27" idx="0"/>
          </p:cNvCxnSpPr>
          <p:nvPr/>
        </p:nvCxnSpPr>
        <p:spPr>
          <a:xfrm rot="16200000" flipH="1">
            <a:off x="9191547" y="3282935"/>
            <a:ext cx="664135" cy="1"/>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6" name="ZoneTexte 136">
            <a:extLst>
              <a:ext uri="{FF2B5EF4-FFF2-40B4-BE49-F238E27FC236}">
                <a16:creationId xmlns:a16="http://schemas.microsoft.com/office/drawing/2014/main" id="{314F0B9C-2854-8F88-0B91-EBCCF75F9173}"/>
              </a:ext>
            </a:extLst>
          </p:cNvPr>
          <p:cNvSpPr txBox="1"/>
          <p:nvPr/>
        </p:nvSpPr>
        <p:spPr>
          <a:xfrm>
            <a:off x="10317989" y="3525458"/>
            <a:ext cx="864020" cy="153888"/>
          </a:xfrm>
          <a:prstGeom prst="rect">
            <a:avLst/>
          </a:prstGeom>
          <a:noFill/>
        </p:spPr>
        <p:txBody>
          <a:bodyPr wrap="square" lIns="0" tIns="0" rIns="0" bIns="0" rtlCol="0">
            <a:spAutoFit/>
          </a:bodyPr>
          <a:lstStyle/>
          <a:p>
            <a:pPr defTabSz="409536" fontAlgn="base" hangingPunct="0">
              <a:spcBef>
                <a:spcPct val="0"/>
              </a:spcBef>
              <a:spcAft>
                <a:spcPct val="0"/>
              </a:spcAft>
              <a:defRPr/>
            </a:pPr>
            <a:r>
              <a:rPr lang="fr-FR" sz="1000" b="1" dirty="0" err="1">
                <a:solidFill>
                  <a:prstClr val="black"/>
                </a:solidFill>
                <a:latin typeface="+mj-lt"/>
                <a:ea typeface="ＭＳ Ｐゴシック" charset="0"/>
              </a:rPr>
              <a:t>Publish</a:t>
            </a:r>
            <a:r>
              <a:rPr lang="fr-FR" sz="1000" b="1" dirty="0">
                <a:solidFill>
                  <a:prstClr val="black"/>
                </a:solidFill>
                <a:latin typeface="+mj-lt"/>
                <a:ea typeface="ＭＳ Ｐゴシック" charset="0"/>
              </a:rPr>
              <a:t> to DLQ</a:t>
            </a:r>
            <a:endParaRPr lang="fr-FR" sz="1200" b="1" dirty="0">
              <a:solidFill>
                <a:prstClr val="black"/>
              </a:solidFill>
              <a:latin typeface="+mj-lt"/>
              <a:ea typeface="ＭＳ Ｐゴシック" charset="0"/>
            </a:endParaRPr>
          </a:p>
        </p:txBody>
      </p:sp>
      <p:sp>
        <p:nvSpPr>
          <p:cNvPr id="227" name="Rectangle : avec coins arrondis en diagonale 146">
            <a:extLst>
              <a:ext uri="{FF2B5EF4-FFF2-40B4-BE49-F238E27FC236}">
                <a16:creationId xmlns:a16="http://schemas.microsoft.com/office/drawing/2014/main" id="{A4F56480-A22B-8008-E347-4359285D14B3}"/>
              </a:ext>
            </a:extLst>
          </p:cNvPr>
          <p:cNvSpPr/>
          <p:nvPr/>
        </p:nvSpPr>
        <p:spPr>
          <a:xfrm>
            <a:off x="6157088" y="2214524"/>
            <a:ext cx="2586866" cy="384292"/>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Exp API Exposed to the travel Booking Provider </a:t>
            </a:r>
          </a:p>
        </p:txBody>
      </p:sp>
      <p:sp>
        <p:nvSpPr>
          <p:cNvPr id="229" name="Rectangle : avec coins arrondis en diagonale 146">
            <a:extLst>
              <a:ext uri="{FF2B5EF4-FFF2-40B4-BE49-F238E27FC236}">
                <a16:creationId xmlns:a16="http://schemas.microsoft.com/office/drawing/2014/main" id="{F8F2E9E6-8FB9-554F-5837-D105C77996C7}"/>
              </a:ext>
            </a:extLst>
          </p:cNvPr>
          <p:cNvSpPr/>
          <p:nvPr/>
        </p:nvSpPr>
        <p:spPr>
          <a:xfrm>
            <a:off x="1208325" y="3549094"/>
            <a:ext cx="2079602" cy="402657"/>
          </a:xfrm>
          <a:prstGeom prst="round2Diag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sz="1200" b="1" dirty="0">
                <a:solidFill>
                  <a:schemeClr val="tx1"/>
                </a:solidFill>
                <a:latin typeface="+mj-lt"/>
                <a:ea typeface="Louis Vuitton Global" pitchFamily="2" charset="-128"/>
                <a:cs typeface="Louis Vuitton Global" pitchFamily="2" charset="-128"/>
                <a:sym typeface="Louis Vuitton Global" charset="0"/>
              </a:rPr>
              <a:t>GET /api/v1/polices /{</a:t>
            </a:r>
            <a:r>
              <a:rPr lang="en-US" sz="1200" b="1" dirty="0" err="1">
                <a:solidFill>
                  <a:schemeClr val="tx1"/>
                </a:solidFill>
                <a:latin typeface="+mj-lt"/>
                <a:ea typeface="Louis Vuitton Global" pitchFamily="2" charset="-128"/>
                <a:cs typeface="Louis Vuitton Global" pitchFamily="2" charset="-128"/>
                <a:sym typeface="Louis Vuitton Global" charset="0"/>
              </a:rPr>
              <a:t>pId</a:t>
            </a:r>
            <a:r>
              <a:rPr lang="en-US" sz="1200" b="1" dirty="0">
                <a:solidFill>
                  <a:schemeClr val="tx1"/>
                </a:solidFill>
                <a:latin typeface="+mj-lt"/>
                <a:ea typeface="Louis Vuitton Global" pitchFamily="2" charset="-128"/>
                <a:cs typeface="Louis Vuitton Global" pitchFamily="2" charset="-128"/>
                <a:sym typeface="Louis Vuitton Global" charset="0"/>
              </a:rPr>
              <a:t>}</a:t>
            </a:r>
          </a:p>
        </p:txBody>
      </p:sp>
    </p:spTree>
    <p:extLst>
      <p:ext uri="{BB962C8B-B14F-4D97-AF65-F5344CB8AC3E}">
        <p14:creationId xmlns:p14="http://schemas.microsoft.com/office/powerpoint/2010/main" val="2065824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yzOzafIcT.O2s3qp5563R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yzOzafIcT.O2s3qp5563R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yzOzafIcT.O2s3qp5563R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mJ32j5HoBMHdC0XCgGqkC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mJ32j5HoBMHdC0XCgGqkC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yzOzafIcT.O2s3qp5563R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ation xmlns="http://schemas.microsoft.com/sharepoint/v3/fields" xsi:nil="true"/>
    <TaxCatchAll xmlns="30d7d89b-fcfd-4986-9fcb-27eca570cc1b" xsi:nil="true"/>
    <lcf76f155ced4ddcb4097134ff3c332f xmlns="e9958619-15e0-4282-b347-e229f49a53f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828F20A6F82A44AA54F6FD3988CAA1" ma:contentTypeVersion="16" ma:contentTypeDescription="Crée un document." ma:contentTypeScope="" ma:versionID="b064fc80fb568373c09aabc554287afb">
  <xsd:schema xmlns:xsd="http://www.w3.org/2001/XMLSchema" xmlns:xs="http://www.w3.org/2001/XMLSchema" xmlns:p="http://schemas.microsoft.com/office/2006/metadata/properties" xmlns:ns2="e9958619-15e0-4282-b347-e229f49a53fc" xmlns:ns3="30d7d89b-fcfd-4986-9fcb-27eca570cc1b" xmlns:ns4="http://schemas.microsoft.com/sharepoint/v3/fields" targetNamespace="http://schemas.microsoft.com/office/2006/metadata/properties" ma:root="true" ma:fieldsID="62472f2db87952cab46556173e46104e" ns2:_="" ns3:_="" ns4:_="">
    <xsd:import namespace="e9958619-15e0-4282-b347-e229f49a53fc"/>
    <xsd:import namespace="30d7d89b-fcfd-4986-9fcb-27eca570cc1b"/>
    <xsd:import namespace="http://schemas.microsoft.com/sharepoint/v3/fields"/>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4: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58619-15e0-4282-b347-e229f49a53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6b320e83-7d2c-4e0a-b6d7-7a87794133f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0d7d89b-fcfd-4986-9fcb-27eca570cc1b"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dc3ac886-e9e6-4cc8-b330-4a87bb6d7393}" ma:internalName="TaxCatchAll" ma:showField="CatchAllData" ma:web="30d7d89b-fcfd-4986-9fcb-27eca570cc1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Location" ma:index="20" nillable="true" ma:displayName="Emplacement" ma:internalName="Locat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EF0C69-4F99-4EE1-8792-32F3256DBB55}">
  <ds:schemaRefs>
    <ds:schemaRef ds:uri="30d7d89b-fcfd-4986-9fcb-27eca570cc1b"/>
    <ds:schemaRef ds:uri="e9958619-15e0-4282-b347-e229f49a53f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field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E417938-BD6A-4F89-BE61-4ADEF71E046B}">
  <ds:schemaRefs>
    <ds:schemaRef ds:uri="http://schemas.microsoft.com/sharepoint/v3/contenttype/forms"/>
  </ds:schemaRefs>
</ds:datastoreItem>
</file>

<file path=customXml/itemProps3.xml><?xml version="1.0" encoding="utf-8"?>
<ds:datastoreItem xmlns:ds="http://schemas.openxmlformats.org/officeDocument/2006/customXml" ds:itemID="{768F5ED0-F631-49C1-A963-0C75EF731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58619-15e0-4282-b347-e229f49a53fc"/>
    <ds:schemaRef ds:uri="30d7d89b-fcfd-4986-9fcb-27eca570cc1b"/>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21150</TotalTime>
  <Words>1913</Words>
  <Application>Microsoft Office PowerPoint</Application>
  <PresentationFormat>Widescreen</PresentationFormat>
  <Paragraphs>347</Paragraphs>
  <Slides>15</Slides>
  <Notes>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6" baseType="lpstr">
      <vt:lpstr>Louis Vuitton Global</vt:lpstr>
      <vt:lpstr>Arial</vt:lpstr>
      <vt:lpstr>Calibri</vt:lpstr>
      <vt:lpstr>Calibri Light</vt:lpstr>
      <vt:lpstr>Consolas</vt:lpstr>
      <vt:lpstr>Louis Vuitton Light</vt:lpstr>
      <vt:lpstr>Source Code Pro</vt:lpstr>
      <vt:lpstr>Wingdings</vt:lpstr>
      <vt:lpstr>Conception personnalisée</vt:lpstr>
      <vt:lpstr>1_Conception personnalisée</vt:lpstr>
      <vt:lpstr>Diapositive think-cell</vt:lpstr>
      <vt:lpstr>Integration Architecture – API Led View</vt:lpstr>
      <vt:lpstr>QUOTATION FLOW </vt:lpstr>
      <vt:lpstr>API’s Info</vt:lpstr>
      <vt:lpstr>API’s Info</vt:lpstr>
      <vt:lpstr>SECURITY</vt:lpstr>
      <vt:lpstr>Request </vt:lpstr>
      <vt:lpstr>Response </vt:lpstr>
      <vt:lpstr>Design pattern used</vt:lpstr>
      <vt:lpstr>Policy Issuance - FLOW</vt:lpstr>
      <vt:lpstr>Policy Issuance – CIRCUIT BREAKER</vt:lpstr>
      <vt:lpstr>Design pattern used</vt:lpstr>
      <vt:lpstr>CONFIGURATION AND PROPERTIES</vt:lpstr>
      <vt:lpstr>ERROR HANDLING &amp; LOGGING</vt:lpstr>
      <vt:lpstr>ERROR HANDLING &amp; LOGGING</vt:lpstr>
      <vt:lpstr>API Version/Breaking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Architecture – API Led View</dc:title>
  <dc:creator>Nicolas GRUHIER</dc:creator>
  <cp:lastModifiedBy>Siva-Kumar YENUGU</cp:lastModifiedBy>
  <cp:revision>135</cp:revision>
  <dcterms:created xsi:type="dcterms:W3CDTF">2021-06-08T14:48:58Z</dcterms:created>
  <dcterms:modified xsi:type="dcterms:W3CDTF">2023-02-07T16:17:53Z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0x010100F9828F20A6F82A44AA54F6FD3988CAA1</vt:lpwstr>
  </property>
  <property fmtid="{D5CDD505-2E9C-101B-9397-08002B2CF9AE}" pid="3" name="MediaServiceImageTags">
    <vt:lpwstr/>
  </property>
</Properties>
</file>