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  <p:sldId id="547" r:id="rId3"/>
    <p:sldId id="446" r:id="rId4"/>
    <p:sldId id="448" r:id="rId5"/>
    <p:sldId id="44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an, Mohankumar" initials="GM" lastIdx="2" clrIdx="0">
    <p:extLst>
      <p:ext uri="{19B8F6BF-5375-455C-9EA6-DF929625EA0E}">
        <p15:presenceInfo xmlns:p15="http://schemas.microsoft.com/office/powerpoint/2012/main" userId="S::Mohankumar.Ganesan@FISGLOBAL.COM::194f8988-b2a1-49c6-91cf-fe999ba688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8D59-C8E6-4FB9-9FBF-FA7EB511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C842E-5FD6-438C-8C3F-84EFF812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945A-2A63-4505-A6C0-5C105A3B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91E0-E881-4D84-BFCF-162016AA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3A9F-0813-43D8-8F63-4C15FE61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E797-4DA8-44B8-A012-B82A2F6A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C331-EE81-49E0-B498-17DA1249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28F0-94A9-4ABD-BD11-D4DA3651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AACA-2093-46DB-8766-ECE237E1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EDFE-485D-435A-829C-63D650EB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DE734-F0B1-4DEB-B755-41751DDB9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FA2DD-1AAF-455B-B7C2-444000FB4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7A78-D1E7-4FEC-AA9B-BBDADA17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C70C-A3A5-417B-8BA4-ED120537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ED97-A5D1-4EC7-A0C3-AC2361DB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337150"/>
            <a:ext cx="8016000" cy="3369607"/>
          </a:xfrm>
        </p:spPr>
        <p:txBody>
          <a:bodyPr anchor="b" anchorCtr="0">
            <a:noAutofit/>
          </a:bodyPr>
          <a:lstStyle>
            <a:lvl1pPr marL="0" algn="l" defTabSz="609585" rtl="0" eaLnBrk="1" latinLnBrk="0" hangingPunct="1">
              <a:lnSpc>
                <a:spcPct val="81000"/>
              </a:lnSpc>
              <a:spcBef>
                <a:spcPct val="0"/>
              </a:spcBef>
              <a:buNone/>
              <a:defRPr lang="en-US" sz="7333" b="1" i="0" kern="1200" cap="all" baseline="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5202077"/>
            <a:ext cx="8016000" cy="959811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i-FI" sz="2133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en-US" dirty="0"/>
              <a:t>Click to add Date and Presenter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25AB9-8020-4C3E-83A3-21C1C12A3332}"/>
              </a:ext>
            </a:extLst>
          </p:cNvPr>
          <p:cNvCxnSpPr>
            <a:cxnSpLocks/>
          </p:cNvCxnSpPr>
          <p:nvPr userDrawn="1"/>
        </p:nvCxnSpPr>
        <p:spPr>
          <a:xfrm>
            <a:off x="510118" y="4939333"/>
            <a:ext cx="1018721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EA37A-A1F0-409C-B851-F3DCE2A60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11" y="388689"/>
            <a:ext cx="1383405" cy="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72C0-2218-475E-AF0D-0412EC9E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E753-8138-41BE-A3AD-2EAC9FDB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59D5-77E0-4749-95A8-39DCBC41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2FA4-82B5-4B8B-8F14-1B3B0BD0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649A-9580-49EE-AF0C-69CF656A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9B6E-879A-4922-B1E5-EF49A0D6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6B7C7-0D16-4FA8-9890-DE32A8C3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14D1-7428-4628-A930-3A319689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2B11-3A5E-4D1C-9931-48C4EC12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A078-8426-4060-9992-ED41233E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0247-1BAB-4720-AF4A-7F564669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E8C8-278C-4020-ACDB-1F22F79EB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1D4C8-5FF5-456C-85F9-54FC8152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C69A-BD98-4F44-8396-71F4348B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93209-35E0-4865-86A7-7DEB703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D084-8114-43CD-9287-EFA8EF77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DC1C-F460-4B80-BE74-C282D5A5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FAC74-0646-43A9-BA78-A66857EE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71CDD-AEE1-40A9-8073-AD8F7F75A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89363-098A-4792-B9ED-A5A4ECA27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E5327-6D35-4003-96CE-444BEB18D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9D4B8-D73B-4C80-B00B-57236243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9760D-161B-48DD-9091-F726CC4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57CED-69CF-45B3-AE80-D260781A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8B17-F3B7-4D76-973B-2DC1073D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00209-18E6-47B5-8E79-3E0ADD7B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B5B0-E4A1-4F9B-9410-52EEDDE3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1435-EF11-4906-BD86-6463E688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659F5-543F-4E49-8C76-32FAD305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A7C01-68D8-40DA-A331-68A510A2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6C095-E931-4B51-8B7A-8F1FA0C6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A631-B7EA-4AAC-BD28-311E9499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1CBC-4DCC-4229-AB0E-AC4532A0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04B97-9968-4187-9955-12C087C27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CE79B-7A0D-474F-96DC-19EAFE3E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61DB1-AC42-422C-8650-C594FE85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3C8DE-896B-4AC9-A932-A1230A78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5D39-6FF6-4C30-BCD6-DE66F94B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9EB63-DFC7-4456-B532-05CB94976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AF8A8-25D8-4F08-A79E-A58150059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3580D-2F79-4405-8487-E9BC86C2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D7F4-6567-431C-A1D4-6C8D9C72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53BB-DE1D-4C8E-ACE2-566BCF40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694BD-30DE-4035-AC7A-78B04969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EBFB-A46E-4191-A49D-D13A81F0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B00A-3448-4DD5-B8C2-6BDDA90F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F025-E5A6-4651-BEB2-D9D38BA5444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28F8-3F80-4F23-AC91-A9E0086E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363D-8293-472A-AE27-FF403D015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00C9-5E53-481C-B8B0-9F532AFE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52F4D-1BEF-47E4-94AD-E0021548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4684"/>
            <a:ext cx="9106678" cy="3369607"/>
          </a:xfrm>
        </p:spPr>
        <p:txBody>
          <a:bodyPr anchor="b">
            <a:normAutofit/>
          </a:bodyPr>
          <a:lstStyle/>
          <a:p>
            <a:r>
              <a:rPr lang="en-IN" sz="6600" dirty="0"/>
              <a:t>COMPUTE</a:t>
            </a:r>
            <a:r>
              <a:rPr lang="en-IN" dirty="0"/>
              <a:t> </a:t>
            </a:r>
            <a:br>
              <a:rPr lang="en-IN" dirty="0"/>
            </a:br>
            <a:r>
              <a:rPr lang="en-IN" sz="2700" dirty="0"/>
              <a:t>Virtual Server Reboots (End to END)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6197-7957-44EA-A662-9D091DEE2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450" y="5193688"/>
            <a:ext cx="8016000" cy="959811"/>
          </a:xfrm>
        </p:spPr>
        <p:txBody>
          <a:bodyPr>
            <a:normAutofit/>
          </a:bodyPr>
          <a:lstStyle/>
          <a:p>
            <a:r>
              <a:rPr lang="en-IN" dirty="0"/>
              <a:t>Mar 2021</a:t>
            </a:r>
          </a:p>
        </p:txBody>
      </p:sp>
    </p:spTree>
    <p:extLst>
      <p:ext uri="{BB962C8B-B14F-4D97-AF65-F5344CB8AC3E}">
        <p14:creationId xmlns:p14="http://schemas.microsoft.com/office/powerpoint/2010/main" val="15857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7349024-2BDA-4667-8A49-E1987AA8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28"/>
            <a:ext cx="12192000" cy="56979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CD2E339-5CA4-458E-8C23-25362AC43148}"/>
              </a:ext>
            </a:extLst>
          </p:cNvPr>
          <p:cNvSpPr txBox="1"/>
          <p:nvPr/>
        </p:nvSpPr>
        <p:spPr>
          <a:xfrm>
            <a:off x="5386863" y="40344"/>
            <a:ext cx="626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4BF70B-B78D-43F5-A4E4-E8F4A9EB0D19}"/>
              </a:ext>
            </a:extLst>
          </p:cNvPr>
          <p:cNvSpPr/>
          <p:nvPr/>
        </p:nvSpPr>
        <p:spPr>
          <a:xfrm>
            <a:off x="2859932" y="3441680"/>
            <a:ext cx="5053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B2EA0C-1344-4723-B4B1-D11214F44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19990"/>
              </p:ext>
            </p:extLst>
          </p:nvPr>
        </p:nvGraphicFramePr>
        <p:xfrm>
          <a:off x="82820" y="552915"/>
          <a:ext cx="11941540" cy="6240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41540">
                  <a:extLst>
                    <a:ext uri="{9D8B030D-6E8A-4147-A177-3AD203B41FA5}">
                      <a16:colId xmlns:a16="http://schemas.microsoft.com/office/drawing/2014/main" val="2988365151"/>
                    </a:ext>
                  </a:extLst>
                </a:gridCol>
              </a:tblGrid>
              <a:tr h="2198692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Avoid Manual Intervention from Sys Admin for virtual server reboot request. Reduction in request tickets received for action.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b="1" dirty="0"/>
                        <a:t>Requestor                </a:t>
                      </a:r>
                      <a:r>
                        <a:rPr lang="en-US" dirty="0"/>
                        <a:t>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Laura K Franzen-Elmer and Craig Lewandowski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Developer                : </a:t>
                      </a:r>
                      <a:r>
                        <a:rPr lang="en-US" b="0" dirty="0"/>
                        <a:t>Mohankumar Ganesan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SME                           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Laura K Franzen-Elmer(Compute) </a:t>
                      </a:r>
                      <a:r>
                        <a:rPr lang="en-US" b="0" dirty="0"/>
                        <a:t>, Ravish Shetty (SNOW) , Debnath Singh(SNOW)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053375"/>
                  </a:ext>
                </a:extLst>
              </a:tr>
              <a:tr h="2462535">
                <a:tc>
                  <a:txBody>
                    <a:bodyPr/>
                    <a:lstStyle/>
                    <a:p>
                      <a:r>
                        <a:rPr lang="en-US" b="1" dirty="0"/>
                        <a:t>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End to End Automation that eliminates human Intervention in Client Upgrades.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User Interface Catalog from SNOW to Intake the request.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Find the Platform Owners\RBU Owner for Reboot Approvals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Perform Pre validations of server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Deploy a Standard change.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Perform Reboot of server  and Post validations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Close the Change , Request and Notify the requestor.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On failure create Problem , Incident and Close the task with necessary comments and closure codes.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52719"/>
                  </a:ext>
                </a:extLst>
              </a:tr>
              <a:tr h="1481773">
                <a:tc>
                  <a:txBody>
                    <a:bodyPr/>
                    <a:lstStyle/>
                    <a:p>
                      <a:pPr fontAlgn="t"/>
                      <a:r>
                        <a:rPr lang="en-US" b="1" dirty="0"/>
                        <a:t>Benefits</a:t>
                      </a:r>
                    </a:p>
                    <a:p>
                      <a:pPr fontAlgn="t"/>
                      <a:endParaRPr lang="en-US" b="1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value: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~10 minutes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STP value: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~40 daily (~800 monthly)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~140hrs monthly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consevative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90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9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519A60-A4A1-4394-8973-50C00AD1AA21}"/>
              </a:ext>
            </a:extLst>
          </p:cNvPr>
          <p:cNvSpPr/>
          <p:nvPr/>
        </p:nvSpPr>
        <p:spPr>
          <a:xfrm>
            <a:off x="121046" y="974519"/>
            <a:ext cx="388345" cy="3368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6C034-991C-4B59-B7DA-6A6515A958B4}"/>
              </a:ext>
            </a:extLst>
          </p:cNvPr>
          <p:cNvSpPr txBox="1"/>
          <p:nvPr/>
        </p:nvSpPr>
        <p:spPr>
          <a:xfrm>
            <a:off x="94170" y="1002075"/>
            <a:ext cx="100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47C38-2715-461B-80D2-43194B99EE11}"/>
              </a:ext>
            </a:extLst>
          </p:cNvPr>
          <p:cNvSpPr/>
          <p:nvPr/>
        </p:nvSpPr>
        <p:spPr>
          <a:xfrm>
            <a:off x="788357" y="604580"/>
            <a:ext cx="2407640" cy="1479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DCD02-6D31-419C-8F2A-32199C663857}"/>
              </a:ext>
            </a:extLst>
          </p:cNvPr>
          <p:cNvSpPr txBox="1"/>
          <p:nvPr/>
        </p:nvSpPr>
        <p:spPr>
          <a:xfrm>
            <a:off x="800930" y="631516"/>
            <a:ext cx="2589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SNOW catalog For Virtual server Reboot</a:t>
            </a:r>
          </a:p>
          <a:p>
            <a:endParaRPr lang="en-US" sz="900" dirty="0"/>
          </a:p>
          <a:p>
            <a:pPr marL="228600" indent="-228600">
              <a:buAutoNum type="arabicPeriod"/>
            </a:pPr>
            <a:r>
              <a:rPr lang="en-US" sz="900" dirty="0"/>
              <a:t>Server Name for Reboot (Single, Multiple)</a:t>
            </a:r>
          </a:p>
          <a:p>
            <a:pPr marL="228600" indent="-228600">
              <a:buAutoNum type="arabicPeriod"/>
            </a:pPr>
            <a:r>
              <a:rPr lang="en-US" sz="900" dirty="0"/>
              <a:t>Reason for Reboot</a:t>
            </a:r>
          </a:p>
          <a:p>
            <a:pPr marL="228600" indent="-228600">
              <a:buAutoNum type="arabicPeriod"/>
            </a:pPr>
            <a:r>
              <a:rPr lang="en-US" sz="900" dirty="0"/>
              <a:t>Scheduled \ Immediate</a:t>
            </a:r>
          </a:p>
          <a:p>
            <a:endParaRPr lang="en-US" sz="900" dirty="0"/>
          </a:p>
          <a:p>
            <a:r>
              <a:rPr lang="en-US" sz="900" b="1" dirty="0"/>
              <a:t>Note: </a:t>
            </a:r>
            <a:r>
              <a:rPr lang="en-US" sz="900" dirty="0"/>
              <a:t>A notification will be sent to Platform </a:t>
            </a:r>
          </a:p>
          <a:p>
            <a:r>
              <a:rPr lang="en-US" sz="900" dirty="0"/>
              <a:t>owners for approval. The server will be rebooted </a:t>
            </a:r>
          </a:p>
          <a:p>
            <a:r>
              <a:rPr lang="en-US" sz="900" dirty="0"/>
              <a:t>post their approval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162769A-D06F-4FCD-9B0F-C93BEB8F5D2C}"/>
              </a:ext>
            </a:extLst>
          </p:cNvPr>
          <p:cNvSpPr/>
          <p:nvPr/>
        </p:nvSpPr>
        <p:spPr>
          <a:xfrm>
            <a:off x="7965079" y="1674567"/>
            <a:ext cx="813732" cy="761053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F8905-EC82-4B83-A6A7-67F3163FEF93}"/>
              </a:ext>
            </a:extLst>
          </p:cNvPr>
          <p:cNvSpPr txBox="1"/>
          <p:nvPr/>
        </p:nvSpPr>
        <p:spPr>
          <a:xfrm>
            <a:off x="7968974" y="1940675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Immediate?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51A3BD-777E-47CF-8368-A2377E2083CA}"/>
              </a:ext>
            </a:extLst>
          </p:cNvPr>
          <p:cNvSpPr/>
          <p:nvPr/>
        </p:nvSpPr>
        <p:spPr>
          <a:xfrm>
            <a:off x="3365584" y="797935"/>
            <a:ext cx="1665214" cy="654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6A027-02E3-4998-BF75-70FE01F0423E}"/>
              </a:ext>
            </a:extLst>
          </p:cNvPr>
          <p:cNvSpPr txBox="1"/>
          <p:nvPr/>
        </p:nvSpPr>
        <p:spPr>
          <a:xfrm>
            <a:off x="3365016" y="836667"/>
            <a:ext cx="16914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Pre-Validate Server to make </a:t>
            </a:r>
          </a:p>
          <a:p>
            <a:r>
              <a:rPr lang="en-US" sz="1000" dirty="0"/>
              <a:t>sure, Server can be managed</a:t>
            </a:r>
          </a:p>
          <a:p>
            <a:r>
              <a:rPr lang="en-US" sz="1000" dirty="0"/>
              <a:t> via Resolve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C3121B-94FE-42A4-87E4-F75E46F55F27}"/>
              </a:ext>
            </a:extLst>
          </p:cNvPr>
          <p:cNvSpPr/>
          <p:nvPr/>
        </p:nvSpPr>
        <p:spPr>
          <a:xfrm>
            <a:off x="7419389" y="2710532"/>
            <a:ext cx="1931340" cy="155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D317AB0-BC4B-4DAD-A433-4F589D5D6903}"/>
              </a:ext>
            </a:extLst>
          </p:cNvPr>
          <p:cNvSpPr/>
          <p:nvPr/>
        </p:nvSpPr>
        <p:spPr>
          <a:xfrm>
            <a:off x="5195067" y="759777"/>
            <a:ext cx="755009" cy="707779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B24CF1-C133-48B8-99C7-C202DED711EF}"/>
              </a:ext>
            </a:extLst>
          </p:cNvPr>
          <p:cNvSpPr txBox="1"/>
          <p:nvPr/>
        </p:nvSpPr>
        <p:spPr>
          <a:xfrm>
            <a:off x="5278996" y="102427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Valid?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5F740-6025-40C0-AA51-6CA4B660D575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5056505" y="1113666"/>
            <a:ext cx="1385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62B5E9-7CD9-4FE3-BEF3-06C95C0DBC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950076" y="1113667"/>
            <a:ext cx="36952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E17E6E-830F-4308-8886-2F12E3A2F433}"/>
              </a:ext>
            </a:extLst>
          </p:cNvPr>
          <p:cNvSpPr txBox="1"/>
          <p:nvPr/>
        </p:nvSpPr>
        <p:spPr>
          <a:xfrm>
            <a:off x="7428188" y="2741961"/>
            <a:ext cx="1457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Deploy standard Change</a:t>
            </a:r>
          </a:p>
          <a:p>
            <a:r>
              <a:rPr lang="en-US" sz="1000" dirty="0"/>
              <a:t>that is created for </a:t>
            </a:r>
          </a:p>
          <a:p>
            <a:r>
              <a:rPr lang="en-US" sz="1000" dirty="0"/>
              <a:t>Automation Efforts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732AEB-C434-4058-B764-2B9FCF10D0EE}"/>
              </a:ext>
            </a:extLst>
          </p:cNvPr>
          <p:cNvSpPr/>
          <p:nvPr/>
        </p:nvSpPr>
        <p:spPr>
          <a:xfrm>
            <a:off x="6331770" y="888006"/>
            <a:ext cx="21206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178DE2-CFD3-45E5-98FB-F4B361C199F7}"/>
              </a:ext>
            </a:extLst>
          </p:cNvPr>
          <p:cNvSpPr txBox="1"/>
          <p:nvPr/>
        </p:nvSpPr>
        <p:spPr>
          <a:xfrm>
            <a:off x="6300280" y="894638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The RITM will create an Approval Task </a:t>
            </a:r>
          </a:p>
          <a:p>
            <a:r>
              <a:rPr lang="en-US" sz="1000" b="1" dirty="0"/>
              <a:t>for Platform owner’s approval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7BE4741D-FB31-4091-9824-1F6CFE748981}"/>
              </a:ext>
            </a:extLst>
          </p:cNvPr>
          <p:cNvSpPr/>
          <p:nvPr/>
        </p:nvSpPr>
        <p:spPr>
          <a:xfrm>
            <a:off x="6664380" y="1748615"/>
            <a:ext cx="755009" cy="707779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91F8A6-2BAB-46D0-B06B-69B4553CDAA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41885" y="1290519"/>
            <a:ext cx="0" cy="458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465C11-9C56-4FF5-984C-C4EC9ED0B7A5}"/>
              </a:ext>
            </a:extLst>
          </p:cNvPr>
          <p:cNvSpPr txBox="1"/>
          <p:nvPr/>
        </p:nvSpPr>
        <p:spPr>
          <a:xfrm>
            <a:off x="6665657" y="195385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Approved?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09271A-13C0-4CF7-BEC5-44E5599630CC}"/>
              </a:ext>
            </a:extLst>
          </p:cNvPr>
          <p:cNvSpPr/>
          <p:nvPr/>
        </p:nvSpPr>
        <p:spPr>
          <a:xfrm>
            <a:off x="7550615" y="5587356"/>
            <a:ext cx="1668883" cy="1042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B62C4-31F6-417C-BBA5-5403E75F49D4}"/>
              </a:ext>
            </a:extLst>
          </p:cNvPr>
          <p:cNvSpPr txBox="1"/>
          <p:nvPr/>
        </p:nvSpPr>
        <p:spPr>
          <a:xfrm>
            <a:off x="7419389" y="3252164"/>
            <a:ext cx="17860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Tasks Auto Assigned and </a:t>
            </a:r>
          </a:p>
          <a:p>
            <a:r>
              <a:rPr lang="en-US" sz="1000" b="1" dirty="0"/>
              <a:t>accepted for GITS Automation</a:t>
            </a:r>
          </a:p>
          <a:p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Implementation </a:t>
            </a:r>
          </a:p>
          <a:p>
            <a:pPr marL="342900" indent="-342900">
              <a:buAutoNum type="arabicPeriod"/>
            </a:pPr>
            <a:r>
              <a:rPr lang="en-US" sz="1000" dirty="0"/>
              <a:t>Validation 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D238054E-2097-4338-B4AF-4D2BD9ECBB85}"/>
              </a:ext>
            </a:extLst>
          </p:cNvPr>
          <p:cNvSpPr/>
          <p:nvPr/>
        </p:nvSpPr>
        <p:spPr>
          <a:xfrm>
            <a:off x="8007554" y="4585802"/>
            <a:ext cx="755009" cy="707779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F1CC03-7C0E-482B-AC37-69CC342C2AE6}"/>
              </a:ext>
            </a:extLst>
          </p:cNvPr>
          <p:cNvCxnSpPr>
            <a:stCxn id="31" idx="2"/>
            <a:endCxn id="72" idx="0"/>
          </p:cNvCxnSpPr>
          <p:nvPr/>
        </p:nvCxnSpPr>
        <p:spPr>
          <a:xfrm>
            <a:off x="8385059" y="4264021"/>
            <a:ext cx="0" cy="321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EC29F96-44C4-4921-A6BE-F2D75F676748}"/>
              </a:ext>
            </a:extLst>
          </p:cNvPr>
          <p:cNvSpPr txBox="1"/>
          <p:nvPr/>
        </p:nvSpPr>
        <p:spPr>
          <a:xfrm>
            <a:off x="8007554" y="4801812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Implement?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4ACDB4-45D6-466E-AA85-4F17F13771D6}"/>
              </a:ext>
            </a:extLst>
          </p:cNvPr>
          <p:cNvSpPr txBox="1"/>
          <p:nvPr/>
        </p:nvSpPr>
        <p:spPr>
          <a:xfrm>
            <a:off x="7528393" y="5730941"/>
            <a:ext cx="1677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Resolve Connects to vCenter</a:t>
            </a:r>
          </a:p>
          <a:p>
            <a:r>
              <a:rPr lang="en-US" sz="1000" dirty="0"/>
              <a:t> and Reboots the server and </a:t>
            </a:r>
          </a:p>
          <a:p>
            <a:r>
              <a:rPr lang="en-US" sz="1000" dirty="0"/>
              <a:t>resolve monitor the </a:t>
            </a:r>
          </a:p>
          <a:p>
            <a:r>
              <a:rPr lang="en-US" sz="1000" dirty="0"/>
              <a:t>vCenter task for completion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DB210DF-D616-48A5-A65B-6AD7956651B7}"/>
              </a:ext>
            </a:extLst>
          </p:cNvPr>
          <p:cNvCxnSpPr>
            <a:stCxn id="72" idx="2"/>
            <a:endCxn id="67" idx="0"/>
          </p:cNvCxnSpPr>
          <p:nvPr/>
        </p:nvCxnSpPr>
        <p:spPr>
          <a:xfrm flipH="1">
            <a:off x="8385057" y="5293581"/>
            <a:ext cx="2" cy="2937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D5A7AE63-6CE3-4499-A3C8-8BD36F7D2537}"/>
              </a:ext>
            </a:extLst>
          </p:cNvPr>
          <p:cNvSpPr/>
          <p:nvPr/>
        </p:nvSpPr>
        <p:spPr>
          <a:xfrm>
            <a:off x="5942099" y="5730941"/>
            <a:ext cx="755009" cy="707779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77E7D76-F03A-4BBE-9463-490BE072C9CF}"/>
              </a:ext>
            </a:extLst>
          </p:cNvPr>
          <p:cNvCxnSpPr>
            <a:stCxn id="77" idx="1"/>
            <a:endCxn id="85" idx="3"/>
          </p:cNvCxnSpPr>
          <p:nvPr/>
        </p:nvCxnSpPr>
        <p:spPr>
          <a:xfrm flipH="1" flipV="1">
            <a:off x="6697108" y="6084831"/>
            <a:ext cx="831285" cy="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EDB0F26-CC73-4DD7-B149-9FA3933E4237}"/>
              </a:ext>
            </a:extLst>
          </p:cNvPr>
          <p:cNvSpPr/>
          <p:nvPr/>
        </p:nvSpPr>
        <p:spPr>
          <a:xfrm>
            <a:off x="3360834" y="1862383"/>
            <a:ext cx="1665214" cy="636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B5E755-54AB-47D4-9421-83F46DC53C3A}"/>
              </a:ext>
            </a:extLst>
          </p:cNvPr>
          <p:cNvSpPr/>
          <p:nvPr/>
        </p:nvSpPr>
        <p:spPr>
          <a:xfrm>
            <a:off x="3360834" y="2819027"/>
            <a:ext cx="1665214" cy="70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F3C00F6-4BD6-4803-A701-41C7C61DBF99}"/>
              </a:ext>
            </a:extLst>
          </p:cNvPr>
          <p:cNvSpPr txBox="1"/>
          <p:nvPr/>
        </p:nvSpPr>
        <p:spPr>
          <a:xfrm>
            <a:off x="3360834" y="1876913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Deploy </a:t>
            </a:r>
            <a:r>
              <a:rPr lang="en-US" sz="900" b="1" dirty="0"/>
              <a:t>GTO – Server Reboot </a:t>
            </a:r>
            <a:r>
              <a:rPr lang="en-US" sz="900" dirty="0"/>
              <a:t>STD</a:t>
            </a:r>
          </a:p>
          <a:p>
            <a:r>
              <a:rPr lang="en-US" sz="900" dirty="0"/>
              <a:t> change and notify the user with </a:t>
            </a:r>
          </a:p>
          <a:p>
            <a:r>
              <a:rPr lang="en-US" sz="900" dirty="0"/>
              <a:t>change number as server is not</a:t>
            </a:r>
          </a:p>
          <a:p>
            <a:r>
              <a:rPr lang="en-US" sz="900" dirty="0"/>
              <a:t>candidate for Automation.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C22A414-FCF9-4BA3-8C2A-8117D2618B2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195997" y="1113666"/>
            <a:ext cx="169019" cy="1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C665C86-DE5A-4C87-BAA6-4F5BF3688248}"/>
              </a:ext>
            </a:extLst>
          </p:cNvPr>
          <p:cNvCxnSpPr>
            <a:stCxn id="32" idx="2"/>
            <a:endCxn id="91" idx="3"/>
          </p:cNvCxnSpPr>
          <p:nvPr/>
        </p:nvCxnSpPr>
        <p:spPr>
          <a:xfrm rot="5400000">
            <a:off x="4975041" y="1602547"/>
            <a:ext cx="732523" cy="4625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A3B9A93-5C9F-4E56-A555-B1A521DFF723}"/>
              </a:ext>
            </a:extLst>
          </p:cNvPr>
          <p:cNvSpPr txBox="1"/>
          <p:nvPr/>
        </p:nvSpPr>
        <p:spPr>
          <a:xfrm>
            <a:off x="3309231" y="282869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notify the user that request has </a:t>
            </a:r>
          </a:p>
          <a:p>
            <a:r>
              <a:rPr lang="en-US" sz="900" dirty="0"/>
              <a:t>been Cancelled as Platform</a:t>
            </a:r>
          </a:p>
          <a:p>
            <a:r>
              <a:rPr lang="en-US" sz="900" dirty="0"/>
              <a:t>team not approved due to Reason</a:t>
            </a:r>
          </a:p>
          <a:p>
            <a:r>
              <a:rPr lang="en-US" sz="900" dirty="0"/>
              <a:t> specified in comments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D61A25C-29D8-492A-9BDF-70AC78EA980D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5645256" y="1800537"/>
            <a:ext cx="740772" cy="20524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433827F-58E5-4AC8-A380-F08A6396787F}"/>
              </a:ext>
            </a:extLst>
          </p:cNvPr>
          <p:cNvSpPr/>
          <p:nvPr/>
        </p:nvSpPr>
        <p:spPr>
          <a:xfrm>
            <a:off x="9750569" y="2732439"/>
            <a:ext cx="1931340" cy="155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93E6D5-7171-4B31-A28D-E625B1BADC55}"/>
              </a:ext>
            </a:extLst>
          </p:cNvPr>
          <p:cNvSpPr txBox="1"/>
          <p:nvPr/>
        </p:nvSpPr>
        <p:spPr>
          <a:xfrm>
            <a:off x="9750569" y="2750476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Deploy standard Change with </a:t>
            </a:r>
          </a:p>
          <a:p>
            <a:r>
              <a:rPr lang="en-US" sz="1000" dirty="0"/>
              <a:t>Scheduled time that is created for </a:t>
            </a:r>
          </a:p>
          <a:p>
            <a:r>
              <a:rPr lang="en-US" sz="1000" dirty="0"/>
              <a:t>Automation Efforts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2E8CD1D-C899-4CAB-8AAA-AD9A55B4C02F}"/>
              </a:ext>
            </a:extLst>
          </p:cNvPr>
          <p:cNvSpPr txBox="1"/>
          <p:nvPr/>
        </p:nvSpPr>
        <p:spPr>
          <a:xfrm>
            <a:off x="9750569" y="3274071"/>
            <a:ext cx="17860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Tasks Auto Assigned and </a:t>
            </a:r>
          </a:p>
          <a:p>
            <a:r>
              <a:rPr lang="en-US" sz="1000" b="1" dirty="0"/>
              <a:t>accepted for GITS Automation</a:t>
            </a:r>
          </a:p>
          <a:p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/>
              <a:t>Implementation </a:t>
            </a:r>
          </a:p>
          <a:p>
            <a:pPr marL="342900" indent="-342900">
              <a:buAutoNum type="arabicPeriod"/>
            </a:pPr>
            <a:r>
              <a:rPr lang="en-US" sz="1000" dirty="0"/>
              <a:t>Validation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0EDDB4E-20C9-47FE-995D-B5910CC3E852}"/>
              </a:ext>
            </a:extLst>
          </p:cNvPr>
          <p:cNvCxnSpPr>
            <a:stCxn id="63" idx="3"/>
            <a:endCxn id="26" idx="1"/>
          </p:cNvCxnSpPr>
          <p:nvPr/>
        </p:nvCxnSpPr>
        <p:spPr>
          <a:xfrm flipV="1">
            <a:off x="7419389" y="2063786"/>
            <a:ext cx="549585" cy="131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7E841B-4733-4B01-96EF-B5628CF796CD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8371945" y="2435620"/>
            <a:ext cx="13114" cy="2749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A8937049-312F-42CA-89A7-EC359AEF84AF}"/>
              </a:ext>
            </a:extLst>
          </p:cNvPr>
          <p:cNvCxnSpPr>
            <a:stCxn id="26" idx="3"/>
            <a:endCxn id="121" idx="0"/>
          </p:cNvCxnSpPr>
          <p:nvPr/>
        </p:nvCxnSpPr>
        <p:spPr>
          <a:xfrm>
            <a:off x="8778811" y="2063786"/>
            <a:ext cx="1961773" cy="6866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D81D981D-3083-4B94-85EE-D629B448816C}"/>
              </a:ext>
            </a:extLst>
          </p:cNvPr>
          <p:cNvCxnSpPr>
            <a:cxnSpLocks/>
            <a:stCxn id="120" idx="2"/>
            <a:endCxn id="76" idx="3"/>
          </p:cNvCxnSpPr>
          <p:nvPr/>
        </p:nvCxnSpPr>
        <p:spPr>
          <a:xfrm rot="5400000">
            <a:off x="9450524" y="3659207"/>
            <a:ext cx="638995" cy="1892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4D40208-B8C4-4DC7-92F1-7ACB300D5CB4}"/>
              </a:ext>
            </a:extLst>
          </p:cNvPr>
          <p:cNvSpPr txBox="1"/>
          <p:nvPr/>
        </p:nvSpPr>
        <p:spPr>
          <a:xfrm>
            <a:off x="5998040" y="5961719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Success?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C1AE583-8D1D-48E3-86C0-C2E658D14686}"/>
              </a:ext>
            </a:extLst>
          </p:cNvPr>
          <p:cNvSpPr/>
          <p:nvPr/>
        </p:nvSpPr>
        <p:spPr>
          <a:xfrm>
            <a:off x="4103458" y="3953481"/>
            <a:ext cx="3245685" cy="1506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B7DDD1-CED5-4CAC-94AE-1D7FD41B671A}"/>
              </a:ext>
            </a:extLst>
          </p:cNvPr>
          <p:cNvSpPr txBox="1"/>
          <p:nvPr/>
        </p:nvSpPr>
        <p:spPr>
          <a:xfrm>
            <a:off x="4134446" y="3998314"/>
            <a:ext cx="3276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Reboot failure without Impact (Server Reboot didn't apply Properly)  </a:t>
            </a:r>
          </a:p>
          <a:p>
            <a:r>
              <a:rPr lang="en-US" sz="800" b="1" dirty="0"/>
              <a:t>(Implementation\validation)</a:t>
            </a:r>
          </a:p>
          <a:p>
            <a:endParaRPr lang="en-US" sz="800" dirty="0"/>
          </a:p>
          <a:p>
            <a:r>
              <a:rPr lang="en-US" sz="800" b="1" dirty="0"/>
              <a:t>Cause category : Script Issue (Automation)</a:t>
            </a:r>
            <a:endParaRPr lang="en-US" sz="800" dirty="0"/>
          </a:p>
          <a:p>
            <a:r>
              <a:rPr lang="en-US" sz="800" dirty="0"/>
              <a:t>What went wrong? Resolve issue, failed to execute</a:t>
            </a:r>
          </a:p>
          <a:p>
            <a:r>
              <a:rPr lang="en-US" sz="800" dirty="0"/>
              <a:t>What was the client impact? Copy this from “Reason for Reboot”</a:t>
            </a:r>
          </a:p>
          <a:p>
            <a:r>
              <a:rPr lang="en-US" sz="800" dirty="0"/>
              <a:t>What’s our next step? </a:t>
            </a:r>
            <a:r>
              <a:rPr lang="en-US" sz="800" b="1" dirty="0"/>
              <a:t>Create a P3 incident</a:t>
            </a:r>
            <a:r>
              <a:rPr lang="en-US" sz="800" dirty="0"/>
              <a:t>, alert the on call and </a:t>
            </a:r>
          </a:p>
          <a:p>
            <a:r>
              <a:rPr lang="en-US" sz="800" dirty="0"/>
              <a:t>reboot manually if still within window</a:t>
            </a:r>
            <a:r>
              <a:rPr lang="en-US" sz="800" b="1" dirty="0"/>
              <a:t>(Notification Email and Message to </a:t>
            </a:r>
          </a:p>
          <a:p>
            <a:r>
              <a:rPr lang="en-US" sz="800" b="1" dirty="0"/>
              <a:t>On call)</a:t>
            </a:r>
          </a:p>
          <a:p>
            <a:endParaRPr lang="en-US" sz="800" dirty="0"/>
          </a:p>
          <a:p>
            <a:r>
              <a:rPr lang="en-US" sz="800" dirty="0"/>
              <a:t>Problem Ticket for GITS Automation for Root Cause Analysis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77F3587-FCE7-4A83-925F-4F0FF05632A4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6317520" y="5437166"/>
            <a:ext cx="2084" cy="29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B89ECF-F66B-4C42-8FA4-CCF685D97C25}"/>
              </a:ext>
            </a:extLst>
          </p:cNvPr>
          <p:cNvSpPr/>
          <p:nvPr/>
        </p:nvSpPr>
        <p:spPr>
          <a:xfrm>
            <a:off x="3730188" y="5705808"/>
            <a:ext cx="1668883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651EC1E-096D-4F57-ACB5-00ECFC010786}"/>
              </a:ext>
            </a:extLst>
          </p:cNvPr>
          <p:cNvSpPr txBox="1"/>
          <p:nvPr/>
        </p:nvSpPr>
        <p:spPr>
          <a:xfrm>
            <a:off x="3715761" y="5812144"/>
            <a:ext cx="1712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Close Implementation task as</a:t>
            </a:r>
          </a:p>
          <a:p>
            <a:r>
              <a:rPr lang="en-US" sz="1000" dirty="0"/>
              <a:t> successful and perform</a:t>
            </a:r>
          </a:p>
          <a:p>
            <a:r>
              <a:rPr lang="en-US" sz="1000" dirty="0"/>
              <a:t> post validation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90BCF4E-0A11-448C-A206-83AF56376BAD}"/>
              </a:ext>
            </a:extLst>
          </p:cNvPr>
          <p:cNvCxnSpPr>
            <a:cxnSpLocks/>
            <a:stCxn id="85" idx="1"/>
            <a:endCxn id="171" idx="3"/>
          </p:cNvCxnSpPr>
          <p:nvPr/>
        </p:nvCxnSpPr>
        <p:spPr>
          <a:xfrm flipH="1">
            <a:off x="5428089" y="6084831"/>
            <a:ext cx="514010" cy="43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08E2663-B15F-4606-97EF-A98C0FAE9B57}"/>
              </a:ext>
            </a:extLst>
          </p:cNvPr>
          <p:cNvSpPr/>
          <p:nvPr/>
        </p:nvSpPr>
        <p:spPr>
          <a:xfrm>
            <a:off x="1008974" y="3958759"/>
            <a:ext cx="3036435" cy="1478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101129-398B-4FA7-88D4-3C05FEEE1D1D}"/>
              </a:ext>
            </a:extLst>
          </p:cNvPr>
          <p:cNvSpPr txBox="1"/>
          <p:nvPr/>
        </p:nvSpPr>
        <p:spPr>
          <a:xfrm>
            <a:off x="1022889" y="4001030"/>
            <a:ext cx="3079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Validation Failure (Close Implementation task as successful)</a:t>
            </a:r>
          </a:p>
          <a:p>
            <a:endParaRPr lang="en-US" sz="800" b="1" dirty="0"/>
          </a:p>
          <a:p>
            <a:r>
              <a:rPr lang="en-US" sz="800" b="1" dirty="0"/>
              <a:t>Cause category : Script Issue (Post Automation Validation )</a:t>
            </a:r>
            <a:endParaRPr lang="en-US" sz="800" dirty="0"/>
          </a:p>
          <a:p>
            <a:r>
              <a:rPr lang="en-US" sz="800" dirty="0"/>
              <a:t>What went wrong? Validation failed after Resolve execution</a:t>
            </a:r>
          </a:p>
          <a:p>
            <a:r>
              <a:rPr lang="en-US" sz="800" dirty="0"/>
              <a:t>What was the client impact? Copy this from “Reason for Reboot”</a:t>
            </a:r>
          </a:p>
          <a:p>
            <a:r>
              <a:rPr lang="en-US" sz="800" dirty="0"/>
              <a:t>What’s our next step? </a:t>
            </a:r>
            <a:r>
              <a:rPr lang="en-US" sz="800" b="1" dirty="0"/>
              <a:t>Create a P2 incident</a:t>
            </a:r>
            <a:r>
              <a:rPr lang="en-US" sz="800" dirty="0"/>
              <a:t> and alert the on call </a:t>
            </a:r>
          </a:p>
          <a:p>
            <a:r>
              <a:rPr lang="en-US" sz="800" dirty="0"/>
              <a:t>support team (</a:t>
            </a:r>
            <a:r>
              <a:rPr lang="en-US" sz="800" b="1" dirty="0"/>
              <a:t>Notification Call, Email and Message to On call)</a:t>
            </a:r>
          </a:p>
          <a:p>
            <a:endParaRPr lang="en-US" sz="800" dirty="0"/>
          </a:p>
          <a:p>
            <a:r>
              <a:rPr lang="en-US" sz="800" dirty="0"/>
              <a:t>Problem Ticket for the support team to figure out why a standard </a:t>
            </a:r>
          </a:p>
          <a:p>
            <a:r>
              <a:rPr lang="en-US" sz="800" dirty="0"/>
              <a:t>execution caused issues.  This is critical as it is grounds for revoking</a:t>
            </a:r>
          </a:p>
          <a:p>
            <a:r>
              <a:rPr lang="en-US" sz="800" dirty="0"/>
              <a:t> the standard change by CM.</a:t>
            </a: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6583A59A-4BAA-4547-A75A-47A2587EE2CB}"/>
              </a:ext>
            </a:extLst>
          </p:cNvPr>
          <p:cNvSpPr/>
          <p:nvPr/>
        </p:nvSpPr>
        <p:spPr>
          <a:xfrm>
            <a:off x="2295480" y="5744334"/>
            <a:ext cx="755009" cy="707779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C3A6D0-E69C-4044-B06C-882315E12C17}"/>
              </a:ext>
            </a:extLst>
          </p:cNvPr>
          <p:cNvCxnSpPr>
            <a:cxnSpLocks/>
            <a:stCxn id="171" idx="1"/>
            <a:endCxn id="179" idx="3"/>
          </p:cNvCxnSpPr>
          <p:nvPr/>
        </p:nvCxnSpPr>
        <p:spPr>
          <a:xfrm flipH="1">
            <a:off x="3050489" y="6089143"/>
            <a:ext cx="665272" cy="9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0B613BDE-718F-479E-B743-25CDB0BFDF67}"/>
              </a:ext>
            </a:extLst>
          </p:cNvPr>
          <p:cNvSpPr txBox="1"/>
          <p:nvPr/>
        </p:nvSpPr>
        <p:spPr>
          <a:xfrm>
            <a:off x="2392937" y="5984398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Success?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9ED85A5-49EF-4929-9CFE-02587C535C19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2672985" y="5437166"/>
            <a:ext cx="0" cy="307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B41EA6C-9807-402B-A9BA-74E21C7E4911}"/>
              </a:ext>
            </a:extLst>
          </p:cNvPr>
          <p:cNvCxnSpPr/>
          <p:nvPr/>
        </p:nvCxnSpPr>
        <p:spPr>
          <a:xfrm>
            <a:off x="509391" y="1142936"/>
            <a:ext cx="278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58C7A01-411D-46AB-B9AE-425E00A12A65}"/>
              </a:ext>
            </a:extLst>
          </p:cNvPr>
          <p:cNvSpPr/>
          <p:nvPr/>
        </p:nvSpPr>
        <p:spPr>
          <a:xfrm>
            <a:off x="98761" y="5792297"/>
            <a:ext cx="1665214" cy="70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A8A5D89-0617-4B1B-A257-D9730EC0358A}"/>
              </a:ext>
            </a:extLst>
          </p:cNvPr>
          <p:cNvSpPr txBox="1"/>
          <p:nvPr/>
        </p:nvSpPr>
        <p:spPr>
          <a:xfrm>
            <a:off x="22329" y="5805045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Close the Validation Task, Change</a:t>
            </a:r>
          </a:p>
          <a:p>
            <a:r>
              <a:rPr lang="en-US" sz="900" dirty="0"/>
              <a:t> request and the RITM by</a:t>
            </a:r>
          </a:p>
          <a:p>
            <a:r>
              <a:rPr lang="en-US" sz="900" dirty="0"/>
              <a:t>Notifying  the user that request has </a:t>
            </a:r>
          </a:p>
          <a:p>
            <a:r>
              <a:rPr lang="en-US" sz="900" dirty="0"/>
              <a:t>been Completed 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3DE486D-A706-4FB0-AAB8-48650154B92E}"/>
              </a:ext>
            </a:extLst>
          </p:cNvPr>
          <p:cNvCxnSpPr>
            <a:cxnSpLocks/>
            <a:stCxn id="179" idx="1"/>
          </p:cNvCxnSpPr>
          <p:nvPr/>
        </p:nvCxnSpPr>
        <p:spPr>
          <a:xfrm flipH="1" flipV="1">
            <a:off x="1792993" y="6084831"/>
            <a:ext cx="502487" cy="133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40A7C168-7789-423A-92DF-BF00D88FA0F8}"/>
              </a:ext>
            </a:extLst>
          </p:cNvPr>
          <p:cNvSpPr/>
          <p:nvPr/>
        </p:nvSpPr>
        <p:spPr>
          <a:xfrm>
            <a:off x="94170" y="2036231"/>
            <a:ext cx="415221" cy="3470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473DAD5-1091-45C4-8A48-A83E01A8F11E}"/>
              </a:ext>
            </a:extLst>
          </p:cNvPr>
          <p:cNvCxnSpPr>
            <a:cxnSpLocks/>
            <a:stCxn id="91" idx="1"/>
            <a:endCxn id="210" idx="6"/>
          </p:cNvCxnSpPr>
          <p:nvPr/>
        </p:nvCxnSpPr>
        <p:spPr>
          <a:xfrm flipH="1">
            <a:off x="509391" y="2200079"/>
            <a:ext cx="2851443" cy="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22B7CF1-16E5-4F08-9182-09FEA2418FD3}"/>
              </a:ext>
            </a:extLst>
          </p:cNvPr>
          <p:cNvCxnSpPr>
            <a:stCxn id="114" idx="1"/>
            <a:endCxn id="210" idx="5"/>
          </p:cNvCxnSpPr>
          <p:nvPr/>
        </p:nvCxnSpPr>
        <p:spPr>
          <a:xfrm rot="10800000">
            <a:off x="448583" y="2332468"/>
            <a:ext cx="2860648" cy="8193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10B470B1-4ECD-4FBF-A6AB-6181D5BA1E8C}"/>
              </a:ext>
            </a:extLst>
          </p:cNvPr>
          <p:cNvCxnSpPr>
            <a:cxnSpLocks/>
            <a:stCxn id="166" idx="0"/>
            <a:endCxn id="210" idx="4"/>
          </p:cNvCxnSpPr>
          <p:nvPr/>
        </p:nvCxnSpPr>
        <p:spPr>
          <a:xfrm rot="16200000" flipV="1">
            <a:off x="2229819" y="455256"/>
            <a:ext cx="1615021" cy="5471095"/>
          </a:xfrm>
          <a:prstGeom prst="bentConnector3">
            <a:avLst>
              <a:gd name="adj1" fmla="val 24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F5C1D369-6E45-4A70-81AB-BDCCEE8CC2E7}"/>
              </a:ext>
            </a:extLst>
          </p:cNvPr>
          <p:cNvCxnSpPr>
            <a:cxnSpLocks/>
            <a:stCxn id="177" idx="0"/>
            <a:endCxn id="210" idx="3"/>
          </p:cNvCxnSpPr>
          <p:nvPr/>
        </p:nvCxnSpPr>
        <p:spPr>
          <a:xfrm rot="16200000" flipV="1">
            <a:off x="527939" y="1959506"/>
            <a:ext cx="1626292" cy="2372214"/>
          </a:xfrm>
          <a:prstGeom prst="bentConnector3">
            <a:avLst>
              <a:gd name="adj1" fmla="val 9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54CC602F-A9CB-474A-8D0C-4D55E70A7B71}"/>
              </a:ext>
            </a:extLst>
          </p:cNvPr>
          <p:cNvCxnSpPr>
            <a:cxnSpLocks/>
            <a:stCxn id="196" idx="0"/>
            <a:endCxn id="210" idx="2"/>
          </p:cNvCxnSpPr>
          <p:nvPr/>
        </p:nvCxnSpPr>
        <p:spPr>
          <a:xfrm rot="16200000" flipV="1">
            <a:off x="-1278498" y="3582431"/>
            <a:ext cx="3582535" cy="837198"/>
          </a:xfrm>
          <a:prstGeom prst="bentConnector4">
            <a:avLst>
              <a:gd name="adj1" fmla="val 47578"/>
              <a:gd name="adj2" fmla="val 106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FC08A50D-80D6-41FE-8EF6-648D22D3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612"/>
            <a:ext cx="12192000" cy="569792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5B554972-044E-4EE5-A420-B1A075EE45DA}"/>
              </a:ext>
            </a:extLst>
          </p:cNvPr>
          <p:cNvSpPr txBox="1"/>
          <p:nvPr/>
        </p:nvSpPr>
        <p:spPr>
          <a:xfrm>
            <a:off x="2672984" y="51503"/>
            <a:ext cx="5974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End to End Virtual Server Reboot Automation Workflow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81274C-CBA0-44F8-9DF3-7DCE167D5963}"/>
              </a:ext>
            </a:extLst>
          </p:cNvPr>
          <p:cNvSpPr txBox="1"/>
          <p:nvPr/>
        </p:nvSpPr>
        <p:spPr>
          <a:xfrm>
            <a:off x="10700039" y="2417868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Scheduled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F3656C-54EB-46B5-B640-8D253722FE90}"/>
              </a:ext>
            </a:extLst>
          </p:cNvPr>
          <p:cNvSpPr txBox="1"/>
          <p:nvPr/>
        </p:nvSpPr>
        <p:spPr>
          <a:xfrm>
            <a:off x="8305162" y="2448300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Immediate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4CA5D3-D0CB-49C1-9682-95FD23769362}"/>
              </a:ext>
            </a:extLst>
          </p:cNvPr>
          <p:cNvSpPr txBox="1"/>
          <p:nvPr/>
        </p:nvSpPr>
        <p:spPr>
          <a:xfrm>
            <a:off x="5147395" y="2159423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Managed by Resolve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B3BCB9-0EC1-4C0A-B94B-AB562701904A}"/>
              </a:ext>
            </a:extLst>
          </p:cNvPr>
          <p:cNvSpPr txBox="1"/>
          <p:nvPr/>
        </p:nvSpPr>
        <p:spPr>
          <a:xfrm>
            <a:off x="5856034" y="677715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Managed by Resolve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80E5CC-9596-4FE7-967E-8CCF8C7C6D04}"/>
              </a:ext>
            </a:extLst>
          </p:cNvPr>
          <p:cNvSpPr txBox="1"/>
          <p:nvPr/>
        </p:nvSpPr>
        <p:spPr>
          <a:xfrm>
            <a:off x="7360340" y="18741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Approved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DC259-D3D0-4217-998F-224E8C92DCAC}"/>
              </a:ext>
            </a:extLst>
          </p:cNvPr>
          <p:cNvSpPr txBox="1"/>
          <p:nvPr/>
        </p:nvSpPr>
        <p:spPr>
          <a:xfrm>
            <a:off x="5130420" y="3186411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Approved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B09C54-FF2E-4E01-9B6A-4BA2AF196C23}"/>
              </a:ext>
            </a:extLst>
          </p:cNvPr>
          <p:cNvSpPr txBox="1"/>
          <p:nvPr/>
        </p:nvSpPr>
        <p:spPr>
          <a:xfrm>
            <a:off x="7606939" y="5341808"/>
            <a:ext cx="895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Implementation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32EFFE-CF9F-4FE0-A643-421183B1AC5F}"/>
              </a:ext>
            </a:extLst>
          </p:cNvPr>
          <p:cNvSpPr txBox="1"/>
          <p:nvPr/>
        </p:nvSpPr>
        <p:spPr>
          <a:xfrm>
            <a:off x="6260881" y="5476331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Implementation Failure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42FF95-5C78-484F-98A7-A466EA51EDD5}"/>
              </a:ext>
            </a:extLst>
          </p:cNvPr>
          <p:cNvSpPr txBox="1"/>
          <p:nvPr/>
        </p:nvSpPr>
        <p:spPr>
          <a:xfrm>
            <a:off x="5319717" y="6139386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Implementation </a:t>
            </a:r>
          </a:p>
          <a:p>
            <a:r>
              <a:rPr lang="en-US" sz="800" dirty="0"/>
              <a:t>Successful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073D92-B2B9-4931-8055-6A34731C2B76}"/>
              </a:ext>
            </a:extLst>
          </p:cNvPr>
          <p:cNvSpPr txBox="1"/>
          <p:nvPr/>
        </p:nvSpPr>
        <p:spPr>
          <a:xfrm>
            <a:off x="1703487" y="610016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Validation </a:t>
            </a:r>
          </a:p>
          <a:p>
            <a:r>
              <a:rPr lang="en-US" sz="800" dirty="0"/>
              <a:t>Successful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680C64-6566-4E16-9604-B5BA1F80B52B}"/>
              </a:ext>
            </a:extLst>
          </p:cNvPr>
          <p:cNvSpPr txBox="1"/>
          <p:nvPr/>
        </p:nvSpPr>
        <p:spPr>
          <a:xfrm>
            <a:off x="2631782" y="5449530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Validation Failure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F24001-9BBF-46DA-8AA1-F848C111D5B8}"/>
              </a:ext>
            </a:extLst>
          </p:cNvPr>
          <p:cNvSpPr txBox="1"/>
          <p:nvPr/>
        </p:nvSpPr>
        <p:spPr>
          <a:xfrm>
            <a:off x="132364" y="211430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2925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EBB3C2-BB2B-4320-8C92-20E5BCDFC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03"/>
            <a:ext cx="12192000" cy="569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333D30-2DB5-4A76-BD2B-F4704DB00B2E}"/>
              </a:ext>
            </a:extLst>
          </p:cNvPr>
          <p:cNvSpPr txBox="1"/>
          <p:nvPr/>
        </p:nvSpPr>
        <p:spPr>
          <a:xfrm>
            <a:off x="5070000" y="15383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8319F-2B3D-47D0-97FB-971A8D48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68" y="2524550"/>
            <a:ext cx="3560881" cy="1207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C4B7E-6EB8-46D2-B944-2DFE9705D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102" y="3864385"/>
            <a:ext cx="4014942" cy="1295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EE36A-2413-4D61-AAC5-B46E1A40D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23519"/>
            <a:ext cx="10854690" cy="1719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5C59E5-959E-4CDF-9834-4EE4DF838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539" y="1096395"/>
            <a:ext cx="3896505" cy="1295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F002DD-5AC6-4C36-8F5A-7B45108EE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52168"/>
            <a:ext cx="8307413" cy="4348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6CD8DE-0385-4B53-8C58-243F840E4B87}"/>
              </a:ext>
            </a:extLst>
          </p:cNvPr>
          <p:cNvSpPr txBox="1"/>
          <p:nvPr/>
        </p:nvSpPr>
        <p:spPr>
          <a:xfrm>
            <a:off x="0" y="472363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completion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EB7FB-0AD8-422B-AF2F-5CC5CCE04F60}"/>
              </a:ext>
            </a:extLst>
          </p:cNvPr>
          <p:cNvSpPr txBox="1"/>
          <p:nvPr/>
        </p:nvSpPr>
        <p:spPr>
          <a:xfrm>
            <a:off x="4292081" y="5392548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closures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38DC1-E8FE-4163-A6C2-7B0F643A6905}"/>
              </a:ext>
            </a:extLst>
          </p:cNvPr>
          <p:cNvSpPr txBox="1"/>
          <p:nvPr/>
        </p:nvSpPr>
        <p:spPr>
          <a:xfrm>
            <a:off x="8248412" y="631924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 Execution</a:t>
            </a:r>
          </a:p>
        </p:txBody>
      </p:sp>
    </p:spTree>
    <p:extLst>
      <p:ext uri="{BB962C8B-B14F-4D97-AF65-F5344CB8AC3E}">
        <p14:creationId xmlns:p14="http://schemas.microsoft.com/office/powerpoint/2010/main" val="339653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66A76-02E2-4A3D-8390-87BDFE772ACD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2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606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COMPUTE  Virtual Server Reboots (End to END)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Ganesan, Mohankumar</dc:creator>
  <cp:lastModifiedBy>Ganesan, Mohankumar</cp:lastModifiedBy>
  <cp:revision>81</cp:revision>
  <dcterms:created xsi:type="dcterms:W3CDTF">2020-08-27T10:52:32Z</dcterms:created>
  <dcterms:modified xsi:type="dcterms:W3CDTF">2021-03-31T11:33:19Z</dcterms:modified>
</cp:coreProperties>
</file>