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113a1a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113a1a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113a1aa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113a1aa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6d28397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6d2839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9113a1aa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9113a1aa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8dbe15b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8dbe15b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36d2839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36d2839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6d2839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6d2839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9113a1a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9113a1a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dbe15b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dbe15b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8dbe15b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8dbe15b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9113a1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9113a1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113a1a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113a1a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113a1aa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113a1a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113a1aa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113a1aa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113a1aa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113a1aa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113a1a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113a1a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113a1aa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113a1aa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Apache Kafka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311700" y="420450"/>
            <a:ext cx="8520600" cy="41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39" name="Google Shape;139;p22"/>
          <p:cNvPicPr preferRelativeResize="0"/>
          <p:nvPr/>
        </p:nvPicPr>
        <p:blipFill>
          <a:blip r:embed="rId3">
            <a:alphaModFix/>
          </a:blip>
          <a:stretch>
            <a:fillRect/>
          </a:stretch>
        </p:blipFill>
        <p:spPr>
          <a:xfrm>
            <a:off x="2284450" y="638450"/>
            <a:ext cx="4232525" cy="348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185575" y="3609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45" name="Google Shape;145;p23"/>
          <p:cNvPicPr preferRelativeResize="0"/>
          <p:nvPr/>
        </p:nvPicPr>
        <p:blipFill>
          <a:blip r:embed="rId3">
            <a:alphaModFix/>
          </a:blip>
          <a:stretch>
            <a:fillRect/>
          </a:stretch>
        </p:blipFill>
        <p:spPr>
          <a:xfrm>
            <a:off x="798850" y="574625"/>
            <a:ext cx="7708250" cy="385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51" name="Google Shape;151;p24"/>
          <p:cNvPicPr preferRelativeResize="0"/>
          <p:nvPr/>
        </p:nvPicPr>
        <p:blipFill>
          <a:blip r:embed="rId3">
            <a:alphaModFix/>
          </a:blip>
          <a:stretch>
            <a:fillRect/>
          </a:stretch>
        </p:blipFill>
        <p:spPr>
          <a:xfrm>
            <a:off x="714775" y="644700"/>
            <a:ext cx="8117525" cy="372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901375" y="644675"/>
            <a:ext cx="7479575" cy="3739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40150"/>
            <a:ext cx="8520600" cy="60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need of Apache Kafka</a:t>
            </a:r>
            <a:endParaRPr/>
          </a:p>
        </p:txBody>
      </p:sp>
      <p:sp>
        <p:nvSpPr>
          <p:cNvPr id="162" name="Google Shape;162;p26"/>
          <p:cNvSpPr txBox="1"/>
          <p:nvPr>
            <p:ph idx="1" type="body"/>
          </p:nvPr>
        </p:nvSpPr>
        <p:spPr>
          <a:xfrm>
            <a:off x="311700" y="812875"/>
            <a:ext cx="8520600" cy="38259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500"/>
              </a:spcBef>
              <a:spcAft>
                <a:spcPts val="0"/>
              </a:spcAft>
              <a:buNone/>
            </a:pPr>
            <a:r>
              <a:rPr b="1" lang="en-GB" sz="7283">
                <a:solidFill>
                  <a:srgbClr val="222635"/>
                </a:solidFill>
                <a:highlight>
                  <a:srgbClr val="FFFFFF"/>
                </a:highlight>
                <a:latin typeface="Arial"/>
                <a:ea typeface="Arial"/>
                <a:cs typeface="Arial"/>
                <a:sym typeface="Arial"/>
              </a:rPr>
              <a:t>a. Scalability</a:t>
            </a:r>
            <a:endParaRPr b="1" sz="7283">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6833">
                <a:solidFill>
                  <a:srgbClr val="222635"/>
                </a:solidFill>
                <a:highlight>
                  <a:srgbClr val="FFFFFF"/>
                </a:highlight>
                <a:latin typeface="Times New Roman"/>
                <a:ea typeface="Times New Roman"/>
                <a:cs typeface="Times New Roman"/>
                <a:sym typeface="Times New Roman"/>
              </a:rPr>
              <a:t>Apache Kafka can handle scalability in all the four dimensions, i.e. event producers, event processors, event consumers, and event connectors. In other words, Kafka scales easily without downtime.</a:t>
            </a:r>
            <a:endParaRPr sz="6833">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7283">
                <a:solidFill>
                  <a:srgbClr val="222635"/>
                </a:solidFill>
                <a:highlight>
                  <a:srgbClr val="FFFFFF"/>
                </a:highlight>
                <a:latin typeface="Arial"/>
                <a:ea typeface="Arial"/>
                <a:cs typeface="Arial"/>
                <a:sym typeface="Arial"/>
              </a:rPr>
              <a:t>b. High-Volume</a:t>
            </a:r>
            <a:endParaRPr b="1" sz="7283">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6833">
                <a:solidFill>
                  <a:srgbClr val="222635"/>
                </a:solidFill>
                <a:highlight>
                  <a:srgbClr val="FFFFFF"/>
                </a:highlight>
                <a:latin typeface="Times New Roman"/>
                <a:ea typeface="Times New Roman"/>
                <a:cs typeface="Times New Roman"/>
                <a:sym typeface="Times New Roman"/>
              </a:rPr>
              <a:t>Kafka can work with</a:t>
            </a:r>
            <a:r>
              <a:rPr lang="en-GB" sz="6833">
                <a:solidFill>
                  <a:srgbClr val="222635"/>
                </a:solidFill>
                <a:highlight>
                  <a:srgbClr val="FFFFFF"/>
                </a:highlight>
                <a:latin typeface="Times New Roman"/>
                <a:ea typeface="Times New Roman"/>
                <a:cs typeface="Times New Roman"/>
                <a:sym typeface="Times New Roman"/>
              </a:rPr>
              <a:t> a huge volume of data streams, easily.</a:t>
            </a:r>
            <a:endParaRPr sz="6833">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7283">
                <a:solidFill>
                  <a:srgbClr val="222635"/>
                </a:solidFill>
                <a:highlight>
                  <a:srgbClr val="FFFFFF"/>
                </a:highlight>
                <a:latin typeface="Arial"/>
                <a:ea typeface="Arial"/>
                <a:cs typeface="Arial"/>
                <a:sym typeface="Arial"/>
              </a:rPr>
              <a:t>c. Data Transformations</a:t>
            </a:r>
            <a:endParaRPr b="1" sz="7283">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6833">
                <a:solidFill>
                  <a:srgbClr val="222635"/>
                </a:solidFill>
                <a:highlight>
                  <a:srgbClr val="FFFFFF"/>
                </a:highlight>
                <a:latin typeface="Times New Roman"/>
                <a:ea typeface="Times New Roman"/>
                <a:cs typeface="Times New Roman"/>
                <a:sym typeface="Times New Roman"/>
              </a:rPr>
              <a:t>Kafka offers provisions for deriving new data streams using the data streams from producers.</a:t>
            </a:r>
            <a:endParaRPr sz="6833">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7283">
                <a:solidFill>
                  <a:srgbClr val="222635"/>
                </a:solidFill>
                <a:highlight>
                  <a:srgbClr val="FFFFFF"/>
                </a:highlight>
                <a:latin typeface="Arial"/>
                <a:ea typeface="Arial"/>
                <a:cs typeface="Arial"/>
                <a:sym typeface="Arial"/>
              </a:rPr>
              <a:t>d. Fault Tolerance</a:t>
            </a:r>
            <a:endParaRPr b="1" sz="7283">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6833">
                <a:solidFill>
                  <a:srgbClr val="222635"/>
                </a:solidFill>
                <a:highlight>
                  <a:srgbClr val="FFFFFF"/>
                </a:highlight>
                <a:latin typeface="Times New Roman"/>
                <a:ea typeface="Times New Roman"/>
                <a:cs typeface="Times New Roman"/>
                <a:sym typeface="Times New Roman"/>
              </a:rPr>
              <a:t>Kafka clusters can handle failures with the masters and databases.</a:t>
            </a:r>
            <a:endParaRPr sz="6833">
              <a:solidFill>
                <a:srgbClr val="222635"/>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1100"/>
              </a:spcBef>
              <a:spcAft>
                <a:spcPts val="1200"/>
              </a:spcAft>
              <a:buNone/>
            </a:pPr>
            <a:r>
              <a:t/>
            </a:r>
            <a:endParaRPr sz="1500">
              <a:solidFill>
                <a:schemeClr val="accent4"/>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311700" y="364375"/>
            <a:ext cx="8520600" cy="4120500"/>
          </a:xfrm>
          <a:prstGeom prst="rect">
            <a:avLst/>
          </a:prstGeom>
        </p:spPr>
        <p:txBody>
          <a:bodyPr anchorCtr="0" anchor="t" bIns="91425" lIns="91425" spcFirstLastPara="1" rIns="91425" wrap="square" tIns="91425">
            <a:normAutofit/>
          </a:bodyPr>
          <a:lstStyle/>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e. Reliability</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1750">
                <a:solidFill>
                  <a:srgbClr val="222635"/>
                </a:solidFill>
                <a:highlight>
                  <a:srgbClr val="FFFFFF"/>
                </a:highlight>
                <a:latin typeface="Times New Roman"/>
                <a:ea typeface="Times New Roman"/>
                <a:cs typeface="Times New Roman"/>
                <a:sym typeface="Times New Roman"/>
              </a:rPr>
              <a:t>Since Kafka is distributed, partitioned, replicated, and fault tolerant, it is very reliable.</a:t>
            </a:r>
            <a:endParaRPr sz="1750">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f. Durability</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1750">
                <a:solidFill>
                  <a:srgbClr val="222635"/>
                </a:solidFill>
                <a:highlight>
                  <a:srgbClr val="FFFFFF"/>
                </a:highlight>
                <a:latin typeface="Times New Roman"/>
                <a:ea typeface="Times New Roman"/>
                <a:cs typeface="Times New Roman"/>
                <a:sym typeface="Times New Roman"/>
              </a:rPr>
              <a:t>It is durable because Kafka uses Distributed commit logs, which means messages persist on disk as fast as possible.</a:t>
            </a:r>
            <a:endParaRPr sz="1700">
              <a:solidFill>
                <a:srgbClr val="000000"/>
              </a:solidFill>
              <a:latin typeface="Arial"/>
              <a:ea typeface="Arial"/>
              <a:cs typeface="Arial"/>
              <a:sym typeface="Arial"/>
            </a:endParaRPr>
          </a:p>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g. Performance</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1100"/>
              </a:spcAft>
              <a:buNone/>
            </a:pPr>
            <a:r>
              <a:rPr lang="en-GB" sz="1750">
                <a:solidFill>
                  <a:srgbClr val="222635"/>
                </a:solidFill>
                <a:highlight>
                  <a:srgbClr val="FFFFFF"/>
                </a:highlight>
                <a:latin typeface="Times New Roman"/>
                <a:ea typeface="Times New Roman"/>
                <a:cs typeface="Times New Roman"/>
                <a:sym typeface="Times New Roman"/>
              </a:rPr>
              <a:t>For both publishing and subscribing messages, Kafka has high throughput. Even if many TBs of messages are stored, it maintains stable performance</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311700" y="473050"/>
            <a:ext cx="8520600" cy="4011900"/>
          </a:xfrm>
          <a:prstGeom prst="rect">
            <a:avLst/>
          </a:prstGeom>
        </p:spPr>
        <p:txBody>
          <a:bodyPr anchorCtr="0" anchor="t" bIns="91425" lIns="91425" spcFirstLastPara="1" rIns="91425" wrap="square" tIns="91425">
            <a:normAutofit/>
          </a:bodyPr>
          <a:lstStyle/>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h. Zero Downtime</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1750">
                <a:solidFill>
                  <a:srgbClr val="222635"/>
                </a:solidFill>
                <a:highlight>
                  <a:srgbClr val="FFFFFF"/>
                </a:highlight>
                <a:latin typeface="Times New Roman"/>
                <a:ea typeface="Times New Roman"/>
                <a:cs typeface="Times New Roman"/>
                <a:sym typeface="Times New Roman"/>
              </a:rPr>
              <a:t>Kafka is very fast and guarantees zero downtime and zero data loss.</a:t>
            </a:r>
            <a:endParaRPr sz="1750">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i. Extensibility</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0"/>
              </a:spcAft>
              <a:buNone/>
            </a:pPr>
            <a:r>
              <a:rPr lang="en-GB" sz="1750">
                <a:solidFill>
                  <a:srgbClr val="222635"/>
                </a:solidFill>
                <a:highlight>
                  <a:srgbClr val="FFFFFF"/>
                </a:highlight>
                <a:latin typeface="Times New Roman"/>
                <a:ea typeface="Times New Roman"/>
                <a:cs typeface="Times New Roman"/>
                <a:sym typeface="Times New Roman"/>
              </a:rPr>
              <a:t>There are many ways by which applications can plug in and make use of  Kafka. In addition, Kafka offers ways to write new connectors as needed.</a:t>
            </a:r>
            <a:endParaRPr sz="1750">
              <a:solidFill>
                <a:srgbClr val="222635"/>
              </a:solidFill>
              <a:highlight>
                <a:srgbClr val="FFFFFF"/>
              </a:highlight>
              <a:latin typeface="Times New Roman"/>
              <a:ea typeface="Times New Roman"/>
              <a:cs typeface="Times New Roman"/>
              <a:sym typeface="Times New Roman"/>
            </a:endParaRPr>
          </a:p>
          <a:p>
            <a:pPr indent="0" lvl="0" marL="0" rtl="0" algn="l">
              <a:lnSpc>
                <a:spcPct val="120000"/>
              </a:lnSpc>
              <a:spcBef>
                <a:spcPts val="1500"/>
              </a:spcBef>
              <a:spcAft>
                <a:spcPts val="0"/>
              </a:spcAft>
              <a:buNone/>
            </a:pPr>
            <a:r>
              <a:rPr b="1" lang="en-GB" sz="1900">
                <a:solidFill>
                  <a:srgbClr val="222635"/>
                </a:solidFill>
                <a:highlight>
                  <a:srgbClr val="FFFFFF"/>
                </a:highlight>
                <a:latin typeface="Arial"/>
                <a:ea typeface="Arial"/>
                <a:cs typeface="Arial"/>
                <a:sym typeface="Arial"/>
              </a:rPr>
              <a:t>j. Replication</a:t>
            </a:r>
            <a:endParaRPr b="1" sz="1900">
              <a:solidFill>
                <a:srgbClr val="222635"/>
              </a:solidFill>
              <a:highlight>
                <a:srgbClr val="FFFFFF"/>
              </a:highlight>
              <a:latin typeface="Arial"/>
              <a:ea typeface="Arial"/>
              <a:cs typeface="Arial"/>
              <a:sym typeface="Arial"/>
            </a:endParaRPr>
          </a:p>
          <a:p>
            <a:pPr indent="0" lvl="0" marL="0" rtl="0" algn="l">
              <a:spcBef>
                <a:spcPts val="400"/>
              </a:spcBef>
              <a:spcAft>
                <a:spcPts val="1100"/>
              </a:spcAft>
              <a:buNone/>
            </a:pPr>
            <a:r>
              <a:rPr lang="en-GB" sz="1750">
                <a:solidFill>
                  <a:srgbClr val="222635"/>
                </a:solidFill>
                <a:highlight>
                  <a:srgbClr val="FFFFFF"/>
                </a:highlight>
                <a:latin typeface="Times New Roman"/>
                <a:ea typeface="Times New Roman"/>
                <a:cs typeface="Times New Roman"/>
                <a:sym typeface="Times New Roman"/>
              </a:rPr>
              <a:t>By using ingest pipelines, it can replicate events.</a:t>
            </a:r>
            <a:endParaRPr b="1">
              <a:solidFill>
                <a:schemeClr val="accent4"/>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 of Apache Kafka</a:t>
            </a:r>
            <a:endParaRPr/>
          </a:p>
        </p:txBody>
      </p:sp>
      <p:sp>
        <p:nvSpPr>
          <p:cNvPr id="178" name="Google Shape;178;p29"/>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Data </a:t>
            </a:r>
            <a:r>
              <a:rPr lang="en-GB"/>
              <a:t>Streaming</a:t>
            </a:r>
            <a:endParaRPr/>
          </a:p>
          <a:p>
            <a:pPr indent="-342900" lvl="0" marL="457200" rtl="0" algn="l">
              <a:spcBef>
                <a:spcPts val="0"/>
              </a:spcBef>
              <a:spcAft>
                <a:spcPts val="0"/>
              </a:spcAft>
              <a:buSzPts val="1800"/>
              <a:buAutoNum type="arabicPeriod"/>
            </a:pPr>
            <a:r>
              <a:rPr lang="en-GB"/>
              <a:t>Web Activities</a:t>
            </a:r>
            <a:endParaRPr/>
          </a:p>
          <a:p>
            <a:pPr indent="-342900" lvl="0" marL="457200" rtl="0" algn="l">
              <a:spcBef>
                <a:spcPts val="0"/>
              </a:spcBef>
              <a:spcAft>
                <a:spcPts val="0"/>
              </a:spcAft>
              <a:buSzPts val="1800"/>
              <a:buAutoNum type="arabicPeriod"/>
            </a:pPr>
            <a:r>
              <a:rPr lang="en-GB"/>
              <a:t>Log Aggregations</a:t>
            </a:r>
            <a:endParaRPr/>
          </a:p>
          <a:p>
            <a:pPr indent="-342900" lvl="0" marL="457200" rtl="0" algn="l">
              <a:spcBef>
                <a:spcPts val="0"/>
              </a:spcBef>
              <a:spcAft>
                <a:spcPts val="0"/>
              </a:spcAft>
              <a:buSzPts val="1800"/>
              <a:buAutoNum type="arabicPeriod"/>
            </a:pPr>
            <a:r>
              <a:rPr lang="en-GB"/>
              <a:t>Commit Log</a:t>
            </a:r>
            <a:endParaRPr/>
          </a:p>
          <a:p>
            <a:pPr indent="-342900" lvl="0" marL="457200" rtl="0" algn="l">
              <a:spcBef>
                <a:spcPts val="0"/>
              </a:spcBef>
              <a:spcAft>
                <a:spcPts val="0"/>
              </a:spcAft>
              <a:buSzPts val="1800"/>
              <a:buAutoNum type="arabicPeriod"/>
            </a:pPr>
            <a:r>
              <a:rPr lang="en-GB"/>
              <a:t>Event Sourcing</a:t>
            </a:r>
            <a:endParaRPr/>
          </a:p>
          <a:p>
            <a:pPr indent="-342900" lvl="0" marL="457200" rtl="0" algn="l">
              <a:spcBef>
                <a:spcPts val="0"/>
              </a:spcBef>
              <a:spcAft>
                <a:spcPts val="0"/>
              </a:spcAft>
              <a:buSzPts val="1800"/>
              <a:buAutoNum type="arabicPeriod"/>
            </a:pPr>
            <a:r>
              <a:rPr lang="en-GB"/>
              <a:t>Metrics :</a:t>
            </a:r>
            <a:endParaRPr/>
          </a:p>
          <a:p>
            <a:pPr indent="457200" lvl="0" marL="0" rtl="0" algn="l">
              <a:spcBef>
                <a:spcPts val="1200"/>
              </a:spcBef>
              <a:spcAft>
                <a:spcPts val="1200"/>
              </a:spcAft>
              <a:buNone/>
            </a:pPr>
            <a:r>
              <a:rPr lang="en-GB" sz="1500">
                <a:solidFill>
                  <a:srgbClr val="333333"/>
                </a:solidFill>
                <a:highlight>
                  <a:srgbClr val="FFFFFF"/>
                </a:highlight>
              </a:rPr>
              <a:t>Apache Kafka is used to monitor operational data by producing centralized feeds of that data. Operational data means monitoring things from technology to security logs to supplier information, and so on.</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Real World Use Cases</a:t>
            </a:r>
            <a:endParaRPr/>
          </a:p>
        </p:txBody>
      </p:sp>
      <p:sp>
        <p:nvSpPr>
          <p:cNvPr id="184" name="Google Shape;18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1200"/>
              </a:spcBef>
              <a:spcAft>
                <a:spcPts val="0"/>
              </a:spcAft>
              <a:buClr>
                <a:srgbClr val="0000FF"/>
              </a:buClr>
              <a:buSzPts val="2300"/>
              <a:buFont typeface="Arial"/>
              <a:buAutoNum type="arabicPeriod"/>
            </a:pPr>
            <a:r>
              <a:rPr lang="en-GB" sz="2300">
                <a:solidFill>
                  <a:srgbClr val="0000FF"/>
                </a:solidFill>
                <a:highlight>
                  <a:srgbClr val="FFFFFF"/>
                </a:highlight>
                <a:latin typeface="Arial"/>
                <a:ea typeface="Arial"/>
                <a:cs typeface="Arial"/>
                <a:sym typeface="Arial"/>
              </a:rPr>
              <a:t>Website activity tracking (Amazon)</a:t>
            </a:r>
            <a:endParaRPr sz="2300">
              <a:solidFill>
                <a:srgbClr val="0000FF"/>
              </a:solidFill>
              <a:highlight>
                <a:srgbClr val="FFFFFF"/>
              </a:highlight>
              <a:latin typeface="Arial"/>
              <a:ea typeface="Arial"/>
              <a:cs typeface="Arial"/>
              <a:sym typeface="Arial"/>
            </a:endParaRPr>
          </a:p>
          <a:p>
            <a:pPr indent="-374650" lvl="0" marL="457200" rtl="0" algn="l">
              <a:spcBef>
                <a:spcPts val="0"/>
              </a:spcBef>
              <a:spcAft>
                <a:spcPts val="0"/>
              </a:spcAft>
              <a:buClr>
                <a:srgbClr val="0000FF"/>
              </a:buClr>
              <a:buSzPts val="2300"/>
              <a:buAutoNum type="arabicPeriod"/>
            </a:pPr>
            <a:r>
              <a:rPr lang="en-GB" sz="2300">
                <a:solidFill>
                  <a:srgbClr val="0000FF"/>
                </a:solidFill>
              </a:rPr>
              <a:t>Data Streaming (Uber)</a:t>
            </a:r>
            <a:endParaRPr sz="23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311700" y="532575"/>
            <a:ext cx="8520600" cy="4036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accent4"/>
              </a:buClr>
              <a:buSzPts val="2400"/>
              <a:buAutoNum type="arabicPeriod"/>
            </a:pPr>
            <a:r>
              <a:rPr lang="en-GB" sz="2400">
                <a:solidFill>
                  <a:schemeClr val="accent4"/>
                </a:solidFill>
              </a:rPr>
              <a:t>Introduction of Apache kafka.</a:t>
            </a:r>
            <a:endParaRPr sz="2400">
              <a:solidFill>
                <a:schemeClr val="accent4"/>
              </a:solidFill>
            </a:endParaRPr>
          </a:p>
          <a:p>
            <a:pPr indent="-381000" lvl="0" marL="457200" rtl="0" algn="l">
              <a:spcBef>
                <a:spcPts val="0"/>
              </a:spcBef>
              <a:spcAft>
                <a:spcPts val="0"/>
              </a:spcAft>
              <a:buClr>
                <a:schemeClr val="accent4"/>
              </a:buClr>
              <a:buSzPts val="2400"/>
              <a:buAutoNum type="arabicPeriod"/>
            </a:pPr>
            <a:r>
              <a:rPr lang="en-GB" sz="2400">
                <a:solidFill>
                  <a:schemeClr val="accent4"/>
                </a:solidFill>
              </a:rPr>
              <a:t>What is need of Apache Kafka.</a:t>
            </a:r>
            <a:endParaRPr sz="2400">
              <a:solidFill>
                <a:schemeClr val="accent4"/>
              </a:solidFill>
            </a:endParaRPr>
          </a:p>
          <a:p>
            <a:pPr indent="-381000" lvl="0" marL="457200" rtl="0" algn="l">
              <a:spcBef>
                <a:spcPts val="0"/>
              </a:spcBef>
              <a:spcAft>
                <a:spcPts val="0"/>
              </a:spcAft>
              <a:buClr>
                <a:schemeClr val="accent4"/>
              </a:buClr>
              <a:buSzPts val="2400"/>
              <a:buAutoNum type="arabicPeriod"/>
            </a:pPr>
            <a:r>
              <a:rPr lang="en-GB" sz="2400">
                <a:solidFill>
                  <a:schemeClr val="accent4"/>
                </a:solidFill>
              </a:rPr>
              <a:t>Architecture</a:t>
            </a:r>
            <a:r>
              <a:rPr lang="en-GB" sz="2400">
                <a:solidFill>
                  <a:schemeClr val="accent4"/>
                </a:solidFill>
              </a:rPr>
              <a:t> of Apache Kafka.</a:t>
            </a:r>
            <a:endParaRPr sz="2400">
              <a:solidFill>
                <a:schemeClr val="accent4"/>
              </a:solidFill>
            </a:endParaRPr>
          </a:p>
          <a:p>
            <a:pPr indent="-381000" lvl="0" marL="457200" rtl="0" algn="l">
              <a:spcBef>
                <a:spcPts val="0"/>
              </a:spcBef>
              <a:spcAft>
                <a:spcPts val="0"/>
              </a:spcAft>
              <a:buClr>
                <a:schemeClr val="accent4"/>
              </a:buClr>
              <a:buSzPts val="2400"/>
              <a:buAutoNum type="arabicPeriod"/>
            </a:pPr>
            <a:r>
              <a:rPr lang="en-GB" sz="2400">
                <a:solidFill>
                  <a:schemeClr val="accent4"/>
                </a:solidFill>
              </a:rPr>
              <a:t>Components of Apache Kafka.</a:t>
            </a:r>
            <a:endParaRPr sz="2400">
              <a:solidFill>
                <a:schemeClr val="accent4"/>
              </a:solidFill>
            </a:endParaRPr>
          </a:p>
          <a:p>
            <a:pPr indent="-381000" lvl="0" marL="457200" rtl="0" algn="l">
              <a:spcBef>
                <a:spcPts val="0"/>
              </a:spcBef>
              <a:spcAft>
                <a:spcPts val="0"/>
              </a:spcAft>
              <a:buClr>
                <a:schemeClr val="accent4"/>
              </a:buClr>
              <a:buSzPts val="2400"/>
              <a:buAutoNum type="arabicPeriod"/>
            </a:pPr>
            <a:r>
              <a:rPr lang="en-GB" sz="2400">
                <a:solidFill>
                  <a:schemeClr val="accent4"/>
                </a:solidFill>
              </a:rPr>
              <a:t>Real world </a:t>
            </a:r>
            <a:r>
              <a:rPr lang="en-GB" sz="2400">
                <a:solidFill>
                  <a:schemeClr val="accent4"/>
                </a:solidFill>
              </a:rPr>
              <a:t>use cases</a:t>
            </a:r>
            <a:r>
              <a:rPr lang="en-GB" sz="2400">
                <a:solidFill>
                  <a:schemeClr val="accent4"/>
                </a:solidFill>
              </a:rPr>
              <a:t>.</a:t>
            </a:r>
            <a:endParaRPr sz="2400">
              <a:solidFill>
                <a:schemeClr val="accent4"/>
              </a:solidFill>
            </a:endParaRPr>
          </a:p>
          <a:p>
            <a:pPr indent="0" lvl="0" marL="0" rtl="0" algn="l">
              <a:spcBef>
                <a:spcPts val="1200"/>
              </a:spcBef>
              <a:spcAft>
                <a:spcPts val="1200"/>
              </a:spcAft>
              <a:buNone/>
            </a:pPr>
            <a:r>
              <a:t/>
            </a:r>
            <a:endParaRPr sz="24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Apache Kafka Introduction</a:t>
            </a:r>
            <a:endParaRPr/>
          </a:p>
        </p:txBody>
      </p:sp>
      <p:sp>
        <p:nvSpPr>
          <p:cNvPr id="96" name="Google Shape;96;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333333"/>
                </a:solidFill>
                <a:highlight>
                  <a:srgbClr val="FFFFFF"/>
                </a:highlight>
              </a:rPr>
              <a:t>Apache Kafka is an open source software platform which is based on a distributed streaming process.</a:t>
            </a:r>
            <a:endParaRPr sz="1600">
              <a:solidFill>
                <a:srgbClr val="333333"/>
              </a:solidFill>
              <a:highlight>
                <a:srgbClr val="FFFFFF"/>
              </a:highlight>
            </a:endParaRPr>
          </a:p>
          <a:p>
            <a:pPr indent="0" lvl="0" marL="0" rtl="0" algn="l">
              <a:spcBef>
                <a:spcPts val="1200"/>
              </a:spcBef>
              <a:spcAft>
                <a:spcPts val="0"/>
              </a:spcAft>
              <a:buNone/>
            </a:pPr>
            <a:r>
              <a:rPr lang="en-GB" sz="1500">
                <a:solidFill>
                  <a:srgbClr val="212529"/>
                </a:solidFill>
                <a:highlight>
                  <a:srgbClr val="FFFFFF"/>
                </a:highlight>
              </a:rPr>
              <a:t>The offi</a:t>
            </a:r>
            <a:r>
              <a:rPr lang="en-GB" sz="1500">
                <a:solidFill>
                  <a:srgbClr val="212529"/>
                </a:solidFill>
                <a:highlight>
                  <a:srgbClr val="FFFFFF"/>
                </a:highlight>
              </a:rPr>
              <a:t>cial documentation says that Apache Kafka is similar to enterprise messaging system.</a:t>
            </a:r>
            <a:endParaRPr sz="1500">
              <a:solidFill>
                <a:srgbClr val="212529"/>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0"/>
              </a:spcAft>
              <a:buNone/>
            </a:pPr>
            <a:r>
              <a:t/>
            </a:r>
            <a:endParaRPr sz="1600">
              <a:solidFill>
                <a:srgbClr val="333333"/>
              </a:solidFill>
              <a:highlight>
                <a:srgbClr val="FFFFFF"/>
              </a:highlight>
            </a:endParaRPr>
          </a:p>
          <a:p>
            <a:pPr indent="0" lvl="0" marL="0" rtl="0" algn="l">
              <a:spcBef>
                <a:spcPts val="1200"/>
              </a:spcBef>
              <a:spcAft>
                <a:spcPts val="1200"/>
              </a:spcAft>
              <a:buNone/>
            </a:pPr>
            <a:r>
              <a:t/>
            </a:r>
            <a:endParaRPr sz="2200"/>
          </a:p>
        </p:txBody>
      </p:sp>
      <p:pic>
        <p:nvPicPr>
          <p:cNvPr id="97" name="Google Shape;97;p15"/>
          <p:cNvPicPr preferRelativeResize="0"/>
          <p:nvPr/>
        </p:nvPicPr>
        <p:blipFill>
          <a:blip r:embed="rId3">
            <a:alphaModFix/>
          </a:blip>
          <a:stretch>
            <a:fillRect/>
          </a:stretch>
        </p:blipFill>
        <p:spPr>
          <a:xfrm>
            <a:off x="1181675" y="2480650"/>
            <a:ext cx="6358400" cy="232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311700" y="476500"/>
            <a:ext cx="8520600" cy="40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may be a situation like</a:t>
            </a:r>
            <a:endParaRPr/>
          </a:p>
          <a:p>
            <a:pPr indent="0" lvl="0" marL="0" rtl="0" algn="l">
              <a:spcBef>
                <a:spcPts val="1200"/>
              </a:spcBef>
              <a:spcAft>
                <a:spcPts val="1200"/>
              </a:spcAft>
              <a:buNone/>
            </a:pPr>
            <a:r>
              <a:t/>
            </a:r>
            <a:endParaRPr/>
          </a:p>
        </p:txBody>
      </p:sp>
      <p:pic>
        <p:nvPicPr>
          <p:cNvPr id="103" name="Google Shape;103;p16"/>
          <p:cNvPicPr preferRelativeResize="0"/>
          <p:nvPr/>
        </p:nvPicPr>
        <p:blipFill>
          <a:blip r:embed="rId3">
            <a:alphaModFix/>
          </a:blip>
          <a:stretch>
            <a:fillRect/>
          </a:stretch>
        </p:blipFill>
        <p:spPr>
          <a:xfrm>
            <a:off x="311700" y="1065150"/>
            <a:ext cx="8335550" cy="330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311700" y="322350"/>
            <a:ext cx="8520600" cy="42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09" name="Google Shape;109;p17"/>
          <p:cNvPicPr preferRelativeResize="0"/>
          <p:nvPr/>
        </p:nvPicPr>
        <p:blipFill>
          <a:blip r:embed="rId3">
            <a:alphaModFix/>
          </a:blip>
          <a:stretch>
            <a:fillRect/>
          </a:stretch>
        </p:blipFill>
        <p:spPr>
          <a:xfrm>
            <a:off x="532575" y="546575"/>
            <a:ext cx="8156725" cy="388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Apache Kafka</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we know Apache Kafka is a distributed streaming platform and </a:t>
            </a:r>
            <a:r>
              <a:rPr lang="en-GB" sz="1700">
                <a:solidFill>
                  <a:srgbClr val="212529"/>
                </a:solidFill>
                <a:highlight>
                  <a:srgbClr val="FFFFFF"/>
                </a:highlight>
              </a:rPr>
              <a:t>Kafka is a highly scalable and fault tolerant enterprise messaging system.</a:t>
            </a:r>
            <a:endParaRPr sz="1700">
              <a:solidFill>
                <a:srgbClr val="212529"/>
              </a:solidFill>
              <a:highlight>
                <a:srgbClr val="FFFFFF"/>
              </a:highlight>
            </a:endParaRPr>
          </a:p>
          <a:p>
            <a:pPr indent="0" lvl="0" marL="0" rtl="0" algn="l">
              <a:spcBef>
                <a:spcPts val="1200"/>
              </a:spcBef>
              <a:spcAft>
                <a:spcPts val="1200"/>
              </a:spcAft>
              <a:buNone/>
            </a:pPr>
            <a:r>
              <a:rPr lang="en-GB" sz="1700">
                <a:solidFill>
                  <a:srgbClr val="212529"/>
                </a:solidFill>
                <a:highlight>
                  <a:srgbClr val="FFFFFF"/>
                </a:highlight>
              </a:rPr>
              <a:t>Let’s Look at Apache Kafka Diagram in the official website.</a:t>
            </a:r>
            <a:endParaRPr sz="1700">
              <a:solidFill>
                <a:srgbClr val="2125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367775" y="751525"/>
            <a:ext cx="8520600" cy="3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21" name="Google Shape;121;p19"/>
          <p:cNvPicPr preferRelativeResize="0"/>
          <p:nvPr/>
        </p:nvPicPr>
        <p:blipFill>
          <a:blip r:embed="rId3">
            <a:alphaModFix/>
          </a:blip>
          <a:stretch>
            <a:fillRect/>
          </a:stretch>
        </p:blipFill>
        <p:spPr>
          <a:xfrm>
            <a:off x="630675" y="294325"/>
            <a:ext cx="8030575" cy="459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199575" y="388975"/>
            <a:ext cx="8643900" cy="417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27" name="Google Shape;127;p20"/>
          <p:cNvPicPr preferRelativeResize="0"/>
          <p:nvPr/>
        </p:nvPicPr>
        <p:blipFill>
          <a:blip r:embed="rId3">
            <a:alphaModFix/>
          </a:blip>
          <a:stretch>
            <a:fillRect/>
          </a:stretch>
        </p:blipFill>
        <p:spPr>
          <a:xfrm>
            <a:off x="479888" y="388975"/>
            <a:ext cx="8083274" cy="390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a:t>
            </a:r>
            <a:endParaRPr/>
          </a:p>
        </p:txBody>
      </p:sp>
      <p:sp>
        <p:nvSpPr>
          <p:cNvPr id="133" name="Google Shape;133;p21"/>
          <p:cNvSpPr txBox="1"/>
          <p:nvPr>
            <p:ph idx="1" type="body"/>
          </p:nvPr>
        </p:nvSpPr>
        <p:spPr>
          <a:xfrm>
            <a:off x="311700" y="910975"/>
            <a:ext cx="8520600" cy="36579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120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Producers</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Consumers</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Broker</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Topic</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Partitions</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Offset</a:t>
            </a:r>
            <a:endParaRPr sz="1550">
              <a:solidFill>
                <a:srgbClr val="000000"/>
              </a:solidFill>
              <a:highlight>
                <a:srgbClr val="FFFFFF"/>
              </a:highlight>
              <a:latin typeface="Arial"/>
              <a:ea typeface="Arial"/>
              <a:cs typeface="Arial"/>
              <a:sym typeface="Arial"/>
            </a:endParaRPr>
          </a:p>
          <a:p>
            <a:pPr indent="-327025" lvl="0" marL="660400" rtl="0" algn="l">
              <a:lnSpc>
                <a:spcPct val="150000"/>
              </a:lnSpc>
              <a:spcBef>
                <a:spcPts val="0"/>
              </a:spcBef>
              <a:spcAft>
                <a:spcPts val="0"/>
              </a:spcAft>
              <a:buClr>
                <a:srgbClr val="000000"/>
              </a:buClr>
              <a:buSzPts val="1550"/>
              <a:buFont typeface="Arial"/>
              <a:buChar char="●"/>
            </a:pPr>
            <a:r>
              <a:rPr lang="en-GB" sz="1550">
                <a:solidFill>
                  <a:srgbClr val="000000"/>
                </a:solidFill>
                <a:highlight>
                  <a:srgbClr val="FFFFFF"/>
                </a:highlight>
                <a:latin typeface="Arial"/>
                <a:ea typeface="Arial"/>
                <a:cs typeface="Arial"/>
                <a:sym typeface="Arial"/>
              </a:rPr>
              <a:t>Consumer Group</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