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4" r:id="rId6"/>
    <p:sldId id="262" r:id="rId7"/>
    <p:sldId id="267" r:id="rId8"/>
    <p:sldId id="261" r:id="rId9"/>
    <p:sldId id="263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>
      <p:cViewPr>
        <p:scale>
          <a:sx n="84" d="100"/>
          <a:sy n="84" d="100"/>
        </p:scale>
        <p:origin x="216" y="-2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3" y="308856"/>
            <a:ext cx="4968552" cy="134374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Britannic Bold" panose="020B0903060703020204" pitchFamily="34" charset="0"/>
              </a:rPr>
              <a:t>WQD7005 </a:t>
            </a:r>
            <a:br>
              <a:rPr lang="en-US" sz="4400" dirty="0">
                <a:latin typeface="Britannic Bold" panose="020B0903060703020204" pitchFamily="34" charset="0"/>
              </a:rPr>
            </a:br>
            <a:r>
              <a:rPr lang="en-US" sz="4400" dirty="0">
                <a:latin typeface="Britannic Bold" panose="020B0903060703020204" pitchFamily="34" charset="0"/>
              </a:rPr>
              <a:t>(DATA MINING)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61789"/>
            <a:ext cx="4812773" cy="1287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C00000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Sivanesan Pillai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C00000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WQD 170074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697C94-8205-420F-95AA-3BCECCB43BDF}"/>
              </a:ext>
            </a:extLst>
          </p:cNvPr>
          <p:cNvSpPr txBox="1">
            <a:spLocks/>
          </p:cNvSpPr>
          <p:nvPr/>
        </p:nvSpPr>
        <p:spPr>
          <a:xfrm>
            <a:off x="0" y="2512302"/>
            <a:ext cx="5231904" cy="156477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Arial Rounded MT Bold" panose="020F0704030504030204" pitchFamily="34" charset="0"/>
              </a:rPr>
              <a:t>Milestone 5 : 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Web Deployment (Flask)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r>
              <a:rPr lang="en-US" sz="2800" dirty="0">
                <a:latin typeface="Arial Rounded MT Bold" panose="020F0704030504030204" pitchFamily="34" charset="0"/>
              </a:rPr>
              <a:t>Title : “Blood Bank Website”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AE02B-9799-4411-98AD-403204D2B257}"/>
              </a:ext>
            </a:extLst>
          </p:cNvPr>
          <p:cNvSpPr txBox="1"/>
          <p:nvPr/>
        </p:nvSpPr>
        <p:spPr>
          <a:xfrm>
            <a:off x="17443" y="4878452"/>
            <a:ext cx="190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 :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698" y="458346"/>
            <a:ext cx="3932237" cy="1170454"/>
          </a:xfrm>
        </p:spPr>
        <p:txBody>
          <a:bodyPr/>
          <a:lstStyle/>
          <a:p>
            <a:pPr algn="ctr"/>
            <a:r>
              <a:rPr lang="en-US" dirty="0" err="1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BloodBank</a:t>
            </a:r>
            <a:r>
              <a:rPr lang="en-US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Web – Admin (Part 3)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2C173-82C7-4616-B471-46ECAE605E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9376" y="692696"/>
            <a:ext cx="6264696" cy="5852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B75EF7-5261-4226-A16B-3A66FFB80DAB}"/>
              </a:ext>
            </a:extLst>
          </p:cNvPr>
          <p:cNvSpPr/>
          <p:nvPr/>
        </p:nvSpPr>
        <p:spPr>
          <a:xfrm>
            <a:off x="7526521" y="2132856"/>
            <a:ext cx="414458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Home View – Search by</a:t>
            </a:r>
            <a:endParaRPr lang="en-MY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207263"/>
            <a:ext cx="9205664" cy="1325563"/>
          </a:xfrm>
        </p:spPr>
        <p:txBody>
          <a:bodyPr/>
          <a:lstStyle/>
          <a:p>
            <a:pPr algn="ctr"/>
            <a:r>
              <a:rPr lang="en-US" dirty="0" err="1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BloodBank</a:t>
            </a:r>
            <a:r>
              <a:rPr lang="en-US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Web – Backend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79877-626E-41B0-BD8B-53FA19EC8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1556792"/>
            <a:ext cx="8370370" cy="5486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6A464-CF53-49DC-971F-0A1CE6BE58BC}"/>
              </a:ext>
            </a:extLst>
          </p:cNvPr>
          <p:cNvSpPr txBox="1"/>
          <p:nvPr/>
        </p:nvSpPr>
        <p:spPr>
          <a:xfrm>
            <a:off x="407368" y="2204864"/>
            <a:ext cx="3168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Once the codes (server.py) been executed it will indicate that “Running on </a:t>
            </a:r>
            <a:r>
              <a:rPr lang="en-US" dirty="0">
                <a:hlinkClick r:id="rId3"/>
              </a:rPr>
              <a:t>http://127.0.0.1:5000/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That’s the local host IP where the web will be hosted.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Time to time all the activity or transaction on the web (</a:t>
            </a:r>
            <a:r>
              <a:rPr lang="en-US" dirty="0" err="1"/>
              <a:t>eg</a:t>
            </a:r>
            <a:r>
              <a:rPr lang="en-US" dirty="0"/>
              <a:t> : create account, login, </a:t>
            </a:r>
            <a:r>
              <a:rPr lang="en-US" dirty="0" err="1"/>
              <a:t>adddonor</a:t>
            </a:r>
            <a:r>
              <a:rPr lang="en-US" dirty="0"/>
              <a:t>, and </a:t>
            </a:r>
            <a:r>
              <a:rPr lang="en-US" dirty="0" err="1"/>
              <a:t>etc</a:t>
            </a:r>
            <a:r>
              <a:rPr lang="en-US" dirty="0"/>
              <a:t>) will be captured as its read/write in database.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089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124744"/>
            <a:ext cx="7772400" cy="1008112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Let’s move to live demo..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1A61CD-7C4D-4FCC-8DEF-0CC53458816C}"/>
              </a:ext>
            </a:extLst>
          </p:cNvPr>
          <p:cNvSpPr/>
          <p:nvPr/>
        </p:nvSpPr>
        <p:spPr>
          <a:xfrm>
            <a:off x="959690" y="2967335"/>
            <a:ext cx="10272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Prof. Dr.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Teh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Ying Wah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 </a:t>
            </a:r>
            <a:endParaRPr lang="en-MY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99221"/>
            <a:ext cx="11809312" cy="1169540"/>
          </a:xfrm>
        </p:spPr>
        <p:txBody>
          <a:bodyPr/>
          <a:lstStyle/>
          <a:p>
            <a:r>
              <a:rPr lang="en-US" dirty="0"/>
              <a:t>An introduction to the Flask Python web app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DB9E5-F171-41D9-A886-0753BF648486}"/>
              </a:ext>
            </a:extLst>
          </p:cNvPr>
          <p:cNvSpPr txBox="1"/>
          <p:nvPr/>
        </p:nvSpPr>
        <p:spPr>
          <a:xfrm>
            <a:off x="0" y="1772817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There are a number of frameworks for Python, including Flask, Tornado, Pyramid, and Django.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series is designed to help developers answer that question by comparing those four frameworks.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compare their features and operations, I'll take each one through the process of constructing an API for a simple To-Do List web application. The API is itself fairly straightforward: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New visitors to the site should be able to register new accounts.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Registered users can log in, log out, see information for their profiles, and edit their information.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Registered users can create new task items, see their existing tasks, and edit existing tasks.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4.   All this rounds out to a compact set of API endpoints that each backend must implement, along with the allowed HTTP methods: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GET /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POST /accounts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POST /accounts/login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GET /accounts/logout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GET, PUT, DELETE /accounts/&lt;str : username&gt;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GET, POST /accounts/&lt;str : username&gt;/tasks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GET, PUT, DELETE /accounts/&lt;str : username&gt;/tasks/&lt;int : id&gt;</a:t>
            </a:r>
          </a:p>
          <a:p>
            <a:pPr lvl="1"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5.   Each framework has a different way to put together its routes, models, views, database interaction, and overall application configuration. I’ll              describe those aspects of each framework in this series, which will begin with Flask</a:t>
            </a:r>
          </a:p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MY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99220"/>
            <a:ext cx="11449272" cy="1325563"/>
          </a:xfrm>
        </p:spPr>
        <p:txBody>
          <a:bodyPr/>
          <a:lstStyle/>
          <a:p>
            <a:r>
              <a:rPr lang="en-US" dirty="0"/>
              <a:t>An introduction to the Flask Python web app framework (continues..)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A427-3A52-461A-AC44-D47EAB94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12192000" cy="530120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MY" sz="1600" b="1" dirty="0">
                <a:latin typeface="Calibri" panose="020F0502020204030204" pitchFamily="34" charset="0"/>
                <a:cs typeface="Calibri" panose="020F0502020204030204" pitchFamily="34" charset="0"/>
              </a:rPr>
              <a:t>Flask </a:t>
            </a:r>
            <a:r>
              <a:rPr lang="en-MY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startup</a:t>
            </a:r>
            <a:r>
              <a:rPr lang="en-MY" sz="1600" b="1" dirty="0">
                <a:latin typeface="Calibri" panose="020F0502020204030204" pitchFamily="34" charset="0"/>
                <a:cs typeface="Calibri" panose="020F0502020204030204" pitchFamily="34" charset="0"/>
              </a:rPr>
              <a:t> and configuration </a:t>
            </a:r>
            <a:r>
              <a:rPr lang="en-MY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Like most widely used Python libraries, the Flask package is installable from the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Python Package Index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MY" sz="1600" dirty="0">
                <a:latin typeface="Calibri" panose="020F0502020204030204" pitchFamily="34" charset="0"/>
                <a:cs typeface="Calibri" panose="020F0502020204030204" pitchFamily="34" charset="0"/>
              </a:rPr>
              <a:t>flask-</a:t>
            </a:r>
            <a:r>
              <a:rPr lang="en-MY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-MY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Connecting the database in Flask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 Flask is very much a "do it yourself" web framework. This means there's no built-in database interaction, but the flask-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package will connect a SQL database (via database URL) to a Flask application.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MY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Defining objects in Flask </a:t>
            </a:r>
            <a:r>
              <a:rPr lang="en-MY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flask-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package leverages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set up and inform the database structure. I’ve define a model that will live in the database by inheriting from the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db.Model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object and define the attributes of those models as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db.Column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instances. For each column, you must specify a data type, so you'll pass that data type into the call to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db.Column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as the first argument.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MY" sz="1600" b="1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relationships </a:t>
            </a:r>
            <a:r>
              <a:rPr lang="en-MY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this web, users own multiple tasks, and each task is owned by only one user. This is an example of a "many-to-one" relationship, also known as a foreign key relationship, where the tasks are the "many" and the user owning those tasks is the "one."</a:t>
            </a:r>
            <a:endParaRPr lang="en-MY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MY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Initializing the database </a:t>
            </a:r>
            <a:r>
              <a:rPr lang="en-MY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Flask doesn't come with its own database-management utility, so I've came out with own code to handling updates to database tables with help of Flask-Migrate tool/library.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MY" sz="1600" b="1" dirty="0">
                <a:latin typeface="Calibri" panose="020F0502020204030204" pitchFamily="34" charset="0"/>
                <a:cs typeface="Calibri" panose="020F0502020204030204" pitchFamily="34" charset="0"/>
              </a:rPr>
              <a:t>Views and URL config </a:t>
            </a:r>
            <a:r>
              <a:rPr lang="en-MY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last bits needed to connect the entire application are the views and routes. In web development, a "view" (in concept) is functionality that runs when a specific access point (a "route") in your application is hit.</a:t>
            </a:r>
            <a:endParaRPr lang="en-MY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Flask requests and the DB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To communicate with the database within a view, you must use the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object that was populated toward the top of the script. Its session attribute is your connection to the database when you want to make changes.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MY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MY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MY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MY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Bloodbank</a:t>
            </a:r>
            <a:r>
              <a:rPr lang="en-US" dirty="0"/>
              <a:t> Web - Functionality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28446-C03A-4E3D-B7E9-2FA855537567}"/>
              </a:ext>
            </a:extLst>
          </p:cNvPr>
          <p:cNvSpPr txBox="1"/>
          <p:nvPr/>
        </p:nvSpPr>
        <p:spPr>
          <a:xfrm>
            <a:off x="345724" y="1740781"/>
            <a:ext cx="92786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general, there are two portion for this web. One for “Users” and another one for “Admin”. Below are the list of functionalities for </a:t>
            </a:r>
            <a:r>
              <a:rPr lang="en-US" sz="20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:-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 User Registration and Login, Logout.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2. Update your Profile , Delete your account.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3. Request/contact for Blood.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4. Notification's for Requests.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5. Search for Blood.</a:t>
            </a:r>
            <a:endParaRPr lang="en-MY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89A36-74F4-4DDC-88E8-27082FAF664F}"/>
              </a:ext>
            </a:extLst>
          </p:cNvPr>
          <p:cNvSpPr txBox="1"/>
          <p:nvPr/>
        </p:nvSpPr>
        <p:spPr>
          <a:xfrm>
            <a:off x="345724" y="4365104"/>
            <a:ext cx="9926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Below list are the functionalities for </a:t>
            </a:r>
            <a:r>
              <a:rPr lang="en-US" sz="20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:-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2. Add blood in the Blood Bank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3. Edit blood donors and their details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4. Contact registered users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5. Delete users/entries</a:t>
            </a:r>
            <a:endParaRPr lang="en-MY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2">
            <a:extLst>
              <a:ext uri="{FF2B5EF4-FFF2-40B4-BE49-F238E27FC236}">
                <a16:creationId xmlns:a16="http://schemas.microsoft.com/office/drawing/2014/main" id="{7D33F8A7-6508-4A66-88BD-AF46681FDEE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90" y="332705"/>
            <a:ext cx="6236973" cy="633665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0C36C0D-3312-41DB-85CA-5C226965AE0C}"/>
              </a:ext>
            </a:extLst>
          </p:cNvPr>
          <p:cNvGrpSpPr/>
          <p:nvPr/>
        </p:nvGrpSpPr>
        <p:grpSpPr>
          <a:xfrm>
            <a:off x="335360" y="5496286"/>
            <a:ext cx="5046771" cy="813034"/>
            <a:chOff x="0" y="2477085"/>
            <a:chExt cx="5046771" cy="81303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4E71C9-3779-4FB8-9B4C-6F1109B6EC24}"/>
                </a:ext>
              </a:extLst>
            </p:cNvPr>
            <p:cNvSpPr/>
            <p:nvPr/>
          </p:nvSpPr>
          <p:spPr>
            <a:xfrm>
              <a:off x="0" y="2477085"/>
              <a:ext cx="5046771" cy="8130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8754660-3E07-4DAA-947A-404B0430ACDC}"/>
                </a:ext>
              </a:extLst>
            </p:cNvPr>
            <p:cNvSpPr txBox="1"/>
            <p:nvPr/>
          </p:nvSpPr>
          <p:spPr>
            <a:xfrm>
              <a:off x="0" y="2477085"/>
              <a:ext cx="5046771" cy="439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Step 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FFBA3E-E384-4476-8982-02BDD593ADF9}"/>
              </a:ext>
            </a:extLst>
          </p:cNvPr>
          <p:cNvGrpSpPr/>
          <p:nvPr/>
        </p:nvGrpSpPr>
        <p:grpSpPr>
          <a:xfrm>
            <a:off x="335360" y="5919064"/>
            <a:ext cx="2523385" cy="373995"/>
            <a:chOff x="0" y="2899863"/>
            <a:chExt cx="2523385" cy="37399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1F34316-06AB-4668-A77C-343061629839}"/>
                </a:ext>
              </a:extLst>
            </p:cNvPr>
            <p:cNvSpPr/>
            <p:nvPr/>
          </p:nvSpPr>
          <p:spPr>
            <a:xfrm>
              <a:off x="0" y="2899863"/>
              <a:ext cx="2523385" cy="373995"/>
            </a:xfrm>
            <a:prstGeom prst="rect">
              <a:avLst/>
            </a:prstGeom>
          </p:spPr>
          <p:style>
            <a:ln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CEF6E0-EA1C-40EE-8335-012DFE8EABFF}"/>
                </a:ext>
              </a:extLst>
            </p:cNvPr>
            <p:cNvSpPr txBox="1"/>
            <p:nvPr/>
          </p:nvSpPr>
          <p:spPr>
            <a:xfrm>
              <a:off x="0" y="2899863"/>
              <a:ext cx="2523385" cy="3739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16510" rIns="92456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Search and check notification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11340F-107B-4681-A230-48B05C8469F4}"/>
              </a:ext>
            </a:extLst>
          </p:cNvPr>
          <p:cNvGrpSpPr/>
          <p:nvPr/>
        </p:nvGrpSpPr>
        <p:grpSpPr>
          <a:xfrm>
            <a:off x="2858745" y="5919064"/>
            <a:ext cx="2523385" cy="373995"/>
            <a:chOff x="2523385" y="2899863"/>
            <a:chExt cx="2523385" cy="37399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B7C0A78-4F4D-4F64-BC6F-9A27C6F00BCC}"/>
                </a:ext>
              </a:extLst>
            </p:cNvPr>
            <p:cNvSpPr/>
            <p:nvPr/>
          </p:nvSpPr>
          <p:spPr>
            <a:xfrm>
              <a:off x="2523385" y="2899863"/>
              <a:ext cx="2523385" cy="373995"/>
            </a:xfrm>
            <a:prstGeom prst="rect">
              <a:avLst/>
            </a:prstGeom>
          </p:spPr>
          <p:style>
            <a:ln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16A839D-9E58-498F-B358-72ABAC5FBCB6}"/>
                </a:ext>
              </a:extLst>
            </p:cNvPr>
            <p:cNvSpPr txBox="1"/>
            <p:nvPr/>
          </p:nvSpPr>
          <p:spPr>
            <a:xfrm>
              <a:off x="2523385" y="2899863"/>
              <a:ext cx="2523385" cy="3739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16510" rIns="92456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User can search by blood group &amp; </a:t>
              </a:r>
              <a:r>
                <a:rPr lang="en-US" sz="1300" kern="1200" dirty="0" err="1"/>
                <a:t>donorname</a:t>
              </a:r>
              <a:r>
                <a:rPr lang="en-US" sz="1300" kern="1200" dirty="0"/>
                <a:t>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773C0A-0A84-4235-9921-D524C11936C8}"/>
              </a:ext>
            </a:extLst>
          </p:cNvPr>
          <p:cNvGrpSpPr/>
          <p:nvPr/>
        </p:nvGrpSpPr>
        <p:grpSpPr>
          <a:xfrm>
            <a:off x="335360" y="4258034"/>
            <a:ext cx="5046771" cy="1250447"/>
            <a:chOff x="0" y="1238833"/>
            <a:chExt cx="5046771" cy="1250447"/>
          </a:xfrm>
        </p:grpSpPr>
        <p:sp>
          <p:nvSpPr>
            <p:cNvPr id="55" name="Callout: Up Arrow 54">
              <a:extLst>
                <a:ext uri="{FF2B5EF4-FFF2-40B4-BE49-F238E27FC236}">
                  <a16:creationId xmlns:a16="http://schemas.microsoft.com/office/drawing/2014/main" id="{AF5C6723-5229-41D0-BE45-D9C03C9304DD}"/>
                </a:ext>
              </a:extLst>
            </p:cNvPr>
            <p:cNvSpPr/>
            <p:nvPr/>
          </p:nvSpPr>
          <p:spPr>
            <a:xfrm rot="10800000">
              <a:off x="0" y="1238833"/>
              <a:ext cx="5046771" cy="1250447"/>
            </a:xfrm>
            <a:prstGeom prst="upArrowCallou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Callout: Up Arrow 10">
              <a:extLst>
                <a:ext uri="{FF2B5EF4-FFF2-40B4-BE49-F238E27FC236}">
                  <a16:creationId xmlns:a16="http://schemas.microsoft.com/office/drawing/2014/main" id="{8F36A6C3-6020-4E8A-A583-4BEA75963EBE}"/>
                </a:ext>
              </a:extLst>
            </p:cNvPr>
            <p:cNvSpPr txBox="1"/>
            <p:nvPr/>
          </p:nvSpPr>
          <p:spPr>
            <a:xfrm>
              <a:off x="0" y="1238833"/>
              <a:ext cx="5046771" cy="4389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Step 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FBF6D5-251F-437B-92F4-4B7440F461A7}"/>
              </a:ext>
            </a:extLst>
          </p:cNvPr>
          <p:cNvGrpSpPr/>
          <p:nvPr/>
        </p:nvGrpSpPr>
        <p:grpSpPr>
          <a:xfrm>
            <a:off x="335360" y="4696941"/>
            <a:ext cx="2523385" cy="373883"/>
            <a:chOff x="0" y="1677740"/>
            <a:chExt cx="2523385" cy="37388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4DB1F1-5303-4AB5-9D0D-628D21BA9A75}"/>
                </a:ext>
              </a:extLst>
            </p:cNvPr>
            <p:cNvSpPr/>
            <p:nvPr/>
          </p:nvSpPr>
          <p:spPr>
            <a:xfrm>
              <a:off x="0" y="1677740"/>
              <a:ext cx="2523385" cy="373883"/>
            </a:xfrm>
            <a:prstGeom prst="rect">
              <a:avLst/>
            </a:prstGeom>
          </p:spPr>
          <p:style>
            <a:ln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779436-04DC-4F6F-8343-349471176697}"/>
                </a:ext>
              </a:extLst>
            </p:cNvPr>
            <p:cNvSpPr txBox="1"/>
            <p:nvPr/>
          </p:nvSpPr>
          <p:spPr>
            <a:xfrm>
              <a:off x="0" y="1677740"/>
              <a:ext cx="2523385" cy="3738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16510" rIns="92456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User Login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205BFB-835B-4783-8E26-A917FBA8532B}"/>
              </a:ext>
            </a:extLst>
          </p:cNvPr>
          <p:cNvGrpSpPr/>
          <p:nvPr/>
        </p:nvGrpSpPr>
        <p:grpSpPr>
          <a:xfrm>
            <a:off x="2858745" y="4696941"/>
            <a:ext cx="2523385" cy="373883"/>
            <a:chOff x="2523385" y="1677740"/>
            <a:chExt cx="2523385" cy="37388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09634B-4D09-4A4A-845D-2B3D00A2D281}"/>
                </a:ext>
              </a:extLst>
            </p:cNvPr>
            <p:cNvSpPr/>
            <p:nvPr/>
          </p:nvSpPr>
          <p:spPr>
            <a:xfrm>
              <a:off x="2523385" y="1677740"/>
              <a:ext cx="2523385" cy="373883"/>
            </a:xfrm>
            <a:prstGeom prst="rect">
              <a:avLst/>
            </a:prstGeom>
          </p:spPr>
          <p:style>
            <a:ln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A8D3183-05E3-4429-B7EE-53FDD9CA51F8}"/>
                </a:ext>
              </a:extLst>
            </p:cNvPr>
            <p:cNvSpPr txBox="1"/>
            <p:nvPr/>
          </p:nvSpPr>
          <p:spPr>
            <a:xfrm>
              <a:off x="2523385" y="1677740"/>
              <a:ext cx="2523385" cy="3738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16510" rIns="92456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Login with email ID and password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2DB9456-CF83-415F-AF69-740BC4AFDEFF}"/>
              </a:ext>
            </a:extLst>
          </p:cNvPr>
          <p:cNvGrpSpPr/>
          <p:nvPr/>
        </p:nvGrpSpPr>
        <p:grpSpPr>
          <a:xfrm>
            <a:off x="335360" y="3019201"/>
            <a:ext cx="5046771" cy="1250447"/>
            <a:chOff x="0" y="0"/>
            <a:chExt cx="5046771" cy="1250447"/>
          </a:xfrm>
        </p:grpSpPr>
        <p:sp>
          <p:nvSpPr>
            <p:cNvPr id="49" name="Callout: Up Arrow 48">
              <a:extLst>
                <a:ext uri="{FF2B5EF4-FFF2-40B4-BE49-F238E27FC236}">
                  <a16:creationId xmlns:a16="http://schemas.microsoft.com/office/drawing/2014/main" id="{18FB9429-6BC3-43B7-9BDB-EB8C641268AB}"/>
                </a:ext>
              </a:extLst>
            </p:cNvPr>
            <p:cNvSpPr/>
            <p:nvPr/>
          </p:nvSpPr>
          <p:spPr>
            <a:xfrm rot="10800000">
              <a:off x="0" y="0"/>
              <a:ext cx="5046771" cy="1250447"/>
            </a:xfrm>
            <a:prstGeom prst="upArrowCallou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Callout: Up Arrow 16">
              <a:extLst>
                <a:ext uri="{FF2B5EF4-FFF2-40B4-BE49-F238E27FC236}">
                  <a16:creationId xmlns:a16="http://schemas.microsoft.com/office/drawing/2014/main" id="{8247C072-2BCD-4805-9913-DA0EA31AD2D5}"/>
                </a:ext>
              </a:extLst>
            </p:cNvPr>
            <p:cNvSpPr txBox="1"/>
            <p:nvPr/>
          </p:nvSpPr>
          <p:spPr>
            <a:xfrm>
              <a:off x="0" y="0"/>
              <a:ext cx="5046771" cy="4389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Step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8A6900-A153-4EB6-A112-A8E9984E0770}"/>
              </a:ext>
            </a:extLst>
          </p:cNvPr>
          <p:cNvGrpSpPr/>
          <p:nvPr/>
        </p:nvGrpSpPr>
        <p:grpSpPr>
          <a:xfrm>
            <a:off x="335360" y="3458689"/>
            <a:ext cx="2523385" cy="373883"/>
            <a:chOff x="0" y="439488"/>
            <a:chExt cx="2523385" cy="37388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2497CF-D623-4F66-AA97-5709218B6A80}"/>
                </a:ext>
              </a:extLst>
            </p:cNvPr>
            <p:cNvSpPr/>
            <p:nvPr/>
          </p:nvSpPr>
          <p:spPr>
            <a:xfrm>
              <a:off x="0" y="439488"/>
              <a:ext cx="2523385" cy="373883"/>
            </a:xfrm>
            <a:prstGeom prst="rect">
              <a:avLst/>
            </a:prstGeom>
          </p:spPr>
          <p:style>
            <a:ln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0941FC-6BDD-446E-B3CD-EB1EF47AF91F}"/>
                </a:ext>
              </a:extLst>
            </p:cNvPr>
            <p:cNvSpPr txBox="1"/>
            <p:nvPr/>
          </p:nvSpPr>
          <p:spPr>
            <a:xfrm>
              <a:off x="0" y="439488"/>
              <a:ext cx="2523385" cy="3738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16510" rIns="92456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Register as Donor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413F508-F50A-4929-8DF6-A4A400E2A464}"/>
              </a:ext>
            </a:extLst>
          </p:cNvPr>
          <p:cNvGrpSpPr/>
          <p:nvPr/>
        </p:nvGrpSpPr>
        <p:grpSpPr>
          <a:xfrm>
            <a:off x="2858745" y="3458689"/>
            <a:ext cx="2523385" cy="373883"/>
            <a:chOff x="2523385" y="439488"/>
            <a:chExt cx="2523385" cy="37388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109E2D6-D24A-4F21-B529-44587E1677D5}"/>
                </a:ext>
              </a:extLst>
            </p:cNvPr>
            <p:cNvSpPr/>
            <p:nvPr/>
          </p:nvSpPr>
          <p:spPr>
            <a:xfrm>
              <a:off x="2523385" y="439488"/>
              <a:ext cx="2523385" cy="373883"/>
            </a:xfrm>
            <a:prstGeom prst="rect">
              <a:avLst/>
            </a:prstGeom>
          </p:spPr>
          <p:style>
            <a:ln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E82CCF-AB62-41DC-A5A1-8F82579FF4C9}"/>
                </a:ext>
              </a:extLst>
            </p:cNvPr>
            <p:cNvSpPr txBox="1"/>
            <p:nvPr/>
          </p:nvSpPr>
          <p:spPr>
            <a:xfrm>
              <a:off x="2523385" y="439488"/>
              <a:ext cx="2523385" cy="3738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16510" rIns="92456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Name, Address, Blood Group, Email address, Password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8F335AE3-7CFF-4AC6-AA4B-9EAA1D9770E7}"/>
              </a:ext>
            </a:extLst>
          </p:cNvPr>
          <p:cNvSpPr/>
          <p:nvPr/>
        </p:nvSpPr>
        <p:spPr>
          <a:xfrm>
            <a:off x="119337" y="235858"/>
            <a:ext cx="540059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BloodBank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Web - Users (Part 1)</a:t>
            </a:r>
          </a:p>
          <a:p>
            <a:pPr algn="ctr"/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MY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BloodBank</a:t>
            </a:r>
            <a:r>
              <a:rPr lang="en-US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Web – Users (Part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400" y="1860696"/>
            <a:ext cx="4800600" cy="762000"/>
          </a:xfrm>
        </p:spPr>
        <p:txBody>
          <a:bodyPr/>
          <a:lstStyle/>
          <a:p>
            <a:pPr algn="ctr"/>
            <a:r>
              <a:rPr lang="en-US" dirty="0"/>
              <a:t>User’s Login Page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Search option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86F4C8-8FE2-40C9-9979-06619D6F7A5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24600" y="2780928"/>
            <a:ext cx="5604048" cy="367240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3D30D4-924D-4714-BFDD-C1180CDB370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9376" y="2780928"/>
            <a:ext cx="538802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BloodBank</a:t>
            </a:r>
            <a:r>
              <a:rPr lang="en-US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Web – Users (Part 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076" y="1635827"/>
            <a:ext cx="4800600" cy="762000"/>
          </a:xfrm>
        </p:spPr>
        <p:txBody>
          <a:bodyPr/>
          <a:lstStyle/>
          <a:p>
            <a:pPr algn="ctr"/>
            <a:r>
              <a:rPr lang="en-US" dirty="0"/>
              <a:t>Donor Profile &amp; Delete Account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4374" y="1635827"/>
            <a:ext cx="4800600" cy="762000"/>
          </a:xfrm>
        </p:spPr>
        <p:txBody>
          <a:bodyPr/>
          <a:lstStyle/>
          <a:p>
            <a:pPr algn="ctr"/>
            <a:r>
              <a:rPr lang="en-US" dirty="0"/>
              <a:t>Check Notification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1BB077E-35A1-4298-B2B4-2F3496B0F12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3352" y="2397827"/>
            <a:ext cx="5604048" cy="4199525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F67E073-BDF0-4097-B293-969569BDFE17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4600" y="2397827"/>
            <a:ext cx="5604048" cy="419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159679"/>
            <a:ext cx="9277672" cy="685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BloodBank</a:t>
            </a:r>
            <a:r>
              <a:rPr lang="en-US" sz="40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Web – Admin (Part 1)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9791D-ADF2-4454-87B5-42D07A92D9F8}"/>
              </a:ext>
            </a:extLst>
          </p:cNvPr>
          <p:cNvSpPr/>
          <p:nvPr/>
        </p:nvSpPr>
        <p:spPr>
          <a:xfrm>
            <a:off x="3135630" y="692696"/>
            <a:ext cx="55493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Dashboard View - Admin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CB18A9-6A72-4175-873B-0E0EC29053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7448" y="1268760"/>
            <a:ext cx="10081120" cy="3773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1756F5-F5E8-4A18-91A0-BA8A76E203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7448" y="5041822"/>
            <a:ext cx="10081120" cy="14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BloodBank</a:t>
            </a:r>
            <a:r>
              <a:rPr lang="en-US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Web – Admin (Part 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3F386-4CDD-4538-AEBD-540FAD1B6E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76528" y="1634510"/>
            <a:ext cx="6048672" cy="5129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180F8-6A96-425C-A7F6-651C846152E6}"/>
              </a:ext>
            </a:extLst>
          </p:cNvPr>
          <p:cNvSpPr txBox="1"/>
          <p:nvPr/>
        </p:nvSpPr>
        <p:spPr>
          <a:xfrm>
            <a:off x="623392" y="2276872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Blood – Adding new donor’s information as per below :-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Blood group</a:t>
            </a:r>
          </a:p>
          <a:p>
            <a:pPr marL="342900" indent="-342900"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AutoNum type="arabicPeriod"/>
            </a:pPr>
            <a:r>
              <a:rPr lang="en-US" dirty="0"/>
              <a:t>Gender</a:t>
            </a:r>
          </a:p>
          <a:p>
            <a:pPr marL="342900" indent="-342900">
              <a:buAutoNum type="arabicPeriod"/>
            </a:pPr>
            <a:r>
              <a:rPr lang="en-US" dirty="0"/>
              <a:t>Quantity</a:t>
            </a:r>
          </a:p>
          <a:p>
            <a:pPr marL="342900" indent="-342900">
              <a:buAutoNum type="arabicPeriod"/>
            </a:pPr>
            <a:r>
              <a:rPr lang="en-US" dirty="0"/>
              <a:t>Donor’s weight</a:t>
            </a:r>
          </a:p>
          <a:p>
            <a:pPr marL="342900" indent="-342900">
              <a:buAutoNum type="arabicPeriod"/>
            </a:pPr>
            <a:r>
              <a:rPr lang="en-US" dirty="0"/>
              <a:t>Contacts (email &amp; phone number)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2759</TotalTime>
  <Words>640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Britannic Bold</vt:lpstr>
      <vt:lpstr>Calibri</vt:lpstr>
      <vt:lpstr>Franklin Gothic Medium</vt:lpstr>
      <vt:lpstr>Wingdings</vt:lpstr>
      <vt:lpstr>Medical Design 16x9</vt:lpstr>
      <vt:lpstr>WQD7005  (DATA MINING)</vt:lpstr>
      <vt:lpstr>An introduction to the Flask Python web app framework</vt:lpstr>
      <vt:lpstr>An introduction to the Flask Python web app framework (continues..)</vt:lpstr>
      <vt:lpstr>Bloodbank Web - Functionality</vt:lpstr>
      <vt:lpstr>PowerPoint Presentation</vt:lpstr>
      <vt:lpstr>BloodBank Web – Users (Part 2)</vt:lpstr>
      <vt:lpstr>BloodBank Web – Users (Part 3)</vt:lpstr>
      <vt:lpstr>BloodBank Web – Admin (Part 1)</vt:lpstr>
      <vt:lpstr>BloodBank Web – Admin (Part 2)</vt:lpstr>
      <vt:lpstr>BloodBank Web – Admin (Part 3)</vt:lpstr>
      <vt:lpstr>BloodBank Web – Backend</vt:lpstr>
      <vt:lpstr>Let’s move to live demo..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WQD7005  (DATA MINING)</dc:title>
  <dc:creator>Sivanesan Pillai Thayasegamanay</dc:creator>
  <cp:lastModifiedBy>Sivanesan Pillai Thayasegamanay</cp:lastModifiedBy>
  <cp:revision>30</cp:revision>
  <dcterms:created xsi:type="dcterms:W3CDTF">2020-06-02T07:29:57Z</dcterms:created>
  <dcterms:modified xsi:type="dcterms:W3CDTF">2020-06-04T05:29:43Z</dcterms:modified>
</cp:coreProperties>
</file>