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68" r:id="rId3"/>
    <p:sldId id="257" r:id="rId4"/>
    <p:sldId id="259" r:id="rId5"/>
    <p:sldId id="265" r:id="rId6"/>
    <p:sldId id="266" r:id="rId7"/>
    <p:sldId id="267" r:id="rId8"/>
    <p:sldId id="269" r:id="rId9"/>
    <p:sldId id="261" r:id="rId10"/>
    <p:sldId id="263" r:id="rId11"/>
    <p:sldId id="26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2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9" d="100"/>
          <a:sy n="99" d="100"/>
        </p:scale>
        <p:origin x="-1816" y="-2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DFCE129A-B211-904B-8D75-79DA9699ADE6}" type="datetimeFigureOut">
              <a:rPr lang="en-US" smtClean="0"/>
              <a:t>20/05/2013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C1CD0-C85F-4042-9162-382955AE1425}" type="slidenum">
              <a:rPr lang="en-US" smtClean="0"/>
              <a:t>‹#›</a:t>
            </a:fld>
            <a:endParaRPr lang="en-US"/>
          </a:p>
        </p:txBody>
      </p:sp>
    </p:spTree>
    <p:extLst>
      <p:ext uri="{BB962C8B-B14F-4D97-AF65-F5344CB8AC3E}">
        <p14:creationId xmlns:p14="http://schemas.microsoft.com/office/powerpoint/2010/main" val="1414470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DFCE129A-B211-904B-8D75-79DA9699ADE6}" type="datetimeFigureOut">
              <a:rPr lang="en-US" smtClean="0"/>
              <a:t>20/05/2013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C1CD0-C85F-4042-9162-382955AE1425}" type="slidenum">
              <a:rPr lang="en-US" smtClean="0"/>
              <a:t>‹#›</a:t>
            </a:fld>
            <a:endParaRPr lang="en-US"/>
          </a:p>
        </p:txBody>
      </p:sp>
    </p:spTree>
    <p:extLst>
      <p:ext uri="{BB962C8B-B14F-4D97-AF65-F5344CB8AC3E}">
        <p14:creationId xmlns:p14="http://schemas.microsoft.com/office/powerpoint/2010/main" val="2275731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DFCE129A-B211-904B-8D75-79DA9699ADE6}" type="datetimeFigureOut">
              <a:rPr lang="en-US" smtClean="0"/>
              <a:t>20/05/2013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C1CD0-C85F-4042-9162-382955AE1425}" type="slidenum">
              <a:rPr lang="en-US" smtClean="0"/>
              <a:t>‹#›</a:t>
            </a:fld>
            <a:endParaRPr lang="en-US"/>
          </a:p>
        </p:txBody>
      </p:sp>
    </p:spTree>
    <p:extLst>
      <p:ext uri="{BB962C8B-B14F-4D97-AF65-F5344CB8AC3E}">
        <p14:creationId xmlns:p14="http://schemas.microsoft.com/office/powerpoint/2010/main" val="514946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DFCE129A-B211-904B-8D75-79DA9699ADE6}" type="datetimeFigureOut">
              <a:rPr lang="en-US" smtClean="0"/>
              <a:t>20/05/2013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C1CD0-C85F-4042-9162-382955AE1425}" type="slidenum">
              <a:rPr lang="en-US" smtClean="0"/>
              <a:t>‹#›</a:t>
            </a:fld>
            <a:endParaRPr lang="en-US"/>
          </a:p>
        </p:txBody>
      </p:sp>
    </p:spTree>
    <p:extLst>
      <p:ext uri="{BB962C8B-B14F-4D97-AF65-F5344CB8AC3E}">
        <p14:creationId xmlns:p14="http://schemas.microsoft.com/office/powerpoint/2010/main" val="1993240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DFCE129A-B211-904B-8D75-79DA9699ADE6}" type="datetimeFigureOut">
              <a:rPr lang="en-US" smtClean="0"/>
              <a:t>20/05/2013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C1CD0-C85F-4042-9162-382955AE1425}" type="slidenum">
              <a:rPr lang="en-US" smtClean="0"/>
              <a:t>‹#›</a:t>
            </a:fld>
            <a:endParaRPr lang="en-US"/>
          </a:p>
        </p:txBody>
      </p:sp>
    </p:spTree>
    <p:extLst>
      <p:ext uri="{BB962C8B-B14F-4D97-AF65-F5344CB8AC3E}">
        <p14:creationId xmlns:p14="http://schemas.microsoft.com/office/powerpoint/2010/main" val="2211321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DFCE129A-B211-904B-8D75-79DA9699ADE6}" type="datetimeFigureOut">
              <a:rPr lang="en-US" smtClean="0"/>
              <a:t>20/05/2013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FC1CD0-C85F-4042-9162-382955AE1425}" type="slidenum">
              <a:rPr lang="en-US" smtClean="0"/>
              <a:t>‹#›</a:t>
            </a:fld>
            <a:endParaRPr lang="en-US"/>
          </a:p>
        </p:txBody>
      </p:sp>
    </p:spTree>
    <p:extLst>
      <p:ext uri="{BB962C8B-B14F-4D97-AF65-F5344CB8AC3E}">
        <p14:creationId xmlns:p14="http://schemas.microsoft.com/office/powerpoint/2010/main" val="2215166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DFCE129A-B211-904B-8D75-79DA9699ADE6}" type="datetimeFigureOut">
              <a:rPr lang="en-US" smtClean="0"/>
              <a:t>20/05/2013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FC1CD0-C85F-4042-9162-382955AE1425}" type="slidenum">
              <a:rPr lang="en-US" smtClean="0"/>
              <a:t>‹#›</a:t>
            </a:fld>
            <a:endParaRPr lang="en-US"/>
          </a:p>
        </p:txBody>
      </p:sp>
    </p:spTree>
    <p:extLst>
      <p:ext uri="{BB962C8B-B14F-4D97-AF65-F5344CB8AC3E}">
        <p14:creationId xmlns:p14="http://schemas.microsoft.com/office/powerpoint/2010/main" val="3360842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DFCE129A-B211-904B-8D75-79DA9699ADE6}" type="datetimeFigureOut">
              <a:rPr lang="en-US" smtClean="0"/>
              <a:t>20/05/2013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FC1CD0-C85F-4042-9162-382955AE1425}" type="slidenum">
              <a:rPr lang="en-US" smtClean="0"/>
              <a:t>‹#›</a:t>
            </a:fld>
            <a:endParaRPr lang="en-US"/>
          </a:p>
        </p:txBody>
      </p:sp>
    </p:spTree>
    <p:extLst>
      <p:ext uri="{BB962C8B-B14F-4D97-AF65-F5344CB8AC3E}">
        <p14:creationId xmlns:p14="http://schemas.microsoft.com/office/powerpoint/2010/main" val="455793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CE129A-B211-904B-8D75-79DA9699ADE6}" type="datetimeFigureOut">
              <a:rPr lang="en-US" smtClean="0"/>
              <a:t>20/05/2013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FC1CD0-C85F-4042-9162-382955AE1425}" type="slidenum">
              <a:rPr lang="en-US" smtClean="0"/>
              <a:t>‹#›</a:t>
            </a:fld>
            <a:endParaRPr lang="en-US"/>
          </a:p>
        </p:txBody>
      </p:sp>
    </p:spTree>
    <p:extLst>
      <p:ext uri="{BB962C8B-B14F-4D97-AF65-F5344CB8AC3E}">
        <p14:creationId xmlns:p14="http://schemas.microsoft.com/office/powerpoint/2010/main" val="4266632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FCE129A-B211-904B-8D75-79DA9699ADE6}" type="datetimeFigureOut">
              <a:rPr lang="en-US" smtClean="0"/>
              <a:t>20/05/2013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FC1CD0-C85F-4042-9162-382955AE1425}" type="slidenum">
              <a:rPr lang="en-US" smtClean="0"/>
              <a:t>‹#›</a:t>
            </a:fld>
            <a:endParaRPr lang="en-US"/>
          </a:p>
        </p:txBody>
      </p:sp>
    </p:spTree>
    <p:extLst>
      <p:ext uri="{BB962C8B-B14F-4D97-AF65-F5344CB8AC3E}">
        <p14:creationId xmlns:p14="http://schemas.microsoft.com/office/powerpoint/2010/main" val="393052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FCE129A-B211-904B-8D75-79DA9699ADE6}" type="datetimeFigureOut">
              <a:rPr lang="en-US" smtClean="0"/>
              <a:t>20/05/2013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FC1CD0-C85F-4042-9162-382955AE1425}" type="slidenum">
              <a:rPr lang="en-US" smtClean="0"/>
              <a:t>‹#›</a:t>
            </a:fld>
            <a:endParaRPr lang="en-US"/>
          </a:p>
        </p:txBody>
      </p:sp>
    </p:spTree>
    <p:extLst>
      <p:ext uri="{BB962C8B-B14F-4D97-AF65-F5344CB8AC3E}">
        <p14:creationId xmlns:p14="http://schemas.microsoft.com/office/powerpoint/2010/main" val="29370406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CE129A-B211-904B-8D75-79DA9699ADE6}" type="datetimeFigureOut">
              <a:rPr lang="en-US" smtClean="0"/>
              <a:t>20/05/2013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FC1CD0-C85F-4042-9162-382955AE1425}" type="slidenum">
              <a:rPr lang="en-US" smtClean="0"/>
              <a:t>‹#›</a:t>
            </a:fld>
            <a:endParaRPr lang="en-US"/>
          </a:p>
        </p:txBody>
      </p:sp>
    </p:spTree>
    <p:extLst>
      <p:ext uri="{BB962C8B-B14F-4D97-AF65-F5344CB8AC3E}">
        <p14:creationId xmlns:p14="http://schemas.microsoft.com/office/powerpoint/2010/main" val="533014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50541"/>
            <a:ext cx="7772400" cy="1470025"/>
          </a:xfrm>
        </p:spPr>
        <p:txBody>
          <a:bodyPr/>
          <a:lstStyle/>
          <a:p>
            <a:r>
              <a:rPr lang="en-US" dirty="0" smtClean="0"/>
              <a:t>Terrapinn GES summit</a:t>
            </a:r>
            <a:endParaRPr lang="en-US" dirty="0"/>
          </a:p>
        </p:txBody>
      </p:sp>
      <p:sp>
        <p:nvSpPr>
          <p:cNvPr id="3" name="Subtitle 2"/>
          <p:cNvSpPr>
            <a:spLocks noGrp="1"/>
          </p:cNvSpPr>
          <p:nvPr>
            <p:ph type="subTitle" idx="1"/>
          </p:nvPr>
        </p:nvSpPr>
        <p:spPr>
          <a:xfrm>
            <a:off x="1371600" y="2500761"/>
            <a:ext cx="6400800" cy="1752600"/>
          </a:xfrm>
        </p:spPr>
        <p:txBody>
          <a:bodyPr>
            <a:normAutofit/>
          </a:bodyPr>
          <a:lstStyle/>
          <a:p>
            <a:r>
              <a:rPr lang="en-US" dirty="0" smtClean="0"/>
              <a:t>User case and product requirements</a:t>
            </a:r>
          </a:p>
          <a:p>
            <a:endParaRPr lang="en-US" dirty="0" smtClean="0"/>
          </a:p>
          <a:p>
            <a:r>
              <a:rPr lang="en-US" sz="2400" dirty="0" smtClean="0"/>
              <a:t>Ollie B</a:t>
            </a:r>
            <a:endParaRPr lang="en-US" sz="2400" dirty="0"/>
          </a:p>
        </p:txBody>
      </p:sp>
      <p:grpSp>
        <p:nvGrpSpPr>
          <p:cNvPr id="4" name="Group 3"/>
          <p:cNvGrpSpPr/>
          <p:nvPr/>
        </p:nvGrpSpPr>
        <p:grpSpPr>
          <a:xfrm>
            <a:off x="2185809" y="4253361"/>
            <a:ext cx="1444847" cy="1529030"/>
            <a:chOff x="5829300" y="3020115"/>
            <a:chExt cx="2857500" cy="2857500"/>
          </a:xfrm>
        </p:grpSpPr>
        <p:pic>
          <p:nvPicPr>
            <p:cNvPr id="5" name="Picture 4"/>
            <p:cNvPicPr>
              <a:picLocks noChangeAspect="1"/>
            </p:cNvPicPr>
            <p:nvPr/>
          </p:nvPicPr>
          <p:blipFill>
            <a:blip r:embed="rId2"/>
            <a:stretch>
              <a:fillRect/>
            </a:stretch>
          </p:blipFill>
          <p:spPr>
            <a:xfrm>
              <a:off x="5829300" y="3020115"/>
              <a:ext cx="2857500" cy="2857500"/>
            </a:xfrm>
            <a:prstGeom prst="rect">
              <a:avLst/>
            </a:prstGeom>
          </p:spPr>
        </p:pic>
        <p:pic>
          <p:nvPicPr>
            <p:cNvPr id="6" name="Picture 5" descr="cloud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7" name="Oval 6"/>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3783056" y="4253361"/>
            <a:ext cx="1444847" cy="1529030"/>
            <a:chOff x="5829300" y="3020115"/>
            <a:chExt cx="2857500" cy="2857500"/>
          </a:xfrm>
        </p:grpSpPr>
        <p:pic>
          <p:nvPicPr>
            <p:cNvPr id="10" name="Picture 9"/>
            <p:cNvPicPr>
              <a:picLocks noChangeAspect="1"/>
            </p:cNvPicPr>
            <p:nvPr/>
          </p:nvPicPr>
          <p:blipFill>
            <a:blip r:embed="rId2"/>
            <a:stretch>
              <a:fillRect/>
            </a:stretch>
          </p:blipFill>
          <p:spPr>
            <a:xfrm>
              <a:off x="5829300" y="3020115"/>
              <a:ext cx="2857500" cy="2857500"/>
            </a:xfrm>
            <a:prstGeom prst="rect">
              <a:avLst/>
            </a:prstGeom>
          </p:spPr>
        </p:pic>
        <p:pic>
          <p:nvPicPr>
            <p:cNvPr id="11" name="Picture 10" descr="cloud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12" name="Oval 11"/>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5380303" y="4253361"/>
            <a:ext cx="1444847" cy="1529030"/>
            <a:chOff x="5829300" y="3020115"/>
            <a:chExt cx="2857500" cy="2857500"/>
          </a:xfrm>
        </p:grpSpPr>
        <p:pic>
          <p:nvPicPr>
            <p:cNvPr id="14" name="Picture 13"/>
            <p:cNvPicPr>
              <a:picLocks noChangeAspect="1"/>
            </p:cNvPicPr>
            <p:nvPr/>
          </p:nvPicPr>
          <p:blipFill>
            <a:blip r:embed="rId2"/>
            <a:stretch>
              <a:fillRect/>
            </a:stretch>
          </p:blipFill>
          <p:spPr>
            <a:xfrm>
              <a:off x="5829300" y="3020115"/>
              <a:ext cx="2857500" cy="2857500"/>
            </a:xfrm>
            <a:prstGeom prst="rect">
              <a:avLst/>
            </a:prstGeom>
          </p:spPr>
        </p:pic>
        <p:pic>
          <p:nvPicPr>
            <p:cNvPr id="15" name="Picture 14" descr="cloud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16" name="Oval 15"/>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95112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registration considerations</a:t>
            </a:r>
            <a:endParaRPr lang="en-US" dirty="0"/>
          </a:p>
        </p:txBody>
      </p:sp>
      <p:sp>
        <p:nvSpPr>
          <p:cNvPr id="3" name="Content Placeholder 2"/>
          <p:cNvSpPr>
            <a:spLocks noGrp="1"/>
          </p:cNvSpPr>
          <p:nvPr>
            <p:ph idx="1"/>
          </p:nvPr>
        </p:nvSpPr>
        <p:spPr/>
        <p:txBody>
          <a:bodyPr/>
          <a:lstStyle/>
          <a:p>
            <a:r>
              <a:rPr lang="en-US" dirty="0" smtClean="0"/>
              <a:t>User doesn’t have LinkedIn</a:t>
            </a:r>
          </a:p>
          <a:p>
            <a:pPr lvl="1"/>
            <a:r>
              <a:rPr lang="en-US" dirty="0" smtClean="0"/>
              <a:t>User manually creates profile via a form </a:t>
            </a:r>
          </a:p>
          <a:p>
            <a:r>
              <a:rPr lang="en-US" dirty="0" smtClean="0"/>
              <a:t>User doesn’t share mobile phone number</a:t>
            </a:r>
          </a:p>
          <a:p>
            <a:r>
              <a:rPr lang="en-US" dirty="0" smtClean="0"/>
              <a:t>We use existing Terrapinn CRM data to create profiles – Feed can be provided be Terrapin </a:t>
            </a:r>
          </a:p>
        </p:txBody>
      </p:sp>
    </p:spTree>
    <p:extLst>
      <p:ext uri="{BB962C8B-B14F-4D97-AF65-F5344CB8AC3E}">
        <p14:creationId xmlns:p14="http://schemas.microsoft.com/office/powerpoint/2010/main" val="13967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summit considerations</a:t>
            </a:r>
            <a:endParaRPr lang="en-US" dirty="0"/>
          </a:p>
        </p:txBody>
      </p:sp>
      <p:sp>
        <p:nvSpPr>
          <p:cNvPr id="3" name="Content Placeholder 2"/>
          <p:cNvSpPr>
            <a:spLocks noGrp="1"/>
          </p:cNvSpPr>
          <p:nvPr>
            <p:ph idx="1"/>
          </p:nvPr>
        </p:nvSpPr>
        <p:spPr/>
        <p:txBody>
          <a:bodyPr/>
          <a:lstStyle/>
          <a:p>
            <a:r>
              <a:rPr lang="en-US" dirty="0" smtClean="0"/>
              <a:t>Who owns the profiles? </a:t>
            </a:r>
            <a:endParaRPr lang="en-US" dirty="0"/>
          </a:p>
          <a:p>
            <a:r>
              <a:rPr lang="en-US" dirty="0" smtClean="0"/>
              <a:t>Can we integrate this into Terrapinn CRM or Event Genie? </a:t>
            </a:r>
          </a:p>
          <a:p>
            <a:r>
              <a:rPr lang="en-US" b="1" dirty="0" smtClean="0"/>
              <a:t>How do attendees continue to network though the application post event?</a:t>
            </a:r>
          </a:p>
          <a:p>
            <a:pPr marL="457200" lvl="1" indent="0">
              <a:buNone/>
            </a:pPr>
            <a:endParaRPr lang="en-US" dirty="0" smtClean="0"/>
          </a:p>
        </p:txBody>
      </p:sp>
    </p:spTree>
    <p:extLst>
      <p:ext uri="{BB962C8B-B14F-4D97-AF65-F5344CB8AC3E}">
        <p14:creationId xmlns:p14="http://schemas.microsoft.com/office/powerpoint/2010/main" val="2611685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564274" y="2701705"/>
            <a:ext cx="818228" cy="1172255"/>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53951" y="854895"/>
            <a:ext cx="2010140" cy="1384995"/>
          </a:xfrm>
          <a:prstGeom prst="rect">
            <a:avLst/>
          </a:prstGeom>
          <a:noFill/>
          <a:ln>
            <a:solidFill>
              <a:schemeClr val="tx1"/>
            </a:solidFill>
          </a:ln>
        </p:spPr>
        <p:txBody>
          <a:bodyPr wrap="square" rtlCol="0">
            <a:spAutoFit/>
          </a:bodyPr>
          <a:lstStyle/>
          <a:p>
            <a:r>
              <a:rPr lang="en-US" sz="1400" dirty="0" smtClean="0"/>
              <a:t>Attendee card that has been programmed with profile information based on online LinkedIn authorization is tapped at networking station</a:t>
            </a:r>
            <a:endParaRPr lang="en-US" sz="1400" dirty="0"/>
          </a:p>
        </p:txBody>
      </p:sp>
      <p:sp>
        <p:nvSpPr>
          <p:cNvPr id="10" name="Rectangle 9"/>
          <p:cNvSpPr/>
          <p:nvPr/>
        </p:nvSpPr>
        <p:spPr>
          <a:xfrm>
            <a:off x="2403527" y="956168"/>
            <a:ext cx="3953374" cy="312304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rotWithShape="1">
          <a:blip r:embed="rId2"/>
          <a:srcRect b="25500"/>
          <a:stretch/>
        </p:blipFill>
        <p:spPr>
          <a:xfrm rot="5400000">
            <a:off x="1485587" y="3186148"/>
            <a:ext cx="609220" cy="356996"/>
          </a:xfrm>
          <a:prstGeom prst="rect">
            <a:avLst/>
          </a:prstGeom>
        </p:spPr>
      </p:pic>
      <p:sp>
        <p:nvSpPr>
          <p:cNvPr id="12" name="Rectangle 11"/>
          <p:cNvSpPr/>
          <p:nvPr/>
        </p:nvSpPr>
        <p:spPr>
          <a:xfrm>
            <a:off x="2403527" y="956168"/>
            <a:ext cx="3953374" cy="347776"/>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tx1"/>
                </a:solidFill>
              </a:rPr>
              <a:t>Hi Ollie Bath</a:t>
            </a:r>
            <a:endParaRPr lang="en-US" sz="1200" b="1" dirty="0">
              <a:solidFill>
                <a:schemeClr val="tx1"/>
              </a:solidFill>
            </a:endParaRPr>
          </a:p>
        </p:txBody>
      </p:sp>
      <p:sp>
        <p:nvSpPr>
          <p:cNvPr id="13" name="TextBox 12"/>
          <p:cNvSpPr txBox="1"/>
          <p:nvPr/>
        </p:nvSpPr>
        <p:spPr>
          <a:xfrm>
            <a:off x="637549" y="3137122"/>
            <a:ext cx="708317" cy="276999"/>
          </a:xfrm>
          <a:prstGeom prst="rect">
            <a:avLst/>
          </a:prstGeom>
          <a:noFill/>
        </p:spPr>
        <p:txBody>
          <a:bodyPr wrap="square" rtlCol="0">
            <a:spAutoFit/>
          </a:bodyPr>
          <a:lstStyle/>
          <a:p>
            <a:r>
              <a:rPr lang="en-US" sz="1200" b="1" dirty="0" smtClean="0"/>
              <a:t>ID: 123</a:t>
            </a:r>
            <a:endParaRPr lang="en-US" sz="1200" b="1" dirty="0"/>
          </a:p>
        </p:txBody>
      </p:sp>
      <p:sp>
        <p:nvSpPr>
          <p:cNvPr id="14" name="Rectangle 13"/>
          <p:cNvSpPr/>
          <p:nvPr/>
        </p:nvSpPr>
        <p:spPr>
          <a:xfrm>
            <a:off x="2403527" y="1303943"/>
            <a:ext cx="3953374" cy="543991"/>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r"/>
            <a:r>
              <a:rPr lang="en-US" sz="1200" b="1" dirty="0" smtClean="0">
                <a:solidFill>
                  <a:schemeClr val="tx1"/>
                </a:solidFill>
              </a:rPr>
              <a:t>You have 2networking tokens remaining</a:t>
            </a:r>
          </a:p>
          <a:p>
            <a:pPr algn="r"/>
            <a:r>
              <a:rPr lang="en-US" sz="1200" b="1" dirty="0" smtClean="0">
                <a:solidFill>
                  <a:schemeClr val="tx1"/>
                </a:solidFill>
              </a:rPr>
              <a:t>Select who you’d like to chat to</a:t>
            </a:r>
            <a:endParaRPr lang="en-US" sz="1200" b="1" dirty="0">
              <a:solidFill>
                <a:schemeClr val="tx1"/>
              </a:solidFill>
            </a:endParaRPr>
          </a:p>
        </p:txBody>
      </p:sp>
      <p:sp>
        <p:nvSpPr>
          <p:cNvPr id="16" name="Rectangle 15"/>
          <p:cNvSpPr/>
          <p:nvPr/>
        </p:nvSpPr>
        <p:spPr>
          <a:xfrm>
            <a:off x="2403526" y="1872730"/>
            <a:ext cx="1819641" cy="205363"/>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tx1"/>
                </a:solidFill>
              </a:rPr>
              <a:t>Name</a:t>
            </a:r>
            <a:endParaRPr lang="en-US" sz="1200" b="1" dirty="0">
              <a:solidFill>
                <a:schemeClr val="tx1"/>
              </a:solidFill>
            </a:endParaRPr>
          </a:p>
        </p:txBody>
      </p:sp>
      <p:sp>
        <p:nvSpPr>
          <p:cNvPr id="17" name="Rectangle 16"/>
          <p:cNvSpPr/>
          <p:nvPr/>
        </p:nvSpPr>
        <p:spPr>
          <a:xfrm>
            <a:off x="2403526" y="2079398"/>
            <a:ext cx="1819641" cy="787226"/>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solidFill>
                <a:schemeClr val="tx1"/>
              </a:solidFill>
            </a:endParaRPr>
          </a:p>
        </p:txBody>
      </p:sp>
      <p:sp>
        <p:nvSpPr>
          <p:cNvPr id="18" name="Oval 17"/>
          <p:cNvSpPr/>
          <p:nvPr/>
        </p:nvSpPr>
        <p:spPr>
          <a:xfrm>
            <a:off x="2636551" y="1355691"/>
            <a:ext cx="233849" cy="233849"/>
          </a:xfrm>
          <a:prstGeom prst="ellipse">
            <a:avLst/>
          </a:prstGeom>
          <a:solidFill>
            <a:srgbClr val="00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2996561" y="1355691"/>
            <a:ext cx="233849" cy="233849"/>
          </a:xfrm>
          <a:prstGeom prst="ellipse">
            <a:avLst/>
          </a:prstGeom>
          <a:solidFill>
            <a:srgbClr val="00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3338925" y="1355691"/>
            <a:ext cx="233849" cy="233849"/>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2403526" y="2619629"/>
            <a:ext cx="1819641" cy="261763"/>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tx1"/>
                </a:solidFill>
              </a:rPr>
              <a:t>Skills</a:t>
            </a:r>
            <a:endParaRPr lang="en-US" sz="1200" b="1" dirty="0">
              <a:solidFill>
                <a:schemeClr val="tx1"/>
              </a:solidFill>
            </a:endParaRPr>
          </a:p>
        </p:txBody>
      </p:sp>
      <p:sp>
        <p:nvSpPr>
          <p:cNvPr id="29" name="Rectangle 28"/>
          <p:cNvSpPr/>
          <p:nvPr/>
        </p:nvSpPr>
        <p:spPr>
          <a:xfrm>
            <a:off x="2403526" y="2357866"/>
            <a:ext cx="1819641" cy="261763"/>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tx1"/>
                </a:solidFill>
              </a:rPr>
              <a:t>Title</a:t>
            </a:r>
            <a:endParaRPr lang="en-US" sz="1200" b="1" dirty="0">
              <a:solidFill>
                <a:schemeClr val="tx1"/>
              </a:solidFill>
            </a:endParaRPr>
          </a:p>
        </p:txBody>
      </p:sp>
      <p:sp>
        <p:nvSpPr>
          <p:cNvPr id="30" name="Rectangle 29"/>
          <p:cNvSpPr/>
          <p:nvPr/>
        </p:nvSpPr>
        <p:spPr>
          <a:xfrm>
            <a:off x="2403526" y="2085444"/>
            <a:ext cx="1819641" cy="261763"/>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tx1"/>
                </a:solidFill>
              </a:rPr>
              <a:t>Company</a:t>
            </a:r>
            <a:endParaRPr lang="en-US" sz="1200" b="1" dirty="0">
              <a:solidFill>
                <a:schemeClr val="tx1"/>
              </a:solidFill>
            </a:endParaRPr>
          </a:p>
        </p:txBody>
      </p:sp>
      <p:pic>
        <p:nvPicPr>
          <p:cNvPr id="41" name="Picture 40"/>
          <p:cNvPicPr>
            <a:picLocks noChangeAspect="1"/>
          </p:cNvPicPr>
          <p:nvPr/>
        </p:nvPicPr>
        <p:blipFill>
          <a:blip r:embed="rId3"/>
          <a:stretch>
            <a:fillRect/>
          </a:stretch>
        </p:blipFill>
        <p:spPr>
          <a:xfrm>
            <a:off x="4223167" y="1847935"/>
            <a:ext cx="2133734" cy="443529"/>
          </a:xfrm>
          <a:prstGeom prst="rect">
            <a:avLst/>
          </a:prstGeom>
          <a:ln>
            <a:solidFill>
              <a:schemeClr val="tx1"/>
            </a:solidFill>
          </a:ln>
        </p:spPr>
      </p:pic>
      <p:pic>
        <p:nvPicPr>
          <p:cNvPr id="43" name="Picture 42"/>
          <p:cNvPicPr>
            <a:picLocks noChangeAspect="1"/>
          </p:cNvPicPr>
          <p:nvPr/>
        </p:nvPicPr>
        <p:blipFill>
          <a:blip r:embed="rId3"/>
          <a:stretch>
            <a:fillRect/>
          </a:stretch>
        </p:blipFill>
        <p:spPr>
          <a:xfrm>
            <a:off x="4223167" y="2297920"/>
            <a:ext cx="2133734" cy="443529"/>
          </a:xfrm>
          <a:prstGeom prst="rect">
            <a:avLst/>
          </a:prstGeom>
          <a:solidFill>
            <a:srgbClr val="008000">
              <a:alpha val="25000"/>
            </a:srgbClr>
          </a:solidFill>
          <a:ln>
            <a:solidFill>
              <a:schemeClr val="tx1"/>
            </a:solidFill>
          </a:ln>
        </p:spPr>
      </p:pic>
      <p:pic>
        <p:nvPicPr>
          <p:cNvPr id="44" name="Picture 43"/>
          <p:cNvPicPr>
            <a:picLocks noChangeAspect="1"/>
          </p:cNvPicPr>
          <p:nvPr/>
        </p:nvPicPr>
        <p:blipFill>
          <a:blip r:embed="rId3"/>
          <a:stretch>
            <a:fillRect/>
          </a:stretch>
        </p:blipFill>
        <p:spPr>
          <a:xfrm>
            <a:off x="4223167" y="2732311"/>
            <a:ext cx="2133734" cy="443529"/>
          </a:xfrm>
          <a:prstGeom prst="rect">
            <a:avLst/>
          </a:prstGeom>
          <a:ln>
            <a:solidFill>
              <a:schemeClr val="tx1"/>
            </a:solidFill>
          </a:ln>
        </p:spPr>
      </p:pic>
      <p:pic>
        <p:nvPicPr>
          <p:cNvPr id="45" name="Picture 44"/>
          <p:cNvPicPr>
            <a:picLocks noChangeAspect="1"/>
          </p:cNvPicPr>
          <p:nvPr/>
        </p:nvPicPr>
        <p:blipFill>
          <a:blip r:embed="rId3"/>
          <a:stretch>
            <a:fillRect/>
          </a:stretch>
        </p:blipFill>
        <p:spPr>
          <a:xfrm>
            <a:off x="4223167" y="3175840"/>
            <a:ext cx="2133734" cy="443529"/>
          </a:xfrm>
          <a:prstGeom prst="rect">
            <a:avLst/>
          </a:prstGeom>
          <a:ln>
            <a:solidFill>
              <a:schemeClr val="tx1"/>
            </a:solidFill>
          </a:ln>
        </p:spPr>
      </p:pic>
      <p:pic>
        <p:nvPicPr>
          <p:cNvPr id="46" name="Picture 45"/>
          <p:cNvPicPr>
            <a:picLocks noChangeAspect="1"/>
          </p:cNvPicPr>
          <p:nvPr/>
        </p:nvPicPr>
        <p:blipFill>
          <a:blip r:embed="rId3"/>
          <a:stretch>
            <a:fillRect/>
          </a:stretch>
        </p:blipFill>
        <p:spPr>
          <a:xfrm>
            <a:off x="4223167" y="3635679"/>
            <a:ext cx="2133734" cy="443529"/>
          </a:xfrm>
          <a:prstGeom prst="rect">
            <a:avLst/>
          </a:prstGeom>
          <a:ln>
            <a:solidFill>
              <a:schemeClr val="tx1"/>
            </a:solidFill>
          </a:ln>
        </p:spPr>
      </p:pic>
      <p:sp>
        <p:nvSpPr>
          <p:cNvPr id="47" name="Rectangle 46"/>
          <p:cNvSpPr/>
          <p:nvPr/>
        </p:nvSpPr>
        <p:spPr>
          <a:xfrm>
            <a:off x="4223167" y="2297920"/>
            <a:ext cx="2133734" cy="434391"/>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solidFill>
                <a:schemeClr val="tx1"/>
              </a:solidFill>
            </a:endParaRPr>
          </a:p>
        </p:txBody>
      </p:sp>
      <p:sp>
        <p:nvSpPr>
          <p:cNvPr id="48" name="Rectangle 47"/>
          <p:cNvSpPr/>
          <p:nvPr/>
        </p:nvSpPr>
        <p:spPr>
          <a:xfrm>
            <a:off x="4223167" y="2270868"/>
            <a:ext cx="2133734" cy="470581"/>
          </a:xfrm>
          <a:prstGeom prst="rect">
            <a:avLst/>
          </a:prstGeom>
          <a:solidFill>
            <a:schemeClr val="bg1">
              <a:lumMod val="75000"/>
              <a:alpha val="32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solidFill>
                <a:schemeClr val="tx1"/>
              </a:solidFill>
            </a:endParaRPr>
          </a:p>
        </p:txBody>
      </p:sp>
      <p:sp>
        <p:nvSpPr>
          <p:cNvPr id="49" name="Rounded Rectangle 48"/>
          <p:cNvSpPr/>
          <p:nvPr/>
        </p:nvSpPr>
        <p:spPr>
          <a:xfrm>
            <a:off x="2636551" y="3254763"/>
            <a:ext cx="1443127" cy="532134"/>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Speak to Pete</a:t>
            </a:r>
            <a:endParaRPr lang="en-US" sz="1600" dirty="0"/>
          </a:p>
        </p:txBody>
      </p:sp>
      <p:sp>
        <p:nvSpPr>
          <p:cNvPr id="50" name="TextBox 49"/>
          <p:cNvSpPr txBox="1"/>
          <p:nvPr/>
        </p:nvSpPr>
        <p:spPr>
          <a:xfrm>
            <a:off x="6684001" y="2803665"/>
            <a:ext cx="2296423" cy="954107"/>
          </a:xfrm>
          <a:prstGeom prst="rect">
            <a:avLst/>
          </a:prstGeom>
          <a:noFill/>
          <a:ln>
            <a:solidFill>
              <a:schemeClr val="tx1"/>
            </a:solidFill>
          </a:ln>
        </p:spPr>
        <p:txBody>
          <a:bodyPr wrap="square" rtlCol="0">
            <a:spAutoFit/>
          </a:bodyPr>
          <a:lstStyle/>
          <a:p>
            <a:r>
              <a:rPr lang="en-US" sz="1400" dirty="0" smtClean="0"/>
              <a:t>User hits the “speak to Pete” button when person is selected. A SMS is then sent to that user.</a:t>
            </a:r>
            <a:endParaRPr lang="en-US" sz="1400" dirty="0"/>
          </a:p>
        </p:txBody>
      </p:sp>
      <p:pic>
        <p:nvPicPr>
          <p:cNvPr id="51" name="Picture 50"/>
          <p:cNvPicPr>
            <a:picLocks noChangeAspect="1"/>
          </p:cNvPicPr>
          <p:nvPr/>
        </p:nvPicPr>
        <p:blipFill>
          <a:blip r:embed="rId4"/>
          <a:stretch>
            <a:fillRect/>
          </a:stretch>
        </p:blipFill>
        <p:spPr>
          <a:xfrm rot="16200000">
            <a:off x="955941" y="3566902"/>
            <a:ext cx="1726415" cy="3351733"/>
          </a:xfrm>
          <a:prstGeom prst="rect">
            <a:avLst/>
          </a:prstGeom>
        </p:spPr>
      </p:pic>
      <p:sp>
        <p:nvSpPr>
          <p:cNvPr id="53" name="TextBox 52"/>
          <p:cNvSpPr txBox="1"/>
          <p:nvPr/>
        </p:nvSpPr>
        <p:spPr>
          <a:xfrm>
            <a:off x="176297" y="434251"/>
            <a:ext cx="387977" cy="369332"/>
          </a:xfrm>
          <a:prstGeom prst="rect">
            <a:avLst/>
          </a:prstGeom>
          <a:noFill/>
          <a:ln>
            <a:solidFill>
              <a:schemeClr val="tx1"/>
            </a:solidFill>
          </a:ln>
        </p:spPr>
        <p:txBody>
          <a:bodyPr wrap="square" rtlCol="0">
            <a:spAutoFit/>
          </a:bodyPr>
          <a:lstStyle/>
          <a:p>
            <a:r>
              <a:rPr lang="en-US" dirty="0" smtClean="0"/>
              <a:t>1.</a:t>
            </a:r>
            <a:endParaRPr lang="en-US" dirty="0"/>
          </a:p>
        </p:txBody>
      </p:sp>
      <p:sp>
        <p:nvSpPr>
          <p:cNvPr id="54" name="TextBox 53"/>
          <p:cNvSpPr txBox="1"/>
          <p:nvPr/>
        </p:nvSpPr>
        <p:spPr>
          <a:xfrm>
            <a:off x="2870400" y="172641"/>
            <a:ext cx="3908425" cy="523220"/>
          </a:xfrm>
          <a:prstGeom prst="rect">
            <a:avLst/>
          </a:prstGeom>
          <a:noFill/>
          <a:ln>
            <a:solidFill>
              <a:schemeClr val="tx1"/>
            </a:solidFill>
          </a:ln>
        </p:spPr>
        <p:txBody>
          <a:bodyPr wrap="square" rtlCol="0">
            <a:spAutoFit/>
          </a:bodyPr>
          <a:lstStyle/>
          <a:p>
            <a:r>
              <a:rPr lang="en-US" sz="1400" dirty="0" smtClean="0"/>
              <a:t>User is now logged in and through filters selects who they want to network with </a:t>
            </a:r>
            <a:endParaRPr lang="en-US" sz="1400" dirty="0"/>
          </a:p>
        </p:txBody>
      </p:sp>
      <p:sp>
        <p:nvSpPr>
          <p:cNvPr id="56" name="TextBox 55"/>
          <p:cNvSpPr txBox="1"/>
          <p:nvPr/>
        </p:nvSpPr>
        <p:spPr>
          <a:xfrm>
            <a:off x="2446392" y="166007"/>
            <a:ext cx="387977" cy="369332"/>
          </a:xfrm>
          <a:prstGeom prst="rect">
            <a:avLst/>
          </a:prstGeom>
          <a:noFill/>
          <a:ln>
            <a:solidFill>
              <a:schemeClr val="tx1"/>
            </a:solidFill>
          </a:ln>
        </p:spPr>
        <p:txBody>
          <a:bodyPr wrap="square" rtlCol="0">
            <a:spAutoFit/>
          </a:bodyPr>
          <a:lstStyle/>
          <a:p>
            <a:r>
              <a:rPr lang="en-US" dirty="0"/>
              <a:t>2</a:t>
            </a:r>
            <a:r>
              <a:rPr lang="en-US" dirty="0" smtClean="0"/>
              <a:t>.</a:t>
            </a:r>
            <a:endParaRPr lang="en-US" dirty="0"/>
          </a:p>
        </p:txBody>
      </p:sp>
      <p:sp>
        <p:nvSpPr>
          <p:cNvPr id="57" name="TextBox 56"/>
          <p:cNvSpPr txBox="1"/>
          <p:nvPr/>
        </p:nvSpPr>
        <p:spPr>
          <a:xfrm>
            <a:off x="6693843" y="2372117"/>
            <a:ext cx="387977" cy="369332"/>
          </a:xfrm>
          <a:prstGeom prst="rect">
            <a:avLst/>
          </a:prstGeom>
          <a:noFill/>
          <a:ln>
            <a:solidFill>
              <a:schemeClr val="tx1"/>
            </a:solidFill>
          </a:ln>
        </p:spPr>
        <p:txBody>
          <a:bodyPr wrap="square" rtlCol="0">
            <a:spAutoFit/>
          </a:bodyPr>
          <a:lstStyle/>
          <a:p>
            <a:r>
              <a:rPr lang="en-US" dirty="0" smtClean="0"/>
              <a:t>3.</a:t>
            </a:r>
            <a:endParaRPr lang="en-US" dirty="0"/>
          </a:p>
        </p:txBody>
      </p:sp>
      <p:sp>
        <p:nvSpPr>
          <p:cNvPr id="58" name="Rectangle 57"/>
          <p:cNvSpPr/>
          <p:nvPr/>
        </p:nvSpPr>
        <p:spPr>
          <a:xfrm>
            <a:off x="701624" y="4778643"/>
            <a:ext cx="2132746" cy="1015663"/>
          </a:xfrm>
          <a:prstGeom prst="rect">
            <a:avLst/>
          </a:prstGeom>
        </p:spPr>
        <p:txBody>
          <a:bodyPr wrap="square">
            <a:spAutoFit/>
          </a:bodyPr>
          <a:lstStyle/>
          <a:p>
            <a:r>
              <a:rPr lang="en-US" sz="1200" i="1" dirty="0" smtClean="0"/>
              <a:t>“ You just won a chip off Ollie! He’s the Head of UK operations at Cloudtags UK and would like to meet up. You game? If so respond to this message</a:t>
            </a:r>
            <a:endParaRPr lang="en-US" sz="1200" dirty="0"/>
          </a:p>
        </p:txBody>
      </p:sp>
      <p:sp>
        <p:nvSpPr>
          <p:cNvPr id="59" name="TextBox 58"/>
          <p:cNvSpPr txBox="1"/>
          <p:nvPr/>
        </p:nvSpPr>
        <p:spPr>
          <a:xfrm>
            <a:off x="757044" y="4491353"/>
            <a:ext cx="2372389" cy="369332"/>
          </a:xfrm>
          <a:prstGeom prst="rect">
            <a:avLst/>
          </a:prstGeom>
          <a:noFill/>
        </p:spPr>
        <p:txBody>
          <a:bodyPr wrap="none" rtlCol="0">
            <a:spAutoFit/>
          </a:bodyPr>
          <a:lstStyle/>
          <a:p>
            <a:r>
              <a:rPr lang="en-US" dirty="0" smtClean="0"/>
              <a:t>From: CloudTags(Ollie)</a:t>
            </a:r>
            <a:endParaRPr lang="en-US" dirty="0"/>
          </a:p>
        </p:txBody>
      </p:sp>
      <p:sp>
        <p:nvSpPr>
          <p:cNvPr id="61" name="Rounded Rectangle 60"/>
          <p:cNvSpPr/>
          <p:nvPr/>
        </p:nvSpPr>
        <p:spPr>
          <a:xfrm>
            <a:off x="4116967" y="4611878"/>
            <a:ext cx="1050213" cy="36933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4071503" y="4611879"/>
            <a:ext cx="1146994" cy="369332"/>
          </a:xfrm>
          <a:prstGeom prst="rect">
            <a:avLst/>
          </a:prstGeom>
          <a:noFill/>
        </p:spPr>
        <p:txBody>
          <a:bodyPr wrap="none" rtlCol="0">
            <a:spAutoFit/>
          </a:bodyPr>
          <a:lstStyle/>
          <a:p>
            <a:r>
              <a:rPr lang="en-US" dirty="0" smtClean="0"/>
              <a:t>CloudTags</a:t>
            </a:r>
            <a:endParaRPr lang="en-US" dirty="0"/>
          </a:p>
        </p:txBody>
      </p:sp>
      <p:sp>
        <p:nvSpPr>
          <p:cNvPr id="63" name="Left-Right Arrow 62"/>
          <p:cNvSpPr/>
          <p:nvPr/>
        </p:nvSpPr>
        <p:spPr>
          <a:xfrm>
            <a:off x="3497064" y="4654240"/>
            <a:ext cx="574439" cy="248806"/>
          </a:xfrm>
          <a:prstGeom prst="lef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4"/>
          <a:stretch>
            <a:fillRect/>
          </a:stretch>
        </p:blipFill>
        <p:spPr>
          <a:xfrm rot="16200000">
            <a:off x="6555545" y="3591293"/>
            <a:ext cx="1726415" cy="3302949"/>
          </a:xfrm>
          <a:prstGeom prst="rect">
            <a:avLst/>
          </a:prstGeom>
        </p:spPr>
      </p:pic>
      <p:sp>
        <p:nvSpPr>
          <p:cNvPr id="65" name="Left-Right Arrow 64"/>
          <p:cNvSpPr/>
          <p:nvPr/>
        </p:nvSpPr>
        <p:spPr>
          <a:xfrm>
            <a:off x="5192839" y="4682237"/>
            <a:ext cx="574439" cy="248806"/>
          </a:xfrm>
          <a:prstGeom prst="lef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6356901" y="4865898"/>
            <a:ext cx="2132746" cy="646331"/>
          </a:xfrm>
          <a:prstGeom prst="rect">
            <a:avLst/>
          </a:prstGeom>
        </p:spPr>
        <p:txBody>
          <a:bodyPr wrap="square">
            <a:spAutoFit/>
          </a:bodyPr>
          <a:lstStyle/>
          <a:p>
            <a:r>
              <a:rPr lang="en-US" sz="1200" i="1" dirty="0" smtClean="0"/>
              <a:t>“ Hi Ollie, thanks for getting in contact. Meet at table 5 at networking area at 1pm? “</a:t>
            </a:r>
            <a:endParaRPr lang="en-US" sz="1200" dirty="0"/>
          </a:p>
        </p:txBody>
      </p:sp>
      <p:sp>
        <p:nvSpPr>
          <p:cNvPr id="67" name="TextBox 66"/>
          <p:cNvSpPr txBox="1"/>
          <p:nvPr/>
        </p:nvSpPr>
        <p:spPr>
          <a:xfrm>
            <a:off x="6356901" y="4561711"/>
            <a:ext cx="2319866" cy="369332"/>
          </a:xfrm>
          <a:prstGeom prst="rect">
            <a:avLst/>
          </a:prstGeom>
          <a:noFill/>
        </p:spPr>
        <p:txBody>
          <a:bodyPr wrap="none" rtlCol="0">
            <a:spAutoFit/>
          </a:bodyPr>
          <a:lstStyle/>
          <a:p>
            <a:r>
              <a:rPr lang="en-US" dirty="0" smtClean="0"/>
              <a:t>From: CloudTags</a:t>
            </a:r>
            <a:r>
              <a:rPr lang="en-US" dirty="0"/>
              <a:t>(</a:t>
            </a:r>
            <a:r>
              <a:rPr lang="en-US" dirty="0" smtClean="0"/>
              <a:t>Pete)</a:t>
            </a:r>
            <a:endParaRPr lang="en-US" dirty="0"/>
          </a:p>
        </p:txBody>
      </p:sp>
      <p:sp>
        <p:nvSpPr>
          <p:cNvPr id="69" name="TextBox 68"/>
          <p:cNvSpPr txBox="1"/>
          <p:nvPr/>
        </p:nvSpPr>
        <p:spPr>
          <a:xfrm>
            <a:off x="275271" y="6321511"/>
            <a:ext cx="387977" cy="369332"/>
          </a:xfrm>
          <a:prstGeom prst="rect">
            <a:avLst/>
          </a:prstGeom>
          <a:noFill/>
          <a:ln>
            <a:solidFill>
              <a:schemeClr val="tx1"/>
            </a:solidFill>
          </a:ln>
        </p:spPr>
        <p:txBody>
          <a:bodyPr wrap="square" rtlCol="0">
            <a:spAutoFit/>
          </a:bodyPr>
          <a:lstStyle/>
          <a:p>
            <a:r>
              <a:rPr lang="en-US" dirty="0"/>
              <a:t>4</a:t>
            </a:r>
            <a:r>
              <a:rPr lang="en-US" dirty="0" smtClean="0"/>
              <a:t>.</a:t>
            </a:r>
            <a:endParaRPr lang="en-US" dirty="0"/>
          </a:p>
        </p:txBody>
      </p:sp>
      <p:sp>
        <p:nvSpPr>
          <p:cNvPr id="70" name="TextBox 69"/>
          <p:cNvSpPr txBox="1"/>
          <p:nvPr/>
        </p:nvSpPr>
        <p:spPr>
          <a:xfrm>
            <a:off x="757044" y="6343360"/>
            <a:ext cx="8120750" cy="307777"/>
          </a:xfrm>
          <a:prstGeom prst="rect">
            <a:avLst/>
          </a:prstGeom>
          <a:noFill/>
          <a:ln>
            <a:solidFill>
              <a:schemeClr val="tx1"/>
            </a:solidFill>
          </a:ln>
        </p:spPr>
        <p:txBody>
          <a:bodyPr wrap="square" rtlCol="0">
            <a:spAutoFit/>
          </a:bodyPr>
          <a:lstStyle/>
          <a:p>
            <a:r>
              <a:rPr lang="en-US" sz="1400" dirty="0" smtClean="0"/>
              <a:t>Now users can blindly communicate via text message facilitated by CloudTags text messaging service </a:t>
            </a:r>
            <a:endParaRPr lang="en-US" sz="1400" dirty="0"/>
          </a:p>
        </p:txBody>
      </p:sp>
    </p:spTree>
    <p:extLst>
      <p:ext uri="{BB962C8B-B14F-4D97-AF65-F5344CB8AC3E}">
        <p14:creationId xmlns:p14="http://schemas.microsoft.com/office/powerpoint/2010/main" val="3538883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Information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World gaming summit being held in Barcelona 9</a:t>
            </a:r>
            <a:r>
              <a:rPr lang="en-US" baseline="30000" dirty="0" smtClean="0"/>
              <a:t>th</a:t>
            </a:r>
            <a:r>
              <a:rPr lang="en-US" dirty="0" smtClean="0"/>
              <a:t>-11</a:t>
            </a:r>
            <a:r>
              <a:rPr lang="en-US" baseline="30000" dirty="0" smtClean="0"/>
              <a:t>th</a:t>
            </a:r>
            <a:r>
              <a:rPr lang="en-US" dirty="0" smtClean="0"/>
              <a:t> July 2013</a:t>
            </a:r>
          </a:p>
          <a:p>
            <a:r>
              <a:rPr lang="en-US" dirty="0" smtClean="0"/>
              <a:t>300 delegates </a:t>
            </a:r>
          </a:p>
          <a:p>
            <a:r>
              <a:rPr lang="en-US" dirty="0" smtClean="0"/>
              <a:t>CT to provide event networking solution</a:t>
            </a:r>
          </a:p>
          <a:p>
            <a:r>
              <a:rPr lang="en-US" dirty="0" smtClean="0"/>
              <a:t>Goal: Increase delegate networking</a:t>
            </a:r>
          </a:p>
          <a:p>
            <a:r>
              <a:rPr lang="en-US" dirty="0" smtClean="0"/>
              <a:t>Solution: </a:t>
            </a:r>
            <a:r>
              <a:rPr lang="en-US" dirty="0" err="1" smtClean="0"/>
              <a:t>Gamify</a:t>
            </a:r>
            <a:r>
              <a:rPr lang="en-US" dirty="0" smtClean="0"/>
              <a:t> networking by having a the currency of networking chips. Attendees can hedge their bets on a meeting with other attendees by using their limited virtual networking  chips associated with their profile. Meetings are setup by tapping NFC tablets located in the networking area of the event. Communication will take place via blind text messaging facilitated by CloudTags. </a:t>
            </a:r>
          </a:p>
        </p:txBody>
      </p:sp>
    </p:spTree>
    <p:extLst>
      <p:ext uri="{BB962C8B-B14F-4D97-AF65-F5344CB8AC3E}">
        <p14:creationId xmlns:p14="http://schemas.microsoft.com/office/powerpoint/2010/main" val="3668361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opt-in and account creation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Terrapinn send all delegates an ‘event networking’  email two weeks prior to event informing them of the amazing, exciting networking “game” they’ll have at the summit. </a:t>
            </a:r>
          </a:p>
          <a:p>
            <a:r>
              <a:rPr lang="en-US" dirty="0" smtClean="0"/>
              <a:t>In order to participate in summit networking delegate click on a link in the email and is directed to a CT/Terrapinn mobile optimized web page and asked to do three things:</a:t>
            </a:r>
          </a:p>
          <a:p>
            <a:pPr lvl="1"/>
            <a:r>
              <a:rPr lang="en-US" dirty="0" smtClean="0"/>
              <a:t>Opt in (terms and conditions)</a:t>
            </a:r>
          </a:p>
          <a:p>
            <a:pPr lvl="1"/>
            <a:r>
              <a:rPr lang="en-US" dirty="0" smtClean="0"/>
              <a:t>Enter their mobile number (it’s explained why they need to do this)</a:t>
            </a:r>
          </a:p>
          <a:p>
            <a:pPr lvl="1"/>
            <a:r>
              <a:rPr lang="en-US" dirty="0" smtClean="0"/>
              <a:t>Connect their linked-in profile</a:t>
            </a:r>
          </a:p>
          <a:p>
            <a:r>
              <a:rPr lang="en-US" dirty="0" smtClean="0"/>
              <a:t>If user opt-in and connects LI and submits mobile number we send confirmation email “congrats you have 3 networking chips” </a:t>
            </a:r>
          </a:p>
          <a:p>
            <a:r>
              <a:rPr lang="en-US" dirty="0" smtClean="0"/>
              <a:t>Prior to the event e</a:t>
            </a:r>
            <a:r>
              <a:rPr lang="en-US" dirty="0" smtClean="0"/>
              <a:t>ach profile will be associated with a NFC card </a:t>
            </a:r>
          </a:p>
          <a:p>
            <a:pPr lvl="1"/>
            <a:r>
              <a:rPr lang="en-US" dirty="0" smtClean="0"/>
              <a:t>With what is the NFC card encode with? Web URL / unique ID? </a:t>
            </a:r>
          </a:p>
          <a:p>
            <a:endParaRPr lang="en-US" dirty="0" smtClean="0"/>
          </a:p>
          <a:p>
            <a:pPr lvl="2"/>
            <a:endParaRPr lang="en-US" dirty="0"/>
          </a:p>
        </p:txBody>
      </p:sp>
    </p:spTree>
    <p:extLst>
      <p:ext uri="{BB962C8B-B14F-4D97-AF65-F5344CB8AC3E}">
        <p14:creationId xmlns:p14="http://schemas.microsoft.com/office/powerpoint/2010/main" val="167603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registration</a:t>
            </a:r>
            <a:endParaRPr lang="en-US" dirty="0"/>
          </a:p>
        </p:txBody>
      </p:sp>
      <p:sp>
        <p:nvSpPr>
          <p:cNvPr id="3" name="Content Placeholder 2"/>
          <p:cNvSpPr>
            <a:spLocks noGrp="1"/>
          </p:cNvSpPr>
          <p:nvPr>
            <p:ph idx="1"/>
          </p:nvPr>
        </p:nvSpPr>
        <p:spPr/>
        <p:txBody>
          <a:bodyPr/>
          <a:lstStyle/>
          <a:p>
            <a:r>
              <a:rPr lang="en-US" dirty="0" smtClean="0"/>
              <a:t>User arrives at event registration to collect pre-programmed and printed NFC card</a:t>
            </a:r>
          </a:p>
          <a:p>
            <a:r>
              <a:rPr lang="en-US" dirty="0" smtClean="0"/>
              <a:t>They present their QR code / proof of ID that Terrapinn sent them</a:t>
            </a:r>
          </a:p>
          <a:p>
            <a:r>
              <a:rPr lang="en-US" dirty="0" smtClean="0"/>
              <a:t>Registration personal hand associated  card to attendee and reminds them of the networking credits/chips</a:t>
            </a:r>
          </a:p>
          <a:p>
            <a:r>
              <a:rPr lang="en-US" dirty="0" smtClean="0"/>
              <a:t>Attendee enter summit </a:t>
            </a:r>
            <a:endParaRPr lang="en-US" dirty="0"/>
          </a:p>
        </p:txBody>
      </p:sp>
    </p:spTree>
    <p:extLst>
      <p:ext uri="{BB962C8B-B14F-4D97-AF65-F5344CB8AC3E}">
        <p14:creationId xmlns:p14="http://schemas.microsoft.com/office/powerpoint/2010/main" val="374800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summit environment</a:t>
            </a:r>
            <a:endParaRPr lang="en-US" dirty="0"/>
          </a:p>
        </p:txBody>
      </p:sp>
      <p:sp>
        <p:nvSpPr>
          <p:cNvPr id="3" name="Content Placeholder 2"/>
          <p:cNvSpPr>
            <a:spLocks noGrp="1"/>
          </p:cNvSpPr>
          <p:nvPr>
            <p:ph idx="1"/>
          </p:nvPr>
        </p:nvSpPr>
        <p:spPr/>
        <p:txBody>
          <a:bodyPr/>
          <a:lstStyle/>
          <a:p>
            <a:r>
              <a:rPr lang="en-US" dirty="0" smtClean="0"/>
              <a:t>There will one speaking theatre</a:t>
            </a:r>
          </a:p>
          <a:p>
            <a:r>
              <a:rPr lang="en-US" dirty="0" smtClean="0"/>
              <a:t>Multiple ‘networking areas’ which include place for attendees to sit down</a:t>
            </a:r>
          </a:p>
          <a:p>
            <a:pPr lvl="1"/>
            <a:r>
              <a:rPr lang="en-US" dirty="0" smtClean="0"/>
              <a:t>In this area we’ll have 10 tablets that users will use to start their networking experience</a:t>
            </a:r>
          </a:p>
          <a:p>
            <a:r>
              <a:rPr lang="en-US" dirty="0" smtClean="0"/>
              <a:t>One large ‘leader board’ screen that will show chips per person – Emulating poker players around a poker table</a:t>
            </a:r>
            <a:endParaRPr lang="en-US" dirty="0"/>
          </a:p>
        </p:txBody>
      </p:sp>
    </p:spTree>
    <p:extLst>
      <p:ext uri="{BB962C8B-B14F-4D97-AF65-F5344CB8AC3E}">
        <p14:creationId xmlns:p14="http://schemas.microsoft.com/office/powerpoint/2010/main" val="793367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happens when I tap a networking station (NFC tablet)</a:t>
            </a:r>
            <a:endParaRPr lang="en-US" dirty="0"/>
          </a:p>
        </p:txBody>
      </p:sp>
      <p:sp>
        <p:nvSpPr>
          <p:cNvPr id="3" name="Content Placeholder 2"/>
          <p:cNvSpPr>
            <a:spLocks noGrp="1"/>
          </p:cNvSpPr>
          <p:nvPr>
            <p:ph idx="1"/>
          </p:nvPr>
        </p:nvSpPr>
        <p:spPr>
          <a:xfrm>
            <a:off x="457200" y="1600200"/>
            <a:ext cx="8229600" cy="4525963"/>
          </a:xfrm>
        </p:spPr>
        <p:txBody>
          <a:bodyPr>
            <a:normAutofit fontScale="70000" lnSpcReduction="20000"/>
          </a:bodyPr>
          <a:lstStyle/>
          <a:p>
            <a:r>
              <a:rPr lang="en-US" dirty="0" smtClean="0"/>
              <a:t>My profile is is pulled up at the top of the screen ‘ Hello Ollie’ showing I have three chips:</a:t>
            </a:r>
          </a:p>
          <a:p>
            <a:r>
              <a:rPr lang="en-US" dirty="0" smtClean="0"/>
              <a:t>I can see a list of all event attendees who have opted in to network</a:t>
            </a:r>
          </a:p>
          <a:p>
            <a:r>
              <a:rPr lang="en-US" dirty="0" smtClean="0"/>
              <a:t>I can FILTER results by; company, title, expertise, name. NOT search functionality.</a:t>
            </a:r>
          </a:p>
          <a:p>
            <a:r>
              <a:rPr lang="en-US" dirty="0" smtClean="0"/>
              <a:t>I select the person I’d like to converse with form the list and a text message is then sent to that person that says </a:t>
            </a:r>
            <a:r>
              <a:rPr lang="en-US" i="1" dirty="0" smtClean="0"/>
              <a:t>“ You just won a chip off Ollie! He’s the Head of UK operations at Cloudtags UK and would like to meet up. You game? If so respond to this message” </a:t>
            </a:r>
          </a:p>
          <a:p>
            <a:r>
              <a:rPr lang="en-US" dirty="0" smtClean="0"/>
              <a:t>Conversation is kicked off this and the exchange of networking chip occur this way. </a:t>
            </a:r>
          </a:p>
          <a:p>
            <a:r>
              <a:rPr lang="en-US" dirty="0" smtClean="0"/>
              <a:t>Attendees can not contact same person more than once. </a:t>
            </a:r>
          </a:p>
        </p:txBody>
      </p:sp>
    </p:spTree>
    <p:extLst>
      <p:ext uri="{BB962C8B-B14F-4D97-AF65-F5344CB8AC3E}">
        <p14:creationId xmlns:p14="http://schemas.microsoft.com/office/powerpoint/2010/main" val="508079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Leaderboard </a:t>
            </a:r>
            <a:endParaRPr lang="en-US" dirty="0"/>
          </a:p>
        </p:txBody>
      </p:sp>
      <p:pic>
        <p:nvPicPr>
          <p:cNvPr id="4" name="Picture 3"/>
          <p:cNvPicPr>
            <a:picLocks noChangeAspect="1"/>
          </p:cNvPicPr>
          <p:nvPr/>
        </p:nvPicPr>
        <p:blipFill>
          <a:blip r:embed="rId2"/>
          <a:stretch>
            <a:fillRect/>
          </a:stretch>
        </p:blipFill>
        <p:spPr>
          <a:xfrm>
            <a:off x="457200" y="1315017"/>
            <a:ext cx="1922750" cy="4919662"/>
          </a:xfrm>
          <a:prstGeom prst="rect">
            <a:avLst/>
          </a:prstGeom>
        </p:spPr>
      </p:pic>
      <p:sp>
        <p:nvSpPr>
          <p:cNvPr id="5" name="Rectangle 4"/>
          <p:cNvSpPr/>
          <p:nvPr/>
        </p:nvSpPr>
        <p:spPr>
          <a:xfrm>
            <a:off x="457200" y="1315017"/>
            <a:ext cx="7073530" cy="5047514"/>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p:nvGrpSpPr>
        <p:grpSpPr>
          <a:xfrm>
            <a:off x="2014149" y="1379154"/>
            <a:ext cx="341540" cy="343453"/>
            <a:chOff x="5829300" y="3020115"/>
            <a:chExt cx="2857500" cy="2857500"/>
          </a:xfrm>
        </p:grpSpPr>
        <p:pic>
          <p:nvPicPr>
            <p:cNvPr id="7" name="Picture 6"/>
            <p:cNvPicPr>
              <a:picLocks noChangeAspect="1"/>
            </p:cNvPicPr>
            <p:nvPr/>
          </p:nvPicPr>
          <p:blipFill>
            <a:blip r:embed="rId3"/>
            <a:stretch>
              <a:fillRect/>
            </a:stretch>
          </p:blipFill>
          <p:spPr>
            <a:xfrm>
              <a:off x="5829300" y="3020115"/>
              <a:ext cx="2857500" cy="2857500"/>
            </a:xfrm>
            <a:prstGeom prst="rect">
              <a:avLst/>
            </a:prstGeom>
          </p:spPr>
        </p:pic>
        <p:pic>
          <p:nvPicPr>
            <p:cNvPr id="8" name="Picture 7"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9" name="Oval 8"/>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487930" y="1385548"/>
            <a:ext cx="341540" cy="343453"/>
            <a:chOff x="5829300" y="3020115"/>
            <a:chExt cx="2857500" cy="2857500"/>
          </a:xfrm>
        </p:grpSpPr>
        <p:pic>
          <p:nvPicPr>
            <p:cNvPr id="18" name="Picture 17"/>
            <p:cNvPicPr>
              <a:picLocks noChangeAspect="1"/>
            </p:cNvPicPr>
            <p:nvPr/>
          </p:nvPicPr>
          <p:blipFill>
            <a:blip r:embed="rId3"/>
            <a:stretch>
              <a:fillRect/>
            </a:stretch>
          </p:blipFill>
          <p:spPr>
            <a:xfrm>
              <a:off x="5829300" y="3020115"/>
              <a:ext cx="2857500" cy="2857500"/>
            </a:xfrm>
            <a:prstGeom prst="rect">
              <a:avLst/>
            </a:prstGeom>
          </p:spPr>
        </p:pic>
        <p:pic>
          <p:nvPicPr>
            <p:cNvPr id="19" name="Picture 18"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20" name="Oval 19"/>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961711" y="1391942"/>
            <a:ext cx="341540" cy="343453"/>
            <a:chOff x="5829300" y="3020115"/>
            <a:chExt cx="2857500" cy="2857500"/>
          </a:xfrm>
        </p:grpSpPr>
        <p:pic>
          <p:nvPicPr>
            <p:cNvPr id="23" name="Picture 22"/>
            <p:cNvPicPr>
              <a:picLocks noChangeAspect="1"/>
            </p:cNvPicPr>
            <p:nvPr/>
          </p:nvPicPr>
          <p:blipFill>
            <a:blip r:embed="rId3"/>
            <a:stretch>
              <a:fillRect/>
            </a:stretch>
          </p:blipFill>
          <p:spPr>
            <a:xfrm>
              <a:off x="5829300" y="3020115"/>
              <a:ext cx="2857500" cy="2857500"/>
            </a:xfrm>
            <a:prstGeom prst="rect">
              <a:avLst/>
            </a:prstGeom>
          </p:spPr>
        </p:pic>
        <p:pic>
          <p:nvPicPr>
            <p:cNvPr id="24" name="Picture 23"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25" name="Oval 24"/>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3435492" y="1398336"/>
            <a:ext cx="341540" cy="343453"/>
            <a:chOff x="5829300" y="3020115"/>
            <a:chExt cx="2857500" cy="2857500"/>
          </a:xfrm>
        </p:grpSpPr>
        <p:pic>
          <p:nvPicPr>
            <p:cNvPr id="27" name="Picture 26"/>
            <p:cNvPicPr>
              <a:picLocks noChangeAspect="1"/>
            </p:cNvPicPr>
            <p:nvPr/>
          </p:nvPicPr>
          <p:blipFill>
            <a:blip r:embed="rId3"/>
            <a:stretch>
              <a:fillRect/>
            </a:stretch>
          </p:blipFill>
          <p:spPr>
            <a:xfrm>
              <a:off x="5829300" y="3020115"/>
              <a:ext cx="2857500" cy="2857500"/>
            </a:xfrm>
            <a:prstGeom prst="rect">
              <a:avLst/>
            </a:prstGeom>
          </p:spPr>
        </p:pic>
        <p:pic>
          <p:nvPicPr>
            <p:cNvPr id="28" name="Picture 27"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29" name="Oval 28"/>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3909273" y="1404730"/>
            <a:ext cx="341540" cy="343453"/>
            <a:chOff x="5829300" y="3020115"/>
            <a:chExt cx="2857500" cy="2857500"/>
          </a:xfrm>
        </p:grpSpPr>
        <p:pic>
          <p:nvPicPr>
            <p:cNvPr id="31" name="Picture 30"/>
            <p:cNvPicPr>
              <a:picLocks noChangeAspect="1"/>
            </p:cNvPicPr>
            <p:nvPr/>
          </p:nvPicPr>
          <p:blipFill>
            <a:blip r:embed="rId3"/>
            <a:stretch>
              <a:fillRect/>
            </a:stretch>
          </p:blipFill>
          <p:spPr>
            <a:xfrm>
              <a:off x="5829300" y="3020115"/>
              <a:ext cx="2857500" cy="2857500"/>
            </a:xfrm>
            <a:prstGeom prst="rect">
              <a:avLst/>
            </a:prstGeom>
          </p:spPr>
        </p:pic>
        <p:pic>
          <p:nvPicPr>
            <p:cNvPr id="32" name="Picture 31"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33" name="Oval 32"/>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4383054" y="1411124"/>
            <a:ext cx="341540" cy="343453"/>
            <a:chOff x="5829300" y="3020115"/>
            <a:chExt cx="2857500" cy="2857500"/>
          </a:xfrm>
        </p:grpSpPr>
        <p:pic>
          <p:nvPicPr>
            <p:cNvPr id="35" name="Picture 34"/>
            <p:cNvPicPr>
              <a:picLocks noChangeAspect="1"/>
            </p:cNvPicPr>
            <p:nvPr/>
          </p:nvPicPr>
          <p:blipFill>
            <a:blip r:embed="rId3"/>
            <a:stretch>
              <a:fillRect/>
            </a:stretch>
          </p:blipFill>
          <p:spPr>
            <a:xfrm>
              <a:off x="5829300" y="3020115"/>
              <a:ext cx="2857500" cy="2857500"/>
            </a:xfrm>
            <a:prstGeom prst="rect">
              <a:avLst/>
            </a:prstGeom>
          </p:spPr>
        </p:pic>
        <p:pic>
          <p:nvPicPr>
            <p:cNvPr id="36" name="Picture 35"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37" name="Oval 36"/>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4856835" y="1417518"/>
            <a:ext cx="341540" cy="343453"/>
            <a:chOff x="5829300" y="3020115"/>
            <a:chExt cx="2857500" cy="2857500"/>
          </a:xfrm>
        </p:grpSpPr>
        <p:pic>
          <p:nvPicPr>
            <p:cNvPr id="39" name="Picture 38"/>
            <p:cNvPicPr>
              <a:picLocks noChangeAspect="1"/>
            </p:cNvPicPr>
            <p:nvPr/>
          </p:nvPicPr>
          <p:blipFill>
            <a:blip r:embed="rId3"/>
            <a:stretch>
              <a:fillRect/>
            </a:stretch>
          </p:blipFill>
          <p:spPr>
            <a:xfrm>
              <a:off x="5829300" y="3020115"/>
              <a:ext cx="2857500" cy="2857500"/>
            </a:xfrm>
            <a:prstGeom prst="rect">
              <a:avLst/>
            </a:prstGeom>
          </p:spPr>
        </p:pic>
        <p:pic>
          <p:nvPicPr>
            <p:cNvPr id="40" name="Picture 39"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41" name="Oval 40"/>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2" name="Group 41"/>
          <p:cNvGrpSpPr/>
          <p:nvPr/>
        </p:nvGrpSpPr>
        <p:grpSpPr>
          <a:xfrm>
            <a:off x="5330615" y="1423911"/>
            <a:ext cx="341540" cy="343453"/>
            <a:chOff x="5829300" y="3020115"/>
            <a:chExt cx="2857500" cy="2857500"/>
          </a:xfrm>
        </p:grpSpPr>
        <p:pic>
          <p:nvPicPr>
            <p:cNvPr id="43" name="Picture 42"/>
            <p:cNvPicPr>
              <a:picLocks noChangeAspect="1"/>
            </p:cNvPicPr>
            <p:nvPr/>
          </p:nvPicPr>
          <p:blipFill>
            <a:blip r:embed="rId3"/>
            <a:stretch>
              <a:fillRect/>
            </a:stretch>
          </p:blipFill>
          <p:spPr>
            <a:xfrm>
              <a:off x="5829300" y="3020115"/>
              <a:ext cx="2857500" cy="2857500"/>
            </a:xfrm>
            <a:prstGeom prst="rect">
              <a:avLst/>
            </a:prstGeom>
          </p:spPr>
        </p:pic>
        <p:pic>
          <p:nvPicPr>
            <p:cNvPr id="44" name="Picture 43"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45" name="Oval 44"/>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 name="Group 45"/>
          <p:cNvGrpSpPr/>
          <p:nvPr/>
        </p:nvGrpSpPr>
        <p:grpSpPr>
          <a:xfrm>
            <a:off x="1995779" y="1869617"/>
            <a:ext cx="341540" cy="343453"/>
            <a:chOff x="5829300" y="3020115"/>
            <a:chExt cx="2857500" cy="2857500"/>
          </a:xfrm>
        </p:grpSpPr>
        <p:pic>
          <p:nvPicPr>
            <p:cNvPr id="47" name="Picture 46"/>
            <p:cNvPicPr>
              <a:picLocks noChangeAspect="1"/>
            </p:cNvPicPr>
            <p:nvPr/>
          </p:nvPicPr>
          <p:blipFill>
            <a:blip r:embed="rId3"/>
            <a:stretch>
              <a:fillRect/>
            </a:stretch>
          </p:blipFill>
          <p:spPr>
            <a:xfrm>
              <a:off x="5829300" y="3020115"/>
              <a:ext cx="2857500" cy="2857500"/>
            </a:xfrm>
            <a:prstGeom prst="rect">
              <a:avLst/>
            </a:prstGeom>
          </p:spPr>
        </p:pic>
        <p:pic>
          <p:nvPicPr>
            <p:cNvPr id="48" name="Picture 47"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49" name="Oval 48"/>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0" name="Group 49"/>
          <p:cNvGrpSpPr/>
          <p:nvPr/>
        </p:nvGrpSpPr>
        <p:grpSpPr>
          <a:xfrm>
            <a:off x="2469560" y="1876011"/>
            <a:ext cx="341540" cy="343453"/>
            <a:chOff x="5829300" y="3020115"/>
            <a:chExt cx="2857500" cy="2857500"/>
          </a:xfrm>
        </p:grpSpPr>
        <p:pic>
          <p:nvPicPr>
            <p:cNvPr id="51" name="Picture 50"/>
            <p:cNvPicPr>
              <a:picLocks noChangeAspect="1"/>
            </p:cNvPicPr>
            <p:nvPr/>
          </p:nvPicPr>
          <p:blipFill>
            <a:blip r:embed="rId3"/>
            <a:stretch>
              <a:fillRect/>
            </a:stretch>
          </p:blipFill>
          <p:spPr>
            <a:xfrm>
              <a:off x="5829300" y="3020115"/>
              <a:ext cx="2857500" cy="2857500"/>
            </a:xfrm>
            <a:prstGeom prst="rect">
              <a:avLst/>
            </a:prstGeom>
          </p:spPr>
        </p:pic>
        <p:pic>
          <p:nvPicPr>
            <p:cNvPr id="52" name="Picture 51"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53" name="Oval 52"/>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2943341" y="1882405"/>
            <a:ext cx="341540" cy="343453"/>
            <a:chOff x="5829300" y="3020115"/>
            <a:chExt cx="2857500" cy="2857500"/>
          </a:xfrm>
        </p:grpSpPr>
        <p:pic>
          <p:nvPicPr>
            <p:cNvPr id="55" name="Picture 54"/>
            <p:cNvPicPr>
              <a:picLocks noChangeAspect="1"/>
            </p:cNvPicPr>
            <p:nvPr/>
          </p:nvPicPr>
          <p:blipFill>
            <a:blip r:embed="rId3"/>
            <a:stretch>
              <a:fillRect/>
            </a:stretch>
          </p:blipFill>
          <p:spPr>
            <a:xfrm>
              <a:off x="5829300" y="3020115"/>
              <a:ext cx="2857500" cy="2857500"/>
            </a:xfrm>
            <a:prstGeom prst="rect">
              <a:avLst/>
            </a:prstGeom>
          </p:spPr>
        </p:pic>
        <p:pic>
          <p:nvPicPr>
            <p:cNvPr id="56" name="Picture 55"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57" name="Oval 56"/>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3417122" y="1888799"/>
            <a:ext cx="341540" cy="343453"/>
            <a:chOff x="5829300" y="3020115"/>
            <a:chExt cx="2857500" cy="2857500"/>
          </a:xfrm>
        </p:grpSpPr>
        <p:pic>
          <p:nvPicPr>
            <p:cNvPr id="59" name="Picture 58"/>
            <p:cNvPicPr>
              <a:picLocks noChangeAspect="1"/>
            </p:cNvPicPr>
            <p:nvPr/>
          </p:nvPicPr>
          <p:blipFill>
            <a:blip r:embed="rId3"/>
            <a:stretch>
              <a:fillRect/>
            </a:stretch>
          </p:blipFill>
          <p:spPr>
            <a:xfrm>
              <a:off x="5829300" y="3020115"/>
              <a:ext cx="2857500" cy="2857500"/>
            </a:xfrm>
            <a:prstGeom prst="rect">
              <a:avLst/>
            </a:prstGeom>
          </p:spPr>
        </p:pic>
        <p:pic>
          <p:nvPicPr>
            <p:cNvPr id="60" name="Picture 59"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61" name="Oval 60"/>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2" name="Group 61"/>
          <p:cNvGrpSpPr/>
          <p:nvPr/>
        </p:nvGrpSpPr>
        <p:grpSpPr>
          <a:xfrm>
            <a:off x="3890903" y="1895193"/>
            <a:ext cx="341540" cy="343453"/>
            <a:chOff x="5829300" y="3020115"/>
            <a:chExt cx="2857500" cy="2857500"/>
          </a:xfrm>
        </p:grpSpPr>
        <p:pic>
          <p:nvPicPr>
            <p:cNvPr id="63" name="Picture 62"/>
            <p:cNvPicPr>
              <a:picLocks noChangeAspect="1"/>
            </p:cNvPicPr>
            <p:nvPr/>
          </p:nvPicPr>
          <p:blipFill>
            <a:blip r:embed="rId3"/>
            <a:stretch>
              <a:fillRect/>
            </a:stretch>
          </p:blipFill>
          <p:spPr>
            <a:xfrm>
              <a:off x="5829300" y="3020115"/>
              <a:ext cx="2857500" cy="2857500"/>
            </a:xfrm>
            <a:prstGeom prst="rect">
              <a:avLst/>
            </a:prstGeom>
          </p:spPr>
        </p:pic>
        <p:pic>
          <p:nvPicPr>
            <p:cNvPr id="64" name="Picture 63"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65" name="Oval 64"/>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6" name="Group 65"/>
          <p:cNvGrpSpPr/>
          <p:nvPr/>
        </p:nvGrpSpPr>
        <p:grpSpPr>
          <a:xfrm>
            <a:off x="4364684" y="1901587"/>
            <a:ext cx="341540" cy="343453"/>
            <a:chOff x="5829300" y="3020115"/>
            <a:chExt cx="2857500" cy="2857500"/>
          </a:xfrm>
        </p:grpSpPr>
        <p:pic>
          <p:nvPicPr>
            <p:cNvPr id="67" name="Picture 66"/>
            <p:cNvPicPr>
              <a:picLocks noChangeAspect="1"/>
            </p:cNvPicPr>
            <p:nvPr/>
          </p:nvPicPr>
          <p:blipFill>
            <a:blip r:embed="rId3"/>
            <a:stretch>
              <a:fillRect/>
            </a:stretch>
          </p:blipFill>
          <p:spPr>
            <a:xfrm>
              <a:off x="5829300" y="3020115"/>
              <a:ext cx="2857500" cy="2857500"/>
            </a:xfrm>
            <a:prstGeom prst="rect">
              <a:avLst/>
            </a:prstGeom>
          </p:spPr>
        </p:pic>
        <p:pic>
          <p:nvPicPr>
            <p:cNvPr id="68" name="Picture 67"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69" name="Oval 68"/>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8" name="Group 77"/>
          <p:cNvGrpSpPr/>
          <p:nvPr/>
        </p:nvGrpSpPr>
        <p:grpSpPr>
          <a:xfrm>
            <a:off x="1977409" y="2360080"/>
            <a:ext cx="341540" cy="343453"/>
            <a:chOff x="5829300" y="3020115"/>
            <a:chExt cx="2857500" cy="2857500"/>
          </a:xfrm>
        </p:grpSpPr>
        <p:pic>
          <p:nvPicPr>
            <p:cNvPr id="79" name="Picture 78"/>
            <p:cNvPicPr>
              <a:picLocks noChangeAspect="1"/>
            </p:cNvPicPr>
            <p:nvPr/>
          </p:nvPicPr>
          <p:blipFill>
            <a:blip r:embed="rId3"/>
            <a:stretch>
              <a:fillRect/>
            </a:stretch>
          </p:blipFill>
          <p:spPr>
            <a:xfrm>
              <a:off x="5829300" y="3020115"/>
              <a:ext cx="2857500" cy="2857500"/>
            </a:xfrm>
            <a:prstGeom prst="rect">
              <a:avLst/>
            </a:prstGeom>
          </p:spPr>
        </p:pic>
        <p:pic>
          <p:nvPicPr>
            <p:cNvPr id="80" name="Picture 79"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81" name="Oval 80"/>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2451190" y="2366474"/>
            <a:ext cx="341540" cy="343453"/>
            <a:chOff x="5829300" y="3020115"/>
            <a:chExt cx="2857500" cy="2857500"/>
          </a:xfrm>
        </p:grpSpPr>
        <p:pic>
          <p:nvPicPr>
            <p:cNvPr id="83" name="Picture 82"/>
            <p:cNvPicPr>
              <a:picLocks noChangeAspect="1"/>
            </p:cNvPicPr>
            <p:nvPr/>
          </p:nvPicPr>
          <p:blipFill>
            <a:blip r:embed="rId3"/>
            <a:stretch>
              <a:fillRect/>
            </a:stretch>
          </p:blipFill>
          <p:spPr>
            <a:xfrm>
              <a:off x="5829300" y="3020115"/>
              <a:ext cx="2857500" cy="2857500"/>
            </a:xfrm>
            <a:prstGeom prst="rect">
              <a:avLst/>
            </a:prstGeom>
          </p:spPr>
        </p:pic>
        <p:pic>
          <p:nvPicPr>
            <p:cNvPr id="84" name="Picture 83"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85" name="Oval 84"/>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6" name="Group 85"/>
          <p:cNvGrpSpPr/>
          <p:nvPr/>
        </p:nvGrpSpPr>
        <p:grpSpPr>
          <a:xfrm>
            <a:off x="2924971" y="2372868"/>
            <a:ext cx="341540" cy="343453"/>
            <a:chOff x="5829300" y="3020115"/>
            <a:chExt cx="2857500" cy="2857500"/>
          </a:xfrm>
        </p:grpSpPr>
        <p:pic>
          <p:nvPicPr>
            <p:cNvPr id="87" name="Picture 86"/>
            <p:cNvPicPr>
              <a:picLocks noChangeAspect="1"/>
            </p:cNvPicPr>
            <p:nvPr/>
          </p:nvPicPr>
          <p:blipFill>
            <a:blip r:embed="rId3"/>
            <a:stretch>
              <a:fillRect/>
            </a:stretch>
          </p:blipFill>
          <p:spPr>
            <a:xfrm>
              <a:off x="5829300" y="3020115"/>
              <a:ext cx="2857500" cy="2857500"/>
            </a:xfrm>
            <a:prstGeom prst="rect">
              <a:avLst/>
            </a:prstGeom>
          </p:spPr>
        </p:pic>
        <p:pic>
          <p:nvPicPr>
            <p:cNvPr id="88" name="Picture 87"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89" name="Oval 88"/>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3398752" y="2379262"/>
            <a:ext cx="341540" cy="343453"/>
            <a:chOff x="5829300" y="3020115"/>
            <a:chExt cx="2857500" cy="2857500"/>
          </a:xfrm>
        </p:grpSpPr>
        <p:pic>
          <p:nvPicPr>
            <p:cNvPr id="91" name="Picture 90"/>
            <p:cNvPicPr>
              <a:picLocks noChangeAspect="1"/>
            </p:cNvPicPr>
            <p:nvPr/>
          </p:nvPicPr>
          <p:blipFill>
            <a:blip r:embed="rId3"/>
            <a:stretch>
              <a:fillRect/>
            </a:stretch>
          </p:blipFill>
          <p:spPr>
            <a:xfrm>
              <a:off x="5829300" y="3020115"/>
              <a:ext cx="2857500" cy="2857500"/>
            </a:xfrm>
            <a:prstGeom prst="rect">
              <a:avLst/>
            </a:prstGeom>
          </p:spPr>
        </p:pic>
        <p:pic>
          <p:nvPicPr>
            <p:cNvPr id="92" name="Picture 91"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93" name="Oval 92"/>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0" name="Group 109"/>
          <p:cNvGrpSpPr/>
          <p:nvPr/>
        </p:nvGrpSpPr>
        <p:grpSpPr>
          <a:xfrm>
            <a:off x="1959039" y="2850543"/>
            <a:ext cx="341540" cy="343453"/>
            <a:chOff x="5829300" y="3020115"/>
            <a:chExt cx="2857500" cy="2857500"/>
          </a:xfrm>
        </p:grpSpPr>
        <p:pic>
          <p:nvPicPr>
            <p:cNvPr id="111" name="Picture 110"/>
            <p:cNvPicPr>
              <a:picLocks noChangeAspect="1"/>
            </p:cNvPicPr>
            <p:nvPr/>
          </p:nvPicPr>
          <p:blipFill>
            <a:blip r:embed="rId3"/>
            <a:stretch>
              <a:fillRect/>
            </a:stretch>
          </p:blipFill>
          <p:spPr>
            <a:xfrm>
              <a:off x="5829300" y="3020115"/>
              <a:ext cx="2857500" cy="2857500"/>
            </a:xfrm>
            <a:prstGeom prst="rect">
              <a:avLst/>
            </a:prstGeom>
          </p:spPr>
        </p:pic>
        <p:pic>
          <p:nvPicPr>
            <p:cNvPr id="112" name="Picture 111"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113" name="Oval 112"/>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4" name="Group 113"/>
          <p:cNvGrpSpPr/>
          <p:nvPr/>
        </p:nvGrpSpPr>
        <p:grpSpPr>
          <a:xfrm>
            <a:off x="2432820" y="2856937"/>
            <a:ext cx="341540" cy="343453"/>
            <a:chOff x="5829300" y="3020115"/>
            <a:chExt cx="2857500" cy="2857500"/>
          </a:xfrm>
        </p:grpSpPr>
        <p:pic>
          <p:nvPicPr>
            <p:cNvPr id="115" name="Picture 114"/>
            <p:cNvPicPr>
              <a:picLocks noChangeAspect="1"/>
            </p:cNvPicPr>
            <p:nvPr/>
          </p:nvPicPr>
          <p:blipFill>
            <a:blip r:embed="rId3"/>
            <a:stretch>
              <a:fillRect/>
            </a:stretch>
          </p:blipFill>
          <p:spPr>
            <a:xfrm>
              <a:off x="5829300" y="3020115"/>
              <a:ext cx="2857500" cy="2857500"/>
            </a:xfrm>
            <a:prstGeom prst="rect">
              <a:avLst/>
            </a:prstGeom>
          </p:spPr>
        </p:pic>
        <p:pic>
          <p:nvPicPr>
            <p:cNvPr id="116" name="Picture 115"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117" name="Oval 116"/>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8" name="Group 117"/>
          <p:cNvGrpSpPr/>
          <p:nvPr/>
        </p:nvGrpSpPr>
        <p:grpSpPr>
          <a:xfrm>
            <a:off x="2906601" y="2863331"/>
            <a:ext cx="341540" cy="343453"/>
            <a:chOff x="5829300" y="3020115"/>
            <a:chExt cx="2857500" cy="2857500"/>
          </a:xfrm>
        </p:grpSpPr>
        <p:pic>
          <p:nvPicPr>
            <p:cNvPr id="119" name="Picture 118"/>
            <p:cNvPicPr>
              <a:picLocks noChangeAspect="1"/>
            </p:cNvPicPr>
            <p:nvPr/>
          </p:nvPicPr>
          <p:blipFill>
            <a:blip r:embed="rId3"/>
            <a:stretch>
              <a:fillRect/>
            </a:stretch>
          </p:blipFill>
          <p:spPr>
            <a:xfrm>
              <a:off x="5829300" y="3020115"/>
              <a:ext cx="2857500" cy="2857500"/>
            </a:xfrm>
            <a:prstGeom prst="rect">
              <a:avLst/>
            </a:prstGeom>
          </p:spPr>
        </p:pic>
        <p:pic>
          <p:nvPicPr>
            <p:cNvPr id="120" name="Picture 119"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121" name="Oval 120"/>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2" name="Group 121"/>
          <p:cNvGrpSpPr/>
          <p:nvPr/>
        </p:nvGrpSpPr>
        <p:grpSpPr>
          <a:xfrm>
            <a:off x="3380382" y="2869725"/>
            <a:ext cx="341540" cy="343453"/>
            <a:chOff x="5829300" y="3020115"/>
            <a:chExt cx="2857500" cy="2857500"/>
          </a:xfrm>
        </p:grpSpPr>
        <p:pic>
          <p:nvPicPr>
            <p:cNvPr id="123" name="Picture 122"/>
            <p:cNvPicPr>
              <a:picLocks noChangeAspect="1"/>
            </p:cNvPicPr>
            <p:nvPr/>
          </p:nvPicPr>
          <p:blipFill>
            <a:blip r:embed="rId3"/>
            <a:stretch>
              <a:fillRect/>
            </a:stretch>
          </p:blipFill>
          <p:spPr>
            <a:xfrm>
              <a:off x="5829300" y="3020115"/>
              <a:ext cx="2857500" cy="2857500"/>
            </a:xfrm>
            <a:prstGeom prst="rect">
              <a:avLst/>
            </a:prstGeom>
          </p:spPr>
        </p:pic>
        <p:pic>
          <p:nvPicPr>
            <p:cNvPr id="124" name="Picture 123"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125" name="Oval 124"/>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1940669" y="3341006"/>
            <a:ext cx="341540" cy="343453"/>
            <a:chOff x="5829300" y="3020115"/>
            <a:chExt cx="2857500" cy="2857500"/>
          </a:xfrm>
        </p:grpSpPr>
        <p:pic>
          <p:nvPicPr>
            <p:cNvPr id="143" name="Picture 142"/>
            <p:cNvPicPr>
              <a:picLocks noChangeAspect="1"/>
            </p:cNvPicPr>
            <p:nvPr/>
          </p:nvPicPr>
          <p:blipFill>
            <a:blip r:embed="rId3"/>
            <a:stretch>
              <a:fillRect/>
            </a:stretch>
          </p:blipFill>
          <p:spPr>
            <a:xfrm>
              <a:off x="5829300" y="3020115"/>
              <a:ext cx="2857500" cy="2857500"/>
            </a:xfrm>
            <a:prstGeom prst="rect">
              <a:avLst/>
            </a:prstGeom>
          </p:spPr>
        </p:pic>
        <p:pic>
          <p:nvPicPr>
            <p:cNvPr id="144" name="Picture 143"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145" name="Oval 144"/>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6" name="Group 145"/>
          <p:cNvGrpSpPr/>
          <p:nvPr/>
        </p:nvGrpSpPr>
        <p:grpSpPr>
          <a:xfrm>
            <a:off x="2414450" y="3347400"/>
            <a:ext cx="341540" cy="343453"/>
            <a:chOff x="5829300" y="3020115"/>
            <a:chExt cx="2857500" cy="2857500"/>
          </a:xfrm>
        </p:grpSpPr>
        <p:pic>
          <p:nvPicPr>
            <p:cNvPr id="147" name="Picture 146"/>
            <p:cNvPicPr>
              <a:picLocks noChangeAspect="1"/>
            </p:cNvPicPr>
            <p:nvPr/>
          </p:nvPicPr>
          <p:blipFill>
            <a:blip r:embed="rId3"/>
            <a:stretch>
              <a:fillRect/>
            </a:stretch>
          </p:blipFill>
          <p:spPr>
            <a:xfrm>
              <a:off x="5829300" y="3020115"/>
              <a:ext cx="2857500" cy="2857500"/>
            </a:xfrm>
            <a:prstGeom prst="rect">
              <a:avLst/>
            </a:prstGeom>
          </p:spPr>
        </p:pic>
        <p:pic>
          <p:nvPicPr>
            <p:cNvPr id="148" name="Picture 147"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149" name="Oval 148"/>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0" name="Group 149"/>
          <p:cNvGrpSpPr/>
          <p:nvPr/>
        </p:nvGrpSpPr>
        <p:grpSpPr>
          <a:xfrm>
            <a:off x="2888231" y="3353794"/>
            <a:ext cx="341540" cy="343453"/>
            <a:chOff x="5829300" y="3020115"/>
            <a:chExt cx="2857500" cy="2857500"/>
          </a:xfrm>
        </p:grpSpPr>
        <p:pic>
          <p:nvPicPr>
            <p:cNvPr id="151" name="Picture 150"/>
            <p:cNvPicPr>
              <a:picLocks noChangeAspect="1"/>
            </p:cNvPicPr>
            <p:nvPr/>
          </p:nvPicPr>
          <p:blipFill>
            <a:blip r:embed="rId3"/>
            <a:stretch>
              <a:fillRect/>
            </a:stretch>
          </p:blipFill>
          <p:spPr>
            <a:xfrm>
              <a:off x="5829300" y="3020115"/>
              <a:ext cx="2857500" cy="2857500"/>
            </a:xfrm>
            <a:prstGeom prst="rect">
              <a:avLst/>
            </a:prstGeom>
          </p:spPr>
        </p:pic>
        <p:pic>
          <p:nvPicPr>
            <p:cNvPr id="152" name="Picture 151"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153" name="Oval 152"/>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4" name="Group 173"/>
          <p:cNvGrpSpPr/>
          <p:nvPr/>
        </p:nvGrpSpPr>
        <p:grpSpPr>
          <a:xfrm>
            <a:off x="1922299" y="3831469"/>
            <a:ext cx="341540" cy="343453"/>
            <a:chOff x="5829300" y="3020115"/>
            <a:chExt cx="2857500" cy="2857500"/>
          </a:xfrm>
        </p:grpSpPr>
        <p:pic>
          <p:nvPicPr>
            <p:cNvPr id="175" name="Picture 174"/>
            <p:cNvPicPr>
              <a:picLocks noChangeAspect="1"/>
            </p:cNvPicPr>
            <p:nvPr/>
          </p:nvPicPr>
          <p:blipFill>
            <a:blip r:embed="rId3"/>
            <a:stretch>
              <a:fillRect/>
            </a:stretch>
          </p:blipFill>
          <p:spPr>
            <a:xfrm>
              <a:off x="5829300" y="3020115"/>
              <a:ext cx="2857500" cy="2857500"/>
            </a:xfrm>
            <a:prstGeom prst="rect">
              <a:avLst/>
            </a:prstGeom>
          </p:spPr>
        </p:pic>
        <p:pic>
          <p:nvPicPr>
            <p:cNvPr id="176" name="Picture 175"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177" name="Oval 176"/>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8" name="Group 177"/>
          <p:cNvGrpSpPr/>
          <p:nvPr/>
        </p:nvGrpSpPr>
        <p:grpSpPr>
          <a:xfrm>
            <a:off x="2396080" y="3837863"/>
            <a:ext cx="341540" cy="343453"/>
            <a:chOff x="5829300" y="3020115"/>
            <a:chExt cx="2857500" cy="2857500"/>
          </a:xfrm>
        </p:grpSpPr>
        <p:pic>
          <p:nvPicPr>
            <p:cNvPr id="179" name="Picture 178"/>
            <p:cNvPicPr>
              <a:picLocks noChangeAspect="1"/>
            </p:cNvPicPr>
            <p:nvPr/>
          </p:nvPicPr>
          <p:blipFill>
            <a:blip r:embed="rId3"/>
            <a:stretch>
              <a:fillRect/>
            </a:stretch>
          </p:blipFill>
          <p:spPr>
            <a:xfrm>
              <a:off x="5829300" y="3020115"/>
              <a:ext cx="2857500" cy="2857500"/>
            </a:xfrm>
            <a:prstGeom prst="rect">
              <a:avLst/>
            </a:prstGeom>
          </p:spPr>
        </p:pic>
        <p:pic>
          <p:nvPicPr>
            <p:cNvPr id="180" name="Picture 179"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181" name="Oval 180"/>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2" name="Group 181"/>
          <p:cNvGrpSpPr/>
          <p:nvPr/>
        </p:nvGrpSpPr>
        <p:grpSpPr>
          <a:xfrm>
            <a:off x="2869861" y="3844257"/>
            <a:ext cx="341540" cy="343453"/>
            <a:chOff x="5829300" y="3020115"/>
            <a:chExt cx="2857500" cy="2857500"/>
          </a:xfrm>
        </p:grpSpPr>
        <p:pic>
          <p:nvPicPr>
            <p:cNvPr id="183" name="Picture 182"/>
            <p:cNvPicPr>
              <a:picLocks noChangeAspect="1"/>
            </p:cNvPicPr>
            <p:nvPr/>
          </p:nvPicPr>
          <p:blipFill>
            <a:blip r:embed="rId3"/>
            <a:stretch>
              <a:fillRect/>
            </a:stretch>
          </p:blipFill>
          <p:spPr>
            <a:xfrm>
              <a:off x="5829300" y="3020115"/>
              <a:ext cx="2857500" cy="2857500"/>
            </a:xfrm>
            <a:prstGeom prst="rect">
              <a:avLst/>
            </a:prstGeom>
          </p:spPr>
        </p:pic>
        <p:pic>
          <p:nvPicPr>
            <p:cNvPr id="184" name="Picture 183"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185" name="Oval 184"/>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6" name="Group 205"/>
          <p:cNvGrpSpPr/>
          <p:nvPr/>
        </p:nvGrpSpPr>
        <p:grpSpPr>
          <a:xfrm>
            <a:off x="1903929" y="4321932"/>
            <a:ext cx="341540" cy="343453"/>
            <a:chOff x="5829300" y="3020115"/>
            <a:chExt cx="2857500" cy="2857500"/>
          </a:xfrm>
        </p:grpSpPr>
        <p:pic>
          <p:nvPicPr>
            <p:cNvPr id="207" name="Picture 206"/>
            <p:cNvPicPr>
              <a:picLocks noChangeAspect="1"/>
            </p:cNvPicPr>
            <p:nvPr/>
          </p:nvPicPr>
          <p:blipFill>
            <a:blip r:embed="rId3"/>
            <a:stretch>
              <a:fillRect/>
            </a:stretch>
          </p:blipFill>
          <p:spPr>
            <a:xfrm>
              <a:off x="5829300" y="3020115"/>
              <a:ext cx="2857500" cy="2857500"/>
            </a:xfrm>
            <a:prstGeom prst="rect">
              <a:avLst/>
            </a:prstGeom>
          </p:spPr>
        </p:pic>
        <p:pic>
          <p:nvPicPr>
            <p:cNvPr id="208" name="Picture 207"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209" name="Oval 208"/>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0" name="Group 209"/>
          <p:cNvGrpSpPr/>
          <p:nvPr/>
        </p:nvGrpSpPr>
        <p:grpSpPr>
          <a:xfrm>
            <a:off x="2377710" y="4328326"/>
            <a:ext cx="341540" cy="343453"/>
            <a:chOff x="5829300" y="3020115"/>
            <a:chExt cx="2857500" cy="2857500"/>
          </a:xfrm>
        </p:grpSpPr>
        <p:pic>
          <p:nvPicPr>
            <p:cNvPr id="211" name="Picture 210"/>
            <p:cNvPicPr>
              <a:picLocks noChangeAspect="1"/>
            </p:cNvPicPr>
            <p:nvPr/>
          </p:nvPicPr>
          <p:blipFill>
            <a:blip r:embed="rId3"/>
            <a:stretch>
              <a:fillRect/>
            </a:stretch>
          </p:blipFill>
          <p:spPr>
            <a:xfrm>
              <a:off x="5829300" y="3020115"/>
              <a:ext cx="2857500" cy="2857500"/>
            </a:xfrm>
            <a:prstGeom prst="rect">
              <a:avLst/>
            </a:prstGeom>
          </p:spPr>
        </p:pic>
        <p:pic>
          <p:nvPicPr>
            <p:cNvPr id="212" name="Picture 211"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213" name="Oval 212"/>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8" name="Group 237"/>
          <p:cNvGrpSpPr/>
          <p:nvPr/>
        </p:nvGrpSpPr>
        <p:grpSpPr>
          <a:xfrm>
            <a:off x="1885559" y="4812395"/>
            <a:ext cx="341540" cy="343453"/>
            <a:chOff x="5829300" y="3020115"/>
            <a:chExt cx="2857500" cy="2857500"/>
          </a:xfrm>
        </p:grpSpPr>
        <p:pic>
          <p:nvPicPr>
            <p:cNvPr id="239" name="Picture 238"/>
            <p:cNvPicPr>
              <a:picLocks noChangeAspect="1"/>
            </p:cNvPicPr>
            <p:nvPr/>
          </p:nvPicPr>
          <p:blipFill>
            <a:blip r:embed="rId3"/>
            <a:stretch>
              <a:fillRect/>
            </a:stretch>
          </p:blipFill>
          <p:spPr>
            <a:xfrm>
              <a:off x="5829300" y="3020115"/>
              <a:ext cx="2857500" cy="2857500"/>
            </a:xfrm>
            <a:prstGeom prst="rect">
              <a:avLst/>
            </a:prstGeom>
          </p:spPr>
        </p:pic>
        <p:pic>
          <p:nvPicPr>
            <p:cNvPr id="240" name="Picture 239"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241" name="Oval 240"/>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42" name="Group 241"/>
          <p:cNvGrpSpPr/>
          <p:nvPr/>
        </p:nvGrpSpPr>
        <p:grpSpPr>
          <a:xfrm>
            <a:off x="2359340" y="4818789"/>
            <a:ext cx="341540" cy="343453"/>
            <a:chOff x="5829300" y="3020115"/>
            <a:chExt cx="2857500" cy="2857500"/>
          </a:xfrm>
        </p:grpSpPr>
        <p:pic>
          <p:nvPicPr>
            <p:cNvPr id="243" name="Picture 242"/>
            <p:cNvPicPr>
              <a:picLocks noChangeAspect="1"/>
            </p:cNvPicPr>
            <p:nvPr/>
          </p:nvPicPr>
          <p:blipFill>
            <a:blip r:embed="rId3"/>
            <a:stretch>
              <a:fillRect/>
            </a:stretch>
          </p:blipFill>
          <p:spPr>
            <a:xfrm>
              <a:off x="5829300" y="3020115"/>
              <a:ext cx="2857500" cy="2857500"/>
            </a:xfrm>
            <a:prstGeom prst="rect">
              <a:avLst/>
            </a:prstGeom>
          </p:spPr>
        </p:pic>
        <p:pic>
          <p:nvPicPr>
            <p:cNvPr id="244" name="Picture 243"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245" name="Oval 244"/>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70" name="Group 269"/>
          <p:cNvGrpSpPr/>
          <p:nvPr/>
        </p:nvGrpSpPr>
        <p:grpSpPr>
          <a:xfrm>
            <a:off x="1867189" y="5302858"/>
            <a:ext cx="341540" cy="343453"/>
            <a:chOff x="5829300" y="3020115"/>
            <a:chExt cx="2857500" cy="2857500"/>
          </a:xfrm>
        </p:grpSpPr>
        <p:pic>
          <p:nvPicPr>
            <p:cNvPr id="271" name="Picture 270"/>
            <p:cNvPicPr>
              <a:picLocks noChangeAspect="1"/>
            </p:cNvPicPr>
            <p:nvPr/>
          </p:nvPicPr>
          <p:blipFill>
            <a:blip r:embed="rId3"/>
            <a:stretch>
              <a:fillRect/>
            </a:stretch>
          </p:blipFill>
          <p:spPr>
            <a:xfrm>
              <a:off x="5829300" y="3020115"/>
              <a:ext cx="2857500" cy="2857500"/>
            </a:xfrm>
            <a:prstGeom prst="rect">
              <a:avLst/>
            </a:prstGeom>
          </p:spPr>
        </p:pic>
        <p:pic>
          <p:nvPicPr>
            <p:cNvPr id="272" name="Picture 271" descr="clou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547" y="4002236"/>
              <a:ext cx="1030939" cy="731543"/>
            </a:xfrm>
            <a:prstGeom prst="rect">
              <a:avLst/>
            </a:prstGeom>
          </p:spPr>
        </p:pic>
        <p:sp>
          <p:nvSpPr>
            <p:cNvPr id="273" name="Oval 272"/>
            <p:cNvSpPr/>
            <p:nvPr/>
          </p:nvSpPr>
          <p:spPr>
            <a:xfrm>
              <a:off x="5851551" y="3022285"/>
              <a:ext cx="2822420" cy="281684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4" name="TextBox 333"/>
          <p:cNvSpPr txBox="1"/>
          <p:nvPr/>
        </p:nvSpPr>
        <p:spPr>
          <a:xfrm>
            <a:off x="4475393" y="4431559"/>
            <a:ext cx="2296423" cy="738664"/>
          </a:xfrm>
          <a:prstGeom prst="rect">
            <a:avLst/>
          </a:prstGeom>
          <a:noFill/>
          <a:ln>
            <a:solidFill>
              <a:schemeClr val="tx1"/>
            </a:solidFill>
          </a:ln>
        </p:spPr>
        <p:txBody>
          <a:bodyPr wrap="square" rtlCol="0">
            <a:spAutoFit/>
          </a:bodyPr>
          <a:lstStyle/>
          <a:p>
            <a:r>
              <a:rPr lang="en-US" sz="1400" dirty="0" smtClean="0"/>
              <a:t>Public leaderboard showing number of chips won (meetings requeste</a:t>
            </a:r>
            <a:r>
              <a:rPr lang="en-US" sz="1400" dirty="0" smtClean="0"/>
              <a:t>d) </a:t>
            </a:r>
            <a:endParaRPr lang="en-US" sz="1400" dirty="0"/>
          </a:p>
        </p:txBody>
      </p:sp>
    </p:spTree>
    <p:extLst>
      <p:ext uri="{BB962C8B-B14F-4D97-AF65-F5344CB8AC3E}">
        <p14:creationId xmlns:p14="http://schemas.microsoft.com/office/powerpoint/2010/main" val="1345679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LinkedIn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Authorizing CloudTags to access basic LinkedIn data to build out users summit public summit profile: </a:t>
            </a:r>
          </a:p>
          <a:p>
            <a:pPr lvl="1"/>
            <a:r>
              <a:rPr lang="en-US" dirty="0" smtClean="0"/>
              <a:t>Profile pic</a:t>
            </a:r>
          </a:p>
          <a:p>
            <a:pPr lvl="1"/>
            <a:r>
              <a:rPr lang="en-US" dirty="0" smtClean="0"/>
              <a:t> Name </a:t>
            </a:r>
          </a:p>
          <a:p>
            <a:pPr lvl="1"/>
            <a:r>
              <a:rPr lang="en-US" dirty="0" smtClean="0"/>
              <a:t>Company </a:t>
            </a:r>
          </a:p>
          <a:p>
            <a:pPr lvl="1"/>
            <a:r>
              <a:rPr lang="en-US" dirty="0" smtClean="0"/>
              <a:t>Title </a:t>
            </a:r>
          </a:p>
          <a:p>
            <a:pPr lvl="1"/>
            <a:r>
              <a:rPr lang="en-US" dirty="0" smtClean="0"/>
              <a:t>Summary </a:t>
            </a:r>
          </a:p>
          <a:p>
            <a:pPr lvl="1"/>
            <a:r>
              <a:rPr lang="en-US" dirty="0" smtClean="0"/>
              <a:t>Top rated skill</a:t>
            </a:r>
          </a:p>
          <a:p>
            <a:r>
              <a:rPr lang="en-US" dirty="0" smtClean="0"/>
              <a:t>With little effort what else could we do with LinkedIn user data? </a:t>
            </a:r>
            <a:endParaRPr lang="en-US" dirty="0"/>
          </a:p>
        </p:txBody>
      </p:sp>
    </p:spTree>
    <p:extLst>
      <p:ext uri="{BB962C8B-B14F-4D97-AF65-F5344CB8AC3E}">
        <p14:creationId xmlns:p14="http://schemas.microsoft.com/office/powerpoint/2010/main" val="3616447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2653</TotalTime>
  <Words>801</Words>
  <Application>Microsoft Macintosh PowerPoint</Application>
  <PresentationFormat>On-screen Show (4:3)</PresentationFormat>
  <Paragraphs>78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Terrapinn GES summit</vt:lpstr>
      <vt:lpstr>PowerPoint Presentation</vt:lpstr>
      <vt:lpstr>Background Information</vt:lpstr>
      <vt:lpstr>Email opt-in and account creation</vt:lpstr>
      <vt:lpstr>Event registration</vt:lpstr>
      <vt:lpstr>The summit environment</vt:lpstr>
      <vt:lpstr>What happens when I tap a networking station (NFC tablet)</vt:lpstr>
      <vt:lpstr>Leaderboard </vt:lpstr>
      <vt:lpstr>LinkedIn</vt:lpstr>
      <vt:lpstr>Email registration considerations</vt:lpstr>
      <vt:lpstr>Post summit considerations</vt:lpstr>
    </vt:vector>
  </TitlesOfParts>
  <Company>IgnitionOne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Bath</dc:creator>
  <cp:lastModifiedBy>Oliver Bath</cp:lastModifiedBy>
  <cp:revision>23</cp:revision>
  <dcterms:created xsi:type="dcterms:W3CDTF">2013-05-20T21:50:55Z</dcterms:created>
  <dcterms:modified xsi:type="dcterms:W3CDTF">2013-05-22T18:04:40Z</dcterms:modified>
</cp:coreProperties>
</file>