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62" r:id="rId5"/>
    <p:sldId id="259" r:id="rId6"/>
    <p:sldId id="264" r:id="rId7"/>
    <p:sldId id="260" r:id="rId8"/>
    <p:sldId id="265" r:id="rId9"/>
    <p:sldId id="266" r:id="rId10"/>
    <p:sldId id="263" r:id="rId11"/>
    <p:sldId id="267" r:id="rId12"/>
    <p:sldId id="268" r:id="rId13"/>
    <p:sldId id="269" r:id="rId14"/>
    <p:sldId id="270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0E36-AAC9-4F5C-A434-09209E92ADC2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9214F09-F413-4A84-8E90-0F3821DF8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3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0E36-AAC9-4F5C-A434-09209E92ADC2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214F09-F413-4A84-8E90-0F3821DF8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2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0E36-AAC9-4F5C-A434-09209E92ADC2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214F09-F413-4A84-8E90-0F3821DF8CA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0533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0E36-AAC9-4F5C-A434-09209E92ADC2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214F09-F413-4A84-8E90-0F3821DF8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27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0E36-AAC9-4F5C-A434-09209E92ADC2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214F09-F413-4A84-8E90-0F3821DF8CA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1757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0E36-AAC9-4F5C-A434-09209E92ADC2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214F09-F413-4A84-8E90-0F3821DF8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22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0E36-AAC9-4F5C-A434-09209E92ADC2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4F09-F413-4A84-8E90-0F3821DF8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30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0E36-AAC9-4F5C-A434-09209E92ADC2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4F09-F413-4A84-8E90-0F3821DF8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4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0E36-AAC9-4F5C-A434-09209E92ADC2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4F09-F413-4A84-8E90-0F3821DF8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0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0E36-AAC9-4F5C-A434-09209E92ADC2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214F09-F413-4A84-8E90-0F3821DF8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8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0E36-AAC9-4F5C-A434-09209E92ADC2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9214F09-F413-4A84-8E90-0F3821DF8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0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0E36-AAC9-4F5C-A434-09209E92ADC2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9214F09-F413-4A84-8E90-0F3821DF8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0E36-AAC9-4F5C-A434-09209E92ADC2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4F09-F413-4A84-8E90-0F3821DF8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4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0E36-AAC9-4F5C-A434-09209E92ADC2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4F09-F413-4A84-8E90-0F3821DF8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8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0E36-AAC9-4F5C-A434-09209E92ADC2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4F09-F413-4A84-8E90-0F3821DF8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1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0E36-AAC9-4F5C-A434-09209E92ADC2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214F09-F413-4A84-8E90-0F3821DF8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3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40E36-AAC9-4F5C-A434-09209E92ADC2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9214F09-F413-4A84-8E90-0F3821DF8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0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E2AF-59E2-44DA-99AD-32E688AA8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1345" y="949230"/>
            <a:ext cx="8915399" cy="2262781"/>
          </a:xfrm>
        </p:spPr>
        <p:txBody>
          <a:bodyPr/>
          <a:lstStyle/>
          <a:p>
            <a:r>
              <a:rPr lang="en-US" dirty="0"/>
              <a:t>Intelligence in Biological Systems II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3CCA2-85CC-4CC1-94E0-F7F5F41F0A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By Sivamaran.M.AC</a:t>
            </a:r>
          </a:p>
        </p:txBody>
      </p:sp>
    </p:spTree>
    <p:extLst>
      <p:ext uri="{BB962C8B-B14F-4D97-AF65-F5344CB8AC3E}">
        <p14:creationId xmlns:p14="http://schemas.microsoft.com/office/powerpoint/2010/main" val="4289825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0C27B-D52F-4516-A70F-18745597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97C5A3-776C-4AA2-9694-8C81C3B9F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2105047"/>
            <a:ext cx="6386113" cy="16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70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09F1C5-FA1F-4CDB-BD43-BDF1F381EFEB}"/>
              </a:ext>
            </a:extLst>
          </p:cNvPr>
          <p:cNvSpPr/>
          <p:nvPr/>
        </p:nvSpPr>
        <p:spPr>
          <a:xfrm>
            <a:off x="3278820" y="56499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400" dirty="0">
                <a:solidFill>
                  <a:prstClr val="black">
                    <a:lumMod val="85000"/>
                    <a:lumOff val="15000"/>
                  </a:prstClr>
                </a:solidFill>
                <a:ea typeface="+mj-ea"/>
                <a:cs typeface="+mj-cs"/>
              </a:rPr>
              <a:t>Fractal Spirographs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79A0CB-9153-467F-83AC-D183E4BF1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634" y="3006168"/>
            <a:ext cx="4176122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204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077B-877C-45E9-9FDB-B6236FD4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fractal spirographs?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13936-048B-490A-BFA3-2C876F5FE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Fractal Spirographs (aka Fractal </a:t>
            </a:r>
            <a:r>
              <a:rPr lang="en-US" dirty="0" err="1"/>
              <a:t>Routlette</a:t>
            </a:r>
            <a:r>
              <a:rPr lang="en-US" dirty="0"/>
              <a:t>) are generated by tracking a series (or chain) of circles rotating around each other</a:t>
            </a:r>
          </a:p>
          <a:p>
            <a:r>
              <a:rPr lang="en-US" dirty="0"/>
              <a:t>Changing the number of circles, the size ratio between circles, the speed of angle change, and the constant “k” changes the resulting plots and images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5351B5-136F-4BC4-BBF7-7A5D86F6C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594" y="4022411"/>
            <a:ext cx="2444318" cy="244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06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09F1C5-FA1F-4CDB-BD43-BDF1F381EFEB}"/>
              </a:ext>
            </a:extLst>
          </p:cNvPr>
          <p:cNvSpPr/>
          <p:nvPr/>
        </p:nvSpPr>
        <p:spPr>
          <a:xfrm>
            <a:off x="3278820" y="56499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400" dirty="0">
                <a:solidFill>
                  <a:prstClr val="black">
                    <a:lumMod val="85000"/>
                    <a:lumOff val="15000"/>
                  </a:prstClr>
                </a:solidFill>
                <a:ea typeface="+mj-ea"/>
                <a:cs typeface="+mj-cs"/>
              </a:rPr>
              <a:t>Chaos Game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D1C8E2-7098-4811-A7F2-04915617D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793" y="2062948"/>
            <a:ext cx="3934657" cy="393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60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CC55-84E5-40FF-910F-E0DC47AE5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chaos game?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4D78E-5276-4FD1-8C5B-4F4BE1B4D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chaos game originally referred to a method of creating a fractal, using a polygon and an initial point selected at random inside it.</a:t>
            </a:r>
          </a:p>
          <a:p>
            <a:r>
              <a:rPr lang="en-US" dirty="0"/>
              <a:t>The fractal is created by iteratively creating a sequence of points, starting with the initial random point, in which each point in the sequence is a given fraction of the distance between the previous point and one of the vertices of the polygon</a:t>
            </a:r>
          </a:p>
          <a:p>
            <a:r>
              <a:rPr lang="en-US" dirty="0"/>
              <a:t>Repeating this iterative process a large number of times, selecting the vertex at random on each iteration</a:t>
            </a:r>
          </a:p>
          <a:p>
            <a:r>
              <a:rPr lang="en-US" dirty="0"/>
              <a:t>Using a regular triangle and the factor 1/2 will result in the Sierpinski triangle,</a:t>
            </a:r>
          </a:p>
        </p:txBody>
      </p:sp>
    </p:spTree>
    <p:extLst>
      <p:ext uri="{BB962C8B-B14F-4D97-AF65-F5344CB8AC3E}">
        <p14:creationId xmlns:p14="http://schemas.microsoft.com/office/powerpoint/2010/main" val="1519551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9772-D9B4-4516-A3A0-61D78177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1722-DB06-42A6-A790-7D67A0115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Fix three points in the plane, C1, C2 and C3. For definiteness, we take the points C1 = (0, 0), C2 = (1, 0) and C3 = (0.5, √3/2), the corners of an equilateral triangle.</a:t>
            </a:r>
          </a:p>
          <a:p>
            <a:pPr>
              <a:buFont typeface="+mj-lt"/>
              <a:buAutoNum type="arabicPeriod"/>
            </a:pPr>
            <a:r>
              <a:rPr lang="en-US" dirty="0"/>
              <a:t>Pick any point P</a:t>
            </a:r>
            <a:r>
              <a:rPr lang="en-US" baseline="-25000" dirty="0"/>
              <a:t>0</a:t>
            </a:r>
            <a:r>
              <a:rPr lang="en-US" dirty="0"/>
              <a:t> and draw a dot there. This is our starting point. At each stage, we denote the current point by 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r>
              <a:rPr lang="en-US" dirty="0"/>
              <a:t> and call it the </a:t>
            </a:r>
            <a:r>
              <a:rPr lang="en-US" i="1" dirty="0"/>
              <a:t>game point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Roll the dice. If </a:t>
            </a:r>
            <a:r>
              <a:rPr lang="en-US" i="1" dirty="0"/>
              <a:t>n</a:t>
            </a:r>
            <a:r>
              <a:rPr lang="en-US" dirty="0"/>
              <a:t> comes up, draw a point half way between 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r>
              <a:rPr lang="en-US" dirty="0"/>
              <a:t> and C</a:t>
            </a:r>
            <a:r>
              <a:rPr lang="en-US" baseline="-25000" dirty="0"/>
              <a:t>n</a:t>
            </a:r>
            <a:r>
              <a:rPr lang="en-US" dirty="0"/>
              <a:t>. For example, if we roll a 2, we pick the point half way between the current point </a:t>
            </a:r>
            <a:r>
              <a:rPr lang="en-US" dirty="0" err="1"/>
              <a:t>Pk</a:t>
            </a:r>
            <a:r>
              <a:rPr lang="en-US" dirty="0"/>
              <a:t> and C</a:t>
            </a:r>
            <a:r>
              <a:rPr lang="en-US" baseline="-25000" dirty="0"/>
              <a:t>2</a:t>
            </a:r>
            <a:r>
              <a:rPr lang="en-US" dirty="0"/>
              <a:t>. This is the new game point.</a:t>
            </a:r>
          </a:p>
          <a:p>
            <a:pPr>
              <a:buFont typeface="+mj-lt"/>
              <a:buAutoNum type="arabicPeriod"/>
            </a:pPr>
            <a:r>
              <a:rPr lang="en-US" dirty="0"/>
              <a:t>Repeat this procedure many times, drawing a new point at each step.</a:t>
            </a:r>
          </a:p>
        </p:txBody>
      </p:sp>
    </p:spTree>
    <p:extLst>
      <p:ext uri="{BB962C8B-B14F-4D97-AF65-F5344CB8AC3E}">
        <p14:creationId xmlns:p14="http://schemas.microsoft.com/office/powerpoint/2010/main" val="2852489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9D88-93E6-4F26-AE9F-2963B724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701840"/>
          </a:xfrm>
        </p:spPr>
        <p:txBody>
          <a:bodyPr>
            <a:noAutofit/>
          </a:bodyPr>
          <a:lstStyle/>
          <a:p>
            <a:r>
              <a:rPr lang="en-US" sz="2400" dirty="0"/>
              <a:t>A point inside a pentagon repeatedly jumps half of the distance towards a randomly chosen vertex, but the currently chosen vertex cannot be the same as the previously chosen vertex.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02B6FF-2B15-446F-8AFA-F205D3302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026" y="2580628"/>
            <a:ext cx="2959038" cy="295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566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89A8-0DBA-49B8-83E3-BFE83DB88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501036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126738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sseract Icons - Download Free Vector Icons | Noun Project">
            <a:extLst>
              <a:ext uri="{FF2B5EF4-FFF2-40B4-BE49-F238E27FC236}">
                <a16:creationId xmlns:a16="http://schemas.microsoft.com/office/drawing/2014/main" id="{5E31DCE4-089B-46B7-8900-121FD0A3E4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739" y="247650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09F1C5-FA1F-4CDB-BD43-BDF1F381EFEB}"/>
              </a:ext>
            </a:extLst>
          </p:cNvPr>
          <p:cNvSpPr/>
          <p:nvPr/>
        </p:nvSpPr>
        <p:spPr>
          <a:xfrm>
            <a:off x="3278820" y="56499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400" dirty="0">
                <a:solidFill>
                  <a:prstClr val="black">
                    <a:lumMod val="85000"/>
                    <a:lumOff val="15000"/>
                  </a:prstClr>
                </a:solidFill>
                <a:ea typeface="+mj-ea"/>
                <a:cs typeface="+mj-cs"/>
              </a:rPr>
              <a:t>Tesseract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89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9CC87-FC91-42B6-B548-E43D13D9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tesseract?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42B04-AD47-4C4A-AAAB-BE0913A5E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Four-dimensional analogue of a cube (hyper cube)</a:t>
            </a:r>
          </a:p>
          <a:p>
            <a:r>
              <a:rPr lang="en-US" sz="2400" dirty="0"/>
              <a:t>Consists of 8 cubical cells</a:t>
            </a:r>
          </a:p>
        </p:txBody>
      </p:sp>
    </p:spTree>
    <p:extLst>
      <p:ext uri="{BB962C8B-B14F-4D97-AF65-F5344CB8AC3E}">
        <p14:creationId xmlns:p14="http://schemas.microsoft.com/office/powerpoint/2010/main" val="371826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879F-303A-42BA-A081-80F230FB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us observe a pattern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C959FE-53E1-4249-9889-421C6592A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55" b="3220"/>
          <a:stretch/>
        </p:blipFill>
        <p:spPr>
          <a:xfrm>
            <a:off x="2803875" y="1600042"/>
            <a:ext cx="6455536" cy="3540130"/>
          </a:xfrm>
          <a:prstGeom prst="rect">
            <a:avLst/>
          </a:prstGeom>
        </p:spPr>
      </p:pic>
      <p:pic>
        <p:nvPicPr>
          <p:cNvPr id="1027" name="Picture 1">
            <a:extLst>
              <a:ext uri="{FF2B5EF4-FFF2-40B4-BE49-F238E27FC236}">
                <a16:creationId xmlns:a16="http://schemas.microsoft.com/office/drawing/2014/main" id="{2386A989-5794-49AA-A906-242BBEB49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169" b="52269"/>
          <a:stretch>
            <a:fillRect/>
          </a:stretch>
        </p:blipFill>
        <p:spPr bwMode="auto">
          <a:xfrm>
            <a:off x="0" y="0"/>
            <a:ext cx="2027238" cy="54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26314A6-658C-44B1-A880-6395E8569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4575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4">
            <a:extLst>
              <a:ext uri="{FF2B5EF4-FFF2-40B4-BE49-F238E27FC236}">
                <a16:creationId xmlns:a16="http://schemas.microsoft.com/office/drawing/2014/main" id="{7E1C0C9A-8E9C-4989-B710-EDAEA0351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4238" cy="79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FAF0A0B3-ED8C-4194-984B-C9868312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169" b="52269"/>
          <a:stretch>
            <a:fillRect/>
          </a:stretch>
        </p:blipFill>
        <p:spPr bwMode="auto">
          <a:xfrm>
            <a:off x="0" y="0"/>
            <a:ext cx="2027238" cy="54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277FA9F-8118-44CA-98E6-D29BE196A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4575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242C521F-AC8D-406B-B464-F5632CE52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4238" cy="79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13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4530-64AC-4B13-91CA-A4F387B6E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visualize 4</a:t>
            </a:r>
            <a:r>
              <a:rPr lang="en-US" baseline="30000" dirty="0"/>
              <a:t>th</a:t>
            </a:r>
            <a:r>
              <a:rPr lang="en-US" dirty="0"/>
              <a:t> dimension?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F328E-6E59-4E95-B6EE-C717688E4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it's considered space-time in abstract mathematics and physics</a:t>
            </a:r>
          </a:p>
          <a:p>
            <a:r>
              <a:rPr lang="en-US" sz="2400" dirty="0"/>
              <a:t>In reality humans are incapable of visualizing in 4d</a:t>
            </a:r>
          </a:p>
          <a:p>
            <a:r>
              <a:rPr lang="en-US" sz="2400" dirty="0"/>
              <a:t>4D is not intuitive</a:t>
            </a:r>
          </a:p>
          <a:p>
            <a:r>
              <a:rPr lang="en-US" sz="2400" dirty="0"/>
              <a:t>4D being space-time is still a theoretical concept</a:t>
            </a:r>
          </a:p>
          <a:p>
            <a:r>
              <a:rPr lang="en-US" sz="2400" dirty="0"/>
              <a:t>Exaggerated in sci-fi movies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7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11D3E-0511-4A62-B905-89231272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mathematically represent 4d space?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044C3-8212-4958-9F43-252CC02F4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it can be easily done using linear algebra</a:t>
            </a:r>
          </a:p>
          <a:p>
            <a:r>
              <a:rPr lang="en-US" dirty="0"/>
              <a:t>Vector of length n represents exists in n-dimensional space</a:t>
            </a:r>
          </a:p>
          <a:p>
            <a:r>
              <a:rPr lang="en-US" dirty="0"/>
              <a:t>In linear algebra there is no constraint on the number of dimensions</a:t>
            </a:r>
          </a:p>
        </p:txBody>
      </p:sp>
    </p:spTree>
    <p:extLst>
      <p:ext uri="{BB962C8B-B14F-4D97-AF65-F5344CB8AC3E}">
        <p14:creationId xmlns:p14="http://schemas.microsoft.com/office/powerpoint/2010/main" val="193158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9DF8-9442-40A4-B91B-CAFB46A5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visualize in 3</a:t>
            </a:r>
            <a:r>
              <a:rPr lang="en-US" baseline="30000" dirty="0"/>
              <a:t>rd</a:t>
            </a:r>
            <a:r>
              <a:rPr lang="en-US" dirty="0"/>
              <a:t> dimension?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51C94-38A9-409F-B329-1C826270A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perceive the 3D world through our eyes</a:t>
            </a:r>
          </a:p>
          <a:p>
            <a:r>
              <a:rPr lang="en-US" dirty="0"/>
              <a:t>The images we see are made up of light reflected from the objects we look at</a:t>
            </a:r>
          </a:p>
          <a:p>
            <a:r>
              <a:rPr lang="en-US" dirty="0"/>
              <a:t>Light enters the eye through the cornea</a:t>
            </a:r>
          </a:p>
          <a:p>
            <a:r>
              <a:rPr lang="en-US" dirty="0"/>
              <a:t>The real image is projected onto light sensitive retina at the back of the eye</a:t>
            </a:r>
          </a:p>
          <a:p>
            <a:r>
              <a:rPr lang="en-US" dirty="0"/>
              <a:t>An upside image is formed </a:t>
            </a:r>
          </a:p>
          <a:p>
            <a:r>
              <a:rPr lang="en-US" dirty="0"/>
              <a:t>The brain inverts the image and combines images from both eyes , then adds perception of depth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21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328A-D70D-4AE4-AC56-946F6D21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Stereographic projection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E3E4E-D201-4A7B-8D94-1E85F44C9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geometry, the stereographic projection is a particular mapping (function) that projects a sphere onto a plane. </a:t>
            </a:r>
          </a:p>
          <a:p>
            <a:r>
              <a:rPr lang="en-US" dirty="0"/>
              <a:t>A n-sphere is mapped to n−1 dimensions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CC612C-23BC-45C4-A947-C18343A32A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72514" y="3504250"/>
            <a:ext cx="2495149" cy="7789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3D4438-BBC5-46BB-B8A0-6D61A9367F45}"/>
              </a:ext>
            </a:extLst>
          </p:cNvPr>
          <p:cNvPicPr/>
          <p:nvPr/>
        </p:nvPicPr>
        <p:blipFill rotWithShape="1">
          <a:blip r:embed="rId3"/>
          <a:srcRect t="10666"/>
          <a:stretch/>
        </p:blipFill>
        <p:spPr bwMode="auto">
          <a:xfrm>
            <a:off x="3472515" y="4858954"/>
            <a:ext cx="2623486" cy="7949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0647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4009B-2E4E-4018-BD24-5758906A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23C89-67B1-4270-BCE3-0F471E00A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projection is a mapping of a set (or other mathematical structure) into a subset (or sub-structure)</a:t>
            </a:r>
          </a:p>
          <a:p>
            <a:r>
              <a:rPr lang="en-US" dirty="0"/>
              <a:t>Casting a shadow onto a plane</a:t>
            </a:r>
          </a:p>
          <a:p>
            <a:r>
              <a:rPr lang="en-US" dirty="0"/>
              <a:t>It is extensively used in linear algebra</a:t>
            </a:r>
          </a:p>
          <a:p>
            <a:r>
              <a:rPr lang="en-US" dirty="0"/>
              <a:t>Has applications in machine learning algorithms and Principal component analysis</a:t>
            </a:r>
          </a:p>
        </p:txBody>
      </p:sp>
    </p:spTree>
    <p:extLst>
      <p:ext uri="{BB962C8B-B14F-4D97-AF65-F5344CB8AC3E}">
        <p14:creationId xmlns:p14="http://schemas.microsoft.com/office/powerpoint/2010/main" val="10113789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238</TotalTime>
  <Words>624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Wisp</vt:lpstr>
      <vt:lpstr>Intelligence in Biological Systems II Project</vt:lpstr>
      <vt:lpstr>PowerPoint Presentation</vt:lpstr>
      <vt:lpstr>What is a tesseract?</vt:lpstr>
      <vt:lpstr>Let us observe a pattern</vt:lpstr>
      <vt:lpstr>Can we visualize 4th dimension?</vt:lpstr>
      <vt:lpstr>Can we mathematically represent 4d space?</vt:lpstr>
      <vt:lpstr>How do we visualize in 3rd dimension?</vt:lpstr>
      <vt:lpstr>Stereographic projection </vt:lpstr>
      <vt:lpstr>projection</vt:lpstr>
      <vt:lpstr>Methodology</vt:lpstr>
      <vt:lpstr>PowerPoint Presentation</vt:lpstr>
      <vt:lpstr>What are fractal spirographs?</vt:lpstr>
      <vt:lpstr>PowerPoint Presentation</vt:lpstr>
      <vt:lpstr>What is chaos game?</vt:lpstr>
      <vt:lpstr>Steps </vt:lpstr>
      <vt:lpstr>A point inside a pentagon repeatedly jumps half of the distance towards a randomly chosen vertex, but the currently chosen vertex cannot be the same as the previously chosen vertex.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in Biological Systems II Project</dc:title>
  <dc:creator>Sivamaran M A C - [CB.EN.U4AIE19061]</dc:creator>
  <cp:lastModifiedBy>Sivamaran M A C - [CB.EN.U4AIE19061]</cp:lastModifiedBy>
  <cp:revision>17</cp:revision>
  <dcterms:created xsi:type="dcterms:W3CDTF">2020-06-28T17:52:35Z</dcterms:created>
  <dcterms:modified xsi:type="dcterms:W3CDTF">2020-06-29T06:44:38Z</dcterms:modified>
</cp:coreProperties>
</file>