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5" r:id="rId3"/>
    <p:sldId id="260" r:id="rId4"/>
    <p:sldId id="261" r:id="rId5"/>
    <p:sldId id="273" r:id="rId6"/>
    <p:sldId id="263" r:id="rId7"/>
    <p:sldId id="288" r:id="rId8"/>
    <p:sldId id="290" r:id="rId9"/>
    <p:sldId id="291" r:id="rId10"/>
    <p:sldId id="292" r:id="rId11"/>
    <p:sldId id="293" r:id="rId12"/>
    <p:sldId id="267" r:id="rId13"/>
    <p:sldId id="268" r:id="rId14"/>
    <p:sldId id="296" r:id="rId15"/>
    <p:sldId id="297" r:id="rId16"/>
    <p:sldId id="289" r:id="rId17"/>
    <p:sldId id="266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Nixie One" panose="020B0604020202020204" charset="0"/>
      <p:regular r:id="rId24"/>
    </p:embeddedFont>
    <p:embeddedFont>
      <p:font typeface="Varela Round" panose="020B0604020202020204" charset="-79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I SIMMON" initials="AS" lastIdx="1" clrIdx="0">
    <p:extLst>
      <p:ext uri="{19B8F6BF-5375-455C-9EA6-DF929625EA0E}">
        <p15:presenceInfo xmlns:p15="http://schemas.microsoft.com/office/powerpoint/2012/main" userId="b7782c77a2dcd7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FBCAAB-CC9E-4727-8BF1-3D257E2382ED}">
  <a:tblStyle styleId="{78FBCAAB-CC9E-4727-8BF1-3D257E2382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211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95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22b52997_1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22b52997_1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661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967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42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4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1776247" y="1991850"/>
            <a:ext cx="523344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Air Mouse</a:t>
            </a:r>
            <a:br>
              <a:rPr lang="en-IN" dirty="0"/>
            </a:br>
            <a:r>
              <a:rPr lang="en-IN" dirty="0"/>
              <a:t>Motion Sensor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EA417-39D6-4D96-BB75-259B0A411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691" y="-30894"/>
            <a:ext cx="2140559" cy="1844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13E68-52D7-417F-AE25-69CBFAE4BEA6}"/>
              </a:ext>
            </a:extLst>
          </p:cNvPr>
          <p:cNvSpPr txBox="1"/>
          <p:nvPr/>
        </p:nvSpPr>
        <p:spPr>
          <a:xfrm>
            <a:off x="2257063" y="3599726"/>
            <a:ext cx="4421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rgbClr val="617A86"/>
                </a:solidFill>
                <a:latin typeface="Nixie One"/>
                <a:sym typeface="Nixie One"/>
              </a:rPr>
              <a:t>Dinesh S (CB.EN.U4AIE19025)</a:t>
            </a:r>
          </a:p>
          <a:p>
            <a:pPr algn="ctr"/>
            <a:r>
              <a:rPr lang="en-IN" sz="1800" dirty="0" err="1">
                <a:solidFill>
                  <a:srgbClr val="617A86"/>
                </a:solidFill>
                <a:latin typeface="Nixie One"/>
                <a:sym typeface="Nixie One"/>
              </a:rPr>
              <a:t>Kabilan</a:t>
            </a:r>
            <a:r>
              <a:rPr lang="en-IN" sz="1800" dirty="0">
                <a:solidFill>
                  <a:srgbClr val="617A86"/>
                </a:solidFill>
                <a:latin typeface="Nixie One"/>
                <a:sym typeface="Nixie One"/>
              </a:rPr>
              <a:t> N (CB.EN.U4AIE19033)</a:t>
            </a:r>
          </a:p>
          <a:p>
            <a:pPr algn="ctr"/>
            <a:r>
              <a:rPr lang="en-IN" sz="1800" dirty="0" err="1">
                <a:solidFill>
                  <a:srgbClr val="617A86"/>
                </a:solidFill>
                <a:latin typeface="Nixie One"/>
                <a:sym typeface="Nixie One"/>
              </a:rPr>
              <a:t>Sivamaran</a:t>
            </a:r>
            <a:r>
              <a:rPr lang="en-IN" sz="1800" dirty="0">
                <a:solidFill>
                  <a:srgbClr val="617A86"/>
                </a:solidFill>
                <a:latin typeface="Nixie One"/>
                <a:sym typeface="Nixie One"/>
              </a:rPr>
              <a:t> M.A.C (CB.EN.U4AIE19061)</a:t>
            </a:r>
          </a:p>
          <a:p>
            <a:pPr algn="ctr"/>
            <a:r>
              <a:rPr lang="en-IN" sz="1800" dirty="0" err="1">
                <a:solidFill>
                  <a:srgbClr val="617A86"/>
                </a:solidFill>
                <a:latin typeface="Nixie One"/>
                <a:sym typeface="Nixie One"/>
              </a:rPr>
              <a:t>Vijai</a:t>
            </a:r>
            <a:r>
              <a:rPr lang="en-IN" sz="1800" dirty="0">
                <a:solidFill>
                  <a:srgbClr val="617A86"/>
                </a:solidFill>
                <a:latin typeface="Nixie One"/>
                <a:sym typeface="Nixie One"/>
              </a:rPr>
              <a:t> </a:t>
            </a:r>
            <a:r>
              <a:rPr lang="en-IN" sz="1800" dirty="0" err="1">
                <a:solidFill>
                  <a:srgbClr val="617A86"/>
                </a:solidFill>
                <a:latin typeface="Nixie One"/>
                <a:sym typeface="Nixie One"/>
              </a:rPr>
              <a:t>Simmon</a:t>
            </a:r>
            <a:r>
              <a:rPr lang="en-IN" sz="1800" dirty="0">
                <a:solidFill>
                  <a:srgbClr val="617A86"/>
                </a:solidFill>
                <a:latin typeface="Nixie One"/>
                <a:sym typeface="Nixie One"/>
              </a:rPr>
              <a:t> S (CB.EN.U4AIE19068)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029522" y="1578063"/>
            <a:ext cx="3129775" cy="314823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buNone/>
            </a:pPr>
            <a:r>
              <a:rPr lang="en-IN" sz="1400" dirty="0"/>
              <a:t>void setup(){</a:t>
            </a:r>
          </a:p>
          <a:p>
            <a:pPr marL="0" lvl="0" indent="0">
              <a:buNone/>
            </a:pPr>
            <a:r>
              <a:rPr lang="en-IN" sz="1400" dirty="0" err="1"/>
              <a:t>pinMode</a:t>
            </a:r>
            <a:r>
              <a:rPr lang="en-IN" sz="1400" dirty="0"/>
              <a:t>(</a:t>
            </a:r>
            <a:r>
              <a:rPr lang="en-IN" sz="1400" dirty="0" err="1"/>
              <a:t>x,INPUT</a:t>
            </a:r>
            <a:r>
              <a:rPr lang="en-IN" sz="1400" dirty="0"/>
              <a:t>); </a:t>
            </a:r>
            <a:r>
              <a:rPr lang="en-IN" sz="1400" dirty="0" err="1"/>
              <a:t>pinMode</a:t>
            </a:r>
            <a:r>
              <a:rPr lang="en-IN" sz="1400" dirty="0"/>
              <a:t>(</a:t>
            </a:r>
            <a:r>
              <a:rPr lang="en-IN" sz="1400" dirty="0" err="1"/>
              <a:t>y,INPUT</a:t>
            </a:r>
            <a:r>
              <a:rPr lang="en-IN" sz="1400" dirty="0"/>
              <a:t>);</a:t>
            </a:r>
          </a:p>
          <a:p>
            <a:pPr marL="0" lvl="0" indent="0">
              <a:buNone/>
            </a:pPr>
            <a:r>
              <a:rPr lang="en-IN" sz="1400" dirty="0" err="1"/>
              <a:t>pinMode</a:t>
            </a:r>
            <a:r>
              <a:rPr lang="en-IN" sz="1400" dirty="0"/>
              <a:t>(</a:t>
            </a:r>
            <a:r>
              <a:rPr lang="en-IN" sz="1400" dirty="0" err="1"/>
              <a:t>trigger,INPUT_PULLUP</a:t>
            </a:r>
            <a:r>
              <a:rPr lang="en-IN" sz="1400" dirty="0"/>
              <a:t>);</a:t>
            </a:r>
          </a:p>
          <a:p>
            <a:pPr marL="0" lvl="0" indent="0">
              <a:buNone/>
            </a:pPr>
            <a:r>
              <a:rPr lang="en-IN" sz="1400" dirty="0" err="1"/>
              <a:t>pinMode</a:t>
            </a:r>
            <a:r>
              <a:rPr lang="en-IN" sz="1400" dirty="0"/>
              <a:t>(</a:t>
            </a:r>
            <a:r>
              <a:rPr lang="en-IN" sz="1400" dirty="0" err="1"/>
              <a:t>lclick,INPUT</a:t>
            </a:r>
            <a:r>
              <a:rPr lang="en-IN" sz="1400" dirty="0"/>
              <a:t>);</a:t>
            </a:r>
          </a:p>
          <a:p>
            <a:pPr marL="0" lvl="0" indent="0">
              <a:buNone/>
            </a:pPr>
            <a:r>
              <a:rPr lang="en-IN" sz="1400" dirty="0" err="1"/>
              <a:t>pinMode</a:t>
            </a:r>
            <a:r>
              <a:rPr lang="en-IN" sz="1400" dirty="0"/>
              <a:t>(</a:t>
            </a:r>
            <a:r>
              <a:rPr lang="en-IN" sz="1400" dirty="0" err="1"/>
              <a:t>rclick,INPUT</a:t>
            </a:r>
            <a:r>
              <a:rPr lang="en-IN" sz="1400" dirty="0"/>
              <a:t>);</a:t>
            </a:r>
          </a:p>
          <a:p>
            <a:pPr marL="0" lvl="0" indent="0">
              <a:buNone/>
            </a:pPr>
            <a:r>
              <a:rPr lang="en-IN" sz="1400" dirty="0" err="1"/>
              <a:t>pinMode</a:t>
            </a:r>
            <a:r>
              <a:rPr lang="en-IN" sz="1400" dirty="0"/>
              <a:t>(led, OUTPUT);</a:t>
            </a:r>
          </a:p>
          <a:p>
            <a:pPr marL="0" lvl="0" indent="0">
              <a:buNone/>
            </a:pPr>
            <a:r>
              <a:rPr lang="en-IN" sz="1400" dirty="0" err="1"/>
              <a:t>digitalWrite</a:t>
            </a:r>
            <a:r>
              <a:rPr lang="en-IN" sz="1400" dirty="0"/>
              <a:t>(</a:t>
            </a:r>
            <a:r>
              <a:rPr lang="en-IN" sz="1400" dirty="0" err="1"/>
              <a:t>lclick,HIGH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 err="1"/>
              <a:t>digitalWrite</a:t>
            </a:r>
            <a:r>
              <a:rPr lang="en-IN" sz="1400" dirty="0"/>
              <a:t>(</a:t>
            </a:r>
            <a:r>
              <a:rPr lang="en-IN" sz="1400" dirty="0" err="1"/>
              <a:t>rclick,HIGH</a:t>
            </a:r>
            <a:r>
              <a:rPr lang="en-IN" sz="1400" dirty="0"/>
              <a:t>);</a:t>
            </a:r>
          </a:p>
          <a:p>
            <a:pPr marL="0" lvl="0" indent="0">
              <a:buNone/>
            </a:pPr>
            <a:r>
              <a:rPr lang="en-IN" sz="1400" dirty="0" err="1"/>
              <a:t>Serial.begin</a:t>
            </a:r>
            <a:r>
              <a:rPr lang="en-IN" sz="1400" dirty="0"/>
              <a:t>(9600);</a:t>
            </a:r>
          </a:p>
          <a:p>
            <a:pPr marL="0" lvl="0" indent="0">
              <a:buNone/>
            </a:pPr>
            <a:r>
              <a:rPr lang="en-IN" sz="1400" dirty="0" err="1"/>
              <a:t>bluetooth.begin</a:t>
            </a:r>
            <a:r>
              <a:rPr lang="en-IN" sz="1400" dirty="0"/>
              <a:t>(9600);</a:t>
            </a:r>
          </a:p>
          <a:p>
            <a:pPr marL="0" lv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endParaRPr lang="en-IN" sz="1400" dirty="0"/>
          </a:p>
          <a:p>
            <a:pPr marL="0" lvl="0" indent="0">
              <a:buNone/>
            </a:pPr>
            <a:endParaRPr lang="en-IN" sz="1400" dirty="0"/>
          </a:p>
          <a:p>
            <a:pPr marL="0" lvl="0" indent="0">
              <a:buNone/>
            </a:pPr>
            <a:endParaRPr sz="1400" dirty="0"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Code</a:t>
            </a:r>
            <a:endParaRPr sz="6000" dirty="0"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2"/>
          </p:nvPr>
        </p:nvSpPr>
        <p:spPr>
          <a:xfrm>
            <a:off x="5293114" y="1550150"/>
            <a:ext cx="3129774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1400" dirty="0"/>
              <a:t>void loop(){</a:t>
            </a:r>
          </a:p>
          <a:p>
            <a:pPr marL="0" lvl="0" indent="0">
              <a:buNone/>
            </a:pPr>
            <a:r>
              <a:rPr lang="en-IN" sz="1400" dirty="0" err="1"/>
              <a:t>digitalWrite</a:t>
            </a:r>
            <a:r>
              <a:rPr lang="en-IN" sz="1400" dirty="0"/>
              <a:t>(</a:t>
            </a:r>
            <a:r>
              <a:rPr lang="en-IN" sz="1400" dirty="0" err="1"/>
              <a:t>led,LOW</a:t>
            </a:r>
            <a:r>
              <a:rPr lang="en-IN" sz="1400" dirty="0"/>
              <a:t>);</a:t>
            </a:r>
          </a:p>
          <a:p>
            <a:pPr marL="0" lvl="0" indent="0">
              <a:buNone/>
            </a:pPr>
            <a:r>
              <a:rPr lang="en-IN" sz="1400" dirty="0"/>
              <a:t> while(</a:t>
            </a:r>
            <a:r>
              <a:rPr lang="en-IN" sz="1400" dirty="0" err="1"/>
              <a:t>digitalRead</a:t>
            </a:r>
            <a:r>
              <a:rPr lang="en-IN" sz="1400" dirty="0"/>
              <a:t>(trigger)==LOW)</a:t>
            </a:r>
          </a:p>
          <a:p>
            <a:pPr marL="0" lvl="0" indent="0">
              <a:buNone/>
            </a:pPr>
            <a:r>
              <a:rPr lang="en-IN" sz="1400" dirty="0"/>
              <a:t>  {</a:t>
            </a:r>
          </a:p>
          <a:p>
            <a:pPr marL="0" lv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digitalWrite</a:t>
            </a:r>
            <a:r>
              <a:rPr lang="en-IN" sz="1400" dirty="0"/>
              <a:t>(led, HIGH);</a:t>
            </a:r>
          </a:p>
          <a:p>
            <a:pPr marL="0" lv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lstate</a:t>
            </a:r>
            <a:r>
              <a:rPr lang="en-IN" sz="1400" dirty="0"/>
              <a:t> = </a:t>
            </a:r>
            <a:r>
              <a:rPr lang="en-IN" sz="1400" dirty="0" err="1"/>
              <a:t>digitalRead</a:t>
            </a:r>
            <a:r>
              <a:rPr lang="en-IN" sz="1400" dirty="0"/>
              <a:t>(</a:t>
            </a:r>
            <a:r>
              <a:rPr lang="en-IN" sz="1400" dirty="0" err="1"/>
              <a:t>lclick</a:t>
            </a:r>
            <a:r>
              <a:rPr lang="en-IN" sz="1400" dirty="0"/>
              <a:t>);</a:t>
            </a:r>
          </a:p>
          <a:p>
            <a:pPr marL="0" lv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rstate</a:t>
            </a:r>
            <a:r>
              <a:rPr lang="en-IN" sz="1400" dirty="0"/>
              <a:t> = </a:t>
            </a:r>
            <a:r>
              <a:rPr lang="en-IN" sz="1400" dirty="0" err="1"/>
              <a:t>digitalRead</a:t>
            </a:r>
            <a:r>
              <a:rPr lang="en-IN" sz="1400" dirty="0"/>
              <a:t>(</a:t>
            </a:r>
            <a:r>
              <a:rPr lang="en-IN" sz="1400" dirty="0" err="1"/>
              <a:t>rclick</a:t>
            </a:r>
            <a:r>
              <a:rPr lang="en-IN" sz="1400" dirty="0"/>
              <a:t>);</a:t>
            </a:r>
          </a:p>
          <a:p>
            <a:pPr marL="0" lv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xh</a:t>
            </a:r>
            <a:r>
              <a:rPr lang="en-IN" sz="1400" dirty="0"/>
              <a:t>=</a:t>
            </a:r>
            <a:r>
              <a:rPr lang="en-IN" sz="1400" dirty="0" err="1"/>
              <a:t>analogRead</a:t>
            </a:r>
            <a:r>
              <a:rPr lang="en-IN" sz="1400" dirty="0"/>
              <a:t>(x);</a:t>
            </a:r>
          </a:p>
          <a:p>
            <a:pPr marL="0" lv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yh</a:t>
            </a:r>
            <a:r>
              <a:rPr lang="en-IN" sz="1400" dirty="0"/>
              <a:t>=</a:t>
            </a:r>
            <a:r>
              <a:rPr lang="en-IN" sz="1400" dirty="0" err="1"/>
              <a:t>analogRead</a:t>
            </a:r>
            <a:r>
              <a:rPr lang="en-IN" sz="1400" dirty="0"/>
              <a:t>(y);</a:t>
            </a:r>
          </a:p>
          <a:p>
            <a:pPr marL="0" lv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xcord</a:t>
            </a:r>
            <a:r>
              <a:rPr lang="en-IN" sz="1400" dirty="0"/>
              <a:t>=map(xh,286,429,100,999);</a:t>
            </a:r>
          </a:p>
          <a:p>
            <a:pPr marL="0" lv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ycord</a:t>
            </a:r>
            <a:r>
              <a:rPr lang="en-IN" sz="1400" dirty="0"/>
              <a:t>=map(yh,282,427,100,800);</a:t>
            </a:r>
          </a:p>
          <a:p>
            <a:pPr marL="0" lvl="0" indent="0">
              <a:buNone/>
            </a:pPr>
            <a:r>
              <a:rPr lang="en-IN" sz="1400" dirty="0"/>
              <a:t> 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578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029522" y="1578063"/>
            <a:ext cx="3129775" cy="314823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Serial.print</a:t>
            </a:r>
            <a:r>
              <a:rPr lang="en-IN" sz="1400" dirty="0"/>
              <a:t>(</a:t>
            </a:r>
            <a:r>
              <a:rPr lang="en-IN" sz="1400" dirty="0" err="1"/>
              <a:t>xcord</a:t>
            </a:r>
            <a:r>
              <a:rPr lang="en-IN" sz="1400" dirty="0"/>
              <a:t>);</a:t>
            </a:r>
          </a:p>
          <a:p>
            <a:pPr marL="0" lv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Serial.print</a:t>
            </a:r>
            <a:r>
              <a:rPr lang="en-IN" sz="1400" dirty="0"/>
              <a:t>(</a:t>
            </a:r>
            <a:r>
              <a:rPr lang="en-IN" sz="1400" dirty="0" err="1"/>
              <a:t>ycord</a:t>
            </a:r>
            <a:r>
              <a:rPr lang="en-IN" sz="1400" dirty="0"/>
              <a:t>);</a:t>
            </a:r>
          </a:p>
          <a:p>
            <a:pPr marL="0" lvl="0" indent="0">
              <a:buNone/>
            </a:pPr>
            <a:r>
              <a:rPr lang="en-IN" sz="1400" dirty="0"/>
              <a:t>    if (</a:t>
            </a:r>
            <a:r>
              <a:rPr lang="en-IN" sz="1400" dirty="0" err="1"/>
              <a:t>lstate</a:t>
            </a:r>
            <a:r>
              <a:rPr lang="en-IN" sz="1400" dirty="0"/>
              <a:t> == LOW)</a:t>
            </a:r>
          </a:p>
          <a:p>
            <a:pPr marL="0" lv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Serial.print</a:t>
            </a:r>
            <a:r>
              <a:rPr lang="en-IN" sz="1400" dirty="0"/>
              <a:t>(1);</a:t>
            </a:r>
          </a:p>
          <a:p>
            <a:pPr marL="0" lvl="0" indent="0">
              <a:buNone/>
            </a:pPr>
            <a:r>
              <a:rPr lang="en-IN" sz="1400" dirty="0"/>
              <a:t>    else</a:t>
            </a:r>
          </a:p>
          <a:p>
            <a:pPr marL="0" lv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Serial.print</a:t>
            </a:r>
            <a:r>
              <a:rPr lang="en-IN" sz="1400" dirty="0"/>
              <a:t>(0);</a:t>
            </a:r>
          </a:p>
          <a:p>
            <a:pPr marL="0" lvl="0" indent="0">
              <a:buNone/>
            </a:pPr>
            <a:r>
              <a:rPr lang="en-IN" sz="1400" dirty="0"/>
              <a:t>    if (</a:t>
            </a:r>
            <a:r>
              <a:rPr lang="en-IN" sz="1400" dirty="0" err="1"/>
              <a:t>rstate</a:t>
            </a:r>
            <a:r>
              <a:rPr lang="en-IN" sz="1400" dirty="0"/>
              <a:t> == LOW)</a:t>
            </a:r>
          </a:p>
          <a:p>
            <a:pPr marL="0" lv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Serial.print</a:t>
            </a:r>
            <a:r>
              <a:rPr lang="en-IN" sz="1400" dirty="0"/>
              <a:t>(1);</a:t>
            </a:r>
          </a:p>
          <a:p>
            <a:pPr marL="0" lvl="0" indent="0">
              <a:buNone/>
            </a:pPr>
            <a:r>
              <a:rPr lang="en-IN" sz="1400" dirty="0"/>
              <a:t>    else</a:t>
            </a:r>
          </a:p>
          <a:p>
            <a:pPr marL="0" lv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Serial.print</a:t>
            </a:r>
            <a:r>
              <a:rPr lang="en-IN" sz="1400" dirty="0"/>
              <a:t>(0);</a:t>
            </a:r>
          </a:p>
          <a:p>
            <a:pPr marL="0" lvl="0" indent="0">
              <a:buNone/>
            </a:pPr>
            <a:r>
              <a:rPr lang="en-IN" sz="1400" dirty="0"/>
              <a:t>    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Code</a:t>
            </a:r>
            <a:endParaRPr sz="6000" dirty="0"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2"/>
          </p:nvPr>
        </p:nvSpPr>
        <p:spPr>
          <a:xfrm>
            <a:off x="5293114" y="1550150"/>
            <a:ext cx="3129774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1400" dirty="0" err="1"/>
              <a:t>bluetooth.print</a:t>
            </a:r>
            <a:r>
              <a:rPr lang="en-IN" sz="1400" dirty="0"/>
              <a:t>(</a:t>
            </a:r>
            <a:r>
              <a:rPr lang="en-IN" sz="1400" dirty="0" err="1"/>
              <a:t>xcord</a:t>
            </a:r>
            <a:r>
              <a:rPr lang="en-IN" sz="1400" dirty="0"/>
              <a:t>); </a:t>
            </a:r>
            <a:r>
              <a:rPr lang="en-IN" sz="1400" dirty="0" err="1"/>
              <a:t>bluetooth.print</a:t>
            </a:r>
            <a:r>
              <a:rPr lang="en-IN" sz="1400" dirty="0"/>
              <a:t>(</a:t>
            </a:r>
            <a:r>
              <a:rPr lang="en-IN" sz="1400" dirty="0" err="1"/>
              <a:t>ycord</a:t>
            </a:r>
            <a:r>
              <a:rPr lang="en-IN" sz="1400" dirty="0"/>
              <a:t>);</a:t>
            </a:r>
          </a:p>
          <a:p>
            <a:pPr marL="0" lvl="0" indent="0">
              <a:buNone/>
            </a:pPr>
            <a:r>
              <a:rPr lang="en-IN" sz="1400" dirty="0"/>
              <a:t>if (</a:t>
            </a:r>
            <a:r>
              <a:rPr lang="en-IN" sz="1400" dirty="0" err="1"/>
              <a:t>lstate</a:t>
            </a:r>
            <a:r>
              <a:rPr lang="en-IN" sz="1400" dirty="0"/>
              <a:t> == LOW)</a:t>
            </a:r>
          </a:p>
          <a:p>
            <a:pPr marL="0" lv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bluetooth.print</a:t>
            </a:r>
            <a:r>
              <a:rPr lang="en-IN" sz="1400" dirty="0"/>
              <a:t>(1);</a:t>
            </a:r>
          </a:p>
          <a:p>
            <a:pPr marL="0" lvl="0" indent="0">
              <a:buNone/>
            </a:pPr>
            <a:r>
              <a:rPr lang="en-IN" sz="1400" dirty="0"/>
              <a:t>    else</a:t>
            </a:r>
          </a:p>
          <a:p>
            <a:pPr marL="0" lv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bluetooth.print</a:t>
            </a:r>
            <a:r>
              <a:rPr lang="en-IN" sz="1400" dirty="0"/>
              <a:t>(0);</a:t>
            </a:r>
          </a:p>
          <a:p>
            <a:pPr marL="0" lvl="0" indent="0">
              <a:buNone/>
            </a:pPr>
            <a:r>
              <a:rPr lang="en-IN" sz="1400" dirty="0"/>
              <a:t>    if (</a:t>
            </a:r>
            <a:r>
              <a:rPr lang="en-IN" sz="1400" dirty="0" err="1"/>
              <a:t>rstate</a:t>
            </a:r>
            <a:r>
              <a:rPr lang="en-IN" sz="1400" dirty="0"/>
              <a:t> == LOW)</a:t>
            </a:r>
          </a:p>
          <a:p>
            <a:pPr marL="0" lv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bluetooth.print</a:t>
            </a:r>
            <a:r>
              <a:rPr lang="en-IN" sz="1400" dirty="0"/>
              <a:t>(1);</a:t>
            </a:r>
          </a:p>
          <a:p>
            <a:pPr marL="0" lvl="0" indent="0">
              <a:buNone/>
            </a:pPr>
            <a:r>
              <a:rPr lang="en-IN" sz="1400" dirty="0"/>
              <a:t>    else</a:t>
            </a:r>
          </a:p>
          <a:p>
            <a:pPr marL="0" lv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bluetooth.print</a:t>
            </a:r>
            <a:r>
              <a:rPr lang="en-IN" sz="1400" dirty="0"/>
              <a:t>(0);</a:t>
            </a:r>
          </a:p>
          <a:p>
            <a:pPr marL="0" lvl="0" indent="0">
              <a:buNone/>
            </a:pPr>
            <a:r>
              <a:rPr lang="en-IN" sz="1400" dirty="0"/>
              <a:t>    delay(4000);</a:t>
            </a:r>
          </a:p>
          <a:p>
            <a:pPr marL="0" lvl="0" indent="0">
              <a:buNone/>
            </a:pPr>
            <a:endParaRPr lang="en-IN" sz="1400"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490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Workflow</a:t>
            </a:r>
            <a:endParaRPr sz="6000" dirty="0"/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691900-0245-49D8-9C44-B228968F6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536" y="602166"/>
            <a:ext cx="5508703" cy="45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>
            <a:spLocks noGrp="1"/>
          </p:cNvSpPr>
          <p:nvPr>
            <p:ph type="title"/>
          </p:nvPr>
        </p:nvSpPr>
        <p:spPr>
          <a:xfrm>
            <a:off x="2502525" y="2439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6000" dirty="0"/>
              <a:t>Application</a:t>
            </a:r>
            <a:endParaRPr sz="6000" dirty="0"/>
          </a:p>
        </p:txBody>
      </p:sp>
      <p:sp>
        <p:nvSpPr>
          <p:cNvPr id="296" name="Google Shape;296;p25"/>
          <p:cNvSpPr txBox="1"/>
          <p:nvPr/>
        </p:nvSpPr>
        <p:spPr>
          <a:xfrm>
            <a:off x="5903700" y="4684500"/>
            <a:ext cx="2859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</a:rPr>
              <a:t>Diagram featured by </a:t>
            </a:r>
            <a:r>
              <a:rPr lang="en" sz="1000" b="1" u="sng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http://slidemodel.com</a:t>
            </a:r>
            <a:endParaRPr sz="1000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97" name="Google Shape;297;p25"/>
          <p:cNvGrpSpPr/>
          <p:nvPr/>
        </p:nvGrpSpPr>
        <p:grpSpPr>
          <a:xfrm>
            <a:off x="3556023" y="908482"/>
            <a:ext cx="4459214" cy="4194430"/>
            <a:chOff x="3491049" y="908480"/>
            <a:chExt cx="4354276" cy="4095724"/>
          </a:xfrm>
        </p:grpSpPr>
        <p:pic>
          <p:nvPicPr>
            <p:cNvPr id="298" name="Google Shape;29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93424">
              <a:off x="3501925" y="3870729"/>
              <a:ext cx="4343400" cy="11334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9" name="Google Shape;299;p25"/>
            <p:cNvGrpSpPr/>
            <p:nvPr/>
          </p:nvGrpSpPr>
          <p:grpSpPr>
            <a:xfrm>
              <a:off x="3491049" y="908480"/>
              <a:ext cx="4244248" cy="3840573"/>
              <a:chOff x="832502" y="1450779"/>
              <a:chExt cx="5137693" cy="4649042"/>
            </a:xfrm>
          </p:grpSpPr>
          <p:sp>
            <p:nvSpPr>
              <p:cNvPr id="300" name="Google Shape;300;p25"/>
              <p:cNvSpPr/>
              <p:nvPr/>
            </p:nvSpPr>
            <p:spPr>
              <a:xfrm>
                <a:off x="1301214" y="3484499"/>
                <a:ext cx="3843744" cy="1543617"/>
              </a:xfrm>
              <a:custGeom>
                <a:avLst/>
                <a:gdLst/>
                <a:ahLst/>
                <a:cxnLst/>
                <a:rect l="l" t="t" r="r" b="b"/>
                <a:pathLst>
                  <a:path w="2678567" h="1075691" extrusionOk="0">
                    <a:moveTo>
                      <a:pt x="0" y="267280"/>
                    </a:moveTo>
                    <a:lnTo>
                      <a:pt x="213477" y="1075691"/>
                    </a:lnTo>
                    <a:lnTo>
                      <a:pt x="2678567" y="643046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>
                <a:gsLst>
                  <a:gs pos="0">
                    <a:srgbClr val="6F0000"/>
                  </a:gs>
                  <a:gs pos="50000">
                    <a:srgbClr val="A10002"/>
                  </a:gs>
                  <a:gs pos="100000">
                    <a:srgbClr val="C1000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832502" y="3836338"/>
                <a:ext cx="784879" cy="2263483"/>
              </a:xfrm>
              <a:custGeom>
                <a:avLst/>
                <a:gdLst/>
                <a:ahLst/>
                <a:cxnLst/>
                <a:rect l="l" t="t" r="r" b="b"/>
                <a:pathLst>
                  <a:path w="546954" h="1577340" extrusionOk="0">
                    <a:moveTo>
                      <a:pt x="346373" y="0"/>
                    </a:moveTo>
                    <a:lnTo>
                      <a:pt x="546954" y="790165"/>
                    </a:lnTo>
                    <a:lnTo>
                      <a:pt x="541863" y="789979"/>
                    </a:lnTo>
                    <a:lnTo>
                      <a:pt x="215744" y="1577340"/>
                    </a:lnTo>
                    <a:lnTo>
                      <a:pt x="0" y="522350"/>
                    </a:lnTo>
                    <a:lnTo>
                      <a:pt x="346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C1531"/>
                  </a:gs>
                  <a:gs pos="50000">
                    <a:srgbClr val="BF1C42"/>
                  </a:gs>
                  <a:gs pos="100000">
                    <a:srgbClr val="F3245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137388" y="4390371"/>
                <a:ext cx="4832807" cy="1700037"/>
              </a:xfrm>
              <a:custGeom>
                <a:avLst/>
                <a:gdLst/>
                <a:ahLst/>
                <a:cxnLst/>
                <a:rect l="l" t="t" r="r" b="b"/>
                <a:pathLst>
                  <a:path w="3367810" h="1184695" extrusionOk="0">
                    <a:moveTo>
                      <a:pt x="0" y="1184695"/>
                    </a:moveTo>
                    <a:lnTo>
                      <a:pt x="3367810" y="822992"/>
                    </a:lnTo>
                    <a:lnTo>
                      <a:pt x="2778260" y="0"/>
                    </a:lnTo>
                    <a:lnTo>
                      <a:pt x="329993" y="398308"/>
                    </a:lnTo>
                    <a:lnTo>
                      <a:pt x="0" y="1184695"/>
                    </a:lnTo>
                    <a:close/>
                  </a:path>
                </a:pathLst>
              </a:custGeom>
              <a:gradFill>
                <a:gsLst>
                  <a:gs pos="0">
                    <a:srgbClr val="8C1531"/>
                  </a:gs>
                  <a:gs pos="50000">
                    <a:srgbClr val="BF1C42"/>
                  </a:gs>
                  <a:gs pos="100000">
                    <a:srgbClr val="F3245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 rot="-545807">
                <a:off x="1609085" y="4351947"/>
                <a:ext cx="1823693" cy="900583"/>
              </a:xfrm>
              <a:custGeom>
                <a:avLst/>
                <a:gdLst/>
                <a:ahLst/>
                <a:cxnLst/>
                <a:rect l="l" t="t" r="r" b="b"/>
                <a:pathLst>
                  <a:path w="1048475" h="517762" extrusionOk="0">
                    <a:moveTo>
                      <a:pt x="23521" y="0"/>
                    </a:moveTo>
                    <a:lnTo>
                      <a:pt x="0" y="517762"/>
                    </a:lnTo>
                    <a:lnTo>
                      <a:pt x="1048475" y="248242"/>
                    </a:lnTo>
                    <a:lnTo>
                      <a:pt x="23521" y="0"/>
                    </a:lnTo>
                    <a:close/>
                  </a:path>
                </a:pathLst>
              </a:custGeom>
              <a:solidFill>
                <a:srgbClr val="0C0C0C">
                  <a:alpha val="639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623309" y="3108363"/>
                <a:ext cx="2998678" cy="913376"/>
              </a:xfrm>
              <a:custGeom>
                <a:avLst/>
                <a:gdLst/>
                <a:ahLst/>
                <a:cxnLst/>
                <a:rect l="l" t="t" r="r" b="b"/>
                <a:pathLst>
                  <a:path w="3783821" h="1152525" extrusionOk="0">
                    <a:moveTo>
                      <a:pt x="0" y="213297"/>
                    </a:moveTo>
                    <a:lnTo>
                      <a:pt x="2183621" y="0"/>
                    </a:lnTo>
                    <a:lnTo>
                      <a:pt x="3783821" y="695325"/>
                    </a:lnTo>
                    <a:lnTo>
                      <a:pt x="659621" y="1152525"/>
                    </a:lnTo>
                    <a:lnTo>
                      <a:pt x="0" y="213297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243017" y="3783232"/>
                <a:ext cx="268261" cy="484729"/>
              </a:xfrm>
              <a:custGeom>
                <a:avLst/>
                <a:gdLst/>
                <a:ahLst/>
                <a:cxnLst/>
                <a:rect l="l" t="t" r="r" b="b"/>
                <a:pathLst>
                  <a:path w="160395" h="243277" extrusionOk="0">
                    <a:moveTo>
                      <a:pt x="0" y="124097"/>
                    </a:moveTo>
                    <a:lnTo>
                      <a:pt x="65314" y="0"/>
                    </a:lnTo>
                    <a:lnTo>
                      <a:pt x="160395" y="243277"/>
                    </a:lnTo>
                    <a:lnTo>
                      <a:pt x="0" y="124097"/>
                    </a:lnTo>
                    <a:close/>
                  </a:path>
                </a:pathLst>
              </a:custGeom>
              <a:solidFill>
                <a:srgbClr val="0C0C0C">
                  <a:alpha val="239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270851" y="3274233"/>
                <a:ext cx="892470" cy="1887141"/>
              </a:xfrm>
              <a:custGeom>
                <a:avLst/>
                <a:gdLst/>
                <a:ahLst/>
                <a:cxnLst/>
                <a:rect l="l" t="t" r="r" b="b"/>
                <a:pathLst>
                  <a:path w="1126145" h="2381250" extrusionOk="0">
                    <a:moveTo>
                      <a:pt x="447675" y="0"/>
                    </a:moveTo>
                    <a:lnTo>
                      <a:pt x="1126145" y="935772"/>
                    </a:lnTo>
                    <a:lnTo>
                      <a:pt x="623887" y="2381250"/>
                    </a:lnTo>
                    <a:lnTo>
                      <a:pt x="0" y="571500"/>
                    </a:lnTo>
                    <a:lnTo>
                      <a:pt x="4476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760918" y="3658746"/>
                <a:ext cx="3381756" cy="1502164"/>
              </a:xfrm>
              <a:custGeom>
                <a:avLst/>
                <a:gdLst/>
                <a:ahLst/>
                <a:cxnLst/>
                <a:rect l="l" t="t" r="r" b="b"/>
                <a:pathLst>
                  <a:path w="4267200" h="1895475" extrusionOk="0">
                    <a:moveTo>
                      <a:pt x="0" y="1895475"/>
                    </a:moveTo>
                    <a:lnTo>
                      <a:pt x="504825" y="438150"/>
                    </a:lnTo>
                    <a:lnTo>
                      <a:pt x="3609975" y="0"/>
                    </a:lnTo>
                    <a:lnTo>
                      <a:pt x="4267200" y="923925"/>
                    </a:lnTo>
                    <a:lnTo>
                      <a:pt x="0" y="1895475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2081181" y="2512890"/>
                <a:ext cx="1990353" cy="505838"/>
              </a:xfrm>
              <a:custGeom>
                <a:avLst/>
                <a:gdLst/>
                <a:ahLst/>
                <a:cxnLst/>
                <a:rect l="l" t="t" r="r" b="b"/>
                <a:pathLst>
                  <a:path w="2511486" h="638281" extrusionOk="0">
                    <a:moveTo>
                      <a:pt x="0" y="267280"/>
                    </a:moveTo>
                    <a:lnTo>
                      <a:pt x="376433" y="638281"/>
                    </a:lnTo>
                    <a:lnTo>
                      <a:pt x="2511486" y="540841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>
                <a:gsLst>
                  <a:gs pos="0">
                    <a:srgbClr val="547D28"/>
                  </a:gs>
                  <a:gs pos="50000">
                    <a:srgbClr val="7AB73A"/>
                  </a:gs>
                  <a:gs pos="100000">
                    <a:srgbClr val="92DA4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3510399" y="3674020"/>
                <a:ext cx="1086993" cy="143423"/>
              </a:xfrm>
              <a:custGeom>
                <a:avLst/>
                <a:gdLst/>
                <a:ahLst/>
                <a:cxnLst/>
                <a:rect l="l" t="t" r="r" b="b"/>
                <a:pathLst>
                  <a:path w="1371600" h="180975" extrusionOk="0">
                    <a:moveTo>
                      <a:pt x="0" y="142875"/>
                    </a:moveTo>
                    <a:lnTo>
                      <a:pt x="1371600" y="180975"/>
                    </a:lnTo>
                    <a:lnTo>
                      <a:pt x="1295400" y="0"/>
                    </a:lnTo>
                    <a:lnTo>
                      <a:pt x="0" y="142875"/>
                    </a:lnTo>
                    <a:close/>
                  </a:path>
                </a:pathLst>
              </a:custGeom>
              <a:solidFill>
                <a:srgbClr val="0C0C0C">
                  <a:alpha val="439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835305" y="3530764"/>
                <a:ext cx="286845" cy="618982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781050" extrusionOk="0">
                    <a:moveTo>
                      <a:pt x="361950" y="495300"/>
                    </a:moveTo>
                    <a:lnTo>
                      <a:pt x="171450" y="781050"/>
                    </a:lnTo>
                    <a:lnTo>
                      <a:pt x="0" y="0"/>
                    </a:lnTo>
                    <a:lnTo>
                      <a:pt x="361950" y="495300"/>
                    </a:lnTo>
                    <a:close/>
                  </a:path>
                </a:pathLst>
              </a:custGeom>
              <a:solidFill>
                <a:srgbClr val="0C0C0C">
                  <a:alpha val="439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727127" y="2706986"/>
                <a:ext cx="665137" cy="1250042"/>
              </a:xfrm>
              <a:custGeom>
                <a:avLst/>
                <a:gdLst/>
                <a:ahLst/>
                <a:cxnLst/>
                <a:rect l="l" t="t" r="r" b="b"/>
                <a:pathLst>
                  <a:path w="839289" h="1577340" extrusionOk="0">
                    <a:moveTo>
                      <a:pt x="466998" y="0"/>
                    </a:moveTo>
                    <a:lnTo>
                      <a:pt x="839289" y="378823"/>
                    </a:lnTo>
                    <a:lnTo>
                      <a:pt x="831547" y="399623"/>
                    </a:lnTo>
                    <a:lnTo>
                      <a:pt x="336369" y="1577340"/>
                    </a:lnTo>
                    <a:lnTo>
                      <a:pt x="0" y="653143"/>
                    </a:lnTo>
                    <a:lnTo>
                      <a:pt x="466998" y="0"/>
                    </a:lnTo>
                    <a:close/>
                  </a:path>
                </a:pathLst>
              </a:custGeom>
              <a:gradFill>
                <a:gsLst>
                  <a:gs pos="0">
                    <a:srgbClr val="7E8C12"/>
                  </a:gs>
                  <a:gs pos="50000">
                    <a:srgbClr val="ACBF18"/>
                  </a:gs>
                  <a:gs pos="100000">
                    <a:srgbClr val="DAF3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990804" y="2939643"/>
                <a:ext cx="2601019" cy="1011939"/>
              </a:xfrm>
              <a:custGeom>
                <a:avLst/>
                <a:gdLst/>
                <a:ahLst/>
                <a:cxnLst/>
                <a:rect l="l" t="t" r="r" b="b"/>
                <a:pathLst>
                  <a:path w="3282043" h="1276894" extrusionOk="0">
                    <a:moveTo>
                      <a:pt x="0" y="1276894"/>
                    </a:moveTo>
                    <a:lnTo>
                      <a:pt x="3282043" y="966651"/>
                    </a:lnTo>
                    <a:lnTo>
                      <a:pt x="2625635" y="0"/>
                    </a:lnTo>
                    <a:lnTo>
                      <a:pt x="499655" y="84909"/>
                    </a:lnTo>
                    <a:lnTo>
                      <a:pt x="0" y="1276894"/>
                    </a:lnTo>
                    <a:close/>
                  </a:path>
                </a:pathLst>
              </a:custGeom>
              <a:gradFill>
                <a:gsLst>
                  <a:gs pos="0">
                    <a:srgbClr val="7E8C12"/>
                  </a:gs>
                  <a:gs pos="50000">
                    <a:srgbClr val="ACBF18"/>
                  </a:gs>
                  <a:gs pos="100000">
                    <a:srgbClr val="DAF3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3" name="Google Shape;313;p25"/>
              <p:cNvGrpSpPr/>
              <p:nvPr/>
            </p:nvGrpSpPr>
            <p:grpSpPr>
              <a:xfrm>
                <a:off x="2053959" y="1450779"/>
                <a:ext cx="2007594" cy="1676211"/>
                <a:chOff x="5445997" y="2184629"/>
                <a:chExt cx="1754890" cy="1465219"/>
              </a:xfrm>
            </p:grpSpPr>
            <p:sp>
              <p:nvSpPr>
                <p:cNvPr id="314" name="Google Shape;314;p25"/>
                <p:cNvSpPr/>
                <p:nvPr/>
              </p:nvSpPr>
              <p:spPr>
                <a:xfrm>
                  <a:off x="5804127" y="3492862"/>
                  <a:ext cx="798281" cy="156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752" h="226695" extrusionOk="0">
                      <a:moveTo>
                        <a:pt x="0" y="20955"/>
                      </a:moveTo>
                      <a:lnTo>
                        <a:pt x="78377" y="226695"/>
                      </a:lnTo>
                      <a:lnTo>
                        <a:pt x="1152752" y="0"/>
                      </a:lnTo>
                      <a:lnTo>
                        <a:pt x="0" y="20955"/>
                      </a:lnTo>
                      <a:close/>
                    </a:path>
                  </a:pathLst>
                </a:custGeom>
                <a:solidFill>
                  <a:srgbClr val="0C0C0C">
                    <a:alpha val="6391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25"/>
                <p:cNvSpPr/>
                <p:nvPr/>
              </p:nvSpPr>
              <p:spPr>
                <a:xfrm>
                  <a:off x="5445997" y="3284407"/>
                  <a:ext cx="205797" cy="126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0" h="182880" extrusionOk="0">
                      <a:moveTo>
                        <a:pt x="0" y="124097"/>
                      </a:moveTo>
                      <a:lnTo>
                        <a:pt x="65314" y="0"/>
                      </a:lnTo>
                      <a:lnTo>
                        <a:pt x="297180" y="182880"/>
                      </a:lnTo>
                      <a:lnTo>
                        <a:pt x="0" y="124097"/>
                      </a:lnTo>
                      <a:close/>
                    </a:path>
                  </a:pathLst>
                </a:custGeom>
                <a:solidFill>
                  <a:srgbClr val="0C0C0C">
                    <a:alpha val="6391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25"/>
                <p:cNvSpPr/>
                <p:nvPr/>
              </p:nvSpPr>
              <p:spPr>
                <a:xfrm>
                  <a:off x="5844738" y="2184629"/>
                  <a:ext cx="1356149" cy="1353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338" h="1954534" extrusionOk="0">
                      <a:moveTo>
                        <a:pt x="0" y="1954534"/>
                      </a:moveTo>
                      <a:lnTo>
                        <a:pt x="658822" y="0"/>
                      </a:lnTo>
                      <a:lnTo>
                        <a:pt x="1958338" y="1843822"/>
                      </a:lnTo>
                      <a:lnTo>
                        <a:pt x="0" y="1954534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97B8C"/>
                    </a:gs>
                    <a:gs pos="50000">
                      <a:srgbClr val="22A8BF"/>
                    </a:gs>
                    <a:gs pos="100000">
                      <a:srgbClr val="2BD5F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228600" anchor="b" anchorCtr="1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7" name="Google Shape;317;p25"/>
              <p:cNvSpPr/>
              <p:nvPr/>
            </p:nvSpPr>
            <p:spPr>
              <a:xfrm>
                <a:off x="2050261" y="1451896"/>
                <a:ext cx="988998" cy="1552074"/>
              </a:xfrm>
              <a:custGeom>
                <a:avLst/>
                <a:gdLst/>
                <a:ahLst/>
                <a:cxnLst/>
                <a:rect l="l" t="t" r="r" b="b"/>
                <a:pathLst>
                  <a:path w="1247947" h="1958453" extrusionOk="0">
                    <a:moveTo>
                      <a:pt x="588532" y="1958453"/>
                    </a:moveTo>
                    <a:lnTo>
                      <a:pt x="0" y="1598612"/>
                    </a:lnTo>
                    <a:lnTo>
                      <a:pt x="1247947" y="0"/>
                    </a:lnTo>
                    <a:lnTo>
                      <a:pt x="588532" y="1958453"/>
                    </a:lnTo>
                    <a:close/>
                  </a:path>
                </a:pathLst>
              </a:custGeom>
              <a:gradFill>
                <a:gsLst>
                  <a:gs pos="0">
                    <a:srgbClr val="197B8C"/>
                  </a:gs>
                  <a:gs pos="50000">
                    <a:srgbClr val="22A8BF"/>
                  </a:gs>
                  <a:gs pos="100000">
                    <a:srgbClr val="2BD5F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5"/>
              <p:cNvSpPr txBox="1"/>
              <p:nvPr/>
            </p:nvSpPr>
            <p:spPr>
              <a:xfrm>
                <a:off x="2599424" y="3896183"/>
                <a:ext cx="1450111" cy="369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 dirty="0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Easy to control</a:t>
                </a:r>
                <a:endParaRPr sz="2000" b="0" i="0" u="none" strike="noStrike" cap="none" dirty="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20" name="Google Shape;320;p25"/>
              <p:cNvSpPr txBox="1"/>
              <p:nvPr/>
            </p:nvSpPr>
            <p:spPr>
              <a:xfrm>
                <a:off x="2509499" y="3065830"/>
                <a:ext cx="16562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 dirty="0">
                    <a:solidFill>
                      <a:srgbClr val="FFFFFF"/>
                    </a:solidFill>
                    <a:latin typeface="Varela Round"/>
                    <a:cs typeface="Varela Round"/>
                    <a:sym typeface="Varela Round"/>
                  </a:rPr>
                  <a:t>Navigate</a:t>
                </a:r>
                <a:r>
                  <a:rPr lang="en-IN" sz="1200" dirty="0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 </a:t>
                </a:r>
                <a:r>
                  <a:rPr lang="en-IN" sz="2000" dirty="0">
                    <a:solidFill>
                      <a:srgbClr val="FFFFFF"/>
                    </a:solidFill>
                    <a:latin typeface="Varela Round"/>
                    <a:cs typeface="Varela Round"/>
                    <a:sym typeface="Varela Round"/>
                  </a:rPr>
                  <a:t>Screen</a:t>
                </a:r>
                <a:endParaRPr sz="2000" dirty="0">
                  <a:solidFill>
                    <a:srgbClr val="FFFFFF"/>
                  </a:solidFill>
                  <a:latin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21" name="Google Shape;321;p25"/>
              <p:cNvSpPr txBox="1"/>
              <p:nvPr/>
            </p:nvSpPr>
            <p:spPr>
              <a:xfrm>
                <a:off x="2737707" y="2249326"/>
                <a:ext cx="966800" cy="646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 dirty="0">
                    <a:solidFill>
                      <a:srgbClr val="FFFFFF"/>
                    </a:solidFill>
                    <a:latin typeface="Varela Round"/>
                    <a:cs typeface="Varela Round"/>
                    <a:sym typeface="Varela Round"/>
                  </a:rPr>
                  <a:t>Low</a:t>
                </a:r>
                <a:r>
                  <a:rPr lang="en-IN" sz="900" dirty="0">
                    <a:latin typeface="Varela Round"/>
                    <a:ea typeface="Varela Round"/>
                    <a:cs typeface="Varela Round"/>
                    <a:sym typeface="Varela Round"/>
                  </a:rPr>
                  <a:t> </a:t>
                </a:r>
                <a:r>
                  <a:rPr lang="en-IN" sz="2000" dirty="0">
                    <a:solidFill>
                      <a:srgbClr val="FFFFFF"/>
                    </a:solidFill>
                    <a:latin typeface="Varela Round"/>
                    <a:cs typeface="Varela Round"/>
                    <a:sym typeface="Varela Round"/>
                  </a:rPr>
                  <a:t>cost</a:t>
                </a:r>
                <a:endParaRPr sz="2000" dirty="0">
                  <a:solidFill>
                    <a:srgbClr val="FFFFFF"/>
                  </a:solidFill>
                  <a:latin typeface="Varela Round"/>
                  <a:cs typeface="Varela Round"/>
                  <a:sym typeface="Varela Round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 dirty="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sp>
        <p:nvSpPr>
          <p:cNvPr id="322" name="Google Shape;322;p2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857C7-2B40-4AD3-AD53-3705610545EA}"/>
              </a:ext>
            </a:extLst>
          </p:cNvPr>
          <p:cNvSpPr txBox="1"/>
          <p:nvPr/>
        </p:nvSpPr>
        <p:spPr>
          <a:xfrm rot="21314412">
            <a:off x="4955798" y="3902571"/>
            <a:ext cx="1978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FFFF"/>
                </a:solidFill>
                <a:latin typeface="Varela Round"/>
                <a:cs typeface="Varela Round"/>
              </a:rPr>
              <a:t>Better</a:t>
            </a:r>
            <a:r>
              <a:rPr lang="en-IN" dirty="0"/>
              <a:t> </a:t>
            </a:r>
            <a:r>
              <a:rPr lang="en-IN" sz="2000" dirty="0">
                <a:solidFill>
                  <a:srgbClr val="FFFFFF"/>
                </a:solidFill>
                <a:latin typeface="Varela Round"/>
                <a:cs typeface="Varela Round"/>
              </a:rPr>
              <a:t>Gaming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BD90-0209-4EE5-A52E-2054FEBE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/>
              <a:t>Application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36FED-5D21-4670-898C-2B481F706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875" y="1525758"/>
            <a:ext cx="5275500" cy="1522242"/>
          </a:xfrm>
        </p:spPr>
        <p:txBody>
          <a:bodyPr/>
          <a:lstStyle/>
          <a:p>
            <a:r>
              <a:rPr lang="en-US" sz="1800" dirty="0"/>
              <a:t>Smart TVs use air mouse for navigation</a:t>
            </a:r>
          </a:p>
          <a:p>
            <a:r>
              <a:rPr lang="en-US" sz="1800" dirty="0"/>
              <a:t>This technology can be used in Virtual reality and augmented reality gamepads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264F-AC3C-48A0-8EAC-311BB5A176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3B2F7-5BAE-4C45-B9CD-7F6CBE0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9" y="2906232"/>
            <a:ext cx="214312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48E957-D337-408A-B521-27AAE43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424" y="2991293"/>
            <a:ext cx="2398402" cy="1591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6CF0A3-5B77-4B38-8895-BF1EA55C8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805" y="3123197"/>
            <a:ext cx="1747715" cy="17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0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EFF4-DB37-411F-85AB-BA45A9EA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/>
              <a:t>Future Scope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1E8A9-480D-4273-BC4C-4AF088EA8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Prototypes are being modelled for gesture based mouse and keyboard without requiring a physical mouse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24EF3-6ED8-4E77-9746-916A67F6A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7814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Conclusion </a:t>
            </a:r>
            <a:endParaRPr sz="6000"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7"/>
            <a:ext cx="5617816" cy="3363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/>
              <a:t>The aim is to design an air mouse which does not require an  mousepad , but tracts the hand movements</a:t>
            </a:r>
          </a:p>
          <a:p>
            <a:r>
              <a:rPr lang="en-IN" sz="1800" dirty="0"/>
              <a:t>It eases navigation in smart TVs</a:t>
            </a:r>
          </a:p>
          <a:p>
            <a:r>
              <a:rPr lang="en-IN" sz="1800" dirty="0"/>
              <a:t>It is a splendid  navigation  option</a:t>
            </a:r>
          </a:p>
          <a:p>
            <a:r>
              <a:rPr lang="en-IN" sz="1800" dirty="0"/>
              <a:t>It can aid differently abled people</a:t>
            </a:r>
          </a:p>
          <a:p>
            <a:r>
              <a:rPr lang="en-IN" sz="1800" dirty="0"/>
              <a:t>A increase in CAGR of product of 4.3% from 2019 to 2025 is expected</a:t>
            </a:r>
          </a:p>
          <a:p>
            <a:endParaRPr lang="en-IN" sz="1800" dirty="0"/>
          </a:p>
          <a:p>
            <a:endParaRPr sz="18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420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 idx="4294967295"/>
          </p:nvPr>
        </p:nvSpPr>
        <p:spPr>
          <a:xfrm>
            <a:off x="723900" y="247650"/>
            <a:ext cx="76962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Thankyou</a:t>
            </a:r>
            <a:endParaRPr dirty="0">
              <a:solidFill>
                <a:srgbClr val="617A86"/>
              </a:solidFill>
            </a:endParaRPr>
          </a:p>
        </p:txBody>
      </p:sp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4757195" y="1496814"/>
            <a:ext cx="3639600" cy="2768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IN" sz="2400" dirty="0"/>
              <a:t>Introduction</a:t>
            </a:r>
          </a:p>
          <a:p>
            <a:pPr marL="342900" indent="-342900"/>
            <a:r>
              <a:rPr lang="en-IN" sz="2400" dirty="0"/>
              <a:t>Components</a:t>
            </a:r>
          </a:p>
          <a:p>
            <a:pPr marL="342900" indent="-342900"/>
            <a:r>
              <a:rPr lang="en-IN" sz="2400" dirty="0"/>
              <a:t>Circuit Diagram and code </a:t>
            </a:r>
          </a:p>
          <a:p>
            <a:pPr marL="342900" indent="-342900"/>
            <a:r>
              <a:rPr lang="en-IN" sz="2400" dirty="0"/>
              <a:t>Workflow</a:t>
            </a:r>
          </a:p>
          <a:p>
            <a:pPr marL="342900" indent="-342900"/>
            <a:r>
              <a:rPr lang="en-IN" sz="2400" dirty="0"/>
              <a:t>Application </a:t>
            </a:r>
          </a:p>
          <a:p>
            <a:pPr marL="342900" indent="-342900"/>
            <a:r>
              <a:rPr lang="en-IN" sz="2400" dirty="0"/>
              <a:t>Conclusion</a:t>
            </a:r>
          </a:p>
          <a:p>
            <a:pPr marL="0" indent="0">
              <a:buNone/>
            </a:pPr>
            <a:endParaRPr lang="en-IN" sz="2400" dirty="0">
              <a:solidFill>
                <a:srgbClr val="A1BEC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74" name="Google Shape;274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863096" y="1037686"/>
            <a:ext cx="3076200" cy="307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239;p19">
            <a:extLst>
              <a:ext uri="{FF2B5EF4-FFF2-40B4-BE49-F238E27FC236}">
                <a16:creationId xmlns:a16="http://schemas.microsoft.com/office/drawing/2014/main" id="{73BAA833-4D52-40A7-93F3-E89818A17474}"/>
              </a:ext>
            </a:extLst>
          </p:cNvPr>
          <p:cNvSpPr txBox="1">
            <a:spLocks/>
          </p:cNvSpPr>
          <p:nvPr/>
        </p:nvSpPr>
        <p:spPr>
          <a:xfrm>
            <a:off x="3580015" y="87949"/>
            <a:ext cx="525792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IN" sz="6000" dirty="0"/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“</a:t>
            </a:r>
            <a:r>
              <a:rPr lang="en-IN" sz="2800" dirty="0"/>
              <a:t>Future of Computer is Pure Simplicity”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800" dirty="0"/>
              <a:t>-Douglas Adams</a:t>
            </a:r>
            <a:endParaRPr sz="280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Introduction</a:t>
            </a:r>
            <a:endParaRPr sz="6000"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617816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IN" dirty="0"/>
              <a:t>A mouse without wire is cool but what about a mouse that can move through air…..???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IN" dirty="0"/>
              <a:t>A mouse with motion sensor installed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Can de</a:t>
            </a:r>
            <a:r>
              <a:rPr lang="en-IN" dirty="0" err="1"/>
              <a:t>tect</a:t>
            </a:r>
            <a:r>
              <a:rPr lang="en-IN" dirty="0"/>
              <a:t> the movement along the 2-D space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A leap of innovation in interactive computing &amp; Gaming</a:t>
            </a: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30"/>
          <p:cNvCxnSpPr/>
          <p:nvPr/>
        </p:nvCxnSpPr>
        <p:spPr>
          <a:xfrm>
            <a:off x="-4800" y="25717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7" name="Google Shape;367;p30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189532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9" name="Google Shape;369;p30"/>
          <p:cNvCxnSpPr/>
          <p:nvPr/>
        </p:nvCxnSpPr>
        <p:spPr>
          <a:xfrm rot="10800000">
            <a:off x="210502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0" name="Google Shape;370;p30"/>
          <p:cNvSpPr/>
          <p:nvPr/>
        </p:nvSpPr>
        <p:spPr>
          <a:xfrm>
            <a:off x="4362450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"/>
          <p:cNvSpPr/>
          <p:nvPr/>
        </p:nvSpPr>
        <p:spPr>
          <a:xfrm>
            <a:off x="682927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2" name="Google Shape;372;p30"/>
          <p:cNvCxnSpPr/>
          <p:nvPr/>
        </p:nvCxnSpPr>
        <p:spPr>
          <a:xfrm>
            <a:off x="4572000" y="2524125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73" name="Google Shape;373;p30"/>
          <p:cNvCxnSpPr/>
          <p:nvPr/>
        </p:nvCxnSpPr>
        <p:spPr>
          <a:xfrm rot="10800000">
            <a:off x="703897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4" name="Google Shape;374;p30"/>
          <p:cNvSpPr txBox="1"/>
          <p:nvPr/>
        </p:nvSpPr>
        <p:spPr>
          <a:xfrm>
            <a:off x="148117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3948150" y="3346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641512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7" name="Google Shape;377;p3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C46B9-5AC8-41F2-A5B6-14CAF0C5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75" y="2885442"/>
            <a:ext cx="3048000" cy="2002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8FEC2-28E2-4AFC-9B7B-DAE1F37D1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992" y="843275"/>
            <a:ext cx="2979673" cy="1576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E0E85E-F994-43EB-AFA1-1CF58D8EF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050" y="2801741"/>
            <a:ext cx="3072650" cy="20860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408051" y="1578063"/>
            <a:ext cx="2505920" cy="314823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Arduino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     It is the open source electronics platform , used      for   both hardware and software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Arduino boards are able to read inputs and turn it into an output.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Components</a:t>
            </a:r>
            <a:endParaRPr sz="6000" dirty="0"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b="1" dirty="0"/>
              <a:t>Bluetooth HC-05 Module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    </a:t>
            </a:r>
            <a:r>
              <a:rPr lang="en-IN" dirty="0"/>
              <a:t>It is designed for        transparent wireless      serial connection setup.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It uses the 2.45GHz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Frequency band.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769783" y="1605776"/>
            <a:ext cx="2456790" cy="275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b="1" dirty="0"/>
              <a:t>Accelerometer ADXL335 Module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              </a:t>
            </a:r>
            <a:r>
              <a:rPr lang="en-IN" dirty="0"/>
              <a:t>It is small , low power , complete 3-axis accelerometer with        signal conditioned voltage outputs.</a:t>
            </a:r>
            <a:endParaRPr dirty="0"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Components</a:t>
            </a:r>
            <a:endParaRPr sz="6000" dirty="0"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Push buttons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            </a:t>
            </a:r>
            <a:r>
              <a:rPr lang="en-IN" dirty="0"/>
              <a:t>it is a small, sealed mechanism that completes an electric circuit when you press on it and it is connected to an mechanical linkage.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750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Circuit Diagram</a:t>
            </a:r>
            <a:endParaRPr sz="4800"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773328" y="2365434"/>
            <a:ext cx="5486959" cy="1946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IN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A7C1D2-7AE7-4DA6-A8B6-6B6E038F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39" y="1550150"/>
            <a:ext cx="5791200" cy="32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4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274849" y="1578063"/>
            <a:ext cx="2639122" cy="314823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>
              <a:buNone/>
            </a:pPr>
            <a:r>
              <a:rPr lang="en-IN" sz="1400" dirty="0"/>
              <a:t>#include &lt;</a:t>
            </a:r>
            <a:r>
              <a:rPr lang="en-IN" sz="1400" dirty="0" err="1"/>
              <a:t>SoftwareSerial.h</a:t>
            </a:r>
            <a:r>
              <a:rPr lang="en-IN" sz="1400" dirty="0"/>
              <a:t>&gt;</a:t>
            </a:r>
          </a:p>
          <a:p>
            <a:pPr marL="0" lvl="0" indent="0">
              <a:buNone/>
            </a:pPr>
            <a:r>
              <a:rPr lang="en-IN" sz="1400" dirty="0" err="1"/>
              <a:t>const</a:t>
            </a:r>
            <a:r>
              <a:rPr lang="en-IN" sz="1400" dirty="0"/>
              <a:t> int </a:t>
            </a:r>
            <a:r>
              <a:rPr lang="en-IN" sz="1400" dirty="0" err="1"/>
              <a:t>rxpin</a:t>
            </a:r>
            <a:r>
              <a:rPr lang="en-IN" sz="1400" dirty="0"/>
              <a:t> = 2, </a:t>
            </a:r>
            <a:r>
              <a:rPr lang="en-IN" sz="1400" dirty="0" err="1"/>
              <a:t>txpin</a:t>
            </a:r>
            <a:r>
              <a:rPr lang="en-IN" sz="1400" dirty="0"/>
              <a:t> = 3;</a:t>
            </a:r>
          </a:p>
          <a:p>
            <a:pPr marL="0" lvl="0" indent="0">
              <a:buNone/>
            </a:pPr>
            <a:r>
              <a:rPr lang="en-IN" sz="1400" dirty="0" err="1"/>
              <a:t>SoftwareSerial</a:t>
            </a:r>
            <a:r>
              <a:rPr lang="en-IN" sz="1400" dirty="0"/>
              <a:t> </a:t>
            </a:r>
            <a:r>
              <a:rPr lang="en-IN" sz="1400" dirty="0" err="1"/>
              <a:t>bluetooth</a:t>
            </a:r>
            <a:r>
              <a:rPr lang="en-IN" sz="1400" dirty="0"/>
              <a:t>(</a:t>
            </a:r>
            <a:r>
              <a:rPr lang="en-IN" sz="1400" dirty="0" err="1"/>
              <a:t>rxpin</a:t>
            </a:r>
            <a:r>
              <a:rPr lang="en-IN" sz="1400" dirty="0"/>
              <a:t>, </a:t>
            </a:r>
            <a:r>
              <a:rPr lang="en-IN" sz="1400" dirty="0" err="1"/>
              <a:t>txpin</a:t>
            </a:r>
            <a:r>
              <a:rPr lang="en-IN" sz="1400" dirty="0"/>
              <a:t>);</a:t>
            </a:r>
          </a:p>
          <a:p>
            <a:pPr marL="0" lvl="0" indent="0">
              <a:buNone/>
            </a:pPr>
            <a:r>
              <a:rPr lang="en-IN" sz="1400" dirty="0" err="1"/>
              <a:t>const</a:t>
            </a:r>
            <a:r>
              <a:rPr lang="en-IN" sz="1400" dirty="0"/>
              <a:t> int x=A0;</a:t>
            </a:r>
          </a:p>
          <a:p>
            <a:pPr marL="0" lvl="0" indent="0">
              <a:buNone/>
            </a:pPr>
            <a:r>
              <a:rPr lang="en-IN" sz="1400" dirty="0" err="1"/>
              <a:t>const</a:t>
            </a:r>
            <a:r>
              <a:rPr lang="en-IN" sz="1400" dirty="0"/>
              <a:t> int y=A1;</a:t>
            </a:r>
          </a:p>
          <a:p>
            <a:pPr marL="0" lvl="0" indent="0">
              <a:buNone/>
            </a:pPr>
            <a:r>
              <a:rPr lang="en-IN" sz="1400" dirty="0"/>
              <a:t>int </a:t>
            </a:r>
            <a:r>
              <a:rPr lang="en-IN" sz="1400" dirty="0" err="1"/>
              <a:t>xh</a:t>
            </a:r>
            <a:r>
              <a:rPr lang="en-IN" sz="1400" dirty="0"/>
              <a:t>, </a:t>
            </a:r>
            <a:r>
              <a:rPr lang="en-IN" sz="1400" dirty="0" err="1"/>
              <a:t>yh</a:t>
            </a:r>
            <a:r>
              <a:rPr lang="en-IN" sz="1400" dirty="0"/>
              <a:t>;</a:t>
            </a:r>
          </a:p>
          <a:p>
            <a:pPr marL="0" lvl="0" indent="0">
              <a:buNone/>
            </a:pPr>
            <a:r>
              <a:rPr lang="en-IN" sz="1400" dirty="0"/>
              <a:t>int </a:t>
            </a:r>
            <a:r>
              <a:rPr lang="en-IN" sz="1400" dirty="0" err="1"/>
              <a:t>xcord</a:t>
            </a:r>
            <a:r>
              <a:rPr lang="en-IN" sz="1400" dirty="0"/>
              <a:t>, </a:t>
            </a:r>
            <a:r>
              <a:rPr lang="en-IN" sz="1400" dirty="0" err="1"/>
              <a:t>ycord</a:t>
            </a:r>
            <a:r>
              <a:rPr lang="en-IN" sz="1400" dirty="0"/>
              <a:t>;</a:t>
            </a:r>
          </a:p>
          <a:p>
            <a:pPr marL="0" lvl="0" indent="0">
              <a:buNone/>
            </a:pPr>
            <a:r>
              <a:rPr lang="en-IN" sz="1400" dirty="0" err="1"/>
              <a:t>const</a:t>
            </a:r>
            <a:r>
              <a:rPr lang="en-IN" sz="1400" dirty="0"/>
              <a:t> int trigger = 5;</a:t>
            </a:r>
          </a:p>
          <a:p>
            <a:pPr marL="0" lvl="0" indent="0">
              <a:buNone/>
            </a:pPr>
            <a:endParaRPr sz="1400" dirty="0"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Code</a:t>
            </a:r>
            <a:endParaRPr sz="6000" dirty="0"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1600" dirty="0"/>
              <a:t>int </a:t>
            </a:r>
            <a:r>
              <a:rPr lang="en-IN" sz="1600" dirty="0" err="1"/>
              <a:t>lstate</a:t>
            </a:r>
            <a:r>
              <a:rPr lang="en-IN" sz="1600" dirty="0"/>
              <a:t> = 0;</a:t>
            </a:r>
          </a:p>
          <a:p>
            <a:pPr marL="0" lvl="0" indent="0">
              <a:buNone/>
            </a:pPr>
            <a:r>
              <a:rPr lang="en-IN" sz="1600" dirty="0"/>
              <a:t>int </a:t>
            </a:r>
            <a:r>
              <a:rPr lang="en-IN" sz="1600" dirty="0" err="1"/>
              <a:t>rstate</a:t>
            </a:r>
            <a:r>
              <a:rPr lang="en-IN" sz="1600" dirty="0"/>
              <a:t> = 0;</a:t>
            </a:r>
          </a:p>
          <a:p>
            <a:pPr marL="0" lvl="0" indent="0">
              <a:buNone/>
            </a:pPr>
            <a:r>
              <a:rPr lang="en-IN" sz="1600" dirty="0" err="1"/>
              <a:t>const</a:t>
            </a:r>
            <a:r>
              <a:rPr lang="en-IN" sz="1600" dirty="0"/>
              <a:t> int </a:t>
            </a:r>
            <a:r>
              <a:rPr lang="en-IN" sz="1600" dirty="0" err="1"/>
              <a:t>lclick</a:t>
            </a:r>
            <a:r>
              <a:rPr lang="en-IN" sz="1600" dirty="0"/>
              <a:t> = 6;</a:t>
            </a:r>
          </a:p>
          <a:p>
            <a:pPr marL="0" lvl="0" indent="0">
              <a:buNone/>
            </a:pPr>
            <a:r>
              <a:rPr lang="en-IN" sz="1600" dirty="0" err="1"/>
              <a:t>const</a:t>
            </a:r>
            <a:r>
              <a:rPr lang="en-IN" sz="1600" dirty="0"/>
              <a:t> int </a:t>
            </a:r>
            <a:r>
              <a:rPr lang="en-IN" sz="1600" dirty="0" err="1"/>
              <a:t>rclick</a:t>
            </a:r>
            <a:r>
              <a:rPr lang="en-IN" sz="1600" dirty="0"/>
              <a:t> = 7;</a:t>
            </a:r>
          </a:p>
          <a:p>
            <a:pPr marL="0" lvl="0" indent="0">
              <a:buNone/>
            </a:pPr>
            <a:r>
              <a:rPr lang="en-IN" sz="1600" dirty="0" err="1"/>
              <a:t>const</a:t>
            </a:r>
            <a:r>
              <a:rPr lang="en-IN" sz="1600" dirty="0"/>
              <a:t> int led = 8;</a:t>
            </a:r>
            <a:endParaRPr sz="1600"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5770613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693</Words>
  <Application>Microsoft Office PowerPoint</Application>
  <PresentationFormat>On-screen Show (16:9)</PresentationFormat>
  <Paragraphs>134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Nixie One</vt:lpstr>
      <vt:lpstr>Calibri</vt:lpstr>
      <vt:lpstr>Arial</vt:lpstr>
      <vt:lpstr>Varela Round</vt:lpstr>
      <vt:lpstr>Puck template</vt:lpstr>
      <vt:lpstr>Air Mouse Motion Sensor </vt:lpstr>
      <vt:lpstr>PowerPoint Presentation</vt:lpstr>
      <vt:lpstr>PowerPoint Presentation</vt:lpstr>
      <vt:lpstr>Introduction</vt:lpstr>
      <vt:lpstr>Our process is easy</vt:lpstr>
      <vt:lpstr>Components</vt:lpstr>
      <vt:lpstr>Components</vt:lpstr>
      <vt:lpstr>Circuit Diagram</vt:lpstr>
      <vt:lpstr>Code</vt:lpstr>
      <vt:lpstr>Code</vt:lpstr>
      <vt:lpstr>Code</vt:lpstr>
      <vt:lpstr>Workflow</vt:lpstr>
      <vt:lpstr>Application</vt:lpstr>
      <vt:lpstr>Application</vt:lpstr>
      <vt:lpstr>Future Scope</vt:lpstr>
      <vt:lpstr>Conclusion 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Sensor   Air Mouse</dc:title>
  <dc:creator>AJAI SIMMON</dc:creator>
  <cp:lastModifiedBy>Sivamaran M A C - [CB.EN.U4AIE19061]</cp:lastModifiedBy>
  <cp:revision>30</cp:revision>
  <dcterms:modified xsi:type="dcterms:W3CDTF">2020-06-05T15:08:27Z</dcterms:modified>
</cp:coreProperties>
</file>