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gif" ContentType="image/gi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83" r:id="rId6"/>
    <p:sldId id="289" r:id="rId7"/>
    <p:sldId id="292" r:id="rId8"/>
    <p:sldId id="288" r:id="rId9"/>
    <p:sldId id="290" r:id="rId10"/>
    <p:sldId id="293" r:id="rId11"/>
    <p:sldId id="294" r:id="rId12"/>
    <p:sldId id="287" r:id="rId13"/>
    <p:sldId id="286" r:id="rId14"/>
    <p:sldId id="298" r:id="rId15"/>
    <p:sldId id="299" r:id="rId16"/>
    <p:sldId id="297" r:id="rId17"/>
    <p:sldId id="296" r:id="rId18"/>
    <p:sldId id="301" r:id="rId19"/>
    <p:sldId id="303" r:id="rId20"/>
    <p:sldId id="304" r:id="rId21"/>
    <p:sldId id="261" r:id="rId22"/>
    <p:sldId id="281" r:id="rId23"/>
    <p:sldId id="282" r:id="rId24"/>
    <p:sldId id="285" r:id="rId25"/>
    <p:sldId id="284" r:id="rId26"/>
    <p:sldId id="310" r:id="rId27"/>
    <p:sldId id="309" r:id="rId28"/>
    <p:sldId id="307" r:id="rId29"/>
    <p:sldId id="306" r:id="rId30"/>
    <p:sldId id="305" r:id="rId31"/>
    <p:sldId id="302" r:id="rId32"/>
    <p:sldId id="300" r:id="rId33"/>
    <p:sldId id="308" r:id="rId34"/>
  </p:sldIdLst>
  <p:sldSz cx="9144000" cy="5143500" type="screen16x9"/>
  <p:notesSz cx="6858000" cy="9144000"/>
  <p:embeddedFontLst>
    <p:embeddedFont>
      <p:font typeface="Amatic SC" panose="00000500000000000000" pitchFamily="2" charset="-79"/>
      <p:regular r:id="rId36"/>
      <p:bold r:id="rId37"/>
    </p:embeddedFont>
    <p:embeddedFont>
      <p:font typeface="Calibri" panose="020F0502020204030204" pitchFamily="34" charset="0"/>
      <p:regular r:id="rId38"/>
      <p:bold r:id="rId39"/>
      <p:italic r:id="rId40"/>
      <p:boldItalic r:id="rId41"/>
    </p:embeddedFont>
    <p:embeddedFont>
      <p:font typeface="Cambria Math" panose="02040503050406030204" pitchFamily="18" charset="0"/>
      <p:regular r:id="rId42"/>
    </p:embeddedFont>
    <p:embeddedFont>
      <p:font typeface="Source Code Pro" panose="020B0509030403020204" pitchFamily="49"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F16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62" autoAdjust="0"/>
    <p:restoredTop sz="94660"/>
  </p:normalViewPr>
  <p:slideViewPr>
    <p:cSldViewPr snapToGrid="0">
      <p:cViewPr varScale="1">
        <p:scale>
          <a:sx n="101" d="100"/>
          <a:sy n="101" d="100"/>
        </p:scale>
        <p:origin x="61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105c70b1470_0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105c70b1470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5c70b1470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5c70b1470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3582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5c70b1470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5c70b1470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87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5c70b1470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5c70b1470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8834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5c70b1470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5c70b1470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331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5c70b1470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5c70b1470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5795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5c70b1470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5c70b1470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2501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5c70b1470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5c70b1470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2398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5c70b1470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5c70b1470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7139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5c70b1470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5c70b1470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392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5c70b1470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5c70b1470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7309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05c70b1470_0_8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05c70b1470_0_8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4224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5c70b1470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5c70b1470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5c70b1470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5c70b1470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0184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5c70b1470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5c70b1470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197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5c70b1470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5c70b1470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79155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5c70b1470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5c70b1470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840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98443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68771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2163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709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6829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5c70b1470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5c70b1470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99467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5c70b1470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5c70b1470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31966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098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5c70b1470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5c70b1470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943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5c70b1470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5c70b1470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3102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5c70b14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5c70b14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190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5c70b1470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5c70b1470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0986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05c70b1470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05c70b1470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5325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notesSlide" Target="../notesSlides/notesSlide10.xml"/><Relationship Id="rId7"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2.wmf"/><Relationship Id="rId5" Type="http://schemas.openxmlformats.org/officeDocument/2006/relationships/oleObject" Target="../embeddings/oleObject4.bin"/><Relationship Id="rId4" Type="http://schemas.openxmlformats.org/officeDocument/2006/relationships/image" Target="../media/image5.gif"/><Relationship Id="rId9" Type="http://schemas.openxmlformats.org/officeDocument/2006/relationships/image" Target="../media/image6.gi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6.gif"/><Relationship Id="rId5" Type="http://schemas.openxmlformats.org/officeDocument/2006/relationships/image" Target="../media/image4.e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2.xml"/><Relationship Id="rId7" Type="http://schemas.openxmlformats.org/officeDocument/2006/relationships/image" Target="../media/image8.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7.wmf"/><Relationship Id="rId4" Type="http://schemas.openxmlformats.org/officeDocument/2006/relationships/oleObject" Target="../embeddings/oleObject7.bin"/><Relationship Id="rId9" Type="http://schemas.openxmlformats.org/officeDocument/2006/relationships/image" Target="../media/image9.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0.w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9.wmf"/><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11.wmf"/><Relationship Id="rId5" Type="http://schemas.openxmlformats.org/officeDocument/2006/relationships/oleObject" Target="../embeddings/oleObject12.bin"/><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12.wmf"/><Relationship Id="rId5" Type="http://schemas.openxmlformats.org/officeDocument/2006/relationships/oleObject" Target="../embeddings/oleObject13.bin"/><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16.xml"/><Relationship Id="rId7" Type="http://schemas.openxmlformats.org/officeDocument/2006/relationships/oleObject" Target="../embeddings/oleObject14.bin"/><Relationship Id="rId12" Type="http://schemas.openxmlformats.org/officeDocument/2006/relationships/image" Target="../media/image25.png"/><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13.wmf"/><Relationship Id="rId11" Type="http://schemas.openxmlformats.org/officeDocument/2006/relationships/image" Target="../media/image18.png"/><Relationship Id="rId5" Type="http://schemas.openxmlformats.org/officeDocument/2006/relationships/oleObject" Target="../embeddings/oleObject14.bin"/><Relationship Id="rId10" Type="http://schemas.openxmlformats.org/officeDocument/2006/relationships/image" Target="../media/image15.png"/><Relationship Id="rId4" Type="http://schemas.openxmlformats.org/officeDocument/2006/relationships/image" Target="../media/image16.png"/><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notesSlide" Target="../notesSlides/notesSlide17.xml"/><Relationship Id="rId7" Type="http://schemas.openxmlformats.org/officeDocument/2006/relationships/oleObject" Target="../embeddings/oleObject16.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28.png"/><Relationship Id="rId5" Type="http://schemas.openxmlformats.org/officeDocument/2006/relationships/image" Target="../media/image19.wmf"/><Relationship Id="rId4" Type="http://schemas.openxmlformats.org/officeDocument/2006/relationships/oleObject" Target="../embeddings/oleObject15.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23.png"/><Relationship Id="rId5" Type="http://schemas.openxmlformats.org/officeDocument/2006/relationships/image" Target="../media/image21.wmf"/><Relationship Id="rId4"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4.png"/><Relationship Id="rId7"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19.bin"/><Relationship Id="rId5" Type="http://schemas.openxmlformats.org/officeDocument/2006/relationships/image" Target="../media/image30.wmf"/><Relationship Id="rId4" Type="http://schemas.openxmlformats.org/officeDocument/2006/relationships/oleObject" Target="../embeddings/oleObject18.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33.wmf"/><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oleObject" Target="../embeddings/oleObject21.bin"/><Relationship Id="rId5" Type="http://schemas.openxmlformats.org/officeDocument/2006/relationships/image" Target="../media/image32.wmf"/><Relationship Id="rId4" Type="http://schemas.openxmlformats.org/officeDocument/2006/relationships/oleObject" Target="../embeddings/oleObject20.bin"/></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3" Type="http://schemas.openxmlformats.org/officeDocument/2006/relationships/notesSlide" Target="../notesSlides/notesSlide9.xml"/><Relationship Id="rId7" Type="http://schemas.openxmlformats.org/officeDocument/2006/relationships/image" Target="../media/image2.wmf"/><Relationship Id="rId12" Type="http://schemas.openxmlformats.org/officeDocument/2006/relationships/oleObject" Target="../embeddings/oleObject2.bin"/><Relationship Id="rId2" Type="http://schemas.openxmlformats.org/officeDocument/2006/relationships/slideLayout" Target="../slideLayouts/slideLayout1.xml"/><Relationship Id="rId16" Type="http://schemas.openxmlformats.org/officeDocument/2006/relationships/image" Target="../media/image4.wmf"/><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3.wmf"/><Relationship Id="rId5" Type="http://schemas.openxmlformats.org/officeDocument/2006/relationships/image" Target="../media/image8.png"/><Relationship Id="rId15" Type="http://schemas.openxmlformats.org/officeDocument/2006/relationships/oleObject" Target="../embeddings/oleObject3.bin"/><Relationship Id="rId10" Type="http://schemas.openxmlformats.org/officeDocument/2006/relationships/oleObject" Target="../embeddings/oleObject2.bin"/><Relationship Id="rId4" Type="http://schemas.openxmlformats.org/officeDocument/2006/relationships/image" Target="../media/image7.png"/><Relationship Id="rId9" Type="http://schemas.openxmlformats.org/officeDocument/2006/relationships/image" Target="../media/image2.wmf"/><Relationship Id="rId1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7" name="Google Shape;57;p13"/>
          <p:cNvPicPr preferRelativeResize="0"/>
          <p:nvPr/>
        </p:nvPicPr>
        <p:blipFill>
          <a:blip r:embed="rId3">
            <a:alphaModFix/>
          </a:blip>
          <a:stretch>
            <a:fillRect/>
          </a:stretch>
        </p:blipFill>
        <p:spPr>
          <a:xfrm>
            <a:off x="2851437" y="171463"/>
            <a:ext cx="3196824" cy="809875"/>
          </a:xfrm>
          <a:prstGeom prst="rect">
            <a:avLst/>
          </a:prstGeom>
          <a:noFill/>
          <a:ln>
            <a:noFill/>
          </a:ln>
        </p:spPr>
      </p:pic>
      <p:sp>
        <p:nvSpPr>
          <p:cNvPr id="58" name="Google Shape;58;p13"/>
          <p:cNvSpPr txBox="1"/>
          <p:nvPr/>
        </p:nvSpPr>
        <p:spPr>
          <a:xfrm>
            <a:off x="44700" y="1110925"/>
            <a:ext cx="9054600" cy="2277516"/>
          </a:xfrm>
          <a:prstGeom prst="rect">
            <a:avLst/>
          </a:prstGeom>
          <a:noFill/>
          <a:ln>
            <a:noFill/>
          </a:ln>
        </p:spPr>
        <p:txBody>
          <a:bodyPr spcFirstLastPara="1" wrap="square" lIns="91425" tIns="91425" rIns="91425" bIns="91425" anchor="t" anchorCtr="0">
            <a:spAutoFit/>
          </a:bodyPr>
          <a:lstStyle/>
          <a:p>
            <a:pPr marL="2743200" lvl="0" indent="457200" rtl="0">
              <a:spcBef>
                <a:spcPts val="0"/>
              </a:spcBef>
              <a:spcAft>
                <a:spcPts val="0"/>
              </a:spcAft>
              <a:buNone/>
            </a:pPr>
            <a:r>
              <a:rPr lang="en" sz="2800" b="1" dirty="0">
                <a:latin typeface="Times New Roman"/>
                <a:ea typeface="Times New Roman"/>
                <a:cs typeface="Times New Roman"/>
                <a:sym typeface="Times New Roman"/>
              </a:rPr>
              <a:t>    19AIE312</a:t>
            </a:r>
            <a:endParaRPr sz="2800" b="1" dirty="0">
              <a:latin typeface="Times New Roman"/>
              <a:ea typeface="Times New Roman"/>
              <a:cs typeface="Times New Roman"/>
              <a:sym typeface="Times New Roman"/>
            </a:endParaRPr>
          </a:p>
          <a:p>
            <a:pPr marL="0" lvl="0" indent="0" algn="ctr" rtl="0">
              <a:spcBef>
                <a:spcPts val="0"/>
              </a:spcBef>
              <a:spcAft>
                <a:spcPts val="0"/>
              </a:spcAft>
              <a:buNone/>
            </a:pPr>
            <a:r>
              <a:rPr lang="en" sz="2800" b="1" dirty="0">
                <a:solidFill>
                  <a:srgbClr val="CF163C"/>
                </a:solidFill>
                <a:latin typeface="Times New Roman"/>
                <a:ea typeface="Times New Roman"/>
                <a:cs typeface="Times New Roman"/>
                <a:sym typeface="Times New Roman"/>
              </a:rPr>
              <a:t>DEEP LEARNING FOR SIGNAL AND IMAGE PROCESSING</a:t>
            </a:r>
          </a:p>
          <a:p>
            <a:pPr marL="0" lvl="0" indent="0" algn="ctr" rtl="0">
              <a:spcBef>
                <a:spcPts val="0"/>
              </a:spcBef>
              <a:spcAft>
                <a:spcPts val="0"/>
              </a:spcAft>
              <a:buNone/>
            </a:pPr>
            <a:endParaRPr sz="2800" b="1" dirty="0">
              <a:solidFill>
                <a:srgbClr val="CF163C"/>
              </a:solidFill>
              <a:latin typeface="Times New Roman"/>
              <a:ea typeface="Times New Roman"/>
              <a:cs typeface="Times New Roman"/>
              <a:sym typeface="Times New Roman"/>
            </a:endParaRPr>
          </a:p>
          <a:p>
            <a:pPr marL="0" lvl="0" indent="0" algn="ctr" rtl="0">
              <a:spcBef>
                <a:spcPts val="0"/>
              </a:spcBef>
              <a:spcAft>
                <a:spcPts val="0"/>
              </a:spcAft>
              <a:buNone/>
            </a:pPr>
            <a:r>
              <a:rPr lang="en" sz="2400" b="1" dirty="0">
                <a:latin typeface="Times New Roman" panose="02020603050405020304" pitchFamily="18" charset="0"/>
                <a:ea typeface="Times New Roman"/>
                <a:cs typeface="Times New Roman" panose="02020603050405020304" pitchFamily="18" charset="0"/>
                <a:sym typeface="Times New Roman"/>
              </a:rPr>
              <a:t>SINGLE IMAGE DEHAZING using CycleGAN</a:t>
            </a:r>
            <a:endParaRPr sz="2400" b="1" dirty="0">
              <a:latin typeface="Times New Roman" panose="02020603050405020304" pitchFamily="18" charset="0"/>
              <a:ea typeface="Times New Roman"/>
              <a:cs typeface="Times New Roman" panose="02020603050405020304" pitchFamily="18" charset="0"/>
              <a:sym typeface="Times New Roman"/>
            </a:endParaRPr>
          </a:p>
        </p:txBody>
      </p:sp>
      <p:sp>
        <p:nvSpPr>
          <p:cNvPr id="6" name="Google Shape;212;p38">
            <a:extLst>
              <a:ext uri="{FF2B5EF4-FFF2-40B4-BE49-F238E27FC236}">
                <a16:creationId xmlns:a16="http://schemas.microsoft.com/office/drawing/2014/main" id="{A1C547CB-2BBC-57DC-E149-54C4F933B467}"/>
              </a:ext>
            </a:extLst>
          </p:cNvPr>
          <p:cNvSpPr txBox="1">
            <a:spLocks/>
          </p:cNvSpPr>
          <p:nvPr/>
        </p:nvSpPr>
        <p:spPr>
          <a:xfrm>
            <a:off x="4830536" y="3475498"/>
            <a:ext cx="3940518" cy="14965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Source Code Pro"/>
              <a:buChar char="●"/>
              <a:defRPr sz="1800" b="0" i="0" u="none" strike="noStrike" cap="none">
                <a:solidFill>
                  <a:schemeClr val="dk2"/>
                </a:solidFill>
                <a:latin typeface="Source Code Pro"/>
                <a:ea typeface="Source Code Pro"/>
                <a:cs typeface="Source Code Pro"/>
                <a:sym typeface="Source Code Pro"/>
              </a:defRPr>
            </a:lvl1pPr>
            <a:lvl2pPr marL="914400" marR="0" lvl="1"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2pPr>
            <a:lvl3pPr marL="1371600" marR="0" lvl="2"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3pPr>
            <a:lvl4pPr marL="1828800" marR="0" lvl="3"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4pPr>
            <a:lvl5pPr marL="2286000" marR="0" lvl="4"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5pPr>
            <a:lvl6pPr marL="2743200" marR="0" lvl="5"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6pPr>
            <a:lvl7pPr marL="3200400" marR="0" lvl="6"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7pPr>
            <a:lvl8pPr marL="3657600" marR="0" lvl="7"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8pPr>
            <a:lvl9pPr marL="4114800" marR="0" lvl="8" indent="-317500" algn="l" rtl="0">
              <a:lnSpc>
                <a:spcPct val="115000"/>
              </a:lnSpc>
              <a:spcBef>
                <a:spcPts val="0"/>
              </a:spcBef>
              <a:spcAft>
                <a:spcPts val="0"/>
              </a:spcAft>
              <a:buClr>
                <a:schemeClr val="dk2"/>
              </a:buClr>
              <a:buSzPts val="1400"/>
              <a:buFont typeface="Source Code Pro"/>
              <a:buChar char="■"/>
              <a:defRPr sz="1400" b="0" i="0" u="none" strike="noStrike" cap="none">
                <a:solidFill>
                  <a:schemeClr val="dk2"/>
                </a:solidFill>
                <a:latin typeface="Source Code Pro"/>
                <a:ea typeface="Source Code Pro"/>
                <a:cs typeface="Source Code Pro"/>
                <a:sym typeface="Source Code Pro"/>
              </a:defRPr>
            </a:lvl9pPr>
          </a:lstStyle>
          <a:p>
            <a:pPr marL="0" indent="0">
              <a:lnSpc>
                <a:spcPct val="100000"/>
              </a:lnSpc>
              <a:buClr>
                <a:srgbClr val="000000"/>
              </a:buClr>
              <a:buNone/>
            </a:pPr>
            <a:r>
              <a:rPr lang="en-US" b="1" dirty="0">
                <a:solidFill>
                  <a:srgbClr val="000000"/>
                </a:solidFill>
                <a:latin typeface="Times New Roman"/>
                <a:cs typeface="Times New Roman"/>
                <a:sym typeface="Arial"/>
              </a:rPr>
              <a:t>TEAM 3</a:t>
            </a:r>
          </a:p>
          <a:p>
            <a:pPr marL="0" indent="0">
              <a:lnSpc>
                <a:spcPct val="100000"/>
              </a:lnSpc>
              <a:buClr>
                <a:srgbClr val="000000"/>
              </a:buClr>
              <a:buNone/>
            </a:pPr>
            <a:endParaRPr lang="en-US" sz="1400" dirty="0">
              <a:solidFill>
                <a:srgbClr val="000000"/>
              </a:solidFill>
              <a:latin typeface="Times New Roman"/>
              <a:cs typeface="Times New Roman"/>
              <a:sym typeface="Arial"/>
            </a:endParaRPr>
          </a:p>
          <a:p>
            <a:pPr marL="0" indent="0">
              <a:lnSpc>
                <a:spcPct val="100000"/>
              </a:lnSpc>
              <a:buClr>
                <a:srgbClr val="000000"/>
              </a:buClr>
              <a:buNone/>
            </a:pPr>
            <a:r>
              <a:rPr lang="en-US" sz="1400" dirty="0">
                <a:solidFill>
                  <a:srgbClr val="000000"/>
                </a:solidFill>
                <a:latin typeface="Times New Roman"/>
                <a:cs typeface="Times New Roman"/>
                <a:sym typeface="Arial"/>
              </a:rPr>
              <a:t>CB.EN.U4AIE19003	     Adhithan P</a:t>
            </a:r>
          </a:p>
          <a:p>
            <a:pPr marL="0" indent="0">
              <a:lnSpc>
                <a:spcPct val="100000"/>
              </a:lnSpc>
              <a:buClr>
                <a:srgbClr val="000000"/>
              </a:buClr>
              <a:buNone/>
            </a:pPr>
            <a:r>
              <a:rPr lang="en-US" sz="1400" dirty="0">
                <a:solidFill>
                  <a:srgbClr val="000000"/>
                </a:solidFill>
                <a:latin typeface="Times New Roman"/>
                <a:cs typeface="Times New Roman"/>
                <a:sym typeface="Arial"/>
              </a:rPr>
              <a:t>CB.EN.U4AIE19011	     Anuvarshini S P</a:t>
            </a:r>
          </a:p>
          <a:p>
            <a:pPr marL="0" indent="0">
              <a:lnSpc>
                <a:spcPct val="100000"/>
              </a:lnSpc>
              <a:buClr>
                <a:srgbClr val="000000"/>
              </a:buClr>
              <a:buNone/>
            </a:pPr>
            <a:r>
              <a:rPr lang="en-US" sz="1400" dirty="0">
                <a:solidFill>
                  <a:srgbClr val="000000"/>
                </a:solidFill>
                <a:latin typeface="Times New Roman"/>
                <a:cs typeface="Times New Roman"/>
                <a:sym typeface="Arial"/>
              </a:rPr>
              <a:t>CB.EN.U4AIE19033	     Kabilan N</a:t>
            </a:r>
          </a:p>
          <a:p>
            <a:pPr marL="0" indent="0">
              <a:lnSpc>
                <a:spcPct val="100000"/>
              </a:lnSpc>
              <a:buClr>
                <a:srgbClr val="000000"/>
              </a:buClr>
              <a:buNone/>
            </a:pPr>
            <a:r>
              <a:rPr lang="en-US" sz="1400" dirty="0">
                <a:solidFill>
                  <a:srgbClr val="000000"/>
                </a:solidFill>
                <a:latin typeface="Times New Roman"/>
                <a:cs typeface="Times New Roman"/>
                <a:sym typeface="Arial"/>
              </a:rPr>
              <a:t>CB.EN.U4AIE19061            </a:t>
            </a:r>
            <a:r>
              <a:rPr lang="en-US" sz="1400" dirty="0" err="1">
                <a:solidFill>
                  <a:srgbClr val="000000"/>
                </a:solidFill>
                <a:latin typeface="Times New Roman"/>
                <a:cs typeface="Times New Roman"/>
                <a:sym typeface="Arial"/>
              </a:rPr>
              <a:t>Sivamaran</a:t>
            </a:r>
            <a:r>
              <a:rPr lang="en-US" sz="1400" dirty="0">
                <a:solidFill>
                  <a:srgbClr val="000000"/>
                </a:solidFill>
                <a:latin typeface="Times New Roman"/>
                <a:cs typeface="Times New Roman"/>
                <a:sym typeface="Arial"/>
              </a:rPr>
              <a:t> M A 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grpSp>
        <p:nvGrpSpPr>
          <p:cNvPr id="7" name="Google Shape;64;p14">
            <a:extLst>
              <a:ext uri="{FF2B5EF4-FFF2-40B4-BE49-F238E27FC236}">
                <a16:creationId xmlns:a16="http://schemas.microsoft.com/office/drawing/2014/main" id="{DB25CEDE-268B-FD3E-1044-376C138B3478}"/>
              </a:ext>
            </a:extLst>
          </p:cNvPr>
          <p:cNvGrpSpPr/>
          <p:nvPr/>
        </p:nvGrpSpPr>
        <p:grpSpPr>
          <a:xfrm>
            <a:off x="0" y="4728032"/>
            <a:ext cx="9144000" cy="415468"/>
            <a:chOff x="0" y="4782300"/>
            <a:chExt cx="9144000" cy="415468"/>
          </a:xfrm>
        </p:grpSpPr>
        <p:sp>
          <p:nvSpPr>
            <p:cNvPr id="8" name="Google Shape;65;p14">
              <a:extLst>
                <a:ext uri="{FF2B5EF4-FFF2-40B4-BE49-F238E27FC236}">
                  <a16:creationId xmlns:a16="http://schemas.microsoft.com/office/drawing/2014/main" id="{A06280B2-6125-22C2-80B4-EF3763511716}"/>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6;p14">
              <a:extLst>
                <a:ext uri="{FF2B5EF4-FFF2-40B4-BE49-F238E27FC236}">
                  <a16:creationId xmlns:a16="http://schemas.microsoft.com/office/drawing/2014/main" id="{DA81A7C5-375A-A707-EA0A-AEEE35FEB9DA}"/>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pic>
        <p:nvPicPr>
          <p:cNvPr id="11266" name="Picture 2" descr="Index of /hotmath_help/spanish/topics/graphing-logarithmic-functions">
            <a:extLst>
              <a:ext uri="{FF2B5EF4-FFF2-40B4-BE49-F238E27FC236}">
                <a16:creationId xmlns:a16="http://schemas.microsoft.com/office/drawing/2014/main" id="{4205D255-AD54-54BF-F349-125E9792AB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077" y="1312058"/>
            <a:ext cx="2320478" cy="23204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Object 9">
            <a:extLst>
              <a:ext uri="{FF2B5EF4-FFF2-40B4-BE49-F238E27FC236}">
                <a16:creationId xmlns:a16="http://schemas.microsoft.com/office/drawing/2014/main" id="{2FCC7E43-D796-CD73-4EDC-457819330F63}"/>
              </a:ext>
            </a:extLst>
          </p:cNvPr>
          <p:cNvGraphicFramePr>
            <a:graphicFrameLocks noChangeAspect="1"/>
          </p:cNvGraphicFramePr>
          <p:nvPr/>
        </p:nvGraphicFramePr>
        <p:xfrm>
          <a:off x="536077" y="770449"/>
          <a:ext cx="2532075" cy="364984"/>
        </p:xfrm>
        <a:graphic>
          <a:graphicData uri="http://schemas.openxmlformats.org/presentationml/2006/ole">
            <mc:AlternateContent xmlns:mc="http://schemas.openxmlformats.org/markup-compatibility/2006">
              <mc:Choice xmlns:v="urn:schemas-microsoft-com:vml" Requires="v">
                <p:oleObj spid="_x0000_s12456" name="Equation" r:id="rId5" imgW="1409400" imgH="203040" progId="Equation.DSMT4">
                  <p:embed/>
                </p:oleObj>
              </mc:Choice>
              <mc:Fallback>
                <p:oleObj name="Equation" r:id="rId5" imgW="1409400" imgH="203040" progId="Equation.DSMT4">
                  <p:embed/>
                  <p:pic>
                    <p:nvPicPr>
                      <p:cNvPr id="10" name="Object 9">
                        <a:extLst>
                          <a:ext uri="{FF2B5EF4-FFF2-40B4-BE49-F238E27FC236}">
                            <a16:creationId xmlns:a16="http://schemas.microsoft.com/office/drawing/2014/main" id="{2FCC7E43-D796-CD73-4EDC-457819330F63}"/>
                          </a:ext>
                        </a:extLst>
                      </p:cNvPr>
                      <p:cNvPicPr/>
                      <p:nvPr/>
                    </p:nvPicPr>
                    <p:blipFill>
                      <a:blip r:embed="rId6"/>
                      <a:stretch>
                        <a:fillRect/>
                      </a:stretch>
                    </p:blipFill>
                    <p:spPr>
                      <a:xfrm>
                        <a:off x="536077" y="770449"/>
                        <a:ext cx="2532075" cy="364984"/>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C262BFE2-948D-E6CE-E27C-5CA1BFE76B13}"/>
              </a:ext>
            </a:extLst>
          </p:cNvPr>
          <p:cNvGraphicFramePr>
            <a:graphicFrameLocks noChangeAspect="1"/>
          </p:cNvGraphicFramePr>
          <p:nvPr/>
        </p:nvGraphicFramePr>
        <p:xfrm>
          <a:off x="4806267" y="764797"/>
          <a:ext cx="3723881" cy="371392"/>
        </p:xfrm>
        <a:graphic>
          <a:graphicData uri="http://schemas.openxmlformats.org/presentationml/2006/ole">
            <mc:AlternateContent xmlns:mc="http://schemas.openxmlformats.org/markup-compatibility/2006">
              <mc:Choice xmlns:v="urn:schemas-microsoft-com:vml" Requires="v">
                <p:oleObj spid="_x0000_s12457" name="Equation" r:id="rId7" imgW="4154710" imgH="414735" progId="Equation.DSMT4">
                  <p:embed/>
                </p:oleObj>
              </mc:Choice>
              <mc:Fallback>
                <p:oleObj name="Equation" r:id="rId7" imgW="4154710" imgH="414735" progId="Equation.DSMT4">
                  <p:embed/>
                  <p:pic>
                    <p:nvPicPr>
                      <p:cNvPr id="4" name="Object 3">
                        <a:extLst>
                          <a:ext uri="{FF2B5EF4-FFF2-40B4-BE49-F238E27FC236}">
                            <a16:creationId xmlns:a16="http://schemas.microsoft.com/office/drawing/2014/main" id="{C262BFE2-948D-E6CE-E27C-5CA1BFE76B13}"/>
                          </a:ext>
                        </a:extLst>
                      </p:cNvPr>
                      <p:cNvPicPr/>
                      <p:nvPr/>
                    </p:nvPicPr>
                    <p:blipFill>
                      <a:blip r:embed="rId8"/>
                      <a:stretch>
                        <a:fillRect/>
                      </a:stretch>
                    </p:blipFill>
                    <p:spPr>
                      <a:xfrm>
                        <a:off x="4806267" y="764797"/>
                        <a:ext cx="3723881" cy="371392"/>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718BC126-3D96-CB32-F94A-0AE74029A191}"/>
              </a:ext>
            </a:extLst>
          </p:cNvPr>
          <p:cNvSpPr txBox="1"/>
          <p:nvPr/>
        </p:nvSpPr>
        <p:spPr>
          <a:xfrm>
            <a:off x="408079" y="3736592"/>
            <a:ext cx="3801184" cy="73866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From the above plot, the region after 1 at x-axis is not required as it is a probability function. We can see that D(x) = 1 when log(D(x)) is maximized.</a:t>
            </a:r>
            <a:endParaRPr lang="en-IN"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C9E0E3B9-20E2-8588-3F23-EE3F764E6802}"/>
              </a:ext>
            </a:extLst>
          </p:cNvPr>
          <p:cNvSpPr txBox="1"/>
          <p:nvPr/>
        </p:nvSpPr>
        <p:spPr>
          <a:xfrm>
            <a:off x="4806267" y="3708531"/>
            <a:ext cx="3801184" cy="52322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From the above plot, we can see that D(G(z)) = 0 when log(1-D(G(z))) is maximized.</a:t>
            </a:r>
            <a:endParaRPr lang="en-IN"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01B4ACA9-D1DF-95FF-BD0A-6F28CB5D0513}"/>
              </a:ext>
            </a:extLst>
          </p:cNvPr>
          <p:cNvSpPr txBox="1"/>
          <p:nvPr/>
        </p:nvSpPr>
        <p:spPr>
          <a:xfrm>
            <a:off x="3153798" y="1602952"/>
            <a:ext cx="1565564" cy="1815882"/>
          </a:xfrm>
          <a:prstGeom prst="rect">
            <a:avLst/>
          </a:prstGeom>
          <a:solidFill>
            <a:schemeClr val="accent4">
              <a:lumMod val="20000"/>
              <a:lumOff val="80000"/>
            </a:schemeClr>
          </a:solidFill>
        </p:spPr>
        <p:txBody>
          <a:bodyPr wrap="square" rtlCol="0">
            <a:spAutoFit/>
          </a:bodyPr>
          <a:lstStyle/>
          <a:p>
            <a:r>
              <a:rPr lang="en-US" sz="1600" dirty="0">
                <a:latin typeface="Calibri" panose="020F0502020204030204" pitchFamily="34" charset="0"/>
                <a:cs typeface="Calibri" panose="020F0502020204030204" pitchFamily="34" charset="0"/>
              </a:rPr>
              <a:t>So, from the plots we can say that, only if we maximize Eq 1 and 2, it will force D(x) = 1 and D(G(z)) = 0.</a:t>
            </a:r>
            <a:endParaRPr lang="en-IN" sz="1600" dirty="0">
              <a:latin typeface="Calibri" panose="020F0502020204030204" pitchFamily="34" charset="0"/>
              <a:cs typeface="Calibri" panose="020F0502020204030204" pitchFamily="34" charset="0"/>
            </a:endParaRPr>
          </a:p>
        </p:txBody>
      </p:sp>
      <p:pic>
        <p:nvPicPr>
          <p:cNvPr id="12295" name="Picture 7" descr="algebra precalculus - Finding a logarithmic function from a graph -  Mathematics Stack Exchange">
            <a:extLst>
              <a:ext uri="{FF2B5EF4-FFF2-40B4-BE49-F238E27FC236}">
                <a16:creationId xmlns:a16="http://schemas.microsoft.com/office/drawing/2014/main" id="{44F7D3EC-9983-1626-E89C-0997663EAE2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6266" y="1537175"/>
            <a:ext cx="3105939" cy="198496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A177F85-7E0A-14B6-9082-A2F7BF56B007}"/>
              </a:ext>
            </a:extLst>
          </p:cNvPr>
          <p:cNvSpPr txBox="1"/>
          <p:nvPr/>
        </p:nvSpPr>
        <p:spPr>
          <a:xfrm>
            <a:off x="475621" y="302270"/>
            <a:ext cx="7684829"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Objective of the discriminator is to correctly classify, i.e., D(x)=1 and D(G(z))=0. </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242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grpSp>
        <p:nvGrpSpPr>
          <p:cNvPr id="7" name="Google Shape;64;p14">
            <a:extLst>
              <a:ext uri="{FF2B5EF4-FFF2-40B4-BE49-F238E27FC236}">
                <a16:creationId xmlns:a16="http://schemas.microsoft.com/office/drawing/2014/main" id="{DB25CEDE-268B-FD3E-1044-376C138B3478}"/>
              </a:ext>
            </a:extLst>
          </p:cNvPr>
          <p:cNvGrpSpPr/>
          <p:nvPr/>
        </p:nvGrpSpPr>
        <p:grpSpPr>
          <a:xfrm>
            <a:off x="0" y="4728032"/>
            <a:ext cx="9144000" cy="415468"/>
            <a:chOff x="0" y="4782300"/>
            <a:chExt cx="9144000" cy="415468"/>
          </a:xfrm>
        </p:grpSpPr>
        <p:sp>
          <p:nvSpPr>
            <p:cNvPr id="8" name="Google Shape;65;p14">
              <a:extLst>
                <a:ext uri="{FF2B5EF4-FFF2-40B4-BE49-F238E27FC236}">
                  <a16:creationId xmlns:a16="http://schemas.microsoft.com/office/drawing/2014/main" id="{A06280B2-6125-22C2-80B4-EF3763511716}"/>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6;p14">
              <a:extLst>
                <a:ext uri="{FF2B5EF4-FFF2-40B4-BE49-F238E27FC236}">
                  <a16:creationId xmlns:a16="http://schemas.microsoft.com/office/drawing/2014/main" id="{DA81A7C5-375A-A707-EA0A-AEEE35FEB9DA}"/>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sp>
        <p:nvSpPr>
          <p:cNvPr id="3" name="TextBox 2">
            <a:extLst>
              <a:ext uri="{FF2B5EF4-FFF2-40B4-BE49-F238E27FC236}">
                <a16:creationId xmlns:a16="http://schemas.microsoft.com/office/drawing/2014/main" id="{D684F9F7-9EFC-19BE-82AE-CD29508108E5}"/>
              </a:ext>
            </a:extLst>
          </p:cNvPr>
          <p:cNvSpPr txBox="1"/>
          <p:nvPr/>
        </p:nvSpPr>
        <p:spPr>
          <a:xfrm>
            <a:off x="348488" y="365672"/>
            <a:ext cx="8606586"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Objective of the Generator is to fool the discriminator, i.e., to make D(G(z))=1</a:t>
            </a:r>
            <a:endParaRPr lang="en-IN" sz="1800" dirty="0">
              <a:latin typeface="Calibri" panose="020F0502020204030204" pitchFamily="34" charset="0"/>
              <a:cs typeface="Calibri" panose="020F0502020204030204" pitchFamily="34" charset="0"/>
            </a:endParaRPr>
          </a:p>
        </p:txBody>
      </p:sp>
      <p:graphicFrame>
        <p:nvGraphicFramePr>
          <p:cNvPr id="4" name="Object 3">
            <a:extLst>
              <a:ext uri="{FF2B5EF4-FFF2-40B4-BE49-F238E27FC236}">
                <a16:creationId xmlns:a16="http://schemas.microsoft.com/office/drawing/2014/main" id="{C262BFE2-948D-E6CE-E27C-5CA1BFE76B13}"/>
              </a:ext>
            </a:extLst>
          </p:cNvPr>
          <p:cNvGraphicFramePr>
            <a:graphicFrameLocks noChangeAspect="1"/>
          </p:cNvGraphicFramePr>
          <p:nvPr>
            <p:extLst>
              <p:ext uri="{D42A27DB-BD31-4B8C-83A1-F6EECF244321}">
                <p14:modId xmlns:p14="http://schemas.microsoft.com/office/powerpoint/2010/main" val="2214122106"/>
              </p:ext>
            </p:extLst>
          </p:nvPr>
        </p:nvGraphicFramePr>
        <p:xfrm>
          <a:off x="2483348" y="818906"/>
          <a:ext cx="3723881" cy="371392"/>
        </p:xfrm>
        <a:graphic>
          <a:graphicData uri="http://schemas.openxmlformats.org/presentationml/2006/ole">
            <mc:AlternateContent xmlns:mc="http://schemas.openxmlformats.org/markup-compatibility/2006">
              <mc:Choice xmlns:v="urn:schemas-microsoft-com:vml" Requires="v">
                <p:oleObj spid="_x0000_s13398" name="Equation" r:id="rId4" imgW="4154710" imgH="414735" progId="Equation.DSMT4">
                  <p:embed/>
                </p:oleObj>
              </mc:Choice>
              <mc:Fallback>
                <p:oleObj name="Equation" r:id="rId4" imgW="4154710" imgH="414735" progId="Equation.DSMT4">
                  <p:embed/>
                  <p:pic>
                    <p:nvPicPr>
                      <p:cNvPr id="4" name="Object 3">
                        <a:extLst>
                          <a:ext uri="{FF2B5EF4-FFF2-40B4-BE49-F238E27FC236}">
                            <a16:creationId xmlns:a16="http://schemas.microsoft.com/office/drawing/2014/main" id="{C262BFE2-948D-E6CE-E27C-5CA1BFE76B13}"/>
                          </a:ext>
                        </a:extLst>
                      </p:cNvPr>
                      <p:cNvPicPr/>
                      <p:nvPr/>
                    </p:nvPicPr>
                    <p:blipFill>
                      <a:blip r:embed="rId5"/>
                      <a:stretch>
                        <a:fillRect/>
                      </a:stretch>
                    </p:blipFill>
                    <p:spPr>
                      <a:xfrm>
                        <a:off x="2483348" y="818906"/>
                        <a:ext cx="3723881" cy="371392"/>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C9E0E3B9-20E2-8588-3F23-EE3F764E6802}"/>
              </a:ext>
            </a:extLst>
          </p:cNvPr>
          <p:cNvSpPr txBox="1"/>
          <p:nvPr/>
        </p:nvSpPr>
        <p:spPr>
          <a:xfrm>
            <a:off x="2736508" y="3649062"/>
            <a:ext cx="3801184" cy="73866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From the above plot, we can see that D(G(z)) is 1 when log(1-D(G(z))) is minimized as the value tends to –</a:t>
            </a:r>
            <a:r>
              <a:rPr lang="en-US" dirty="0">
                <a:latin typeface="Calibri" panose="020F0502020204030204" pitchFamily="34" charset="0"/>
                <a:ea typeface="Cambria Math" panose="02040503050406030204" pitchFamily="18" charset="0"/>
                <a:cs typeface="Calibri" panose="020F0502020204030204" pitchFamily="34" charset="0"/>
              </a:rPr>
              <a:t>∞</a:t>
            </a:r>
            <a:r>
              <a:rPr lang="en-US" dirty="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p:txBody>
      </p:sp>
      <p:pic>
        <p:nvPicPr>
          <p:cNvPr id="12295" name="Picture 7" descr="algebra precalculus - Finding a logarithmic function from a graph -  Mathematics Stack Exchange">
            <a:extLst>
              <a:ext uri="{FF2B5EF4-FFF2-40B4-BE49-F238E27FC236}">
                <a16:creationId xmlns:a16="http://schemas.microsoft.com/office/drawing/2014/main" id="{44F7D3EC-9983-1626-E89C-0997663EAE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508" y="1406908"/>
            <a:ext cx="3105939" cy="1984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953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grpSp>
        <p:nvGrpSpPr>
          <p:cNvPr id="7" name="Google Shape;64;p14">
            <a:extLst>
              <a:ext uri="{FF2B5EF4-FFF2-40B4-BE49-F238E27FC236}">
                <a16:creationId xmlns:a16="http://schemas.microsoft.com/office/drawing/2014/main" id="{DB25CEDE-268B-FD3E-1044-376C138B3478}"/>
              </a:ext>
            </a:extLst>
          </p:cNvPr>
          <p:cNvGrpSpPr/>
          <p:nvPr/>
        </p:nvGrpSpPr>
        <p:grpSpPr>
          <a:xfrm>
            <a:off x="0" y="4728032"/>
            <a:ext cx="9144000" cy="415468"/>
            <a:chOff x="0" y="4782300"/>
            <a:chExt cx="9144000" cy="415468"/>
          </a:xfrm>
        </p:grpSpPr>
        <p:sp>
          <p:nvSpPr>
            <p:cNvPr id="8" name="Google Shape;65;p14">
              <a:extLst>
                <a:ext uri="{FF2B5EF4-FFF2-40B4-BE49-F238E27FC236}">
                  <a16:creationId xmlns:a16="http://schemas.microsoft.com/office/drawing/2014/main" id="{A06280B2-6125-22C2-80B4-EF3763511716}"/>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6;p14">
              <a:extLst>
                <a:ext uri="{FF2B5EF4-FFF2-40B4-BE49-F238E27FC236}">
                  <a16:creationId xmlns:a16="http://schemas.microsoft.com/office/drawing/2014/main" id="{DA81A7C5-375A-A707-EA0A-AEEE35FEB9DA}"/>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grpSp>
        <p:nvGrpSpPr>
          <p:cNvPr id="4" name="Group 3">
            <a:extLst>
              <a:ext uri="{FF2B5EF4-FFF2-40B4-BE49-F238E27FC236}">
                <a16:creationId xmlns:a16="http://schemas.microsoft.com/office/drawing/2014/main" id="{8376D64D-1A79-16CA-1ABB-F55807E616FF}"/>
              </a:ext>
            </a:extLst>
          </p:cNvPr>
          <p:cNvGrpSpPr/>
          <p:nvPr/>
        </p:nvGrpSpPr>
        <p:grpSpPr>
          <a:xfrm>
            <a:off x="453421" y="453421"/>
            <a:ext cx="5836258" cy="931353"/>
            <a:chOff x="453421" y="453421"/>
            <a:chExt cx="5836258" cy="931353"/>
          </a:xfrm>
        </p:grpSpPr>
        <p:sp>
          <p:nvSpPr>
            <p:cNvPr id="2" name="TextBox 1">
              <a:extLst>
                <a:ext uri="{FF2B5EF4-FFF2-40B4-BE49-F238E27FC236}">
                  <a16:creationId xmlns:a16="http://schemas.microsoft.com/office/drawing/2014/main" id="{B294B01E-385F-1D30-9DFE-6C7DB38F3A16}"/>
                </a:ext>
              </a:extLst>
            </p:cNvPr>
            <p:cNvSpPr txBox="1"/>
            <p:nvPr/>
          </p:nvSpPr>
          <p:spPr>
            <a:xfrm>
              <a:off x="453421" y="453421"/>
              <a:ext cx="4919624" cy="615553"/>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Discriminator objective function:</a:t>
              </a:r>
            </a:p>
            <a:p>
              <a:endParaRPr lang="en-IN" dirty="0"/>
            </a:p>
          </p:txBody>
        </p:sp>
        <p:graphicFrame>
          <p:nvGraphicFramePr>
            <p:cNvPr id="3" name="Object 2">
              <a:extLst>
                <a:ext uri="{FF2B5EF4-FFF2-40B4-BE49-F238E27FC236}">
                  <a16:creationId xmlns:a16="http://schemas.microsoft.com/office/drawing/2014/main" id="{5769C090-8613-C0B0-5B78-653D7F6337C4}"/>
                </a:ext>
              </a:extLst>
            </p:cNvPr>
            <p:cNvGraphicFramePr>
              <a:graphicFrameLocks noChangeAspect="1"/>
            </p:cNvGraphicFramePr>
            <p:nvPr>
              <p:extLst>
                <p:ext uri="{D42A27DB-BD31-4B8C-83A1-F6EECF244321}">
                  <p14:modId xmlns:p14="http://schemas.microsoft.com/office/powerpoint/2010/main" val="294727379"/>
                </p:ext>
              </p:extLst>
            </p:nvPr>
          </p:nvGraphicFramePr>
          <p:xfrm>
            <a:off x="1214445" y="861554"/>
            <a:ext cx="5075234" cy="523220"/>
          </p:xfrm>
          <a:graphic>
            <a:graphicData uri="http://schemas.openxmlformats.org/presentationml/2006/ole">
              <mc:AlternateContent xmlns:mc="http://schemas.openxmlformats.org/markup-compatibility/2006">
                <mc:Choice xmlns:v="urn:schemas-microsoft-com:vml" Requires="v">
                  <p:oleObj spid="_x0000_s15592" name="Equation" r:id="rId4" imgW="2463480" imgH="253800" progId="Equation.DSMT4">
                    <p:embed/>
                  </p:oleObj>
                </mc:Choice>
                <mc:Fallback>
                  <p:oleObj name="Equation" r:id="rId4" imgW="2463480" imgH="253800" progId="Equation.DSMT4">
                    <p:embed/>
                    <p:pic>
                      <p:nvPicPr>
                        <p:cNvPr id="0" name=""/>
                        <p:cNvPicPr/>
                        <p:nvPr/>
                      </p:nvPicPr>
                      <p:blipFill>
                        <a:blip r:embed="rId5"/>
                        <a:stretch>
                          <a:fillRect/>
                        </a:stretch>
                      </p:blipFill>
                      <p:spPr>
                        <a:xfrm>
                          <a:off x="1214445" y="861554"/>
                          <a:ext cx="5075234" cy="523220"/>
                        </a:xfrm>
                        <a:prstGeom prst="rect">
                          <a:avLst/>
                        </a:prstGeom>
                      </p:spPr>
                    </p:pic>
                  </p:oleObj>
                </mc:Fallback>
              </mc:AlternateContent>
            </a:graphicData>
          </a:graphic>
        </p:graphicFrame>
      </p:grpSp>
      <p:sp>
        <p:nvSpPr>
          <p:cNvPr id="11" name="TextBox 10">
            <a:extLst>
              <a:ext uri="{FF2B5EF4-FFF2-40B4-BE49-F238E27FC236}">
                <a16:creationId xmlns:a16="http://schemas.microsoft.com/office/drawing/2014/main" id="{B1B6EDFA-3675-C4BD-2A78-38B480A305F7}"/>
              </a:ext>
            </a:extLst>
          </p:cNvPr>
          <p:cNvSpPr txBox="1"/>
          <p:nvPr/>
        </p:nvSpPr>
        <p:spPr>
          <a:xfrm>
            <a:off x="453421" y="1686475"/>
            <a:ext cx="4919624" cy="615553"/>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Generator objective function:</a:t>
            </a:r>
          </a:p>
          <a:p>
            <a:endParaRPr lang="en-IN" dirty="0"/>
          </a:p>
        </p:txBody>
      </p:sp>
      <p:graphicFrame>
        <p:nvGraphicFramePr>
          <p:cNvPr id="5" name="Object 4">
            <a:extLst>
              <a:ext uri="{FF2B5EF4-FFF2-40B4-BE49-F238E27FC236}">
                <a16:creationId xmlns:a16="http://schemas.microsoft.com/office/drawing/2014/main" id="{1193DBD0-E389-83C8-92F6-2FF6921DF6E0}"/>
              </a:ext>
            </a:extLst>
          </p:cNvPr>
          <p:cNvGraphicFramePr>
            <a:graphicFrameLocks noChangeAspect="1"/>
          </p:cNvGraphicFramePr>
          <p:nvPr>
            <p:extLst>
              <p:ext uri="{D42A27DB-BD31-4B8C-83A1-F6EECF244321}">
                <p14:modId xmlns:p14="http://schemas.microsoft.com/office/powerpoint/2010/main" val="3265675252"/>
              </p:ext>
            </p:extLst>
          </p:nvPr>
        </p:nvGraphicFramePr>
        <p:xfrm>
          <a:off x="1214445" y="2302029"/>
          <a:ext cx="5075234" cy="485148"/>
        </p:xfrm>
        <a:graphic>
          <a:graphicData uri="http://schemas.openxmlformats.org/presentationml/2006/ole">
            <mc:AlternateContent xmlns:mc="http://schemas.openxmlformats.org/markup-compatibility/2006">
              <mc:Choice xmlns:v="urn:schemas-microsoft-com:vml" Requires="v">
                <p:oleObj spid="_x0000_s15593" name="Equation" r:id="rId6" imgW="2425680" imgH="253800" progId="Equation.DSMT4">
                  <p:embed/>
                </p:oleObj>
              </mc:Choice>
              <mc:Fallback>
                <p:oleObj name="Equation" r:id="rId6" imgW="2425680" imgH="253800" progId="Equation.DSMT4">
                  <p:embed/>
                  <p:pic>
                    <p:nvPicPr>
                      <p:cNvPr id="0" name=""/>
                      <p:cNvPicPr/>
                      <p:nvPr/>
                    </p:nvPicPr>
                    <p:blipFill>
                      <a:blip r:embed="rId7"/>
                      <a:stretch>
                        <a:fillRect/>
                      </a:stretch>
                    </p:blipFill>
                    <p:spPr>
                      <a:xfrm>
                        <a:off x="1214445" y="2302029"/>
                        <a:ext cx="5075234" cy="485148"/>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1D55B8BE-7C0A-2E0A-F850-948847FF80F7}"/>
              </a:ext>
            </a:extLst>
          </p:cNvPr>
          <p:cNvSpPr txBox="1"/>
          <p:nvPr/>
        </p:nvSpPr>
        <p:spPr>
          <a:xfrm>
            <a:off x="453421" y="3194851"/>
            <a:ext cx="4919624" cy="615553"/>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Clubbing the above objective functions:</a:t>
            </a:r>
          </a:p>
          <a:p>
            <a:endParaRPr lang="en-IN" dirty="0"/>
          </a:p>
        </p:txBody>
      </p:sp>
      <p:graphicFrame>
        <p:nvGraphicFramePr>
          <p:cNvPr id="6" name="Object 5">
            <a:extLst>
              <a:ext uri="{FF2B5EF4-FFF2-40B4-BE49-F238E27FC236}">
                <a16:creationId xmlns:a16="http://schemas.microsoft.com/office/drawing/2014/main" id="{7A3262BD-EE25-9026-F05B-B2A8BEF1F856}"/>
              </a:ext>
            </a:extLst>
          </p:cNvPr>
          <p:cNvGraphicFramePr>
            <a:graphicFrameLocks noChangeAspect="1"/>
          </p:cNvGraphicFramePr>
          <p:nvPr>
            <p:extLst>
              <p:ext uri="{D42A27DB-BD31-4B8C-83A1-F6EECF244321}">
                <p14:modId xmlns:p14="http://schemas.microsoft.com/office/powerpoint/2010/main" val="1630594056"/>
              </p:ext>
            </p:extLst>
          </p:nvPr>
        </p:nvGraphicFramePr>
        <p:xfrm>
          <a:off x="1194270" y="3843337"/>
          <a:ext cx="5365228" cy="531898"/>
        </p:xfrm>
        <a:graphic>
          <a:graphicData uri="http://schemas.openxmlformats.org/presentationml/2006/ole">
            <mc:AlternateContent xmlns:mc="http://schemas.openxmlformats.org/markup-compatibility/2006">
              <mc:Choice xmlns:v="urn:schemas-microsoft-com:vml" Requires="v">
                <p:oleObj spid="_x0000_s15594" name="Equation" r:id="rId8" imgW="2946240" imgH="291960" progId="Equation.DSMT4">
                  <p:embed/>
                </p:oleObj>
              </mc:Choice>
              <mc:Fallback>
                <p:oleObj name="Equation" r:id="rId8" imgW="2946240" imgH="291960" progId="Equation.DSMT4">
                  <p:embed/>
                  <p:pic>
                    <p:nvPicPr>
                      <p:cNvPr id="0" name=""/>
                      <p:cNvPicPr/>
                      <p:nvPr/>
                    </p:nvPicPr>
                    <p:blipFill>
                      <a:blip r:embed="rId9"/>
                      <a:stretch>
                        <a:fillRect/>
                      </a:stretch>
                    </p:blipFill>
                    <p:spPr>
                      <a:xfrm>
                        <a:off x="1194270" y="3843337"/>
                        <a:ext cx="5365228" cy="531898"/>
                      </a:xfrm>
                      <a:prstGeom prst="rect">
                        <a:avLst/>
                      </a:prstGeom>
                    </p:spPr>
                  </p:pic>
                </p:oleObj>
              </mc:Fallback>
            </mc:AlternateContent>
          </a:graphicData>
        </a:graphic>
      </p:graphicFrame>
    </p:spTree>
    <p:extLst>
      <p:ext uri="{BB962C8B-B14F-4D97-AF65-F5344CB8AC3E}">
        <p14:creationId xmlns:p14="http://schemas.microsoft.com/office/powerpoint/2010/main" val="1784558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grpSp>
        <p:nvGrpSpPr>
          <p:cNvPr id="7" name="Google Shape;64;p14">
            <a:extLst>
              <a:ext uri="{FF2B5EF4-FFF2-40B4-BE49-F238E27FC236}">
                <a16:creationId xmlns:a16="http://schemas.microsoft.com/office/drawing/2014/main" id="{DB25CEDE-268B-FD3E-1044-376C138B3478}"/>
              </a:ext>
            </a:extLst>
          </p:cNvPr>
          <p:cNvGrpSpPr/>
          <p:nvPr/>
        </p:nvGrpSpPr>
        <p:grpSpPr>
          <a:xfrm>
            <a:off x="0" y="4728032"/>
            <a:ext cx="9144000" cy="415468"/>
            <a:chOff x="0" y="4782300"/>
            <a:chExt cx="9144000" cy="415468"/>
          </a:xfrm>
        </p:grpSpPr>
        <p:sp>
          <p:nvSpPr>
            <p:cNvPr id="8" name="Google Shape;65;p14">
              <a:extLst>
                <a:ext uri="{FF2B5EF4-FFF2-40B4-BE49-F238E27FC236}">
                  <a16:creationId xmlns:a16="http://schemas.microsoft.com/office/drawing/2014/main" id="{A06280B2-6125-22C2-80B4-EF3763511716}"/>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6;p14">
              <a:extLst>
                <a:ext uri="{FF2B5EF4-FFF2-40B4-BE49-F238E27FC236}">
                  <a16:creationId xmlns:a16="http://schemas.microsoft.com/office/drawing/2014/main" id="{DA81A7C5-375A-A707-EA0A-AEEE35FEB9DA}"/>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graphicFrame>
        <p:nvGraphicFramePr>
          <p:cNvPr id="5" name="Object 4">
            <a:extLst>
              <a:ext uri="{FF2B5EF4-FFF2-40B4-BE49-F238E27FC236}">
                <a16:creationId xmlns:a16="http://schemas.microsoft.com/office/drawing/2014/main" id="{31DABC01-D4DF-34C2-0A1C-190142722111}"/>
              </a:ext>
            </a:extLst>
          </p:cNvPr>
          <p:cNvGraphicFramePr>
            <a:graphicFrameLocks noChangeAspect="1"/>
          </p:cNvGraphicFramePr>
          <p:nvPr>
            <p:extLst>
              <p:ext uri="{D42A27DB-BD31-4B8C-83A1-F6EECF244321}">
                <p14:modId xmlns:p14="http://schemas.microsoft.com/office/powerpoint/2010/main" val="3659705688"/>
              </p:ext>
            </p:extLst>
          </p:nvPr>
        </p:nvGraphicFramePr>
        <p:xfrm>
          <a:off x="851269" y="952610"/>
          <a:ext cx="5365228" cy="531898"/>
        </p:xfrm>
        <a:graphic>
          <a:graphicData uri="http://schemas.openxmlformats.org/presentationml/2006/ole">
            <mc:AlternateContent xmlns:mc="http://schemas.openxmlformats.org/markup-compatibility/2006">
              <mc:Choice xmlns:v="urn:schemas-microsoft-com:vml" Requires="v">
                <p:oleObj spid="_x0000_s16538" name="Equation" r:id="rId4" imgW="2946240" imgH="291960" progId="Equation.DSMT4">
                  <p:embed/>
                </p:oleObj>
              </mc:Choice>
              <mc:Fallback>
                <p:oleObj name="Equation" r:id="rId4" imgW="2946240" imgH="291960" progId="Equation.DSMT4">
                  <p:embed/>
                  <p:pic>
                    <p:nvPicPr>
                      <p:cNvPr id="6" name="Object 5">
                        <a:extLst>
                          <a:ext uri="{FF2B5EF4-FFF2-40B4-BE49-F238E27FC236}">
                            <a16:creationId xmlns:a16="http://schemas.microsoft.com/office/drawing/2014/main" id="{7A3262BD-EE25-9026-F05B-B2A8BEF1F856}"/>
                          </a:ext>
                        </a:extLst>
                      </p:cNvPr>
                      <p:cNvPicPr/>
                      <p:nvPr/>
                    </p:nvPicPr>
                    <p:blipFill>
                      <a:blip r:embed="rId5"/>
                      <a:stretch>
                        <a:fillRect/>
                      </a:stretch>
                    </p:blipFill>
                    <p:spPr>
                      <a:xfrm>
                        <a:off x="851269" y="952610"/>
                        <a:ext cx="5365228" cy="53189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C69BE71B-B891-E1EB-A193-C8F2AAE7EAD2}"/>
              </a:ext>
            </a:extLst>
          </p:cNvPr>
          <p:cNvSpPr txBox="1"/>
          <p:nvPr/>
        </p:nvSpPr>
        <p:spPr>
          <a:xfrm>
            <a:off x="773410" y="1798572"/>
            <a:ext cx="7891904" cy="584775"/>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The above equation is for one instance of ‘X’. So, in order to consider all the instances of ‘X’, </a:t>
            </a:r>
          </a:p>
          <a:p>
            <a:r>
              <a:rPr lang="en-US" sz="1600" dirty="0">
                <a:latin typeface="Calibri" panose="020F0502020204030204" pitchFamily="34" charset="0"/>
                <a:cs typeface="Calibri" panose="020F0502020204030204" pitchFamily="34" charset="0"/>
              </a:rPr>
              <a:t>we will be taking ‘Expectation’ for the above argument. Thus the equation can be written as:</a:t>
            </a:r>
          </a:p>
        </p:txBody>
      </p:sp>
      <p:graphicFrame>
        <p:nvGraphicFramePr>
          <p:cNvPr id="3" name="Object 2">
            <a:extLst>
              <a:ext uri="{FF2B5EF4-FFF2-40B4-BE49-F238E27FC236}">
                <a16:creationId xmlns:a16="http://schemas.microsoft.com/office/drawing/2014/main" id="{21E9FA75-4B68-282B-0FFE-79D5DDCE06B3}"/>
              </a:ext>
            </a:extLst>
          </p:cNvPr>
          <p:cNvGraphicFramePr>
            <a:graphicFrameLocks noChangeAspect="1"/>
          </p:cNvGraphicFramePr>
          <p:nvPr>
            <p:extLst>
              <p:ext uri="{D42A27DB-BD31-4B8C-83A1-F6EECF244321}">
                <p14:modId xmlns:p14="http://schemas.microsoft.com/office/powerpoint/2010/main" val="486952493"/>
              </p:ext>
            </p:extLst>
          </p:nvPr>
        </p:nvGraphicFramePr>
        <p:xfrm>
          <a:off x="1249297" y="2485933"/>
          <a:ext cx="6086475" cy="974725"/>
        </p:xfrm>
        <a:graphic>
          <a:graphicData uri="http://schemas.openxmlformats.org/presentationml/2006/ole">
            <mc:AlternateContent xmlns:mc="http://schemas.openxmlformats.org/markup-compatibility/2006">
              <mc:Choice xmlns:v="urn:schemas-microsoft-com:vml" Requires="v">
                <p:oleObj spid="_x0000_s16539" name="Equation" r:id="rId6" imgW="3492360" imgH="558720" progId="Equation.DSMT4">
                  <p:embed/>
                </p:oleObj>
              </mc:Choice>
              <mc:Fallback>
                <p:oleObj name="Equation" r:id="rId6" imgW="3492360" imgH="558720" progId="Equation.DSMT4">
                  <p:embed/>
                  <p:pic>
                    <p:nvPicPr>
                      <p:cNvPr id="0" name=""/>
                      <p:cNvPicPr/>
                      <p:nvPr/>
                    </p:nvPicPr>
                    <p:blipFill>
                      <a:blip r:embed="rId7"/>
                      <a:stretch>
                        <a:fillRect/>
                      </a:stretch>
                    </p:blipFill>
                    <p:spPr>
                      <a:xfrm>
                        <a:off x="1249297" y="2485933"/>
                        <a:ext cx="6086475" cy="974725"/>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DA8F8EBC-1094-2491-9E9D-CC598AC9DF66}"/>
              </a:ext>
            </a:extLst>
          </p:cNvPr>
          <p:cNvSpPr txBox="1"/>
          <p:nvPr/>
        </p:nvSpPr>
        <p:spPr>
          <a:xfrm>
            <a:off x="920066" y="3691390"/>
            <a:ext cx="7029923" cy="338554"/>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D and G play the following two-player minimax game with value function V (G, D)</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2165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grpSp>
        <p:nvGrpSpPr>
          <p:cNvPr id="7" name="Google Shape;64;p14">
            <a:extLst>
              <a:ext uri="{FF2B5EF4-FFF2-40B4-BE49-F238E27FC236}">
                <a16:creationId xmlns:a16="http://schemas.microsoft.com/office/drawing/2014/main" id="{DB25CEDE-268B-FD3E-1044-376C138B3478}"/>
              </a:ext>
            </a:extLst>
          </p:cNvPr>
          <p:cNvGrpSpPr/>
          <p:nvPr/>
        </p:nvGrpSpPr>
        <p:grpSpPr>
          <a:xfrm>
            <a:off x="0" y="4728032"/>
            <a:ext cx="9144000" cy="415468"/>
            <a:chOff x="0" y="4782300"/>
            <a:chExt cx="9144000" cy="415468"/>
          </a:xfrm>
        </p:grpSpPr>
        <p:sp>
          <p:nvSpPr>
            <p:cNvPr id="8" name="Google Shape;65;p14">
              <a:extLst>
                <a:ext uri="{FF2B5EF4-FFF2-40B4-BE49-F238E27FC236}">
                  <a16:creationId xmlns:a16="http://schemas.microsoft.com/office/drawing/2014/main" id="{A06280B2-6125-22C2-80B4-EF3763511716}"/>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6;p14">
              <a:extLst>
                <a:ext uri="{FF2B5EF4-FFF2-40B4-BE49-F238E27FC236}">
                  <a16:creationId xmlns:a16="http://schemas.microsoft.com/office/drawing/2014/main" id="{DA81A7C5-375A-A707-EA0A-AEEE35FEB9DA}"/>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sp>
        <p:nvSpPr>
          <p:cNvPr id="6" name="Google Shape;108;p18">
            <a:extLst>
              <a:ext uri="{FF2B5EF4-FFF2-40B4-BE49-F238E27FC236}">
                <a16:creationId xmlns:a16="http://schemas.microsoft.com/office/drawing/2014/main" id="{638C04AE-819F-7B2E-FF19-60D80091AAE7}"/>
              </a:ext>
            </a:extLst>
          </p:cNvPr>
          <p:cNvSpPr txBox="1">
            <a:spLocks noGrp="1"/>
          </p:cNvSpPr>
          <p:nvPr>
            <p:ph type="subTitle" idx="1"/>
          </p:nvPr>
        </p:nvSpPr>
        <p:spPr>
          <a:xfrm>
            <a:off x="311700" y="196545"/>
            <a:ext cx="8520600" cy="706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000" dirty="0">
                <a:solidFill>
                  <a:srgbClr val="CF163C"/>
                </a:solidFill>
                <a:latin typeface="Times New Roman"/>
                <a:ea typeface="Times New Roman"/>
                <a:cs typeface="Times New Roman"/>
                <a:sym typeface="Times New Roman"/>
              </a:rPr>
              <a:t>Optimization of Value Function</a:t>
            </a:r>
            <a:endParaRPr sz="3000" dirty="0">
              <a:solidFill>
                <a:srgbClr val="CF163C"/>
              </a:solidFill>
              <a:latin typeface="Times New Roman"/>
              <a:ea typeface="Times New Roman"/>
              <a:cs typeface="Times New Roman"/>
              <a:sym typeface="Times New Roman"/>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AA25D05-3E5D-B895-F4CE-332076DF44AF}"/>
                  </a:ext>
                </a:extLst>
              </p:cNvPr>
              <p:cNvSpPr txBox="1"/>
              <p:nvPr/>
            </p:nvSpPr>
            <p:spPr>
              <a:xfrm>
                <a:off x="649904" y="910395"/>
                <a:ext cx="8002889" cy="2759217"/>
              </a:xfrm>
              <a:prstGeom prst="rect">
                <a:avLst/>
              </a:prstGeom>
              <a:noFill/>
            </p:spPr>
            <p:txBody>
              <a:bodyPr wrap="square" rtlCol="0">
                <a:spAutoFit/>
              </a:bodyPr>
              <a:lstStyle/>
              <a:p>
                <a:r>
                  <a:rPr lang="en-US" sz="2800" b="0" dirty="0">
                    <a:latin typeface="Calibri" panose="020F0502020204030204" pitchFamily="34" charset="0"/>
                    <a:cs typeface="Calibri" panose="020F0502020204030204" pitchFamily="34" charset="0"/>
                  </a:rPr>
                  <a:t>Training Loop:</a:t>
                </a:r>
              </a:p>
              <a:p>
                <a:r>
                  <a:rPr lang="en-US" sz="1600" b="0"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Fix the Learning of ‘G’</a:t>
                </a:r>
              </a:p>
              <a:p>
                <a:r>
                  <a:rPr lang="en-US" sz="1600" b="0" dirty="0">
                    <a:latin typeface="Calibri" panose="020F0502020204030204" pitchFamily="34" charset="0"/>
                    <a:cs typeface="Calibri" panose="020F0502020204030204" pitchFamily="34" charset="0"/>
                  </a:rPr>
                  <a:t>     Inner Loop for ‘D’:</a:t>
                </a:r>
              </a:p>
              <a:p>
                <a:pPr marL="400050" indent="-400050">
                  <a:buFont typeface="+mj-lt"/>
                  <a:buAutoNum type="romanLcPeriod"/>
                </a:pPr>
                <a:r>
                  <a:rPr lang="en-US" sz="1600" dirty="0">
                    <a:latin typeface="Calibri" panose="020F0502020204030204" pitchFamily="34" charset="0"/>
                    <a:cs typeface="Calibri" panose="020F0502020204030204" pitchFamily="34" charset="0"/>
                  </a:rPr>
                  <a:t>	Take ‘m’ noise samples from generated data </a:t>
                </a:r>
                <a14:m>
                  <m:oMath xmlns:m="http://schemas.openxmlformats.org/officeDocument/2006/math">
                    <m:sSub>
                      <m:sSubPr>
                        <m:ctrlPr>
                          <a:rPr lang="en-US" sz="160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𝑃</m:t>
                        </m:r>
                      </m:e>
                      <m:sub>
                        <m:r>
                          <a:rPr lang="en-US" sz="1600" b="0" i="1" smtClean="0">
                            <a:latin typeface="Cambria Math" panose="02040503050406030204" pitchFamily="18" charset="0"/>
                            <a:cs typeface="Calibri" panose="020F0502020204030204" pitchFamily="34" charset="0"/>
                          </a:rPr>
                          <m:t>𝑔</m:t>
                        </m:r>
                      </m:sub>
                    </m:sSub>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𝑧</m:t>
                        </m:r>
                      </m:e>
                    </m:d>
                  </m:oMath>
                </a14:m>
                <a:endParaRPr lang="en-US" sz="1600" b="0" dirty="0">
                  <a:latin typeface="Calibri" panose="020F0502020204030204" pitchFamily="34" charset="0"/>
                  <a:cs typeface="Calibri" panose="020F0502020204030204" pitchFamily="34" charset="0"/>
                </a:endParaRPr>
              </a:p>
              <a:p>
                <a:pPr marL="400050" indent="-400050">
                  <a:buFont typeface="+mj-lt"/>
                  <a:buAutoNum type="romanLcPeriod"/>
                </a:pPr>
                <a:r>
                  <a:rPr lang="en-US" sz="1600" dirty="0">
                    <a:latin typeface="Calibri" panose="020F0502020204030204" pitchFamily="34" charset="0"/>
                    <a:cs typeface="Calibri" panose="020F0502020204030204" pitchFamily="34" charset="0"/>
                  </a:rPr>
                  <a:t>           Take ‘m’ samples from original data </a:t>
                </a:r>
                <a14:m>
                  <m:oMath xmlns:m="http://schemas.openxmlformats.org/officeDocument/2006/math">
                    <m:sSub>
                      <m:sSubPr>
                        <m:ctrlPr>
                          <a:rPr lang="en-US" sz="160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𝑃</m:t>
                        </m:r>
                      </m:e>
                      <m:sub>
                        <m:r>
                          <a:rPr lang="en-US" sz="1600" b="0" i="1" smtClean="0">
                            <a:latin typeface="Cambria Math" panose="02040503050406030204" pitchFamily="18" charset="0"/>
                            <a:cs typeface="Calibri" panose="020F0502020204030204" pitchFamily="34" charset="0"/>
                          </a:rPr>
                          <m:t>𝑑𝑎𝑡𝑎</m:t>
                        </m:r>
                      </m:sub>
                    </m:sSub>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t>
                </a:r>
              </a:p>
              <a:p>
                <a:pPr marL="400050" indent="-400050">
                  <a:buFont typeface="+mj-lt"/>
                  <a:buAutoNum type="romanLcPeriod"/>
                </a:pPr>
                <a:r>
                  <a:rPr lang="en-US" sz="1600" b="0" dirty="0">
                    <a:latin typeface="Calibri" panose="020F0502020204030204" pitchFamily="34" charset="0"/>
                    <a:cs typeface="Calibri" panose="020F0502020204030204" pitchFamily="34" charset="0"/>
                  </a:rPr>
                  <a:t>            Update Discriminator ‘D’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ea typeface="Cambria Math" panose="02040503050406030204" pitchFamily="18" charset="0"/>
                            <a:cs typeface="Calibri" panose="020F0502020204030204" pitchFamily="34" charset="0"/>
                          </a:rPr>
                          <m:t>𝜃</m:t>
                        </m:r>
                      </m:e>
                      <m:sub>
                        <m:r>
                          <a:rPr lang="en-US" sz="1600" b="0" i="1" smtClean="0">
                            <a:latin typeface="Cambria Math" panose="02040503050406030204" pitchFamily="18" charset="0"/>
                            <a:cs typeface="Calibri" panose="020F0502020204030204" pitchFamily="34" charset="0"/>
                          </a:rPr>
                          <m:t>𝑑</m:t>
                        </m:r>
                      </m:sub>
                    </m:sSub>
                  </m:oMath>
                </a14:m>
                <a:r>
                  <a:rPr lang="en-US" sz="1600" b="0" dirty="0">
                    <a:latin typeface="Calibri" panose="020F0502020204030204" pitchFamily="34" charset="0"/>
                    <a:cs typeface="Calibri" panose="020F0502020204030204" pitchFamily="34" charset="0"/>
                  </a:rPr>
                  <a:t>) by Gradient Ascent(because ‘D’ should be carried out with maximum optimization)</a:t>
                </a:r>
              </a:p>
              <a:p>
                <a:r>
                  <a:rPr lang="en-US" sz="1600" dirty="0">
                    <a:latin typeface="Calibri" panose="020F0502020204030204" pitchFamily="34" charset="0"/>
                    <a:cs typeface="Calibri" panose="020F0502020204030204" pitchFamily="34" charset="0"/>
                  </a:rPr>
                  <a:t>		</a:t>
                </a:r>
                <a:endParaRPr lang="en-US" sz="1600" b="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	 </a:t>
                </a:r>
              </a:p>
              <a:p>
                <a:endParaRPr lang="en-IN" sz="1600" dirty="0">
                  <a:latin typeface="Calibri" panose="020F0502020204030204" pitchFamily="34" charset="0"/>
                  <a:cs typeface="Calibri" panose="020F0502020204030204" pitchFamily="34" charset="0"/>
                </a:endParaRPr>
              </a:p>
            </p:txBody>
          </p:sp>
        </mc:Choice>
        <mc:Fallback xmlns="">
          <p:sp>
            <p:nvSpPr>
              <p:cNvPr id="3" name="TextBox 2">
                <a:extLst>
                  <a:ext uri="{FF2B5EF4-FFF2-40B4-BE49-F238E27FC236}">
                    <a16:creationId xmlns:a16="http://schemas.microsoft.com/office/drawing/2014/main" id="{AAA25D05-3E5D-B895-F4CE-332076DF44AF}"/>
                  </a:ext>
                </a:extLst>
              </p:cNvPr>
              <p:cNvSpPr txBox="1">
                <a:spLocks noRot="1" noChangeAspect="1" noMove="1" noResize="1" noEditPoints="1" noAdjustHandles="1" noChangeArrowheads="1" noChangeShapeType="1" noTextEdit="1"/>
              </p:cNvSpPr>
              <p:nvPr/>
            </p:nvSpPr>
            <p:spPr>
              <a:xfrm>
                <a:off x="649904" y="910395"/>
                <a:ext cx="8002889" cy="2759217"/>
              </a:xfrm>
              <a:prstGeom prst="rect">
                <a:avLst/>
              </a:prstGeom>
              <a:blipFill>
                <a:blip r:embed="rId4"/>
                <a:stretch>
                  <a:fillRect l="-1601" t="-1987"/>
                </a:stretch>
              </a:blipFill>
            </p:spPr>
            <p:txBody>
              <a:bodyPr/>
              <a:lstStyle/>
              <a:p>
                <a:r>
                  <a:rPr lang="en-IN">
                    <a:noFill/>
                  </a:rPr>
                  <a:t> </a:t>
                </a:r>
              </a:p>
            </p:txBody>
          </p:sp>
        </mc:Fallback>
      </mc:AlternateContent>
      <p:grpSp>
        <p:nvGrpSpPr>
          <p:cNvPr id="18" name="Group 17">
            <a:extLst>
              <a:ext uri="{FF2B5EF4-FFF2-40B4-BE49-F238E27FC236}">
                <a16:creationId xmlns:a16="http://schemas.microsoft.com/office/drawing/2014/main" id="{73D0E1FC-2B26-AAAE-32A5-5F7C2F540AEE}"/>
              </a:ext>
            </a:extLst>
          </p:cNvPr>
          <p:cNvGrpSpPr/>
          <p:nvPr/>
        </p:nvGrpSpPr>
        <p:grpSpPr>
          <a:xfrm>
            <a:off x="1071210" y="2999251"/>
            <a:ext cx="6251548" cy="1612962"/>
            <a:chOff x="587560" y="3122720"/>
            <a:chExt cx="6251548" cy="1612962"/>
          </a:xfrm>
        </p:grpSpPr>
        <p:graphicFrame>
          <p:nvGraphicFramePr>
            <p:cNvPr id="4" name="Object 3">
              <a:extLst>
                <a:ext uri="{FF2B5EF4-FFF2-40B4-BE49-F238E27FC236}">
                  <a16:creationId xmlns:a16="http://schemas.microsoft.com/office/drawing/2014/main" id="{4C592989-718D-A82B-713A-A07DF0471FF8}"/>
                </a:ext>
              </a:extLst>
            </p:cNvPr>
            <p:cNvGraphicFramePr>
              <a:graphicFrameLocks noChangeAspect="1"/>
            </p:cNvGraphicFramePr>
            <p:nvPr>
              <p:extLst>
                <p:ext uri="{D42A27DB-BD31-4B8C-83A1-F6EECF244321}">
                  <p14:modId xmlns:p14="http://schemas.microsoft.com/office/powerpoint/2010/main" val="2438044374"/>
                </p:ext>
              </p:extLst>
            </p:nvPr>
          </p:nvGraphicFramePr>
          <p:xfrm>
            <a:off x="1869314" y="3122720"/>
            <a:ext cx="4969794" cy="789593"/>
          </p:xfrm>
          <a:graphic>
            <a:graphicData uri="http://schemas.openxmlformats.org/presentationml/2006/ole">
              <mc:AlternateContent xmlns:mc="http://schemas.openxmlformats.org/markup-compatibility/2006">
                <mc:Choice xmlns:v="urn:schemas-microsoft-com:vml" Requires="v">
                  <p:oleObj spid="_x0000_s17483" name="Equation" r:id="rId5" imgW="2717640" imgH="431640" progId="Equation.DSMT4">
                    <p:embed/>
                  </p:oleObj>
                </mc:Choice>
                <mc:Fallback>
                  <p:oleObj name="Equation" r:id="rId5" imgW="2717640" imgH="431640" progId="Equation.DSMT4">
                    <p:embed/>
                    <p:pic>
                      <p:nvPicPr>
                        <p:cNvPr id="0" name=""/>
                        <p:cNvPicPr/>
                        <p:nvPr/>
                      </p:nvPicPr>
                      <p:blipFill>
                        <a:blip r:embed="rId6"/>
                        <a:stretch>
                          <a:fillRect/>
                        </a:stretch>
                      </p:blipFill>
                      <p:spPr>
                        <a:xfrm>
                          <a:off x="1869314" y="3122720"/>
                          <a:ext cx="4969794" cy="789593"/>
                        </a:xfrm>
                        <a:prstGeom prst="rect">
                          <a:avLst/>
                        </a:prstGeom>
                      </p:spPr>
                    </p:pic>
                  </p:oleObj>
                </mc:Fallback>
              </mc:AlternateContent>
            </a:graphicData>
          </a:graphic>
        </p:graphicFrame>
        <p:grpSp>
          <p:nvGrpSpPr>
            <p:cNvPr id="13" name="Group 12">
              <a:extLst>
                <a:ext uri="{FF2B5EF4-FFF2-40B4-BE49-F238E27FC236}">
                  <a16:creationId xmlns:a16="http://schemas.microsoft.com/office/drawing/2014/main" id="{59922F2B-03BE-A69E-C677-720A79221A33}"/>
                </a:ext>
              </a:extLst>
            </p:cNvPr>
            <p:cNvGrpSpPr/>
            <p:nvPr/>
          </p:nvGrpSpPr>
          <p:grpSpPr>
            <a:xfrm>
              <a:off x="2384242" y="3878537"/>
              <a:ext cx="2576945" cy="857145"/>
              <a:chOff x="2384242" y="3878537"/>
              <a:chExt cx="2576945" cy="857145"/>
            </a:xfrm>
          </p:grpSpPr>
          <p:cxnSp>
            <p:nvCxnSpPr>
              <p:cNvPr id="10" name="Straight Arrow Connector 9">
                <a:extLst>
                  <a:ext uri="{FF2B5EF4-FFF2-40B4-BE49-F238E27FC236}">
                    <a16:creationId xmlns:a16="http://schemas.microsoft.com/office/drawing/2014/main" id="{39CFD371-4F32-2BD2-7015-B5B90DA2D9B8}"/>
                  </a:ext>
                </a:extLst>
              </p:cNvPr>
              <p:cNvCxnSpPr>
                <a:cxnSpLocks/>
              </p:cNvCxnSpPr>
              <p:nvPr/>
            </p:nvCxnSpPr>
            <p:spPr>
              <a:xfrm>
                <a:off x="2599616" y="3878537"/>
                <a:ext cx="0" cy="342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4F1B50E-EAD8-4C32-03FE-AED41DC272A1}"/>
                  </a:ext>
                </a:extLst>
              </p:cNvPr>
              <p:cNvSpPr txBox="1"/>
              <p:nvPr/>
            </p:nvSpPr>
            <p:spPr>
              <a:xfrm>
                <a:off x="2384242" y="4212462"/>
                <a:ext cx="2576945" cy="523220"/>
              </a:xfrm>
              <a:prstGeom prst="rect">
                <a:avLst/>
              </a:prstGeom>
              <a:noFill/>
            </p:spPr>
            <p:txBody>
              <a:bodyPr wrap="square" rtlCol="0">
                <a:spAutoFit/>
              </a:bodyPr>
              <a:lstStyle/>
              <a:p>
                <a:r>
                  <a:rPr lang="en-US" dirty="0"/>
                  <a:t>Expectation operator is the averaging operator </a:t>
                </a:r>
                <a:endParaRPr lang="en-IN" dirty="0"/>
              </a:p>
            </p:txBody>
          </p:sp>
        </p:grpSp>
        <p:grpSp>
          <p:nvGrpSpPr>
            <p:cNvPr id="17" name="Group 16">
              <a:extLst>
                <a:ext uri="{FF2B5EF4-FFF2-40B4-BE49-F238E27FC236}">
                  <a16:creationId xmlns:a16="http://schemas.microsoft.com/office/drawing/2014/main" id="{248A9EE4-8E36-88FF-F3C6-E99E9C4FBE63}"/>
                </a:ext>
              </a:extLst>
            </p:cNvPr>
            <p:cNvGrpSpPr/>
            <p:nvPr/>
          </p:nvGrpSpPr>
          <p:grpSpPr>
            <a:xfrm>
              <a:off x="587560" y="3748284"/>
              <a:ext cx="1904369" cy="816969"/>
              <a:chOff x="587560" y="3748284"/>
              <a:chExt cx="1904369" cy="816969"/>
            </a:xfrm>
          </p:grpSpPr>
          <p:cxnSp>
            <p:nvCxnSpPr>
              <p:cNvPr id="15" name="Straight Arrow Connector 14">
                <a:extLst>
                  <a:ext uri="{FF2B5EF4-FFF2-40B4-BE49-F238E27FC236}">
                    <a16:creationId xmlns:a16="http://schemas.microsoft.com/office/drawing/2014/main" id="{27B7A15E-B1A6-9B2D-051A-ACA25DA6D804}"/>
                  </a:ext>
                </a:extLst>
              </p:cNvPr>
              <p:cNvCxnSpPr/>
              <p:nvPr/>
            </p:nvCxnSpPr>
            <p:spPr>
              <a:xfrm>
                <a:off x="2168866" y="3748284"/>
                <a:ext cx="0" cy="301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70BBE0D-4C1C-BD37-FBCA-70C66841C8CE}"/>
                  </a:ext>
                </a:extLst>
              </p:cNvPr>
              <p:cNvSpPr txBox="1"/>
              <p:nvPr/>
            </p:nvSpPr>
            <p:spPr>
              <a:xfrm>
                <a:off x="587560" y="4042033"/>
                <a:ext cx="1904369" cy="523220"/>
              </a:xfrm>
              <a:prstGeom prst="rect">
                <a:avLst/>
              </a:prstGeom>
              <a:noFill/>
            </p:spPr>
            <p:txBody>
              <a:bodyPr wrap="square" rtlCol="0">
                <a:spAutoFit/>
              </a:bodyPr>
              <a:lstStyle/>
              <a:p>
                <a:r>
                  <a:rPr lang="en-US" dirty="0"/>
                  <a:t>Parameters: Weights and Biases</a:t>
                </a:r>
                <a:endParaRPr lang="en-IN" dirty="0"/>
              </a:p>
            </p:txBody>
          </p:sp>
        </p:grpSp>
      </p:grpSp>
      <p:sp>
        <p:nvSpPr>
          <p:cNvPr id="19" name="Google Shape;108;p18">
            <a:extLst>
              <a:ext uri="{FF2B5EF4-FFF2-40B4-BE49-F238E27FC236}">
                <a16:creationId xmlns:a16="http://schemas.microsoft.com/office/drawing/2014/main" id="{88D13129-5D0D-36B9-4ADC-59DFBDDE626D}"/>
              </a:ext>
            </a:extLst>
          </p:cNvPr>
          <p:cNvSpPr txBox="1">
            <a:spLocks/>
          </p:cNvSpPr>
          <p:nvPr/>
        </p:nvSpPr>
        <p:spPr>
          <a:xfrm>
            <a:off x="311700" y="204195"/>
            <a:ext cx="8520600" cy="7062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9pPr>
          </a:lstStyle>
          <a:p>
            <a:pPr marL="0" indent="0" algn="l"/>
            <a:r>
              <a:rPr lang="en-IN" sz="3000">
                <a:solidFill>
                  <a:srgbClr val="CF163C"/>
                </a:solidFill>
                <a:latin typeface="Times New Roman"/>
                <a:ea typeface="Times New Roman"/>
                <a:cs typeface="Times New Roman"/>
                <a:sym typeface="Times New Roman"/>
              </a:rPr>
              <a:t>Optimization of Value Function</a:t>
            </a:r>
            <a:endParaRPr lang="en-IN" sz="3000" dirty="0">
              <a:solidFill>
                <a:srgbClr val="CF163C"/>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03792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grpSp>
        <p:nvGrpSpPr>
          <p:cNvPr id="7" name="Google Shape;64;p14">
            <a:extLst>
              <a:ext uri="{FF2B5EF4-FFF2-40B4-BE49-F238E27FC236}">
                <a16:creationId xmlns:a16="http://schemas.microsoft.com/office/drawing/2014/main" id="{DB25CEDE-268B-FD3E-1044-376C138B3478}"/>
              </a:ext>
            </a:extLst>
          </p:cNvPr>
          <p:cNvGrpSpPr/>
          <p:nvPr/>
        </p:nvGrpSpPr>
        <p:grpSpPr>
          <a:xfrm>
            <a:off x="0" y="4728032"/>
            <a:ext cx="9144000" cy="415468"/>
            <a:chOff x="0" y="4782300"/>
            <a:chExt cx="9144000" cy="415468"/>
          </a:xfrm>
        </p:grpSpPr>
        <p:sp>
          <p:nvSpPr>
            <p:cNvPr id="8" name="Google Shape;65;p14">
              <a:extLst>
                <a:ext uri="{FF2B5EF4-FFF2-40B4-BE49-F238E27FC236}">
                  <a16:creationId xmlns:a16="http://schemas.microsoft.com/office/drawing/2014/main" id="{A06280B2-6125-22C2-80B4-EF3763511716}"/>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6;p14">
              <a:extLst>
                <a:ext uri="{FF2B5EF4-FFF2-40B4-BE49-F238E27FC236}">
                  <a16:creationId xmlns:a16="http://schemas.microsoft.com/office/drawing/2014/main" id="{DA81A7C5-375A-A707-EA0A-AEEE35FEB9DA}"/>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AA25D05-3E5D-B895-F4CE-332076DF44AF}"/>
                  </a:ext>
                </a:extLst>
              </p:cNvPr>
              <p:cNvSpPr txBox="1"/>
              <p:nvPr/>
            </p:nvSpPr>
            <p:spPr>
              <a:xfrm>
                <a:off x="589449" y="547658"/>
                <a:ext cx="8002889" cy="1855893"/>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Fix the Learning of ‘D’</a:t>
                </a:r>
              </a:p>
              <a:p>
                <a:pPr marL="400050" indent="-400050">
                  <a:buFont typeface="+mj-lt"/>
                  <a:buAutoNum type="romanLcPeriod"/>
                </a:pPr>
                <a:r>
                  <a:rPr lang="en-US" sz="1600" dirty="0">
                    <a:latin typeface="Calibri" panose="020F0502020204030204" pitchFamily="34" charset="0"/>
                    <a:cs typeface="Calibri" panose="020F0502020204030204" pitchFamily="34" charset="0"/>
                  </a:rPr>
                  <a:t>Take ‘m’ noise samples from generated data </a:t>
                </a:r>
                <a14:m>
                  <m:oMath xmlns:m="http://schemas.openxmlformats.org/officeDocument/2006/math">
                    <m:sSub>
                      <m:sSubPr>
                        <m:ctrlPr>
                          <a:rPr lang="en-US" sz="160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𝑃</m:t>
                        </m:r>
                      </m:e>
                      <m:sub>
                        <m:r>
                          <a:rPr lang="en-US" sz="1600" b="0" i="1" smtClean="0">
                            <a:latin typeface="Cambria Math" panose="02040503050406030204" pitchFamily="18" charset="0"/>
                            <a:cs typeface="Calibri" panose="020F0502020204030204" pitchFamily="34" charset="0"/>
                          </a:rPr>
                          <m:t>𝑔</m:t>
                        </m:r>
                      </m:sub>
                    </m:sSub>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𝑧</m:t>
                        </m:r>
                      </m:e>
                    </m:d>
                  </m:oMath>
                </a14:m>
                <a:endParaRPr lang="en-US" sz="1600" dirty="0">
                  <a:latin typeface="Calibri" panose="020F0502020204030204" pitchFamily="34" charset="0"/>
                  <a:cs typeface="Calibri" panose="020F0502020204030204" pitchFamily="34" charset="0"/>
                </a:endParaRPr>
              </a:p>
              <a:p>
                <a:pPr marL="400050" indent="-400050">
                  <a:buFont typeface="+mj-lt"/>
                  <a:buAutoNum type="romanLcPeriod"/>
                </a:pPr>
                <a:r>
                  <a:rPr lang="en-US" sz="1600" b="0" dirty="0">
                    <a:latin typeface="Calibri" panose="020F0502020204030204" pitchFamily="34" charset="0"/>
                    <a:cs typeface="Calibri" panose="020F0502020204030204" pitchFamily="34" charset="0"/>
                  </a:rPr>
                  <a:t>Update Generator ‘G’ (</a:t>
                </a:r>
                <a14:m>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ea typeface="Cambria Math" panose="02040503050406030204" pitchFamily="18" charset="0"/>
                            <a:cs typeface="Calibri" panose="020F0502020204030204" pitchFamily="34" charset="0"/>
                          </a:rPr>
                          <m:t>𝜃</m:t>
                        </m:r>
                      </m:e>
                      <m:sub>
                        <m:r>
                          <a:rPr lang="en-US" sz="1600" b="0" i="1" smtClean="0">
                            <a:latin typeface="Cambria Math" panose="02040503050406030204" pitchFamily="18" charset="0"/>
                            <a:ea typeface="Cambria Math" panose="02040503050406030204" pitchFamily="18" charset="0"/>
                            <a:cs typeface="Calibri" panose="020F0502020204030204" pitchFamily="34" charset="0"/>
                          </a:rPr>
                          <m:t>𝑔</m:t>
                        </m:r>
                      </m:sub>
                    </m:sSub>
                  </m:oMath>
                </a14:m>
                <a:r>
                  <a:rPr lang="en-US" sz="1600" b="0" dirty="0">
                    <a:latin typeface="Calibri" panose="020F0502020204030204" pitchFamily="34" charset="0"/>
                    <a:cs typeface="Calibri" panose="020F0502020204030204" pitchFamily="34" charset="0"/>
                  </a:rPr>
                  <a:t>)  by Gradient </a:t>
                </a:r>
                <a:r>
                  <a:rPr lang="en-US" sz="1600" dirty="0">
                    <a:latin typeface="Calibri" panose="020F0502020204030204" pitchFamily="34" charset="0"/>
                    <a:cs typeface="Calibri" panose="020F0502020204030204" pitchFamily="34" charset="0"/>
                  </a:rPr>
                  <a:t>Descent</a:t>
                </a:r>
                <a:r>
                  <a:rPr lang="en-US" sz="1600" b="0" dirty="0">
                    <a:latin typeface="Calibri" panose="020F0502020204030204" pitchFamily="34" charset="0"/>
                    <a:cs typeface="Calibri" panose="020F0502020204030204" pitchFamily="34" charset="0"/>
                  </a:rPr>
                  <a:t>(because ‘G’ should be carried out with minimum optimization)</a:t>
                </a:r>
              </a:p>
              <a:p>
                <a:r>
                  <a:rPr lang="en-US" sz="1600" dirty="0">
                    <a:latin typeface="Calibri" panose="020F0502020204030204" pitchFamily="34" charset="0"/>
                    <a:cs typeface="Calibri" panose="020F0502020204030204" pitchFamily="34" charset="0"/>
                  </a:rPr>
                  <a:t>		</a:t>
                </a:r>
                <a:endParaRPr lang="en-US" sz="1600" b="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	 </a:t>
                </a:r>
              </a:p>
              <a:p>
                <a:endParaRPr lang="en-IN" sz="1600" dirty="0">
                  <a:latin typeface="Calibri" panose="020F0502020204030204" pitchFamily="34" charset="0"/>
                  <a:cs typeface="Calibri" panose="020F0502020204030204" pitchFamily="34" charset="0"/>
                </a:endParaRPr>
              </a:p>
            </p:txBody>
          </p:sp>
        </mc:Choice>
        <mc:Fallback xmlns="">
          <p:sp>
            <p:nvSpPr>
              <p:cNvPr id="3" name="TextBox 2">
                <a:extLst>
                  <a:ext uri="{FF2B5EF4-FFF2-40B4-BE49-F238E27FC236}">
                    <a16:creationId xmlns:a16="http://schemas.microsoft.com/office/drawing/2014/main" id="{AAA25D05-3E5D-B895-F4CE-332076DF44AF}"/>
                  </a:ext>
                </a:extLst>
              </p:cNvPr>
              <p:cNvSpPr txBox="1">
                <a:spLocks noRot="1" noChangeAspect="1" noMove="1" noResize="1" noEditPoints="1" noAdjustHandles="1" noChangeArrowheads="1" noChangeShapeType="1" noTextEdit="1"/>
              </p:cNvSpPr>
              <p:nvPr/>
            </p:nvSpPr>
            <p:spPr>
              <a:xfrm>
                <a:off x="589449" y="547658"/>
                <a:ext cx="8002889" cy="1855893"/>
              </a:xfrm>
              <a:prstGeom prst="rect">
                <a:avLst/>
              </a:prstGeom>
              <a:blipFill>
                <a:blip r:embed="rId4"/>
                <a:stretch>
                  <a:fillRect l="-457" t="-987"/>
                </a:stretch>
              </a:blipFill>
            </p:spPr>
            <p:txBody>
              <a:bodyPr/>
              <a:lstStyle/>
              <a:p>
                <a:r>
                  <a:rPr lang="en-IN">
                    <a:noFill/>
                  </a:rPr>
                  <a:t> </a:t>
                </a:r>
              </a:p>
            </p:txBody>
          </p:sp>
        </mc:Fallback>
      </mc:AlternateContent>
      <p:grpSp>
        <p:nvGrpSpPr>
          <p:cNvPr id="18" name="Group 17">
            <a:extLst>
              <a:ext uri="{FF2B5EF4-FFF2-40B4-BE49-F238E27FC236}">
                <a16:creationId xmlns:a16="http://schemas.microsoft.com/office/drawing/2014/main" id="{73D0E1FC-2B26-AAAE-32A5-5F7C2F540AEE}"/>
              </a:ext>
            </a:extLst>
          </p:cNvPr>
          <p:cNvGrpSpPr/>
          <p:nvPr/>
        </p:nvGrpSpPr>
        <p:grpSpPr>
          <a:xfrm>
            <a:off x="1398053" y="1798489"/>
            <a:ext cx="4821117" cy="1582109"/>
            <a:chOff x="1239354" y="3123060"/>
            <a:chExt cx="4821117" cy="1582109"/>
          </a:xfrm>
        </p:grpSpPr>
        <p:graphicFrame>
          <p:nvGraphicFramePr>
            <p:cNvPr id="4" name="Object 3">
              <a:extLst>
                <a:ext uri="{FF2B5EF4-FFF2-40B4-BE49-F238E27FC236}">
                  <a16:creationId xmlns:a16="http://schemas.microsoft.com/office/drawing/2014/main" id="{4C592989-718D-A82B-713A-A07DF0471FF8}"/>
                </a:ext>
              </a:extLst>
            </p:cNvPr>
            <p:cNvGraphicFramePr>
              <a:graphicFrameLocks noChangeAspect="1"/>
            </p:cNvGraphicFramePr>
            <p:nvPr>
              <p:extLst>
                <p:ext uri="{D42A27DB-BD31-4B8C-83A1-F6EECF244321}">
                  <p14:modId xmlns:p14="http://schemas.microsoft.com/office/powerpoint/2010/main" val="682914755"/>
                </p:ext>
              </p:extLst>
            </p:nvPr>
          </p:nvGraphicFramePr>
          <p:xfrm>
            <a:off x="2647346" y="3123060"/>
            <a:ext cx="3413125" cy="788987"/>
          </p:xfrm>
          <a:graphic>
            <a:graphicData uri="http://schemas.openxmlformats.org/presentationml/2006/ole">
              <mc:AlternateContent xmlns:mc="http://schemas.openxmlformats.org/markup-compatibility/2006">
                <mc:Choice xmlns:v="urn:schemas-microsoft-com:vml" Requires="v">
                  <p:oleObj spid="_x0000_s18507" name="Equation" r:id="rId5" imgW="1866600" imgH="431640" progId="Equation.DSMT4">
                    <p:embed/>
                  </p:oleObj>
                </mc:Choice>
                <mc:Fallback>
                  <p:oleObj name="Equation" r:id="rId5" imgW="1866600" imgH="431640" progId="Equation.DSMT4">
                    <p:embed/>
                    <p:pic>
                      <p:nvPicPr>
                        <p:cNvPr id="4" name="Object 3">
                          <a:extLst>
                            <a:ext uri="{FF2B5EF4-FFF2-40B4-BE49-F238E27FC236}">
                              <a16:creationId xmlns:a16="http://schemas.microsoft.com/office/drawing/2014/main" id="{4C592989-718D-A82B-713A-A07DF0471FF8}"/>
                            </a:ext>
                          </a:extLst>
                        </p:cNvPr>
                        <p:cNvPicPr/>
                        <p:nvPr/>
                      </p:nvPicPr>
                      <p:blipFill>
                        <a:blip r:embed="rId6"/>
                        <a:stretch>
                          <a:fillRect/>
                        </a:stretch>
                      </p:blipFill>
                      <p:spPr>
                        <a:xfrm>
                          <a:off x="2647346" y="3123060"/>
                          <a:ext cx="3413125" cy="788987"/>
                        </a:xfrm>
                        <a:prstGeom prst="rect">
                          <a:avLst/>
                        </a:prstGeom>
                      </p:spPr>
                    </p:pic>
                  </p:oleObj>
                </mc:Fallback>
              </mc:AlternateContent>
            </a:graphicData>
          </a:graphic>
        </p:graphicFrame>
        <p:grpSp>
          <p:nvGrpSpPr>
            <p:cNvPr id="13" name="Group 12">
              <a:extLst>
                <a:ext uri="{FF2B5EF4-FFF2-40B4-BE49-F238E27FC236}">
                  <a16:creationId xmlns:a16="http://schemas.microsoft.com/office/drawing/2014/main" id="{59922F2B-03BE-A69E-C677-720A79221A33}"/>
                </a:ext>
              </a:extLst>
            </p:cNvPr>
            <p:cNvGrpSpPr/>
            <p:nvPr/>
          </p:nvGrpSpPr>
          <p:grpSpPr>
            <a:xfrm>
              <a:off x="3143723" y="3878537"/>
              <a:ext cx="2576945" cy="826632"/>
              <a:chOff x="3143723" y="3878537"/>
              <a:chExt cx="2576945" cy="826632"/>
            </a:xfrm>
          </p:grpSpPr>
          <p:cxnSp>
            <p:nvCxnSpPr>
              <p:cNvPr id="10" name="Straight Arrow Connector 9">
                <a:extLst>
                  <a:ext uri="{FF2B5EF4-FFF2-40B4-BE49-F238E27FC236}">
                    <a16:creationId xmlns:a16="http://schemas.microsoft.com/office/drawing/2014/main" id="{39CFD371-4F32-2BD2-7015-B5B90DA2D9B8}"/>
                  </a:ext>
                </a:extLst>
              </p:cNvPr>
              <p:cNvCxnSpPr>
                <a:cxnSpLocks/>
              </p:cNvCxnSpPr>
              <p:nvPr/>
            </p:nvCxnSpPr>
            <p:spPr>
              <a:xfrm>
                <a:off x="3393104" y="3878537"/>
                <a:ext cx="0" cy="342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4F1B50E-EAD8-4C32-03FE-AED41DC272A1}"/>
                  </a:ext>
                </a:extLst>
              </p:cNvPr>
              <p:cNvSpPr txBox="1"/>
              <p:nvPr/>
            </p:nvSpPr>
            <p:spPr>
              <a:xfrm>
                <a:off x="3143723" y="4181949"/>
                <a:ext cx="2576945" cy="523220"/>
              </a:xfrm>
              <a:prstGeom prst="rect">
                <a:avLst/>
              </a:prstGeom>
              <a:noFill/>
            </p:spPr>
            <p:txBody>
              <a:bodyPr wrap="square" rtlCol="0">
                <a:spAutoFit/>
              </a:bodyPr>
              <a:lstStyle/>
              <a:p>
                <a:r>
                  <a:rPr lang="en-US" dirty="0"/>
                  <a:t>Expectation operator is the averaging operator </a:t>
                </a:r>
                <a:endParaRPr lang="en-IN" dirty="0"/>
              </a:p>
            </p:txBody>
          </p:sp>
        </p:grpSp>
        <p:grpSp>
          <p:nvGrpSpPr>
            <p:cNvPr id="17" name="Group 16">
              <a:extLst>
                <a:ext uri="{FF2B5EF4-FFF2-40B4-BE49-F238E27FC236}">
                  <a16:creationId xmlns:a16="http://schemas.microsoft.com/office/drawing/2014/main" id="{248A9EE4-8E36-88FF-F3C6-E99E9C4FBE63}"/>
                </a:ext>
              </a:extLst>
            </p:cNvPr>
            <p:cNvGrpSpPr/>
            <p:nvPr/>
          </p:nvGrpSpPr>
          <p:grpSpPr>
            <a:xfrm>
              <a:off x="1239354" y="3748284"/>
              <a:ext cx="1904369" cy="834224"/>
              <a:chOff x="1239354" y="3748284"/>
              <a:chExt cx="1904369" cy="834224"/>
            </a:xfrm>
          </p:grpSpPr>
          <p:cxnSp>
            <p:nvCxnSpPr>
              <p:cNvPr id="15" name="Straight Arrow Connector 14">
                <a:extLst>
                  <a:ext uri="{FF2B5EF4-FFF2-40B4-BE49-F238E27FC236}">
                    <a16:creationId xmlns:a16="http://schemas.microsoft.com/office/drawing/2014/main" id="{27B7A15E-B1A6-9B2D-051A-ACA25DA6D804}"/>
                  </a:ext>
                </a:extLst>
              </p:cNvPr>
              <p:cNvCxnSpPr/>
              <p:nvPr/>
            </p:nvCxnSpPr>
            <p:spPr>
              <a:xfrm>
                <a:off x="2909454" y="3748284"/>
                <a:ext cx="0" cy="301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70BBE0D-4C1C-BD37-FBCA-70C66841C8CE}"/>
                  </a:ext>
                </a:extLst>
              </p:cNvPr>
              <p:cNvSpPr txBox="1"/>
              <p:nvPr/>
            </p:nvSpPr>
            <p:spPr>
              <a:xfrm>
                <a:off x="1239354" y="4059288"/>
                <a:ext cx="1904369" cy="523220"/>
              </a:xfrm>
              <a:prstGeom prst="rect">
                <a:avLst/>
              </a:prstGeom>
              <a:noFill/>
            </p:spPr>
            <p:txBody>
              <a:bodyPr wrap="square" rtlCol="0">
                <a:spAutoFit/>
              </a:bodyPr>
              <a:lstStyle/>
              <a:p>
                <a:r>
                  <a:rPr lang="en-US" dirty="0"/>
                  <a:t>Parameters: Weights and Biases</a:t>
                </a:r>
                <a:endParaRPr lang="en-IN" dirty="0"/>
              </a:p>
            </p:txBody>
          </p:sp>
        </p:grpSp>
      </p:grpSp>
      <p:sp>
        <p:nvSpPr>
          <p:cNvPr id="11" name="TextBox 10">
            <a:extLst>
              <a:ext uri="{FF2B5EF4-FFF2-40B4-BE49-F238E27FC236}">
                <a16:creationId xmlns:a16="http://schemas.microsoft.com/office/drawing/2014/main" id="{9BDAF1EC-EAAC-0C86-EB8F-78D0E37B0092}"/>
              </a:ext>
            </a:extLst>
          </p:cNvPr>
          <p:cNvSpPr txBox="1"/>
          <p:nvPr/>
        </p:nvSpPr>
        <p:spPr>
          <a:xfrm>
            <a:off x="589449" y="3593552"/>
            <a:ext cx="7677935" cy="830997"/>
          </a:xfrm>
          <a:prstGeom prst="rect">
            <a:avLst/>
          </a:prstGeom>
          <a:solidFill>
            <a:schemeClr val="accent4">
              <a:lumMod val="40000"/>
              <a:lumOff val="60000"/>
            </a:schemeClr>
          </a:solidFill>
        </p:spPr>
        <p:txBody>
          <a:bodyPr wrap="square" rtlCol="0">
            <a:spAutoFit/>
          </a:bodyPr>
          <a:lstStyle/>
          <a:p>
            <a:r>
              <a:rPr lang="en-US" sz="1600" dirty="0">
                <a:latin typeface="Calibri" panose="020F0502020204030204" pitchFamily="34" charset="0"/>
                <a:cs typeface="Calibri" panose="020F0502020204030204" pitchFamily="34" charset="0"/>
              </a:rPr>
              <a:t>We fix the learning of one network while training the other because, the discriminator will become smart by learning on how the generator is fooling the discriminator, and doing so the generator will never be able to be win the discriminator.</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1465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grpSp>
        <p:nvGrpSpPr>
          <p:cNvPr id="7" name="Google Shape;64;p14">
            <a:extLst>
              <a:ext uri="{FF2B5EF4-FFF2-40B4-BE49-F238E27FC236}">
                <a16:creationId xmlns:a16="http://schemas.microsoft.com/office/drawing/2014/main" id="{DB25CEDE-268B-FD3E-1044-376C138B3478}"/>
              </a:ext>
            </a:extLst>
          </p:cNvPr>
          <p:cNvGrpSpPr/>
          <p:nvPr/>
        </p:nvGrpSpPr>
        <p:grpSpPr>
          <a:xfrm>
            <a:off x="0" y="4728032"/>
            <a:ext cx="9144000" cy="415468"/>
            <a:chOff x="0" y="4782300"/>
            <a:chExt cx="9144000" cy="415468"/>
          </a:xfrm>
        </p:grpSpPr>
        <p:sp>
          <p:nvSpPr>
            <p:cNvPr id="8" name="Google Shape;65;p14">
              <a:extLst>
                <a:ext uri="{FF2B5EF4-FFF2-40B4-BE49-F238E27FC236}">
                  <a16:creationId xmlns:a16="http://schemas.microsoft.com/office/drawing/2014/main" id="{A06280B2-6125-22C2-80B4-EF3763511716}"/>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6;p14">
              <a:extLst>
                <a:ext uri="{FF2B5EF4-FFF2-40B4-BE49-F238E27FC236}">
                  <a16:creationId xmlns:a16="http://schemas.microsoft.com/office/drawing/2014/main" id="{DA81A7C5-375A-A707-EA0A-AEEE35FEB9DA}"/>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grpSp>
        <p:nvGrpSpPr>
          <p:cNvPr id="14" name="Group 13">
            <a:extLst>
              <a:ext uri="{FF2B5EF4-FFF2-40B4-BE49-F238E27FC236}">
                <a16:creationId xmlns:a16="http://schemas.microsoft.com/office/drawing/2014/main" id="{F24903DD-2AD9-A197-5F2A-63A5C19C42D9}"/>
              </a:ext>
            </a:extLst>
          </p:cNvPr>
          <p:cNvGrpSpPr/>
          <p:nvPr/>
        </p:nvGrpSpPr>
        <p:grpSpPr>
          <a:xfrm>
            <a:off x="355180" y="339909"/>
            <a:ext cx="8259828" cy="3694144"/>
            <a:chOff x="355180" y="287167"/>
            <a:chExt cx="8259828" cy="3694144"/>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1372181-DD9B-CD40-AAFF-E0AEE287917B}"/>
                    </a:ext>
                  </a:extLst>
                </p:cNvPr>
                <p:cNvSpPr txBox="1"/>
                <p:nvPr/>
              </p:nvSpPr>
              <p:spPr>
                <a:xfrm>
                  <a:off x="355180" y="287167"/>
                  <a:ext cx="8259828" cy="1835887"/>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What is the guarantee that the generator will replicate the same distribution as the original distribution?</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In other words, we should prove that </a:t>
                  </a:r>
                  <a14:m>
                    <m:oMath xmlns:m="http://schemas.openxmlformats.org/officeDocument/2006/math">
                      <m:sSub>
                        <m:sSubPr>
                          <m:ctrlPr>
                            <a:rPr lang="en-US" sz="160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𝑃</m:t>
                          </m:r>
                        </m:e>
                        <m:sub>
                          <m:r>
                            <a:rPr lang="en-US" sz="1600" b="0" i="1" smtClean="0">
                              <a:latin typeface="Cambria Math" panose="02040503050406030204" pitchFamily="18" charset="0"/>
                              <a:cs typeface="Calibri" panose="020F0502020204030204" pitchFamily="34" charset="0"/>
                            </a:rPr>
                            <m:t>𝑔</m:t>
                          </m:r>
                        </m:sub>
                      </m:sSub>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𝑥</m:t>
                          </m:r>
                        </m:e>
                      </m:d>
                    </m:oMath>
                  </a14:m>
                  <a:r>
                    <a:rPr lang="en-US" sz="1600" dirty="0">
                      <a:latin typeface="Calibri" panose="020F0502020204030204" pitchFamily="34" charset="0"/>
                      <a:cs typeface="Calibri" panose="020F0502020204030204" pitchFamily="34" charset="0"/>
                    </a:rPr>
                    <a:t> will converge to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𝑃</m:t>
                          </m:r>
                        </m:e>
                        <m:sub>
                          <m:r>
                            <a:rPr lang="en-US" sz="1600" i="1">
                              <a:latin typeface="Cambria Math" panose="02040503050406030204" pitchFamily="18" charset="0"/>
                              <a:cs typeface="Calibri" panose="020F0502020204030204" pitchFamily="34" charset="0"/>
                            </a:rPr>
                            <m:t>𝑑𝑎𝑡𝑎</m:t>
                          </m:r>
                        </m:sub>
                      </m:sSub>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𝑥</m:t>
                      </m:r>
                      <m:r>
                        <a:rPr lang="en-US" sz="1600" i="1">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when the generator achieves global minimum of the Value Function.</a:t>
                  </a:r>
                </a:p>
                <a:p>
                  <a:r>
                    <a:rPr lang="en-IN" sz="1600" dirty="0">
                      <a:latin typeface="Calibri" panose="020F0502020204030204" pitchFamily="34" charset="0"/>
                      <a:cs typeface="Calibri" panose="020F0502020204030204" pitchFamily="34" charset="0"/>
                    </a:rPr>
                    <a:t>This is a two-step process:</a:t>
                  </a:r>
                </a:p>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First, for fixed G, for which value of the Discriminator, the Value Function is maximum?</a:t>
                  </a:r>
                </a:p>
              </p:txBody>
            </p:sp>
          </mc:Choice>
          <mc:Fallback xmlns="">
            <p:sp>
              <p:nvSpPr>
                <p:cNvPr id="2" name="TextBox 1">
                  <a:extLst>
                    <a:ext uri="{FF2B5EF4-FFF2-40B4-BE49-F238E27FC236}">
                      <a16:creationId xmlns:a16="http://schemas.microsoft.com/office/drawing/2014/main" id="{01372181-DD9B-CD40-AAFF-E0AEE287917B}"/>
                    </a:ext>
                  </a:extLst>
                </p:cNvPr>
                <p:cNvSpPr txBox="1">
                  <a:spLocks noRot="1" noChangeAspect="1" noMove="1" noResize="1" noEditPoints="1" noAdjustHandles="1" noChangeArrowheads="1" noChangeShapeType="1" noTextEdit="1"/>
                </p:cNvSpPr>
                <p:nvPr/>
              </p:nvSpPr>
              <p:spPr>
                <a:xfrm>
                  <a:off x="355180" y="287167"/>
                  <a:ext cx="8259828" cy="1835887"/>
                </a:xfrm>
                <a:prstGeom prst="rect">
                  <a:avLst/>
                </a:prstGeom>
                <a:blipFill>
                  <a:blip r:embed="rId4"/>
                  <a:stretch>
                    <a:fillRect l="-369" t="-997" b="-33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6" name="Object 5">
                  <a:extLst>
                    <a:ext uri="{FF2B5EF4-FFF2-40B4-BE49-F238E27FC236}">
                      <a16:creationId xmlns:a16="http://schemas.microsoft.com/office/drawing/2014/main" id="{2312685D-26D8-DEE7-6AB7-167342114027}"/>
                    </a:ext>
                  </a:extLst>
                </p:cNvPr>
                <p:cNvGraphicFramePr>
                  <a:graphicFrameLocks noChangeAspect="1"/>
                </p:cNvGraphicFramePr>
                <p:nvPr>
                  <p:extLst>
                    <p:ext uri="{D42A27DB-BD31-4B8C-83A1-F6EECF244321}">
                      <p14:modId xmlns:p14="http://schemas.microsoft.com/office/powerpoint/2010/main" val="2801808650"/>
                    </p:ext>
                  </p:extLst>
                </p:nvPr>
              </p:nvGraphicFramePr>
              <p:xfrm>
                <a:off x="1282169" y="2234931"/>
                <a:ext cx="5378450" cy="665163"/>
              </p:xfrm>
              <a:graphic>
                <a:graphicData uri="http://schemas.openxmlformats.org/presentationml/2006/ole">
                  <mc:AlternateContent>
                    <mc:Choice xmlns:v="urn:schemas-microsoft-com:vml" Requires="v">
                      <p:oleObj spid="_x0000_s19524" name="Equation" r:id="rId5" imgW="3085920" imgH="380880" progId="Equation.DSMT4">
                        <p:embed/>
                      </p:oleObj>
                    </mc:Choice>
                    <mc:Fallback>
                      <p:oleObj name="Equation" r:id="rId5" imgW="3085920" imgH="380880" progId="Equation.DSMT4">
                        <p:embed/>
                        <p:pic>
                          <p:nvPicPr>
                            <p:cNvPr id="3" name="Object 2">
                              <a:extLst>
                                <a:ext uri="{FF2B5EF4-FFF2-40B4-BE49-F238E27FC236}">
                                  <a16:creationId xmlns:a16="http://schemas.microsoft.com/office/drawing/2014/main" id="{21E9FA75-4B68-282B-0FFE-79D5DDCE06B3}"/>
                                </a:ext>
                              </a:extLst>
                            </p:cNvPr>
                            <p:cNvPicPr/>
                            <p:nvPr/>
                          </p:nvPicPr>
                          <p:blipFill>
                            <a:blip r:embed="rId6"/>
                            <a:stretch>
                              <a:fillRect/>
                            </a:stretch>
                          </p:blipFill>
                          <p:spPr>
                            <a:xfrm>
                              <a:off x="1282169" y="2234931"/>
                              <a:ext cx="5378450" cy="665163"/>
                            </a:xfrm>
                            <a:prstGeom prst="rect">
                              <a:avLst/>
                            </a:prstGeom>
                          </p:spPr>
                        </p:pic>
                      </p:oleObj>
                    </mc:Fallback>
                  </mc:AlternateContent>
                </a:graphicData>
              </a:graphic>
            </p:graphicFrame>
          </mc:Choice>
          <mc:Fallback xmlns="">
            <p:graphicFrame>
              <p:nvGraphicFramePr>
                <p:cNvPr id="6" name="Object 5">
                  <a:extLst>
                    <a:ext uri="{FF2B5EF4-FFF2-40B4-BE49-F238E27FC236}">
                      <a16:creationId xmlns:a16="http://schemas.microsoft.com/office/drawing/2014/main" id="{2312685D-26D8-DEE7-6AB7-167342114027}"/>
                    </a:ext>
                  </a:extLst>
                </p:cNvPr>
                <p:cNvGraphicFramePr>
                  <a:graphicFrameLocks noChangeAspect="1"/>
                </p:cNvGraphicFramePr>
                <p:nvPr>
                  <p:extLst>
                    <p:ext uri="{D42A27DB-BD31-4B8C-83A1-F6EECF244321}">
                      <p14:modId xmlns:p14="http://schemas.microsoft.com/office/powerpoint/2010/main" val="2801808650"/>
                    </p:ext>
                  </p:extLst>
                </p:nvPr>
              </p:nvGraphicFramePr>
              <p:xfrm>
                <a:off x="1282169" y="2234931"/>
                <a:ext cx="5378450" cy="665163"/>
              </p:xfrm>
              <a:graphic>
                <a:graphicData uri="http://schemas.openxmlformats.org/presentationml/2006/ole">
                  <mc:AlternateContent>
                    <mc:Choice xmlns:v="urn:schemas-microsoft-com:vml" Requires="v">
                      <p:oleObj spid="_x0000_s19508" name="Equation" r:id="rId7" imgW="3085920" imgH="380880" progId="Equation.DSMT4">
                        <p:embed/>
                      </p:oleObj>
                    </mc:Choice>
                    <mc:Fallback>
                      <p:oleObj name="Equation" r:id="rId7" imgW="3085920" imgH="380880" progId="Equation.DSMT4">
                        <p:embed/>
                        <p:pic>
                          <p:nvPicPr>
                            <p:cNvPr id="3" name="Object 2">
                              <a:extLst>
                                <a:ext uri="{FF2B5EF4-FFF2-40B4-BE49-F238E27FC236}">
                                  <a16:creationId xmlns:a16="http://schemas.microsoft.com/office/drawing/2014/main" id="{21E9FA75-4B68-282B-0FFE-79D5DDCE06B3}"/>
                                </a:ext>
                              </a:extLst>
                            </p:cNvPr>
                            <p:cNvPicPr/>
                            <p:nvPr/>
                          </p:nvPicPr>
                          <p:blipFill>
                            <a:blip r:embed="rId8"/>
                            <a:stretch>
                              <a:fillRect/>
                            </a:stretch>
                          </p:blipFill>
                          <p:spPr>
                            <a:xfrm>
                              <a:off x="1282169" y="2234931"/>
                              <a:ext cx="5378450" cy="665163"/>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0C72033-0A12-9A73-2FDD-7F15F2905286}"/>
                    </a:ext>
                  </a:extLst>
                </p:cNvPr>
                <p:cNvSpPr txBox="1"/>
                <p:nvPr/>
              </p:nvSpPr>
              <p:spPr>
                <a:xfrm>
                  <a:off x="466004" y="3309396"/>
                  <a:ext cx="3421524" cy="671915"/>
                </a:xfrm>
                <a:prstGeom prst="rect">
                  <a:avLst/>
                </a:prstGeom>
                <a:noFill/>
              </p:spPr>
              <p:txBody>
                <a:bodyPr wrap="square" rtlCol="0">
                  <a:spAutoFit/>
                </a:bodyPr>
                <a:lstStyle/>
                <a:p>
                  <a:r>
                    <a:rPr lang="en-US" dirty="0"/>
                    <a:t>The value function is maximum when D(x) = </a:t>
                  </a:r>
                  <a14:m>
                    <m:oMath xmlns:m="http://schemas.openxmlformats.org/officeDocument/2006/math">
                      <m:f>
                        <m:fPr>
                          <m:ctrlPr>
                            <a:rPr lang="en-US" i="1" smtClean="0">
                              <a:latin typeface="Cambria Math" panose="02040503050406030204" pitchFamily="18" charset="0"/>
                            </a:rPr>
                          </m:ctrlPr>
                        </m:fPr>
                        <m:num>
                          <m:sSub>
                            <m:sSubPr>
                              <m:ctrlPr>
                                <a:rPr lang="en-US" i="1">
                                  <a:latin typeface="Cambria Math" panose="02040503050406030204" pitchFamily="18" charset="0"/>
                                  <a:cs typeface="Calibri" panose="020F0502020204030204" pitchFamily="34" charset="0"/>
                                </a:rPr>
                              </m:ctrlPr>
                            </m:sSubPr>
                            <m:e>
                              <m:r>
                                <a:rPr lang="en-US" i="1">
                                  <a:latin typeface="Cambria Math" panose="02040503050406030204" pitchFamily="18" charset="0"/>
                                  <a:cs typeface="Calibri" panose="020F0502020204030204" pitchFamily="34" charset="0"/>
                                </a:rPr>
                                <m:t>𝑃</m:t>
                              </m:r>
                            </m:e>
                            <m:sub>
                              <m:r>
                                <a:rPr lang="en-US" i="1">
                                  <a:latin typeface="Cambria Math" panose="02040503050406030204" pitchFamily="18" charset="0"/>
                                  <a:cs typeface="Calibri" panose="020F0502020204030204" pitchFamily="34" charset="0"/>
                                </a:rPr>
                                <m:t>𝑑𝑎𝑡𝑎</m:t>
                              </m:r>
                            </m:sub>
                          </m:sSub>
                          <m:r>
                            <a:rPr lang="en-US" i="1">
                              <a:latin typeface="Cambria Math" panose="02040503050406030204" pitchFamily="18" charset="0"/>
                              <a:cs typeface="Calibri" panose="020F0502020204030204" pitchFamily="34" charset="0"/>
                            </a:rPr>
                            <m:t>(</m:t>
                          </m:r>
                          <m:r>
                            <a:rPr lang="en-US" i="1">
                              <a:latin typeface="Cambria Math" panose="02040503050406030204" pitchFamily="18" charset="0"/>
                              <a:cs typeface="Calibri" panose="020F0502020204030204" pitchFamily="34" charset="0"/>
                            </a:rPr>
                            <m:t>𝑥</m:t>
                          </m:r>
                          <m:r>
                            <a:rPr lang="en-US" i="1">
                              <a:latin typeface="Cambria Math" panose="02040503050406030204" pitchFamily="18" charset="0"/>
                              <a:cs typeface="Calibri" panose="020F0502020204030204" pitchFamily="34" charset="0"/>
                            </a:rPr>
                            <m:t>)</m:t>
                          </m:r>
                        </m:num>
                        <m:den>
                          <m:sSub>
                            <m:sSubPr>
                              <m:ctrlPr>
                                <a:rPr lang="en-US" i="1">
                                  <a:latin typeface="Cambria Math" panose="02040503050406030204" pitchFamily="18" charset="0"/>
                                  <a:cs typeface="Calibri" panose="020F0502020204030204" pitchFamily="34" charset="0"/>
                                </a:rPr>
                              </m:ctrlPr>
                            </m:sSubPr>
                            <m:e>
                              <m:r>
                                <a:rPr lang="en-US" i="1">
                                  <a:latin typeface="Cambria Math" panose="02040503050406030204" pitchFamily="18" charset="0"/>
                                  <a:cs typeface="Calibri" panose="020F0502020204030204" pitchFamily="34" charset="0"/>
                                </a:rPr>
                                <m:t>𝑃</m:t>
                              </m:r>
                            </m:e>
                            <m:sub>
                              <m:r>
                                <a:rPr lang="en-US" i="1">
                                  <a:latin typeface="Cambria Math" panose="02040503050406030204" pitchFamily="18" charset="0"/>
                                  <a:cs typeface="Calibri" panose="020F0502020204030204" pitchFamily="34" charset="0"/>
                                </a:rPr>
                                <m:t>𝑑𝑎𝑡𝑎</m:t>
                              </m:r>
                            </m:sub>
                          </m:sSub>
                          <m:d>
                            <m:dPr>
                              <m:ctrlPr>
                                <a:rPr lang="en-US" i="1">
                                  <a:latin typeface="Cambria Math" panose="02040503050406030204" pitchFamily="18" charset="0"/>
                                  <a:cs typeface="Calibri" panose="020F0502020204030204" pitchFamily="34" charset="0"/>
                                </a:rPr>
                              </m:ctrlPr>
                            </m:dPr>
                            <m:e>
                              <m:r>
                                <a:rPr lang="en-US" i="1">
                                  <a:latin typeface="Cambria Math" panose="02040503050406030204" pitchFamily="18" charset="0"/>
                                  <a:cs typeface="Calibri" panose="020F0502020204030204" pitchFamily="34" charset="0"/>
                                </a:rPr>
                                <m:t>𝑥</m:t>
                              </m:r>
                            </m:e>
                          </m:d>
                          <m:r>
                            <a:rPr lang="en-US" b="0" i="1" smtClean="0">
                              <a:latin typeface="Cambria Math" panose="02040503050406030204" pitchFamily="18" charset="0"/>
                              <a:cs typeface="Calibri" panose="020F0502020204030204" pitchFamily="34" charset="0"/>
                            </a:rPr>
                            <m:t>+</m:t>
                          </m:r>
                          <m:sSub>
                            <m:sSubPr>
                              <m:ctrlPr>
                                <a:rPr lang="en-US" i="1">
                                  <a:latin typeface="Cambria Math" panose="02040503050406030204" pitchFamily="18" charset="0"/>
                                  <a:cs typeface="Calibri" panose="020F0502020204030204" pitchFamily="34" charset="0"/>
                                </a:rPr>
                              </m:ctrlPr>
                            </m:sSubPr>
                            <m:e>
                              <m:r>
                                <a:rPr lang="en-US" i="1">
                                  <a:latin typeface="Cambria Math" panose="02040503050406030204" pitchFamily="18" charset="0"/>
                                  <a:cs typeface="Calibri" panose="020F0502020204030204" pitchFamily="34" charset="0"/>
                                </a:rPr>
                                <m:t>𝑃</m:t>
                              </m:r>
                            </m:e>
                            <m:sub>
                              <m:r>
                                <a:rPr lang="en-US" b="0" i="1" smtClean="0">
                                  <a:latin typeface="Cambria Math" panose="02040503050406030204" pitchFamily="18" charset="0"/>
                                  <a:cs typeface="Calibri" panose="020F0502020204030204" pitchFamily="34" charset="0"/>
                                </a:rPr>
                                <m:t>𝑔</m:t>
                              </m:r>
                            </m:sub>
                          </m:sSub>
                          <m:r>
                            <a:rPr lang="en-US" i="1">
                              <a:latin typeface="Cambria Math" panose="02040503050406030204" pitchFamily="18" charset="0"/>
                              <a:cs typeface="Calibri" panose="020F0502020204030204" pitchFamily="34" charset="0"/>
                            </a:rPr>
                            <m:t>(</m:t>
                          </m:r>
                          <m:r>
                            <a:rPr lang="en-US" i="1">
                              <a:latin typeface="Cambria Math" panose="02040503050406030204" pitchFamily="18" charset="0"/>
                              <a:cs typeface="Calibri" panose="020F0502020204030204" pitchFamily="34" charset="0"/>
                            </a:rPr>
                            <m:t>𝑥</m:t>
                          </m:r>
                          <m:r>
                            <a:rPr lang="en-US" i="1">
                              <a:latin typeface="Cambria Math" panose="02040503050406030204" pitchFamily="18" charset="0"/>
                              <a:cs typeface="Calibri" panose="020F0502020204030204" pitchFamily="34" charset="0"/>
                            </a:rPr>
                            <m:t>)</m:t>
                          </m:r>
                        </m:den>
                      </m:f>
                    </m:oMath>
                  </a14:m>
                  <a:r>
                    <a:rPr lang="en-US" dirty="0"/>
                    <a:t> </a:t>
                  </a:r>
                  <a:endParaRPr lang="en-IN" dirty="0"/>
                </a:p>
              </p:txBody>
            </p:sp>
          </mc:Choice>
          <mc:Fallback xmlns="">
            <p:sp>
              <p:nvSpPr>
                <p:cNvPr id="3" name="TextBox 2">
                  <a:extLst>
                    <a:ext uri="{FF2B5EF4-FFF2-40B4-BE49-F238E27FC236}">
                      <a16:creationId xmlns:a16="http://schemas.microsoft.com/office/drawing/2014/main" id="{60C72033-0A12-9A73-2FDD-7F15F2905286}"/>
                    </a:ext>
                  </a:extLst>
                </p:cNvPr>
                <p:cNvSpPr txBox="1">
                  <a:spLocks noRot="1" noChangeAspect="1" noMove="1" noResize="1" noEditPoints="1" noAdjustHandles="1" noChangeArrowheads="1" noChangeShapeType="1" noTextEdit="1"/>
                </p:cNvSpPr>
                <p:nvPr/>
              </p:nvSpPr>
              <p:spPr>
                <a:xfrm>
                  <a:off x="466004" y="3309396"/>
                  <a:ext cx="3421524" cy="671915"/>
                </a:xfrm>
                <a:prstGeom prst="rect">
                  <a:avLst/>
                </a:prstGeom>
                <a:blipFill>
                  <a:blip r:embed="rId9"/>
                  <a:stretch>
                    <a:fillRect l="-534" t="-1818"/>
                  </a:stretch>
                </a:blipFill>
              </p:spPr>
              <p:txBody>
                <a:bodyPr/>
                <a:lstStyle/>
                <a:p>
                  <a:r>
                    <a:rPr lang="en-IN">
                      <a:noFill/>
                    </a:rPr>
                    <a:t> </a:t>
                  </a:r>
                </a:p>
              </p:txBody>
            </p:sp>
          </mc:Fallback>
        </mc:AlternateContent>
      </p:grpSp>
      <p:grpSp>
        <p:nvGrpSpPr>
          <p:cNvPr id="13" name="Group 12">
            <a:extLst>
              <a:ext uri="{FF2B5EF4-FFF2-40B4-BE49-F238E27FC236}">
                <a16:creationId xmlns:a16="http://schemas.microsoft.com/office/drawing/2014/main" id="{FCC35E63-B8B4-A10E-EF6A-BFD660810293}"/>
              </a:ext>
            </a:extLst>
          </p:cNvPr>
          <p:cNvGrpSpPr/>
          <p:nvPr/>
        </p:nvGrpSpPr>
        <p:grpSpPr>
          <a:xfrm>
            <a:off x="3887528" y="3087383"/>
            <a:ext cx="4790468" cy="1570089"/>
            <a:chOff x="4057781" y="2829171"/>
            <a:chExt cx="4901292" cy="1696860"/>
          </a:xfrm>
        </p:grpSpPr>
        <p:pic>
          <p:nvPicPr>
            <p:cNvPr id="4" name="Picture 3">
              <a:extLst>
                <a:ext uri="{FF2B5EF4-FFF2-40B4-BE49-F238E27FC236}">
                  <a16:creationId xmlns:a16="http://schemas.microsoft.com/office/drawing/2014/main" id="{26E7A733-A316-838D-5045-1A4483701A1E}"/>
                </a:ext>
              </a:extLst>
            </p:cNvPr>
            <p:cNvPicPr>
              <a:picLocks noChangeAspect="1"/>
            </p:cNvPicPr>
            <p:nvPr/>
          </p:nvPicPr>
          <p:blipFill>
            <a:blip r:embed="rId10"/>
            <a:stretch>
              <a:fillRect/>
            </a:stretch>
          </p:blipFill>
          <p:spPr>
            <a:xfrm>
              <a:off x="4057781" y="2910484"/>
              <a:ext cx="2952990" cy="1534235"/>
            </a:xfrm>
            <a:prstGeom prst="rect">
              <a:avLst/>
            </a:prstGeom>
          </p:spPr>
        </p:pic>
        <p:pic>
          <p:nvPicPr>
            <p:cNvPr id="5" name="Picture 4">
              <a:extLst>
                <a:ext uri="{FF2B5EF4-FFF2-40B4-BE49-F238E27FC236}">
                  <a16:creationId xmlns:a16="http://schemas.microsoft.com/office/drawing/2014/main" id="{498B319B-DE76-9D28-6887-A4A757F8AD02}"/>
                </a:ext>
              </a:extLst>
            </p:cNvPr>
            <p:cNvPicPr>
              <a:picLocks noChangeAspect="1"/>
            </p:cNvPicPr>
            <p:nvPr/>
          </p:nvPicPr>
          <p:blipFill>
            <a:blip r:embed="rId11"/>
            <a:stretch>
              <a:fillRect/>
            </a:stretch>
          </p:blipFill>
          <p:spPr>
            <a:xfrm>
              <a:off x="7272050" y="2829171"/>
              <a:ext cx="1687023" cy="1696860"/>
            </a:xfrm>
            <a:prstGeom prst="rect">
              <a:avLst/>
            </a:prstGeom>
          </p:spPr>
        </p:pic>
      </p:grpSp>
      <mc:AlternateContent xmlns:mc="http://schemas.openxmlformats.org/markup-compatibility/2006" xmlns:a14="http://schemas.microsoft.com/office/drawing/2010/main">
        <mc:Choice Requires="a14">
          <p:sp>
            <p:nvSpPr>
              <p:cNvPr id="17" name="Rectangle: Diagonal Corners Rounded 16">
                <a:extLst>
                  <a:ext uri="{FF2B5EF4-FFF2-40B4-BE49-F238E27FC236}">
                    <a16:creationId xmlns:a16="http://schemas.microsoft.com/office/drawing/2014/main" id="{C3CCCD3C-9FB2-67EA-D58D-F62AA640501D}"/>
                  </a:ext>
                </a:extLst>
              </p:cNvPr>
              <p:cNvSpPr/>
              <p:nvPr/>
            </p:nvSpPr>
            <p:spPr>
              <a:xfrm>
                <a:off x="7101797" y="2265161"/>
                <a:ext cx="1906172" cy="665163"/>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f>
                      <m:fPr>
                        <m:ctrlPr>
                          <a:rPr lang="en-US" i="1" smtClean="0">
                            <a:solidFill>
                              <a:schemeClr val="accent1"/>
                            </a:solidFill>
                            <a:latin typeface="Cambria Math" panose="02040503050406030204" pitchFamily="18" charset="0"/>
                          </a:rPr>
                        </m:ctrlPr>
                      </m:fPr>
                      <m:num>
                        <m:r>
                          <a:rPr lang="en-US" b="0" i="1" smtClean="0">
                            <a:solidFill>
                              <a:schemeClr val="accent1"/>
                            </a:solidFill>
                            <a:latin typeface="Cambria Math" panose="02040503050406030204" pitchFamily="18" charset="0"/>
                          </a:rPr>
                          <m:t>𝑎</m:t>
                        </m:r>
                      </m:num>
                      <m:den>
                        <m:r>
                          <a:rPr lang="en-US" b="0" i="1" smtClean="0">
                            <a:solidFill>
                              <a:schemeClr val="accent1"/>
                            </a:solidFill>
                            <a:latin typeface="Cambria Math" panose="02040503050406030204" pitchFamily="18" charset="0"/>
                          </a:rPr>
                          <m:t>𝑎</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𝑏</m:t>
                        </m:r>
                      </m:den>
                    </m:f>
                  </m:oMath>
                </a14:m>
                <a:r>
                  <a:rPr lang="en-US" dirty="0">
                    <a:solidFill>
                      <a:schemeClr val="accent1"/>
                    </a:solidFill>
                  </a:rPr>
                  <a:t>= </a:t>
                </a:r>
                <a14:m>
                  <m:oMath xmlns:m="http://schemas.openxmlformats.org/officeDocument/2006/math">
                    <m:f>
                      <m:fPr>
                        <m:ctrlPr>
                          <a:rPr lang="en-US" i="1" dirty="0" smtClean="0">
                            <a:solidFill>
                              <a:schemeClr val="accent1"/>
                            </a:solidFill>
                            <a:latin typeface="Cambria Math" panose="02040503050406030204" pitchFamily="18" charset="0"/>
                          </a:rPr>
                        </m:ctrlPr>
                      </m:fPr>
                      <m:num>
                        <m:r>
                          <a:rPr lang="en-US" b="0" i="1" dirty="0" smtClean="0">
                            <a:solidFill>
                              <a:schemeClr val="accent1"/>
                            </a:solidFill>
                            <a:latin typeface="Cambria Math" panose="02040503050406030204" pitchFamily="18" charset="0"/>
                          </a:rPr>
                          <m:t>2.8</m:t>
                        </m:r>
                      </m:num>
                      <m:den>
                        <m:r>
                          <a:rPr lang="en-US" b="0" i="1" dirty="0" smtClean="0">
                            <a:solidFill>
                              <a:schemeClr val="accent1"/>
                            </a:solidFill>
                            <a:latin typeface="Cambria Math" panose="02040503050406030204" pitchFamily="18" charset="0"/>
                          </a:rPr>
                          <m:t>2.8+0.9</m:t>
                        </m:r>
                      </m:den>
                    </m:f>
                  </m:oMath>
                </a14:m>
                <a:r>
                  <a:rPr lang="en-IN" dirty="0">
                    <a:solidFill>
                      <a:schemeClr val="accent1"/>
                    </a:solidFill>
                  </a:rPr>
                  <a:t> = 0.75 </a:t>
                </a:r>
              </a:p>
            </p:txBody>
          </p:sp>
        </mc:Choice>
        <mc:Fallback xmlns="">
          <p:sp>
            <p:nvSpPr>
              <p:cNvPr id="17" name="Rectangle: Diagonal Corners Rounded 16">
                <a:extLst>
                  <a:ext uri="{FF2B5EF4-FFF2-40B4-BE49-F238E27FC236}">
                    <a16:creationId xmlns:a16="http://schemas.microsoft.com/office/drawing/2014/main" id="{C3CCCD3C-9FB2-67EA-D58D-F62AA640501D}"/>
                  </a:ext>
                </a:extLst>
              </p:cNvPr>
              <p:cNvSpPr>
                <a:spLocks noRot="1" noChangeAspect="1" noMove="1" noResize="1" noEditPoints="1" noAdjustHandles="1" noChangeArrowheads="1" noChangeShapeType="1" noTextEdit="1"/>
              </p:cNvSpPr>
              <p:nvPr/>
            </p:nvSpPr>
            <p:spPr>
              <a:xfrm>
                <a:off x="7101797" y="2265161"/>
                <a:ext cx="1906172" cy="665163"/>
              </a:xfrm>
              <a:prstGeom prst="round2DiagRect">
                <a:avLst/>
              </a:prstGeom>
              <a:blipFill>
                <a:blip r:embed="rId12"/>
                <a:stretch>
                  <a:fillRect/>
                </a:stretch>
              </a:blipFill>
            </p:spPr>
            <p:txBody>
              <a:bodyPr/>
              <a:lstStyle/>
              <a:p>
                <a:r>
                  <a:rPr lang="en-IN">
                    <a:noFill/>
                  </a:rPr>
                  <a:t> </a:t>
                </a:r>
              </a:p>
            </p:txBody>
          </p:sp>
        </mc:Fallback>
      </mc:AlternateContent>
      <p:cxnSp>
        <p:nvCxnSpPr>
          <p:cNvPr id="27" name="Straight Arrow Connector 26">
            <a:extLst>
              <a:ext uri="{FF2B5EF4-FFF2-40B4-BE49-F238E27FC236}">
                <a16:creationId xmlns:a16="http://schemas.microsoft.com/office/drawing/2014/main" id="{7A7C28C6-5CC5-669E-4F2E-275902FB9F21}"/>
              </a:ext>
            </a:extLst>
          </p:cNvPr>
          <p:cNvCxnSpPr/>
          <p:nvPr/>
        </p:nvCxnSpPr>
        <p:spPr>
          <a:xfrm flipV="1">
            <a:off x="7919762" y="2930324"/>
            <a:ext cx="0" cy="273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58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grpSp>
        <p:nvGrpSpPr>
          <p:cNvPr id="7" name="Google Shape;64;p14">
            <a:extLst>
              <a:ext uri="{FF2B5EF4-FFF2-40B4-BE49-F238E27FC236}">
                <a16:creationId xmlns:a16="http://schemas.microsoft.com/office/drawing/2014/main" id="{DB25CEDE-268B-FD3E-1044-376C138B3478}"/>
              </a:ext>
            </a:extLst>
          </p:cNvPr>
          <p:cNvGrpSpPr/>
          <p:nvPr/>
        </p:nvGrpSpPr>
        <p:grpSpPr>
          <a:xfrm>
            <a:off x="0" y="4743146"/>
            <a:ext cx="9144000" cy="415468"/>
            <a:chOff x="0" y="4782300"/>
            <a:chExt cx="9144000" cy="415468"/>
          </a:xfrm>
        </p:grpSpPr>
        <p:sp>
          <p:nvSpPr>
            <p:cNvPr id="8" name="Google Shape;65;p14">
              <a:extLst>
                <a:ext uri="{FF2B5EF4-FFF2-40B4-BE49-F238E27FC236}">
                  <a16:creationId xmlns:a16="http://schemas.microsoft.com/office/drawing/2014/main" id="{A06280B2-6125-22C2-80B4-EF3763511716}"/>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6;p14">
              <a:extLst>
                <a:ext uri="{FF2B5EF4-FFF2-40B4-BE49-F238E27FC236}">
                  <a16:creationId xmlns:a16="http://schemas.microsoft.com/office/drawing/2014/main" id="{DA81A7C5-375A-A707-EA0A-AEEE35FEB9DA}"/>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grpSp>
        <p:nvGrpSpPr>
          <p:cNvPr id="10" name="Group 9">
            <a:extLst>
              <a:ext uri="{FF2B5EF4-FFF2-40B4-BE49-F238E27FC236}">
                <a16:creationId xmlns:a16="http://schemas.microsoft.com/office/drawing/2014/main" id="{853AF8BE-19E5-193B-6166-AB66FB092A66}"/>
              </a:ext>
            </a:extLst>
          </p:cNvPr>
          <p:cNvGrpSpPr/>
          <p:nvPr/>
        </p:nvGrpSpPr>
        <p:grpSpPr>
          <a:xfrm>
            <a:off x="559220" y="491207"/>
            <a:ext cx="7640152" cy="2024008"/>
            <a:chOff x="559220" y="491207"/>
            <a:chExt cx="7640152" cy="2024008"/>
          </a:xfrm>
        </p:grpSpPr>
        <p:sp>
          <p:nvSpPr>
            <p:cNvPr id="3" name="TextBox 2">
              <a:extLst>
                <a:ext uri="{FF2B5EF4-FFF2-40B4-BE49-F238E27FC236}">
                  <a16:creationId xmlns:a16="http://schemas.microsoft.com/office/drawing/2014/main" id="{AEF30FC6-DFE5-40E5-AF94-F9B9A6767838}"/>
                </a:ext>
              </a:extLst>
            </p:cNvPr>
            <p:cNvSpPr txBox="1"/>
            <p:nvPr/>
          </p:nvSpPr>
          <p:spPr>
            <a:xfrm>
              <a:off x="559220" y="491207"/>
              <a:ext cx="7640152"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By substituting D(x) in value function, it becomes:</a:t>
              </a:r>
            </a:p>
            <a:p>
              <a:endParaRPr lang="en-IN" sz="1600" dirty="0">
                <a:latin typeface="Calibri" panose="020F0502020204030204" pitchFamily="34" charset="0"/>
                <a:cs typeface="Calibri" panose="020F0502020204030204" pitchFamily="34" charset="0"/>
              </a:endParaRPr>
            </a:p>
          </p:txBody>
        </p:sp>
        <p:graphicFrame>
          <p:nvGraphicFramePr>
            <p:cNvPr id="5" name="Object 4">
              <a:extLst>
                <a:ext uri="{FF2B5EF4-FFF2-40B4-BE49-F238E27FC236}">
                  <a16:creationId xmlns:a16="http://schemas.microsoft.com/office/drawing/2014/main" id="{201FAEDB-A62D-6719-3705-7B75180A57EB}"/>
                </a:ext>
              </a:extLst>
            </p:cNvPr>
            <p:cNvGraphicFramePr>
              <a:graphicFrameLocks noChangeAspect="1"/>
            </p:cNvGraphicFramePr>
            <p:nvPr>
              <p:extLst>
                <p:ext uri="{D42A27DB-BD31-4B8C-83A1-F6EECF244321}">
                  <p14:modId xmlns:p14="http://schemas.microsoft.com/office/powerpoint/2010/main" val="4169049156"/>
                </p:ext>
              </p:extLst>
            </p:nvPr>
          </p:nvGraphicFramePr>
          <p:xfrm>
            <a:off x="878189" y="981074"/>
            <a:ext cx="6323656" cy="1534141"/>
          </p:xfrm>
          <a:graphic>
            <a:graphicData uri="http://schemas.openxmlformats.org/presentationml/2006/ole">
              <mc:AlternateContent xmlns:mc="http://schemas.openxmlformats.org/markup-compatibility/2006">
                <mc:Choice xmlns:v="urn:schemas-microsoft-com:vml" Requires="v">
                  <p:oleObj spid="_x0000_s20602" name="Equation" r:id="rId4" imgW="4292280" imgH="1041120" progId="Equation.DSMT4">
                    <p:embed/>
                  </p:oleObj>
                </mc:Choice>
                <mc:Fallback>
                  <p:oleObj name="Equation" r:id="rId4" imgW="4292280" imgH="1041120" progId="Equation.DSMT4">
                    <p:embed/>
                    <p:pic>
                      <p:nvPicPr>
                        <p:cNvPr id="0" name=""/>
                        <p:cNvPicPr/>
                        <p:nvPr/>
                      </p:nvPicPr>
                      <p:blipFill>
                        <a:blip r:embed="rId5"/>
                        <a:stretch>
                          <a:fillRect/>
                        </a:stretch>
                      </p:blipFill>
                      <p:spPr>
                        <a:xfrm>
                          <a:off x="878189" y="981074"/>
                          <a:ext cx="6323656" cy="1534141"/>
                        </a:xfrm>
                        <a:prstGeom prst="rect">
                          <a:avLst/>
                        </a:prstGeom>
                      </p:spPr>
                    </p:pic>
                  </p:oleObj>
                </mc:Fallback>
              </mc:AlternateContent>
            </a:graphicData>
          </a:graphic>
        </p:graphicFrame>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F543573-A6BE-6A16-9C56-49D46AF892E8}"/>
                  </a:ext>
                </a:extLst>
              </p:cNvPr>
              <p:cNvSpPr txBox="1"/>
              <p:nvPr/>
            </p:nvSpPr>
            <p:spPr>
              <a:xfrm>
                <a:off x="710360" y="2601865"/>
                <a:ext cx="7103603" cy="604781"/>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Since, we have to prove </a:t>
                </a:r>
                <a14:m>
                  <m:oMath xmlns:m="http://schemas.openxmlformats.org/officeDocument/2006/math">
                    <m:sSub>
                      <m:sSubPr>
                        <m:ctrlPr>
                          <a:rPr lang="en-US" sz="1600" i="1" smtClean="0">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𝑃</m:t>
                        </m:r>
                      </m:e>
                      <m:sub>
                        <m:r>
                          <a:rPr lang="en-US" sz="1600" i="1">
                            <a:latin typeface="Cambria Math" panose="02040503050406030204" pitchFamily="18" charset="0"/>
                            <a:cs typeface="Calibri" panose="020F0502020204030204" pitchFamily="34" charset="0"/>
                          </a:rPr>
                          <m:t>𝑑𝑎𝑡𝑎</m:t>
                        </m:r>
                      </m:sub>
                    </m:sSub>
                  </m:oMath>
                </a14:m>
                <a:r>
                  <a:rPr lang="en-IN" sz="1600" dirty="0">
                    <a:latin typeface="Calibri" panose="020F0502020204030204" pitchFamily="34" charset="0"/>
                    <a:cs typeface="Calibri" panose="020F0502020204030204" pitchFamily="34" charset="0"/>
                  </a:rPr>
                  <a:t> =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𝑃</m:t>
                        </m:r>
                      </m:e>
                      <m:sub>
                        <m:r>
                          <a:rPr lang="en-US" sz="1600" b="0" i="1" smtClean="0">
                            <a:latin typeface="Cambria Math" panose="02040503050406030204" pitchFamily="18" charset="0"/>
                            <a:cs typeface="Calibri" panose="020F0502020204030204" pitchFamily="34" charset="0"/>
                          </a:rPr>
                          <m:t>𝑔</m:t>
                        </m:r>
                      </m:sub>
                    </m:sSub>
                  </m:oMath>
                </a14:m>
                <a:r>
                  <a:rPr lang="en-IN" sz="1600" dirty="0">
                    <a:latin typeface="Calibri" panose="020F0502020204030204" pitchFamily="34" charset="0"/>
                    <a:cs typeface="Calibri" panose="020F0502020204030204" pitchFamily="34" charset="0"/>
                  </a:rPr>
                  <a:t> , we use a method that measures the difference between two distributions called </a:t>
                </a:r>
                <a:r>
                  <a:rPr lang="en-IN" sz="1600" b="1" dirty="0">
                    <a:latin typeface="Calibri" panose="020F0502020204030204" pitchFamily="34" charset="0"/>
                    <a:cs typeface="Calibri" panose="020F0502020204030204" pitchFamily="34" charset="0"/>
                  </a:rPr>
                  <a:t>Jenson Shannon Divergence </a:t>
                </a:r>
                <a:r>
                  <a:rPr lang="en-IN" sz="1600" dirty="0">
                    <a:latin typeface="Calibri" panose="020F0502020204030204" pitchFamily="34" charset="0"/>
                    <a:cs typeface="Calibri" panose="020F0502020204030204" pitchFamily="34" charset="0"/>
                  </a:rPr>
                  <a:t>(JS Divergence).</a:t>
                </a:r>
              </a:p>
            </p:txBody>
          </p:sp>
        </mc:Choice>
        <mc:Fallback xmlns="">
          <p:sp>
            <p:nvSpPr>
              <p:cNvPr id="11" name="TextBox 10">
                <a:extLst>
                  <a:ext uri="{FF2B5EF4-FFF2-40B4-BE49-F238E27FC236}">
                    <a16:creationId xmlns:a16="http://schemas.microsoft.com/office/drawing/2014/main" id="{6F543573-A6BE-6A16-9C56-49D46AF892E8}"/>
                  </a:ext>
                </a:extLst>
              </p:cNvPr>
              <p:cNvSpPr txBox="1">
                <a:spLocks noRot="1" noChangeAspect="1" noMove="1" noResize="1" noEditPoints="1" noAdjustHandles="1" noChangeArrowheads="1" noChangeShapeType="1" noTextEdit="1"/>
              </p:cNvSpPr>
              <p:nvPr/>
            </p:nvSpPr>
            <p:spPr>
              <a:xfrm>
                <a:off x="710360" y="2601865"/>
                <a:ext cx="7103603" cy="604781"/>
              </a:xfrm>
              <a:prstGeom prst="rect">
                <a:avLst/>
              </a:prstGeom>
              <a:blipFill>
                <a:blip r:embed="rId6"/>
                <a:stretch>
                  <a:fillRect l="-515" t="-2020" r="-258" b="-12121"/>
                </a:stretch>
              </a:blipFill>
            </p:spPr>
            <p:txBody>
              <a:bodyPr/>
              <a:lstStyle/>
              <a:p>
                <a:r>
                  <a:rPr lang="en-IN">
                    <a:noFill/>
                  </a:rPr>
                  <a:t> </a:t>
                </a:r>
              </a:p>
            </p:txBody>
          </p:sp>
        </mc:Fallback>
      </mc:AlternateContent>
      <p:graphicFrame>
        <p:nvGraphicFramePr>
          <p:cNvPr id="12" name="Object 11">
            <a:extLst>
              <a:ext uri="{FF2B5EF4-FFF2-40B4-BE49-F238E27FC236}">
                <a16:creationId xmlns:a16="http://schemas.microsoft.com/office/drawing/2014/main" id="{549B326A-0170-58BE-F122-59061B38AA93}"/>
              </a:ext>
            </a:extLst>
          </p:cNvPr>
          <p:cNvGraphicFramePr>
            <a:graphicFrameLocks noChangeAspect="1"/>
          </p:cNvGraphicFramePr>
          <p:nvPr>
            <p:extLst>
              <p:ext uri="{D42A27DB-BD31-4B8C-83A1-F6EECF244321}">
                <p14:modId xmlns:p14="http://schemas.microsoft.com/office/powerpoint/2010/main" val="2166726608"/>
              </p:ext>
            </p:extLst>
          </p:nvPr>
        </p:nvGraphicFramePr>
        <p:xfrm>
          <a:off x="1564304" y="3273290"/>
          <a:ext cx="4567129" cy="1015292"/>
        </p:xfrm>
        <a:graphic>
          <a:graphicData uri="http://schemas.openxmlformats.org/presentationml/2006/ole">
            <mc:AlternateContent xmlns:mc="http://schemas.openxmlformats.org/markup-compatibility/2006">
              <mc:Choice xmlns:v="urn:schemas-microsoft-com:vml" Requires="v">
                <p:oleObj spid="_x0000_s20603" name="Equation" r:id="rId7" imgW="3301920" imgH="787320" progId="Equation.DSMT4">
                  <p:embed/>
                </p:oleObj>
              </mc:Choice>
              <mc:Fallback>
                <p:oleObj name="Equation" r:id="rId7" imgW="3301920" imgH="787320" progId="Equation.DSMT4">
                  <p:embed/>
                  <p:pic>
                    <p:nvPicPr>
                      <p:cNvPr id="0" name=""/>
                      <p:cNvPicPr/>
                      <p:nvPr/>
                    </p:nvPicPr>
                    <p:blipFill>
                      <a:blip r:embed="rId8"/>
                      <a:stretch>
                        <a:fillRect/>
                      </a:stretch>
                    </p:blipFill>
                    <p:spPr>
                      <a:xfrm>
                        <a:off x="1564304" y="3273290"/>
                        <a:ext cx="4567129" cy="1015292"/>
                      </a:xfrm>
                      <a:prstGeom prst="rect">
                        <a:avLst/>
                      </a:prstGeom>
                    </p:spPr>
                  </p:pic>
                </p:oleObj>
              </mc:Fallback>
            </mc:AlternateContent>
          </a:graphicData>
        </a:graphic>
      </p:graphicFrame>
    </p:spTree>
    <p:extLst>
      <p:ext uri="{BB962C8B-B14F-4D97-AF65-F5344CB8AC3E}">
        <p14:creationId xmlns:p14="http://schemas.microsoft.com/office/powerpoint/2010/main" val="2639173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grpSp>
        <p:nvGrpSpPr>
          <p:cNvPr id="7" name="Google Shape;64;p14">
            <a:extLst>
              <a:ext uri="{FF2B5EF4-FFF2-40B4-BE49-F238E27FC236}">
                <a16:creationId xmlns:a16="http://schemas.microsoft.com/office/drawing/2014/main" id="{DB25CEDE-268B-FD3E-1044-376C138B3478}"/>
              </a:ext>
            </a:extLst>
          </p:cNvPr>
          <p:cNvGrpSpPr/>
          <p:nvPr/>
        </p:nvGrpSpPr>
        <p:grpSpPr>
          <a:xfrm>
            <a:off x="0" y="4728032"/>
            <a:ext cx="9144000" cy="415468"/>
            <a:chOff x="0" y="4782300"/>
            <a:chExt cx="9144000" cy="415468"/>
          </a:xfrm>
        </p:grpSpPr>
        <p:sp>
          <p:nvSpPr>
            <p:cNvPr id="8" name="Google Shape;65;p14">
              <a:extLst>
                <a:ext uri="{FF2B5EF4-FFF2-40B4-BE49-F238E27FC236}">
                  <a16:creationId xmlns:a16="http://schemas.microsoft.com/office/drawing/2014/main" id="{A06280B2-6125-22C2-80B4-EF3763511716}"/>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6;p14">
              <a:extLst>
                <a:ext uri="{FF2B5EF4-FFF2-40B4-BE49-F238E27FC236}">
                  <a16:creationId xmlns:a16="http://schemas.microsoft.com/office/drawing/2014/main" id="{DA81A7C5-375A-A707-EA0A-AEEE35FEB9DA}"/>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graphicFrame>
        <p:nvGraphicFramePr>
          <p:cNvPr id="5" name="Object 4">
            <a:extLst>
              <a:ext uri="{FF2B5EF4-FFF2-40B4-BE49-F238E27FC236}">
                <a16:creationId xmlns:a16="http://schemas.microsoft.com/office/drawing/2014/main" id="{4B4ACEAC-C44C-BBD3-1863-3C6D4C68DEBF}"/>
              </a:ext>
            </a:extLst>
          </p:cNvPr>
          <p:cNvGraphicFramePr>
            <a:graphicFrameLocks noChangeAspect="1"/>
          </p:cNvGraphicFramePr>
          <p:nvPr>
            <p:extLst>
              <p:ext uri="{D42A27DB-BD31-4B8C-83A1-F6EECF244321}">
                <p14:modId xmlns:p14="http://schemas.microsoft.com/office/powerpoint/2010/main" val="2181637959"/>
              </p:ext>
            </p:extLst>
          </p:nvPr>
        </p:nvGraphicFramePr>
        <p:xfrm>
          <a:off x="649904" y="140099"/>
          <a:ext cx="6796087" cy="3144838"/>
        </p:xfrm>
        <a:graphic>
          <a:graphicData uri="http://schemas.openxmlformats.org/presentationml/2006/ole">
            <mc:AlternateContent xmlns:mc="http://schemas.openxmlformats.org/markup-compatibility/2006">
              <mc:Choice xmlns:v="urn:schemas-microsoft-com:vml" Requires="v">
                <p:oleObj spid="_x0000_s21565" name="Equation" r:id="rId4" imgW="4609800" imgH="2133360" progId="Equation.DSMT4">
                  <p:embed/>
                </p:oleObj>
              </mc:Choice>
              <mc:Fallback>
                <p:oleObj name="Equation" r:id="rId4" imgW="4609800" imgH="2133360" progId="Equation.DSMT4">
                  <p:embed/>
                  <p:pic>
                    <p:nvPicPr>
                      <p:cNvPr id="12" name="Object 11">
                        <a:extLst>
                          <a:ext uri="{FF2B5EF4-FFF2-40B4-BE49-F238E27FC236}">
                            <a16:creationId xmlns:a16="http://schemas.microsoft.com/office/drawing/2014/main" id="{549B326A-0170-58BE-F122-59061B38AA93}"/>
                          </a:ext>
                        </a:extLst>
                      </p:cNvPr>
                      <p:cNvPicPr/>
                      <p:nvPr/>
                    </p:nvPicPr>
                    <p:blipFill>
                      <a:blip r:embed="rId5"/>
                      <a:stretch>
                        <a:fillRect/>
                      </a:stretch>
                    </p:blipFill>
                    <p:spPr>
                      <a:xfrm>
                        <a:off x="649904" y="140099"/>
                        <a:ext cx="6796087" cy="3144838"/>
                      </a:xfrm>
                      <a:prstGeom prst="rect">
                        <a:avLst/>
                      </a:prstGeom>
                    </p:spPr>
                  </p:pic>
                </p:oleObj>
              </mc:Fallback>
            </mc:AlternateContent>
          </a:graphicData>
        </a:graphic>
      </p:graphicFrame>
      <p:grpSp>
        <p:nvGrpSpPr>
          <p:cNvPr id="10" name="Group 9">
            <a:extLst>
              <a:ext uri="{FF2B5EF4-FFF2-40B4-BE49-F238E27FC236}">
                <a16:creationId xmlns:a16="http://schemas.microsoft.com/office/drawing/2014/main" id="{1ED17EDA-6053-8F34-8E7F-C5BB3126A12D}"/>
              </a:ext>
            </a:extLst>
          </p:cNvPr>
          <p:cNvGrpSpPr/>
          <p:nvPr/>
        </p:nvGrpSpPr>
        <p:grpSpPr>
          <a:xfrm>
            <a:off x="987352" y="3284937"/>
            <a:ext cx="6121189" cy="1304700"/>
            <a:chOff x="987352" y="3284937"/>
            <a:chExt cx="6121189" cy="1304700"/>
          </a:xfrm>
        </p:grpSpPr>
        <p:cxnSp>
          <p:nvCxnSpPr>
            <p:cNvPr id="3" name="Straight Arrow Connector 2">
              <a:extLst>
                <a:ext uri="{FF2B5EF4-FFF2-40B4-BE49-F238E27FC236}">
                  <a16:creationId xmlns:a16="http://schemas.microsoft.com/office/drawing/2014/main" id="{B0577CC9-A22F-E73E-A78E-ADB3787111EB}"/>
                </a:ext>
              </a:extLst>
            </p:cNvPr>
            <p:cNvCxnSpPr/>
            <p:nvPr/>
          </p:nvCxnSpPr>
          <p:spPr>
            <a:xfrm>
              <a:off x="2115967" y="3284937"/>
              <a:ext cx="0" cy="392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5E77682-2776-D209-4814-8EC632C8AA94}"/>
                    </a:ext>
                  </a:extLst>
                </p:cNvPr>
                <p:cNvSpPr txBox="1"/>
                <p:nvPr/>
              </p:nvSpPr>
              <p:spPr>
                <a:xfrm>
                  <a:off x="987352" y="3718629"/>
                  <a:ext cx="6121189" cy="871008"/>
                </a:xfrm>
                <a:prstGeom prst="rect">
                  <a:avLst/>
                </a:prstGeom>
                <a:solidFill>
                  <a:schemeClr val="accent4">
                    <a:lumMod val="40000"/>
                    <a:lumOff val="60000"/>
                  </a:schemeClr>
                </a:solidFill>
              </p:spPr>
              <p:txBody>
                <a:bodyPr wrap="square" rtlCol="0">
                  <a:spAutoFit/>
                </a:bodyPr>
                <a:lstStyle/>
                <a:p>
                  <a:r>
                    <a:rPr lang="en-US" sz="1600" dirty="0">
                      <a:latin typeface="Calibri" panose="020F0502020204030204" pitchFamily="34" charset="0"/>
                      <a:cs typeface="Calibri" panose="020F0502020204030204" pitchFamily="34" charset="0"/>
                    </a:rPr>
                    <a:t>The JS Divergence between two distributions cannot be negative and the minimum it can get is 0. It will be zero only when </a:t>
                  </a:r>
                  <a14:m>
                    <m:oMath xmlns:m="http://schemas.openxmlformats.org/officeDocument/2006/math">
                      <m:sSub>
                        <m:sSubPr>
                          <m:ctrlPr>
                            <a:rPr lang="en-US" sz="1600" i="1" smtClean="0">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𝑃</m:t>
                          </m:r>
                        </m:e>
                        <m:sub>
                          <m:r>
                            <a:rPr lang="en-US" sz="1600" i="1">
                              <a:latin typeface="Cambria Math" panose="02040503050406030204" pitchFamily="18" charset="0"/>
                              <a:cs typeface="Calibri" panose="020F0502020204030204" pitchFamily="34" charset="0"/>
                            </a:rPr>
                            <m:t>𝑑𝑎𝑡𝑎</m:t>
                          </m:r>
                        </m:sub>
                      </m:sSub>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𝑥</m:t>
                      </m:r>
                      <m:r>
                        <a:rPr lang="en-US" sz="1600" i="1">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𝑃</m:t>
                          </m:r>
                        </m:e>
                        <m:sub>
                          <m:r>
                            <a:rPr lang="en-US" sz="1600" b="0" i="1" smtClean="0">
                              <a:latin typeface="Cambria Math" panose="02040503050406030204" pitchFamily="18" charset="0"/>
                              <a:cs typeface="Calibri" panose="020F0502020204030204" pitchFamily="34" charset="0"/>
                            </a:rPr>
                            <m:t>𝑔</m:t>
                          </m:r>
                        </m:sub>
                      </m:sSub>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𝑥</m:t>
                      </m:r>
                      <m:r>
                        <a:rPr lang="en-US" sz="1600" i="1">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Hence, it is proved that at the global minimum,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𝑃</m:t>
                          </m:r>
                        </m:e>
                        <m:sub>
                          <m:r>
                            <a:rPr lang="en-US" sz="1600" i="1">
                              <a:latin typeface="Cambria Math" panose="02040503050406030204" pitchFamily="18" charset="0"/>
                              <a:cs typeface="Calibri" panose="020F0502020204030204" pitchFamily="34" charset="0"/>
                            </a:rPr>
                            <m:t>𝑑𝑎𝑡𝑎</m:t>
                          </m:r>
                        </m:sub>
                      </m:sSub>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𝑥</m:t>
                      </m:r>
                      <m:r>
                        <a:rPr lang="en-US" sz="1600" i="1">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𝑃</m:t>
                          </m:r>
                        </m:e>
                        <m:sub>
                          <m:r>
                            <a:rPr lang="en-US" sz="1600" i="1">
                              <a:latin typeface="Cambria Math" panose="02040503050406030204" pitchFamily="18" charset="0"/>
                              <a:cs typeface="Calibri" panose="020F0502020204030204" pitchFamily="34" charset="0"/>
                            </a:rPr>
                            <m:t>𝑔</m:t>
                          </m:r>
                        </m:sub>
                      </m:sSub>
                      <m:r>
                        <a:rPr lang="en-US" sz="1600" i="1">
                          <a:latin typeface="Cambria Math" panose="02040503050406030204" pitchFamily="18" charset="0"/>
                          <a:cs typeface="Calibri" panose="020F0502020204030204" pitchFamily="34" charset="0"/>
                        </a:rPr>
                        <m:t>(</m:t>
                      </m:r>
                      <m:r>
                        <a:rPr lang="en-US" sz="1600" i="1">
                          <a:latin typeface="Cambria Math" panose="02040503050406030204" pitchFamily="18" charset="0"/>
                          <a:cs typeface="Calibri" panose="020F0502020204030204" pitchFamily="34" charset="0"/>
                        </a:rPr>
                        <m:t>𝑥</m:t>
                      </m:r>
                      <m:r>
                        <a:rPr lang="en-US" sz="1600" i="1">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t>
                  </a:r>
                  <a:endParaRPr lang="en-IN" sz="1600" dirty="0">
                    <a:latin typeface="Calibri" panose="020F0502020204030204" pitchFamily="34" charset="0"/>
                    <a:cs typeface="Calibri" panose="020F0502020204030204" pitchFamily="34" charset="0"/>
                  </a:endParaRPr>
                </a:p>
              </p:txBody>
            </p:sp>
          </mc:Choice>
          <mc:Fallback xmlns="">
            <p:sp>
              <p:nvSpPr>
                <p:cNvPr id="4" name="TextBox 3">
                  <a:extLst>
                    <a:ext uri="{FF2B5EF4-FFF2-40B4-BE49-F238E27FC236}">
                      <a16:creationId xmlns:a16="http://schemas.microsoft.com/office/drawing/2014/main" id="{85E77682-2776-D209-4814-8EC632C8AA94}"/>
                    </a:ext>
                  </a:extLst>
                </p:cNvPr>
                <p:cNvSpPr txBox="1">
                  <a:spLocks noRot="1" noChangeAspect="1" noMove="1" noResize="1" noEditPoints="1" noAdjustHandles="1" noChangeArrowheads="1" noChangeShapeType="1" noTextEdit="1"/>
                </p:cNvSpPr>
                <p:nvPr/>
              </p:nvSpPr>
              <p:spPr>
                <a:xfrm>
                  <a:off x="987352" y="3718629"/>
                  <a:ext cx="6121189" cy="871008"/>
                </a:xfrm>
                <a:prstGeom prst="rect">
                  <a:avLst/>
                </a:prstGeom>
                <a:blipFill>
                  <a:blip r:embed="rId6"/>
                  <a:stretch>
                    <a:fillRect l="-598" t="-2098" b="-6294"/>
                  </a:stretch>
                </a:blipFill>
              </p:spPr>
              <p:txBody>
                <a:bodyPr/>
                <a:lstStyle/>
                <a:p>
                  <a:r>
                    <a:rPr lang="en-IN">
                      <a:noFill/>
                    </a:rPr>
                    <a:t> </a:t>
                  </a:r>
                </a:p>
              </p:txBody>
            </p:sp>
          </mc:Fallback>
        </mc:AlternateContent>
      </p:grpSp>
    </p:spTree>
    <p:extLst>
      <p:ext uri="{BB962C8B-B14F-4D97-AF65-F5344CB8AC3E}">
        <p14:creationId xmlns:p14="http://schemas.microsoft.com/office/powerpoint/2010/main" val="4058489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grpSp>
        <p:nvGrpSpPr>
          <p:cNvPr id="7" name="Google Shape;64;p14">
            <a:extLst>
              <a:ext uri="{FF2B5EF4-FFF2-40B4-BE49-F238E27FC236}">
                <a16:creationId xmlns:a16="http://schemas.microsoft.com/office/drawing/2014/main" id="{DB25CEDE-268B-FD3E-1044-376C138B3478}"/>
              </a:ext>
            </a:extLst>
          </p:cNvPr>
          <p:cNvGrpSpPr/>
          <p:nvPr/>
        </p:nvGrpSpPr>
        <p:grpSpPr>
          <a:xfrm>
            <a:off x="0" y="4728032"/>
            <a:ext cx="9144000" cy="415468"/>
            <a:chOff x="0" y="4782300"/>
            <a:chExt cx="9144000" cy="415468"/>
          </a:xfrm>
        </p:grpSpPr>
        <p:sp>
          <p:nvSpPr>
            <p:cNvPr id="8" name="Google Shape;65;p14">
              <a:extLst>
                <a:ext uri="{FF2B5EF4-FFF2-40B4-BE49-F238E27FC236}">
                  <a16:creationId xmlns:a16="http://schemas.microsoft.com/office/drawing/2014/main" id="{A06280B2-6125-22C2-80B4-EF3763511716}"/>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6;p14">
              <a:extLst>
                <a:ext uri="{FF2B5EF4-FFF2-40B4-BE49-F238E27FC236}">
                  <a16:creationId xmlns:a16="http://schemas.microsoft.com/office/drawing/2014/main" id="{DA81A7C5-375A-A707-EA0A-AEEE35FEB9DA}"/>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grpSp>
        <p:nvGrpSpPr>
          <p:cNvPr id="32" name="Group 31">
            <a:extLst>
              <a:ext uri="{FF2B5EF4-FFF2-40B4-BE49-F238E27FC236}">
                <a16:creationId xmlns:a16="http://schemas.microsoft.com/office/drawing/2014/main" id="{6AE59D92-2823-9E47-8363-76CE4300D20D}"/>
              </a:ext>
            </a:extLst>
          </p:cNvPr>
          <p:cNvGrpSpPr/>
          <p:nvPr/>
        </p:nvGrpSpPr>
        <p:grpSpPr>
          <a:xfrm>
            <a:off x="506321" y="887228"/>
            <a:ext cx="8002889" cy="2709043"/>
            <a:chOff x="430751" y="312894"/>
            <a:chExt cx="8002889" cy="2709043"/>
          </a:xfrm>
        </p:grpSpPr>
        <p:grpSp>
          <p:nvGrpSpPr>
            <p:cNvPr id="28" name="Group 27">
              <a:extLst>
                <a:ext uri="{FF2B5EF4-FFF2-40B4-BE49-F238E27FC236}">
                  <a16:creationId xmlns:a16="http://schemas.microsoft.com/office/drawing/2014/main" id="{F0660C4D-EB8A-B881-5857-69703E731102}"/>
                </a:ext>
              </a:extLst>
            </p:cNvPr>
            <p:cNvGrpSpPr/>
            <p:nvPr/>
          </p:nvGrpSpPr>
          <p:grpSpPr>
            <a:xfrm>
              <a:off x="430751" y="312894"/>
              <a:ext cx="7122401" cy="2355555"/>
              <a:chOff x="649904" y="290223"/>
              <a:chExt cx="7122401" cy="2355555"/>
            </a:xfrm>
          </p:grpSpPr>
          <p:pic>
            <p:nvPicPr>
              <p:cNvPr id="2" name="Picture 1">
                <a:extLst>
                  <a:ext uri="{FF2B5EF4-FFF2-40B4-BE49-F238E27FC236}">
                    <a16:creationId xmlns:a16="http://schemas.microsoft.com/office/drawing/2014/main" id="{3CEF11B5-63DE-C444-4B7A-A93D08FFE96E}"/>
                  </a:ext>
                </a:extLst>
              </p:cNvPr>
              <p:cNvPicPr>
                <a:picLocks noChangeAspect="1"/>
              </p:cNvPicPr>
              <p:nvPr/>
            </p:nvPicPr>
            <p:blipFill>
              <a:blip r:embed="rId3"/>
              <a:stretch>
                <a:fillRect/>
              </a:stretch>
            </p:blipFill>
            <p:spPr>
              <a:xfrm>
                <a:off x="649904" y="683234"/>
                <a:ext cx="7122401" cy="1962544"/>
              </a:xfrm>
              <a:prstGeom prst="rect">
                <a:avLst/>
              </a:prstGeom>
            </p:spPr>
          </p:pic>
          <p:grpSp>
            <p:nvGrpSpPr>
              <p:cNvPr id="13" name="Group 12">
                <a:extLst>
                  <a:ext uri="{FF2B5EF4-FFF2-40B4-BE49-F238E27FC236}">
                    <a16:creationId xmlns:a16="http://schemas.microsoft.com/office/drawing/2014/main" id="{498662DC-329C-3BEF-CA5E-23CAE7A4329D}"/>
                  </a:ext>
                </a:extLst>
              </p:cNvPr>
              <p:cNvGrpSpPr/>
              <p:nvPr/>
            </p:nvGrpSpPr>
            <p:grpSpPr>
              <a:xfrm>
                <a:off x="1466063" y="290223"/>
                <a:ext cx="672573" cy="609063"/>
                <a:chOff x="1466063" y="290223"/>
                <a:chExt cx="672573" cy="609063"/>
              </a:xfrm>
            </p:grpSpPr>
            <p:cxnSp>
              <p:nvCxnSpPr>
                <p:cNvPr id="4" name="Straight Arrow Connector 3">
                  <a:extLst>
                    <a:ext uri="{FF2B5EF4-FFF2-40B4-BE49-F238E27FC236}">
                      <a16:creationId xmlns:a16="http://schemas.microsoft.com/office/drawing/2014/main" id="{A0CF2071-AAE0-31A7-A6CA-C13BC2B49B23}"/>
                    </a:ext>
                  </a:extLst>
                </p:cNvPr>
                <p:cNvCxnSpPr>
                  <a:cxnSpLocks/>
                  <a:endCxn id="5" idx="2"/>
                </p:cNvCxnSpPr>
                <p:nvPr/>
              </p:nvCxnSpPr>
              <p:spPr>
                <a:xfrm flipV="1">
                  <a:off x="1802349" y="598000"/>
                  <a:ext cx="1" cy="301286"/>
                </a:xfrm>
                <a:prstGeom prst="straightConnector1">
                  <a:avLst/>
                </a:prstGeom>
                <a:ln>
                  <a:solidFill>
                    <a:schemeClr val="accent4">
                      <a:lumMod val="75000"/>
                    </a:schemeClr>
                  </a:solidFill>
                  <a:tailEnd type="triangle"/>
                </a:ln>
              </p:spPr>
              <p:style>
                <a:lnRef idx="1">
                  <a:schemeClr val="accent5"/>
                </a:lnRef>
                <a:fillRef idx="0">
                  <a:schemeClr val="accent5"/>
                </a:fillRef>
                <a:effectRef idx="0">
                  <a:schemeClr val="accent5"/>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D013B53-F50E-E226-82CD-C2E13875B141}"/>
                        </a:ext>
                      </a:extLst>
                    </p:cNvPr>
                    <p:cNvSpPr txBox="1"/>
                    <p:nvPr/>
                  </p:nvSpPr>
                  <p:spPr>
                    <a:xfrm>
                      <a:off x="1466063" y="290223"/>
                      <a:ext cx="672573" cy="307777"/>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𝑑𝑎𝑡𝑎</m:t>
                                </m:r>
                              </m:sub>
                            </m:sSub>
                          </m:oMath>
                        </m:oMathPara>
                      </a14:m>
                      <a:endParaRPr lang="en-IN" dirty="0"/>
                    </a:p>
                  </p:txBody>
                </p:sp>
              </mc:Choice>
              <mc:Fallback xmlns="">
                <p:sp>
                  <p:nvSpPr>
                    <p:cNvPr id="5" name="TextBox 4">
                      <a:extLst>
                        <a:ext uri="{FF2B5EF4-FFF2-40B4-BE49-F238E27FC236}">
                          <a16:creationId xmlns:a16="http://schemas.microsoft.com/office/drawing/2014/main" id="{CD013B53-F50E-E226-82CD-C2E13875B141}"/>
                        </a:ext>
                      </a:extLst>
                    </p:cNvPr>
                    <p:cNvSpPr txBox="1">
                      <a:spLocks noRot="1" noChangeAspect="1" noMove="1" noResize="1" noEditPoints="1" noAdjustHandles="1" noChangeArrowheads="1" noChangeShapeType="1" noTextEdit="1"/>
                    </p:cNvSpPr>
                    <p:nvPr/>
                  </p:nvSpPr>
                  <p:spPr>
                    <a:xfrm>
                      <a:off x="1466063" y="290223"/>
                      <a:ext cx="672573" cy="307777"/>
                    </a:xfrm>
                    <a:prstGeom prst="rect">
                      <a:avLst/>
                    </a:prstGeom>
                    <a:blipFill>
                      <a:blip r:embed="rId4"/>
                      <a:stretch>
                        <a:fillRect/>
                      </a:stretch>
                    </a:blipFill>
                  </p:spPr>
                  <p:txBody>
                    <a:bodyPr/>
                    <a:lstStyle/>
                    <a:p>
                      <a:r>
                        <a:rPr lang="en-IN">
                          <a:noFill/>
                        </a:rPr>
                        <a:t> </a:t>
                      </a:r>
                    </a:p>
                  </p:txBody>
                </p:sp>
              </mc:Fallback>
            </mc:AlternateContent>
          </p:grpSp>
          <p:grpSp>
            <p:nvGrpSpPr>
              <p:cNvPr id="21" name="Group 20">
                <a:extLst>
                  <a:ext uri="{FF2B5EF4-FFF2-40B4-BE49-F238E27FC236}">
                    <a16:creationId xmlns:a16="http://schemas.microsoft.com/office/drawing/2014/main" id="{4B89EBB7-8C67-3F6A-5E47-339748922751}"/>
                  </a:ext>
                </a:extLst>
              </p:cNvPr>
              <p:cNvGrpSpPr/>
              <p:nvPr/>
            </p:nvGrpSpPr>
            <p:grpSpPr>
              <a:xfrm>
                <a:off x="2108406" y="748643"/>
                <a:ext cx="672573" cy="528494"/>
                <a:chOff x="2108406" y="748643"/>
                <a:chExt cx="672573" cy="528494"/>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E2B82D9-B85E-2797-97AE-42410480BECA}"/>
                        </a:ext>
                      </a:extLst>
                    </p:cNvPr>
                    <p:cNvSpPr txBox="1"/>
                    <p:nvPr/>
                  </p:nvSpPr>
                  <p:spPr>
                    <a:xfrm>
                      <a:off x="2108406" y="748643"/>
                      <a:ext cx="672573" cy="325282"/>
                    </a:xfrm>
                    <a:prstGeom prst="rect">
                      <a:avLst/>
                    </a:prstGeom>
                    <a:solidFill>
                      <a:schemeClr val="accent4">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𝑔</m:t>
                                </m:r>
                              </m:sub>
                            </m:sSub>
                          </m:oMath>
                        </m:oMathPara>
                      </a14:m>
                      <a:endParaRPr lang="en-IN" dirty="0"/>
                    </a:p>
                  </p:txBody>
                </p:sp>
              </mc:Choice>
              <mc:Fallback xmlns="">
                <p:sp>
                  <p:nvSpPr>
                    <p:cNvPr id="16" name="TextBox 15">
                      <a:extLst>
                        <a:ext uri="{FF2B5EF4-FFF2-40B4-BE49-F238E27FC236}">
                          <a16:creationId xmlns:a16="http://schemas.microsoft.com/office/drawing/2014/main" id="{FE2B82D9-B85E-2797-97AE-42410480BECA}"/>
                        </a:ext>
                      </a:extLst>
                    </p:cNvPr>
                    <p:cNvSpPr txBox="1">
                      <a:spLocks noRot="1" noChangeAspect="1" noMove="1" noResize="1" noEditPoints="1" noAdjustHandles="1" noChangeArrowheads="1" noChangeShapeType="1" noTextEdit="1"/>
                    </p:cNvSpPr>
                    <p:nvPr/>
                  </p:nvSpPr>
                  <p:spPr>
                    <a:xfrm>
                      <a:off x="2108406" y="748643"/>
                      <a:ext cx="672573" cy="325282"/>
                    </a:xfrm>
                    <a:prstGeom prst="rect">
                      <a:avLst/>
                    </a:prstGeom>
                    <a:blipFill>
                      <a:blip r:embed="rId5"/>
                      <a:stretch>
                        <a:fillRect/>
                      </a:stretch>
                    </a:blipFill>
                  </p:spPr>
                  <p:txBody>
                    <a:bodyPr/>
                    <a:lstStyle/>
                    <a:p>
                      <a:r>
                        <a:rPr lang="en-IN">
                          <a:noFill/>
                        </a:rPr>
                        <a:t> </a:t>
                      </a:r>
                    </a:p>
                  </p:txBody>
                </p:sp>
              </mc:Fallback>
            </mc:AlternateContent>
            <p:cxnSp>
              <p:nvCxnSpPr>
                <p:cNvPr id="18" name="Connector: Elbow 17">
                  <a:extLst>
                    <a:ext uri="{FF2B5EF4-FFF2-40B4-BE49-F238E27FC236}">
                      <a16:creationId xmlns:a16="http://schemas.microsoft.com/office/drawing/2014/main" id="{1993F2CD-4CFE-DAA2-2CF4-DBDC0A808025}"/>
                    </a:ext>
                  </a:extLst>
                </p:cNvPr>
                <p:cNvCxnSpPr>
                  <a:endCxn id="16" idx="2"/>
                </p:cNvCxnSpPr>
                <p:nvPr/>
              </p:nvCxnSpPr>
              <p:spPr>
                <a:xfrm flipV="1">
                  <a:off x="2108406" y="1073925"/>
                  <a:ext cx="336287" cy="203212"/>
                </a:xfrm>
                <a:prstGeom prst="bentConnector2">
                  <a:avLst/>
                </a:prstGeom>
                <a:ln>
                  <a:solidFill>
                    <a:schemeClr val="accent4">
                      <a:lumMod val="75000"/>
                    </a:schemeClr>
                  </a:solidFill>
                  <a:tailEnd type="triangle"/>
                </a:ln>
              </p:spPr>
              <p:style>
                <a:lnRef idx="1">
                  <a:schemeClr val="accent4"/>
                </a:lnRef>
                <a:fillRef idx="0">
                  <a:schemeClr val="accent4"/>
                </a:fillRef>
                <a:effectRef idx="0">
                  <a:schemeClr val="accent4"/>
                </a:effectRef>
                <a:fontRef idx="minor">
                  <a:schemeClr val="tx1"/>
                </a:fontRef>
              </p:style>
            </p:cxnSp>
          </p:grpSp>
          <p:sp>
            <p:nvSpPr>
              <p:cNvPr id="24" name="TextBox 23">
                <a:extLst>
                  <a:ext uri="{FF2B5EF4-FFF2-40B4-BE49-F238E27FC236}">
                    <a16:creationId xmlns:a16="http://schemas.microsoft.com/office/drawing/2014/main" id="{6DB70F2F-6BC9-0A78-5E45-06BB55FB4291}"/>
                  </a:ext>
                </a:extLst>
              </p:cNvPr>
              <p:cNvSpPr txBox="1"/>
              <p:nvPr/>
            </p:nvSpPr>
            <p:spPr>
              <a:xfrm>
                <a:off x="683909" y="606752"/>
                <a:ext cx="672573" cy="307777"/>
              </a:xfrm>
              <a:prstGeom prst="rect">
                <a:avLst/>
              </a:prstGeom>
              <a:solidFill>
                <a:schemeClr val="accent4">
                  <a:lumMod val="40000"/>
                  <a:lumOff val="60000"/>
                </a:schemeClr>
              </a:solidFill>
            </p:spPr>
            <p:txBody>
              <a:bodyPr wrap="square" rtlCol="0">
                <a:spAutoFit/>
              </a:bodyPr>
              <a:lstStyle/>
              <a:p>
                <a:r>
                  <a:rPr lang="en-US" dirty="0"/>
                  <a:t>D(x)</a:t>
                </a:r>
                <a:endParaRPr lang="en-IN" dirty="0"/>
              </a:p>
            </p:txBody>
          </p:sp>
          <p:cxnSp>
            <p:nvCxnSpPr>
              <p:cNvPr id="26" name="Connector: Elbow 25">
                <a:extLst>
                  <a:ext uri="{FF2B5EF4-FFF2-40B4-BE49-F238E27FC236}">
                    <a16:creationId xmlns:a16="http://schemas.microsoft.com/office/drawing/2014/main" id="{275011EC-DD88-81FB-E3C1-03E38D306301}"/>
                  </a:ext>
                </a:extLst>
              </p:cNvPr>
              <p:cNvCxnSpPr>
                <a:endCxn id="24" idx="2"/>
              </p:cNvCxnSpPr>
              <p:nvPr/>
            </p:nvCxnSpPr>
            <p:spPr>
              <a:xfrm rot="16200000" flipV="1">
                <a:off x="1018166" y="916559"/>
                <a:ext cx="261002" cy="256941"/>
              </a:xfrm>
              <a:prstGeom prst="bentConnector3">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938EF052-2284-BAA1-F8E4-EDB92B99BD4D}"/>
                </a:ext>
              </a:extLst>
            </p:cNvPr>
            <p:cNvSpPr txBox="1"/>
            <p:nvPr/>
          </p:nvSpPr>
          <p:spPr>
            <a:xfrm>
              <a:off x="835048" y="2696656"/>
              <a:ext cx="1496295" cy="307777"/>
            </a:xfrm>
            <a:prstGeom prst="rect">
              <a:avLst/>
            </a:prstGeom>
            <a:solidFill>
              <a:srgbClr val="FFFF00"/>
            </a:solidFill>
          </p:spPr>
          <p:txBody>
            <a:bodyPr wrap="square" rtlCol="0">
              <a:spAutoFit/>
            </a:bodyPr>
            <a:lstStyle/>
            <a:p>
              <a:r>
                <a:rPr lang="en-US" dirty="0"/>
                <a:t>At the beginning</a:t>
              </a:r>
              <a:endParaRPr lang="en-IN"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E372D27-059B-066B-E241-BB07FBF67037}"/>
                    </a:ext>
                  </a:extLst>
                </p:cNvPr>
                <p:cNvSpPr txBox="1"/>
                <p:nvPr/>
              </p:nvSpPr>
              <p:spPr>
                <a:xfrm>
                  <a:off x="2561826" y="2696655"/>
                  <a:ext cx="1561791" cy="307777"/>
                </a:xfrm>
                <a:prstGeom prst="rect">
                  <a:avLst/>
                </a:prstGeom>
                <a:solidFill>
                  <a:srgbClr val="FFFF00"/>
                </a:solidFill>
              </p:spPr>
              <p:txBody>
                <a:bodyPr wrap="square" rtlCol="0">
                  <a:spAutoFit/>
                </a:bodyPr>
                <a:lstStyle/>
                <a:p>
                  <a:r>
                    <a:rPr lang="en-US" dirty="0"/>
                    <a:t>After updating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𝑑</m:t>
                          </m:r>
                        </m:sub>
                      </m:sSub>
                    </m:oMath>
                  </a14:m>
                  <a:endParaRPr lang="en-IN" dirty="0"/>
                </a:p>
              </p:txBody>
            </p:sp>
          </mc:Choice>
          <mc:Fallback xmlns="">
            <p:sp>
              <p:nvSpPr>
                <p:cNvPr id="29" name="TextBox 28">
                  <a:extLst>
                    <a:ext uri="{FF2B5EF4-FFF2-40B4-BE49-F238E27FC236}">
                      <a16:creationId xmlns:a16="http://schemas.microsoft.com/office/drawing/2014/main" id="{EE372D27-059B-066B-E241-BB07FBF67037}"/>
                    </a:ext>
                  </a:extLst>
                </p:cNvPr>
                <p:cNvSpPr txBox="1">
                  <a:spLocks noRot="1" noChangeAspect="1" noMove="1" noResize="1" noEditPoints="1" noAdjustHandles="1" noChangeArrowheads="1" noChangeShapeType="1" noTextEdit="1"/>
                </p:cNvSpPr>
                <p:nvPr/>
              </p:nvSpPr>
              <p:spPr>
                <a:xfrm>
                  <a:off x="2561826" y="2696655"/>
                  <a:ext cx="1561791" cy="307777"/>
                </a:xfrm>
                <a:prstGeom prst="rect">
                  <a:avLst/>
                </a:prstGeom>
                <a:blipFill>
                  <a:blip r:embed="rId6"/>
                  <a:stretch>
                    <a:fillRect l="-1172" t="-4000" b="-2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44FC639-17C6-DB9C-AFF2-499BEE2CA6B6}"/>
                    </a:ext>
                  </a:extLst>
                </p:cNvPr>
                <p:cNvSpPr txBox="1"/>
                <p:nvPr/>
              </p:nvSpPr>
              <p:spPr>
                <a:xfrm>
                  <a:off x="4354100" y="2696655"/>
                  <a:ext cx="1561791" cy="325282"/>
                </a:xfrm>
                <a:prstGeom prst="rect">
                  <a:avLst/>
                </a:prstGeom>
                <a:solidFill>
                  <a:srgbClr val="FFFF00"/>
                </a:solidFill>
              </p:spPr>
              <p:txBody>
                <a:bodyPr wrap="square" rtlCol="0">
                  <a:spAutoFit/>
                </a:bodyPr>
                <a:lstStyle/>
                <a:p>
                  <a:r>
                    <a:rPr lang="en-US" dirty="0"/>
                    <a:t>After updating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𝑔</m:t>
                          </m:r>
                        </m:sub>
                      </m:sSub>
                    </m:oMath>
                  </a14:m>
                  <a:endParaRPr lang="en-IN" dirty="0"/>
                </a:p>
              </p:txBody>
            </p:sp>
          </mc:Choice>
          <mc:Fallback xmlns="">
            <p:sp>
              <p:nvSpPr>
                <p:cNvPr id="30" name="TextBox 29">
                  <a:extLst>
                    <a:ext uri="{FF2B5EF4-FFF2-40B4-BE49-F238E27FC236}">
                      <a16:creationId xmlns:a16="http://schemas.microsoft.com/office/drawing/2014/main" id="{A44FC639-17C6-DB9C-AFF2-499BEE2CA6B6}"/>
                    </a:ext>
                  </a:extLst>
                </p:cNvPr>
                <p:cNvSpPr txBox="1">
                  <a:spLocks noRot="1" noChangeAspect="1" noMove="1" noResize="1" noEditPoints="1" noAdjustHandles="1" noChangeArrowheads="1" noChangeShapeType="1" noTextEdit="1"/>
                </p:cNvSpPr>
                <p:nvPr/>
              </p:nvSpPr>
              <p:spPr>
                <a:xfrm>
                  <a:off x="4354100" y="2696655"/>
                  <a:ext cx="1561791" cy="325282"/>
                </a:xfrm>
                <a:prstGeom prst="rect">
                  <a:avLst/>
                </a:prstGeom>
                <a:blipFill>
                  <a:blip r:embed="rId7"/>
                  <a:stretch>
                    <a:fillRect l="-1172" t="-3774" b="-1320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30C9D2E-6560-BBD7-F5BA-B63409733534}"/>
                    </a:ext>
                  </a:extLst>
                </p:cNvPr>
                <p:cNvSpPr txBox="1"/>
                <p:nvPr/>
              </p:nvSpPr>
              <p:spPr>
                <a:xfrm>
                  <a:off x="6235800" y="2696655"/>
                  <a:ext cx="2197840" cy="325282"/>
                </a:xfrm>
                <a:prstGeom prst="rect">
                  <a:avLst/>
                </a:prstGeom>
                <a:solidFill>
                  <a:srgbClr val="FFFF00"/>
                </a:solidFill>
              </p:spPr>
              <p:txBody>
                <a:bodyPr wrap="square" rtlCol="0">
                  <a:spAutoFit/>
                </a:bodyPr>
                <a:lstStyle/>
                <a:p>
                  <a:r>
                    <a:rPr lang="en-US" dirty="0"/>
                    <a:t>Finally, when </a:t>
                  </a: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𝑑𝑎𝑡𝑎</m:t>
                          </m:r>
                        </m:sub>
                      </m:sSub>
                      <m:r>
                        <a:rPr lang="en-US" b="0" i="1" smtClean="0">
                          <a:latin typeface="Cambria Math" panose="02040503050406030204" pitchFamily="18" charset="0"/>
                        </a:rPr>
                        <m:t> </m:t>
                      </m:r>
                    </m:oMath>
                  </a14:m>
                  <a:r>
                    <a:rPr lang="en-US" dirty="0"/>
                    <a:t>=</a:t>
                  </a:r>
                  <a:r>
                    <a:rPr lang="en-IN" dirty="0"/>
                    <a:t>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𝑔</m:t>
                          </m:r>
                        </m:sub>
                      </m:sSub>
                    </m:oMath>
                  </a14:m>
                  <a:endParaRPr lang="en-IN" dirty="0"/>
                </a:p>
              </p:txBody>
            </p:sp>
          </mc:Choice>
          <mc:Fallback xmlns="">
            <p:sp>
              <p:nvSpPr>
                <p:cNvPr id="31" name="TextBox 30">
                  <a:extLst>
                    <a:ext uri="{FF2B5EF4-FFF2-40B4-BE49-F238E27FC236}">
                      <a16:creationId xmlns:a16="http://schemas.microsoft.com/office/drawing/2014/main" id="{530C9D2E-6560-BBD7-F5BA-B63409733534}"/>
                    </a:ext>
                  </a:extLst>
                </p:cNvPr>
                <p:cNvSpPr txBox="1">
                  <a:spLocks noRot="1" noChangeAspect="1" noMove="1" noResize="1" noEditPoints="1" noAdjustHandles="1" noChangeArrowheads="1" noChangeShapeType="1" noTextEdit="1"/>
                </p:cNvSpPr>
                <p:nvPr/>
              </p:nvSpPr>
              <p:spPr>
                <a:xfrm>
                  <a:off x="6235800" y="2696655"/>
                  <a:ext cx="2197840" cy="325282"/>
                </a:xfrm>
                <a:prstGeom prst="rect">
                  <a:avLst/>
                </a:prstGeom>
                <a:blipFill>
                  <a:blip r:embed="rId8"/>
                  <a:stretch>
                    <a:fillRect l="-831" t="-3774" b="-13208"/>
                  </a:stretch>
                </a:blipFill>
              </p:spPr>
              <p:txBody>
                <a:bodyPr/>
                <a:lstStyle/>
                <a:p>
                  <a:r>
                    <a:rPr lang="en-IN">
                      <a:noFill/>
                    </a:rPr>
                    <a:t> </a:t>
                  </a:r>
                </a:p>
              </p:txBody>
            </p:sp>
          </mc:Fallback>
        </mc:AlternateContent>
      </p:grpSp>
    </p:spTree>
    <p:extLst>
      <p:ext uri="{BB962C8B-B14F-4D97-AF65-F5344CB8AC3E}">
        <p14:creationId xmlns:p14="http://schemas.microsoft.com/office/powerpoint/2010/main" val="1676268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grpSp>
        <p:nvGrpSpPr>
          <p:cNvPr id="64" name="Google Shape;64;p14"/>
          <p:cNvGrpSpPr/>
          <p:nvPr/>
        </p:nvGrpSpPr>
        <p:grpSpPr>
          <a:xfrm>
            <a:off x="0" y="4728032"/>
            <a:ext cx="9144000" cy="415468"/>
            <a:chOff x="0" y="4782300"/>
            <a:chExt cx="9144000" cy="415468"/>
          </a:xfrm>
        </p:grpSpPr>
        <p:sp>
          <p:nvSpPr>
            <p:cNvPr id="65" name="Google Shape;65;p14"/>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14"/>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sp>
        <p:nvSpPr>
          <p:cNvPr id="67" name="Google Shape;67;p14"/>
          <p:cNvSpPr txBox="1"/>
          <p:nvPr/>
        </p:nvSpPr>
        <p:spPr>
          <a:xfrm>
            <a:off x="3047250" y="770018"/>
            <a:ext cx="30495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dirty="0">
                <a:solidFill>
                  <a:srgbClr val="CF163C"/>
                </a:solidFill>
                <a:latin typeface="Times New Roman"/>
                <a:ea typeface="Times New Roman"/>
                <a:cs typeface="Times New Roman"/>
                <a:sym typeface="Times New Roman"/>
              </a:rPr>
              <a:t>OBJECTIVE</a:t>
            </a:r>
            <a:endParaRPr sz="2400" dirty="0">
              <a:latin typeface="Times New Roman"/>
              <a:ea typeface="Times New Roman"/>
              <a:cs typeface="Times New Roman"/>
              <a:sym typeface="Times New Roman"/>
            </a:endParaRPr>
          </a:p>
        </p:txBody>
      </p:sp>
      <p:sp>
        <p:nvSpPr>
          <p:cNvPr id="68" name="Google Shape;68;p14"/>
          <p:cNvSpPr txBox="1"/>
          <p:nvPr/>
        </p:nvSpPr>
        <p:spPr>
          <a:xfrm>
            <a:off x="212400" y="1818400"/>
            <a:ext cx="8719200" cy="120029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dirty="0">
                <a:latin typeface="Times New Roman"/>
                <a:ea typeface="Times New Roman"/>
                <a:cs typeface="Times New Roman"/>
                <a:sym typeface="Times New Roman"/>
              </a:rPr>
              <a:t>The objective of this project is to perform</a:t>
            </a:r>
            <a:endParaRPr sz="2200" dirty="0">
              <a:latin typeface="Times New Roman"/>
              <a:ea typeface="Times New Roman"/>
              <a:cs typeface="Times New Roman"/>
              <a:sym typeface="Times New Roman"/>
            </a:endParaRPr>
          </a:p>
          <a:p>
            <a:pPr marL="0" lvl="0" indent="0" algn="ctr" rtl="0">
              <a:spcBef>
                <a:spcPts val="0"/>
              </a:spcBef>
              <a:spcAft>
                <a:spcPts val="0"/>
              </a:spcAft>
              <a:buNone/>
            </a:pPr>
            <a:r>
              <a:rPr lang="en" sz="2200" b="1" dirty="0">
                <a:latin typeface="Times New Roman"/>
                <a:ea typeface="Times New Roman"/>
                <a:cs typeface="Times New Roman"/>
                <a:sym typeface="Times New Roman"/>
              </a:rPr>
              <a:t>Single Image Dehazing using CycleGAN (Generative Adversarial Network)</a:t>
            </a:r>
            <a:endParaRPr sz="2200" b="1"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grpSp>
        <p:nvGrpSpPr>
          <p:cNvPr id="6" name="Google Shape;64;p14">
            <a:extLst>
              <a:ext uri="{FF2B5EF4-FFF2-40B4-BE49-F238E27FC236}">
                <a16:creationId xmlns:a16="http://schemas.microsoft.com/office/drawing/2014/main" id="{F9160249-62F2-F439-7219-FD0A73254DEF}"/>
              </a:ext>
            </a:extLst>
          </p:cNvPr>
          <p:cNvGrpSpPr/>
          <p:nvPr/>
        </p:nvGrpSpPr>
        <p:grpSpPr>
          <a:xfrm>
            <a:off x="0" y="4728032"/>
            <a:ext cx="9144000" cy="415468"/>
            <a:chOff x="0" y="4782300"/>
            <a:chExt cx="9144000" cy="415468"/>
          </a:xfrm>
        </p:grpSpPr>
        <p:sp>
          <p:nvSpPr>
            <p:cNvPr id="7" name="Google Shape;65;p14">
              <a:extLst>
                <a:ext uri="{FF2B5EF4-FFF2-40B4-BE49-F238E27FC236}">
                  <a16:creationId xmlns:a16="http://schemas.microsoft.com/office/drawing/2014/main" id="{051E6CC3-F1B3-56E1-258F-7342B5093580}"/>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6;p14">
              <a:extLst>
                <a:ext uri="{FF2B5EF4-FFF2-40B4-BE49-F238E27FC236}">
                  <a16:creationId xmlns:a16="http://schemas.microsoft.com/office/drawing/2014/main" id="{7409BBE5-097C-C4C3-8286-31B89CA5040E}"/>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sp>
        <p:nvSpPr>
          <p:cNvPr id="9" name="Google Shape;108;p18">
            <a:extLst>
              <a:ext uri="{FF2B5EF4-FFF2-40B4-BE49-F238E27FC236}">
                <a16:creationId xmlns:a16="http://schemas.microsoft.com/office/drawing/2014/main" id="{D6C7D6A7-064E-D9A0-FE57-1202CEC5B076}"/>
              </a:ext>
            </a:extLst>
          </p:cNvPr>
          <p:cNvSpPr txBox="1">
            <a:spLocks noGrp="1"/>
          </p:cNvSpPr>
          <p:nvPr>
            <p:ph type="subTitle" idx="1"/>
          </p:nvPr>
        </p:nvSpPr>
        <p:spPr>
          <a:xfrm>
            <a:off x="311700" y="196545"/>
            <a:ext cx="8520600" cy="706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000" dirty="0">
                <a:solidFill>
                  <a:srgbClr val="CF163C"/>
                </a:solidFill>
                <a:latin typeface="Times New Roman"/>
                <a:ea typeface="Times New Roman"/>
                <a:cs typeface="Times New Roman"/>
                <a:sym typeface="Times New Roman"/>
              </a:rPr>
              <a:t>Cycle GAN </a:t>
            </a:r>
            <a:endParaRPr sz="3000" dirty="0">
              <a:solidFill>
                <a:srgbClr val="CF163C"/>
              </a:solidFill>
              <a:latin typeface="Times New Roman"/>
              <a:ea typeface="Times New Roman"/>
              <a:cs typeface="Times New Roman"/>
              <a:sym typeface="Times New Roman"/>
            </a:endParaRPr>
          </a:p>
        </p:txBody>
      </p:sp>
      <p:sp>
        <p:nvSpPr>
          <p:cNvPr id="14" name="TextBox 13">
            <a:extLst>
              <a:ext uri="{FF2B5EF4-FFF2-40B4-BE49-F238E27FC236}">
                <a16:creationId xmlns:a16="http://schemas.microsoft.com/office/drawing/2014/main" id="{647480D7-1F88-8793-CBE5-73F2ADA66968}"/>
              </a:ext>
            </a:extLst>
          </p:cNvPr>
          <p:cNvSpPr txBox="1"/>
          <p:nvPr/>
        </p:nvSpPr>
        <p:spPr>
          <a:xfrm>
            <a:off x="649904" y="1001676"/>
            <a:ext cx="6402688" cy="3416320"/>
          </a:xfrm>
          <a:prstGeom prst="rect">
            <a:avLst/>
          </a:prstGeom>
          <a:noFill/>
        </p:spPr>
        <p:txBody>
          <a:bodyPr wrap="square">
            <a:spAutoFit/>
          </a:bodyPr>
          <a:lstStyle/>
          <a:p>
            <a:pPr marL="285750" indent="-285750">
              <a:buFont typeface="Arial" panose="020B0604020202020204" pitchFamily="34" charset="0"/>
              <a:buChar char="•"/>
            </a:pPr>
            <a:r>
              <a:rPr lang="en-US" sz="1800" dirty="0" err="1">
                <a:solidFill>
                  <a:schemeClr val="accent1"/>
                </a:solidFill>
                <a:latin typeface="Calibri" panose="020F0502020204030204" pitchFamily="34" charset="0"/>
                <a:cs typeface="Calibri" panose="020F0502020204030204" pitchFamily="34" charset="0"/>
              </a:rPr>
              <a:t>CycleGAN</a:t>
            </a:r>
            <a:r>
              <a:rPr lang="en-US" sz="1800" b="0" i="0" dirty="0">
                <a:solidFill>
                  <a:schemeClr val="accent1"/>
                </a:solidFill>
                <a:effectLst/>
                <a:latin typeface="Calibri" panose="020F0502020204030204" pitchFamily="34" charset="0"/>
                <a:cs typeface="Calibri" panose="020F0502020204030204" pitchFamily="34" charset="0"/>
              </a:rPr>
              <a:t> is used to transfer characteristic of one image to another or can map the distribution of images to another. </a:t>
            </a:r>
          </a:p>
          <a:p>
            <a:endParaRPr lang="en-US" sz="1800" b="0" i="0" dirty="0">
              <a:solidFill>
                <a:schemeClr val="accent1"/>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b="0" i="0" dirty="0">
                <a:solidFill>
                  <a:schemeClr val="accent1"/>
                </a:solidFill>
                <a:effectLst/>
                <a:latin typeface="Calibri" panose="020F0502020204030204" pitchFamily="34" charset="0"/>
                <a:cs typeface="Calibri" panose="020F0502020204030204" pitchFamily="34" charset="0"/>
              </a:rPr>
              <a:t>The most important feature of this </a:t>
            </a:r>
            <a:r>
              <a:rPr lang="en-US" sz="1800" dirty="0" err="1">
                <a:solidFill>
                  <a:schemeClr val="accent1"/>
                </a:solidFill>
                <a:latin typeface="Calibri" panose="020F0502020204030204" pitchFamily="34" charset="0"/>
                <a:cs typeface="Calibri" panose="020F0502020204030204" pitchFamily="34" charset="0"/>
              </a:rPr>
              <a:t>C</a:t>
            </a:r>
            <a:r>
              <a:rPr lang="en-US" sz="1800" b="0" i="0" dirty="0" err="1">
                <a:solidFill>
                  <a:schemeClr val="accent1"/>
                </a:solidFill>
                <a:effectLst/>
                <a:latin typeface="Calibri" panose="020F0502020204030204" pitchFamily="34" charset="0"/>
                <a:cs typeface="Calibri" panose="020F0502020204030204" pitchFamily="34" charset="0"/>
              </a:rPr>
              <a:t>ycleGAN</a:t>
            </a:r>
            <a:r>
              <a:rPr lang="en-US" sz="1800" b="0" i="0" dirty="0">
                <a:solidFill>
                  <a:schemeClr val="accent1"/>
                </a:solidFill>
                <a:effectLst/>
                <a:latin typeface="Calibri" panose="020F0502020204030204" pitchFamily="34" charset="0"/>
                <a:cs typeface="Calibri" panose="020F0502020204030204" pitchFamily="34" charset="0"/>
              </a:rPr>
              <a:t> is that it can do this image translation on an unpaired image where there is no relation exists between the input image and output image. </a:t>
            </a:r>
          </a:p>
          <a:p>
            <a:pPr marL="285750" indent="-285750">
              <a:buFont typeface="Arial" panose="020B0604020202020204" pitchFamily="34" charset="0"/>
              <a:buChar char="•"/>
            </a:pPr>
            <a:endParaRPr lang="en-IN" sz="1800" dirty="0">
              <a:solidFill>
                <a:schemeClr val="accent1"/>
              </a:solidFill>
              <a:latin typeface="Calibri" panose="020F0502020204030204" pitchFamily="34" charset="0"/>
              <a:cs typeface="Calibri" panose="020F0502020204030204" pitchFamily="34" charset="0"/>
            </a:endParaRPr>
          </a:p>
          <a:p>
            <a:r>
              <a:rPr lang="en-IN" sz="1800" b="1" dirty="0">
                <a:solidFill>
                  <a:schemeClr val="accent1"/>
                </a:solidFill>
                <a:latin typeface="Calibri" panose="020F0502020204030204" pitchFamily="34" charset="0"/>
                <a:cs typeface="Calibri" panose="020F0502020204030204" pitchFamily="34" charset="0"/>
              </a:rPr>
              <a:t>Applications:</a:t>
            </a:r>
          </a:p>
          <a:p>
            <a:r>
              <a:rPr lang="en-IN" sz="1800" dirty="0">
                <a:solidFill>
                  <a:schemeClr val="accent1"/>
                </a:solidFill>
                <a:latin typeface="Calibri" panose="020F0502020204030204" pitchFamily="34" charset="0"/>
                <a:cs typeface="Calibri" panose="020F0502020204030204" pitchFamily="34" charset="0"/>
              </a:rPr>
              <a:t>	Style Transfer (Paintings to Photographs)</a:t>
            </a:r>
          </a:p>
          <a:p>
            <a:r>
              <a:rPr lang="en-IN" sz="1800" dirty="0">
                <a:solidFill>
                  <a:schemeClr val="accent1"/>
                </a:solidFill>
                <a:latin typeface="Calibri" panose="020F0502020204030204" pitchFamily="34" charset="0"/>
                <a:cs typeface="Calibri" panose="020F0502020204030204" pitchFamily="34" charset="0"/>
              </a:rPr>
              <a:t>	Object Transfiguration (Hazed to Dehazed)</a:t>
            </a:r>
          </a:p>
          <a:p>
            <a:r>
              <a:rPr lang="en-IN" sz="1800" dirty="0">
                <a:solidFill>
                  <a:schemeClr val="accent1"/>
                </a:solidFill>
                <a:latin typeface="Calibri" panose="020F0502020204030204" pitchFamily="34" charset="0"/>
                <a:cs typeface="Calibri" panose="020F0502020204030204" pitchFamily="34" charset="0"/>
              </a:rPr>
              <a:t>	Season Transfer (Winter to Summer)</a:t>
            </a:r>
          </a:p>
          <a:p>
            <a:endParaRPr lang="en-US" sz="1800"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7876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18"/>
          <p:cNvSpPr txBox="1">
            <a:spLocks noGrp="1"/>
          </p:cNvSpPr>
          <p:nvPr>
            <p:ph type="subTitle" idx="1"/>
          </p:nvPr>
        </p:nvSpPr>
        <p:spPr>
          <a:xfrm>
            <a:off x="311700" y="196545"/>
            <a:ext cx="8520600" cy="706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000" dirty="0">
                <a:solidFill>
                  <a:srgbClr val="CF163C"/>
                </a:solidFill>
                <a:latin typeface="Times New Roman"/>
                <a:ea typeface="Times New Roman"/>
                <a:cs typeface="Times New Roman"/>
                <a:sym typeface="Times New Roman"/>
              </a:rPr>
              <a:t>Cycle GAN </a:t>
            </a:r>
            <a:endParaRPr sz="3000" dirty="0">
              <a:solidFill>
                <a:srgbClr val="CF163C"/>
              </a:solidFill>
              <a:latin typeface="Times New Roman"/>
              <a:ea typeface="Times New Roman"/>
              <a:cs typeface="Times New Roman"/>
              <a:sym typeface="Times New Roman"/>
            </a:endParaRPr>
          </a:p>
        </p:txBody>
      </p:sp>
      <p:grpSp>
        <p:nvGrpSpPr>
          <p:cNvPr id="7" name="Google Shape;64;p14">
            <a:extLst>
              <a:ext uri="{FF2B5EF4-FFF2-40B4-BE49-F238E27FC236}">
                <a16:creationId xmlns:a16="http://schemas.microsoft.com/office/drawing/2014/main" id="{DB25CEDE-268B-FD3E-1044-376C138B3478}"/>
              </a:ext>
            </a:extLst>
          </p:cNvPr>
          <p:cNvGrpSpPr/>
          <p:nvPr/>
        </p:nvGrpSpPr>
        <p:grpSpPr>
          <a:xfrm>
            <a:off x="0" y="4728032"/>
            <a:ext cx="9144000" cy="415468"/>
            <a:chOff x="0" y="4782300"/>
            <a:chExt cx="9144000" cy="415468"/>
          </a:xfrm>
        </p:grpSpPr>
        <p:sp>
          <p:nvSpPr>
            <p:cNvPr id="8" name="Google Shape;65;p14">
              <a:extLst>
                <a:ext uri="{FF2B5EF4-FFF2-40B4-BE49-F238E27FC236}">
                  <a16:creationId xmlns:a16="http://schemas.microsoft.com/office/drawing/2014/main" id="{A06280B2-6125-22C2-80B4-EF3763511716}"/>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6;p14">
              <a:extLst>
                <a:ext uri="{FF2B5EF4-FFF2-40B4-BE49-F238E27FC236}">
                  <a16:creationId xmlns:a16="http://schemas.microsoft.com/office/drawing/2014/main" id="{DA81A7C5-375A-A707-EA0A-AEEE35FEB9DA}"/>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sp>
        <p:nvSpPr>
          <p:cNvPr id="30" name="Rectangle 29">
            <a:extLst>
              <a:ext uri="{FF2B5EF4-FFF2-40B4-BE49-F238E27FC236}">
                <a16:creationId xmlns:a16="http://schemas.microsoft.com/office/drawing/2014/main" id="{E2268B36-F597-7DDB-A85E-C509DA917866}"/>
              </a:ext>
            </a:extLst>
          </p:cNvPr>
          <p:cNvSpPr/>
          <p:nvPr/>
        </p:nvSpPr>
        <p:spPr>
          <a:xfrm>
            <a:off x="1647431" y="1337593"/>
            <a:ext cx="1057983" cy="521436"/>
          </a:xfrm>
          <a:prstGeom prst="rect">
            <a:avLst/>
          </a:prstGeom>
          <a:solidFill>
            <a:schemeClr val="tx1">
              <a:lumMod val="20000"/>
              <a:lumOff val="8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Generated A2B</a:t>
            </a:r>
            <a:endParaRPr lang="en-IN" dirty="0">
              <a:solidFill>
                <a:schemeClr val="accent1"/>
              </a:solidFill>
            </a:endParaRPr>
          </a:p>
        </p:txBody>
      </p:sp>
      <p:sp>
        <p:nvSpPr>
          <p:cNvPr id="33" name="Rectangle: Top Corners Rounded 32">
            <a:extLst>
              <a:ext uri="{FF2B5EF4-FFF2-40B4-BE49-F238E27FC236}">
                <a16:creationId xmlns:a16="http://schemas.microsoft.com/office/drawing/2014/main" id="{0392251C-43DD-4130-D979-6805728991AE}"/>
              </a:ext>
            </a:extLst>
          </p:cNvPr>
          <p:cNvSpPr/>
          <p:nvPr/>
        </p:nvSpPr>
        <p:spPr>
          <a:xfrm>
            <a:off x="120912" y="1245211"/>
            <a:ext cx="1163782" cy="706200"/>
          </a:xfrm>
          <a:prstGeom prst="round2Same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Real Image A(Hazed)</a:t>
            </a:r>
            <a:endParaRPr lang="en-IN" dirty="0">
              <a:solidFill>
                <a:schemeClr val="accent1"/>
              </a:solidFill>
            </a:endParaRPr>
          </a:p>
        </p:txBody>
      </p:sp>
      <p:cxnSp>
        <p:nvCxnSpPr>
          <p:cNvPr id="36" name="Straight Arrow Connector 35">
            <a:extLst>
              <a:ext uri="{FF2B5EF4-FFF2-40B4-BE49-F238E27FC236}">
                <a16:creationId xmlns:a16="http://schemas.microsoft.com/office/drawing/2014/main" id="{4B0936E6-591A-39DB-BB2A-97529E7DF6BB}"/>
              </a:ext>
            </a:extLst>
          </p:cNvPr>
          <p:cNvCxnSpPr>
            <a:stCxn id="33" idx="0"/>
            <a:endCxn id="30" idx="1"/>
          </p:cNvCxnSpPr>
          <p:nvPr/>
        </p:nvCxnSpPr>
        <p:spPr>
          <a:xfrm>
            <a:off x="1284694" y="1598311"/>
            <a:ext cx="3627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C84D739-76F1-B77E-E7C8-B3DA3D913262}"/>
              </a:ext>
            </a:extLst>
          </p:cNvPr>
          <p:cNvCxnSpPr/>
          <p:nvPr/>
        </p:nvCxnSpPr>
        <p:spPr>
          <a:xfrm>
            <a:off x="2705414" y="1598311"/>
            <a:ext cx="3627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Top Corners Rounded 40">
            <a:extLst>
              <a:ext uri="{FF2B5EF4-FFF2-40B4-BE49-F238E27FC236}">
                <a16:creationId xmlns:a16="http://schemas.microsoft.com/office/drawing/2014/main" id="{05FD7E6F-0BBD-0F66-B1EA-9D12BACDE72B}"/>
              </a:ext>
            </a:extLst>
          </p:cNvPr>
          <p:cNvSpPr/>
          <p:nvPr/>
        </p:nvSpPr>
        <p:spPr>
          <a:xfrm>
            <a:off x="3068151" y="1245210"/>
            <a:ext cx="1216682" cy="749825"/>
          </a:xfrm>
          <a:prstGeom prst="round2Same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Fake Image B(Dehazed)</a:t>
            </a:r>
            <a:endParaRPr lang="en-IN" dirty="0">
              <a:solidFill>
                <a:schemeClr val="accent1"/>
              </a:solidFill>
            </a:endParaRPr>
          </a:p>
        </p:txBody>
      </p:sp>
      <p:sp>
        <p:nvSpPr>
          <p:cNvPr id="45" name="Rectangle 44">
            <a:extLst>
              <a:ext uri="{FF2B5EF4-FFF2-40B4-BE49-F238E27FC236}">
                <a16:creationId xmlns:a16="http://schemas.microsoft.com/office/drawing/2014/main" id="{94E62925-DE9A-10CE-3A9A-098593F31467}"/>
              </a:ext>
            </a:extLst>
          </p:cNvPr>
          <p:cNvSpPr/>
          <p:nvPr/>
        </p:nvSpPr>
        <p:spPr>
          <a:xfrm>
            <a:off x="4647570" y="1337593"/>
            <a:ext cx="1057983" cy="521436"/>
          </a:xfrm>
          <a:prstGeom prst="rect">
            <a:avLst/>
          </a:prstGeom>
          <a:solidFill>
            <a:schemeClr val="tx1">
              <a:lumMod val="20000"/>
              <a:lumOff val="8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Generated B2A</a:t>
            </a:r>
            <a:endParaRPr lang="en-IN" dirty="0">
              <a:solidFill>
                <a:schemeClr val="accent1"/>
              </a:solidFill>
            </a:endParaRPr>
          </a:p>
        </p:txBody>
      </p:sp>
      <p:cxnSp>
        <p:nvCxnSpPr>
          <p:cNvPr id="46" name="Straight Arrow Connector 45">
            <a:extLst>
              <a:ext uri="{FF2B5EF4-FFF2-40B4-BE49-F238E27FC236}">
                <a16:creationId xmlns:a16="http://schemas.microsoft.com/office/drawing/2014/main" id="{AB44D1F2-DB9E-BEAB-0AC0-1C5433DC364B}"/>
              </a:ext>
            </a:extLst>
          </p:cNvPr>
          <p:cNvCxnSpPr>
            <a:endCxn id="45" idx="1"/>
          </p:cNvCxnSpPr>
          <p:nvPr/>
        </p:nvCxnSpPr>
        <p:spPr>
          <a:xfrm>
            <a:off x="4284833" y="1598311"/>
            <a:ext cx="3627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DB34895-D367-4C68-8B08-8D84E9D5C09C}"/>
              </a:ext>
            </a:extLst>
          </p:cNvPr>
          <p:cNvCxnSpPr/>
          <p:nvPr/>
        </p:nvCxnSpPr>
        <p:spPr>
          <a:xfrm>
            <a:off x="5705553" y="1598311"/>
            <a:ext cx="3627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Top Corners Rounded 47">
            <a:extLst>
              <a:ext uri="{FF2B5EF4-FFF2-40B4-BE49-F238E27FC236}">
                <a16:creationId xmlns:a16="http://schemas.microsoft.com/office/drawing/2014/main" id="{D1C1F154-4B4C-6566-5E92-8CE50D2203CB}"/>
              </a:ext>
            </a:extLst>
          </p:cNvPr>
          <p:cNvSpPr/>
          <p:nvPr/>
        </p:nvSpPr>
        <p:spPr>
          <a:xfrm>
            <a:off x="6068289" y="1245210"/>
            <a:ext cx="1428279" cy="749825"/>
          </a:xfrm>
          <a:prstGeom prst="round2Same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Reconstructed Image A(Hazed)</a:t>
            </a:r>
            <a:endParaRPr lang="en-IN" dirty="0">
              <a:solidFill>
                <a:schemeClr val="accent1"/>
              </a:solidFill>
            </a:endParaRPr>
          </a:p>
        </p:txBody>
      </p:sp>
      <p:sp>
        <p:nvSpPr>
          <p:cNvPr id="52" name="Rectangle 51">
            <a:extLst>
              <a:ext uri="{FF2B5EF4-FFF2-40B4-BE49-F238E27FC236}">
                <a16:creationId xmlns:a16="http://schemas.microsoft.com/office/drawing/2014/main" id="{5E9778EA-4A95-3398-55E1-2426AF13889D}"/>
              </a:ext>
            </a:extLst>
          </p:cNvPr>
          <p:cNvSpPr/>
          <p:nvPr/>
        </p:nvSpPr>
        <p:spPr>
          <a:xfrm>
            <a:off x="3183398" y="2532303"/>
            <a:ext cx="1413161" cy="521436"/>
          </a:xfrm>
          <a:prstGeom prst="rect">
            <a:avLst/>
          </a:prstGeom>
          <a:solidFill>
            <a:schemeClr val="accent6">
              <a:lumMod val="40000"/>
              <a:lumOff val="6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Discriminator A</a:t>
            </a:r>
            <a:endParaRPr lang="en-IN" dirty="0">
              <a:solidFill>
                <a:schemeClr val="accent1"/>
              </a:solidFill>
            </a:endParaRPr>
          </a:p>
        </p:txBody>
      </p:sp>
      <p:sp>
        <p:nvSpPr>
          <p:cNvPr id="53" name="Rectangle: Top Corners Rounded 52">
            <a:extLst>
              <a:ext uri="{FF2B5EF4-FFF2-40B4-BE49-F238E27FC236}">
                <a16:creationId xmlns:a16="http://schemas.microsoft.com/office/drawing/2014/main" id="{8AFE5AA9-6EE2-2D93-1CA9-9411FEDC1BCD}"/>
              </a:ext>
            </a:extLst>
          </p:cNvPr>
          <p:cNvSpPr/>
          <p:nvPr/>
        </p:nvSpPr>
        <p:spPr>
          <a:xfrm>
            <a:off x="332510" y="3654740"/>
            <a:ext cx="1216682" cy="749825"/>
          </a:xfrm>
          <a:prstGeom prst="round2Same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Real Image B(Dehazed)</a:t>
            </a:r>
            <a:endParaRPr lang="en-IN" dirty="0">
              <a:solidFill>
                <a:schemeClr val="accent1"/>
              </a:solidFill>
            </a:endParaRPr>
          </a:p>
        </p:txBody>
      </p:sp>
      <p:sp>
        <p:nvSpPr>
          <p:cNvPr id="55" name="Rectangle 54">
            <a:extLst>
              <a:ext uri="{FF2B5EF4-FFF2-40B4-BE49-F238E27FC236}">
                <a16:creationId xmlns:a16="http://schemas.microsoft.com/office/drawing/2014/main" id="{38A08349-780F-D687-DD44-F2EF8393E977}"/>
              </a:ext>
            </a:extLst>
          </p:cNvPr>
          <p:cNvSpPr/>
          <p:nvPr/>
        </p:nvSpPr>
        <p:spPr>
          <a:xfrm>
            <a:off x="234270" y="2532303"/>
            <a:ext cx="1413161" cy="521436"/>
          </a:xfrm>
          <a:prstGeom prst="rect">
            <a:avLst/>
          </a:prstGeom>
          <a:solidFill>
            <a:schemeClr val="accent6">
              <a:lumMod val="40000"/>
              <a:lumOff val="6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1"/>
                </a:solidFill>
              </a:rPr>
              <a:t>Discriminator B</a:t>
            </a:r>
            <a:endParaRPr lang="en-IN" dirty="0">
              <a:solidFill>
                <a:schemeClr val="accent1"/>
              </a:solidFill>
            </a:endParaRPr>
          </a:p>
        </p:txBody>
      </p:sp>
      <p:cxnSp>
        <p:nvCxnSpPr>
          <p:cNvPr id="58" name="Connector: Curved 57">
            <a:extLst>
              <a:ext uri="{FF2B5EF4-FFF2-40B4-BE49-F238E27FC236}">
                <a16:creationId xmlns:a16="http://schemas.microsoft.com/office/drawing/2014/main" id="{1A93D4E0-50E3-6387-61BD-877CE3CC1A08}"/>
              </a:ext>
            </a:extLst>
          </p:cNvPr>
          <p:cNvCxnSpPr>
            <a:stCxn id="41" idx="1"/>
            <a:endCxn id="55" idx="0"/>
          </p:cNvCxnSpPr>
          <p:nvPr/>
        </p:nvCxnSpPr>
        <p:spPr>
          <a:xfrm rot="5400000">
            <a:off x="2040038" y="895849"/>
            <a:ext cx="537268" cy="273564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C19BD7D3-5100-5CEA-ACDD-C40F078BC211}"/>
              </a:ext>
            </a:extLst>
          </p:cNvPr>
          <p:cNvSpPr/>
          <p:nvPr/>
        </p:nvSpPr>
        <p:spPr>
          <a:xfrm>
            <a:off x="1885477" y="3799590"/>
            <a:ext cx="1057983" cy="521436"/>
          </a:xfrm>
          <a:prstGeom prst="rect">
            <a:avLst/>
          </a:prstGeom>
          <a:solidFill>
            <a:schemeClr val="tx1">
              <a:lumMod val="20000"/>
              <a:lumOff val="8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Generated B2A</a:t>
            </a:r>
            <a:endParaRPr lang="en-IN" dirty="0">
              <a:solidFill>
                <a:schemeClr val="accent1"/>
              </a:solidFill>
            </a:endParaRPr>
          </a:p>
        </p:txBody>
      </p:sp>
      <p:cxnSp>
        <p:nvCxnSpPr>
          <p:cNvPr id="83" name="Straight Arrow Connector 82">
            <a:extLst>
              <a:ext uri="{FF2B5EF4-FFF2-40B4-BE49-F238E27FC236}">
                <a16:creationId xmlns:a16="http://schemas.microsoft.com/office/drawing/2014/main" id="{AB9499B4-7819-6139-8F0E-4BAF690E51FA}"/>
              </a:ext>
            </a:extLst>
          </p:cNvPr>
          <p:cNvCxnSpPr>
            <a:endCxn id="82" idx="1"/>
          </p:cNvCxnSpPr>
          <p:nvPr/>
        </p:nvCxnSpPr>
        <p:spPr>
          <a:xfrm>
            <a:off x="1522740" y="4060308"/>
            <a:ext cx="3627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8FC133E2-F070-C501-ABFE-BDFF80F16D01}"/>
              </a:ext>
            </a:extLst>
          </p:cNvPr>
          <p:cNvCxnSpPr/>
          <p:nvPr/>
        </p:nvCxnSpPr>
        <p:spPr>
          <a:xfrm>
            <a:off x="2943460" y="4060308"/>
            <a:ext cx="3627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tangle: Top Corners Rounded 84">
            <a:extLst>
              <a:ext uri="{FF2B5EF4-FFF2-40B4-BE49-F238E27FC236}">
                <a16:creationId xmlns:a16="http://schemas.microsoft.com/office/drawing/2014/main" id="{A14B001A-68AA-10B7-8261-756D21289A74}"/>
              </a:ext>
            </a:extLst>
          </p:cNvPr>
          <p:cNvSpPr/>
          <p:nvPr/>
        </p:nvSpPr>
        <p:spPr>
          <a:xfrm>
            <a:off x="3306197" y="3707207"/>
            <a:ext cx="1216682" cy="749825"/>
          </a:xfrm>
          <a:prstGeom prst="round2Same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Fake Image A(Hazed)</a:t>
            </a:r>
            <a:endParaRPr lang="en-IN" dirty="0">
              <a:solidFill>
                <a:schemeClr val="accent1"/>
              </a:solidFill>
            </a:endParaRPr>
          </a:p>
        </p:txBody>
      </p:sp>
      <p:sp>
        <p:nvSpPr>
          <p:cNvPr id="86" name="Rectangle 85">
            <a:extLst>
              <a:ext uri="{FF2B5EF4-FFF2-40B4-BE49-F238E27FC236}">
                <a16:creationId xmlns:a16="http://schemas.microsoft.com/office/drawing/2014/main" id="{A7D9C042-9BA9-0190-B36C-72D35A5D7B6D}"/>
              </a:ext>
            </a:extLst>
          </p:cNvPr>
          <p:cNvSpPr/>
          <p:nvPr/>
        </p:nvSpPr>
        <p:spPr>
          <a:xfrm>
            <a:off x="4885616" y="3799590"/>
            <a:ext cx="1057983" cy="521436"/>
          </a:xfrm>
          <a:prstGeom prst="rect">
            <a:avLst/>
          </a:prstGeom>
          <a:solidFill>
            <a:schemeClr val="tx1">
              <a:lumMod val="20000"/>
              <a:lumOff val="8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Generated A2B</a:t>
            </a:r>
            <a:endParaRPr lang="en-IN" dirty="0">
              <a:solidFill>
                <a:schemeClr val="accent1"/>
              </a:solidFill>
            </a:endParaRPr>
          </a:p>
        </p:txBody>
      </p:sp>
      <p:cxnSp>
        <p:nvCxnSpPr>
          <p:cNvPr id="87" name="Straight Arrow Connector 86">
            <a:extLst>
              <a:ext uri="{FF2B5EF4-FFF2-40B4-BE49-F238E27FC236}">
                <a16:creationId xmlns:a16="http://schemas.microsoft.com/office/drawing/2014/main" id="{3A551040-81FF-DBB5-2D09-63761BBAFAD6}"/>
              </a:ext>
            </a:extLst>
          </p:cNvPr>
          <p:cNvCxnSpPr>
            <a:endCxn id="86" idx="1"/>
          </p:cNvCxnSpPr>
          <p:nvPr/>
        </p:nvCxnSpPr>
        <p:spPr>
          <a:xfrm>
            <a:off x="4522879" y="4060308"/>
            <a:ext cx="3627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1826550E-8FA4-DD38-BEC7-F1E65BE52613}"/>
              </a:ext>
            </a:extLst>
          </p:cNvPr>
          <p:cNvCxnSpPr/>
          <p:nvPr/>
        </p:nvCxnSpPr>
        <p:spPr>
          <a:xfrm>
            <a:off x="5943599" y="4060308"/>
            <a:ext cx="3627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Top Corners Rounded 88">
            <a:extLst>
              <a:ext uri="{FF2B5EF4-FFF2-40B4-BE49-F238E27FC236}">
                <a16:creationId xmlns:a16="http://schemas.microsoft.com/office/drawing/2014/main" id="{56809AD1-9907-2406-AA42-771F8D18BA6E}"/>
              </a:ext>
            </a:extLst>
          </p:cNvPr>
          <p:cNvSpPr/>
          <p:nvPr/>
        </p:nvSpPr>
        <p:spPr>
          <a:xfrm>
            <a:off x="6306335" y="3707207"/>
            <a:ext cx="1428279" cy="749825"/>
          </a:xfrm>
          <a:prstGeom prst="round2Same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Reconstructed Image B(Dehazed)</a:t>
            </a:r>
            <a:endParaRPr lang="en-IN" dirty="0">
              <a:solidFill>
                <a:schemeClr val="accent1"/>
              </a:solidFill>
            </a:endParaRPr>
          </a:p>
        </p:txBody>
      </p:sp>
      <p:cxnSp>
        <p:nvCxnSpPr>
          <p:cNvPr id="90" name="Connector: Curved 89">
            <a:extLst>
              <a:ext uri="{FF2B5EF4-FFF2-40B4-BE49-F238E27FC236}">
                <a16:creationId xmlns:a16="http://schemas.microsoft.com/office/drawing/2014/main" id="{43183D60-BAB3-9209-2CEA-35D615E89329}"/>
              </a:ext>
            </a:extLst>
          </p:cNvPr>
          <p:cNvCxnSpPr>
            <a:cxnSpLocks/>
            <a:stCxn id="33" idx="1"/>
            <a:endCxn id="52" idx="0"/>
          </p:cNvCxnSpPr>
          <p:nvPr/>
        </p:nvCxnSpPr>
        <p:spPr>
          <a:xfrm rot="16200000" flipH="1">
            <a:off x="2005945" y="648269"/>
            <a:ext cx="580892" cy="318717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0A96B24D-D2B5-3A89-5166-5CAD923475E5}"/>
              </a:ext>
            </a:extLst>
          </p:cNvPr>
          <p:cNvCxnSpPr>
            <a:cxnSpLocks/>
            <a:endCxn id="52" idx="2"/>
          </p:cNvCxnSpPr>
          <p:nvPr/>
        </p:nvCxnSpPr>
        <p:spPr>
          <a:xfrm flipV="1">
            <a:off x="3889978" y="3053739"/>
            <a:ext cx="1" cy="653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4842FA22-6640-CB80-77C6-25B3183CFB80}"/>
              </a:ext>
            </a:extLst>
          </p:cNvPr>
          <p:cNvCxnSpPr>
            <a:stCxn id="55" idx="3"/>
          </p:cNvCxnSpPr>
          <p:nvPr/>
        </p:nvCxnSpPr>
        <p:spPr>
          <a:xfrm>
            <a:off x="1647431" y="2793021"/>
            <a:ext cx="3476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CB10559-D57F-9D67-49D2-B016A8854D36}"/>
              </a:ext>
            </a:extLst>
          </p:cNvPr>
          <p:cNvCxnSpPr/>
          <p:nvPr/>
        </p:nvCxnSpPr>
        <p:spPr>
          <a:xfrm>
            <a:off x="4596559" y="2793021"/>
            <a:ext cx="3476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F490B3E7-28FD-D7F7-BB19-3EC916344287}"/>
              </a:ext>
            </a:extLst>
          </p:cNvPr>
          <p:cNvSpPr/>
          <p:nvPr/>
        </p:nvSpPr>
        <p:spPr>
          <a:xfrm>
            <a:off x="1993168" y="2430749"/>
            <a:ext cx="976744" cy="7494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Real/Fake</a:t>
            </a:r>
            <a:endParaRPr lang="en-IN" dirty="0">
              <a:solidFill>
                <a:schemeClr val="accent1"/>
              </a:solidFill>
            </a:endParaRPr>
          </a:p>
        </p:txBody>
      </p:sp>
      <p:sp>
        <p:nvSpPr>
          <p:cNvPr id="104" name="Oval 103">
            <a:extLst>
              <a:ext uri="{FF2B5EF4-FFF2-40B4-BE49-F238E27FC236}">
                <a16:creationId xmlns:a16="http://schemas.microsoft.com/office/drawing/2014/main" id="{28DA753A-C055-E085-2CA0-E01FC09DDE2B}"/>
              </a:ext>
            </a:extLst>
          </p:cNvPr>
          <p:cNvSpPr/>
          <p:nvPr/>
        </p:nvSpPr>
        <p:spPr>
          <a:xfrm>
            <a:off x="4958038" y="2392219"/>
            <a:ext cx="976744" cy="7494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Real/Fake</a:t>
            </a:r>
            <a:endParaRPr lang="en-IN" dirty="0">
              <a:solidFill>
                <a:schemeClr val="accent1"/>
              </a:solidFill>
            </a:endParaRPr>
          </a:p>
        </p:txBody>
      </p:sp>
      <p:cxnSp>
        <p:nvCxnSpPr>
          <p:cNvPr id="3" name="Straight Arrow Connector 2">
            <a:extLst>
              <a:ext uri="{FF2B5EF4-FFF2-40B4-BE49-F238E27FC236}">
                <a16:creationId xmlns:a16="http://schemas.microsoft.com/office/drawing/2014/main" id="{E46615EA-6574-38C7-D793-9DFAF282FF83}"/>
              </a:ext>
            </a:extLst>
          </p:cNvPr>
          <p:cNvCxnSpPr>
            <a:cxnSpLocks/>
            <a:stCxn id="53" idx="3"/>
            <a:endCxn id="55" idx="2"/>
          </p:cNvCxnSpPr>
          <p:nvPr/>
        </p:nvCxnSpPr>
        <p:spPr>
          <a:xfrm flipV="1">
            <a:off x="940851" y="3053739"/>
            <a:ext cx="0" cy="601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grpSp>
        <p:nvGrpSpPr>
          <p:cNvPr id="7" name="Google Shape;64;p14">
            <a:extLst>
              <a:ext uri="{FF2B5EF4-FFF2-40B4-BE49-F238E27FC236}">
                <a16:creationId xmlns:a16="http://schemas.microsoft.com/office/drawing/2014/main" id="{DB25CEDE-268B-FD3E-1044-376C138B3478}"/>
              </a:ext>
            </a:extLst>
          </p:cNvPr>
          <p:cNvGrpSpPr/>
          <p:nvPr/>
        </p:nvGrpSpPr>
        <p:grpSpPr>
          <a:xfrm>
            <a:off x="0" y="4728032"/>
            <a:ext cx="9144000" cy="415468"/>
            <a:chOff x="0" y="4782300"/>
            <a:chExt cx="9144000" cy="415468"/>
          </a:xfrm>
        </p:grpSpPr>
        <p:sp>
          <p:nvSpPr>
            <p:cNvPr id="8" name="Google Shape;65;p14">
              <a:extLst>
                <a:ext uri="{FF2B5EF4-FFF2-40B4-BE49-F238E27FC236}">
                  <a16:creationId xmlns:a16="http://schemas.microsoft.com/office/drawing/2014/main" id="{A06280B2-6125-22C2-80B4-EF3763511716}"/>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6;p14">
              <a:extLst>
                <a:ext uri="{FF2B5EF4-FFF2-40B4-BE49-F238E27FC236}">
                  <a16:creationId xmlns:a16="http://schemas.microsoft.com/office/drawing/2014/main" id="{DA81A7C5-375A-A707-EA0A-AEEE35FEB9DA}"/>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4D8736C-22D2-3C9F-8782-B7778203547F}"/>
                  </a:ext>
                </a:extLst>
              </p:cNvPr>
              <p:cNvSpPr txBox="1"/>
              <p:nvPr/>
            </p:nvSpPr>
            <p:spPr>
              <a:xfrm>
                <a:off x="355180" y="533253"/>
                <a:ext cx="5250062" cy="230832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sym typeface="Wingdings" panose="05000000000000000000" pitchFamily="2" charset="2"/>
                  </a:rPr>
                  <a:t> </a:t>
                </a:r>
                <a:r>
                  <a:rPr lang="en-US" sz="1600" dirty="0">
                    <a:latin typeface="Calibri" panose="020F0502020204030204" pitchFamily="34" charset="0"/>
                    <a:cs typeface="Calibri" panose="020F0502020204030204" pitchFamily="34" charset="0"/>
                  </a:rPr>
                  <a:t>Our model contains two mapping functions:</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G : X</a:t>
                </a:r>
                <a:r>
                  <a:rPr lang="en-US" sz="1600" dirty="0">
                    <a:latin typeface="Calibri" panose="020F0502020204030204" pitchFamily="34" charset="0"/>
                    <a:cs typeface="Calibri" panose="020F0502020204030204" pitchFamily="34" charset="0"/>
                    <a:sym typeface="Wingdings" panose="05000000000000000000" pitchFamily="2" charset="2"/>
                  </a:rPr>
                  <a:t>Y</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sym typeface="Wingdings" panose="05000000000000000000" pitchFamily="2" charset="2"/>
                  </a:rPr>
                  <a:t>F :  YX</a:t>
                </a:r>
              </a:p>
              <a:p>
                <a:pPr marL="285750" indent="-285750">
                  <a:buFont typeface="Wingdings" panose="05000000000000000000" pitchFamily="2" charset="2"/>
                  <a:buChar char="à"/>
                </a:pPr>
                <a:r>
                  <a:rPr lang="en-US" sz="1600" dirty="0">
                    <a:latin typeface="Calibri" panose="020F0502020204030204" pitchFamily="34" charset="0"/>
                    <a:cs typeface="Calibri" panose="020F0502020204030204" pitchFamily="34" charset="0"/>
                    <a:sym typeface="Wingdings" panose="05000000000000000000" pitchFamily="2" charset="2"/>
                  </a:rPr>
                  <a:t>It contains associated adversarial discriminators </a:t>
                </a:r>
                <a14:m>
                  <m:oMath xmlns:m="http://schemas.openxmlformats.org/officeDocument/2006/math">
                    <m:sSub>
                      <m:sSubPr>
                        <m:ctrlPr>
                          <a:rPr lang="en-US" sz="1600" i="1" smtClean="0">
                            <a:solidFill>
                              <a:schemeClr val="accent1"/>
                            </a:solidFill>
                            <a:latin typeface="Cambria Math" panose="02040503050406030204" pitchFamily="18" charset="0"/>
                            <a:sym typeface="Wingdings" panose="05000000000000000000" pitchFamily="2" charset="2"/>
                          </a:rPr>
                        </m:ctrlPr>
                      </m:sSubPr>
                      <m:e>
                        <m:r>
                          <a:rPr lang="en-US" sz="1600" b="0" i="1" smtClean="0">
                            <a:solidFill>
                              <a:schemeClr val="accent1"/>
                            </a:solidFill>
                            <a:latin typeface="Cambria Math" panose="02040503050406030204" pitchFamily="18" charset="0"/>
                            <a:sym typeface="Wingdings" panose="05000000000000000000" pitchFamily="2" charset="2"/>
                          </a:rPr>
                          <m:t>𝐷</m:t>
                        </m:r>
                      </m:e>
                      <m:sub>
                        <m:r>
                          <a:rPr lang="en-US" sz="1600" b="0" i="1" smtClean="0">
                            <a:solidFill>
                              <a:schemeClr val="accent1"/>
                            </a:solidFill>
                            <a:latin typeface="Cambria Math" panose="02040503050406030204" pitchFamily="18" charset="0"/>
                            <a:sym typeface="Wingdings" panose="05000000000000000000" pitchFamily="2" charset="2"/>
                          </a:rPr>
                          <m:t>𝑌</m:t>
                        </m:r>
                      </m:sub>
                    </m:sSub>
                    <m:r>
                      <a:rPr lang="en-US" sz="1600" b="0" i="0" smtClean="0">
                        <a:solidFill>
                          <a:schemeClr val="accent1"/>
                        </a:solidFill>
                        <a:latin typeface="Cambria Math" panose="02040503050406030204" pitchFamily="18" charset="0"/>
                        <a:sym typeface="Wingdings" panose="05000000000000000000" pitchFamily="2" charset="2"/>
                      </a:rPr>
                      <m:t> </m:t>
                    </m:r>
                  </m:oMath>
                </a14:m>
                <a:r>
                  <a:rPr lang="en-IN" sz="1600" dirty="0">
                    <a:latin typeface="Calibri" panose="020F0502020204030204" pitchFamily="34" charset="0"/>
                    <a:cs typeface="Calibri" panose="020F0502020204030204" pitchFamily="34" charset="0"/>
                  </a:rPr>
                  <a:t>and </a:t>
                </a:r>
                <a14:m>
                  <m:oMath xmlns:m="http://schemas.openxmlformats.org/officeDocument/2006/math">
                    <m:sSub>
                      <m:sSubPr>
                        <m:ctrlPr>
                          <a:rPr lang="en-US" sz="1600" i="1">
                            <a:solidFill>
                              <a:schemeClr val="accent1"/>
                            </a:solidFill>
                            <a:latin typeface="Cambria Math" panose="02040503050406030204" pitchFamily="18" charset="0"/>
                            <a:sym typeface="Wingdings" panose="05000000000000000000" pitchFamily="2" charset="2"/>
                          </a:rPr>
                        </m:ctrlPr>
                      </m:sSubPr>
                      <m:e>
                        <m:r>
                          <a:rPr lang="en-US" sz="1600" i="1">
                            <a:solidFill>
                              <a:schemeClr val="accent1"/>
                            </a:solidFill>
                            <a:latin typeface="Cambria Math" panose="02040503050406030204" pitchFamily="18" charset="0"/>
                            <a:sym typeface="Wingdings" panose="05000000000000000000" pitchFamily="2" charset="2"/>
                          </a:rPr>
                          <m:t>𝐷</m:t>
                        </m:r>
                      </m:e>
                      <m:sub>
                        <m:r>
                          <a:rPr lang="en-US" sz="1600" b="0" i="1" smtClean="0">
                            <a:solidFill>
                              <a:schemeClr val="accent1"/>
                            </a:solidFill>
                            <a:latin typeface="Cambria Math" panose="02040503050406030204" pitchFamily="18" charset="0"/>
                            <a:sym typeface="Wingdings" panose="05000000000000000000" pitchFamily="2" charset="2"/>
                          </a:rPr>
                          <m:t>𝑋</m:t>
                        </m:r>
                      </m:sub>
                    </m:sSub>
                  </m:oMath>
                </a14:m>
                <a:endParaRPr lang="en-US" sz="1600" i="1" dirty="0">
                  <a:solidFill>
                    <a:schemeClr val="accent1"/>
                  </a:solidFill>
                  <a:latin typeface="Calibri" panose="020F0502020204030204" pitchFamily="34" charset="0"/>
                  <a:cs typeface="Calibri" panose="020F0502020204030204" pitchFamily="34" charset="0"/>
                  <a:sym typeface="Wingdings" panose="05000000000000000000" pitchFamily="2" charset="2"/>
                </a:endParaRPr>
              </a:p>
              <a:p>
                <a:pPr marL="285750" indent="-285750">
                  <a:buFont typeface="Wingdings" panose="05000000000000000000" pitchFamily="2" charset="2"/>
                  <a:buChar char="à"/>
                </a:pPr>
                <a14:m>
                  <m:oMath xmlns:m="http://schemas.openxmlformats.org/officeDocument/2006/math">
                    <m:r>
                      <a:rPr lang="en-US" sz="1600">
                        <a:solidFill>
                          <a:schemeClr val="accent1"/>
                        </a:solidFill>
                        <a:latin typeface="Cambria Math" panose="02040503050406030204" pitchFamily="18" charset="0"/>
                        <a:sym typeface="Wingdings" panose="05000000000000000000" pitchFamily="2" charset="2"/>
                      </a:rPr>
                      <m:t> </m:t>
                    </m:r>
                    <m:sSub>
                      <m:sSubPr>
                        <m:ctrlPr>
                          <a:rPr lang="en-US" sz="1600" i="1">
                            <a:solidFill>
                              <a:schemeClr val="accent1"/>
                            </a:solidFill>
                            <a:latin typeface="Cambria Math" panose="02040503050406030204" pitchFamily="18" charset="0"/>
                            <a:sym typeface="Wingdings" panose="05000000000000000000" pitchFamily="2" charset="2"/>
                          </a:rPr>
                        </m:ctrlPr>
                      </m:sSubPr>
                      <m:e>
                        <m:r>
                          <a:rPr lang="en-US" sz="1600" i="1">
                            <a:solidFill>
                              <a:schemeClr val="accent1"/>
                            </a:solidFill>
                            <a:latin typeface="Cambria Math" panose="02040503050406030204" pitchFamily="18" charset="0"/>
                            <a:sym typeface="Wingdings" panose="05000000000000000000" pitchFamily="2" charset="2"/>
                          </a:rPr>
                          <m:t>𝐷</m:t>
                        </m:r>
                      </m:e>
                      <m:sub>
                        <m:r>
                          <a:rPr lang="en-US" sz="1600" i="1">
                            <a:solidFill>
                              <a:schemeClr val="accent1"/>
                            </a:solidFill>
                            <a:latin typeface="Cambria Math" panose="02040503050406030204" pitchFamily="18" charset="0"/>
                            <a:sym typeface="Wingdings" panose="05000000000000000000" pitchFamily="2" charset="2"/>
                          </a:rPr>
                          <m:t>𝑌</m:t>
                        </m:r>
                      </m:sub>
                    </m:sSub>
                  </m:oMath>
                </a14:m>
                <a:r>
                  <a:rPr lang="en-IN" sz="1600" dirty="0">
                    <a:latin typeface="Calibri" panose="020F0502020204030204" pitchFamily="34" charset="0"/>
                    <a:cs typeface="Calibri" panose="020F0502020204030204" pitchFamily="34" charset="0"/>
                  </a:rPr>
                  <a:t> encourages G to generate dehazed images such that it is indistinguishable from Y.</a:t>
                </a:r>
              </a:p>
              <a:p>
                <a:pPr marL="285750" indent="-285750">
                  <a:buFont typeface="Wingdings" panose="05000000000000000000" pitchFamily="2" charset="2"/>
                  <a:buChar char="à"/>
                </a:pPr>
                <a14:m>
                  <m:oMath xmlns:m="http://schemas.openxmlformats.org/officeDocument/2006/math">
                    <m:sSub>
                      <m:sSubPr>
                        <m:ctrlPr>
                          <a:rPr lang="en-US" sz="1600" i="1" smtClean="0">
                            <a:solidFill>
                              <a:schemeClr val="accent1"/>
                            </a:solidFill>
                            <a:latin typeface="Cambria Math" panose="02040503050406030204" pitchFamily="18" charset="0"/>
                            <a:sym typeface="Wingdings" panose="05000000000000000000" pitchFamily="2" charset="2"/>
                          </a:rPr>
                        </m:ctrlPr>
                      </m:sSubPr>
                      <m:e>
                        <m:r>
                          <a:rPr lang="en-US" sz="1600" b="0" i="1" smtClean="0">
                            <a:solidFill>
                              <a:schemeClr val="accent1"/>
                            </a:solidFill>
                            <a:latin typeface="Cambria Math" panose="02040503050406030204" pitchFamily="18" charset="0"/>
                            <a:sym typeface="Wingdings" panose="05000000000000000000" pitchFamily="2" charset="2"/>
                          </a:rPr>
                          <m:t>𝐷</m:t>
                        </m:r>
                      </m:e>
                      <m:sub>
                        <m:r>
                          <a:rPr lang="en-US" sz="1600" b="0" i="1" smtClean="0">
                            <a:solidFill>
                              <a:schemeClr val="accent1"/>
                            </a:solidFill>
                            <a:latin typeface="Cambria Math" panose="02040503050406030204" pitchFamily="18" charset="0"/>
                            <a:sym typeface="Wingdings" panose="05000000000000000000" pitchFamily="2" charset="2"/>
                          </a:rPr>
                          <m:t>𝑋</m:t>
                        </m:r>
                      </m:sub>
                    </m:sSub>
                  </m:oMath>
                </a14:m>
                <a:r>
                  <a:rPr lang="en-IN" sz="1600" dirty="0">
                    <a:latin typeface="Calibri" panose="020F0502020204030204" pitchFamily="34" charset="0"/>
                    <a:cs typeface="Calibri" panose="020F0502020204030204" pitchFamily="34" charset="0"/>
                  </a:rPr>
                  <a:t> encourages F to generate hazed images such that it is indistinguishable from X.</a:t>
                </a:r>
              </a:p>
            </p:txBody>
          </p:sp>
        </mc:Choice>
        <mc:Fallback xmlns="">
          <p:sp>
            <p:nvSpPr>
              <p:cNvPr id="2" name="TextBox 1">
                <a:extLst>
                  <a:ext uri="{FF2B5EF4-FFF2-40B4-BE49-F238E27FC236}">
                    <a16:creationId xmlns:a16="http://schemas.microsoft.com/office/drawing/2014/main" id="{54D8736C-22D2-3C9F-8782-B7778203547F}"/>
                  </a:ext>
                </a:extLst>
              </p:cNvPr>
              <p:cNvSpPr txBox="1">
                <a:spLocks noRot="1" noChangeAspect="1" noMove="1" noResize="1" noEditPoints="1" noAdjustHandles="1" noChangeArrowheads="1" noChangeShapeType="1" noTextEdit="1"/>
              </p:cNvSpPr>
              <p:nvPr/>
            </p:nvSpPr>
            <p:spPr>
              <a:xfrm>
                <a:off x="355180" y="533253"/>
                <a:ext cx="5250062" cy="2308324"/>
              </a:xfrm>
              <a:prstGeom prst="rect">
                <a:avLst/>
              </a:prstGeom>
              <a:blipFill>
                <a:blip r:embed="rId3"/>
                <a:stretch>
                  <a:fillRect l="-581" t="-1055" b="-237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E829DA4F-14D9-655F-D241-446A60100990}"/>
                  </a:ext>
                </a:extLst>
              </p:cNvPr>
              <p:cNvSpPr/>
              <p:nvPr/>
            </p:nvSpPr>
            <p:spPr>
              <a:xfrm>
                <a:off x="5456172" y="195151"/>
                <a:ext cx="2962354" cy="4277277"/>
              </a:xfrm>
              <a:prstGeom prst="rect">
                <a:avLst/>
              </a:prstGeom>
              <a:solidFill>
                <a:schemeClr val="tx1">
                  <a:lumMod val="20000"/>
                  <a:lumOff val="80000"/>
                </a:schemeClr>
              </a:solid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285750" lvl="1" indent="-285750">
                  <a:lnSpc>
                    <a:spcPct val="150000"/>
                  </a:lnSpc>
                  <a:buFont typeface="Arial" panose="020B0604020202020204" pitchFamily="34" charset="0"/>
                  <a:buChar char="•"/>
                </a:pPr>
                <a:r>
                  <a:rPr lang="en-US" dirty="0">
                    <a:solidFill>
                      <a:schemeClr val="accent1"/>
                    </a:solidFill>
                  </a:rPr>
                  <a:t>G – Generates Dehazed </a:t>
                </a:r>
                <a:r>
                  <a:rPr lang="en-US" dirty="0" err="1">
                    <a:solidFill>
                      <a:schemeClr val="accent1"/>
                    </a:solidFill>
                  </a:rPr>
                  <a:t>img</a:t>
                </a:r>
                <a:r>
                  <a:rPr lang="en-US" dirty="0">
                    <a:solidFill>
                      <a:schemeClr val="accent1"/>
                    </a:solidFill>
                  </a:rPr>
                  <a:t> </a:t>
                </a:r>
                <a:endParaRPr lang="en-US" dirty="0">
                  <a:solidFill>
                    <a:schemeClr val="accent1"/>
                  </a:solidFill>
                  <a:sym typeface="Wingdings" panose="05000000000000000000" pitchFamily="2" charset="2"/>
                </a:endParaRPr>
              </a:p>
              <a:p>
                <a:pPr marL="285750" lvl="1" indent="-285750">
                  <a:lnSpc>
                    <a:spcPct val="150000"/>
                  </a:lnSpc>
                  <a:buFont typeface="Arial" panose="020B0604020202020204" pitchFamily="34" charset="0"/>
                  <a:buChar char="•"/>
                </a:pPr>
                <a:r>
                  <a:rPr lang="en-US" dirty="0">
                    <a:solidFill>
                      <a:schemeClr val="accent1"/>
                    </a:solidFill>
                    <a:sym typeface="Wingdings" panose="05000000000000000000" pitchFamily="2" charset="2"/>
                  </a:rPr>
                  <a:t>F – Generates Hazed </a:t>
                </a:r>
                <a:r>
                  <a:rPr lang="en-US" dirty="0" err="1">
                    <a:solidFill>
                      <a:schemeClr val="accent1"/>
                    </a:solidFill>
                    <a:sym typeface="Wingdings" panose="05000000000000000000" pitchFamily="2" charset="2"/>
                  </a:rPr>
                  <a:t>img</a:t>
                </a:r>
                <a:endParaRPr lang="en-US" dirty="0">
                  <a:solidFill>
                    <a:schemeClr val="accent1"/>
                  </a:solidFill>
                  <a:sym typeface="Wingdings" panose="05000000000000000000" pitchFamily="2" charset="2"/>
                </a:endParaRPr>
              </a:p>
              <a:p>
                <a:pPr marL="285750" lvl="1" indent="-285750">
                  <a:lnSpc>
                    <a:spcPct val="150000"/>
                  </a:lnSpc>
                  <a:buFont typeface="Arial" panose="020B0604020202020204" pitchFamily="34" charset="0"/>
                  <a:buChar char="•"/>
                </a:pPr>
                <a14:m>
                  <m:oMath xmlns:m="http://schemas.openxmlformats.org/officeDocument/2006/math">
                    <m:sSub>
                      <m:sSubPr>
                        <m:ctrlPr>
                          <a:rPr lang="en-US" i="1" smtClean="0">
                            <a:solidFill>
                              <a:schemeClr val="accent1"/>
                            </a:solidFill>
                            <a:latin typeface="Cambria Math" panose="02040503050406030204" pitchFamily="18" charset="0"/>
                            <a:sym typeface="Wingdings" panose="05000000000000000000" pitchFamily="2" charset="2"/>
                          </a:rPr>
                        </m:ctrlPr>
                      </m:sSubPr>
                      <m:e>
                        <m:r>
                          <a:rPr lang="en-US" b="0" i="1" smtClean="0">
                            <a:solidFill>
                              <a:schemeClr val="accent1"/>
                            </a:solidFill>
                            <a:latin typeface="Cambria Math" panose="02040503050406030204" pitchFamily="18" charset="0"/>
                            <a:sym typeface="Wingdings" panose="05000000000000000000" pitchFamily="2" charset="2"/>
                          </a:rPr>
                          <m:t>𝐷</m:t>
                        </m:r>
                      </m:e>
                      <m:sub>
                        <m:r>
                          <a:rPr lang="en-US" b="0" i="1" smtClean="0">
                            <a:solidFill>
                              <a:schemeClr val="accent1"/>
                            </a:solidFill>
                            <a:latin typeface="Cambria Math" panose="02040503050406030204" pitchFamily="18" charset="0"/>
                            <a:sym typeface="Wingdings" panose="05000000000000000000" pitchFamily="2" charset="2"/>
                          </a:rPr>
                          <m:t>𝑌</m:t>
                        </m:r>
                      </m:sub>
                    </m:sSub>
                    <m:r>
                      <a:rPr lang="en-US" b="0" i="0" smtClean="0">
                        <a:solidFill>
                          <a:schemeClr val="accent1"/>
                        </a:solidFill>
                        <a:latin typeface="Cambria Math" panose="02040503050406030204" pitchFamily="18" charset="0"/>
                        <a:sym typeface="Wingdings" panose="05000000000000000000" pitchFamily="2" charset="2"/>
                      </a:rPr>
                      <m:t> </m:t>
                    </m:r>
                  </m:oMath>
                </a14:m>
                <a:r>
                  <a:rPr lang="en-US" dirty="0">
                    <a:solidFill>
                      <a:schemeClr val="accent1"/>
                    </a:solidFill>
                    <a:sym typeface="Wingdings" panose="05000000000000000000" pitchFamily="2" charset="2"/>
                  </a:rPr>
                  <a:t>- Discriminator B</a:t>
                </a:r>
              </a:p>
              <a:p>
                <a:pPr marL="285750" lvl="1" indent="-285750">
                  <a:lnSpc>
                    <a:spcPct val="150000"/>
                  </a:lnSpc>
                  <a:buFont typeface="Arial" panose="020B0604020202020204" pitchFamily="34" charset="0"/>
                  <a:buChar char="•"/>
                </a:pPr>
                <a14:m>
                  <m:oMath xmlns:m="http://schemas.openxmlformats.org/officeDocument/2006/math">
                    <m:sSub>
                      <m:sSubPr>
                        <m:ctrlPr>
                          <a:rPr lang="en-US" i="1" smtClean="0">
                            <a:solidFill>
                              <a:schemeClr val="accent1"/>
                            </a:solidFill>
                            <a:latin typeface="Cambria Math" panose="02040503050406030204" pitchFamily="18" charset="0"/>
                            <a:sym typeface="Wingdings" panose="05000000000000000000" pitchFamily="2" charset="2"/>
                          </a:rPr>
                        </m:ctrlPr>
                      </m:sSubPr>
                      <m:e>
                        <m:r>
                          <a:rPr lang="en-US" b="0" i="1" smtClean="0">
                            <a:solidFill>
                              <a:schemeClr val="accent1"/>
                            </a:solidFill>
                            <a:latin typeface="Cambria Math" panose="02040503050406030204" pitchFamily="18" charset="0"/>
                            <a:sym typeface="Wingdings" panose="05000000000000000000" pitchFamily="2" charset="2"/>
                          </a:rPr>
                          <m:t>𝐷</m:t>
                        </m:r>
                      </m:e>
                      <m:sub>
                        <m:r>
                          <a:rPr lang="en-US" b="0" i="1" smtClean="0">
                            <a:solidFill>
                              <a:schemeClr val="accent1"/>
                            </a:solidFill>
                            <a:latin typeface="Cambria Math" panose="02040503050406030204" pitchFamily="18" charset="0"/>
                            <a:sym typeface="Wingdings" panose="05000000000000000000" pitchFamily="2" charset="2"/>
                          </a:rPr>
                          <m:t>𝑋</m:t>
                        </m:r>
                      </m:sub>
                    </m:sSub>
                    <m:r>
                      <a:rPr lang="en-US" b="0" i="0" smtClean="0">
                        <a:solidFill>
                          <a:schemeClr val="accent1"/>
                        </a:solidFill>
                        <a:latin typeface="Cambria Math" panose="02040503050406030204" pitchFamily="18" charset="0"/>
                        <a:sym typeface="Wingdings" panose="05000000000000000000" pitchFamily="2" charset="2"/>
                      </a:rPr>
                      <m:t> </m:t>
                    </m:r>
                  </m:oMath>
                </a14:m>
                <a:r>
                  <a:rPr lang="en-US" dirty="0">
                    <a:solidFill>
                      <a:schemeClr val="accent1"/>
                    </a:solidFill>
                    <a:sym typeface="Wingdings" panose="05000000000000000000" pitchFamily="2" charset="2"/>
                  </a:rPr>
                  <a:t>- Discriminator A</a:t>
                </a:r>
              </a:p>
              <a:p>
                <a:pPr marL="285750" lvl="1" indent="-285750">
                  <a:lnSpc>
                    <a:spcPct val="150000"/>
                  </a:lnSpc>
                  <a:buFont typeface="Arial" panose="020B0604020202020204" pitchFamily="34" charset="0"/>
                  <a:buChar char="•"/>
                </a:pPr>
                <a:r>
                  <a:rPr lang="en-US" dirty="0">
                    <a:solidFill>
                      <a:schemeClr val="accent1"/>
                    </a:solidFill>
                    <a:sym typeface="Wingdings" panose="05000000000000000000" pitchFamily="2" charset="2"/>
                  </a:rPr>
                  <a:t>X – Real Image A (Hazed)</a:t>
                </a:r>
              </a:p>
              <a:p>
                <a:pPr marL="285750" lvl="1" indent="-285750">
                  <a:lnSpc>
                    <a:spcPct val="150000"/>
                  </a:lnSpc>
                  <a:buFont typeface="Arial" panose="020B0604020202020204" pitchFamily="34" charset="0"/>
                  <a:buChar char="•"/>
                </a:pPr>
                <a:r>
                  <a:rPr lang="en-US" dirty="0">
                    <a:solidFill>
                      <a:schemeClr val="accent1"/>
                    </a:solidFill>
                    <a:sym typeface="Wingdings" panose="05000000000000000000" pitchFamily="2" charset="2"/>
                  </a:rPr>
                  <a:t>Y– Real Image B (Dehazed)</a:t>
                </a:r>
              </a:p>
              <a:p>
                <a:pPr marL="285750" lvl="1" indent="-285750">
                  <a:lnSpc>
                    <a:spcPct val="150000"/>
                  </a:lnSpc>
                  <a:buFont typeface="Arial" panose="020B0604020202020204" pitchFamily="34" charset="0"/>
                  <a:buChar char="•"/>
                </a:pPr>
                <a14:m>
                  <m:oMath xmlns:m="http://schemas.openxmlformats.org/officeDocument/2006/math">
                    <m:acc>
                      <m:accPr>
                        <m:chr m:val="̂"/>
                        <m:ctrlPr>
                          <a:rPr lang="en-US" i="1" smtClean="0">
                            <a:solidFill>
                              <a:schemeClr val="accent1"/>
                            </a:solidFill>
                            <a:latin typeface="Cambria Math" panose="02040503050406030204" pitchFamily="18" charset="0"/>
                            <a:sym typeface="Wingdings" panose="05000000000000000000" pitchFamily="2" charset="2"/>
                          </a:rPr>
                        </m:ctrlPr>
                      </m:accPr>
                      <m:e>
                        <m:r>
                          <a:rPr lang="en-US" b="0" i="1" smtClean="0">
                            <a:solidFill>
                              <a:schemeClr val="accent1"/>
                            </a:solidFill>
                            <a:latin typeface="Cambria Math" panose="02040503050406030204" pitchFamily="18" charset="0"/>
                            <a:sym typeface="Wingdings" panose="05000000000000000000" pitchFamily="2" charset="2"/>
                          </a:rPr>
                          <m:t>𝑋</m:t>
                        </m:r>
                      </m:e>
                    </m:acc>
                  </m:oMath>
                </a14:m>
                <a:r>
                  <a:rPr lang="en-US" dirty="0">
                    <a:solidFill>
                      <a:schemeClr val="accent1"/>
                    </a:solidFill>
                    <a:sym typeface="Wingdings" panose="05000000000000000000" pitchFamily="2" charset="2"/>
                  </a:rPr>
                  <a:t>– Fake Image A (Hazed)</a:t>
                </a:r>
              </a:p>
              <a:p>
                <a:pPr marL="285750" lvl="1" indent="-285750">
                  <a:lnSpc>
                    <a:spcPct val="150000"/>
                  </a:lnSpc>
                  <a:buFont typeface="Arial" panose="020B0604020202020204" pitchFamily="34" charset="0"/>
                  <a:buChar char="•"/>
                </a:pPr>
                <a14:m>
                  <m:oMath xmlns:m="http://schemas.openxmlformats.org/officeDocument/2006/math">
                    <m:acc>
                      <m:accPr>
                        <m:chr m:val="̂"/>
                        <m:ctrlPr>
                          <a:rPr lang="en-US" i="1" smtClean="0">
                            <a:solidFill>
                              <a:schemeClr val="accent1"/>
                            </a:solidFill>
                            <a:latin typeface="Cambria Math" panose="02040503050406030204" pitchFamily="18" charset="0"/>
                            <a:sym typeface="Wingdings" panose="05000000000000000000" pitchFamily="2" charset="2"/>
                          </a:rPr>
                        </m:ctrlPr>
                      </m:accPr>
                      <m:e>
                        <m:r>
                          <a:rPr lang="en-US" b="0" i="1" smtClean="0">
                            <a:solidFill>
                              <a:schemeClr val="accent1"/>
                            </a:solidFill>
                            <a:latin typeface="Cambria Math" panose="02040503050406030204" pitchFamily="18" charset="0"/>
                            <a:sym typeface="Wingdings" panose="05000000000000000000" pitchFamily="2" charset="2"/>
                          </a:rPr>
                          <m:t>𝑌</m:t>
                        </m:r>
                      </m:e>
                    </m:acc>
                  </m:oMath>
                </a14:m>
                <a:r>
                  <a:rPr lang="en-US" dirty="0">
                    <a:solidFill>
                      <a:schemeClr val="accent1"/>
                    </a:solidFill>
                    <a:sym typeface="Wingdings" panose="05000000000000000000" pitchFamily="2" charset="2"/>
                  </a:rPr>
                  <a:t>– Fake Image B (Dehazed)</a:t>
                </a:r>
              </a:p>
              <a:p>
                <a:endParaRPr lang="en-US" dirty="0">
                  <a:solidFill>
                    <a:schemeClr val="accent1"/>
                  </a:solidFill>
                  <a:sym typeface="Wingdings" panose="05000000000000000000" pitchFamily="2" charset="2"/>
                </a:endParaRPr>
              </a:p>
              <a:p>
                <a:pPr marL="285750" indent="-285750">
                  <a:buFont typeface="Arial" panose="020B0604020202020204" pitchFamily="34" charset="0"/>
                  <a:buChar char="•"/>
                </a:pPr>
                <a:endParaRPr lang="en-US" dirty="0">
                  <a:solidFill>
                    <a:schemeClr val="accent1"/>
                  </a:solidFill>
                  <a:sym typeface="Wingdings" panose="05000000000000000000" pitchFamily="2" charset="2"/>
                </a:endParaRPr>
              </a:p>
              <a:p>
                <a:pPr marL="285750" indent="-285750">
                  <a:buFont typeface="Arial" panose="020B0604020202020204" pitchFamily="34" charset="0"/>
                  <a:buChar char="•"/>
                </a:pPr>
                <a:endParaRPr lang="en-US" dirty="0">
                  <a:solidFill>
                    <a:schemeClr val="accent1"/>
                  </a:solidFill>
                  <a:sym typeface="Wingdings" panose="05000000000000000000" pitchFamily="2" charset="2"/>
                </a:endParaRPr>
              </a:p>
              <a:p>
                <a:endParaRPr lang="en-IN" dirty="0">
                  <a:solidFill>
                    <a:schemeClr val="accent1"/>
                  </a:solidFill>
                </a:endParaRPr>
              </a:p>
            </p:txBody>
          </p:sp>
        </mc:Choice>
        <mc:Fallback xmlns="">
          <p:sp>
            <p:nvSpPr>
              <p:cNvPr id="3" name="Rectangle 2">
                <a:extLst>
                  <a:ext uri="{FF2B5EF4-FFF2-40B4-BE49-F238E27FC236}">
                    <a16:creationId xmlns:a16="http://schemas.microsoft.com/office/drawing/2014/main" id="{E829DA4F-14D9-655F-D241-446A60100990}"/>
                  </a:ext>
                </a:extLst>
              </p:cNvPr>
              <p:cNvSpPr>
                <a:spLocks noRot="1" noChangeAspect="1" noMove="1" noResize="1" noEditPoints="1" noAdjustHandles="1" noChangeArrowheads="1" noChangeShapeType="1" noTextEdit="1"/>
              </p:cNvSpPr>
              <p:nvPr/>
            </p:nvSpPr>
            <p:spPr>
              <a:xfrm>
                <a:off x="5456172" y="195151"/>
                <a:ext cx="2962354" cy="4277277"/>
              </a:xfrm>
              <a:prstGeom prst="rect">
                <a:avLst/>
              </a:prstGeom>
              <a:blipFill>
                <a:blip r:embed="rId4"/>
                <a:stretch>
                  <a:fillRect/>
                </a:stretch>
              </a:blipFill>
              <a:ln>
                <a:solidFill>
                  <a:schemeClr val="tx1">
                    <a:lumMod val="50000"/>
                  </a:schemeClr>
                </a:solidFill>
              </a:ln>
            </p:spPr>
            <p:txBody>
              <a:bodyPr/>
              <a:lstStyle/>
              <a:p>
                <a:r>
                  <a:rPr lang="en-IN">
                    <a:noFill/>
                  </a:rPr>
                  <a:t> </a:t>
                </a:r>
              </a:p>
            </p:txBody>
          </p:sp>
        </mc:Fallback>
      </mc:AlternateContent>
      <p:pic>
        <p:nvPicPr>
          <p:cNvPr id="4" name="Picture 3">
            <a:extLst>
              <a:ext uri="{FF2B5EF4-FFF2-40B4-BE49-F238E27FC236}">
                <a16:creationId xmlns:a16="http://schemas.microsoft.com/office/drawing/2014/main" id="{2DE69E78-5598-893F-EDB7-6CEDF56A4354}"/>
              </a:ext>
            </a:extLst>
          </p:cNvPr>
          <p:cNvPicPr>
            <a:picLocks noChangeAspect="1"/>
          </p:cNvPicPr>
          <p:nvPr/>
        </p:nvPicPr>
        <p:blipFill>
          <a:blip r:embed="rId5"/>
          <a:stretch>
            <a:fillRect/>
          </a:stretch>
        </p:blipFill>
        <p:spPr>
          <a:xfrm>
            <a:off x="1974284" y="2849227"/>
            <a:ext cx="2011854" cy="1623201"/>
          </a:xfrm>
          <a:prstGeom prst="rect">
            <a:avLst/>
          </a:prstGeom>
        </p:spPr>
      </p:pic>
    </p:spTree>
    <p:extLst>
      <p:ext uri="{BB962C8B-B14F-4D97-AF65-F5344CB8AC3E}">
        <p14:creationId xmlns:p14="http://schemas.microsoft.com/office/powerpoint/2010/main" val="292921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grpSp>
        <p:nvGrpSpPr>
          <p:cNvPr id="7" name="Google Shape;64;p14">
            <a:extLst>
              <a:ext uri="{FF2B5EF4-FFF2-40B4-BE49-F238E27FC236}">
                <a16:creationId xmlns:a16="http://schemas.microsoft.com/office/drawing/2014/main" id="{DB25CEDE-268B-FD3E-1044-376C138B3478}"/>
              </a:ext>
            </a:extLst>
          </p:cNvPr>
          <p:cNvGrpSpPr/>
          <p:nvPr/>
        </p:nvGrpSpPr>
        <p:grpSpPr>
          <a:xfrm>
            <a:off x="0" y="4728032"/>
            <a:ext cx="9144000" cy="415468"/>
            <a:chOff x="0" y="4782300"/>
            <a:chExt cx="9144000" cy="415468"/>
          </a:xfrm>
        </p:grpSpPr>
        <p:sp>
          <p:nvSpPr>
            <p:cNvPr id="8" name="Google Shape;65;p14">
              <a:extLst>
                <a:ext uri="{FF2B5EF4-FFF2-40B4-BE49-F238E27FC236}">
                  <a16:creationId xmlns:a16="http://schemas.microsoft.com/office/drawing/2014/main" id="{A06280B2-6125-22C2-80B4-EF3763511716}"/>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6;p14">
              <a:extLst>
                <a:ext uri="{FF2B5EF4-FFF2-40B4-BE49-F238E27FC236}">
                  <a16:creationId xmlns:a16="http://schemas.microsoft.com/office/drawing/2014/main" id="{DA81A7C5-375A-A707-EA0A-AEEE35FEB9DA}"/>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2BA0CDC-7536-0411-7416-314444741CB7}"/>
                  </a:ext>
                </a:extLst>
              </p:cNvPr>
              <p:cNvSpPr txBox="1"/>
              <p:nvPr/>
            </p:nvSpPr>
            <p:spPr>
              <a:xfrm>
                <a:off x="564887" y="622288"/>
                <a:ext cx="7271747" cy="2062103"/>
              </a:xfrm>
              <a:prstGeom prst="rect">
                <a:avLst/>
              </a:prstGeom>
              <a:noFill/>
            </p:spPr>
            <p:txBody>
              <a:bodyPr wrap="square">
                <a:spAutoFit/>
              </a:bodyPr>
              <a:lstStyle/>
              <a:p>
                <a:pPr marL="285750" indent="-285750">
                  <a:buFont typeface="Wingdings" panose="05000000000000000000" pitchFamily="2" charset="2"/>
                  <a:buChar char="à"/>
                </a:pPr>
                <a:r>
                  <a:rPr lang="en-IN" sz="1600" dirty="0">
                    <a:latin typeface="Calibri" panose="020F0502020204030204" pitchFamily="34" charset="0"/>
                    <a:cs typeface="Calibri" panose="020F0502020204030204" pitchFamily="34" charset="0"/>
                  </a:rPr>
                  <a:t>If we translate an image A to image B and then to image A(reconstructed), the intuition is that we should arrive at where we started. So the loss between the reconstructed  image A and the real image A should be minimized and this loss is called </a:t>
                </a:r>
                <a:r>
                  <a:rPr lang="en-IN" sz="1600" b="1" dirty="0">
                    <a:latin typeface="Calibri" panose="020F0502020204030204" pitchFamily="34" charset="0"/>
                    <a:cs typeface="Calibri" panose="020F0502020204030204" pitchFamily="34" charset="0"/>
                  </a:rPr>
                  <a:t>Cycle-Consistency Loss</a:t>
                </a:r>
                <a:r>
                  <a:rPr lang="en-IN" sz="1600" dirty="0">
                    <a:latin typeface="Calibri" panose="020F0502020204030204" pitchFamily="34" charset="0"/>
                    <a:cs typeface="Calibri" panose="020F0502020204030204" pitchFamily="34" charset="0"/>
                  </a:rPr>
                  <a:t>. </a:t>
                </a:r>
              </a:p>
              <a:p>
                <a:pPr marL="285750" indent="-285750">
                  <a:buFont typeface="Wingdings" panose="05000000000000000000" pitchFamily="2" charset="2"/>
                  <a:buChar char="à"/>
                </a:pPr>
                <a:r>
                  <a:rPr lang="en-IN" sz="1600" b="1" dirty="0">
                    <a:latin typeface="Calibri" panose="020F0502020204030204" pitchFamily="34" charset="0"/>
                    <a:cs typeface="Calibri" panose="020F0502020204030204" pitchFamily="34" charset="0"/>
                  </a:rPr>
                  <a:t>Forward Cycle-Consistency Loss</a:t>
                </a:r>
                <a:r>
                  <a:rPr lang="en-IN" sz="1600" dirty="0">
                    <a:latin typeface="Calibri" panose="020F0502020204030204" pitchFamily="34" charset="0"/>
                    <a:cs typeface="Calibri" panose="020F0502020204030204" pitchFamily="34" charset="0"/>
                  </a:rPr>
                  <a:t>:  </a:t>
                </a:r>
                <a14:m>
                  <m:oMath xmlns:m="http://schemas.openxmlformats.org/officeDocument/2006/math">
                    <m:r>
                      <a:rPr lang="en-IN" sz="1600" i="1">
                        <a:latin typeface="Cambria Math" panose="02040503050406030204" pitchFamily="18" charset="0"/>
                        <a:cs typeface="Calibri" panose="020F0502020204030204" pitchFamily="34" charset="0"/>
                      </a:rPr>
                      <m:t>𝑥</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𝐺</m:t>
                    </m:r>
                    <m:d>
                      <m:dPr>
                        <m:ctrlPr>
                          <a:rPr lang="en-US" sz="1600" b="0" i="1" smtClean="0">
                            <a:latin typeface="Cambria Math" panose="02040503050406030204" pitchFamily="18" charset="0"/>
                            <a:cs typeface="Calibri" panose="020F0502020204030204" pitchFamily="34" charset="0"/>
                          </a:rPr>
                        </m:ctrlPr>
                      </m:dPr>
                      <m:e>
                        <m:r>
                          <a:rPr lang="en-IN" sz="1600" i="1" smtClean="0">
                            <a:latin typeface="Cambria Math" panose="02040503050406030204" pitchFamily="18" charset="0"/>
                            <a:cs typeface="Calibri" panose="020F0502020204030204" pitchFamily="34" charset="0"/>
                          </a:rPr>
                          <m:t>𝑥</m:t>
                        </m:r>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𝐹</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𝐺</m:t>
                    </m:r>
                    <m:d>
                      <m:dPr>
                        <m:ctrlPr>
                          <a:rPr lang="en-US" sz="1600" b="0" i="1" smtClean="0">
                            <a:latin typeface="Cambria Math" panose="02040503050406030204" pitchFamily="18" charset="0"/>
                            <a:cs typeface="Calibri" panose="020F0502020204030204" pitchFamily="34" charset="0"/>
                          </a:rPr>
                        </m:ctrlPr>
                      </m:dPr>
                      <m:e>
                        <m:r>
                          <a:rPr lang="en-IN" sz="1600" i="1">
                            <a:latin typeface="Cambria Math" panose="02040503050406030204" pitchFamily="18" charset="0"/>
                            <a:cs typeface="Calibri" panose="020F0502020204030204" pitchFamily="34" charset="0"/>
                          </a:rPr>
                          <m:t>𝑥</m:t>
                        </m:r>
                      </m:e>
                    </m:d>
                    <m:r>
                      <a:rPr lang="en-US" sz="1600" b="0" i="1" smtClean="0">
                        <a:latin typeface="Cambria Math" panose="02040503050406030204" pitchFamily="18" charset="0"/>
                        <a:cs typeface="Calibri" panose="020F0502020204030204" pitchFamily="34" charset="0"/>
                      </a:rPr>
                      <m:t>)</m:t>
                    </m:r>
                    <m:r>
                      <a:rPr lang="en-IN" sz="1600" i="1" smtClean="0">
                        <a:latin typeface="Cambria Math" panose="02040503050406030204" pitchFamily="18" charset="0"/>
                        <a:ea typeface="Cambria Math" panose="02040503050406030204" pitchFamily="18" charset="0"/>
                        <a:cs typeface="Calibri" panose="020F0502020204030204" pitchFamily="34" charset="0"/>
                      </a:rPr>
                      <m:t>≈</m:t>
                    </m:r>
                  </m:oMath>
                </a14:m>
                <a:r>
                  <a:rPr lang="en-IN" sz="1600" i="1" dirty="0">
                    <a:latin typeface="Calibri" panose="020F0502020204030204" pitchFamily="34" charset="0"/>
                    <a:cs typeface="Calibri" panose="020F0502020204030204" pitchFamily="34" charset="0"/>
                  </a:rPr>
                  <a:t> </a:t>
                </a:r>
                <a14:m>
                  <m:oMath xmlns:m="http://schemas.openxmlformats.org/officeDocument/2006/math">
                    <m:r>
                      <a:rPr lang="en-IN" sz="1600" i="1">
                        <a:latin typeface="Cambria Math" panose="02040503050406030204" pitchFamily="18" charset="0"/>
                        <a:cs typeface="Calibri" panose="020F0502020204030204" pitchFamily="34" charset="0"/>
                      </a:rPr>
                      <m:t>𝑥</m:t>
                    </m:r>
                  </m:oMath>
                </a14:m>
                <a:r>
                  <a:rPr lang="en-IN" sz="1600" i="1" dirty="0">
                    <a:latin typeface="Calibri" panose="020F0502020204030204" pitchFamily="34" charset="0"/>
                    <a:cs typeface="Calibri" panose="020F0502020204030204" pitchFamily="34" charset="0"/>
                  </a:rPr>
                  <a:t>. </a:t>
                </a:r>
                <a:r>
                  <a:rPr lang="en-IN" sz="1600" dirty="0">
                    <a:latin typeface="Calibri" panose="020F0502020204030204" pitchFamily="34" charset="0"/>
                    <a:cs typeface="Calibri" panose="020F0502020204030204" pitchFamily="34" charset="0"/>
                  </a:rPr>
                  <a:t>Image A to reconstructed Image A.</a:t>
                </a:r>
                <a:endParaRPr lang="en-IN" sz="1600" i="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à"/>
                </a:pPr>
                <a:r>
                  <a:rPr lang="en-IN" sz="1600" b="1" dirty="0">
                    <a:latin typeface="Calibri" panose="020F0502020204030204" pitchFamily="34" charset="0"/>
                    <a:cs typeface="Calibri" panose="020F0502020204030204" pitchFamily="34" charset="0"/>
                  </a:rPr>
                  <a:t>Backward Cycle-Consistency Loss</a:t>
                </a:r>
                <a:r>
                  <a:rPr lang="en-IN" sz="1600" dirty="0">
                    <a:latin typeface="Calibri" panose="020F0502020204030204" pitchFamily="34" charset="0"/>
                    <a:cs typeface="Calibri" panose="020F0502020204030204" pitchFamily="34" charset="0"/>
                  </a:rPr>
                  <a:t>:</a:t>
                </a:r>
                <a14:m>
                  <m:oMath xmlns:m="http://schemas.openxmlformats.org/officeDocument/2006/math">
                    <m:r>
                      <a:rPr lang="en-IN" sz="1600" i="1" dirty="0">
                        <a:latin typeface="Cambria Math" panose="02040503050406030204" pitchFamily="18" charset="0"/>
                        <a:cs typeface="Calibri" panose="020F0502020204030204" pitchFamily="34" charset="0"/>
                      </a:rPr>
                      <m:t>𝑦</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𝐹</m:t>
                    </m:r>
                    <m:d>
                      <m:dPr>
                        <m:ctrlPr>
                          <a:rPr lang="en-US" sz="1600" b="0" i="1" smtClean="0">
                            <a:latin typeface="Cambria Math" panose="02040503050406030204" pitchFamily="18" charset="0"/>
                            <a:cs typeface="Calibri" panose="020F0502020204030204" pitchFamily="34" charset="0"/>
                          </a:rPr>
                        </m:ctrlPr>
                      </m:dPr>
                      <m:e>
                        <m:r>
                          <a:rPr lang="en-IN" sz="1600" i="1" dirty="0">
                            <a:latin typeface="Cambria Math" panose="02040503050406030204" pitchFamily="18" charset="0"/>
                            <a:cs typeface="Calibri" panose="020F0502020204030204" pitchFamily="34" charset="0"/>
                          </a:rPr>
                          <m:t>𝑦</m:t>
                        </m:r>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𝐺</m:t>
                    </m:r>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𝐹</m:t>
                    </m:r>
                    <m:d>
                      <m:dPr>
                        <m:ctrlPr>
                          <a:rPr lang="en-US" sz="1600" b="0" i="1" smtClean="0">
                            <a:latin typeface="Cambria Math" panose="02040503050406030204" pitchFamily="18" charset="0"/>
                            <a:cs typeface="Calibri" panose="020F0502020204030204" pitchFamily="34" charset="0"/>
                          </a:rPr>
                        </m:ctrlPr>
                      </m:dPr>
                      <m:e>
                        <m:r>
                          <a:rPr lang="en-IN" sz="1600" i="1" dirty="0">
                            <a:latin typeface="Cambria Math" panose="02040503050406030204" pitchFamily="18" charset="0"/>
                            <a:cs typeface="Calibri" panose="020F0502020204030204" pitchFamily="34" charset="0"/>
                          </a:rPr>
                          <m:t>𝑦</m:t>
                        </m:r>
                      </m:e>
                    </m:d>
                    <m:r>
                      <a:rPr lang="en-US" sz="1600" b="0" i="1" smtClean="0">
                        <a:latin typeface="Cambria Math" panose="02040503050406030204" pitchFamily="18" charset="0"/>
                        <a:cs typeface="Calibri" panose="020F0502020204030204" pitchFamily="34" charset="0"/>
                      </a:rPr>
                      <m:t>)</m:t>
                    </m:r>
                    <m:r>
                      <a:rPr lang="en-IN" sz="1600" i="1" smtClean="0">
                        <a:latin typeface="Cambria Math" panose="02040503050406030204" pitchFamily="18" charset="0"/>
                        <a:ea typeface="Cambria Math" panose="02040503050406030204" pitchFamily="18" charset="0"/>
                        <a:cs typeface="Calibri" panose="020F0502020204030204" pitchFamily="34" charset="0"/>
                      </a:rPr>
                      <m:t>≈</m:t>
                    </m:r>
                    <m:r>
                      <a:rPr lang="en-IN" sz="1600" i="1" dirty="0">
                        <a:latin typeface="Cambria Math" panose="02040503050406030204" pitchFamily="18" charset="0"/>
                        <a:cs typeface="Calibri" panose="020F0502020204030204" pitchFamily="34" charset="0"/>
                      </a:rPr>
                      <m:t>𝑦</m:t>
                    </m:r>
                  </m:oMath>
                </a14:m>
                <a:r>
                  <a:rPr lang="en-IN" sz="1600" dirty="0">
                    <a:latin typeface="Calibri" panose="020F0502020204030204" pitchFamily="34" charset="0"/>
                    <a:cs typeface="Calibri" panose="020F0502020204030204" pitchFamily="34" charset="0"/>
                  </a:rPr>
                  <a:t>. Image B to reconstructed Image B.</a:t>
                </a:r>
              </a:p>
            </p:txBody>
          </p:sp>
        </mc:Choice>
        <mc:Fallback xmlns="">
          <p:sp>
            <p:nvSpPr>
              <p:cNvPr id="10" name="TextBox 9">
                <a:extLst>
                  <a:ext uri="{FF2B5EF4-FFF2-40B4-BE49-F238E27FC236}">
                    <a16:creationId xmlns:a16="http://schemas.microsoft.com/office/drawing/2014/main" id="{12BA0CDC-7536-0411-7416-314444741CB7}"/>
                  </a:ext>
                </a:extLst>
              </p:cNvPr>
              <p:cNvSpPr txBox="1">
                <a:spLocks noRot="1" noChangeAspect="1" noMove="1" noResize="1" noEditPoints="1" noAdjustHandles="1" noChangeArrowheads="1" noChangeShapeType="1" noTextEdit="1"/>
              </p:cNvSpPr>
              <p:nvPr/>
            </p:nvSpPr>
            <p:spPr>
              <a:xfrm>
                <a:off x="564887" y="622288"/>
                <a:ext cx="7271747" cy="2062103"/>
              </a:xfrm>
              <a:prstGeom prst="rect">
                <a:avLst/>
              </a:prstGeom>
              <a:blipFill>
                <a:blip r:embed="rId3"/>
                <a:stretch>
                  <a:fillRect l="-335" t="-888" b="-2959"/>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2A20ED78-17D1-A8EA-7C77-CD09BCE8879A}"/>
              </a:ext>
            </a:extLst>
          </p:cNvPr>
          <p:cNvPicPr>
            <a:picLocks noChangeAspect="1"/>
          </p:cNvPicPr>
          <p:nvPr/>
        </p:nvPicPr>
        <p:blipFill>
          <a:blip r:embed="rId4"/>
          <a:stretch>
            <a:fillRect/>
          </a:stretch>
        </p:blipFill>
        <p:spPr>
          <a:xfrm>
            <a:off x="2577257" y="2820973"/>
            <a:ext cx="4450466" cy="1425063"/>
          </a:xfrm>
          <a:prstGeom prst="rect">
            <a:avLst/>
          </a:prstGeom>
        </p:spPr>
      </p:pic>
    </p:spTree>
    <p:extLst>
      <p:ext uri="{BB962C8B-B14F-4D97-AF65-F5344CB8AC3E}">
        <p14:creationId xmlns:p14="http://schemas.microsoft.com/office/powerpoint/2010/main" val="1723949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grpSp>
        <p:nvGrpSpPr>
          <p:cNvPr id="7" name="Google Shape;64;p14">
            <a:extLst>
              <a:ext uri="{FF2B5EF4-FFF2-40B4-BE49-F238E27FC236}">
                <a16:creationId xmlns:a16="http://schemas.microsoft.com/office/drawing/2014/main" id="{DB25CEDE-268B-FD3E-1044-376C138B3478}"/>
              </a:ext>
            </a:extLst>
          </p:cNvPr>
          <p:cNvGrpSpPr/>
          <p:nvPr/>
        </p:nvGrpSpPr>
        <p:grpSpPr>
          <a:xfrm>
            <a:off x="0" y="4728032"/>
            <a:ext cx="9144000" cy="415468"/>
            <a:chOff x="0" y="4782300"/>
            <a:chExt cx="9144000" cy="415468"/>
          </a:xfrm>
        </p:grpSpPr>
        <p:sp>
          <p:nvSpPr>
            <p:cNvPr id="8" name="Google Shape;65;p14">
              <a:extLst>
                <a:ext uri="{FF2B5EF4-FFF2-40B4-BE49-F238E27FC236}">
                  <a16:creationId xmlns:a16="http://schemas.microsoft.com/office/drawing/2014/main" id="{A06280B2-6125-22C2-80B4-EF3763511716}"/>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6;p14">
              <a:extLst>
                <a:ext uri="{FF2B5EF4-FFF2-40B4-BE49-F238E27FC236}">
                  <a16:creationId xmlns:a16="http://schemas.microsoft.com/office/drawing/2014/main" id="{DA81A7C5-375A-A707-EA0A-AEEE35FEB9DA}"/>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sp>
        <p:nvSpPr>
          <p:cNvPr id="6" name="Google Shape;108;p18">
            <a:extLst>
              <a:ext uri="{FF2B5EF4-FFF2-40B4-BE49-F238E27FC236}">
                <a16:creationId xmlns:a16="http://schemas.microsoft.com/office/drawing/2014/main" id="{8C24E782-DC1C-F856-18DB-1314C92B72E2}"/>
              </a:ext>
            </a:extLst>
          </p:cNvPr>
          <p:cNvSpPr txBox="1">
            <a:spLocks noGrp="1"/>
          </p:cNvSpPr>
          <p:nvPr>
            <p:ph type="subTitle" idx="1"/>
          </p:nvPr>
        </p:nvSpPr>
        <p:spPr>
          <a:xfrm>
            <a:off x="311700" y="196545"/>
            <a:ext cx="8520600" cy="706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000" dirty="0">
                <a:solidFill>
                  <a:srgbClr val="CF163C"/>
                </a:solidFill>
                <a:latin typeface="Times New Roman"/>
                <a:ea typeface="Times New Roman"/>
                <a:cs typeface="Times New Roman"/>
                <a:sym typeface="Times New Roman"/>
              </a:rPr>
              <a:t>Loss Functions:</a:t>
            </a:r>
            <a:endParaRPr sz="3000" dirty="0">
              <a:solidFill>
                <a:srgbClr val="CF163C"/>
              </a:solidFill>
              <a:latin typeface="Times New Roman"/>
              <a:ea typeface="Times New Roman"/>
              <a:cs typeface="Times New Roman"/>
              <a:sym typeface="Times New Roman"/>
            </a:endParaRPr>
          </a:p>
        </p:txBody>
      </p:sp>
      <p:grpSp>
        <p:nvGrpSpPr>
          <p:cNvPr id="13" name="Group 12">
            <a:extLst>
              <a:ext uri="{FF2B5EF4-FFF2-40B4-BE49-F238E27FC236}">
                <a16:creationId xmlns:a16="http://schemas.microsoft.com/office/drawing/2014/main" id="{60B4AFDB-BFB6-68D1-6072-F46A46CF872B}"/>
              </a:ext>
            </a:extLst>
          </p:cNvPr>
          <p:cNvGrpSpPr/>
          <p:nvPr/>
        </p:nvGrpSpPr>
        <p:grpSpPr>
          <a:xfrm>
            <a:off x="311700" y="964551"/>
            <a:ext cx="7274963" cy="1357962"/>
            <a:chOff x="311700" y="964551"/>
            <a:chExt cx="7274963" cy="1357962"/>
          </a:xfrm>
        </p:grpSpPr>
        <p:graphicFrame>
          <p:nvGraphicFramePr>
            <p:cNvPr id="3" name="Object 2">
              <a:extLst>
                <a:ext uri="{FF2B5EF4-FFF2-40B4-BE49-F238E27FC236}">
                  <a16:creationId xmlns:a16="http://schemas.microsoft.com/office/drawing/2014/main" id="{9A0BE5FE-3B3B-BD07-49B7-27D85C64924D}"/>
                </a:ext>
              </a:extLst>
            </p:cNvPr>
            <p:cNvGraphicFramePr>
              <a:graphicFrameLocks noChangeAspect="1"/>
            </p:cNvGraphicFramePr>
            <p:nvPr>
              <p:extLst>
                <p:ext uri="{D42A27DB-BD31-4B8C-83A1-F6EECF244321}">
                  <p14:modId xmlns:p14="http://schemas.microsoft.com/office/powerpoint/2010/main" val="3022373193"/>
                </p:ext>
              </p:extLst>
            </p:nvPr>
          </p:nvGraphicFramePr>
          <p:xfrm>
            <a:off x="376238" y="1454150"/>
            <a:ext cx="7210425" cy="868363"/>
          </p:xfrm>
          <a:graphic>
            <a:graphicData uri="http://schemas.openxmlformats.org/presentationml/2006/ole">
              <mc:AlternateContent xmlns:mc="http://schemas.openxmlformats.org/markup-compatibility/2006">
                <mc:Choice xmlns:v="urn:schemas-microsoft-com:vml" Requires="v">
                  <p:oleObj spid="_x0000_s8418" name="Equation" r:id="rId4" imgW="3835080" imgH="507960" progId="Equation.DSMT4">
                    <p:embed/>
                  </p:oleObj>
                </mc:Choice>
                <mc:Fallback>
                  <p:oleObj name="Equation" r:id="rId4" imgW="3835080" imgH="507960" progId="Equation.DSMT4">
                    <p:embed/>
                    <p:pic>
                      <p:nvPicPr>
                        <p:cNvPr id="0" name=""/>
                        <p:cNvPicPr/>
                        <p:nvPr/>
                      </p:nvPicPr>
                      <p:blipFill>
                        <a:blip r:embed="rId5"/>
                        <a:stretch>
                          <a:fillRect/>
                        </a:stretch>
                      </p:blipFill>
                      <p:spPr>
                        <a:xfrm>
                          <a:off x="376238" y="1454150"/>
                          <a:ext cx="7210425" cy="868363"/>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2F65FA86-37B0-A83D-9855-C7CCB5A94C16}"/>
                </a:ext>
              </a:extLst>
            </p:cNvPr>
            <p:cNvSpPr txBox="1"/>
            <p:nvPr/>
          </p:nvSpPr>
          <p:spPr>
            <a:xfrm>
              <a:off x="311700" y="964551"/>
              <a:ext cx="6867474" cy="307777"/>
            </a:xfrm>
            <a:prstGeom prst="rect">
              <a:avLst/>
            </a:prstGeom>
            <a:noFill/>
          </p:spPr>
          <p:txBody>
            <a:bodyPr wrap="square">
              <a:spAutoFit/>
            </a:bodyPr>
            <a:lstStyle/>
            <a:p>
              <a:r>
                <a:rPr lang="en-US" dirty="0"/>
                <a:t>Adversarial Loss and Forward Cycle-Consistency Loss for Hazed(X) to Dehazed(Y):</a:t>
              </a:r>
            </a:p>
          </p:txBody>
        </p:sp>
      </p:grpSp>
      <p:grpSp>
        <p:nvGrpSpPr>
          <p:cNvPr id="14" name="Group 13">
            <a:extLst>
              <a:ext uri="{FF2B5EF4-FFF2-40B4-BE49-F238E27FC236}">
                <a16:creationId xmlns:a16="http://schemas.microsoft.com/office/drawing/2014/main" id="{6E0068AB-6881-16BE-45F8-A92C1244D01E}"/>
              </a:ext>
            </a:extLst>
          </p:cNvPr>
          <p:cNvGrpSpPr/>
          <p:nvPr/>
        </p:nvGrpSpPr>
        <p:grpSpPr>
          <a:xfrm>
            <a:off x="311700" y="2515810"/>
            <a:ext cx="8138916" cy="1419768"/>
            <a:chOff x="311700" y="2515810"/>
            <a:chExt cx="8138916" cy="1419768"/>
          </a:xfrm>
        </p:grpSpPr>
        <p:sp>
          <p:nvSpPr>
            <p:cNvPr id="12" name="TextBox 11">
              <a:extLst>
                <a:ext uri="{FF2B5EF4-FFF2-40B4-BE49-F238E27FC236}">
                  <a16:creationId xmlns:a16="http://schemas.microsoft.com/office/drawing/2014/main" id="{150DAA85-3F4B-7E97-E8CD-EEA0EFC02E9E}"/>
                </a:ext>
              </a:extLst>
            </p:cNvPr>
            <p:cNvSpPr txBox="1"/>
            <p:nvPr/>
          </p:nvSpPr>
          <p:spPr>
            <a:xfrm>
              <a:off x="311700" y="2515810"/>
              <a:ext cx="8138916" cy="307777"/>
            </a:xfrm>
            <a:prstGeom prst="rect">
              <a:avLst/>
            </a:prstGeom>
            <a:noFill/>
          </p:spPr>
          <p:txBody>
            <a:bodyPr wrap="square">
              <a:spAutoFit/>
            </a:bodyPr>
            <a:lstStyle/>
            <a:p>
              <a:r>
                <a:rPr lang="en-US" dirty="0"/>
                <a:t>Adversarial Loss and Backward Cycle-Consistency Loss for Dehazed(Y) to Hazed(X):</a:t>
              </a:r>
            </a:p>
          </p:txBody>
        </p:sp>
        <p:graphicFrame>
          <p:nvGraphicFramePr>
            <p:cNvPr id="5" name="Object 4">
              <a:extLst>
                <a:ext uri="{FF2B5EF4-FFF2-40B4-BE49-F238E27FC236}">
                  <a16:creationId xmlns:a16="http://schemas.microsoft.com/office/drawing/2014/main" id="{C96AA18F-DD47-A98F-4BA4-EEFF88667602}"/>
                </a:ext>
              </a:extLst>
            </p:cNvPr>
            <p:cNvGraphicFramePr>
              <a:graphicFrameLocks noChangeAspect="1"/>
            </p:cNvGraphicFramePr>
            <p:nvPr>
              <p:extLst>
                <p:ext uri="{D42A27DB-BD31-4B8C-83A1-F6EECF244321}">
                  <p14:modId xmlns:p14="http://schemas.microsoft.com/office/powerpoint/2010/main" val="1377203799"/>
                </p:ext>
              </p:extLst>
            </p:nvPr>
          </p:nvGraphicFramePr>
          <p:xfrm>
            <a:off x="376238" y="3017634"/>
            <a:ext cx="7309256" cy="917944"/>
          </p:xfrm>
          <a:graphic>
            <a:graphicData uri="http://schemas.openxmlformats.org/presentationml/2006/ole">
              <mc:AlternateContent xmlns:mc="http://schemas.openxmlformats.org/markup-compatibility/2006">
                <mc:Choice xmlns:v="urn:schemas-microsoft-com:vml" Requires="v">
                  <p:oleObj spid="_x0000_s8419" name="Equation" r:id="rId6" imgW="3911400" imgH="507960" progId="Equation.DSMT4">
                    <p:embed/>
                  </p:oleObj>
                </mc:Choice>
                <mc:Fallback>
                  <p:oleObj name="Equation" r:id="rId6" imgW="3911400" imgH="507960" progId="Equation.DSMT4">
                    <p:embed/>
                    <p:pic>
                      <p:nvPicPr>
                        <p:cNvPr id="0" name=""/>
                        <p:cNvPicPr/>
                        <p:nvPr/>
                      </p:nvPicPr>
                      <p:blipFill>
                        <a:blip r:embed="rId7"/>
                        <a:stretch>
                          <a:fillRect/>
                        </a:stretch>
                      </p:blipFill>
                      <p:spPr>
                        <a:xfrm>
                          <a:off x="376238" y="3017634"/>
                          <a:ext cx="7309256" cy="917944"/>
                        </a:xfrm>
                        <a:prstGeom prst="rect">
                          <a:avLst/>
                        </a:prstGeom>
                      </p:spPr>
                    </p:pic>
                  </p:oleObj>
                </mc:Fallback>
              </mc:AlternateContent>
            </a:graphicData>
          </a:graphic>
        </p:graphicFrame>
      </p:grpSp>
    </p:spTree>
    <p:extLst>
      <p:ext uri="{BB962C8B-B14F-4D97-AF65-F5344CB8AC3E}">
        <p14:creationId xmlns:p14="http://schemas.microsoft.com/office/powerpoint/2010/main" val="1551317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grpSp>
        <p:nvGrpSpPr>
          <p:cNvPr id="7" name="Google Shape;64;p14">
            <a:extLst>
              <a:ext uri="{FF2B5EF4-FFF2-40B4-BE49-F238E27FC236}">
                <a16:creationId xmlns:a16="http://schemas.microsoft.com/office/drawing/2014/main" id="{DB25CEDE-268B-FD3E-1044-376C138B3478}"/>
              </a:ext>
            </a:extLst>
          </p:cNvPr>
          <p:cNvGrpSpPr/>
          <p:nvPr/>
        </p:nvGrpSpPr>
        <p:grpSpPr>
          <a:xfrm>
            <a:off x="0" y="4728032"/>
            <a:ext cx="9144000" cy="415468"/>
            <a:chOff x="0" y="4782300"/>
            <a:chExt cx="9144000" cy="415468"/>
          </a:xfrm>
        </p:grpSpPr>
        <p:sp>
          <p:nvSpPr>
            <p:cNvPr id="8" name="Google Shape;65;p14">
              <a:extLst>
                <a:ext uri="{FF2B5EF4-FFF2-40B4-BE49-F238E27FC236}">
                  <a16:creationId xmlns:a16="http://schemas.microsoft.com/office/drawing/2014/main" id="{A06280B2-6125-22C2-80B4-EF3763511716}"/>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6;p14">
              <a:extLst>
                <a:ext uri="{FF2B5EF4-FFF2-40B4-BE49-F238E27FC236}">
                  <a16:creationId xmlns:a16="http://schemas.microsoft.com/office/drawing/2014/main" id="{DA81A7C5-375A-A707-EA0A-AEEE35FEB9DA}"/>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grpSp>
        <p:nvGrpSpPr>
          <p:cNvPr id="4" name="Group 3">
            <a:extLst>
              <a:ext uri="{FF2B5EF4-FFF2-40B4-BE49-F238E27FC236}">
                <a16:creationId xmlns:a16="http://schemas.microsoft.com/office/drawing/2014/main" id="{3D04A7E6-FEA2-FD46-122A-3F27C792CE16}"/>
              </a:ext>
            </a:extLst>
          </p:cNvPr>
          <p:cNvGrpSpPr/>
          <p:nvPr/>
        </p:nvGrpSpPr>
        <p:grpSpPr>
          <a:xfrm>
            <a:off x="581891" y="381853"/>
            <a:ext cx="6582169" cy="2465768"/>
            <a:chOff x="581891" y="381853"/>
            <a:chExt cx="6582169" cy="2465768"/>
          </a:xfrm>
        </p:grpSpPr>
        <p:graphicFrame>
          <p:nvGraphicFramePr>
            <p:cNvPr id="5" name="Object 4">
              <a:extLst>
                <a:ext uri="{FF2B5EF4-FFF2-40B4-BE49-F238E27FC236}">
                  <a16:creationId xmlns:a16="http://schemas.microsoft.com/office/drawing/2014/main" id="{05923FE6-8052-23A1-4398-B5FC20A662EA}"/>
                </a:ext>
              </a:extLst>
            </p:cNvPr>
            <p:cNvGraphicFramePr>
              <a:graphicFrameLocks noChangeAspect="1"/>
            </p:cNvGraphicFramePr>
            <p:nvPr>
              <p:extLst>
                <p:ext uri="{D42A27DB-BD31-4B8C-83A1-F6EECF244321}">
                  <p14:modId xmlns:p14="http://schemas.microsoft.com/office/powerpoint/2010/main" val="225047255"/>
                </p:ext>
              </p:extLst>
            </p:nvPr>
          </p:nvGraphicFramePr>
          <p:xfrm>
            <a:off x="1120893" y="1037871"/>
            <a:ext cx="6043167" cy="1809750"/>
          </p:xfrm>
          <a:graphic>
            <a:graphicData uri="http://schemas.openxmlformats.org/presentationml/2006/ole">
              <mc:AlternateContent xmlns:mc="http://schemas.openxmlformats.org/markup-compatibility/2006">
                <mc:Choice xmlns:v="urn:schemas-microsoft-com:vml" Requires="v">
                  <p:oleObj spid="_x0000_s9438" name="Equation" r:id="rId4" imgW="3213000" imgH="1002960" progId="Equation.DSMT4">
                    <p:embed/>
                  </p:oleObj>
                </mc:Choice>
                <mc:Fallback>
                  <p:oleObj name="Equation" r:id="rId4" imgW="3213000" imgH="1002960" progId="Equation.DSMT4">
                    <p:embed/>
                    <p:pic>
                      <p:nvPicPr>
                        <p:cNvPr id="5" name="Object 4">
                          <a:extLst>
                            <a:ext uri="{FF2B5EF4-FFF2-40B4-BE49-F238E27FC236}">
                              <a16:creationId xmlns:a16="http://schemas.microsoft.com/office/drawing/2014/main" id="{C96AA18F-DD47-A98F-4BA4-EEFF88667602}"/>
                            </a:ext>
                          </a:extLst>
                        </p:cNvPr>
                        <p:cNvPicPr/>
                        <p:nvPr/>
                      </p:nvPicPr>
                      <p:blipFill>
                        <a:blip r:embed="rId5"/>
                        <a:stretch>
                          <a:fillRect/>
                        </a:stretch>
                      </p:blipFill>
                      <p:spPr>
                        <a:xfrm>
                          <a:off x="1120893" y="1037871"/>
                          <a:ext cx="6043167" cy="1809750"/>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1373143B-ACBB-4714-8284-7ED782862680}"/>
                </a:ext>
              </a:extLst>
            </p:cNvPr>
            <p:cNvSpPr txBox="1"/>
            <p:nvPr/>
          </p:nvSpPr>
          <p:spPr>
            <a:xfrm>
              <a:off x="581891" y="381853"/>
              <a:ext cx="6582169"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Combined objective function is: </a:t>
              </a:r>
              <a:endParaRPr lang="en-IN" sz="1800" dirty="0">
                <a:latin typeface="Calibri" panose="020F0502020204030204" pitchFamily="34" charset="0"/>
                <a:cs typeface="Calibri" panose="020F0502020204030204" pitchFamily="34" charset="0"/>
              </a:endParaRPr>
            </a:p>
          </p:txBody>
        </p:sp>
      </p:grpSp>
      <p:grpSp>
        <p:nvGrpSpPr>
          <p:cNvPr id="6" name="Group 5">
            <a:extLst>
              <a:ext uri="{FF2B5EF4-FFF2-40B4-BE49-F238E27FC236}">
                <a16:creationId xmlns:a16="http://schemas.microsoft.com/office/drawing/2014/main" id="{D200D87F-864D-8456-9483-0201BB9727DD}"/>
              </a:ext>
            </a:extLst>
          </p:cNvPr>
          <p:cNvGrpSpPr/>
          <p:nvPr/>
        </p:nvGrpSpPr>
        <p:grpSpPr>
          <a:xfrm>
            <a:off x="581891" y="2930972"/>
            <a:ext cx="6582169" cy="1333619"/>
            <a:chOff x="581891" y="2930972"/>
            <a:chExt cx="6582169" cy="1333619"/>
          </a:xfrm>
        </p:grpSpPr>
        <p:sp>
          <p:nvSpPr>
            <p:cNvPr id="11" name="TextBox 10">
              <a:extLst>
                <a:ext uri="{FF2B5EF4-FFF2-40B4-BE49-F238E27FC236}">
                  <a16:creationId xmlns:a16="http://schemas.microsoft.com/office/drawing/2014/main" id="{C25E53CE-ABF5-3B52-AC29-D0A65E441EAF}"/>
                </a:ext>
              </a:extLst>
            </p:cNvPr>
            <p:cNvSpPr txBox="1"/>
            <p:nvPr/>
          </p:nvSpPr>
          <p:spPr>
            <a:xfrm>
              <a:off x="581891" y="2930972"/>
              <a:ext cx="6582169"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Optimization: </a:t>
              </a:r>
              <a:endParaRPr lang="en-IN" sz="1800" dirty="0">
                <a:latin typeface="Calibri" panose="020F0502020204030204" pitchFamily="34" charset="0"/>
                <a:cs typeface="Calibri" panose="020F0502020204030204" pitchFamily="34" charset="0"/>
              </a:endParaRPr>
            </a:p>
          </p:txBody>
        </p:sp>
        <p:graphicFrame>
          <p:nvGraphicFramePr>
            <p:cNvPr id="3" name="Object 2">
              <a:extLst>
                <a:ext uri="{FF2B5EF4-FFF2-40B4-BE49-F238E27FC236}">
                  <a16:creationId xmlns:a16="http://schemas.microsoft.com/office/drawing/2014/main" id="{0B2890A7-F475-67A4-9BF8-B941B35C5AAC}"/>
                </a:ext>
              </a:extLst>
            </p:cNvPr>
            <p:cNvGraphicFramePr>
              <a:graphicFrameLocks noChangeAspect="1"/>
            </p:cNvGraphicFramePr>
            <p:nvPr>
              <p:extLst>
                <p:ext uri="{D42A27DB-BD31-4B8C-83A1-F6EECF244321}">
                  <p14:modId xmlns:p14="http://schemas.microsoft.com/office/powerpoint/2010/main" val="428325288"/>
                </p:ext>
              </p:extLst>
            </p:nvPr>
          </p:nvGraphicFramePr>
          <p:xfrm>
            <a:off x="1120893" y="3586990"/>
            <a:ext cx="5491504" cy="677601"/>
          </p:xfrm>
          <a:graphic>
            <a:graphicData uri="http://schemas.openxmlformats.org/presentationml/2006/ole">
              <mc:AlternateContent xmlns:mc="http://schemas.openxmlformats.org/markup-compatibility/2006">
                <mc:Choice xmlns:v="urn:schemas-microsoft-com:vml" Requires="v">
                  <p:oleObj spid="_x0000_s9439" name="Equation" r:id="rId6" imgW="2336760" imgH="304560" progId="Equation.DSMT4">
                    <p:embed/>
                  </p:oleObj>
                </mc:Choice>
                <mc:Fallback>
                  <p:oleObj name="Equation" r:id="rId6" imgW="2336760" imgH="304560" progId="Equation.DSMT4">
                    <p:embed/>
                    <p:pic>
                      <p:nvPicPr>
                        <p:cNvPr id="0" name=""/>
                        <p:cNvPicPr/>
                        <p:nvPr/>
                      </p:nvPicPr>
                      <p:blipFill>
                        <a:blip r:embed="rId7"/>
                        <a:stretch>
                          <a:fillRect/>
                        </a:stretch>
                      </p:blipFill>
                      <p:spPr>
                        <a:xfrm>
                          <a:off x="1120893" y="3586990"/>
                          <a:ext cx="5491504" cy="677601"/>
                        </a:xfrm>
                        <a:prstGeom prst="rect">
                          <a:avLst/>
                        </a:prstGeom>
                      </p:spPr>
                    </p:pic>
                  </p:oleObj>
                </mc:Fallback>
              </mc:AlternateContent>
            </a:graphicData>
          </a:graphic>
        </p:graphicFrame>
      </p:grpSp>
    </p:spTree>
    <p:extLst>
      <p:ext uri="{BB962C8B-B14F-4D97-AF65-F5344CB8AC3E}">
        <p14:creationId xmlns:p14="http://schemas.microsoft.com/office/powerpoint/2010/main" val="2412890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grpSp>
        <p:nvGrpSpPr>
          <p:cNvPr id="6" name="Google Shape;64;p14">
            <a:extLst>
              <a:ext uri="{FF2B5EF4-FFF2-40B4-BE49-F238E27FC236}">
                <a16:creationId xmlns:a16="http://schemas.microsoft.com/office/drawing/2014/main" id="{F9160249-62F2-F439-7219-FD0A73254DEF}"/>
              </a:ext>
            </a:extLst>
          </p:cNvPr>
          <p:cNvGrpSpPr/>
          <p:nvPr/>
        </p:nvGrpSpPr>
        <p:grpSpPr>
          <a:xfrm>
            <a:off x="0" y="4728032"/>
            <a:ext cx="9144000" cy="415468"/>
            <a:chOff x="0" y="4782300"/>
            <a:chExt cx="9144000" cy="415468"/>
          </a:xfrm>
        </p:grpSpPr>
        <p:sp>
          <p:nvSpPr>
            <p:cNvPr id="7" name="Google Shape;65;p14">
              <a:extLst>
                <a:ext uri="{FF2B5EF4-FFF2-40B4-BE49-F238E27FC236}">
                  <a16:creationId xmlns:a16="http://schemas.microsoft.com/office/drawing/2014/main" id="{051E6CC3-F1B3-56E1-258F-7342B5093580}"/>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6;p14">
              <a:extLst>
                <a:ext uri="{FF2B5EF4-FFF2-40B4-BE49-F238E27FC236}">
                  <a16:creationId xmlns:a16="http://schemas.microsoft.com/office/drawing/2014/main" id="{7409BBE5-097C-C4C3-8286-31B89CA5040E}"/>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sp>
        <p:nvSpPr>
          <p:cNvPr id="9" name="Google Shape;108;p18">
            <a:extLst>
              <a:ext uri="{FF2B5EF4-FFF2-40B4-BE49-F238E27FC236}">
                <a16:creationId xmlns:a16="http://schemas.microsoft.com/office/drawing/2014/main" id="{5E57C356-D07B-EEA2-519E-36D12DC478BD}"/>
              </a:ext>
            </a:extLst>
          </p:cNvPr>
          <p:cNvSpPr txBox="1">
            <a:spLocks/>
          </p:cNvSpPr>
          <p:nvPr/>
        </p:nvSpPr>
        <p:spPr>
          <a:xfrm>
            <a:off x="311700" y="204195"/>
            <a:ext cx="8520600" cy="7062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9pPr>
          </a:lstStyle>
          <a:p>
            <a:pPr marL="0" indent="0" algn="l"/>
            <a:r>
              <a:rPr lang="en-IN" sz="2000" dirty="0">
                <a:solidFill>
                  <a:srgbClr val="CF163C"/>
                </a:solidFill>
                <a:latin typeface="Times New Roman"/>
                <a:ea typeface="Times New Roman"/>
                <a:cs typeface="Times New Roman"/>
                <a:sym typeface="Times New Roman"/>
              </a:rPr>
              <a:t>Discriminator Architecture</a:t>
            </a:r>
          </a:p>
        </p:txBody>
      </p:sp>
      <p:pic>
        <p:nvPicPr>
          <p:cNvPr id="23554" name="Picture 2" descr="machine learning - CodeReview: CycleGAN Implementation Using Keras  FunctionalAPI - Data Science Stack Exchange">
            <a:extLst>
              <a:ext uri="{FF2B5EF4-FFF2-40B4-BE49-F238E27FC236}">
                <a16:creationId xmlns:a16="http://schemas.microsoft.com/office/drawing/2014/main" id="{FE6BFDF1-9B0A-43DB-0F64-8D69548EDD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1638" y="918045"/>
            <a:ext cx="4400723" cy="344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644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grpSp>
        <p:nvGrpSpPr>
          <p:cNvPr id="6" name="Google Shape;64;p14">
            <a:extLst>
              <a:ext uri="{FF2B5EF4-FFF2-40B4-BE49-F238E27FC236}">
                <a16:creationId xmlns:a16="http://schemas.microsoft.com/office/drawing/2014/main" id="{F9160249-62F2-F439-7219-FD0A73254DEF}"/>
              </a:ext>
            </a:extLst>
          </p:cNvPr>
          <p:cNvGrpSpPr/>
          <p:nvPr/>
        </p:nvGrpSpPr>
        <p:grpSpPr>
          <a:xfrm>
            <a:off x="0" y="4728032"/>
            <a:ext cx="9144000" cy="415468"/>
            <a:chOff x="0" y="4782300"/>
            <a:chExt cx="9144000" cy="415468"/>
          </a:xfrm>
        </p:grpSpPr>
        <p:sp>
          <p:nvSpPr>
            <p:cNvPr id="7" name="Google Shape;65;p14">
              <a:extLst>
                <a:ext uri="{FF2B5EF4-FFF2-40B4-BE49-F238E27FC236}">
                  <a16:creationId xmlns:a16="http://schemas.microsoft.com/office/drawing/2014/main" id="{051E6CC3-F1B3-56E1-258F-7342B5093580}"/>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6;p14">
              <a:extLst>
                <a:ext uri="{FF2B5EF4-FFF2-40B4-BE49-F238E27FC236}">
                  <a16:creationId xmlns:a16="http://schemas.microsoft.com/office/drawing/2014/main" id="{7409BBE5-097C-C4C3-8286-31B89CA5040E}"/>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pic>
        <p:nvPicPr>
          <p:cNvPr id="22530" name="Picture 2" descr="CycleGAN: Learning to Translate Images (Without Paired Training Data) | by  Sarah Wolf | Towards Data Science">
            <a:extLst>
              <a:ext uri="{FF2B5EF4-FFF2-40B4-BE49-F238E27FC236}">
                <a16:creationId xmlns:a16="http://schemas.microsoft.com/office/drawing/2014/main" id="{4B15D307-492A-1A92-35D6-0CA2A00E91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515" y="543669"/>
            <a:ext cx="6618970" cy="4141650"/>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108;p18">
            <a:extLst>
              <a:ext uri="{FF2B5EF4-FFF2-40B4-BE49-F238E27FC236}">
                <a16:creationId xmlns:a16="http://schemas.microsoft.com/office/drawing/2014/main" id="{A6089102-FE95-601D-77C5-9E7F37BAF3B2}"/>
              </a:ext>
            </a:extLst>
          </p:cNvPr>
          <p:cNvSpPr txBox="1">
            <a:spLocks/>
          </p:cNvSpPr>
          <p:nvPr/>
        </p:nvSpPr>
        <p:spPr>
          <a:xfrm>
            <a:off x="311700" y="204195"/>
            <a:ext cx="4698607" cy="2891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9pPr>
          </a:lstStyle>
          <a:p>
            <a:pPr marL="0" indent="0" algn="l"/>
            <a:r>
              <a:rPr lang="en-IN" sz="2000" dirty="0">
                <a:solidFill>
                  <a:srgbClr val="CF163C"/>
                </a:solidFill>
                <a:latin typeface="Times New Roman"/>
                <a:ea typeface="Times New Roman"/>
                <a:cs typeface="Times New Roman"/>
                <a:sym typeface="Times New Roman"/>
              </a:rPr>
              <a:t>Generator Architecture</a:t>
            </a:r>
          </a:p>
        </p:txBody>
      </p:sp>
    </p:spTree>
    <p:extLst>
      <p:ext uri="{BB962C8B-B14F-4D97-AF65-F5344CB8AC3E}">
        <p14:creationId xmlns:p14="http://schemas.microsoft.com/office/powerpoint/2010/main" val="333105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Google Shape;92;p16"/>
          <p:cNvSpPr txBox="1">
            <a:spLocks noGrp="1"/>
          </p:cNvSpPr>
          <p:nvPr>
            <p:ph type="subTitle" idx="1"/>
          </p:nvPr>
        </p:nvSpPr>
        <p:spPr>
          <a:xfrm>
            <a:off x="311700" y="1924850"/>
            <a:ext cx="8520600" cy="7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latin typeface="Times New Roman"/>
                <a:ea typeface="Times New Roman"/>
                <a:cs typeface="Times New Roman"/>
                <a:sym typeface="Times New Roman"/>
              </a:rPr>
              <a:t>CODE</a:t>
            </a:r>
          </a:p>
        </p:txBody>
      </p:sp>
      <p:grpSp>
        <p:nvGrpSpPr>
          <p:cNvPr id="6" name="Google Shape;64;p14">
            <a:extLst>
              <a:ext uri="{FF2B5EF4-FFF2-40B4-BE49-F238E27FC236}">
                <a16:creationId xmlns:a16="http://schemas.microsoft.com/office/drawing/2014/main" id="{F9160249-62F2-F439-7219-FD0A73254DEF}"/>
              </a:ext>
            </a:extLst>
          </p:cNvPr>
          <p:cNvGrpSpPr/>
          <p:nvPr/>
        </p:nvGrpSpPr>
        <p:grpSpPr>
          <a:xfrm>
            <a:off x="0" y="4728032"/>
            <a:ext cx="9144000" cy="415468"/>
            <a:chOff x="0" y="4782300"/>
            <a:chExt cx="9144000" cy="415468"/>
          </a:xfrm>
        </p:grpSpPr>
        <p:sp>
          <p:nvSpPr>
            <p:cNvPr id="7" name="Google Shape;65;p14">
              <a:extLst>
                <a:ext uri="{FF2B5EF4-FFF2-40B4-BE49-F238E27FC236}">
                  <a16:creationId xmlns:a16="http://schemas.microsoft.com/office/drawing/2014/main" id="{051E6CC3-F1B3-56E1-258F-7342B5093580}"/>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6;p14">
              <a:extLst>
                <a:ext uri="{FF2B5EF4-FFF2-40B4-BE49-F238E27FC236}">
                  <a16:creationId xmlns:a16="http://schemas.microsoft.com/office/drawing/2014/main" id="{7409BBE5-097C-C4C3-8286-31B89CA5040E}"/>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spTree>
    <p:extLst>
      <p:ext uri="{BB962C8B-B14F-4D97-AF65-F5344CB8AC3E}">
        <p14:creationId xmlns:p14="http://schemas.microsoft.com/office/powerpoint/2010/main" val="4149922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grpSp>
        <p:nvGrpSpPr>
          <p:cNvPr id="6" name="Google Shape;64;p14">
            <a:extLst>
              <a:ext uri="{FF2B5EF4-FFF2-40B4-BE49-F238E27FC236}">
                <a16:creationId xmlns:a16="http://schemas.microsoft.com/office/drawing/2014/main" id="{F9160249-62F2-F439-7219-FD0A73254DEF}"/>
              </a:ext>
            </a:extLst>
          </p:cNvPr>
          <p:cNvGrpSpPr/>
          <p:nvPr/>
        </p:nvGrpSpPr>
        <p:grpSpPr>
          <a:xfrm>
            <a:off x="0" y="4728032"/>
            <a:ext cx="9144000" cy="415468"/>
            <a:chOff x="0" y="4782300"/>
            <a:chExt cx="9144000" cy="415468"/>
          </a:xfrm>
        </p:grpSpPr>
        <p:sp>
          <p:nvSpPr>
            <p:cNvPr id="7" name="Google Shape;65;p14">
              <a:extLst>
                <a:ext uri="{FF2B5EF4-FFF2-40B4-BE49-F238E27FC236}">
                  <a16:creationId xmlns:a16="http://schemas.microsoft.com/office/drawing/2014/main" id="{051E6CC3-F1B3-56E1-258F-7342B5093580}"/>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6;p14">
              <a:extLst>
                <a:ext uri="{FF2B5EF4-FFF2-40B4-BE49-F238E27FC236}">
                  <a16:creationId xmlns:a16="http://schemas.microsoft.com/office/drawing/2014/main" id="{7409BBE5-097C-C4C3-8286-31B89CA5040E}"/>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pic>
        <p:nvPicPr>
          <p:cNvPr id="4" name="Picture 3">
            <a:extLst>
              <a:ext uri="{FF2B5EF4-FFF2-40B4-BE49-F238E27FC236}">
                <a16:creationId xmlns:a16="http://schemas.microsoft.com/office/drawing/2014/main" id="{E049B4F6-B4F3-9FF9-A0CE-1DBE7A40BC65}"/>
              </a:ext>
            </a:extLst>
          </p:cNvPr>
          <p:cNvPicPr>
            <a:picLocks noChangeAspect="1"/>
          </p:cNvPicPr>
          <p:nvPr/>
        </p:nvPicPr>
        <p:blipFill>
          <a:blip r:embed="rId3"/>
          <a:stretch>
            <a:fillRect/>
          </a:stretch>
        </p:blipFill>
        <p:spPr>
          <a:xfrm>
            <a:off x="433114" y="731185"/>
            <a:ext cx="5768840" cy="1912786"/>
          </a:xfrm>
          <a:prstGeom prst="rect">
            <a:avLst/>
          </a:prstGeom>
        </p:spPr>
      </p:pic>
      <p:pic>
        <p:nvPicPr>
          <p:cNvPr id="5" name="Picture 4">
            <a:extLst>
              <a:ext uri="{FF2B5EF4-FFF2-40B4-BE49-F238E27FC236}">
                <a16:creationId xmlns:a16="http://schemas.microsoft.com/office/drawing/2014/main" id="{C8AE32FB-477E-957A-B2EF-2A1E1AB69818}"/>
              </a:ext>
            </a:extLst>
          </p:cNvPr>
          <p:cNvPicPr>
            <a:picLocks noChangeAspect="1"/>
          </p:cNvPicPr>
          <p:nvPr/>
        </p:nvPicPr>
        <p:blipFill>
          <a:blip r:embed="rId4"/>
          <a:stretch>
            <a:fillRect/>
          </a:stretch>
        </p:blipFill>
        <p:spPr>
          <a:xfrm>
            <a:off x="562665" y="2794369"/>
            <a:ext cx="5639289" cy="1889924"/>
          </a:xfrm>
          <a:prstGeom prst="rect">
            <a:avLst/>
          </a:prstGeom>
        </p:spPr>
      </p:pic>
      <p:sp>
        <p:nvSpPr>
          <p:cNvPr id="10" name="Google Shape;108;p18">
            <a:extLst>
              <a:ext uri="{FF2B5EF4-FFF2-40B4-BE49-F238E27FC236}">
                <a16:creationId xmlns:a16="http://schemas.microsoft.com/office/drawing/2014/main" id="{40971BB3-3EDD-4A38-7660-A6E7EDFEB1B8}"/>
              </a:ext>
            </a:extLst>
          </p:cNvPr>
          <p:cNvSpPr txBox="1">
            <a:spLocks noGrp="1"/>
          </p:cNvSpPr>
          <p:nvPr>
            <p:ph type="subTitle" idx="1"/>
          </p:nvPr>
        </p:nvSpPr>
        <p:spPr>
          <a:xfrm>
            <a:off x="433114" y="106107"/>
            <a:ext cx="2733781" cy="706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000" dirty="0">
                <a:solidFill>
                  <a:srgbClr val="CF163C"/>
                </a:solidFill>
                <a:latin typeface="Times New Roman"/>
                <a:ea typeface="Times New Roman"/>
                <a:cs typeface="Times New Roman"/>
                <a:sym typeface="Times New Roman"/>
              </a:rPr>
              <a:t>OUTPUT</a:t>
            </a:r>
            <a:endParaRPr sz="3000" dirty="0">
              <a:solidFill>
                <a:srgbClr val="CF163C"/>
              </a:solidFill>
              <a:latin typeface="Times New Roman"/>
              <a:ea typeface="Times New Roman"/>
              <a:cs typeface="Times New Roman"/>
              <a:sym typeface="Times New Roman"/>
            </a:endParaRPr>
          </a:p>
        </p:txBody>
      </p:sp>
      <p:pic>
        <p:nvPicPr>
          <p:cNvPr id="9" name="Picture 8">
            <a:extLst>
              <a:ext uri="{FF2B5EF4-FFF2-40B4-BE49-F238E27FC236}">
                <a16:creationId xmlns:a16="http://schemas.microsoft.com/office/drawing/2014/main" id="{A5AE4D56-DC69-7F37-8A95-D636060246A9}"/>
              </a:ext>
            </a:extLst>
          </p:cNvPr>
          <p:cNvPicPr>
            <a:picLocks noChangeAspect="1"/>
          </p:cNvPicPr>
          <p:nvPr/>
        </p:nvPicPr>
        <p:blipFill>
          <a:blip r:embed="rId5"/>
          <a:stretch>
            <a:fillRect/>
          </a:stretch>
        </p:blipFill>
        <p:spPr>
          <a:xfrm>
            <a:off x="6201954" y="3363805"/>
            <a:ext cx="2834626" cy="521071"/>
          </a:xfrm>
          <a:prstGeom prst="rect">
            <a:avLst/>
          </a:prstGeom>
        </p:spPr>
      </p:pic>
      <p:pic>
        <p:nvPicPr>
          <p:cNvPr id="19" name="Picture 18">
            <a:extLst>
              <a:ext uri="{FF2B5EF4-FFF2-40B4-BE49-F238E27FC236}">
                <a16:creationId xmlns:a16="http://schemas.microsoft.com/office/drawing/2014/main" id="{14E37D03-38C7-D2AA-2C53-CF90CE3DE4EE}"/>
              </a:ext>
            </a:extLst>
          </p:cNvPr>
          <p:cNvPicPr>
            <a:picLocks noChangeAspect="1"/>
          </p:cNvPicPr>
          <p:nvPr/>
        </p:nvPicPr>
        <p:blipFill>
          <a:blip r:embed="rId6"/>
          <a:stretch>
            <a:fillRect/>
          </a:stretch>
        </p:blipFill>
        <p:spPr>
          <a:xfrm>
            <a:off x="6201953" y="1359859"/>
            <a:ext cx="2625787" cy="521071"/>
          </a:xfrm>
          <a:prstGeom prst="rect">
            <a:avLst/>
          </a:prstGeom>
        </p:spPr>
      </p:pic>
    </p:spTree>
    <p:extLst>
      <p:ext uri="{BB962C8B-B14F-4D97-AF65-F5344CB8AC3E}">
        <p14:creationId xmlns:p14="http://schemas.microsoft.com/office/powerpoint/2010/main" val="2933514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6" name="Google Shape;76;p15"/>
          <p:cNvSpPr txBox="1"/>
          <p:nvPr/>
        </p:nvSpPr>
        <p:spPr>
          <a:xfrm>
            <a:off x="2583825" y="189275"/>
            <a:ext cx="34017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rgbClr val="CF163C"/>
                </a:solidFill>
                <a:latin typeface="Times New Roman"/>
                <a:ea typeface="Times New Roman"/>
                <a:cs typeface="Times New Roman"/>
                <a:sym typeface="Times New Roman"/>
              </a:rPr>
              <a:t>WORKFLOW</a:t>
            </a:r>
            <a:endParaRPr sz="3000" b="1">
              <a:solidFill>
                <a:srgbClr val="CF163C"/>
              </a:solidFill>
              <a:latin typeface="Times New Roman"/>
              <a:ea typeface="Times New Roman"/>
              <a:cs typeface="Times New Roman"/>
              <a:sym typeface="Times New Roman"/>
            </a:endParaRPr>
          </a:p>
        </p:txBody>
      </p:sp>
      <p:cxnSp>
        <p:nvCxnSpPr>
          <p:cNvPr id="77" name="Google Shape;77;p15"/>
          <p:cNvCxnSpPr/>
          <p:nvPr/>
        </p:nvCxnSpPr>
        <p:spPr>
          <a:xfrm rot="10800000" flipH="1">
            <a:off x="5718425" y="2707600"/>
            <a:ext cx="2046600" cy="10800"/>
          </a:xfrm>
          <a:prstGeom prst="straightConnector1">
            <a:avLst/>
          </a:prstGeom>
          <a:noFill/>
          <a:ln w="28575" cap="flat" cmpd="sng">
            <a:solidFill>
              <a:srgbClr val="CF163C"/>
            </a:solidFill>
            <a:prstDash val="solid"/>
            <a:round/>
            <a:headEnd type="none" w="med" len="med"/>
            <a:tailEnd type="oval" w="med" len="med"/>
          </a:ln>
        </p:spPr>
      </p:cxnSp>
      <p:cxnSp>
        <p:nvCxnSpPr>
          <p:cNvPr id="78" name="Google Shape;78;p15"/>
          <p:cNvCxnSpPr/>
          <p:nvPr/>
        </p:nvCxnSpPr>
        <p:spPr>
          <a:xfrm rot="10800000" flipH="1">
            <a:off x="1193000" y="2311025"/>
            <a:ext cx="1725300" cy="6900"/>
          </a:xfrm>
          <a:prstGeom prst="straightConnector1">
            <a:avLst/>
          </a:prstGeom>
          <a:noFill/>
          <a:ln w="28575" cap="flat" cmpd="sng">
            <a:solidFill>
              <a:srgbClr val="CF163C"/>
            </a:solidFill>
            <a:prstDash val="solid"/>
            <a:round/>
            <a:headEnd type="oval" w="med" len="med"/>
            <a:tailEnd type="none" w="med" len="med"/>
          </a:ln>
        </p:spPr>
      </p:cxnSp>
      <p:cxnSp>
        <p:nvCxnSpPr>
          <p:cNvPr id="79" name="Google Shape;79;p15"/>
          <p:cNvCxnSpPr/>
          <p:nvPr/>
        </p:nvCxnSpPr>
        <p:spPr>
          <a:xfrm>
            <a:off x="2918300" y="2311025"/>
            <a:ext cx="492900" cy="1285800"/>
          </a:xfrm>
          <a:prstGeom prst="straightConnector1">
            <a:avLst/>
          </a:prstGeom>
          <a:noFill/>
          <a:ln w="28575" cap="flat" cmpd="sng">
            <a:solidFill>
              <a:srgbClr val="CF163C"/>
            </a:solidFill>
            <a:prstDash val="solid"/>
            <a:round/>
            <a:headEnd type="none" w="med" len="med"/>
            <a:tailEnd type="none" w="med" len="med"/>
          </a:ln>
        </p:spPr>
      </p:cxnSp>
      <p:cxnSp>
        <p:nvCxnSpPr>
          <p:cNvPr id="80" name="Google Shape;80;p15"/>
          <p:cNvCxnSpPr/>
          <p:nvPr/>
        </p:nvCxnSpPr>
        <p:spPr>
          <a:xfrm flipH="1">
            <a:off x="3411200" y="1282300"/>
            <a:ext cx="867900" cy="2314500"/>
          </a:xfrm>
          <a:prstGeom prst="straightConnector1">
            <a:avLst/>
          </a:prstGeom>
          <a:noFill/>
          <a:ln w="28575" cap="flat" cmpd="sng">
            <a:solidFill>
              <a:srgbClr val="CF163C"/>
            </a:solidFill>
            <a:prstDash val="solid"/>
            <a:round/>
            <a:headEnd type="none" w="med" len="med"/>
            <a:tailEnd type="none" w="med" len="med"/>
          </a:ln>
        </p:spPr>
      </p:cxnSp>
      <p:cxnSp>
        <p:nvCxnSpPr>
          <p:cNvPr id="81" name="Google Shape;81;p15"/>
          <p:cNvCxnSpPr/>
          <p:nvPr/>
        </p:nvCxnSpPr>
        <p:spPr>
          <a:xfrm>
            <a:off x="4279100" y="1282300"/>
            <a:ext cx="888300" cy="2796900"/>
          </a:xfrm>
          <a:prstGeom prst="straightConnector1">
            <a:avLst/>
          </a:prstGeom>
          <a:noFill/>
          <a:ln w="28575" cap="flat" cmpd="sng">
            <a:solidFill>
              <a:srgbClr val="CF163C"/>
            </a:solidFill>
            <a:prstDash val="solid"/>
            <a:round/>
            <a:headEnd type="none" w="med" len="med"/>
            <a:tailEnd type="none" w="med" len="med"/>
          </a:ln>
        </p:spPr>
      </p:cxnSp>
      <p:cxnSp>
        <p:nvCxnSpPr>
          <p:cNvPr id="82" name="Google Shape;82;p15"/>
          <p:cNvCxnSpPr/>
          <p:nvPr/>
        </p:nvCxnSpPr>
        <p:spPr>
          <a:xfrm rot="10800000" flipH="1">
            <a:off x="5178025" y="2707475"/>
            <a:ext cx="557100" cy="1371600"/>
          </a:xfrm>
          <a:prstGeom prst="straightConnector1">
            <a:avLst/>
          </a:prstGeom>
          <a:noFill/>
          <a:ln w="28575" cap="flat" cmpd="sng">
            <a:solidFill>
              <a:srgbClr val="CF163C"/>
            </a:solidFill>
            <a:prstDash val="solid"/>
            <a:round/>
            <a:headEnd type="none" w="med" len="med"/>
            <a:tailEnd type="none" w="med" len="med"/>
          </a:ln>
        </p:spPr>
      </p:cxnSp>
      <p:sp>
        <p:nvSpPr>
          <p:cNvPr id="83" name="Google Shape;83;p15"/>
          <p:cNvSpPr txBox="1"/>
          <p:nvPr/>
        </p:nvSpPr>
        <p:spPr>
          <a:xfrm>
            <a:off x="247538" y="1610070"/>
            <a:ext cx="2085000" cy="70785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dirty="0">
                <a:latin typeface="Times New Roman"/>
                <a:ea typeface="Times New Roman"/>
                <a:cs typeface="Times New Roman"/>
                <a:sym typeface="Times New Roman"/>
              </a:rPr>
              <a:t>INTRODUCTION to GAN </a:t>
            </a:r>
            <a:endParaRPr sz="1700" b="1" dirty="0">
              <a:latin typeface="Times New Roman"/>
              <a:ea typeface="Times New Roman"/>
              <a:cs typeface="Times New Roman"/>
              <a:sym typeface="Times New Roman"/>
            </a:endParaRPr>
          </a:p>
        </p:txBody>
      </p:sp>
      <p:sp>
        <p:nvSpPr>
          <p:cNvPr id="84" name="Google Shape;84;p15"/>
          <p:cNvSpPr txBox="1"/>
          <p:nvPr/>
        </p:nvSpPr>
        <p:spPr>
          <a:xfrm>
            <a:off x="2617675" y="3468200"/>
            <a:ext cx="1589100" cy="446246"/>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700" b="1" dirty="0">
                <a:latin typeface="Times New Roman"/>
                <a:ea typeface="Source Code Pro"/>
                <a:cs typeface="Times New Roman"/>
                <a:sym typeface="Times New Roman"/>
              </a:rPr>
              <a:t>THEORY</a:t>
            </a:r>
            <a:endParaRPr dirty="0">
              <a:latin typeface="Source Code Pro"/>
              <a:ea typeface="Source Code Pro"/>
              <a:cs typeface="Source Code Pro"/>
              <a:sym typeface="Source Code Pro"/>
            </a:endParaRPr>
          </a:p>
        </p:txBody>
      </p:sp>
      <p:sp>
        <p:nvSpPr>
          <p:cNvPr id="85" name="Google Shape;85;p15"/>
          <p:cNvSpPr txBox="1"/>
          <p:nvPr/>
        </p:nvSpPr>
        <p:spPr>
          <a:xfrm>
            <a:off x="3719775" y="936825"/>
            <a:ext cx="1129800" cy="446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700" b="1">
                <a:latin typeface="Times New Roman"/>
                <a:ea typeface="Times New Roman"/>
                <a:cs typeface="Times New Roman"/>
                <a:sym typeface="Times New Roman"/>
              </a:rPr>
              <a:t>CODE</a:t>
            </a:r>
            <a:endParaRPr sz="1700" b="1">
              <a:latin typeface="Times New Roman"/>
              <a:ea typeface="Times New Roman"/>
              <a:cs typeface="Times New Roman"/>
              <a:sym typeface="Times New Roman"/>
            </a:endParaRPr>
          </a:p>
        </p:txBody>
      </p:sp>
      <p:sp>
        <p:nvSpPr>
          <p:cNvPr id="86" name="Google Shape;86;p15"/>
          <p:cNvSpPr txBox="1"/>
          <p:nvPr/>
        </p:nvSpPr>
        <p:spPr>
          <a:xfrm>
            <a:off x="4605325" y="3996425"/>
            <a:ext cx="11298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latin typeface="Times New Roman"/>
                <a:ea typeface="Times New Roman"/>
                <a:cs typeface="Times New Roman"/>
                <a:sym typeface="Times New Roman"/>
              </a:rPr>
              <a:t>OUTPUT</a:t>
            </a:r>
            <a:endParaRPr sz="1700">
              <a:latin typeface="Times New Roman"/>
              <a:ea typeface="Times New Roman"/>
              <a:cs typeface="Times New Roman"/>
              <a:sym typeface="Times New Roman"/>
            </a:endParaRPr>
          </a:p>
        </p:txBody>
      </p:sp>
      <p:sp>
        <p:nvSpPr>
          <p:cNvPr id="87" name="Google Shape;87;p15"/>
          <p:cNvSpPr txBox="1"/>
          <p:nvPr/>
        </p:nvSpPr>
        <p:spPr>
          <a:xfrm>
            <a:off x="7033400" y="2318200"/>
            <a:ext cx="1725300" cy="446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700" b="1">
                <a:latin typeface="Times New Roman"/>
                <a:ea typeface="Times New Roman"/>
                <a:cs typeface="Times New Roman"/>
                <a:sym typeface="Times New Roman"/>
              </a:rPr>
              <a:t>CONCLUSION</a:t>
            </a:r>
            <a:endParaRPr>
              <a:latin typeface="Source Code Pro"/>
              <a:ea typeface="Source Code Pro"/>
              <a:cs typeface="Source Code Pro"/>
              <a:sym typeface="Source Code Pro"/>
            </a:endParaRPr>
          </a:p>
        </p:txBody>
      </p:sp>
      <p:grpSp>
        <p:nvGrpSpPr>
          <p:cNvPr id="17" name="Google Shape;64;p14">
            <a:extLst>
              <a:ext uri="{FF2B5EF4-FFF2-40B4-BE49-F238E27FC236}">
                <a16:creationId xmlns:a16="http://schemas.microsoft.com/office/drawing/2014/main" id="{190D61F0-FB9A-7E7B-5A75-57A661D986DD}"/>
              </a:ext>
            </a:extLst>
          </p:cNvPr>
          <p:cNvGrpSpPr/>
          <p:nvPr/>
        </p:nvGrpSpPr>
        <p:grpSpPr>
          <a:xfrm>
            <a:off x="0" y="4728032"/>
            <a:ext cx="9144000" cy="415468"/>
            <a:chOff x="0" y="4782300"/>
            <a:chExt cx="9144000" cy="415468"/>
          </a:xfrm>
        </p:grpSpPr>
        <p:sp>
          <p:nvSpPr>
            <p:cNvPr id="18" name="Google Shape;65;p14">
              <a:extLst>
                <a:ext uri="{FF2B5EF4-FFF2-40B4-BE49-F238E27FC236}">
                  <a16:creationId xmlns:a16="http://schemas.microsoft.com/office/drawing/2014/main" id="{6D2E01EF-1FDE-77C7-9CF1-F4790BBF3C8F}"/>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6;p14">
              <a:extLst>
                <a:ext uri="{FF2B5EF4-FFF2-40B4-BE49-F238E27FC236}">
                  <a16:creationId xmlns:a16="http://schemas.microsoft.com/office/drawing/2014/main" id="{A2CBF561-E76C-A0CC-8B14-060AA07C8B15}"/>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Google Shape;92;p16"/>
          <p:cNvSpPr txBox="1">
            <a:spLocks noGrp="1"/>
          </p:cNvSpPr>
          <p:nvPr>
            <p:ph type="subTitle" idx="1"/>
          </p:nvPr>
        </p:nvSpPr>
        <p:spPr>
          <a:xfrm>
            <a:off x="311700" y="1924850"/>
            <a:ext cx="8520600" cy="7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latin typeface="Times New Roman"/>
                <a:ea typeface="Times New Roman"/>
                <a:cs typeface="Times New Roman"/>
                <a:sym typeface="Times New Roman"/>
              </a:rPr>
              <a:t>Evaluation Metrics</a:t>
            </a:r>
          </a:p>
        </p:txBody>
      </p:sp>
      <p:grpSp>
        <p:nvGrpSpPr>
          <p:cNvPr id="6" name="Google Shape;64;p14">
            <a:extLst>
              <a:ext uri="{FF2B5EF4-FFF2-40B4-BE49-F238E27FC236}">
                <a16:creationId xmlns:a16="http://schemas.microsoft.com/office/drawing/2014/main" id="{F9160249-62F2-F439-7219-FD0A73254DEF}"/>
              </a:ext>
            </a:extLst>
          </p:cNvPr>
          <p:cNvGrpSpPr/>
          <p:nvPr/>
        </p:nvGrpSpPr>
        <p:grpSpPr>
          <a:xfrm>
            <a:off x="0" y="4728032"/>
            <a:ext cx="9144000" cy="415468"/>
            <a:chOff x="0" y="4782300"/>
            <a:chExt cx="9144000" cy="415468"/>
          </a:xfrm>
        </p:grpSpPr>
        <p:sp>
          <p:nvSpPr>
            <p:cNvPr id="7" name="Google Shape;65;p14">
              <a:extLst>
                <a:ext uri="{FF2B5EF4-FFF2-40B4-BE49-F238E27FC236}">
                  <a16:creationId xmlns:a16="http://schemas.microsoft.com/office/drawing/2014/main" id="{051E6CC3-F1B3-56E1-258F-7342B5093580}"/>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6;p14">
              <a:extLst>
                <a:ext uri="{FF2B5EF4-FFF2-40B4-BE49-F238E27FC236}">
                  <a16:creationId xmlns:a16="http://schemas.microsoft.com/office/drawing/2014/main" id="{7409BBE5-097C-C4C3-8286-31B89CA5040E}"/>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spTree>
    <p:extLst>
      <p:ext uri="{BB962C8B-B14F-4D97-AF65-F5344CB8AC3E}">
        <p14:creationId xmlns:p14="http://schemas.microsoft.com/office/powerpoint/2010/main" val="553852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grpSp>
        <p:nvGrpSpPr>
          <p:cNvPr id="7" name="Google Shape;64;p14">
            <a:extLst>
              <a:ext uri="{FF2B5EF4-FFF2-40B4-BE49-F238E27FC236}">
                <a16:creationId xmlns:a16="http://schemas.microsoft.com/office/drawing/2014/main" id="{DB25CEDE-268B-FD3E-1044-376C138B3478}"/>
              </a:ext>
            </a:extLst>
          </p:cNvPr>
          <p:cNvGrpSpPr/>
          <p:nvPr/>
        </p:nvGrpSpPr>
        <p:grpSpPr>
          <a:xfrm>
            <a:off x="0" y="4728032"/>
            <a:ext cx="9144000" cy="415468"/>
            <a:chOff x="0" y="4782300"/>
            <a:chExt cx="9144000" cy="415468"/>
          </a:xfrm>
        </p:grpSpPr>
        <p:sp>
          <p:nvSpPr>
            <p:cNvPr id="8" name="Google Shape;65;p14">
              <a:extLst>
                <a:ext uri="{FF2B5EF4-FFF2-40B4-BE49-F238E27FC236}">
                  <a16:creationId xmlns:a16="http://schemas.microsoft.com/office/drawing/2014/main" id="{A06280B2-6125-22C2-80B4-EF3763511716}"/>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6;p14">
              <a:extLst>
                <a:ext uri="{FF2B5EF4-FFF2-40B4-BE49-F238E27FC236}">
                  <a16:creationId xmlns:a16="http://schemas.microsoft.com/office/drawing/2014/main" id="{DA81A7C5-375A-A707-EA0A-AEEE35FEB9DA}"/>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sp>
        <p:nvSpPr>
          <p:cNvPr id="6" name="TextBox 5">
            <a:extLst>
              <a:ext uri="{FF2B5EF4-FFF2-40B4-BE49-F238E27FC236}">
                <a16:creationId xmlns:a16="http://schemas.microsoft.com/office/drawing/2014/main" id="{57CD4F90-118E-0EB1-4B43-91F548A7DBD9}"/>
              </a:ext>
            </a:extLst>
          </p:cNvPr>
          <p:cNvSpPr txBox="1"/>
          <p:nvPr/>
        </p:nvSpPr>
        <p:spPr>
          <a:xfrm>
            <a:off x="513878" y="1006736"/>
            <a:ext cx="4058122" cy="3293209"/>
          </a:xfrm>
          <a:prstGeom prst="rect">
            <a:avLst/>
          </a:prstGeom>
          <a:noFill/>
        </p:spPr>
        <p:txBody>
          <a:bodyPr wrap="square">
            <a:spAutoFit/>
          </a:bodyPr>
          <a:lstStyle/>
          <a:p>
            <a:r>
              <a:rPr lang="en-US" sz="1600" b="0" i="0" u="none" strike="noStrike" baseline="0" dirty="0">
                <a:solidFill>
                  <a:srgbClr val="000000"/>
                </a:solidFill>
                <a:latin typeface="Calibri" panose="020F0502020204030204" pitchFamily="34" charset="0"/>
                <a:cs typeface="Calibri" panose="020F0502020204030204" pitchFamily="34" charset="0"/>
              </a:rPr>
              <a:t>A haze removal algorithm’s performance can be evaluated on several factors, among them, two of the most frequently used factors are the </a:t>
            </a:r>
            <a:r>
              <a:rPr lang="en-US" sz="1600" b="1" i="0" u="none" strike="noStrike" baseline="0" dirty="0">
                <a:solidFill>
                  <a:srgbClr val="000000"/>
                </a:solidFill>
                <a:latin typeface="Calibri" panose="020F0502020204030204" pitchFamily="34" charset="0"/>
                <a:cs typeface="Calibri" panose="020F0502020204030204" pitchFamily="34" charset="0"/>
              </a:rPr>
              <a:t>PSNR and SSIM</a:t>
            </a:r>
            <a:r>
              <a:rPr lang="en-US" sz="1600" b="0" i="0" u="none" strike="noStrike" baseline="0" dirty="0">
                <a:solidFill>
                  <a:srgbClr val="000000"/>
                </a:solidFill>
                <a:latin typeface="Calibri" panose="020F0502020204030204" pitchFamily="34" charset="0"/>
                <a:cs typeface="Calibri" panose="020F0502020204030204" pitchFamily="34" charset="0"/>
              </a:rPr>
              <a:t>. </a:t>
            </a:r>
          </a:p>
          <a:p>
            <a:endParaRPr lang="en-US" sz="1600" b="0" i="0" u="none" strike="noStrike" baseline="0" dirty="0">
              <a:solidFill>
                <a:srgbClr val="00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b="0" i="0" u="none" strike="noStrike" baseline="0" dirty="0">
                <a:solidFill>
                  <a:srgbClr val="000000"/>
                </a:solidFill>
                <a:latin typeface="Calibri" panose="020F0502020204030204" pitchFamily="34" charset="0"/>
                <a:cs typeface="Calibri" panose="020F0502020204030204" pitchFamily="34" charset="0"/>
              </a:rPr>
              <a:t>Peak Signal to Noise Ratio (PSNR) measures the ability of the algorithm to remove noise from a noisy image. Two identical images will have a PSNR value of infinity. </a:t>
            </a:r>
          </a:p>
          <a:p>
            <a:pPr marL="285750" indent="-285750">
              <a:buFont typeface="Arial" panose="020B0604020202020204" pitchFamily="34" charset="0"/>
              <a:buChar char="•"/>
            </a:pPr>
            <a:r>
              <a:rPr lang="en-US" sz="1600" b="0" i="0" u="none" strike="noStrike" baseline="0" dirty="0">
                <a:solidFill>
                  <a:srgbClr val="000000"/>
                </a:solidFill>
                <a:latin typeface="Calibri" panose="020F0502020204030204" pitchFamily="34" charset="0"/>
                <a:cs typeface="Calibri" panose="020F0502020204030204" pitchFamily="34" charset="0"/>
              </a:rPr>
              <a:t>Structural Similarity Index Measure (SSIM), measures how similar two images are. Two identical images will have a SSIM of 1. </a:t>
            </a:r>
            <a:endParaRPr lang="en-IN" sz="1600" dirty="0">
              <a:latin typeface="Calibri" panose="020F0502020204030204" pitchFamily="34" charset="0"/>
              <a:cs typeface="Calibri" panose="020F0502020204030204" pitchFamily="34" charset="0"/>
            </a:endParaRPr>
          </a:p>
        </p:txBody>
      </p:sp>
      <p:graphicFrame>
        <p:nvGraphicFramePr>
          <p:cNvPr id="3" name="Table 2">
            <a:extLst>
              <a:ext uri="{FF2B5EF4-FFF2-40B4-BE49-F238E27FC236}">
                <a16:creationId xmlns:a16="http://schemas.microsoft.com/office/drawing/2014/main" id="{0A577B8E-0436-9375-DC79-77460C94DCC7}"/>
              </a:ext>
            </a:extLst>
          </p:cNvPr>
          <p:cNvGraphicFramePr>
            <a:graphicFrameLocks noGrp="1"/>
          </p:cNvGraphicFramePr>
          <p:nvPr>
            <p:extLst>
              <p:ext uri="{D42A27DB-BD31-4B8C-83A1-F6EECF244321}">
                <p14:modId xmlns:p14="http://schemas.microsoft.com/office/powerpoint/2010/main" val="3504787356"/>
              </p:ext>
            </p:extLst>
          </p:nvPr>
        </p:nvGraphicFramePr>
        <p:xfrm>
          <a:off x="5123662" y="622089"/>
          <a:ext cx="3166392" cy="3677856"/>
        </p:xfrm>
        <a:graphic>
          <a:graphicData uri="http://schemas.openxmlformats.org/drawingml/2006/table">
            <a:tbl>
              <a:tblPr>
                <a:tableStyleId>{8799B23B-EC83-4686-B30A-512413B5E67A}</a:tableStyleId>
              </a:tblPr>
              <a:tblGrid>
                <a:gridCol w="1055464">
                  <a:extLst>
                    <a:ext uri="{9D8B030D-6E8A-4147-A177-3AD203B41FA5}">
                      <a16:colId xmlns:a16="http://schemas.microsoft.com/office/drawing/2014/main" val="1661362819"/>
                    </a:ext>
                  </a:extLst>
                </a:gridCol>
                <a:gridCol w="1055464">
                  <a:extLst>
                    <a:ext uri="{9D8B030D-6E8A-4147-A177-3AD203B41FA5}">
                      <a16:colId xmlns:a16="http://schemas.microsoft.com/office/drawing/2014/main" val="3702652633"/>
                    </a:ext>
                  </a:extLst>
                </a:gridCol>
                <a:gridCol w="1055464">
                  <a:extLst>
                    <a:ext uri="{9D8B030D-6E8A-4147-A177-3AD203B41FA5}">
                      <a16:colId xmlns:a16="http://schemas.microsoft.com/office/drawing/2014/main" val="3155386398"/>
                    </a:ext>
                  </a:extLst>
                </a:gridCol>
              </a:tblGrid>
              <a:tr h="306488">
                <a:tc>
                  <a:txBody>
                    <a:bodyPr/>
                    <a:lstStyle/>
                    <a:p>
                      <a:pPr algn="r" fontAlgn="ctr"/>
                      <a:endParaRPr lang="en-IN" sz="1400" b="1" dirty="0">
                        <a:solidFill>
                          <a:schemeClr val="accent1"/>
                        </a:solidFill>
                        <a:effectLst/>
                      </a:endParaRPr>
                    </a:p>
                  </a:txBody>
                  <a:tcPr marL="91094" marR="91094" marT="45547" marB="45547" anchor="ctr">
                    <a:solidFill>
                      <a:schemeClr val="tx2"/>
                    </a:solidFill>
                  </a:tcPr>
                </a:tc>
                <a:tc>
                  <a:txBody>
                    <a:bodyPr/>
                    <a:lstStyle/>
                    <a:p>
                      <a:pPr algn="r" fontAlgn="ctr"/>
                      <a:r>
                        <a:rPr lang="en-IN" sz="1400" b="1" dirty="0">
                          <a:solidFill>
                            <a:schemeClr val="accent1"/>
                          </a:solidFill>
                          <a:effectLst/>
                        </a:rPr>
                        <a:t>PSNR</a:t>
                      </a:r>
                    </a:p>
                  </a:txBody>
                  <a:tcPr marL="91094" marR="91094" marT="45547" marB="45547" anchor="c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solidFill>
                            <a:schemeClr val="accent1"/>
                          </a:solidFill>
                          <a:effectLst/>
                        </a:rPr>
                        <a:t>SSIM</a:t>
                      </a:r>
                    </a:p>
                  </a:txBody>
                  <a:tcPr marL="91094" marR="91094" marT="45547" marB="45547">
                    <a:solidFill>
                      <a:schemeClr val="tx2"/>
                    </a:solidFill>
                  </a:tcPr>
                </a:tc>
                <a:extLst>
                  <a:ext uri="{0D108BD9-81ED-4DB2-BD59-A6C34878D82A}">
                    <a16:rowId xmlns:a16="http://schemas.microsoft.com/office/drawing/2014/main" val="1696477333"/>
                  </a:ext>
                </a:extLst>
              </a:tr>
              <a:tr h="306488">
                <a:tc>
                  <a:txBody>
                    <a:bodyPr/>
                    <a:lstStyle/>
                    <a:p>
                      <a:pPr algn="r" fontAlgn="ctr"/>
                      <a:r>
                        <a:rPr lang="en-IN" sz="1400" b="1">
                          <a:solidFill>
                            <a:schemeClr val="accent1"/>
                          </a:solidFill>
                          <a:effectLst/>
                        </a:rPr>
                        <a:t>0</a:t>
                      </a:r>
                    </a:p>
                  </a:txBody>
                  <a:tcPr marL="91094" marR="91094" marT="45547" marB="45547" anchor="ctr">
                    <a:solidFill>
                      <a:schemeClr val="tx2"/>
                    </a:solidFill>
                  </a:tcPr>
                </a:tc>
                <a:tc>
                  <a:txBody>
                    <a:bodyPr/>
                    <a:lstStyle/>
                    <a:p>
                      <a:pPr algn="r" fontAlgn="ctr"/>
                      <a:r>
                        <a:rPr lang="en-IN" sz="1400">
                          <a:solidFill>
                            <a:schemeClr val="accent1"/>
                          </a:solidFill>
                          <a:effectLst/>
                        </a:rPr>
                        <a:t>48.921653</a:t>
                      </a:r>
                    </a:p>
                  </a:txBody>
                  <a:tcPr marL="91094" marR="91094" marT="45547" marB="45547" anchor="ctr">
                    <a:solidFill>
                      <a:schemeClr val="tx2"/>
                    </a:solidFill>
                  </a:tcPr>
                </a:tc>
                <a:tc>
                  <a:txBody>
                    <a:bodyPr/>
                    <a:lstStyle/>
                    <a:p>
                      <a:pPr algn="r" fontAlgn="ctr"/>
                      <a:r>
                        <a:rPr lang="en-IN" sz="1400">
                          <a:solidFill>
                            <a:schemeClr val="accent1"/>
                          </a:solidFill>
                          <a:effectLst/>
                        </a:rPr>
                        <a:t>0.880655</a:t>
                      </a:r>
                    </a:p>
                  </a:txBody>
                  <a:tcPr marL="91094" marR="91094" marT="45547" marB="45547" anchor="ctr">
                    <a:solidFill>
                      <a:schemeClr val="tx2"/>
                    </a:solidFill>
                  </a:tcPr>
                </a:tc>
                <a:extLst>
                  <a:ext uri="{0D108BD9-81ED-4DB2-BD59-A6C34878D82A}">
                    <a16:rowId xmlns:a16="http://schemas.microsoft.com/office/drawing/2014/main" val="3358058548"/>
                  </a:ext>
                </a:extLst>
              </a:tr>
              <a:tr h="306488">
                <a:tc>
                  <a:txBody>
                    <a:bodyPr/>
                    <a:lstStyle/>
                    <a:p>
                      <a:pPr algn="r" fontAlgn="ctr"/>
                      <a:r>
                        <a:rPr lang="en-IN" sz="1400" b="1">
                          <a:solidFill>
                            <a:schemeClr val="accent1"/>
                          </a:solidFill>
                          <a:effectLst/>
                        </a:rPr>
                        <a:t>1</a:t>
                      </a:r>
                    </a:p>
                  </a:txBody>
                  <a:tcPr marL="91094" marR="91094" marT="45547" marB="45547" anchor="ctr">
                    <a:solidFill>
                      <a:schemeClr val="tx2"/>
                    </a:solidFill>
                  </a:tcPr>
                </a:tc>
                <a:tc>
                  <a:txBody>
                    <a:bodyPr/>
                    <a:lstStyle/>
                    <a:p>
                      <a:pPr algn="r" fontAlgn="ctr"/>
                      <a:r>
                        <a:rPr lang="en-IN" sz="1400">
                          <a:solidFill>
                            <a:schemeClr val="accent1"/>
                          </a:solidFill>
                          <a:effectLst/>
                        </a:rPr>
                        <a:t>49.252494</a:t>
                      </a:r>
                    </a:p>
                  </a:txBody>
                  <a:tcPr marL="91094" marR="91094" marT="45547" marB="45547" anchor="ctr">
                    <a:solidFill>
                      <a:schemeClr val="tx2"/>
                    </a:solidFill>
                  </a:tcPr>
                </a:tc>
                <a:tc>
                  <a:txBody>
                    <a:bodyPr/>
                    <a:lstStyle/>
                    <a:p>
                      <a:pPr algn="r" fontAlgn="ctr"/>
                      <a:r>
                        <a:rPr lang="en-IN" sz="1400">
                          <a:solidFill>
                            <a:schemeClr val="accent1"/>
                          </a:solidFill>
                          <a:effectLst/>
                        </a:rPr>
                        <a:t>0.888642</a:t>
                      </a:r>
                    </a:p>
                  </a:txBody>
                  <a:tcPr marL="91094" marR="91094" marT="45547" marB="45547" anchor="ctr">
                    <a:solidFill>
                      <a:schemeClr val="tx2"/>
                    </a:solidFill>
                  </a:tcPr>
                </a:tc>
                <a:extLst>
                  <a:ext uri="{0D108BD9-81ED-4DB2-BD59-A6C34878D82A}">
                    <a16:rowId xmlns:a16="http://schemas.microsoft.com/office/drawing/2014/main" val="615888631"/>
                  </a:ext>
                </a:extLst>
              </a:tr>
              <a:tr h="306488">
                <a:tc>
                  <a:txBody>
                    <a:bodyPr/>
                    <a:lstStyle/>
                    <a:p>
                      <a:pPr algn="r" fontAlgn="ctr"/>
                      <a:r>
                        <a:rPr lang="en-IN" sz="1400" b="1">
                          <a:solidFill>
                            <a:schemeClr val="accent1"/>
                          </a:solidFill>
                          <a:effectLst/>
                        </a:rPr>
                        <a:t>2</a:t>
                      </a:r>
                    </a:p>
                  </a:txBody>
                  <a:tcPr marL="91094" marR="91094" marT="45547" marB="45547" anchor="ctr">
                    <a:solidFill>
                      <a:schemeClr val="tx2"/>
                    </a:solidFill>
                  </a:tcPr>
                </a:tc>
                <a:tc>
                  <a:txBody>
                    <a:bodyPr/>
                    <a:lstStyle/>
                    <a:p>
                      <a:pPr algn="r" fontAlgn="ctr"/>
                      <a:r>
                        <a:rPr lang="en-IN" sz="1400">
                          <a:solidFill>
                            <a:schemeClr val="accent1"/>
                          </a:solidFill>
                          <a:effectLst/>
                        </a:rPr>
                        <a:t>49.371817</a:t>
                      </a:r>
                    </a:p>
                  </a:txBody>
                  <a:tcPr marL="91094" marR="91094" marT="45547" marB="45547" anchor="ctr">
                    <a:solidFill>
                      <a:schemeClr val="tx2"/>
                    </a:solidFill>
                  </a:tcPr>
                </a:tc>
                <a:tc>
                  <a:txBody>
                    <a:bodyPr/>
                    <a:lstStyle/>
                    <a:p>
                      <a:pPr algn="r" fontAlgn="ctr"/>
                      <a:r>
                        <a:rPr lang="en-IN" sz="1400">
                          <a:solidFill>
                            <a:schemeClr val="accent1"/>
                          </a:solidFill>
                          <a:effectLst/>
                        </a:rPr>
                        <a:t>0.890013</a:t>
                      </a:r>
                    </a:p>
                  </a:txBody>
                  <a:tcPr marL="91094" marR="91094" marT="45547" marB="45547" anchor="ctr">
                    <a:solidFill>
                      <a:schemeClr val="tx2"/>
                    </a:solidFill>
                  </a:tcPr>
                </a:tc>
                <a:extLst>
                  <a:ext uri="{0D108BD9-81ED-4DB2-BD59-A6C34878D82A}">
                    <a16:rowId xmlns:a16="http://schemas.microsoft.com/office/drawing/2014/main" val="1302298291"/>
                  </a:ext>
                </a:extLst>
              </a:tr>
              <a:tr h="306488">
                <a:tc>
                  <a:txBody>
                    <a:bodyPr/>
                    <a:lstStyle/>
                    <a:p>
                      <a:pPr algn="r" fontAlgn="ctr"/>
                      <a:r>
                        <a:rPr lang="en-IN" sz="1400" b="1">
                          <a:solidFill>
                            <a:schemeClr val="accent1"/>
                          </a:solidFill>
                          <a:effectLst/>
                        </a:rPr>
                        <a:t>3</a:t>
                      </a:r>
                    </a:p>
                  </a:txBody>
                  <a:tcPr marL="91094" marR="91094" marT="45547" marB="45547" anchor="ctr">
                    <a:solidFill>
                      <a:schemeClr val="tx2"/>
                    </a:solidFill>
                  </a:tcPr>
                </a:tc>
                <a:tc>
                  <a:txBody>
                    <a:bodyPr/>
                    <a:lstStyle/>
                    <a:p>
                      <a:pPr algn="r" fontAlgn="ctr"/>
                      <a:r>
                        <a:rPr lang="en-IN" sz="1400" dirty="0">
                          <a:solidFill>
                            <a:schemeClr val="accent1"/>
                          </a:solidFill>
                          <a:effectLst/>
                        </a:rPr>
                        <a:t>49.802184</a:t>
                      </a:r>
                    </a:p>
                  </a:txBody>
                  <a:tcPr marL="91094" marR="91094" marT="45547" marB="45547" anchor="ctr">
                    <a:solidFill>
                      <a:schemeClr val="tx2"/>
                    </a:solidFill>
                  </a:tcPr>
                </a:tc>
                <a:tc>
                  <a:txBody>
                    <a:bodyPr/>
                    <a:lstStyle/>
                    <a:p>
                      <a:pPr algn="r" fontAlgn="ctr"/>
                      <a:r>
                        <a:rPr lang="en-IN" sz="1400">
                          <a:solidFill>
                            <a:schemeClr val="accent1"/>
                          </a:solidFill>
                          <a:effectLst/>
                        </a:rPr>
                        <a:t>0.901209</a:t>
                      </a:r>
                    </a:p>
                  </a:txBody>
                  <a:tcPr marL="91094" marR="91094" marT="45547" marB="45547" anchor="ctr">
                    <a:solidFill>
                      <a:schemeClr val="tx2"/>
                    </a:solidFill>
                  </a:tcPr>
                </a:tc>
                <a:extLst>
                  <a:ext uri="{0D108BD9-81ED-4DB2-BD59-A6C34878D82A}">
                    <a16:rowId xmlns:a16="http://schemas.microsoft.com/office/drawing/2014/main" val="979527549"/>
                  </a:ext>
                </a:extLst>
              </a:tr>
              <a:tr h="306488">
                <a:tc>
                  <a:txBody>
                    <a:bodyPr/>
                    <a:lstStyle/>
                    <a:p>
                      <a:pPr algn="r" fontAlgn="ctr"/>
                      <a:r>
                        <a:rPr lang="en-IN" sz="1400" b="1" dirty="0">
                          <a:solidFill>
                            <a:schemeClr val="accent1"/>
                          </a:solidFill>
                          <a:effectLst/>
                        </a:rPr>
                        <a:t>4</a:t>
                      </a:r>
                    </a:p>
                  </a:txBody>
                  <a:tcPr marL="91094" marR="91094" marT="45547" marB="45547" anchor="ctr">
                    <a:solidFill>
                      <a:schemeClr val="tx2"/>
                    </a:solidFill>
                  </a:tcPr>
                </a:tc>
                <a:tc>
                  <a:txBody>
                    <a:bodyPr/>
                    <a:lstStyle/>
                    <a:p>
                      <a:pPr algn="r" fontAlgn="ctr"/>
                      <a:r>
                        <a:rPr lang="en-IN" sz="1400">
                          <a:solidFill>
                            <a:schemeClr val="accent1"/>
                          </a:solidFill>
                          <a:effectLst/>
                        </a:rPr>
                        <a:t>50.192865</a:t>
                      </a:r>
                    </a:p>
                  </a:txBody>
                  <a:tcPr marL="91094" marR="91094" marT="45547" marB="45547" anchor="ctr">
                    <a:solidFill>
                      <a:schemeClr val="tx2"/>
                    </a:solidFill>
                  </a:tcPr>
                </a:tc>
                <a:tc>
                  <a:txBody>
                    <a:bodyPr/>
                    <a:lstStyle/>
                    <a:p>
                      <a:pPr algn="r" fontAlgn="ctr"/>
                      <a:r>
                        <a:rPr lang="en-IN" sz="1400">
                          <a:solidFill>
                            <a:schemeClr val="accent1"/>
                          </a:solidFill>
                          <a:effectLst/>
                        </a:rPr>
                        <a:t>0.912729</a:t>
                      </a:r>
                    </a:p>
                  </a:txBody>
                  <a:tcPr marL="91094" marR="91094" marT="45547" marB="45547" anchor="ctr">
                    <a:solidFill>
                      <a:schemeClr val="tx2"/>
                    </a:solidFill>
                  </a:tcPr>
                </a:tc>
                <a:extLst>
                  <a:ext uri="{0D108BD9-81ED-4DB2-BD59-A6C34878D82A}">
                    <a16:rowId xmlns:a16="http://schemas.microsoft.com/office/drawing/2014/main" val="1682429140"/>
                  </a:ext>
                </a:extLst>
              </a:tr>
              <a:tr h="306488">
                <a:tc>
                  <a:txBody>
                    <a:bodyPr/>
                    <a:lstStyle/>
                    <a:p>
                      <a:pPr algn="r" fontAlgn="ctr"/>
                      <a:r>
                        <a:rPr lang="en-IN" sz="1400" b="1">
                          <a:solidFill>
                            <a:schemeClr val="accent1"/>
                          </a:solidFill>
                          <a:effectLst/>
                        </a:rPr>
                        <a:t>5</a:t>
                      </a:r>
                    </a:p>
                  </a:txBody>
                  <a:tcPr marL="91094" marR="91094" marT="45547" marB="45547" anchor="ctr">
                    <a:solidFill>
                      <a:schemeClr val="tx2"/>
                    </a:solidFill>
                  </a:tcPr>
                </a:tc>
                <a:tc>
                  <a:txBody>
                    <a:bodyPr/>
                    <a:lstStyle/>
                    <a:p>
                      <a:pPr algn="r" fontAlgn="ctr"/>
                      <a:r>
                        <a:rPr lang="en-IN" sz="1400">
                          <a:solidFill>
                            <a:schemeClr val="accent1"/>
                          </a:solidFill>
                          <a:effectLst/>
                        </a:rPr>
                        <a:t>49.371817</a:t>
                      </a:r>
                    </a:p>
                  </a:txBody>
                  <a:tcPr marL="91094" marR="91094" marT="45547" marB="45547" anchor="ctr">
                    <a:solidFill>
                      <a:schemeClr val="tx2"/>
                    </a:solidFill>
                  </a:tcPr>
                </a:tc>
                <a:tc>
                  <a:txBody>
                    <a:bodyPr/>
                    <a:lstStyle/>
                    <a:p>
                      <a:pPr algn="r" fontAlgn="ctr"/>
                      <a:r>
                        <a:rPr lang="en-IN" sz="1400" dirty="0">
                          <a:solidFill>
                            <a:schemeClr val="accent1"/>
                          </a:solidFill>
                          <a:effectLst/>
                        </a:rPr>
                        <a:t>0.890013</a:t>
                      </a:r>
                    </a:p>
                  </a:txBody>
                  <a:tcPr marL="91094" marR="91094" marT="45547" marB="45547" anchor="ctr">
                    <a:solidFill>
                      <a:schemeClr val="tx2"/>
                    </a:solidFill>
                  </a:tcPr>
                </a:tc>
                <a:extLst>
                  <a:ext uri="{0D108BD9-81ED-4DB2-BD59-A6C34878D82A}">
                    <a16:rowId xmlns:a16="http://schemas.microsoft.com/office/drawing/2014/main" val="2988943896"/>
                  </a:ext>
                </a:extLst>
              </a:tr>
              <a:tr h="306488">
                <a:tc>
                  <a:txBody>
                    <a:bodyPr/>
                    <a:lstStyle/>
                    <a:p>
                      <a:pPr algn="r" fontAlgn="ctr"/>
                      <a:r>
                        <a:rPr lang="en-IN" sz="1400" b="1">
                          <a:solidFill>
                            <a:schemeClr val="accent1"/>
                          </a:solidFill>
                          <a:effectLst/>
                        </a:rPr>
                        <a:t>6</a:t>
                      </a:r>
                    </a:p>
                  </a:txBody>
                  <a:tcPr marL="91094" marR="91094" marT="45547" marB="45547" anchor="ctr">
                    <a:solidFill>
                      <a:schemeClr val="tx2"/>
                    </a:solidFill>
                  </a:tcPr>
                </a:tc>
                <a:tc>
                  <a:txBody>
                    <a:bodyPr/>
                    <a:lstStyle/>
                    <a:p>
                      <a:pPr algn="r" fontAlgn="ctr"/>
                      <a:r>
                        <a:rPr lang="en-IN" sz="1400" dirty="0">
                          <a:solidFill>
                            <a:schemeClr val="accent1"/>
                          </a:solidFill>
                          <a:effectLst/>
                        </a:rPr>
                        <a:t>49.371817</a:t>
                      </a:r>
                    </a:p>
                  </a:txBody>
                  <a:tcPr marL="91094" marR="91094" marT="45547" marB="45547" anchor="ctr">
                    <a:solidFill>
                      <a:schemeClr val="tx2"/>
                    </a:solidFill>
                  </a:tcPr>
                </a:tc>
                <a:tc>
                  <a:txBody>
                    <a:bodyPr/>
                    <a:lstStyle/>
                    <a:p>
                      <a:pPr algn="r" fontAlgn="ctr"/>
                      <a:r>
                        <a:rPr lang="en-IN" sz="1400">
                          <a:solidFill>
                            <a:schemeClr val="accent1"/>
                          </a:solidFill>
                          <a:effectLst/>
                        </a:rPr>
                        <a:t>0.890013</a:t>
                      </a:r>
                    </a:p>
                  </a:txBody>
                  <a:tcPr marL="91094" marR="91094" marT="45547" marB="45547" anchor="ctr">
                    <a:solidFill>
                      <a:schemeClr val="tx2"/>
                    </a:solidFill>
                  </a:tcPr>
                </a:tc>
                <a:extLst>
                  <a:ext uri="{0D108BD9-81ED-4DB2-BD59-A6C34878D82A}">
                    <a16:rowId xmlns:a16="http://schemas.microsoft.com/office/drawing/2014/main" val="21355202"/>
                  </a:ext>
                </a:extLst>
              </a:tr>
              <a:tr h="306488">
                <a:tc>
                  <a:txBody>
                    <a:bodyPr/>
                    <a:lstStyle/>
                    <a:p>
                      <a:pPr algn="r" fontAlgn="ctr"/>
                      <a:r>
                        <a:rPr lang="en-IN" sz="1400" b="1">
                          <a:solidFill>
                            <a:schemeClr val="accent1"/>
                          </a:solidFill>
                          <a:effectLst/>
                        </a:rPr>
                        <a:t>7</a:t>
                      </a:r>
                    </a:p>
                  </a:txBody>
                  <a:tcPr marL="91094" marR="91094" marT="45547" marB="45547" anchor="ctr">
                    <a:solidFill>
                      <a:schemeClr val="tx2"/>
                    </a:solidFill>
                  </a:tcPr>
                </a:tc>
                <a:tc>
                  <a:txBody>
                    <a:bodyPr/>
                    <a:lstStyle/>
                    <a:p>
                      <a:pPr algn="r" fontAlgn="ctr"/>
                      <a:r>
                        <a:rPr lang="en-IN" sz="1400">
                          <a:solidFill>
                            <a:schemeClr val="accent1"/>
                          </a:solidFill>
                          <a:effectLst/>
                        </a:rPr>
                        <a:t>48.921653</a:t>
                      </a:r>
                    </a:p>
                  </a:txBody>
                  <a:tcPr marL="91094" marR="91094" marT="45547" marB="45547" anchor="ctr">
                    <a:solidFill>
                      <a:schemeClr val="tx2"/>
                    </a:solidFill>
                  </a:tcPr>
                </a:tc>
                <a:tc>
                  <a:txBody>
                    <a:bodyPr/>
                    <a:lstStyle/>
                    <a:p>
                      <a:pPr algn="r" fontAlgn="ctr"/>
                      <a:r>
                        <a:rPr lang="en-IN" sz="1400">
                          <a:solidFill>
                            <a:schemeClr val="accent1"/>
                          </a:solidFill>
                          <a:effectLst/>
                        </a:rPr>
                        <a:t>0.880655</a:t>
                      </a:r>
                    </a:p>
                  </a:txBody>
                  <a:tcPr marL="91094" marR="91094" marT="45547" marB="45547" anchor="ctr">
                    <a:solidFill>
                      <a:schemeClr val="tx2"/>
                    </a:solidFill>
                  </a:tcPr>
                </a:tc>
                <a:extLst>
                  <a:ext uri="{0D108BD9-81ED-4DB2-BD59-A6C34878D82A}">
                    <a16:rowId xmlns:a16="http://schemas.microsoft.com/office/drawing/2014/main" val="536302430"/>
                  </a:ext>
                </a:extLst>
              </a:tr>
              <a:tr h="306488">
                <a:tc>
                  <a:txBody>
                    <a:bodyPr/>
                    <a:lstStyle/>
                    <a:p>
                      <a:pPr algn="r" fontAlgn="ctr"/>
                      <a:r>
                        <a:rPr lang="en-IN" sz="1400" b="1">
                          <a:solidFill>
                            <a:schemeClr val="accent1"/>
                          </a:solidFill>
                          <a:effectLst/>
                        </a:rPr>
                        <a:t>8</a:t>
                      </a:r>
                    </a:p>
                  </a:txBody>
                  <a:tcPr marL="91094" marR="91094" marT="45547" marB="45547" anchor="ctr">
                    <a:solidFill>
                      <a:schemeClr val="tx2"/>
                    </a:solidFill>
                  </a:tcPr>
                </a:tc>
                <a:tc>
                  <a:txBody>
                    <a:bodyPr/>
                    <a:lstStyle/>
                    <a:p>
                      <a:pPr algn="r" fontAlgn="ctr"/>
                      <a:r>
                        <a:rPr lang="en-IN" sz="1400">
                          <a:solidFill>
                            <a:schemeClr val="accent1"/>
                          </a:solidFill>
                          <a:effectLst/>
                        </a:rPr>
                        <a:t>49.371817</a:t>
                      </a:r>
                    </a:p>
                  </a:txBody>
                  <a:tcPr marL="91094" marR="91094" marT="45547" marB="45547" anchor="ctr">
                    <a:solidFill>
                      <a:schemeClr val="tx2"/>
                    </a:solidFill>
                  </a:tcPr>
                </a:tc>
                <a:tc>
                  <a:txBody>
                    <a:bodyPr/>
                    <a:lstStyle/>
                    <a:p>
                      <a:pPr algn="r" fontAlgn="ctr"/>
                      <a:r>
                        <a:rPr lang="en-IN" sz="1400">
                          <a:solidFill>
                            <a:schemeClr val="accent1"/>
                          </a:solidFill>
                          <a:effectLst/>
                        </a:rPr>
                        <a:t>0.890013</a:t>
                      </a:r>
                    </a:p>
                  </a:txBody>
                  <a:tcPr marL="91094" marR="91094" marT="45547" marB="45547" anchor="ctr">
                    <a:solidFill>
                      <a:schemeClr val="tx2"/>
                    </a:solidFill>
                  </a:tcPr>
                </a:tc>
                <a:extLst>
                  <a:ext uri="{0D108BD9-81ED-4DB2-BD59-A6C34878D82A}">
                    <a16:rowId xmlns:a16="http://schemas.microsoft.com/office/drawing/2014/main" val="931407307"/>
                  </a:ext>
                </a:extLst>
              </a:tr>
              <a:tr h="306488">
                <a:tc>
                  <a:txBody>
                    <a:bodyPr/>
                    <a:lstStyle/>
                    <a:p>
                      <a:pPr algn="r" fontAlgn="ctr"/>
                      <a:r>
                        <a:rPr lang="en-IN" sz="1400" b="1" dirty="0">
                          <a:solidFill>
                            <a:schemeClr val="accent1"/>
                          </a:solidFill>
                          <a:effectLst/>
                        </a:rPr>
                        <a:t>9</a:t>
                      </a:r>
                    </a:p>
                  </a:txBody>
                  <a:tcPr marL="91094" marR="91094" marT="45547" marB="45547" anchor="ctr">
                    <a:solidFill>
                      <a:schemeClr val="tx2"/>
                    </a:solidFill>
                  </a:tcPr>
                </a:tc>
                <a:tc>
                  <a:txBody>
                    <a:bodyPr/>
                    <a:lstStyle/>
                    <a:p>
                      <a:pPr algn="r" fontAlgn="ctr"/>
                      <a:r>
                        <a:rPr lang="en-IN" sz="1400">
                          <a:solidFill>
                            <a:schemeClr val="accent1"/>
                          </a:solidFill>
                          <a:effectLst/>
                        </a:rPr>
                        <a:t>49.374240</a:t>
                      </a:r>
                    </a:p>
                  </a:txBody>
                  <a:tcPr marL="91094" marR="91094" marT="45547" marB="45547" anchor="ctr">
                    <a:solidFill>
                      <a:schemeClr val="tx2"/>
                    </a:solidFill>
                  </a:tcPr>
                </a:tc>
                <a:tc>
                  <a:txBody>
                    <a:bodyPr/>
                    <a:lstStyle/>
                    <a:p>
                      <a:pPr algn="r" fontAlgn="ctr"/>
                      <a:r>
                        <a:rPr lang="en-IN" sz="1400" dirty="0">
                          <a:solidFill>
                            <a:schemeClr val="accent1"/>
                          </a:solidFill>
                          <a:effectLst/>
                        </a:rPr>
                        <a:t>0.892475</a:t>
                      </a:r>
                    </a:p>
                  </a:txBody>
                  <a:tcPr marL="91094" marR="91094" marT="45547" marB="45547" anchor="ctr">
                    <a:solidFill>
                      <a:schemeClr val="tx2"/>
                    </a:solidFill>
                  </a:tcPr>
                </a:tc>
                <a:extLst>
                  <a:ext uri="{0D108BD9-81ED-4DB2-BD59-A6C34878D82A}">
                    <a16:rowId xmlns:a16="http://schemas.microsoft.com/office/drawing/2014/main" val="306668888"/>
                  </a:ext>
                </a:extLst>
              </a:tr>
              <a:tr h="306488">
                <a:tc>
                  <a:txBody>
                    <a:bodyPr/>
                    <a:lstStyle/>
                    <a:p>
                      <a:pPr algn="r" fontAlgn="ctr"/>
                      <a:r>
                        <a:rPr lang="en-US" sz="1400" b="1" dirty="0">
                          <a:solidFill>
                            <a:schemeClr val="accent1"/>
                          </a:solidFill>
                          <a:effectLst/>
                        </a:rPr>
                        <a:t>Average</a:t>
                      </a:r>
                      <a:endParaRPr lang="en-IN" sz="1400" b="1" dirty="0">
                        <a:solidFill>
                          <a:schemeClr val="accent1"/>
                        </a:solidFill>
                        <a:effectLst/>
                      </a:endParaRPr>
                    </a:p>
                  </a:txBody>
                  <a:tcPr marL="91094" marR="91094" marT="45547" marB="45547" anchor="ctr">
                    <a:solidFill>
                      <a:srgbClr val="92D050"/>
                    </a:solidFill>
                  </a:tcPr>
                </a:tc>
                <a:tc>
                  <a:txBody>
                    <a:bodyPr/>
                    <a:lstStyle/>
                    <a:p>
                      <a:pPr algn="r" fontAlgn="ctr"/>
                      <a:r>
                        <a:rPr lang="en-US" sz="1400" dirty="0">
                          <a:solidFill>
                            <a:schemeClr val="accent1"/>
                          </a:solidFill>
                          <a:effectLst/>
                        </a:rPr>
                        <a:t>4</a:t>
                      </a:r>
                      <a:r>
                        <a:rPr lang="en-IN" sz="1400" dirty="0">
                          <a:solidFill>
                            <a:schemeClr val="accent1"/>
                          </a:solidFill>
                          <a:effectLst/>
                        </a:rPr>
                        <a:t>9.395235</a:t>
                      </a:r>
                    </a:p>
                  </a:txBody>
                  <a:tcPr marL="91094" marR="91094" marT="45547" marB="45547" anchor="ctr">
                    <a:solidFill>
                      <a:srgbClr val="92D050"/>
                    </a:solidFill>
                  </a:tcPr>
                </a:tc>
                <a:tc>
                  <a:txBody>
                    <a:bodyPr/>
                    <a:lstStyle/>
                    <a:p>
                      <a:pPr algn="r" fontAlgn="ctr"/>
                      <a:r>
                        <a:rPr lang="en-US" sz="1400" dirty="0">
                          <a:solidFill>
                            <a:schemeClr val="accent1"/>
                          </a:solidFill>
                          <a:effectLst/>
                        </a:rPr>
                        <a:t>0.891641</a:t>
                      </a:r>
                      <a:endParaRPr lang="en-IN" sz="1400" dirty="0">
                        <a:solidFill>
                          <a:schemeClr val="accent1"/>
                        </a:solidFill>
                        <a:effectLst/>
                      </a:endParaRPr>
                    </a:p>
                  </a:txBody>
                  <a:tcPr marL="91094" marR="91094" marT="45547" marB="45547" anchor="ctr">
                    <a:solidFill>
                      <a:srgbClr val="92D050"/>
                    </a:solidFill>
                  </a:tcPr>
                </a:tc>
                <a:extLst>
                  <a:ext uri="{0D108BD9-81ED-4DB2-BD59-A6C34878D82A}">
                    <a16:rowId xmlns:a16="http://schemas.microsoft.com/office/drawing/2014/main" val="2598441077"/>
                  </a:ext>
                </a:extLst>
              </a:tr>
            </a:tbl>
          </a:graphicData>
        </a:graphic>
      </p:graphicFrame>
      <p:sp>
        <p:nvSpPr>
          <p:cNvPr id="10" name="Google Shape;108;p18">
            <a:extLst>
              <a:ext uri="{FF2B5EF4-FFF2-40B4-BE49-F238E27FC236}">
                <a16:creationId xmlns:a16="http://schemas.microsoft.com/office/drawing/2014/main" id="{BC4E071E-4028-0285-56A6-A1E5B356426A}"/>
              </a:ext>
            </a:extLst>
          </p:cNvPr>
          <p:cNvSpPr txBox="1">
            <a:spLocks noGrp="1"/>
          </p:cNvSpPr>
          <p:nvPr>
            <p:ph type="subTitle" idx="1"/>
          </p:nvPr>
        </p:nvSpPr>
        <p:spPr>
          <a:xfrm>
            <a:off x="513878" y="300536"/>
            <a:ext cx="2733781" cy="706200"/>
          </a:xfrm>
          <a:prstGeom prst="rect">
            <a:avLst/>
          </a:prstGeom>
        </p:spPr>
        <p:txBody>
          <a:bodyPr spcFirstLastPara="1" wrap="square" lIns="91425" tIns="91425" rIns="91425" bIns="91425" anchor="ctr" anchorCtr="0">
            <a:normAutofit fontScale="85000" lnSpcReduction="10000"/>
          </a:bodyPr>
          <a:lstStyle/>
          <a:p>
            <a:pPr marL="0" lvl="0" indent="0" algn="l" rtl="0">
              <a:spcBef>
                <a:spcPts val="0"/>
              </a:spcBef>
              <a:spcAft>
                <a:spcPts val="0"/>
              </a:spcAft>
              <a:buNone/>
            </a:pPr>
            <a:r>
              <a:rPr lang="en" sz="3000" dirty="0">
                <a:solidFill>
                  <a:srgbClr val="CF163C"/>
                </a:solidFill>
                <a:latin typeface="Times New Roman"/>
                <a:ea typeface="Times New Roman"/>
                <a:cs typeface="Times New Roman"/>
                <a:sym typeface="Times New Roman"/>
              </a:rPr>
              <a:t>PSNR and SSIM</a:t>
            </a:r>
            <a:endParaRPr sz="3000" dirty="0">
              <a:solidFill>
                <a:srgbClr val="CF163C"/>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93862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grpSp>
        <p:nvGrpSpPr>
          <p:cNvPr id="7" name="Google Shape;64;p14">
            <a:extLst>
              <a:ext uri="{FF2B5EF4-FFF2-40B4-BE49-F238E27FC236}">
                <a16:creationId xmlns:a16="http://schemas.microsoft.com/office/drawing/2014/main" id="{DB25CEDE-268B-FD3E-1044-376C138B3478}"/>
              </a:ext>
            </a:extLst>
          </p:cNvPr>
          <p:cNvGrpSpPr/>
          <p:nvPr/>
        </p:nvGrpSpPr>
        <p:grpSpPr>
          <a:xfrm>
            <a:off x="0" y="4728032"/>
            <a:ext cx="9144000" cy="415468"/>
            <a:chOff x="0" y="4782300"/>
            <a:chExt cx="9144000" cy="415468"/>
          </a:xfrm>
        </p:grpSpPr>
        <p:sp>
          <p:nvSpPr>
            <p:cNvPr id="8" name="Google Shape;65;p14">
              <a:extLst>
                <a:ext uri="{FF2B5EF4-FFF2-40B4-BE49-F238E27FC236}">
                  <a16:creationId xmlns:a16="http://schemas.microsoft.com/office/drawing/2014/main" id="{A06280B2-6125-22C2-80B4-EF3763511716}"/>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6;p14">
              <a:extLst>
                <a:ext uri="{FF2B5EF4-FFF2-40B4-BE49-F238E27FC236}">
                  <a16:creationId xmlns:a16="http://schemas.microsoft.com/office/drawing/2014/main" id="{DA81A7C5-375A-A707-EA0A-AEEE35FEB9DA}"/>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sp>
        <p:nvSpPr>
          <p:cNvPr id="6" name="TextBox 5">
            <a:extLst>
              <a:ext uri="{FF2B5EF4-FFF2-40B4-BE49-F238E27FC236}">
                <a16:creationId xmlns:a16="http://schemas.microsoft.com/office/drawing/2014/main" id="{B37DC0F8-5881-6F90-FD0A-A1AEA942D4E2}"/>
              </a:ext>
            </a:extLst>
          </p:cNvPr>
          <p:cNvSpPr txBox="1"/>
          <p:nvPr/>
        </p:nvSpPr>
        <p:spPr>
          <a:xfrm>
            <a:off x="1146777" y="1241162"/>
            <a:ext cx="6720085" cy="1569660"/>
          </a:xfrm>
          <a:prstGeom prst="rect">
            <a:avLst/>
          </a:prstGeom>
          <a:noFill/>
        </p:spPr>
        <p:txBody>
          <a:bodyPr wrap="square">
            <a:spAutoFit/>
          </a:bodyPr>
          <a:lstStyle/>
          <a:p>
            <a:pPr marL="285750" indent="-285750">
              <a:buFont typeface="Arial" panose="020B0604020202020204" pitchFamily="34" charset="0"/>
              <a:buChar char="•"/>
            </a:pPr>
            <a:r>
              <a:rPr lang="en-US" sz="1600" b="0" i="0" u="none" strike="noStrike" baseline="0" dirty="0">
                <a:solidFill>
                  <a:srgbClr val="000000"/>
                </a:solidFill>
                <a:latin typeface="Calibri" panose="020F0502020204030204" pitchFamily="34" charset="0"/>
                <a:cs typeface="Calibri" panose="020F0502020204030204" pitchFamily="34" charset="0"/>
              </a:rPr>
              <a:t>This </a:t>
            </a:r>
            <a:r>
              <a:rPr lang="en-US" sz="1600" dirty="0">
                <a:latin typeface="Calibri" panose="020F0502020204030204" pitchFamily="34" charset="0"/>
                <a:cs typeface="Calibri" panose="020F0502020204030204" pitchFamily="34" charset="0"/>
              </a:rPr>
              <a:t>project</a:t>
            </a:r>
            <a:r>
              <a:rPr lang="en-US" sz="1600" b="0" i="0" u="none" strike="noStrike" baseline="0" dirty="0">
                <a:solidFill>
                  <a:srgbClr val="000000"/>
                </a:solidFill>
                <a:latin typeface="Calibri" panose="020F0502020204030204" pitchFamily="34" charset="0"/>
                <a:cs typeface="Calibri" panose="020F0502020204030204" pitchFamily="34" charset="0"/>
              </a:rPr>
              <a:t> presented a </a:t>
            </a:r>
            <a:r>
              <a:rPr lang="en-US" sz="1600" dirty="0">
                <a:latin typeface="Calibri" panose="020F0502020204030204" pitchFamily="34" charset="0"/>
                <a:cs typeface="Calibri" panose="020F0502020204030204" pitchFamily="34" charset="0"/>
              </a:rPr>
              <a:t>Cycle</a:t>
            </a:r>
            <a:r>
              <a:rPr lang="en-US" sz="1600" b="0" i="0" u="none" strike="noStrike" baseline="0" dirty="0">
                <a:solidFill>
                  <a:srgbClr val="000000"/>
                </a:solidFill>
                <a:latin typeface="Calibri" panose="020F0502020204030204" pitchFamily="34" charset="0"/>
                <a:cs typeface="Calibri" panose="020F0502020204030204" pitchFamily="34" charset="0"/>
              </a:rPr>
              <a:t> generative adversarial network, that directly removes haze given a single image </a:t>
            </a:r>
            <a:r>
              <a:rPr lang="en-US" sz="1600" dirty="0">
                <a:latin typeface="Calibri" panose="020F0502020204030204" pitchFamily="34" charset="0"/>
                <a:cs typeface="Calibri" panose="020F0502020204030204" pitchFamily="34" charset="0"/>
              </a:rPr>
              <a:t>without any mapping</a:t>
            </a:r>
            <a:r>
              <a:rPr lang="en-US" sz="1600" b="0" i="0" u="none" strike="noStrike" baseline="0" dirty="0">
                <a:solidFill>
                  <a:srgbClr val="000000"/>
                </a:solidFill>
                <a:latin typeface="Calibri" panose="020F0502020204030204" pitchFamily="34" charset="0"/>
                <a:cs typeface="Calibri" panose="020F0502020204030204" pitchFamily="34" charset="0"/>
              </a:rPr>
              <a:t>. </a:t>
            </a:r>
          </a:p>
          <a:p>
            <a:pPr marL="285750" indent="-285750">
              <a:buFont typeface="Arial" panose="020B0604020202020204" pitchFamily="34" charset="0"/>
              <a:buChar char="•"/>
            </a:pPr>
            <a:r>
              <a:rPr lang="en-US" sz="1600" b="0" i="0" u="none" strike="noStrike" baseline="0" dirty="0">
                <a:solidFill>
                  <a:srgbClr val="000000"/>
                </a:solidFill>
                <a:latin typeface="Calibri" panose="020F0502020204030204" pitchFamily="34" charset="0"/>
                <a:cs typeface="Calibri" panose="020F0502020204030204" pitchFamily="34" charset="0"/>
              </a:rPr>
              <a:t>We employed the usage of the Patch Discriminator, Cycle-Consistency Loss, L2 Loss instead of the classic </a:t>
            </a:r>
            <a:r>
              <a:rPr lang="en-US" sz="1600" dirty="0">
                <a:latin typeface="Calibri" panose="020F0502020204030204" pitchFamily="34" charset="0"/>
                <a:cs typeface="Calibri" panose="020F0502020204030204" pitchFamily="34" charset="0"/>
              </a:rPr>
              <a:t>Adversarial Loss (log likelihood) which reduced the presence of artefacts significantly.</a:t>
            </a:r>
          </a:p>
          <a:p>
            <a:endParaRPr lang="en-IN" sz="1600" dirty="0">
              <a:latin typeface="Calibri" panose="020F0502020204030204" pitchFamily="34" charset="0"/>
              <a:cs typeface="Calibri" panose="020F0502020204030204" pitchFamily="34" charset="0"/>
            </a:endParaRPr>
          </a:p>
        </p:txBody>
      </p:sp>
      <p:sp>
        <p:nvSpPr>
          <p:cNvPr id="10" name="Google Shape;108;p18">
            <a:extLst>
              <a:ext uri="{FF2B5EF4-FFF2-40B4-BE49-F238E27FC236}">
                <a16:creationId xmlns:a16="http://schemas.microsoft.com/office/drawing/2014/main" id="{3A64E0F4-6EFA-4528-EE52-D07BD4779E00}"/>
              </a:ext>
            </a:extLst>
          </p:cNvPr>
          <p:cNvSpPr txBox="1">
            <a:spLocks noGrp="1"/>
          </p:cNvSpPr>
          <p:nvPr>
            <p:ph type="subTitle" idx="1"/>
          </p:nvPr>
        </p:nvSpPr>
        <p:spPr>
          <a:xfrm>
            <a:off x="459062" y="453483"/>
            <a:ext cx="8520600" cy="706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000" dirty="0">
                <a:solidFill>
                  <a:srgbClr val="CF163C"/>
                </a:solidFill>
                <a:latin typeface="Times New Roman"/>
                <a:ea typeface="Times New Roman"/>
                <a:cs typeface="Times New Roman"/>
                <a:sym typeface="Times New Roman"/>
              </a:rPr>
              <a:t>Conclusion</a:t>
            </a:r>
            <a:endParaRPr sz="3000" dirty="0">
              <a:solidFill>
                <a:srgbClr val="CF163C"/>
              </a:solidFill>
              <a:latin typeface="Times New Roman"/>
              <a:ea typeface="Times New Roman"/>
              <a:cs typeface="Times New Roman"/>
              <a:sym typeface="Times New Roman"/>
            </a:endParaRPr>
          </a:p>
        </p:txBody>
      </p:sp>
      <p:sp>
        <p:nvSpPr>
          <p:cNvPr id="11" name="Google Shape;108;p18">
            <a:extLst>
              <a:ext uri="{FF2B5EF4-FFF2-40B4-BE49-F238E27FC236}">
                <a16:creationId xmlns:a16="http://schemas.microsoft.com/office/drawing/2014/main" id="{991B3FD4-984A-4438-BAED-C2982C5A2A3A}"/>
              </a:ext>
            </a:extLst>
          </p:cNvPr>
          <p:cNvSpPr txBox="1">
            <a:spLocks/>
          </p:cNvSpPr>
          <p:nvPr/>
        </p:nvSpPr>
        <p:spPr>
          <a:xfrm>
            <a:off x="494956" y="2705099"/>
            <a:ext cx="8520600" cy="7062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accent1"/>
              </a:buClr>
              <a:buSzPts val="2100"/>
              <a:buFont typeface="Source Code Pro"/>
              <a:buNone/>
              <a:defRPr sz="2100" b="1" i="0" u="none" strike="noStrike" cap="none">
                <a:solidFill>
                  <a:schemeClr val="accent1"/>
                </a:solidFill>
                <a:latin typeface="Source Code Pro"/>
                <a:ea typeface="Source Code Pro"/>
                <a:cs typeface="Source Code Pro"/>
                <a:sym typeface="Source Code Pro"/>
              </a:defRPr>
            </a:lvl9pPr>
          </a:lstStyle>
          <a:p>
            <a:pPr marL="0" indent="0" algn="l"/>
            <a:r>
              <a:rPr lang="en-IN" sz="3000" dirty="0">
                <a:solidFill>
                  <a:srgbClr val="CF163C"/>
                </a:solidFill>
                <a:latin typeface="Times New Roman"/>
                <a:ea typeface="Times New Roman"/>
                <a:cs typeface="Times New Roman"/>
                <a:sym typeface="Times New Roman"/>
              </a:rPr>
              <a:t>Future Work</a:t>
            </a:r>
          </a:p>
        </p:txBody>
      </p:sp>
      <p:sp>
        <p:nvSpPr>
          <p:cNvPr id="3" name="TextBox 2">
            <a:extLst>
              <a:ext uri="{FF2B5EF4-FFF2-40B4-BE49-F238E27FC236}">
                <a16:creationId xmlns:a16="http://schemas.microsoft.com/office/drawing/2014/main" id="{483E42EE-9CF4-0ED9-D3AB-1AD919665F7B}"/>
              </a:ext>
            </a:extLst>
          </p:cNvPr>
          <p:cNvSpPr txBox="1"/>
          <p:nvPr/>
        </p:nvSpPr>
        <p:spPr>
          <a:xfrm>
            <a:off x="1146777" y="3541027"/>
            <a:ext cx="7067709"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Can use this model for Remote Sensing Data along with Super Resolution GAN </a:t>
            </a:r>
          </a:p>
          <a:p>
            <a:pPr marL="285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Apply photo enhancement on Hyperspectral Images.</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8447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Google Shape;92;p16"/>
          <p:cNvSpPr txBox="1">
            <a:spLocks noGrp="1"/>
          </p:cNvSpPr>
          <p:nvPr>
            <p:ph type="subTitle" idx="1"/>
          </p:nvPr>
        </p:nvSpPr>
        <p:spPr>
          <a:xfrm>
            <a:off x="311700" y="1924850"/>
            <a:ext cx="8520600" cy="7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latin typeface="Times New Roman"/>
                <a:ea typeface="Times New Roman"/>
                <a:cs typeface="Times New Roman"/>
                <a:sym typeface="Times New Roman"/>
              </a:rPr>
              <a:t>THANK YOU!</a:t>
            </a:r>
          </a:p>
        </p:txBody>
      </p:sp>
      <p:grpSp>
        <p:nvGrpSpPr>
          <p:cNvPr id="6" name="Google Shape;64;p14">
            <a:extLst>
              <a:ext uri="{FF2B5EF4-FFF2-40B4-BE49-F238E27FC236}">
                <a16:creationId xmlns:a16="http://schemas.microsoft.com/office/drawing/2014/main" id="{F9160249-62F2-F439-7219-FD0A73254DEF}"/>
              </a:ext>
            </a:extLst>
          </p:cNvPr>
          <p:cNvGrpSpPr/>
          <p:nvPr/>
        </p:nvGrpSpPr>
        <p:grpSpPr>
          <a:xfrm>
            <a:off x="0" y="4728032"/>
            <a:ext cx="9144000" cy="415468"/>
            <a:chOff x="0" y="4782300"/>
            <a:chExt cx="9144000" cy="415468"/>
          </a:xfrm>
        </p:grpSpPr>
        <p:sp>
          <p:nvSpPr>
            <p:cNvPr id="7" name="Google Shape;65;p14">
              <a:extLst>
                <a:ext uri="{FF2B5EF4-FFF2-40B4-BE49-F238E27FC236}">
                  <a16:creationId xmlns:a16="http://schemas.microsoft.com/office/drawing/2014/main" id="{051E6CC3-F1B3-56E1-258F-7342B5093580}"/>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6;p14">
              <a:extLst>
                <a:ext uri="{FF2B5EF4-FFF2-40B4-BE49-F238E27FC236}">
                  <a16:creationId xmlns:a16="http://schemas.microsoft.com/office/drawing/2014/main" id="{7409BBE5-097C-C4C3-8286-31B89CA5040E}"/>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spTree>
    <p:extLst>
      <p:ext uri="{BB962C8B-B14F-4D97-AF65-F5344CB8AC3E}">
        <p14:creationId xmlns:p14="http://schemas.microsoft.com/office/powerpoint/2010/main" val="3131261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Google Shape;92;p16"/>
          <p:cNvSpPr txBox="1">
            <a:spLocks noGrp="1"/>
          </p:cNvSpPr>
          <p:nvPr>
            <p:ph type="subTitle" idx="1"/>
          </p:nvPr>
        </p:nvSpPr>
        <p:spPr>
          <a:xfrm>
            <a:off x="311700" y="1924850"/>
            <a:ext cx="8520600" cy="7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latin typeface="Times New Roman"/>
                <a:ea typeface="Times New Roman"/>
                <a:cs typeface="Times New Roman"/>
                <a:sym typeface="Times New Roman"/>
              </a:rPr>
              <a:t>INTRODUCTION </a:t>
            </a:r>
          </a:p>
          <a:p>
            <a:pPr marL="0" lvl="0" indent="0" algn="ctr" rtl="0">
              <a:spcBef>
                <a:spcPts val="0"/>
              </a:spcBef>
              <a:spcAft>
                <a:spcPts val="0"/>
              </a:spcAft>
              <a:buNone/>
            </a:pPr>
            <a:r>
              <a:rPr lang="en" sz="4400" dirty="0">
                <a:latin typeface="Times New Roman"/>
                <a:ea typeface="Times New Roman"/>
                <a:cs typeface="Times New Roman"/>
                <a:sym typeface="Times New Roman"/>
              </a:rPr>
              <a:t>To </a:t>
            </a:r>
          </a:p>
          <a:p>
            <a:pPr marL="0" lvl="0" indent="0" algn="ctr" rtl="0">
              <a:spcBef>
                <a:spcPts val="0"/>
              </a:spcBef>
              <a:spcAft>
                <a:spcPts val="0"/>
              </a:spcAft>
              <a:buNone/>
            </a:pPr>
            <a:r>
              <a:rPr lang="en" sz="4400" dirty="0">
                <a:latin typeface="Times New Roman"/>
                <a:ea typeface="Times New Roman"/>
                <a:cs typeface="Times New Roman"/>
                <a:sym typeface="Times New Roman"/>
              </a:rPr>
              <a:t>Generative Adversarial Network</a:t>
            </a:r>
            <a:endParaRPr sz="4400" dirty="0">
              <a:latin typeface="Times New Roman"/>
              <a:ea typeface="Times New Roman"/>
              <a:cs typeface="Times New Roman"/>
              <a:sym typeface="Times New Roman"/>
            </a:endParaRPr>
          </a:p>
        </p:txBody>
      </p:sp>
      <p:grpSp>
        <p:nvGrpSpPr>
          <p:cNvPr id="6" name="Google Shape;64;p14">
            <a:extLst>
              <a:ext uri="{FF2B5EF4-FFF2-40B4-BE49-F238E27FC236}">
                <a16:creationId xmlns:a16="http://schemas.microsoft.com/office/drawing/2014/main" id="{F9160249-62F2-F439-7219-FD0A73254DEF}"/>
              </a:ext>
            </a:extLst>
          </p:cNvPr>
          <p:cNvGrpSpPr/>
          <p:nvPr/>
        </p:nvGrpSpPr>
        <p:grpSpPr>
          <a:xfrm>
            <a:off x="0" y="4728032"/>
            <a:ext cx="9144000" cy="415468"/>
            <a:chOff x="0" y="4782300"/>
            <a:chExt cx="9144000" cy="415468"/>
          </a:xfrm>
        </p:grpSpPr>
        <p:sp>
          <p:nvSpPr>
            <p:cNvPr id="7" name="Google Shape;65;p14">
              <a:extLst>
                <a:ext uri="{FF2B5EF4-FFF2-40B4-BE49-F238E27FC236}">
                  <a16:creationId xmlns:a16="http://schemas.microsoft.com/office/drawing/2014/main" id="{051E6CC3-F1B3-56E1-258F-7342B5093580}"/>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6;p14">
              <a:extLst>
                <a:ext uri="{FF2B5EF4-FFF2-40B4-BE49-F238E27FC236}">
                  <a16:creationId xmlns:a16="http://schemas.microsoft.com/office/drawing/2014/main" id="{7409BBE5-097C-C4C3-8286-31B89CA5040E}"/>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grpSp>
        <p:nvGrpSpPr>
          <p:cNvPr id="7" name="Google Shape;64;p14">
            <a:extLst>
              <a:ext uri="{FF2B5EF4-FFF2-40B4-BE49-F238E27FC236}">
                <a16:creationId xmlns:a16="http://schemas.microsoft.com/office/drawing/2014/main" id="{DB25CEDE-268B-FD3E-1044-376C138B3478}"/>
              </a:ext>
            </a:extLst>
          </p:cNvPr>
          <p:cNvGrpSpPr/>
          <p:nvPr/>
        </p:nvGrpSpPr>
        <p:grpSpPr>
          <a:xfrm>
            <a:off x="0" y="4728032"/>
            <a:ext cx="9144000" cy="415468"/>
            <a:chOff x="0" y="4782300"/>
            <a:chExt cx="9144000" cy="415468"/>
          </a:xfrm>
        </p:grpSpPr>
        <p:sp>
          <p:nvSpPr>
            <p:cNvPr id="8" name="Google Shape;65;p14">
              <a:extLst>
                <a:ext uri="{FF2B5EF4-FFF2-40B4-BE49-F238E27FC236}">
                  <a16:creationId xmlns:a16="http://schemas.microsoft.com/office/drawing/2014/main" id="{A06280B2-6125-22C2-80B4-EF3763511716}"/>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6;p14">
              <a:extLst>
                <a:ext uri="{FF2B5EF4-FFF2-40B4-BE49-F238E27FC236}">
                  <a16:creationId xmlns:a16="http://schemas.microsoft.com/office/drawing/2014/main" id="{DA81A7C5-375A-A707-EA0A-AEEE35FEB9DA}"/>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sp>
        <p:nvSpPr>
          <p:cNvPr id="2" name="TextBox 1">
            <a:extLst>
              <a:ext uri="{FF2B5EF4-FFF2-40B4-BE49-F238E27FC236}">
                <a16:creationId xmlns:a16="http://schemas.microsoft.com/office/drawing/2014/main" id="{164C2248-4C3C-BAFA-16FD-1E0973B0AFF7}"/>
              </a:ext>
            </a:extLst>
          </p:cNvPr>
          <p:cNvSpPr txBox="1"/>
          <p:nvPr/>
        </p:nvSpPr>
        <p:spPr>
          <a:xfrm>
            <a:off x="342751" y="525036"/>
            <a:ext cx="7928810"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GAN are deep neural network architectures comprised of two neural networks, competing one against the other, thus the name ‘adversarial’ which means ‘conflict or opposition’.</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GAN is trained in a ‘adversarial’ manner to generate data mimicking some distribution.</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GAN consists of a generative and a discriminative model:    </a:t>
            </a:r>
          </a:p>
          <a:p>
            <a:r>
              <a:rPr lang="en-US" sz="2000"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Discriminative model: It is a model that discriminates between two different classes of data as fake or real.</a:t>
            </a:r>
          </a:p>
          <a:p>
            <a:r>
              <a:rPr lang="en-US" sz="2000" dirty="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Generative model: From a random distribution ‘Z’, this model tries to generate same distribution as close to the original distribution ‘X’ .</a:t>
            </a:r>
          </a:p>
          <a:p>
            <a:r>
              <a:rPr lang="en-IN" sz="2000" dirty="0">
                <a:latin typeface="Calibri" panose="020F0502020204030204" pitchFamily="34" charset="0"/>
                <a:cs typeface="Calibri" panose="020F0502020204030204" pitchFamily="34" charset="0"/>
              </a:rPr>
              <a:t>	One is held constant while training the other.</a:t>
            </a: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5721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grpSp>
        <p:nvGrpSpPr>
          <p:cNvPr id="7" name="Google Shape;64;p14">
            <a:extLst>
              <a:ext uri="{FF2B5EF4-FFF2-40B4-BE49-F238E27FC236}">
                <a16:creationId xmlns:a16="http://schemas.microsoft.com/office/drawing/2014/main" id="{DB25CEDE-268B-FD3E-1044-376C138B3478}"/>
              </a:ext>
            </a:extLst>
          </p:cNvPr>
          <p:cNvGrpSpPr/>
          <p:nvPr/>
        </p:nvGrpSpPr>
        <p:grpSpPr>
          <a:xfrm>
            <a:off x="0" y="4728032"/>
            <a:ext cx="9144000" cy="415468"/>
            <a:chOff x="0" y="4782300"/>
            <a:chExt cx="9144000" cy="415468"/>
          </a:xfrm>
        </p:grpSpPr>
        <p:sp>
          <p:nvSpPr>
            <p:cNvPr id="8" name="Google Shape;65;p14">
              <a:extLst>
                <a:ext uri="{FF2B5EF4-FFF2-40B4-BE49-F238E27FC236}">
                  <a16:creationId xmlns:a16="http://schemas.microsoft.com/office/drawing/2014/main" id="{A06280B2-6125-22C2-80B4-EF3763511716}"/>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6;p14">
              <a:extLst>
                <a:ext uri="{FF2B5EF4-FFF2-40B4-BE49-F238E27FC236}">
                  <a16:creationId xmlns:a16="http://schemas.microsoft.com/office/drawing/2014/main" id="{DA81A7C5-375A-A707-EA0A-AEEE35FEB9DA}"/>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sp>
        <p:nvSpPr>
          <p:cNvPr id="6" name="Rectangle: Diagonal Corners Rounded 5">
            <a:extLst>
              <a:ext uri="{FF2B5EF4-FFF2-40B4-BE49-F238E27FC236}">
                <a16:creationId xmlns:a16="http://schemas.microsoft.com/office/drawing/2014/main" id="{D954A645-47A3-93CF-CAE8-4C05C1C1ABEA}"/>
              </a:ext>
            </a:extLst>
          </p:cNvPr>
          <p:cNvSpPr/>
          <p:nvPr/>
        </p:nvSpPr>
        <p:spPr>
          <a:xfrm>
            <a:off x="2818771" y="1237853"/>
            <a:ext cx="1466062" cy="884172"/>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Real Sample ‘X’</a:t>
            </a:r>
            <a:endParaRPr lang="en-IN" dirty="0">
              <a:solidFill>
                <a:schemeClr val="accent1"/>
              </a:solidFill>
            </a:endParaRPr>
          </a:p>
        </p:txBody>
      </p:sp>
      <p:cxnSp>
        <p:nvCxnSpPr>
          <p:cNvPr id="4" name="Straight Arrow Connector 3">
            <a:extLst>
              <a:ext uri="{FF2B5EF4-FFF2-40B4-BE49-F238E27FC236}">
                <a16:creationId xmlns:a16="http://schemas.microsoft.com/office/drawing/2014/main" id="{E04DCA90-7DFA-46A9-DD2C-1BF5A1F5BE49}"/>
              </a:ext>
            </a:extLst>
          </p:cNvPr>
          <p:cNvCxnSpPr>
            <a:stCxn id="2" idx="0"/>
          </p:cNvCxnSpPr>
          <p:nvPr/>
        </p:nvCxnSpPr>
        <p:spPr>
          <a:xfrm>
            <a:off x="1995055" y="3159780"/>
            <a:ext cx="967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62ADBDD-6D69-80D2-3D2F-BE9447982CAE}"/>
              </a:ext>
            </a:extLst>
          </p:cNvPr>
          <p:cNvSpPr/>
          <p:nvPr/>
        </p:nvSpPr>
        <p:spPr>
          <a:xfrm>
            <a:off x="2969911" y="2807603"/>
            <a:ext cx="1314922" cy="702804"/>
          </a:xfrm>
          <a:prstGeom prst="rect">
            <a:avLst/>
          </a:prstGeom>
          <a:solidFill>
            <a:schemeClr val="tx1">
              <a:lumMod val="20000"/>
              <a:lumOff val="8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Generator </a:t>
            </a:r>
            <a:endParaRPr lang="en-IN" dirty="0">
              <a:solidFill>
                <a:schemeClr val="accent1"/>
              </a:solidFill>
            </a:endParaRPr>
          </a:p>
        </p:txBody>
      </p:sp>
      <p:sp>
        <p:nvSpPr>
          <p:cNvPr id="12" name="Rectangle 11">
            <a:extLst>
              <a:ext uri="{FF2B5EF4-FFF2-40B4-BE49-F238E27FC236}">
                <a16:creationId xmlns:a16="http://schemas.microsoft.com/office/drawing/2014/main" id="{A9CBDADE-D6C9-1822-CEFB-466DA67917E4}"/>
              </a:ext>
            </a:extLst>
          </p:cNvPr>
          <p:cNvSpPr/>
          <p:nvPr/>
        </p:nvSpPr>
        <p:spPr>
          <a:xfrm>
            <a:off x="5032981" y="2094157"/>
            <a:ext cx="1466062" cy="639987"/>
          </a:xfrm>
          <a:prstGeom prst="rect">
            <a:avLst/>
          </a:prstGeom>
          <a:solidFill>
            <a:schemeClr val="accent6">
              <a:lumMod val="40000"/>
              <a:lumOff val="6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Discriminator </a:t>
            </a:r>
            <a:endParaRPr lang="en-IN" dirty="0">
              <a:solidFill>
                <a:schemeClr val="accent1"/>
              </a:solidFill>
            </a:endParaRPr>
          </a:p>
        </p:txBody>
      </p:sp>
      <p:cxnSp>
        <p:nvCxnSpPr>
          <p:cNvPr id="17" name="Connector: Elbow 16">
            <a:extLst>
              <a:ext uri="{FF2B5EF4-FFF2-40B4-BE49-F238E27FC236}">
                <a16:creationId xmlns:a16="http://schemas.microsoft.com/office/drawing/2014/main" id="{A57DFA77-F0E4-F903-C696-722C54C2ED1B}"/>
              </a:ext>
            </a:extLst>
          </p:cNvPr>
          <p:cNvCxnSpPr>
            <a:cxnSpLocks/>
          </p:cNvCxnSpPr>
          <p:nvPr/>
        </p:nvCxnSpPr>
        <p:spPr>
          <a:xfrm>
            <a:off x="4284833" y="1598742"/>
            <a:ext cx="748148" cy="734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52D5413-A5DD-3EF3-AAC3-90E91F03F375}"/>
              </a:ext>
            </a:extLst>
          </p:cNvPr>
          <p:cNvCxnSpPr>
            <a:stCxn id="11" idx="3"/>
          </p:cNvCxnSpPr>
          <p:nvPr/>
        </p:nvCxnSpPr>
        <p:spPr>
          <a:xfrm flipV="1">
            <a:off x="4284833" y="2571750"/>
            <a:ext cx="748148" cy="5872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132AF6F-C20E-88D0-6C41-EB5EBEA8EAFE}"/>
              </a:ext>
            </a:extLst>
          </p:cNvPr>
          <p:cNvCxnSpPr>
            <a:cxnSpLocks/>
            <a:endCxn id="12" idx="2"/>
          </p:cNvCxnSpPr>
          <p:nvPr/>
        </p:nvCxnSpPr>
        <p:spPr>
          <a:xfrm flipV="1">
            <a:off x="5766012" y="2734144"/>
            <a:ext cx="0" cy="60746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nvGrpSpPr>
          <p:cNvPr id="41" name="Group 40">
            <a:extLst>
              <a:ext uri="{FF2B5EF4-FFF2-40B4-BE49-F238E27FC236}">
                <a16:creationId xmlns:a16="http://schemas.microsoft.com/office/drawing/2014/main" id="{E5DC8D8F-2C4A-FD40-CFE4-A047239143AE}"/>
              </a:ext>
            </a:extLst>
          </p:cNvPr>
          <p:cNvGrpSpPr/>
          <p:nvPr/>
        </p:nvGrpSpPr>
        <p:grpSpPr>
          <a:xfrm>
            <a:off x="528993" y="2717694"/>
            <a:ext cx="1466062" cy="1221647"/>
            <a:chOff x="528993" y="2708563"/>
            <a:chExt cx="1466062" cy="1221647"/>
          </a:xfrm>
        </p:grpSpPr>
        <p:sp>
          <p:nvSpPr>
            <p:cNvPr id="2" name="Rectangle: Diagonal Corners Rounded 1">
              <a:extLst>
                <a:ext uri="{FF2B5EF4-FFF2-40B4-BE49-F238E27FC236}">
                  <a16:creationId xmlns:a16="http://schemas.microsoft.com/office/drawing/2014/main" id="{1720A491-3D83-47D6-9B09-EBC6975EC159}"/>
                </a:ext>
              </a:extLst>
            </p:cNvPr>
            <p:cNvSpPr/>
            <p:nvPr/>
          </p:nvSpPr>
          <p:spPr>
            <a:xfrm>
              <a:off x="528993" y="2708563"/>
              <a:ext cx="1466062" cy="884172"/>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Latent Vector + Noise ‘Z’</a:t>
              </a:r>
              <a:endParaRPr lang="en-IN" dirty="0">
                <a:solidFill>
                  <a:schemeClr val="accent1"/>
                </a:solidFill>
              </a:endParaRPr>
            </a:p>
          </p:txBody>
        </p:sp>
        <p:sp>
          <p:nvSpPr>
            <p:cNvPr id="37" name="TextBox 36">
              <a:extLst>
                <a:ext uri="{FF2B5EF4-FFF2-40B4-BE49-F238E27FC236}">
                  <a16:creationId xmlns:a16="http://schemas.microsoft.com/office/drawing/2014/main" id="{8E425149-8817-81D5-C6EC-2F7D23E96EDF}"/>
                </a:ext>
              </a:extLst>
            </p:cNvPr>
            <p:cNvSpPr txBox="1"/>
            <p:nvPr/>
          </p:nvSpPr>
          <p:spPr>
            <a:xfrm>
              <a:off x="963520" y="3622433"/>
              <a:ext cx="547885" cy="307777"/>
            </a:xfrm>
            <a:prstGeom prst="rect">
              <a:avLst/>
            </a:prstGeom>
            <a:solidFill>
              <a:srgbClr val="00B0F0"/>
            </a:solidFill>
          </p:spPr>
          <p:txBody>
            <a:bodyPr wrap="square" rtlCol="0">
              <a:spAutoFit/>
            </a:bodyPr>
            <a:lstStyle/>
            <a:p>
              <a:r>
                <a:rPr lang="en-US" dirty="0" err="1"/>
                <a:t>z</a:t>
              </a:r>
              <a:r>
                <a:rPr lang="en-US" dirty="0" err="1">
                  <a:latin typeface="Cambria Math" panose="02040503050406030204" pitchFamily="18" charset="0"/>
                  <a:ea typeface="Cambria Math" panose="02040503050406030204" pitchFamily="18" charset="0"/>
                </a:rPr>
                <a:t>~Z</a:t>
              </a:r>
              <a:endParaRPr lang="en-IN" dirty="0"/>
            </a:p>
          </p:txBody>
        </p:sp>
      </p:grpSp>
      <p:sp>
        <p:nvSpPr>
          <p:cNvPr id="38" name="TextBox 37">
            <a:extLst>
              <a:ext uri="{FF2B5EF4-FFF2-40B4-BE49-F238E27FC236}">
                <a16:creationId xmlns:a16="http://schemas.microsoft.com/office/drawing/2014/main" id="{8B292FFC-37F3-EE65-029D-7F690BA784A2}"/>
              </a:ext>
            </a:extLst>
          </p:cNvPr>
          <p:cNvSpPr txBox="1"/>
          <p:nvPr/>
        </p:nvSpPr>
        <p:spPr>
          <a:xfrm>
            <a:off x="4734476" y="2799983"/>
            <a:ext cx="547885" cy="307777"/>
          </a:xfrm>
          <a:prstGeom prst="rect">
            <a:avLst/>
          </a:prstGeom>
          <a:solidFill>
            <a:srgbClr val="00B0F0"/>
          </a:solidFill>
        </p:spPr>
        <p:txBody>
          <a:bodyPr wrap="square" rtlCol="0">
            <a:spAutoFit/>
          </a:bodyPr>
          <a:lstStyle/>
          <a:p>
            <a:r>
              <a:rPr lang="en-US" dirty="0"/>
              <a:t>G(z)</a:t>
            </a:r>
            <a:endParaRPr lang="en-IN" dirty="0"/>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EF1541F-B86B-013F-3A87-47FA1960BC47}"/>
                  </a:ext>
                </a:extLst>
              </p:cNvPr>
              <p:cNvSpPr txBox="1"/>
              <p:nvPr/>
            </p:nvSpPr>
            <p:spPr>
              <a:xfrm>
                <a:off x="4711807" y="1701472"/>
                <a:ext cx="653681" cy="307777"/>
              </a:xfrm>
              <a:prstGeom prst="rect">
                <a:avLst/>
              </a:prstGeom>
              <a:solidFill>
                <a:srgbClr val="00B0F0"/>
              </a:solidFill>
            </p:spPr>
            <p:txBody>
              <a:bodyPr wrap="square" rtlCol="0">
                <a:spAutoFit/>
              </a:bodyPr>
              <a:lstStyle/>
              <a:p>
                <a:r>
                  <a:rPr lang="en-IN" sz="1400" dirty="0">
                    <a:latin typeface="Calibri" panose="020F0502020204030204" pitchFamily="34" charset="0"/>
                    <a:cs typeface="Calibri" panose="020F0502020204030204" pitchFamily="34" charset="0"/>
                  </a:rPr>
                  <a:t> </a:t>
                </a:r>
                <a14:m>
                  <m:oMath xmlns:m="http://schemas.openxmlformats.org/officeDocument/2006/math">
                    <m:r>
                      <a:rPr lang="en-IN" sz="1400" i="1">
                        <a:latin typeface="Cambria Math" panose="02040503050406030204" pitchFamily="18" charset="0"/>
                        <a:cs typeface="Calibri" panose="020F0502020204030204" pitchFamily="34" charset="0"/>
                      </a:rPr>
                      <m:t>𝑥</m:t>
                    </m:r>
                    <m:r>
                      <m:rPr>
                        <m:nor/>
                      </m:rPr>
                      <a:rPr lang="en-US" dirty="0">
                        <a:latin typeface="Cambria Math" panose="02040503050406030204" pitchFamily="18" charset="0"/>
                        <a:ea typeface="Cambria Math" panose="02040503050406030204" pitchFamily="18" charset="0"/>
                      </a:rPr>
                      <m:t>~</m:t>
                    </m:r>
                  </m:oMath>
                </a14:m>
                <a:r>
                  <a:rPr lang="en-IN" dirty="0"/>
                  <a:t> X</a:t>
                </a:r>
              </a:p>
            </p:txBody>
          </p:sp>
        </mc:Choice>
        <mc:Fallback xmlns="">
          <p:sp>
            <p:nvSpPr>
              <p:cNvPr id="39" name="TextBox 38">
                <a:extLst>
                  <a:ext uri="{FF2B5EF4-FFF2-40B4-BE49-F238E27FC236}">
                    <a16:creationId xmlns:a16="http://schemas.microsoft.com/office/drawing/2014/main" id="{1EF1541F-B86B-013F-3A87-47FA1960BC47}"/>
                  </a:ext>
                </a:extLst>
              </p:cNvPr>
              <p:cNvSpPr txBox="1">
                <a:spLocks noRot="1" noChangeAspect="1" noMove="1" noResize="1" noEditPoints="1" noAdjustHandles="1" noChangeArrowheads="1" noChangeShapeType="1" noTextEdit="1"/>
              </p:cNvSpPr>
              <p:nvPr/>
            </p:nvSpPr>
            <p:spPr>
              <a:xfrm>
                <a:off x="4711807" y="1701472"/>
                <a:ext cx="653681" cy="307777"/>
              </a:xfrm>
              <a:prstGeom prst="rect">
                <a:avLst/>
              </a:prstGeom>
              <a:blipFill>
                <a:blip r:embed="rId3"/>
                <a:stretch>
                  <a:fillRect t="-3922" b="-19608"/>
                </a:stretch>
              </a:blipFill>
            </p:spPr>
            <p:txBody>
              <a:bodyPr/>
              <a:lstStyle/>
              <a:p>
                <a:r>
                  <a:rPr lang="en-IN">
                    <a:noFill/>
                  </a:rPr>
                  <a:t> </a:t>
                </a:r>
              </a:p>
            </p:txBody>
          </p:sp>
        </mc:Fallback>
      </mc:AlternateContent>
      <p:sp>
        <p:nvSpPr>
          <p:cNvPr id="44" name="Rectangle 43">
            <a:extLst>
              <a:ext uri="{FF2B5EF4-FFF2-40B4-BE49-F238E27FC236}">
                <a16:creationId xmlns:a16="http://schemas.microsoft.com/office/drawing/2014/main" id="{22E80709-D86D-A093-F1A8-B1C0009F476E}"/>
              </a:ext>
            </a:extLst>
          </p:cNvPr>
          <p:cNvSpPr/>
          <p:nvPr/>
        </p:nvSpPr>
        <p:spPr>
          <a:xfrm>
            <a:off x="2969911" y="2807604"/>
            <a:ext cx="1314922" cy="702804"/>
          </a:xfrm>
          <a:prstGeom prst="rect">
            <a:avLst/>
          </a:prstGeom>
          <a:solidFill>
            <a:schemeClr val="tx1">
              <a:lumMod val="20000"/>
              <a:lumOff val="8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Generator ‘G’ </a:t>
            </a:r>
            <a:endParaRPr lang="en-IN" dirty="0">
              <a:solidFill>
                <a:schemeClr val="accent1"/>
              </a:solidFill>
            </a:endParaRPr>
          </a:p>
        </p:txBody>
      </p:sp>
      <p:grpSp>
        <p:nvGrpSpPr>
          <p:cNvPr id="78" name="Group 77">
            <a:extLst>
              <a:ext uri="{FF2B5EF4-FFF2-40B4-BE49-F238E27FC236}">
                <a16:creationId xmlns:a16="http://schemas.microsoft.com/office/drawing/2014/main" id="{8F4CC55A-F43F-F8F7-934B-C6A7565D7806}"/>
              </a:ext>
            </a:extLst>
          </p:cNvPr>
          <p:cNvGrpSpPr/>
          <p:nvPr/>
        </p:nvGrpSpPr>
        <p:grpSpPr>
          <a:xfrm>
            <a:off x="528993" y="1237854"/>
            <a:ext cx="8154004" cy="2701488"/>
            <a:chOff x="528993" y="1237854"/>
            <a:chExt cx="8154004" cy="2701488"/>
          </a:xfrm>
        </p:grpSpPr>
        <p:cxnSp>
          <p:nvCxnSpPr>
            <p:cNvPr id="22" name="Straight Arrow Connector 21">
              <a:extLst>
                <a:ext uri="{FF2B5EF4-FFF2-40B4-BE49-F238E27FC236}">
                  <a16:creationId xmlns:a16="http://schemas.microsoft.com/office/drawing/2014/main" id="{6A66CC02-1526-5964-564E-76089C9DCE63}"/>
                </a:ext>
              </a:extLst>
            </p:cNvPr>
            <p:cNvCxnSpPr>
              <a:cxnSpLocks/>
            </p:cNvCxnSpPr>
            <p:nvPr/>
          </p:nvCxnSpPr>
          <p:spPr>
            <a:xfrm>
              <a:off x="6499043" y="2430843"/>
              <a:ext cx="5214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61CD3168-B45A-602D-1A22-29D64958ADF5}"/>
                </a:ext>
              </a:extLst>
            </p:cNvPr>
            <p:cNvGrpSpPr/>
            <p:nvPr/>
          </p:nvGrpSpPr>
          <p:grpSpPr>
            <a:xfrm>
              <a:off x="4277262" y="2063515"/>
              <a:ext cx="4405735" cy="1297885"/>
              <a:chOff x="4277262" y="2063515"/>
              <a:chExt cx="4405735" cy="1297885"/>
            </a:xfrm>
          </p:grpSpPr>
          <p:sp>
            <p:nvSpPr>
              <p:cNvPr id="24" name="Oval 23">
                <a:extLst>
                  <a:ext uri="{FF2B5EF4-FFF2-40B4-BE49-F238E27FC236}">
                    <a16:creationId xmlns:a16="http://schemas.microsoft.com/office/drawing/2014/main" id="{0A5A2932-BF8D-BA92-A7C0-39916A28F91E}"/>
                  </a:ext>
                </a:extLst>
              </p:cNvPr>
              <p:cNvSpPr/>
              <p:nvPr/>
            </p:nvSpPr>
            <p:spPr>
              <a:xfrm>
                <a:off x="7012889" y="2063515"/>
                <a:ext cx="1670108" cy="76387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1"/>
                    </a:solidFill>
                  </a:rPr>
                  <a:t>Real [1]/Fake[0]</a:t>
                </a:r>
                <a:endParaRPr lang="en-IN" sz="1100" dirty="0">
                  <a:solidFill>
                    <a:schemeClr val="accent1"/>
                  </a:solidFill>
                </a:endParaRPr>
              </a:p>
            </p:txBody>
          </p:sp>
          <p:cxnSp>
            <p:nvCxnSpPr>
              <p:cNvPr id="32" name="Connector: Elbow 31">
                <a:extLst>
                  <a:ext uri="{FF2B5EF4-FFF2-40B4-BE49-F238E27FC236}">
                    <a16:creationId xmlns:a16="http://schemas.microsoft.com/office/drawing/2014/main" id="{B43F2E8A-1EA1-17E9-B800-09E5CB67C612}"/>
                  </a:ext>
                </a:extLst>
              </p:cNvPr>
              <p:cNvCxnSpPr>
                <a:cxnSpLocks/>
                <a:stCxn id="24" idx="4"/>
              </p:cNvCxnSpPr>
              <p:nvPr/>
            </p:nvCxnSpPr>
            <p:spPr>
              <a:xfrm rot="5400000">
                <a:off x="5795599" y="1309055"/>
                <a:ext cx="534008" cy="3570681"/>
              </a:xfrm>
              <a:prstGeom prst="bentConnector2">
                <a:avLst/>
              </a:prstGeom>
              <a:ln>
                <a:tailEnd type="triangle"/>
              </a:ln>
            </p:spPr>
            <p:style>
              <a:lnRef idx="1">
                <a:schemeClr val="accent5"/>
              </a:lnRef>
              <a:fillRef idx="0">
                <a:schemeClr val="accent5"/>
              </a:fillRef>
              <a:effectRef idx="0">
                <a:schemeClr val="accent5"/>
              </a:effectRef>
              <a:fontRef idx="minor">
                <a:schemeClr val="tx1"/>
              </a:fontRef>
            </p:style>
          </p:cxnSp>
        </p:grpSp>
        <p:sp>
          <p:nvSpPr>
            <p:cNvPr id="40" name="TextBox 39">
              <a:extLst>
                <a:ext uri="{FF2B5EF4-FFF2-40B4-BE49-F238E27FC236}">
                  <a16:creationId xmlns:a16="http://schemas.microsoft.com/office/drawing/2014/main" id="{5E8D194C-5625-14FE-AAA5-34C5F531CDB4}"/>
                </a:ext>
              </a:extLst>
            </p:cNvPr>
            <p:cNvSpPr txBox="1"/>
            <p:nvPr/>
          </p:nvSpPr>
          <p:spPr>
            <a:xfrm>
              <a:off x="5985165" y="2989784"/>
              <a:ext cx="1556749" cy="307777"/>
            </a:xfrm>
            <a:prstGeom prst="rect">
              <a:avLst/>
            </a:prstGeom>
            <a:solidFill>
              <a:srgbClr val="00B0F0"/>
            </a:solidFill>
          </p:spPr>
          <p:txBody>
            <a:bodyPr wrap="square" rtlCol="0">
              <a:spAutoFit/>
            </a:bodyPr>
            <a:lstStyle/>
            <a:p>
              <a:r>
                <a:rPr lang="en-US" dirty="0"/>
                <a:t>Backpropagation</a:t>
              </a:r>
              <a:endParaRPr lang="en-IN" dirty="0"/>
            </a:p>
          </p:txBody>
        </p:sp>
        <p:sp>
          <p:nvSpPr>
            <p:cNvPr id="42" name="Rectangle: Diagonal Corners Rounded 41">
              <a:extLst>
                <a:ext uri="{FF2B5EF4-FFF2-40B4-BE49-F238E27FC236}">
                  <a16:creationId xmlns:a16="http://schemas.microsoft.com/office/drawing/2014/main" id="{C8CE39A8-9A15-440E-ED45-1EEACF1EC9F7}"/>
                </a:ext>
              </a:extLst>
            </p:cNvPr>
            <p:cNvSpPr/>
            <p:nvPr/>
          </p:nvSpPr>
          <p:spPr>
            <a:xfrm>
              <a:off x="2818771" y="1237854"/>
              <a:ext cx="1466062" cy="884172"/>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Real Sample ‘X’</a:t>
              </a:r>
              <a:endParaRPr lang="en-IN" dirty="0">
                <a:solidFill>
                  <a:schemeClr val="accent1"/>
                </a:solidFill>
              </a:endParaRPr>
            </a:p>
          </p:txBody>
        </p:sp>
        <p:cxnSp>
          <p:nvCxnSpPr>
            <p:cNvPr id="43" name="Straight Arrow Connector 42">
              <a:extLst>
                <a:ext uri="{FF2B5EF4-FFF2-40B4-BE49-F238E27FC236}">
                  <a16:creationId xmlns:a16="http://schemas.microsoft.com/office/drawing/2014/main" id="{EE59FFA8-3600-0761-B6C4-C69C54898272}"/>
                </a:ext>
              </a:extLst>
            </p:cNvPr>
            <p:cNvCxnSpPr>
              <a:stCxn id="50" idx="0"/>
            </p:cNvCxnSpPr>
            <p:nvPr/>
          </p:nvCxnSpPr>
          <p:spPr>
            <a:xfrm>
              <a:off x="1995055" y="3159781"/>
              <a:ext cx="967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67322DA-56D1-5E6F-D1F4-5043884425A7}"/>
                </a:ext>
              </a:extLst>
            </p:cNvPr>
            <p:cNvSpPr/>
            <p:nvPr/>
          </p:nvSpPr>
          <p:spPr>
            <a:xfrm>
              <a:off x="5032981" y="2094158"/>
              <a:ext cx="1466062" cy="639987"/>
            </a:xfrm>
            <a:prstGeom prst="rect">
              <a:avLst/>
            </a:prstGeom>
            <a:solidFill>
              <a:schemeClr val="accent6">
                <a:lumMod val="40000"/>
                <a:lumOff val="6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Discriminator ‘D’ </a:t>
              </a:r>
              <a:endParaRPr lang="en-IN" dirty="0">
                <a:solidFill>
                  <a:schemeClr val="accent1"/>
                </a:solidFill>
              </a:endParaRPr>
            </a:p>
          </p:txBody>
        </p:sp>
        <p:cxnSp>
          <p:nvCxnSpPr>
            <p:cNvPr id="46" name="Connector: Elbow 45">
              <a:extLst>
                <a:ext uri="{FF2B5EF4-FFF2-40B4-BE49-F238E27FC236}">
                  <a16:creationId xmlns:a16="http://schemas.microsoft.com/office/drawing/2014/main" id="{D7590B50-4BE9-1177-EE74-DBA19121447A}"/>
                </a:ext>
              </a:extLst>
            </p:cNvPr>
            <p:cNvCxnSpPr>
              <a:cxnSpLocks/>
            </p:cNvCxnSpPr>
            <p:nvPr/>
          </p:nvCxnSpPr>
          <p:spPr>
            <a:xfrm>
              <a:off x="4284833" y="1598743"/>
              <a:ext cx="748148" cy="7342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1EF813E7-7565-DF4C-AEC9-9421A32058E3}"/>
                </a:ext>
              </a:extLst>
            </p:cNvPr>
            <p:cNvCxnSpPr>
              <a:stCxn id="44" idx="3"/>
            </p:cNvCxnSpPr>
            <p:nvPr/>
          </p:nvCxnSpPr>
          <p:spPr>
            <a:xfrm flipV="1">
              <a:off x="4284833" y="2571751"/>
              <a:ext cx="748148" cy="5872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52F62FDA-67E4-3C9F-147B-76FF3B1AA91A}"/>
                </a:ext>
              </a:extLst>
            </p:cNvPr>
            <p:cNvGrpSpPr/>
            <p:nvPr/>
          </p:nvGrpSpPr>
          <p:grpSpPr>
            <a:xfrm>
              <a:off x="528993" y="2717695"/>
              <a:ext cx="1466062" cy="1221647"/>
              <a:chOff x="528993" y="2708563"/>
              <a:chExt cx="1466062" cy="1221647"/>
            </a:xfrm>
          </p:grpSpPr>
          <p:sp>
            <p:nvSpPr>
              <p:cNvPr id="50" name="Rectangle: Diagonal Corners Rounded 49">
                <a:extLst>
                  <a:ext uri="{FF2B5EF4-FFF2-40B4-BE49-F238E27FC236}">
                    <a16:creationId xmlns:a16="http://schemas.microsoft.com/office/drawing/2014/main" id="{A419E516-423D-E3B9-05B6-85747D5E0424}"/>
                  </a:ext>
                </a:extLst>
              </p:cNvPr>
              <p:cNvSpPr/>
              <p:nvPr/>
            </p:nvSpPr>
            <p:spPr>
              <a:xfrm>
                <a:off x="528993" y="2708563"/>
                <a:ext cx="1466062" cy="884172"/>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Latent Vector + Noise ‘Z’</a:t>
                </a:r>
                <a:endParaRPr lang="en-IN" dirty="0">
                  <a:solidFill>
                    <a:schemeClr val="accent1"/>
                  </a:solidFill>
                </a:endParaRPr>
              </a:p>
            </p:txBody>
          </p:sp>
          <p:sp>
            <p:nvSpPr>
              <p:cNvPr id="51" name="TextBox 50">
                <a:extLst>
                  <a:ext uri="{FF2B5EF4-FFF2-40B4-BE49-F238E27FC236}">
                    <a16:creationId xmlns:a16="http://schemas.microsoft.com/office/drawing/2014/main" id="{05C70F62-644E-7FE2-3389-029DD0AEA021}"/>
                  </a:ext>
                </a:extLst>
              </p:cNvPr>
              <p:cNvSpPr txBox="1"/>
              <p:nvPr/>
            </p:nvSpPr>
            <p:spPr>
              <a:xfrm>
                <a:off x="963520" y="3622433"/>
                <a:ext cx="547885" cy="307777"/>
              </a:xfrm>
              <a:prstGeom prst="rect">
                <a:avLst/>
              </a:prstGeom>
              <a:solidFill>
                <a:srgbClr val="00B0F0"/>
              </a:solidFill>
            </p:spPr>
            <p:txBody>
              <a:bodyPr wrap="square" rtlCol="0">
                <a:spAutoFit/>
              </a:bodyPr>
              <a:lstStyle/>
              <a:p>
                <a:r>
                  <a:rPr lang="en-US" dirty="0" err="1"/>
                  <a:t>z</a:t>
                </a:r>
                <a:r>
                  <a:rPr lang="en-US" dirty="0" err="1">
                    <a:latin typeface="Cambria Math" panose="02040503050406030204" pitchFamily="18" charset="0"/>
                    <a:ea typeface="Cambria Math" panose="02040503050406030204" pitchFamily="18" charset="0"/>
                  </a:rPr>
                  <a:t>~Z</a:t>
                </a:r>
                <a:endParaRPr lang="en-IN" dirty="0"/>
              </a:p>
            </p:txBody>
          </p:sp>
        </p:grpSp>
        <p:sp>
          <p:nvSpPr>
            <p:cNvPr id="52" name="TextBox 51">
              <a:extLst>
                <a:ext uri="{FF2B5EF4-FFF2-40B4-BE49-F238E27FC236}">
                  <a16:creationId xmlns:a16="http://schemas.microsoft.com/office/drawing/2014/main" id="{66932EDF-5385-B9B8-F0C7-0DC5590CA570}"/>
                </a:ext>
              </a:extLst>
            </p:cNvPr>
            <p:cNvSpPr txBox="1"/>
            <p:nvPr/>
          </p:nvSpPr>
          <p:spPr>
            <a:xfrm>
              <a:off x="4734476" y="2799984"/>
              <a:ext cx="547885" cy="307777"/>
            </a:xfrm>
            <a:prstGeom prst="rect">
              <a:avLst/>
            </a:prstGeom>
            <a:solidFill>
              <a:srgbClr val="00B0F0"/>
            </a:solidFill>
          </p:spPr>
          <p:txBody>
            <a:bodyPr wrap="square" rtlCol="0">
              <a:spAutoFit/>
            </a:bodyPr>
            <a:lstStyle/>
            <a:p>
              <a:r>
                <a:rPr lang="en-US" dirty="0"/>
                <a:t>G(z)</a:t>
              </a:r>
              <a:endParaRPr lang="en-IN" dirty="0"/>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4B0CEC6-581D-DB2F-3D2F-D18A57D526CC}"/>
                    </a:ext>
                  </a:extLst>
                </p:cNvPr>
                <p:cNvSpPr txBox="1"/>
                <p:nvPr/>
              </p:nvSpPr>
              <p:spPr>
                <a:xfrm>
                  <a:off x="4711807" y="1701473"/>
                  <a:ext cx="653681" cy="307777"/>
                </a:xfrm>
                <a:prstGeom prst="rect">
                  <a:avLst/>
                </a:prstGeom>
                <a:solidFill>
                  <a:srgbClr val="00B0F0"/>
                </a:solidFill>
              </p:spPr>
              <p:txBody>
                <a:bodyPr wrap="square" rtlCol="0">
                  <a:spAutoFit/>
                </a:bodyPr>
                <a:lstStyle/>
                <a:p>
                  <a:r>
                    <a:rPr lang="en-IN" sz="1400" dirty="0">
                      <a:latin typeface="Calibri" panose="020F0502020204030204" pitchFamily="34" charset="0"/>
                      <a:cs typeface="Calibri" panose="020F0502020204030204" pitchFamily="34" charset="0"/>
                    </a:rPr>
                    <a:t> </a:t>
                  </a:r>
                  <a14:m>
                    <m:oMath xmlns:m="http://schemas.openxmlformats.org/officeDocument/2006/math">
                      <m:r>
                        <a:rPr lang="en-IN" sz="1400" i="1">
                          <a:latin typeface="Cambria Math" panose="02040503050406030204" pitchFamily="18" charset="0"/>
                          <a:cs typeface="Calibri" panose="020F0502020204030204" pitchFamily="34" charset="0"/>
                        </a:rPr>
                        <m:t>𝑥</m:t>
                      </m:r>
                      <m:r>
                        <m:rPr>
                          <m:nor/>
                        </m:rPr>
                        <a:rPr lang="en-US" dirty="0">
                          <a:latin typeface="Cambria Math" panose="02040503050406030204" pitchFamily="18" charset="0"/>
                          <a:ea typeface="Cambria Math" panose="02040503050406030204" pitchFamily="18" charset="0"/>
                        </a:rPr>
                        <m:t>~</m:t>
                      </m:r>
                    </m:oMath>
                  </a14:m>
                  <a:r>
                    <a:rPr lang="en-IN" dirty="0"/>
                    <a:t> X</a:t>
                  </a:r>
                </a:p>
              </p:txBody>
            </p:sp>
          </mc:Choice>
          <mc:Fallback xmlns="">
            <p:sp>
              <p:nvSpPr>
                <p:cNvPr id="53" name="TextBox 52">
                  <a:extLst>
                    <a:ext uri="{FF2B5EF4-FFF2-40B4-BE49-F238E27FC236}">
                      <a16:creationId xmlns:a16="http://schemas.microsoft.com/office/drawing/2014/main" id="{64B0CEC6-581D-DB2F-3D2F-D18A57D526CC}"/>
                    </a:ext>
                  </a:extLst>
                </p:cNvPr>
                <p:cNvSpPr txBox="1">
                  <a:spLocks noRot="1" noChangeAspect="1" noMove="1" noResize="1" noEditPoints="1" noAdjustHandles="1" noChangeArrowheads="1" noChangeShapeType="1" noTextEdit="1"/>
                </p:cNvSpPr>
                <p:nvPr/>
              </p:nvSpPr>
              <p:spPr>
                <a:xfrm>
                  <a:off x="4711807" y="1701473"/>
                  <a:ext cx="653681" cy="307777"/>
                </a:xfrm>
                <a:prstGeom prst="rect">
                  <a:avLst/>
                </a:prstGeom>
                <a:blipFill>
                  <a:blip r:embed="rId3"/>
                  <a:stretch>
                    <a:fillRect t="-3922" b="-19608"/>
                  </a:stretch>
                </a:blipFill>
              </p:spPr>
              <p:txBody>
                <a:bodyPr/>
                <a:lstStyle/>
                <a:p>
                  <a:r>
                    <a:rPr lang="en-IN">
                      <a:noFill/>
                    </a:rPr>
                    <a:t> </a:t>
                  </a:r>
                </a:p>
              </p:txBody>
            </p:sp>
          </mc:Fallback>
        </mc:AlternateContent>
      </p:grpSp>
      <p:sp>
        <p:nvSpPr>
          <p:cNvPr id="70" name="Google Shape;108;p18">
            <a:extLst>
              <a:ext uri="{FF2B5EF4-FFF2-40B4-BE49-F238E27FC236}">
                <a16:creationId xmlns:a16="http://schemas.microsoft.com/office/drawing/2014/main" id="{4AFB0176-19AD-568C-C1F5-AF797A4735CD}"/>
              </a:ext>
            </a:extLst>
          </p:cNvPr>
          <p:cNvSpPr txBox="1">
            <a:spLocks noGrp="1"/>
          </p:cNvSpPr>
          <p:nvPr>
            <p:ph type="subTitle" idx="1"/>
          </p:nvPr>
        </p:nvSpPr>
        <p:spPr>
          <a:xfrm>
            <a:off x="385409" y="224411"/>
            <a:ext cx="3672713" cy="706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000" dirty="0">
                <a:solidFill>
                  <a:srgbClr val="CF163C"/>
                </a:solidFill>
                <a:latin typeface="Times New Roman"/>
                <a:ea typeface="Times New Roman"/>
                <a:cs typeface="Times New Roman"/>
                <a:sym typeface="Times New Roman"/>
              </a:rPr>
              <a:t>GAN </a:t>
            </a:r>
            <a:endParaRPr sz="3000" dirty="0">
              <a:solidFill>
                <a:srgbClr val="CF163C"/>
              </a:solidFill>
              <a:latin typeface="Times New Roman"/>
              <a:ea typeface="Times New Roman"/>
              <a:cs typeface="Times New Roman"/>
              <a:sym typeface="Times New Roman"/>
            </a:endParaRPr>
          </a:p>
        </p:txBody>
      </p:sp>
      <p:sp>
        <p:nvSpPr>
          <p:cNvPr id="76" name="TextBox 75">
            <a:extLst>
              <a:ext uri="{FF2B5EF4-FFF2-40B4-BE49-F238E27FC236}">
                <a16:creationId xmlns:a16="http://schemas.microsoft.com/office/drawing/2014/main" id="{B0E6FDC1-BC36-DBAA-8D2D-C9247F2E72F7}"/>
              </a:ext>
            </a:extLst>
          </p:cNvPr>
          <p:cNvSpPr txBox="1"/>
          <p:nvPr/>
        </p:nvSpPr>
        <p:spPr>
          <a:xfrm>
            <a:off x="4624900" y="346707"/>
            <a:ext cx="4058098" cy="738664"/>
          </a:xfrm>
          <a:prstGeom prst="rect">
            <a:avLst/>
          </a:prstGeom>
          <a:solidFill>
            <a:schemeClr val="accent4">
              <a:lumMod val="40000"/>
              <a:lumOff val="60000"/>
            </a:schemeClr>
          </a:solidFill>
        </p:spPr>
        <p:txBody>
          <a:bodyPr wrap="square" rtlCol="0">
            <a:spAutoFit/>
          </a:bodyPr>
          <a:lstStyle/>
          <a:p>
            <a:r>
              <a:rPr lang="en-US" dirty="0">
                <a:latin typeface="Calibri" panose="020F0502020204030204" pitchFamily="34" charset="0"/>
                <a:cs typeface="Calibri" panose="020F0502020204030204" pitchFamily="34" charset="0"/>
              </a:rPr>
              <a:t>Discriminator tries to maximize the probability that it predicts correct, in other way, it tries to make D(G(z)) near to 0. </a:t>
            </a:r>
            <a:endParaRPr lang="en-IN" dirty="0">
              <a:latin typeface="Calibri" panose="020F0502020204030204" pitchFamily="34" charset="0"/>
              <a:cs typeface="Calibri" panose="020F0502020204030204" pitchFamily="34" charset="0"/>
            </a:endParaRPr>
          </a:p>
        </p:txBody>
      </p:sp>
      <p:sp>
        <p:nvSpPr>
          <p:cNvPr id="77" name="TextBox 76">
            <a:extLst>
              <a:ext uri="{FF2B5EF4-FFF2-40B4-BE49-F238E27FC236}">
                <a16:creationId xmlns:a16="http://schemas.microsoft.com/office/drawing/2014/main" id="{8E46BF6D-BEEA-30AD-6FF8-3222D9DF400D}"/>
              </a:ext>
            </a:extLst>
          </p:cNvPr>
          <p:cNvSpPr txBox="1"/>
          <p:nvPr/>
        </p:nvSpPr>
        <p:spPr>
          <a:xfrm>
            <a:off x="4572000" y="3675384"/>
            <a:ext cx="4216777" cy="738664"/>
          </a:xfrm>
          <a:prstGeom prst="rect">
            <a:avLst/>
          </a:prstGeom>
          <a:solidFill>
            <a:schemeClr val="accent4">
              <a:lumMod val="40000"/>
              <a:lumOff val="60000"/>
            </a:schemeClr>
          </a:solidFill>
        </p:spPr>
        <p:txBody>
          <a:bodyPr wrap="square" rtlCol="0">
            <a:spAutoFit/>
          </a:bodyPr>
          <a:lstStyle/>
          <a:p>
            <a:r>
              <a:rPr lang="en-US" dirty="0">
                <a:latin typeface="Calibri" panose="020F0502020204030204" pitchFamily="34" charset="0"/>
                <a:cs typeface="Calibri" panose="020F0502020204030204" pitchFamily="34" charset="0"/>
              </a:rPr>
              <a:t>Generator tries to minimize the probability that the discriminator predicting correct, in other way, it tries to make D(G(z)) near to 1.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2295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Google Shape;92;p16"/>
          <p:cNvSpPr txBox="1">
            <a:spLocks noGrp="1"/>
          </p:cNvSpPr>
          <p:nvPr>
            <p:ph type="subTitle" idx="1"/>
          </p:nvPr>
        </p:nvSpPr>
        <p:spPr>
          <a:xfrm>
            <a:off x="311700" y="1924850"/>
            <a:ext cx="8520600" cy="70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latin typeface="Times New Roman"/>
                <a:ea typeface="Times New Roman"/>
                <a:cs typeface="Times New Roman"/>
                <a:sym typeface="Times New Roman"/>
              </a:rPr>
              <a:t>MATH behind GAN</a:t>
            </a:r>
          </a:p>
        </p:txBody>
      </p:sp>
      <p:grpSp>
        <p:nvGrpSpPr>
          <p:cNvPr id="6" name="Google Shape;64;p14">
            <a:extLst>
              <a:ext uri="{FF2B5EF4-FFF2-40B4-BE49-F238E27FC236}">
                <a16:creationId xmlns:a16="http://schemas.microsoft.com/office/drawing/2014/main" id="{F9160249-62F2-F439-7219-FD0A73254DEF}"/>
              </a:ext>
            </a:extLst>
          </p:cNvPr>
          <p:cNvGrpSpPr/>
          <p:nvPr/>
        </p:nvGrpSpPr>
        <p:grpSpPr>
          <a:xfrm>
            <a:off x="0" y="4728032"/>
            <a:ext cx="9144000" cy="415468"/>
            <a:chOff x="0" y="4782300"/>
            <a:chExt cx="9144000" cy="415468"/>
          </a:xfrm>
        </p:grpSpPr>
        <p:sp>
          <p:nvSpPr>
            <p:cNvPr id="7" name="Google Shape;65;p14">
              <a:extLst>
                <a:ext uri="{FF2B5EF4-FFF2-40B4-BE49-F238E27FC236}">
                  <a16:creationId xmlns:a16="http://schemas.microsoft.com/office/drawing/2014/main" id="{051E6CC3-F1B3-56E1-258F-7342B5093580}"/>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6;p14">
              <a:extLst>
                <a:ext uri="{FF2B5EF4-FFF2-40B4-BE49-F238E27FC236}">
                  <a16:creationId xmlns:a16="http://schemas.microsoft.com/office/drawing/2014/main" id="{7409BBE5-097C-C4C3-8286-31B89CA5040E}"/>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spTree>
    <p:extLst>
      <p:ext uri="{BB962C8B-B14F-4D97-AF65-F5344CB8AC3E}">
        <p14:creationId xmlns:p14="http://schemas.microsoft.com/office/powerpoint/2010/main" val="1836741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grpSp>
        <p:nvGrpSpPr>
          <p:cNvPr id="7" name="Google Shape;64;p14">
            <a:extLst>
              <a:ext uri="{FF2B5EF4-FFF2-40B4-BE49-F238E27FC236}">
                <a16:creationId xmlns:a16="http://schemas.microsoft.com/office/drawing/2014/main" id="{DB25CEDE-268B-FD3E-1044-376C138B3478}"/>
              </a:ext>
            </a:extLst>
          </p:cNvPr>
          <p:cNvGrpSpPr/>
          <p:nvPr/>
        </p:nvGrpSpPr>
        <p:grpSpPr>
          <a:xfrm>
            <a:off x="0" y="4728032"/>
            <a:ext cx="9144000" cy="415468"/>
            <a:chOff x="0" y="4782300"/>
            <a:chExt cx="9144000" cy="415468"/>
          </a:xfrm>
        </p:grpSpPr>
        <p:sp>
          <p:nvSpPr>
            <p:cNvPr id="8" name="Google Shape;65;p14">
              <a:extLst>
                <a:ext uri="{FF2B5EF4-FFF2-40B4-BE49-F238E27FC236}">
                  <a16:creationId xmlns:a16="http://schemas.microsoft.com/office/drawing/2014/main" id="{A06280B2-6125-22C2-80B4-EF3763511716}"/>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6;p14">
              <a:extLst>
                <a:ext uri="{FF2B5EF4-FFF2-40B4-BE49-F238E27FC236}">
                  <a16:creationId xmlns:a16="http://schemas.microsoft.com/office/drawing/2014/main" id="{DA81A7C5-375A-A707-EA0A-AEEE35FEB9DA}"/>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sp>
        <p:nvSpPr>
          <p:cNvPr id="5" name="Google Shape;108;p18">
            <a:extLst>
              <a:ext uri="{FF2B5EF4-FFF2-40B4-BE49-F238E27FC236}">
                <a16:creationId xmlns:a16="http://schemas.microsoft.com/office/drawing/2014/main" id="{01F4F495-E740-3F7A-9359-BEDFD0BF5740}"/>
              </a:ext>
            </a:extLst>
          </p:cNvPr>
          <p:cNvSpPr txBox="1">
            <a:spLocks noGrp="1"/>
          </p:cNvSpPr>
          <p:nvPr>
            <p:ph type="subTitle" idx="1"/>
          </p:nvPr>
        </p:nvSpPr>
        <p:spPr>
          <a:xfrm>
            <a:off x="385408" y="224411"/>
            <a:ext cx="6446141" cy="706200"/>
          </a:xfrm>
          <a:prstGeom prst="rect">
            <a:avLst/>
          </a:prstGeom>
        </p:spPr>
        <p:txBody>
          <a:bodyPr spcFirstLastPara="1" wrap="square" lIns="91425" tIns="91425" rIns="91425" bIns="91425" anchor="ctr" anchorCtr="0">
            <a:normAutofit fontScale="70000" lnSpcReduction="20000"/>
          </a:bodyPr>
          <a:lstStyle/>
          <a:p>
            <a:pPr marL="0" lvl="0" indent="0" algn="l" rtl="0">
              <a:spcBef>
                <a:spcPts val="0"/>
              </a:spcBef>
              <a:spcAft>
                <a:spcPts val="0"/>
              </a:spcAft>
              <a:buNone/>
            </a:pPr>
            <a:r>
              <a:rPr lang="en" sz="3000" dirty="0">
                <a:solidFill>
                  <a:srgbClr val="CF163C"/>
                </a:solidFill>
                <a:latin typeface="Times New Roman"/>
                <a:ea typeface="Times New Roman"/>
                <a:cs typeface="Times New Roman"/>
                <a:sym typeface="Times New Roman"/>
              </a:rPr>
              <a:t>BASIC CONVENTIONS to understand Loss Function </a:t>
            </a:r>
            <a:endParaRPr sz="3000" dirty="0">
              <a:solidFill>
                <a:srgbClr val="CF163C"/>
              </a:solidFill>
              <a:latin typeface="Times New Roman"/>
              <a:ea typeface="Times New Roman"/>
              <a:cs typeface="Times New Roman"/>
              <a:sym typeface="Times New Roman"/>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D75F120-C5DB-699D-8CAF-0C0B174DCE5C}"/>
                  </a:ext>
                </a:extLst>
              </p:cNvPr>
              <p:cNvSpPr txBox="1"/>
              <p:nvPr/>
            </p:nvSpPr>
            <p:spPr>
              <a:xfrm>
                <a:off x="385408" y="930611"/>
                <a:ext cx="8267385" cy="484959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𝑥</m:t>
                      </m:r>
                      <m:r>
                        <a:rPr lang="en-US" i="1" smtClean="0">
                          <a:latin typeface="Cambria Math" panose="02040503050406030204" pitchFamily="18" charset="0"/>
                        </a:rPr>
                        <m:t> −</m:t>
                      </m:r>
                      <m:r>
                        <a:rPr lang="en-US" i="1" smtClean="0">
                          <a:latin typeface="Cambria Math" panose="02040503050406030204" pitchFamily="18" charset="0"/>
                        </a:rPr>
                        <m:t>𝑅𝑎𝑛𝑑𝑜𝑚</m:t>
                      </m:r>
                      <m:r>
                        <a:rPr lang="en-US" i="1" smtClean="0">
                          <a:latin typeface="Cambria Math" panose="02040503050406030204" pitchFamily="18" charset="0"/>
                        </a:rPr>
                        <m:t> </m:t>
                      </m:r>
                      <m:r>
                        <a:rPr lang="en-US" i="1" smtClean="0">
                          <a:latin typeface="Cambria Math" panose="02040503050406030204" pitchFamily="18" charset="0"/>
                        </a:rPr>
                        <m:t>𝐼𝑛𝑠𝑡𝑎𝑛𝑐𝑒</m:t>
                      </m:r>
                      <m:r>
                        <a:rPr lang="en-US" i="1" smtClean="0">
                          <a:latin typeface="Cambria Math" panose="02040503050406030204" pitchFamily="18" charset="0"/>
                        </a:rPr>
                        <m:t> </m:t>
                      </m:r>
                      <m:r>
                        <a:rPr lang="en-US" i="1" smtClean="0">
                          <a:latin typeface="Cambria Math" panose="02040503050406030204" pitchFamily="18" charset="0"/>
                        </a:rPr>
                        <m:t>𝑓𝑟𝑜𝑚</m:t>
                      </m:r>
                      <m:r>
                        <a:rPr lang="en-US" i="1" smtClean="0">
                          <a:latin typeface="Cambria Math" panose="02040503050406030204" pitchFamily="18" charset="0"/>
                        </a:rPr>
                        <m:t> </m:t>
                      </m:r>
                      <m:r>
                        <a:rPr lang="en-US" b="0" i="1" smtClean="0">
                          <a:latin typeface="Cambria Math" panose="02040503050406030204" pitchFamily="18" charset="0"/>
                        </a:rPr>
                        <m:t>𝑅𝑒𝑎𝑙</m:t>
                      </m:r>
                      <m:r>
                        <a:rPr lang="en-US" b="0" i="1" smtClean="0">
                          <a:latin typeface="Cambria Math" panose="02040503050406030204" pitchFamily="18" charset="0"/>
                        </a:rPr>
                        <m:t> </m:t>
                      </m:r>
                      <m:r>
                        <a:rPr lang="en-US" b="0" i="1" smtClean="0">
                          <a:latin typeface="Cambria Math" panose="02040503050406030204" pitchFamily="18" charset="0"/>
                        </a:rPr>
                        <m:t>𝐷𝑎𝑡𝑎</m:t>
                      </m:r>
                    </m:oMath>
                  </m:oMathPara>
                </a14:m>
                <a:endParaRPr lang="en-US"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𝑑𝑎𝑡𝑎</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𝑃𝑟𝑜𝑏𝑎𝑏𝑖𝑙𝑖𝑡𝑦</m:t>
                      </m:r>
                      <m:r>
                        <a:rPr lang="en-US" b="0" i="1" smtClean="0">
                          <a:latin typeface="Cambria Math" panose="02040503050406030204" pitchFamily="18" charset="0"/>
                        </a:rPr>
                        <m:t> </m:t>
                      </m:r>
                      <m:r>
                        <a:rPr lang="en-US" b="0" i="1" smtClean="0">
                          <a:latin typeface="Cambria Math" panose="02040503050406030204" pitchFamily="18" charset="0"/>
                        </a:rPr>
                        <m:t>𝑑𝑖𝑠𝑡𝑟𝑖𝑏𝑢𝑡𝑖𝑜𝑛</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𝑂𝑟𝑖𝑔𝑖𝑛𝑎𝑙</m:t>
                      </m:r>
                      <m:r>
                        <a:rPr lang="en-US" b="0" i="1" smtClean="0">
                          <a:latin typeface="Cambria Math" panose="02040503050406030204" pitchFamily="18" charset="0"/>
                        </a:rPr>
                        <m:t> </m:t>
                      </m:r>
                      <m:r>
                        <a:rPr lang="en-US" b="0" i="1" smtClean="0">
                          <a:latin typeface="Cambria Math" panose="02040503050406030204" pitchFamily="18" charset="0"/>
                        </a:rPr>
                        <m:t>𝐷𝑎𝑡𝑎</m:t>
                      </m:r>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𝑧</m:t>
                      </m:r>
                      <m:r>
                        <a:rPr lang="en-US" i="1" smtClean="0">
                          <a:latin typeface="Cambria Math" panose="02040503050406030204" pitchFamily="18" charset="0"/>
                        </a:rPr>
                        <m:t> −</m:t>
                      </m:r>
                      <m:r>
                        <a:rPr lang="en-US" i="1" smtClean="0">
                          <a:latin typeface="Cambria Math" panose="02040503050406030204" pitchFamily="18" charset="0"/>
                        </a:rPr>
                        <m:t>𝑅𝑎𝑛𝑑𝑜𝑚</m:t>
                      </m:r>
                      <m:r>
                        <a:rPr lang="en-US" i="1" smtClean="0">
                          <a:latin typeface="Cambria Math" panose="02040503050406030204" pitchFamily="18" charset="0"/>
                        </a:rPr>
                        <m:t> </m:t>
                      </m:r>
                      <m:r>
                        <a:rPr lang="en-US" i="1" smtClean="0">
                          <a:latin typeface="Cambria Math" panose="02040503050406030204" pitchFamily="18" charset="0"/>
                        </a:rPr>
                        <m:t>𝐼𝑛𝑠𝑡𝑎𝑛𝑐𝑒</m:t>
                      </m:r>
                      <m:r>
                        <a:rPr lang="en-US" i="1" smtClean="0">
                          <a:latin typeface="Cambria Math" panose="02040503050406030204" pitchFamily="18" charset="0"/>
                        </a:rPr>
                        <m:t> </m:t>
                      </m:r>
                      <m:r>
                        <a:rPr lang="en-US" i="1" smtClean="0">
                          <a:latin typeface="Cambria Math" panose="02040503050406030204" pitchFamily="18" charset="0"/>
                        </a:rPr>
                        <m:t>𝑓𝑟𝑜𝑚</m:t>
                      </m:r>
                      <m:r>
                        <a:rPr lang="en-US" i="1" smtClean="0">
                          <a:latin typeface="Cambria Math" panose="02040503050406030204" pitchFamily="18" charset="0"/>
                        </a:rPr>
                        <m:t> </m:t>
                      </m:r>
                      <m:r>
                        <a:rPr lang="en-US" i="1" smtClean="0">
                          <a:latin typeface="Cambria Math" panose="02040503050406030204" pitchFamily="18" charset="0"/>
                        </a:rPr>
                        <m:t>𝑅𝑎𝑛𝑑𝑜𝑚</m:t>
                      </m:r>
                      <m:r>
                        <a:rPr lang="en-US" i="1" smtClean="0">
                          <a:latin typeface="Cambria Math" panose="02040503050406030204" pitchFamily="18" charset="0"/>
                        </a:rPr>
                        <m:t> </m:t>
                      </m:r>
                      <m:r>
                        <a:rPr lang="en-US" i="1" smtClean="0">
                          <a:latin typeface="Cambria Math" panose="02040503050406030204" pitchFamily="18" charset="0"/>
                        </a:rPr>
                        <m:t>𝑆𝑎𝑚𝑝𝑙𝑒𝑠</m:t>
                      </m:r>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𝑍</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r>
                        <a:rPr lang="en-US" b="0" i="1" smtClean="0">
                          <a:latin typeface="Cambria Math" panose="02040503050406030204" pitchFamily="18" charset="0"/>
                        </a:rPr>
                        <m:t>𝑃𝑟𝑜𝑏𝑎𝑏𝑖𝑙𝑖𝑡𝑦</m:t>
                      </m:r>
                      <m:r>
                        <a:rPr lang="en-US" b="0" i="1" smtClean="0">
                          <a:latin typeface="Cambria Math" panose="02040503050406030204" pitchFamily="18" charset="0"/>
                        </a:rPr>
                        <m:t> </m:t>
                      </m:r>
                      <m:r>
                        <a:rPr lang="en-US" b="0" i="1" smtClean="0">
                          <a:latin typeface="Cambria Math" panose="02040503050406030204" pitchFamily="18" charset="0"/>
                        </a:rPr>
                        <m:t>𝑑𝑖𝑠𝑡𝑟𝑖𝑏𝑢𝑡𝑖𝑜𝑛</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𝑅𝑎𝑛𝑑𝑜𝑚</m:t>
                      </m:r>
                      <m:r>
                        <a:rPr lang="en-US" b="0" i="1" smtClean="0">
                          <a:latin typeface="Cambria Math" panose="02040503050406030204" pitchFamily="18" charset="0"/>
                        </a:rPr>
                        <m:t> </m:t>
                      </m:r>
                      <m:r>
                        <a:rPr lang="en-US" b="0" i="1" smtClean="0">
                          <a:latin typeface="Cambria Math" panose="02040503050406030204" pitchFamily="18" charset="0"/>
                        </a:rPr>
                        <m:t>𝑆𝑎𝑚𝑝𝑙𝑒𝑠</m:t>
                      </m:r>
                    </m:oMath>
                  </m:oMathPara>
                </a14:m>
                <a:endParaRPr lang="en-US" b="0" dirty="0"/>
              </a:p>
              <a:p>
                <a:endParaRPr lang="en-IN" dirty="0"/>
              </a:p>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r>
                        <a:rPr lang="en-US" i="1" smtClean="0">
                          <a:latin typeface="Cambria Math" panose="02040503050406030204" pitchFamily="18" charset="0"/>
                        </a:rPr>
                        <m:t>−</m:t>
                      </m:r>
                      <m:r>
                        <a:rPr lang="en-US" b="0" i="1" smtClean="0">
                          <a:latin typeface="Cambria Math" panose="02040503050406030204" pitchFamily="18" charset="0"/>
                        </a:rPr>
                        <m:t>𝐺𝑒𝑛𝑒𝑟𝑎𝑡𝑒𝑑</m:t>
                      </m:r>
                      <m:r>
                        <a:rPr lang="en-US" b="0" i="1" smtClean="0">
                          <a:latin typeface="Cambria Math" panose="02040503050406030204" pitchFamily="18" charset="0"/>
                        </a:rPr>
                        <m:t> </m:t>
                      </m:r>
                      <m:r>
                        <a:rPr lang="en-US" b="0" i="1" smtClean="0">
                          <a:latin typeface="Cambria Math" panose="02040503050406030204" pitchFamily="18" charset="0"/>
                        </a:rPr>
                        <m:t>𝑜𝑢𝑡𝑝𝑢𝑡</m:t>
                      </m:r>
                      <m:r>
                        <a:rPr lang="en-US" b="0" i="1" smtClean="0">
                          <a:latin typeface="Cambria Math" panose="02040503050406030204" pitchFamily="18" charset="0"/>
                        </a:rPr>
                        <m:t> </m:t>
                      </m:r>
                      <m:r>
                        <a:rPr lang="en-US" b="0" i="1" smtClean="0">
                          <a:latin typeface="Cambria Math" panose="02040503050406030204" pitchFamily="18" charset="0"/>
                        </a:rPr>
                        <m:t>𝑓𝑟𝑜𝑚</m:t>
                      </m:r>
                      <m:r>
                        <a:rPr lang="en-US" b="0" i="1" smtClean="0">
                          <a:latin typeface="Cambria Math" panose="02040503050406030204" pitchFamily="18" charset="0"/>
                        </a:rPr>
                        <m:t>  </m:t>
                      </m:r>
                      <m:r>
                        <a:rPr lang="en-US" b="0" i="1" smtClean="0">
                          <a:latin typeface="Cambria Math" panose="02040503050406030204" pitchFamily="18" charset="0"/>
                        </a:rPr>
                        <m:t>𝑅𝑎𝑛𝑑𝑜𝑚</m:t>
                      </m:r>
                      <m:r>
                        <a:rPr lang="en-US" b="0" i="1" smtClean="0">
                          <a:latin typeface="Cambria Math" panose="02040503050406030204" pitchFamily="18" charset="0"/>
                        </a:rPr>
                        <m:t> </m:t>
                      </m:r>
                      <m:r>
                        <a:rPr lang="en-US" b="0" i="1" smtClean="0">
                          <a:latin typeface="Cambria Math" panose="02040503050406030204" pitchFamily="18" charset="0"/>
                        </a:rPr>
                        <m:t>𝑆𝑎𝑚𝑝𝑙𝑒𝑠</m:t>
                      </m:r>
                      <m:r>
                        <a:rPr lang="en-US" b="0" i="1" smtClean="0">
                          <a:latin typeface="Cambria Math" panose="02040503050406030204" pitchFamily="18" charset="0"/>
                        </a:rPr>
                        <m:t> </m:t>
                      </m:r>
                      <m:r>
                        <a:rPr lang="en-US" b="0" i="1" smtClean="0">
                          <a:latin typeface="Cambria Math" panose="02040503050406030204" pitchFamily="18" charset="0"/>
                        </a:rPr>
                        <m:t>𝐷𝑎𝑡𝑎</m:t>
                      </m:r>
                    </m:oMath>
                  </m:oMathPara>
                </a14:m>
                <a:endParaRPr lang="en-US" b="0" i="1" dirty="0">
                  <a:latin typeface="Cambria Math" panose="02040503050406030204" pitchFamily="18" charset="0"/>
                </a:endParaRPr>
              </a:p>
              <a:p>
                <a:endParaRPr lang="en-IN" dirty="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𝐷</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i="1" smtClean="0">
                          <a:latin typeface="Cambria Math" panose="02040503050406030204" pitchFamily="18" charset="0"/>
                        </a:rPr>
                        <m:t>−</m:t>
                      </m:r>
                      <m:r>
                        <a:rPr lang="en-US" b="0" i="1" smtClean="0">
                          <a:latin typeface="Cambria Math" panose="02040503050406030204" pitchFamily="18" charset="0"/>
                        </a:rPr>
                        <m:t>𝐷𝑖𝑠𝑐𝑟𝑖𝑚𝑖𝑛𝑎𝑡𝑜</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𝑜𝑢𝑡𝑝𝑢𝑡</m:t>
                      </m:r>
                      <m:r>
                        <a:rPr lang="en-US" b="0" i="1" smtClean="0">
                          <a:latin typeface="Cambria Math" panose="02040503050406030204" pitchFamily="18" charset="0"/>
                        </a:rPr>
                        <m:t> </m:t>
                      </m:r>
                      <m:r>
                        <a:rPr lang="en-US" b="0" i="1" smtClean="0">
                          <a:latin typeface="Cambria Math" panose="02040503050406030204" pitchFamily="18" charset="0"/>
                        </a:rPr>
                        <m:t>𝑅𝑒𝑎𝑙</m:t>
                      </m:r>
                      <m:r>
                        <a:rPr lang="en-US" b="0" i="1" smtClean="0">
                          <a:latin typeface="Cambria Math" panose="02040503050406030204" pitchFamily="18" charset="0"/>
                        </a:rPr>
                        <m:t> </m:t>
                      </m:r>
                      <m:r>
                        <a:rPr lang="en-US" b="0" i="1" smtClean="0">
                          <a:latin typeface="Cambria Math" panose="02040503050406030204" pitchFamily="18" charset="0"/>
                        </a:rPr>
                        <m:t>𝐷𝑎𝑡𝑎</m:t>
                      </m:r>
                    </m:oMath>
                  </m:oMathPara>
                </a14:m>
                <a:endParaRPr lang="en-US"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𝐷</m:t>
                      </m:r>
                      <m:d>
                        <m:dPr>
                          <m:ctrlPr>
                            <a:rPr lang="en-US" b="0" i="1" smtClean="0">
                              <a:latin typeface="Cambria Math" panose="02040503050406030204" pitchFamily="18" charset="0"/>
                            </a:rPr>
                          </m:ctrlPr>
                        </m:dPr>
                        <m:e>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𝑧</m:t>
                          </m:r>
                        </m:e>
                      </m:d>
                      <m:r>
                        <a:rPr lang="en-US" b="0" i="1" smtClean="0">
                          <a:latin typeface="Cambria Math" panose="02040503050406030204" pitchFamily="18" charset="0"/>
                        </a:rPr>
                        <m:t>)</m:t>
                      </m:r>
                      <m:r>
                        <a:rPr lang="en-US" i="1" smtClean="0">
                          <a:latin typeface="Cambria Math" panose="02040503050406030204" pitchFamily="18" charset="0"/>
                        </a:rPr>
                        <m:t>−</m:t>
                      </m:r>
                      <m:r>
                        <a:rPr lang="en-US" b="0" i="1" smtClean="0">
                          <a:latin typeface="Cambria Math" panose="02040503050406030204" pitchFamily="18" charset="0"/>
                        </a:rPr>
                        <m:t>𝐷𝑖𝑠𝑐𝑟𝑖𝑚𝑖𝑛𝑎𝑡𝑜</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𝑜𝑢𝑡𝑝𝑢𝑡</m:t>
                      </m:r>
                      <m:r>
                        <a:rPr lang="en-US" b="0" i="1" smtClean="0">
                          <a:latin typeface="Cambria Math" panose="02040503050406030204" pitchFamily="18" charset="0"/>
                        </a:rPr>
                        <m:t> </m:t>
                      </m:r>
                      <m:r>
                        <a:rPr lang="en-US" b="0" i="1" smtClean="0">
                          <a:latin typeface="Cambria Math" panose="02040503050406030204" pitchFamily="18" charset="0"/>
                        </a:rPr>
                        <m:t>𝐹𝑎𝑘𝑒</m:t>
                      </m:r>
                      <m:r>
                        <a:rPr lang="en-US" b="0" i="1" smtClean="0">
                          <a:latin typeface="Cambria Math" panose="02040503050406030204" pitchFamily="18" charset="0"/>
                        </a:rPr>
                        <m:t> </m:t>
                      </m:r>
                      <m:r>
                        <a:rPr lang="en-US" b="0" i="1" smtClean="0">
                          <a:latin typeface="Cambria Math" panose="02040503050406030204" pitchFamily="18" charset="0"/>
                        </a:rPr>
                        <m:t>𝐷𝑎𝑡𝑎</m:t>
                      </m:r>
                    </m:oMath>
                  </m:oMathPara>
                </a14:m>
                <a:endParaRPr lang="en-US" b="0"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𝐺𝑒𝑛𝑒𝑟𝑎𝑡𝑜𝑟</m:t>
                      </m:r>
                      <m:r>
                        <a:rPr lang="en-US" b="0" i="1" smtClean="0">
                          <a:latin typeface="Cambria Math" panose="02040503050406030204" pitchFamily="18" charset="0"/>
                        </a:rPr>
                        <m:t> </m:t>
                      </m:r>
                      <m:r>
                        <a:rPr lang="en-US" b="0" i="1" smtClean="0">
                          <a:latin typeface="Cambria Math" panose="02040503050406030204" pitchFamily="18" charset="0"/>
                        </a:rPr>
                        <m:t>𝑡𝑟𝑖𝑒𝑠</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𝑙𝑒𝑎𝑟𝑛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𝑑𝑖𝑠𝑡𝑟𝑖𝑏𝑢𝑡𝑖𝑜𝑛</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𝑜𝑟𝑖𝑔𝑖𝑛𝑎𝑙</m:t>
                      </m:r>
                      <m:r>
                        <a:rPr lang="en-US" b="0" i="1" smtClean="0">
                          <a:latin typeface="Cambria Math" panose="02040503050406030204" pitchFamily="18" charset="0"/>
                        </a:rPr>
                        <m:t> </m:t>
                      </m:r>
                      <m:r>
                        <a:rPr lang="en-US" b="0" i="1" smtClean="0">
                          <a:latin typeface="Cambria Math" panose="02040503050406030204" pitchFamily="18" charset="0"/>
                        </a:rPr>
                        <m:t>𝑑𝑎𝑡𝑎</m:t>
                      </m:r>
                      <m:r>
                        <a:rPr lang="en-US" b="0" i="1" smtClean="0">
                          <a:latin typeface="Cambria Math" panose="02040503050406030204" pitchFamily="18" charset="0"/>
                        </a:rPr>
                        <m:t> </m:t>
                      </m:r>
                      <m:r>
                        <a:rPr lang="en-US" b="0" i="1" smtClean="0">
                          <a:latin typeface="Cambria Math" panose="02040503050406030204" pitchFamily="18" charset="0"/>
                        </a:rPr>
                        <m:t>𝑠𝑢𝑐h</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r>
                        <a:rPr lang="en-US" b="0" i="1" smtClean="0">
                          <a:latin typeface="Cambria Math" panose="02040503050406030204" pitchFamily="18" charset="0"/>
                        </a:rPr>
                        <m:t> </m:t>
                      </m:r>
                      <m:r>
                        <a:rPr lang="en-US" b="0" i="1" smtClean="0">
                          <a:latin typeface="Cambria Math" panose="02040503050406030204" pitchFamily="18" charset="0"/>
                        </a:rPr>
                        <m:t>𝑑𝑖𝑠𝑡𝑟𝑖𝑏𝑢𝑡𝑖𝑜𝑛</m:t>
                      </m:r>
                      <m:r>
                        <a:rPr lang="en-US" b="0" i="1" smtClean="0">
                          <a:latin typeface="Cambria Math" panose="02040503050406030204" pitchFamily="18" charset="0"/>
                        </a:rPr>
                        <m:t> </m:t>
                      </m:r>
                      <m:r>
                        <a:rPr lang="en-US" b="0" i="1" smtClean="0">
                          <a:latin typeface="Cambria Math" panose="02040503050406030204" pitchFamily="18" charset="0"/>
                        </a:rPr>
                        <m:t>𝑖𝑠</m:t>
                      </m:r>
                    </m:oMath>
                  </m:oMathPara>
                </a14:m>
                <a:endParaRPr lang="en-US"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𝑐𝑙𝑜𝑠𝑒</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𝑜𝑟𝑖𝑔𝑖𝑛𝑎𝑙</m:t>
                      </m:r>
                      <m:r>
                        <a:rPr lang="en-US" b="0" i="1" smtClean="0">
                          <a:latin typeface="Cambria Math" panose="02040503050406030204" pitchFamily="18" charset="0"/>
                        </a:rPr>
                        <m:t> </m:t>
                      </m:r>
                      <m:r>
                        <a:rPr lang="en-US" b="0" i="1" smtClean="0">
                          <a:latin typeface="Cambria Math" panose="02040503050406030204" pitchFamily="18" charset="0"/>
                        </a:rPr>
                        <m:t>𝑑𝑖𝑠𝑡𝑟𝑖𝑏𝑢𝑡𝑖𝑜𝑛</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𝑃</m:t>
                          </m:r>
                        </m:e>
                        <m:sub>
                          <m:r>
                            <a:rPr lang="en-US" b="0" i="1" smtClean="0">
                              <a:latin typeface="Cambria Math" panose="02040503050406030204" pitchFamily="18" charset="0"/>
                            </a:rPr>
                            <m:t>𝑔</m:t>
                          </m:r>
                        </m:sub>
                      </m:sSub>
                      <m:d>
                        <m:dPr>
                          <m:ctrlPr>
                            <a:rPr lang="en-US" i="1">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𝑑𝑎𝑡𝑎</m:t>
                          </m:r>
                        </m:sub>
                      </m:sSub>
                      <m:d>
                        <m:dPr>
                          <m:ctrlPr>
                            <a:rPr lang="en-US" i="1">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𝐵𝑦</m:t>
                      </m:r>
                      <m:r>
                        <a:rPr lang="en-US" b="0" i="1" smtClean="0">
                          <a:latin typeface="Cambria Math" panose="02040503050406030204" pitchFamily="18" charset="0"/>
                        </a:rPr>
                        <m:t> </m:t>
                      </m:r>
                      <m:r>
                        <a:rPr lang="en-US" b="0" i="1" smtClean="0">
                          <a:latin typeface="Cambria Math" panose="02040503050406030204" pitchFamily="18" charset="0"/>
                        </a:rPr>
                        <m:t>𝑑𝑜𝑖𝑛𝑔</m:t>
                      </m:r>
                      <m:r>
                        <a:rPr lang="en-US" b="0" i="1" smtClean="0">
                          <a:latin typeface="Cambria Math" panose="02040503050406030204" pitchFamily="18" charset="0"/>
                        </a:rPr>
                        <m:t> </m:t>
                      </m:r>
                      <m:r>
                        <a:rPr lang="en-US" b="0" i="1" smtClean="0">
                          <a:latin typeface="Cambria Math" panose="02040503050406030204" pitchFamily="18" charset="0"/>
                        </a:rPr>
                        <m:t>𝑠𝑜</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𝑑𝑖𝑠𝑐𝑟𝑖𝑚𝑖𝑛𝑎𝑡𝑜𝑟</m:t>
                      </m:r>
                      <m:r>
                        <a:rPr lang="en-US" b="0" i="1" smtClean="0">
                          <a:latin typeface="Cambria Math" panose="02040503050406030204" pitchFamily="18" charset="0"/>
                        </a:rPr>
                        <m:t> </m:t>
                      </m:r>
                      <m:r>
                        <a:rPr lang="en-US" b="0" i="1" smtClean="0">
                          <a:latin typeface="Cambria Math" panose="02040503050406030204" pitchFamily="18" charset="0"/>
                        </a:rPr>
                        <m:t>𝑤𝑖𝑙𝑙</m:t>
                      </m:r>
                      <m:r>
                        <a:rPr lang="en-US" b="0" i="1" smtClean="0">
                          <a:latin typeface="Cambria Math" panose="02040503050406030204" pitchFamily="18" charset="0"/>
                        </a:rPr>
                        <m:t> </m:t>
                      </m:r>
                      <m:r>
                        <a:rPr lang="en-US" b="0" i="1" smtClean="0">
                          <a:latin typeface="Cambria Math" panose="02040503050406030204" pitchFamily="18" charset="0"/>
                        </a:rPr>
                        <m:t>𝑛𝑜𝑡</m:t>
                      </m:r>
                      <m:r>
                        <a:rPr lang="en-US" b="0" i="1" smtClean="0">
                          <a:latin typeface="Cambria Math" panose="02040503050406030204" pitchFamily="18" charset="0"/>
                        </a:rPr>
                        <m:t> </m:t>
                      </m:r>
                      <m:r>
                        <a:rPr lang="en-US" b="0" i="1" smtClean="0">
                          <a:latin typeface="Cambria Math" panose="02040503050406030204" pitchFamily="18" charset="0"/>
                        </a:rPr>
                        <m:t>𝑏𝑒</m:t>
                      </m:r>
                      <m:r>
                        <a:rPr lang="en-US" b="0" i="1" smtClean="0">
                          <a:latin typeface="Cambria Math" panose="02040503050406030204" pitchFamily="18" charset="0"/>
                        </a:rPr>
                        <m:t> </m:t>
                      </m:r>
                      <m:r>
                        <a:rPr lang="en-US" b="0" i="1" smtClean="0">
                          <a:latin typeface="Cambria Math" panose="02040503050406030204" pitchFamily="18" charset="0"/>
                        </a:rPr>
                        <m:t>𝑎𝑏𝑙𝑒</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𝑑𝑖𝑠𝑡𝑖𝑛𝑔𝑢𝑖𝑠h</m:t>
                      </m:r>
                      <m:r>
                        <a:rPr lang="en-US" b="0" i="1" smtClean="0">
                          <a:latin typeface="Cambria Math" panose="02040503050406030204" pitchFamily="18" charset="0"/>
                        </a:rPr>
                        <m:t> </m:t>
                      </m:r>
                      <m:r>
                        <a:rPr lang="en-US" b="0" i="1" smtClean="0">
                          <a:latin typeface="Cambria Math" panose="02040503050406030204" pitchFamily="18" charset="0"/>
                        </a:rPr>
                        <m:t>𝑏𝑒𝑡𝑤𝑒𝑒𝑛</m:t>
                      </m:r>
                    </m:oMath>
                  </m:oMathPara>
                </a14:m>
                <a:endParaRPr lang="en-US"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𝑟𝑒𝑎𝑙</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𝑓𝑎𝑘𝑒</m:t>
                      </m:r>
                      <m:r>
                        <a:rPr lang="en-US" b="0" i="1" smtClean="0">
                          <a:latin typeface="Cambria Math" panose="02040503050406030204" pitchFamily="18" charset="0"/>
                        </a:rPr>
                        <m:t> </m:t>
                      </m:r>
                      <m:r>
                        <a:rPr lang="en-US" b="0" i="1" smtClean="0">
                          <a:latin typeface="Cambria Math" panose="02040503050406030204" pitchFamily="18" charset="0"/>
                        </a:rPr>
                        <m:t>𝑑𝑎𝑡𝑎</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𝑝𝑟𝑒𝑑𝑖𝑐𝑡𝑖𝑜𝑛</m:t>
                      </m:r>
                      <m:r>
                        <a:rPr lang="en-US" b="0" i="1" smtClean="0">
                          <a:latin typeface="Cambria Math" panose="02040503050406030204" pitchFamily="18" charset="0"/>
                        </a:rPr>
                        <m:t> </m:t>
                      </m:r>
                      <m:r>
                        <a:rPr lang="en-US" b="0" i="1" smtClean="0">
                          <a:latin typeface="Cambria Math" panose="02040503050406030204" pitchFamily="18" charset="0"/>
                        </a:rPr>
                        <m:t>𝑏𝑒𝑐𝑜𝑚𝑒𝑠</m:t>
                      </m:r>
                      <m:r>
                        <a:rPr lang="en-US" b="0" i="1" smtClean="0">
                          <a:latin typeface="Cambria Math" panose="02040503050406030204" pitchFamily="18" charset="0"/>
                        </a:rPr>
                        <m:t> 0.5.</m:t>
                      </m:r>
                    </m:oMath>
                  </m:oMathPara>
                </a14:m>
                <a:endParaRPr lang="en-US" b="0" i="1" dirty="0">
                  <a:latin typeface="Cambria Math" panose="02040503050406030204" pitchFamily="18" charset="0"/>
                </a:endParaRPr>
              </a:p>
              <a:p>
                <a:endParaRPr lang="en-US" b="0" i="1" dirty="0">
                  <a:latin typeface="Cambria Math" panose="02040503050406030204" pitchFamily="18" charset="0"/>
                </a:endParaRPr>
              </a:p>
              <a:p>
                <a:endParaRPr lang="en-US" b="0" i="1" dirty="0">
                  <a:latin typeface="Cambria Math" panose="02040503050406030204" pitchFamily="18" charset="0"/>
                </a:endParaRPr>
              </a:p>
              <a:p>
                <a:endParaRPr lang="en-US" b="0" i="1" dirty="0">
                  <a:latin typeface="Cambria Math" panose="02040503050406030204" pitchFamily="18" charset="0"/>
                </a:endParaRPr>
              </a:p>
              <a:p>
                <a:endParaRPr lang="en-US" b="0" i="1" dirty="0">
                  <a:latin typeface="Cambria Math" panose="02040503050406030204" pitchFamily="18" charset="0"/>
                </a:endParaRPr>
              </a:p>
              <a:p>
                <a:endParaRPr lang="en-US" b="0" i="1" dirty="0">
                  <a:latin typeface="Cambria Math" panose="02040503050406030204" pitchFamily="18" charset="0"/>
                </a:endParaRPr>
              </a:p>
              <a:p>
                <a:endParaRPr lang="en-US" b="0" i="1" dirty="0">
                  <a:latin typeface="Cambria Math" panose="02040503050406030204" pitchFamily="18" charset="0"/>
                </a:endParaRPr>
              </a:p>
              <a:p>
                <a:r>
                  <a:rPr lang="en-IN" dirty="0"/>
                  <a:t>		</a:t>
                </a:r>
              </a:p>
            </p:txBody>
          </p:sp>
        </mc:Choice>
        <mc:Fallback xmlns="">
          <p:sp>
            <p:nvSpPr>
              <p:cNvPr id="2" name="TextBox 1">
                <a:extLst>
                  <a:ext uri="{FF2B5EF4-FFF2-40B4-BE49-F238E27FC236}">
                    <a16:creationId xmlns:a16="http://schemas.microsoft.com/office/drawing/2014/main" id="{CD75F120-C5DB-699D-8CAF-0C0B174DCE5C}"/>
                  </a:ext>
                </a:extLst>
              </p:cNvPr>
              <p:cNvSpPr txBox="1">
                <a:spLocks noRot="1" noChangeAspect="1" noMove="1" noResize="1" noEditPoints="1" noAdjustHandles="1" noChangeArrowheads="1" noChangeShapeType="1" noTextEdit="1"/>
              </p:cNvSpPr>
              <p:nvPr/>
            </p:nvSpPr>
            <p:spPr>
              <a:xfrm>
                <a:off x="385408" y="930611"/>
                <a:ext cx="8267385" cy="4849597"/>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07629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grpSp>
        <p:nvGrpSpPr>
          <p:cNvPr id="7" name="Google Shape;64;p14">
            <a:extLst>
              <a:ext uri="{FF2B5EF4-FFF2-40B4-BE49-F238E27FC236}">
                <a16:creationId xmlns:a16="http://schemas.microsoft.com/office/drawing/2014/main" id="{DB25CEDE-268B-FD3E-1044-376C138B3478}"/>
              </a:ext>
            </a:extLst>
          </p:cNvPr>
          <p:cNvGrpSpPr/>
          <p:nvPr/>
        </p:nvGrpSpPr>
        <p:grpSpPr>
          <a:xfrm>
            <a:off x="0" y="4728032"/>
            <a:ext cx="9144000" cy="415468"/>
            <a:chOff x="0" y="4782300"/>
            <a:chExt cx="9144000" cy="415468"/>
          </a:xfrm>
        </p:grpSpPr>
        <p:sp>
          <p:nvSpPr>
            <p:cNvPr id="8" name="Google Shape;65;p14">
              <a:extLst>
                <a:ext uri="{FF2B5EF4-FFF2-40B4-BE49-F238E27FC236}">
                  <a16:creationId xmlns:a16="http://schemas.microsoft.com/office/drawing/2014/main" id="{A06280B2-6125-22C2-80B4-EF3763511716}"/>
                </a:ext>
              </a:extLst>
            </p:cNvPr>
            <p:cNvSpPr/>
            <p:nvPr/>
          </p:nvSpPr>
          <p:spPr>
            <a:xfrm>
              <a:off x="0" y="4789950"/>
              <a:ext cx="9144000" cy="400200"/>
            </a:xfrm>
            <a:prstGeom prst="rect">
              <a:avLst/>
            </a:prstGeom>
            <a:solidFill>
              <a:srgbClr val="CF163C"/>
            </a:solidFill>
            <a:ln w="9525" cap="flat" cmpd="sng">
              <a:solidFill>
                <a:srgbClr val="CF163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66;p14">
              <a:extLst>
                <a:ext uri="{FF2B5EF4-FFF2-40B4-BE49-F238E27FC236}">
                  <a16:creationId xmlns:a16="http://schemas.microsoft.com/office/drawing/2014/main" id="{DA81A7C5-375A-A707-EA0A-AEEE35FEB9DA}"/>
                </a:ext>
              </a:extLst>
            </p:cNvPr>
            <p:cNvSpPr txBox="1"/>
            <p:nvPr/>
          </p:nvSpPr>
          <p:spPr>
            <a:xfrm>
              <a:off x="649904" y="4782300"/>
              <a:ext cx="8138916" cy="4154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lt1"/>
                  </a:solidFill>
                  <a:latin typeface="Source Code Pro"/>
                  <a:ea typeface="Source Code Pro"/>
                  <a:cs typeface="Source Code Pro"/>
                  <a:sym typeface="Source Code Pro"/>
                </a:rPr>
                <a:t>19AIE312|Deep Learning for Signal and Image Processing|Image Dehazing</a:t>
              </a:r>
              <a:endParaRPr sz="1500" dirty="0">
                <a:solidFill>
                  <a:schemeClr val="lt1"/>
                </a:solidFill>
                <a:latin typeface="Source Code Pro"/>
                <a:ea typeface="Source Code Pro"/>
                <a:cs typeface="Source Code Pro"/>
                <a:sym typeface="Source Code Pro"/>
              </a:endParaRPr>
            </a:p>
          </p:txBody>
        </p:sp>
      </p:grpSp>
      <p:sp>
        <p:nvSpPr>
          <p:cNvPr id="5" name="Google Shape;108;p18">
            <a:extLst>
              <a:ext uri="{FF2B5EF4-FFF2-40B4-BE49-F238E27FC236}">
                <a16:creationId xmlns:a16="http://schemas.microsoft.com/office/drawing/2014/main" id="{D3E1D96A-5429-681A-9EBB-E35AAAFB0158}"/>
              </a:ext>
            </a:extLst>
          </p:cNvPr>
          <p:cNvSpPr txBox="1">
            <a:spLocks noGrp="1"/>
          </p:cNvSpPr>
          <p:nvPr>
            <p:ph type="subTitle" idx="1"/>
          </p:nvPr>
        </p:nvSpPr>
        <p:spPr>
          <a:xfrm>
            <a:off x="385409" y="224411"/>
            <a:ext cx="4549328" cy="706200"/>
          </a:xfrm>
          <a:prstGeom prst="rect">
            <a:avLst/>
          </a:prstGeom>
        </p:spPr>
        <p:txBody>
          <a:bodyPr spcFirstLastPara="1" wrap="square" lIns="91425" tIns="91425" rIns="91425" bIns="91425" anchor="ctr" anchorCtr="0">
            <a:normAutofit fontScale="92500"/>
          </a:bodyPr>
          <a:lstStyle/>
          <a:p>
            <a:pPr marL="0" lvl="0" indent="0" algn="l" rtl="0">
              <a:spcBef>
                <a:spcPts val="0"/>
              </a:spcBef>
              <a:spcAft>
                <a:spcPts val="0"/>
              </a:spcAft>
              <a:buNone/>
            </a:pPr>
            <a:r>
              <a:rPr lang="en" sz="3000" dirty="0">
                <a:solidFill>
                  <a:srgbClr val="CF163C"/>
                </a:solidFill>
                <a:latin typeface="Times New Roman"/>
                <a:ea typeface="Times New Roman"/>
                <a:cs typeface="Times New Roman"/>
                <a:sym typeface="Times New Roman"/>
              </a:rPr>
              <a:t>Loss Function Computation</a:t>
            </a:r>
            <a:endParaRPr sz="3000" dirty="0">
              <a:solidFill>
                <a:srgbClr val="CF163C"/>
              </a:solidFill>
              <a:latin typeface="Times New Roman"/>
              <a:ea typeface="Times New Roman"/>
              <a:cs typeface="Times New Roman"/>
              <a:sym typeface="Times New Roman"/>
            </a:endParaRPr>
          </a:p>
        </p:txBody>
      </p:sp>
      <p:grpSp>
        <p:nvGrpSpPr>
          <p:cNvPr id="18" name="Group 17">
            <a:extLst>
              <a:ext uri="{FF2B5EF4-FFF2-40B4-BE49-F238E27FC236}">
                <a16:creationId xmlns:a16="http://schemas.microsoft.com/office/drawing/2014/main" id="{ED495D46-6020-C359-711F-B72FFA3E62E9}"/>
              </a:ext>
            </a:extLst>
          </p:cNvPr>
          <p:cNvGrpSpPr/>
          <p:nvPr/>
        </p:nvGrpSpPr>
        <p:grpSpPr>
          <a:xfrm>
            <a:off x="483650" y="930611"/>
            <a:ext cx="6272329" cy="3386309"/>
            <a:chOff x="385409" y="938261"/>
            <a:chExt cx="6272329" cy="3386309"/>
          </a:xfrm>
        </p:grpSpPr>
        <p:sp>
          <p:nvSpPr>
            <p:cNvPr id="2" name="TextBox 1">
              <a:extLst>
                <a:ext uri="{FF2B5EF4-FFF2-40B4-BE49-F238E27FC236}">
                  <a16:creationId xmlns:a16="http://schemas.microsoft.com/office/drawing/2014/main" id="{2B0E394B-C6F6-A2D8-DA38-A47B260E2BCE}"/>
                </a:ext>
              </a:extLst>
            </p:cNvPr>
            <p:cNvSpPr txBox="1"/>
            <p:nvPr/>
          </p:nvSpPr>
          <p:spPr>
            <a:xfrm>
              <a:off x="385409" y="938261"/>
              <a:ext cx="4866724"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Binary Cross Entropy (BCE):</a:t>
              </a:r>
              <a:endParaRPr lang="en-IN" sz="2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5C5BA71-337D-D020-F016-C0385BF516FA}"/>
                    </a:ext>
                  </a:extLst>
                </p:cNvPr>
                <p:cNvSpPr txBox="1"/>
                <p:nvPr/>
              </p:nvSpPr>
              <p:spPr>
                <a:xfrm>
                  <a:off x="740588" y="2093736"/>
                  <a:ext cx="5917150" cy="307777"/>
                </a:xfrm>
                <a:prstGeom prst="rect">
                  <a:avLst/>
                </a:prstGeom>
                <a:noFill/>
              </p:spPr>
              <p:txBody>
                <a:bodyPr wrap="square" rtlCol="0">
                  <a:spAutoFit/>
                </a:bodyPr>
                <a:lstStyle/>
                <a:p>
                  <a:r>
                    <a:rPr lang="en-US" dirty="0"/>
                    <a:t>Eq 1: The label coming from real data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𝑑𝑎𝑡𝑎</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is </a:t>
                  </a:r>
                  <a14:m>
                    <m:oMath xmlns:m="http://schemas.openxmlformats.org/officeDocument/2006/math">
                      <m:r>
                        <a:rPr lang="en-IN" i="1" dirty="0">
                          <a:latin typeface="Cambria Math" panose="02040503050406030204" pitchFamily="18" charset="0"/>
                          <a:cs typeface="Calibri" panose="020F0502020204030204" pitchFamily="34" charset="0"/>
                        </a:rPr>
                        <m:t>𝑦</m:t>
                      </m:r>
                      <m:r>
                        <a:rPr lang="en-US" b="0" i="0" dirty="0" smtClean="0">
                          <a:latin typeface="Cambria Math" panose="02040503050406030204" pitchFamily="18" charset="0"/>
                          <a:cs typeface="Calibri" panose="020F0502020204030204" pitchFamily="34" charset="0"/>
                        </a:rPr>
                        <m:t>=1</m:t>
                      </m:r>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endParaRPr lang="en-IN" dirty="0"/>
                </a:p>
              </p:txBody>
            </p:sp>
          </mc:Choice>
          <mc:Fallback xmlns="">
            <p:sp>
              <p:nvSpPr>
                <p:cNvPr id="4" name="TextBox 3">
                  <a:extLst>
                    <a:ext uri="{FF2B5EF4-FFF2-40B4-BE49-F238E27FC236}">
                      <a16:creationId xmlns:a16="http://schemas.microsoft.com/office/drawing/2014/main" id="{C5C5BA71-337D-D020-F016-C0385BF516FA}"/>
                    </a:ext>
                  </a:extLst>
                </p:cNvPr>
                <p:cNvSpPr txBox="1">
                  <a:spLocks noRot="1" noChangeAspect="1" noMove="1" noResize="1" noEditPoints="1" noAdjustHandles="1" noChangeArrowheads="1" noChangeShapeType="1" noTextEdit="1"/>
                </p:cNvSpPr>
                <p:nvPr/>
              </p:nvSpPr>
              <p:spPr>
                <a:xfrm>
                  <a:off x="740588" y="2093736"/>
                  <a:ext cx="5917150" cy="307777"/>
                </a:xfrm>
                <a:prstGeom prst="rect">
                  <a:avLst/>
                </a:prstGeom>
                <a:blipFill>
                  <a:blip r:embed="rId4"/>
                  <a:stretch>
                    <a:fillRect l="-309" t="-3922" b="-1960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7F0D2BC-73B0-8983-0641-F512A71B3E87}"/>
                    </a:ext>
                  </a:extLst>
                </p:cNvPr>
                <p:cNvSpPr txBox="1"/>
                <p:nvPr/>
              </p:nvSpPr>
              <p:spPr>
                <a:xfrm>
                  <a:off x="740588" y="3356781"/>
                  <a:ext cx="5357931" cy="307777"/>
                </a:xfrm>
                <a:prstGeom prst="rect">
                  <a:avLst/>
                </a:prstGeom>
                <a:noFill/>
              </p:spPr>
              <p:txBody>
                <a:bodyPr wrap="square">
                  <a:spAutoFit/>
                </a:bodyPr>
                <a:lstStyle/>
                <a:p>
                  <a:r>
                    <a:rPr lang="en-US" dirty="0"/>
                    <a:t>Eq 2: The label coming from generator is </a:t>
                  </a:r>
                  <a14:m>
                    <m:oMath xmlns:m="http://schemas.openxmlformats.org/officeDocument/2006/math">
                      <m:r>
                        <a:rPr lang="en-IN" i="1" dirty="0">
                          <a:latin typeface="Cambria Math" panose="02040503050406030204" pitchFamily="18" charset="0"/>
                          <a:cs typeface="Calibri" panose="020F0502020204030204" pitchFamily="34" charset="0"/>
                        </a:rPr>
                        <m:t>𝑦</m:t>
                      </m:r>
                      <m:r>
                        <a:rPr lang="en-US" b="0" i="0" dirty="0" smtClean="0">
                          <a:latin typeface="Cambria Math" panose="02040503050406030204" pitchFamily="18" charset="0"/>
                          <a:cs typeface="Calibri" panose="020F0502020204030204" pitchFamily="34" charset="0"/>
                        </a:rPr>
                        <m:t>=0</m:t>
                      </m:r>
                    </m:oMath>
                  </a14:m>
                  <a:r>
                    <a:rPr lang="en-US" dirty="0"/>
                    <a: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oMath>
                  </a14:m>
                  <a:r>
                    <a:rPr lang="en-US" dirty="0"/>
                    <a:t>   </a:t>
                  </a:r>
                  <a:endParaRPr lang="en-IN" dirty="0"/>
                </a:p>
              </p:txBody>
            </p:sp>
          </mc:Choice>
          <mc:Fallback xmlns="">
            <p:sp>
              <p:nvSpPr>
                <p:cNvPr id="11" name="TextBox 10">
                  <a:extLst>
                    <a:ext uri="{FF2B5EF4-FFF2-40B4-BE49-F238E27FC236}">
                      <a16:creationId xmlns:a16="http://schemas.microsoft.com/office/drawing/2014/main" id="{97F0D2BC-73B0-8983-0641-F512A71B3E87}"/>
                    </a:ext>
                  </a:extLst>
                </p:cNvPr>
                <p:cNvSpPr txBox="1">
                  <a:spLocks noRot="1" noChangeAspect="1" noMove="1" noResize="1" noEditPoints="1" noAdjustHandles="1" noChangeArrowheads="1" noChangeShapeType="1" noTextEdit="1"/>
                </p:cNvSpPr>
                <p:nvPr/>
              </p:nvSpPr>
              <p:spPr>
                <a:xfrm>
                  <a:off x="740588" y="3356781"/>
                  <a:ext cx="5357931" cy="307777"/>
                </a:xfrm>
                <a:prstGeom prst="rect">
                  <a:avLst/>
                </a:prstGeom>
                <a:blipFill>
                  <a:blip r:embed="rId5"/>
                  <a:stretch>
                    <a:fillRect l="-341" t="-1961" b="-1960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12" name="Object 11">
                  <a:extLst>
                    <a:ext uri="{FF2B5EF4-FFF2-40B4-BE49-F238E27FC236}">
                      <a16:creationId xmlns:a16="http://schemas.microsoft.com/office/drawing/2014/main" id="{3693F518-9AF1-16B3-CA4F-D2983FD09583}"/>
                    </a:ext>
                  </a:extLst>
                </p:cNvPr>
                <p:cNvGraphicFramePr>
                  <a:graphicFrameLocks noChangeAspect="1"/>
                </p:cNvGraphicFramePr>
                <p:nvPr>
                  <p:extLst>
                    <p:ext uri="{D42A27DB-BD31-4B8C-83A1-F6EECF244321}">
                      <p14:modId xmlns:p14="http://schemas.microsoft.com/office/powerpoint/2010/main" val="1108881223"/>
                    </p:ext>
                  </p:extLst>
                </p:nvPr>
              </p:nvGraphicFramePr>
              <p:xfrm>
                <a:off x="1167611" y="2604566"/>
                <a:ext cx="3111275" cy="448472"/>
              </p:xfrm>
              <a:graphic>
                <a:graphicData uri="http://schemas.openxmlformats.org/presentationml/2006/ole">
                  <mc:AlternateContent>
                    <mc:Choice xmlns:v="urn:schemas-microsoft-com:vml" Requires="v">
                      <p:oleObj spid="_x0000_s10508" name="Equation" r:id="rId6" imgW="1409400" imgH="203040" progId="Equation.DSMT4">
                        <p:embed/>
                      </p:oleObj>
                    </mc:Choice>
                    <mc:Fallback>
                      <p:oleObj name="Equation" r:id="rId6" imgW="1409400" imgH="203040" progId="Equation.DSMT4">
                        <p:embed/>
                        <p:pic>
                          <p:nvPicPr>
                            <p:cNvPr id="0" name=""/>
                            <p:cNvPicPr/>
                            <p:nvPr/>
                          </p:nvPicPr>
                          <p:blipFill>
                            <a:blip r:embed="rId7"/>
                            <a:stretch>
                              <a:fillRect/>
                            </a:stretch>
                          </p:blipFill>
                          <p:spPr>
                            <a:xfrm>
                              <a:off x="1167611" y="2604566"/>
                              <a:ext cx="3111275" cy="448472"/>
                            </a:xfrm>
                            <a:prstGeom prst="rect">
                              <a:avLst/>
                            </a:prstGeom>
                          </p:spPr>
                        </p:pic>
                      </p:oleObj>
                    </mc:Fallback>
                  </mc:AlternateContent>
                </a:graphicData>
              </a:graphic>
            </p:graphicFrame>
          </mc:Choice>
          <mc:Fallback xmlns="">
            <p:graphicFrame>
              <p:nvGraphicFramePr>
                <p:cNvPr id="12" name="Object 11">
                  <a:extLst>
                    <a:ext uri="{FF2B5EF4-FFF2-40B4-BE49-F238E27FC236}">
                      <a16:creationId xmlns:a16="http://schemas.microsoft.com/office/drawing/2014/main" id="{3693F518-9AF1-16B3-CA4F-D2983FD09583}"/>
                    </a:ext>
                  </a:extLst>
                </p:cNvPr>
                <p:cNvGraphicFramePr>
                  <a:graphicFrameLocks noChangeAspect="1"/>
                </p:cNvGraphicFramePr>
                <p:nvPr>
                  <p:extLst>
                    <p:ext uri="{D42A27DB-BD31-4B8C-83A1-F6EECF244321}">
                      <p14:modId xmlns:p14="http://schemas.microsoft.com/office/powerpoint/2010/main" val="1108881223"/>
                    </p:ext>
                  </p:extLst>
                </p:nvPr>
              </p:nvGraphicFramePr>
              <p:xfrm>
                <a:off x="1167611" y="2604566"/>
                <a:ext cx="3111275" cy="448472"/>
              </p:xfrm>
              <a:graphic>
                <a:graphicData uri="http://schemas.openxmlformats.org/presentationml/2006/ole">
                  <mc:AlternateContent>
                    <mc:Choice xmlns:v="urn:schemas-microsoft-com:vml" Requires="v">
                      <p:oleObj spid="_x0000_s10460" name="Equation" r:id="rId8" imgW="1409400" imgH="203040" progId="Equation.DSMT4">
                        <p:embed/>
                      </p:oleObj>
                    </mc:Choice>
                    <mc:Fallback>
                      <p:oleObj name="Equation" r:id="rId8" imgW="1409400" imgH="203040" progId="Equation.DSMT4">
                        <p:embed/>
                        <p:pic>
                          <p:nvPicPr>
                            <p:cNvPr id="0" name=""/>
                            <p:cNvPicPr/>
                            <p:nvPr/>
                          </p:nvPicPr>
                          <p:blipFill>
                            <a:blip r:embed="rId9"/>
                            <a:stretch>
                              <a:fillRect/>
                            </a:stretch>
                          </p:blipFill>
                          <p:spPr>
                            <a:xfrm>
                              <a:off x="1167611" y="2604566"/>
                              <a:ext cx="3111275" cy="44847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3" name="Object 12">
                  <a:extLst>
                    <a:ext uri="{FF2B5EF4-FFF2-40B4-BE49-F238E27FC236}">
                      <a16:creationId xmlns:a16="http://schemas.microsoft.com/office/drawing/2014/main" id="{ACD9BB1B-2C62-F222-2E1A-132166F7F8C7}"/>
                    </a:ext>
                  </a:extLst>
                </p:cNvPr>
                <p:cNvGraphicFramePr>
                  <a:graphicFrameLocks noChangeAspect="1"/>
                </p:cNvGraphicFramePr>
                <p:nvPr>
                  <p:extLst>
                    <p:ext uri="{D42A27DB-BD31-4B8C-83A1-F6EECF244321}">
                      <p14:modId xmlns:p14="http://schemas.microsoft.com/office/powerpoint/2010/main" val="331901361"/>
                    </p:ext>
                  </p:extLst>
                </p:nvPr>
              </p:nvGraphicFramePr>
              <p:xfrm>
                <a:off x="1167611" y="1338371"/>
                <a:ext cx="4696639" cy="536759"/>
              </p:xfrm>
              <a:graphic>
                <a:graphicData uri="http://schemas.openxmlformats.org/presentationml/2006/ole">
                  <mc:AlternateContent>
                    <mc:Choice xmlns:v="urn:schemas-microsoft-com:vml" Requires="v">
                      <p:oleObj spid="_x0000_s10509" name="Equation" r:id="rId10" imgW="2222280" imgH="253800" progId="Equation.DSMT4">
                        <p:embed/>
                      </p:oleObj>
                    </mc:Choice>
                    <mc:Fallback>
                      <p:oleObj name="Equation" r:id="rId10" imgW="2222280" imgH="253800" progId="Equation.DSMT4">
                        <p:embed/>
                        <p:pic>
                          <p:nvPicPr>
                            <p:cNvPr id="3" name="Object 2">
                              <a:extLst>
                                <a:ext uri="{FF2B5EF4-FFF2-40B4-BE49-F238E27FC236}">
                                  <a16:creationId xmlns:a16="http://schemas.microsoft.com/office/drawing/2014/main" id="{B1294337-AB7A-60C6-4F02-177F9F68BB65}"/>
                                </a:ext>
                              </a:extLst>
                            </p:cNvPr>
                            <p:cNvPicPr/>
                            <p:nvPr/>
                          </p:nvPicPr>
                          <p:blipFill>
                            <a:blip r:embed="rId11"/>
                            <a:stretch>
                              <a:fillRect/>
                            </a:stretch>
                          </p:blipFill>
                          <p:spPr>
                            <a:xfrm>
                              <a:off x="1167611" y="1338371"/>
                              <a:ext cx="4696639" cy="536759"/>
                            </a:xfrm>
                            <a:prstGeom prst="rect">
                              <a:avLst/>
                            </a:prstGeom>
                          </p:spPr>
                        </p:pic>
                      </p:oleObj>
                    </mc:Fallback>
                  </mc:AlternateContent>
                </a:graphicData>
              </a:graphic>
            </p:graphicFrame>
          </mc:Choice>
          <mc:Fallback xmlns="">
            <p:graphicFrame>
              <p:nvGraphicFramePr>
                <p:cNvPr id="13" name="Object 12">
                  <a:extLst>
                    <a:ext uri="{FF2B5EF4-FFF2-40B4-BE49-F238E27FC236}">
                      <a16:creationId xmlns:a16="http://schemas.microsoft.com/office/drawing/2014/main" id="{ACD9BB1B-2C62-F222-2E1A-132166F7F8C7}"/>
                    </a:ext>
                  </a:extLst>
                </p:cNvPr>
                <p:cNvGraphicFramePr>
                  <a:graphicFrameLocks noChangeAspect="1"/>
                </p:cNvGraphicFramePr>
                <p:nvPr>
                  <p:extLst>
                    <p:ext uri="{D42A27DB-BD31-4B8C-83A1-F6EECF244321}">
                      <p14:modId xmlns:p14="http://schemas.microsoft.com/office/powerpoint/2010/main" val="331901361"/>
                    </p:ext>
                  </p:extLst>
                </p:nvPr>
              </p:nvGraphicFramePr>
              <p:xfrm>
                <a:off x="1167611" y="1338371"/>
                <a:ext cx="4696639" cy="536759"/>
              </p:xfrm>
              <a:graphic>
                <a:graphicData uri="http://schemas.openxmlformats.org/presentationml/2006/ole">
                  <mc:AlternateContent>
                    <mc:Choice xmlns:v="urn:schemas-microsoft-com:vml" Requires="v">
                      <p:oleObj spid="_x0000_s10461" name="Equation" r:id="rId12" imgW="2222280" imgH="253800" progId="Equation.DSMT4">
                        <p:embed/>
                      </p:oleObj>
                    </mc:Choice>
                    <mc:Fallback>
                      <p:oleObj name="Equation" r:id="rId12" imgW="2222280" imgH="253800" progId="Equation.DSMT4">
                        <p:embed/>
                        <p:pic>
                          <p:nvPicPr>
                            <p:cNvPr id="3" name="Object 2">
                              <a:extLst>
                                <a:ext uri="{FF2B5EF4-FFF2-40B4-BE49-F238E27FC236}">
                                  <a16:creationId xmlns:a16="http://schemas.microsoft.com/office/drawing/2014/main" id="{B1294337-AB7A-60C6-4F02-177F9F68BB65}"/>
                                </a:ext>
                              </a:extLst>
                            </p:cNvPr>
                            <p:cNvPicPr/>
                            <p:nvPr/>
                          </p:nvPicPr>
                          <p:blipFill>
                            <a:blip r:embed="rId13"/>
                            <a:stretch>
                              <a:fillRect/>
                            </a:stretch>
                          </p:blipFill>
                          <p:spPr>
                            <a:xfrm>
                              <a:off x="1167611" y="1338371"/>
                              <a:ext cx="4696639" cy="536759"/>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4" name="Object 13">
                  <a:extLst>
                    <a:ext uri="{FF2B5EF4-FFF2-40B4-BE49-F238E27FC236}">
                      <a16:creationId xmlns:a16="http://schemas.microsoft.com/office/drawing/2014/main" id="{A0838C1A-8939-5F38-9BF2-1C8731C1FA99}"/>
                    </a:ext>
                  </a:extLst>
                </p:cNvPr>
                <p:cNvGraphicFramePr>
                  <a:graphicFrameLocks noChangeAspect="1"/>
                </p:cNvGraphicFramePr>
                <p:nvPr>
                  <p:extLst>
                    <p:ext uri="{D42A27DB-BD31-4B8C-83A1-F6EECF244321}">
                      <p14:modId xmlns:p14="http://schemas.microsoft.com/office/powerpoint/2010/main" val="2630866742"/>
                    </p:ext>
                  </p:extLst>
                </p:nvPr>
              </p:nvGraphicFramePr>
              <p:xfrm>
                <a:off x="1167611" y="3909103"/>
                <a:ext cx="4154670" cy="415467"/>
              </p:xfrm>
              <a:graphic>
                <a:graphicData uri="http://schemas.openxmlformats.org/presentationml/2006/ole">
                  <mc:AlternateContent>
                    <mc:Choice xmlns:v="urn:schemas-microsoft-com:vml" Requires="v">
                      <p:oleObj spid="_x0000_s10510" name="Equation" r:id="rId14" imgW="2031840" imgH="203040" progId="Equation.DSMT4">
                        <p:embed/>
                      </p:oleObj>
                    </mc:Choice>
                    <mc:Fallback>
                      <p:oleObj name="Equation" r:id="rId14" imgW="2031840" imgH="203040" progId="Equation.DSMT4">
                        <p:embed/>
                        <p:pic>
                          <p:nvPicPr>
                            <p:cNvPr id="0" name=""/>
                            <p:cNvPicPr/>
                            <p:nvPr/>
                          </p:nvPicPr>
                          <p:blipFill>
                            <a:blip r:embed="rId7"/>
                            <a:stretch>
                              <a:fillRect/>
                            </a:stretch>
                          </p:blipFill>
                          <p:spPr>
                            <a:xfrm>
                              <a:off x="1167611" y="3909103"/>
                              <a:ext cx="4154670" cy="415467"/>
                            </a:xfrm>
                            <a:prstGeom prst="rect">
                              <a:avLst/>
                            </a:prstGeom>
                          </p:spPr>
                        </p:pic>
                      </p:oleObj>
                    </mc:Fallback>
                  </mc:AlternateContent>
                </a:graphicData>
              </a:graphic>
            </p:graphicFrame>
          </mc:Choice>
          <mc:Fallback xmlns="">
            <p:graphicFrame>
              <p:nvGraphicFramePr>
                <p:cNvPr id="14" name="Object 13">
                  <a:extLst>
                    <a:ext uri="{FF2B5EF4-FFF2-40B4-BE49-F238E27FC236}">
                      <a16:creationId xmlns:a16="http://schemas.microsoft.com/office/drawing/2014/main" id="{A0838C1A-8939-5F38-9BF2-1C8731C1FA99}"/>
                    </a:ext>
                  </a:extLst>
                </p:cNvPr>
                <p:cNvGraphicFramePr>
                  <a:graphicFrameLocks noChangeAspect="1"/>
                </p:cNvGraphicFramePr>
                <p:nvPr>
                  <p:extLst>
                    <p:ext uri="{D42A27DB-BD31-4B8C-83A1-F6EECF244321}">
                      <p14:modId xmlns:p14="http://schemas.microsoft.com/office/powerpoint/2010/main" val="2630866742"/>
                    </p:ext>
                  </p:extLst>
                </p:nvPr>
              </p:nvGraphicFramePr>
              <p:xfrm>
                <a:off x="1167611" y="3909103"/>
                <a:ext cx="4154670" cy="415467"/>
              </p:xfrm>
              <a:graphic>
                <a:graphicData uri="http://schemas.openxmlformats.org/presentationml/2006/ole">
                  <mc:AlternateContent>
                    <mc:Choice xmlns:v="urn:schemas-microsoft-com:vml" Requires="v">
                      <p:oleObj spid="_x0000_s10462" name="Equation" r:id="rId15" imgW="2031840" imgH="203040" progId="Equation.DSMT4">
                        <p:embed/>
                      </p:oleObj>
                    </mc:Choice>
                    <mc:Fallback>
                      <p:oleObj name="Equation" r:id="rId15" imgW="2031840" imgH="203040" progId="Equation.DSMT4">
                        <p:embed/>
                        <p:pic>
                          <p:nvPicPr>
                            <p:cNvPr id="0" name=""/>
                            <p:cNvPicPr/>
                            <p:nvPr/>
                          </p:nvPicPr>
                          <p:blipFill>
                            <a:blip r:embed="rId16"/>
                            <a:stretch>
                              <a:fillRect/>
                            </a:stretch>
                          </p:blipFill>
                          <p:spPr>
                            <a:xfrm>
                              <a:off x="1167611" y="3909103"/>
                              <a:ext cx="4154670" cy="415467"/>
                            </a:xfrm>
                            <a:prstGeom prst="rect">
                              <a:avLst/>
                            </a:prstGeom>
                          </p:spPr>
                        </p:pic>
                      </p:oleObj>
                    </mc:Fallback>
                  </mc:AlternateContent>
                </a:graphicData>
              </a:graphic>
            </p:graphicFrame>
          </mc:Fallback>
        </mc:AlternateContent>
      </p:grpSp>
    </p:spTree>
    <p:extLst>
      <p:ext uri="{BB962C8B-B14F-4D97-AF65-F5344CB8AC3E}">
        <p14:creationId xmlns:p14="http://schemas.microsoft.com/office/powerpoint/2010/main" val="2668678671"/>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2251</TotalTime>
  <Words>2161</Words>
  <Application>Microsoft Office PowerPoint</Application>
  <PresentationFormat>On-screen Show (16:9)</PresentationFormat>
  <Paragraphs>257</Paragraphs>
  <Slides>33</Slides>
  <Notes>33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2" baseType="lpstr">
      <vt:lpstr>Times New Roman</vt:lpstr>
      <vt:lpstr>Cambria Math</vt:lpstr>
      <vt:lpstr>Wingdings</vt:lpstr>
      <vt:lpstr>Arial</vt:lpstr>
      <vt:lpstr>Source Code Pro</vt:lpstr>
      <vt:lpstr>Calibri</vt:lpstr>
      <vt:lpstr>Amatic SC</vt:lpstr>
      <vt:lpstr>Beach Day</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Anuvarshini S P - [CB.EN.U4AIE19011]</cp:lastModifiedBy>
  <cp:revision>102</cp:revision>
  <dcterms:modified xsi:type="dcterms:W3CDTF">2022-05-06T10:42:14Z</dcterms:modified>
</cp:coreProperties>
</file>