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78" r:id="rId8"/>
    <p:sldId id="279" r:id="rId9"/>
    <p:sldId id="268" r:id="rId10"/>
    <p:sldId id="275" r:id="rId11"/>
    <p:sldId id="282" r:id="rId12"/>
    <p:sldId id="281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9A050-B80D-4FEB-90AA-7876C10DCB54}">
          <p14:sldIdLst>
            <p14:sldId id="256"/>
            <p14:sldId id="276"/>
            <p14:sldId id="277"/>
            <p14:sldId id="278"/>
            <p14:sldId id="279"/>
            <p14:sldId id="268"/>
            <p14:sldId id="275"/>
            <p14:sldId id="282"/>
            <p14:sldId id="281"/>
            <p14:sldId id="284"/>
            <p14:sldId id="285"/>
          </p14:sldIdLst>
        </p14:section>
        <p14:section name="Sample Slides" id="{E44D2A90-BAA4-4735-A95E-499D26DBD48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12/19/21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12/19/21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DSD - ASVS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3C3C7-3FE7-495B-85A0-9368C8D2A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8338" y="2287088"/>
            <a:ext cx="3852000" cy="720000"/>
          </a:xfrm>
        </p:spPr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C2C2-12FD-418D-A4FB-AFF8FA98FB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8338" y="3099432"/>
            <a:ext cx="3852000" cy="720000"/>
          </a:xfrm>
        </p:spPr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E774-CE33-4C92-BB92-50FA65726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8338" y="3911777"/>
            <a:ext cx="3852000" cy="720000"/>
          </a:xfrm>
        </p:spPr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1DB6-4A1F-418A-B7C3-480AA36430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8338" y="4724122"/>
            <a:ext cx="3852000" cy="720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780561-3659-40BC-9234-99F90814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90D5-E4F6-4DA9-9310-75AF5FC9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076" name="Picture 4" descr="File:Database-postgres.svg - Wikimedia Commons">
            <a:extLst>
              <a:ext uri="{FF2B5EF4-FFF2-40B4-BE49-F238E27FC236}">
                <a16:creationId xmlns:a16="http://schemas.microsoft.com/office/drawing/2014/main" id="{17F29074-A4A4-4904-BEA8-AD0FB2971829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14607"/>
          <a:stretch>
            <a:fillRect/>
          </a:stretch>
        </p:blipFill>
        <p:spPr bwMode="auto">
          <a:xfrm>
            <a:off x="6096000" y="23780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acle icon vector 02">
            <a:extLst>
              <a:ext uri="{FF2B5EF4-FFF2-40B4-BE49-F238E27FC236}">
                <a16:creationId xmlns:a16="http://schemas.microsoft.com/office/drawing/2014/main" id="{7F757C3E-F9BB-4807-AD24-2982044AF37B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08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gQuery-icon | Brands BA - BZ">
            <a:extLst>
              <a:ext uri="{FF2B5EF4-FFF2-40B4-BE49-F238E27FC236}">
                <a16:creationId xmlns:a16="http://schemas.microsoft.com/office/drawing/2014/main" id="{7F3F62CA-A73A-4B83-AF7A-1A37A141925C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36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mpare Icon - Download Compare Icon 71604 | Noun Project">
            <a:extLst>
              <a:ext uri="{FF2B5EF4-FFF2-40B4-BE49-F238E27FC236}">
                <a16:creationId xmlns:a16="http://schemas.microsoft.com/office/drawing/2014/main" id="{7C485E34-7785-42CD-8092-F67B127B786E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64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918B38-9670-40B0-B006-143EDE2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297" y="2287088"/>
            <a:ext cx="5631507" cy="2283824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BD3B7-95B6-4B14-AFD5-730E349A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42240-9B6A-42B5-88A2-6F0A84FDF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B75F-D0AB-4F5F-8317-845F88907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EEB4-B1EC-42ED-8570-0063566C13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2913" y="3373500"/>
            <a:ext cx="3852000" cy="812345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Role of Distributed Systems in Big Query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D940-C779-42CB-9C73-40EF082D4F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2913" y="4302511"/>
            <a:ext cx="3852000" cy="720000"/>
          </a:xfrm>
        </p:spPr>
        <p:txBody>
          <a:bodyPr/>
          <a:lstStyle/>
          <a:p>
            <a:r>
              <a:rPr lang="en-US" dirty="0"/>
              <a:t>Demonstation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60BA2-04B5-4C3E-9244-135FCC5E18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2913" y="5089882"/>
            <a:ext cx="3852000" cy="720000"/>
          </a:xfrm>
        </p:spPr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EF84DB-C52B-4AAE-B4E3-C232A0E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D0F3FB-1BBA-4A3E-9A48-8EDBA8A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4098" name="Picture 2" descr="Problem statements icon flat design Royalty Free Vector">
            <a:extLst>
              <a:ext uri="{FF2B5EF4-FFF2-40B4-BE49-F238E27FC236}">
                <a16:creationId xmlns:a16="http://schemas.microsoft.com/office/drawing/2014/main" id="{EFD02C32-E5C1-492F-A5E2-B53B21B8E78C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xfrm>
            <a:off x="5870575" y="1840504"/>
            <a:ext cx="536616" cy="5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586313D-3E04-4E6D-A7E5-967476A3135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/>
          <a:stretch>
            <a:fillRect/>
          </a:stretch>
        </p:blipFill>
        <p:spPr>
          <a:xfrm>
            <a:off x="5870575" y="2652713"/>
            <a:ext cx="536575" cy="536575"/>
          </a:xfrm>
          <a:prstGeom prst="rect">
            <a:avLst/>
          </a:prstGeom>
        </p:spPr>
      </p:pic>
      <p:pic>
        <p:nvPicPr>
          <p:cNvPr id="4108" name="Picture 12" descr="Distribution System Icon Images, Stock Photos &amp; Vectors | Shutterstock">
            <a:extLst>
              <a:ext uri="{FF2B5EF4-FFF2-40B4-BE49-F238E27FC236}">
                <a16:creationId xmlns:a16="http://schemas.microsoft.com/office/drawing/2014/main" id="{5A485B00-90F5-4A06-B745-253BA9C92F11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emo sign icon. Demonstration symbol. – UNDERMINER STUDIOS">
            <a:extLst>
              <a:ext uri="{FF2B5EF4-FFF2-40B4-BE49-F238E27FC236}">
                <a16:creationId xmlns:a16="http://schemas.microsoft.com/office/drawing/2014/main" id="{BC09D6A8-6DCF-47BF-B835-8DCAAF93F9BF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erformance Appraisal Q A Division Compass Question - Q&amp;a Icon Transparent  Background, HD Png Download , Transparent Png Image - PNGitem">
            <a:extLst>
              <a:ext uri="{FF2B5EF4-FFF2-40B4-BE49-F238E27FC236}">
                <a16:creationId xmlns:a16="http://schemas.microsoft.com/office/drawing/2014/main" id="{55AC88E3-97E7-4F55-BF48-9FB3EE160981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15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4D257-0A69-4057-9AE6-5E72911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9150A-8D51-402F-AAFE-A7A9B09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15E4E-B8D4-4117-9431-2322A613BB89}"/>
              </a:ext>
            </a:extLst>
          </p:cNvPr>
          <p:cNvSpPr txBox="1"/>
          <p:nvPr/>
        </p:nvSpPr>
        <p:spPr>
          <a:xfrm>
            <a:off x="5939405" y="3050487"/>
            <a:ext cx="51674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HOME CREDIT DEFAULT ANALYSIS USING GOOGLE BIG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ECCE1-112D-40B2-8342-639DF78B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FBE6A-4084-4D1B-A385-687E4B9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CCD53-E017-4059-B71E-3E7174D2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63" y="4460897"/>
            <a:ext cx="2048161" cy="193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B0D3C-404A-49E4-B7D6-602A8B3B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85" y="2070629"/>
            <a:ext cx="1076475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4C2FE-403F-487C-B2C9-AF1B95264221}"/>
              </a:ext>
            </a:extLst>
          </p:cNvPr>
          <p:cNvSpPr txBox="1"/>
          <p:nvPr/>
        </p:nvSpPr>
        <p:spPr>
          <a:xfrm>
            <a:off x="5939406" y="2410105"/>
            <a:ext cx="51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BigQuery is a fully managed enterprise data warehouse that helps you manage and analyze your data with built-in features like machine learning, geospatial analysis, and business intelligence.</a:t>
            </a:r>
          </a:p>
        </p:txBody>
      </p:sp>
      <p:pic>
        <p:nvPicPr>
          <p:cNvPr id="1030" name="Picture 6" descr="Badge, language, line, logo, query, sql, structured icon - Download on  Iconfinder">
            <a:extLst>
              <a:ext uri="{FF2B5EF4-FFF2-40B4-BE49-F238E27FC236}">
                <a16:creationId xmlns:a16="http://schemas.microsoft.com/office/drawing/2014/main" id="{E091F013-DA97-4CA7-A1B6-271C0FE6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89" y="4706083"/>
            <a:ext cx="1443474" cy="144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980D7-2ED9-4B1F-BC32-1854FA5EC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82" y="4744149"/>
            <a:ext cx="1409897" cy="1362265"/>
          </a:xfrm>
          <a:prstGeom prst="rect">
            <a:avLst/>
          </a:prstGeom>
        </p:spPr>
      </p:pic>
      <p:pic>
        <p:nvPicPr>
          <p:cNvPr id="1036" name="Picture 12" descr="What are RESTful Web Services">
            <a:extLst>
              <a:ext uri="{FF2B5EF4-FFF2-40B4-BE49-F238E27FC236}">
                <a16:creationId xmlns:a16="http://schemas.microsoft.com/office/drawing/2014/main" id="{B4166525-D85A-48D8-BBC8-B6482380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39" y="4460897"/>
            <a:ext cx="1786374" cy="18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0AD737-BA9A-4BC3-88BF-D800EC8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8D39F-6392-49CD-B687-80A81356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5F958-C0FA-4C7C-9348-7C2ADB03B770}"/>
              </a:ext>
            </a:extLst>
          </p:cNvPr>
          <p:cNvSpPr txBox="1"/>
          <p:nvPr/>
        </p:nvSpPr>
        <p:spPr>
          <a:xfrm>
            <a:off x="5394121" y="1224555"/>
            <a:ext cx="6400800" cy="471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for interactive analysis of massive datasets (TBs)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Query billions of rows: seconds to write, seconds to return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Uses a SQL-style query syntax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It's a service, can be accessed by an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Reliable and Secure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Replicated across multiple sites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Secured through Access Control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Scalable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Store hundreds of terabytes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Pay only for what you use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Fast (really)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ad hoc queries on multi-terabyte data sets in seconds</a:t>
            </a:r>
          </a:p>
        </p:txBody>
      </p:sp>
    </p:spTree>
    <p:extLst>
      <p:ext uri="{BB962C8B-B14F-4D97-AF65-F5344CB8AC3E}">
        <p14:creationId xmlns:p14="http://schemas.microsoft.com/office/powerpoint/2010/main" val="29664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Overall Architecture – Google Cloud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9515" y="2351088"/>
            <a:ext cx="1532421" cy="471625"/>
          </a:xfrm>
        </p:spPr>
        <p:txBody>
          <a:bodyPr>
            <a:normAutofit/>
          </a:bodyPr>
          <a:lstStyle/>
          <a:p>
            <a:r>
              <a:rPr lang="en-US" dirty="0"/>
              <a:t>Kaggle Data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3656" y="2351088"/>
            <a:ext cx="1792844" cy="471625"/>
          </a:xfrm>
        </p:spPr>
        <p:txBody>
          <a:bodyPr>
            <a:normAutofit fontScale="92500"/>
          </a:bodyPr>
          <a:lstStyle/>
          <a:p>
            <a:r>
              <a:rPr lang="en-US" dirty="0"/>
              <a:t>Google Cloud Storage [Data Storage]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Studio</a:t>
            </a:r>
          </a:p>
          <a:p>
            <a:r>
              <a:rPr lang="en-US" dirty="0"/>
              <a:t>(Data Visualization)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9696" y="5258548"/>
            <a:ext cx="1792844" cy="471625"/>
          </a:xfrm>
        </p:spPr>
        <p:txBody>
          <a:bodyPr>
            <a:noAutofit/>
          </a:bodyPr>
          <a:lstStyle/>
          <a:p>
            <a:r>
              <a:rPr lang="en-US" dirty="0"/>
              <a:t>Google Big Query </a:t>
            </a:r>
          </a:p>
          <a:p>
            <a:r>
              <a:rPr lang="en-US" dirty="0"/>
              <a:t>(Data Processing)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EF5B85A-C3E0-48E3-BF21-F008D819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4" y="1166440"/>
            <a:ext cx="904325" cy="60178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63BAA28-8E38-4E3C-8A8B-95F1507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16" y="1166440"/>
            <a:ext cx="904325" cy="6747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0A899B2-DBA2-4026-859B-28936519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296" y="4070258"/>
            <a:ext cx="1073564" cy="53678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3CEA83C-4F3C-4DF4-9EF8-1BE1A6ED9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37" y="4075446"/>
            <a:ext cx="1073564" cy="538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D9143C-9BAC-4F47-AEB4-D5268AD41102}"/>
              </a:ext>
            </a:extLst>
          </p:cNvPr>
          <p:cNvCxnSpPr/>
          <p:nvPr/>
        </p:nvCxnSpPr>
        <p:spPr>
          <a:xfrm>
            <a:off x="7711936" y="1467333"/>
            <a:ext cx="84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52E39B-DE59-4B46-B2FA-057673EC2443}"/>
              </a:ext>
            </a:extLst>
          </p:cNvPr>
          <p:cNvCxnSpPr/>
          <p:nvPr/>
        </p:nvCxnSpPr>
        <p:spPr>
          <a:xfrm>
            <a:off x="9304911" y="3105386"/>
            <a:ext cx="0" cy="4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80F76C-0BFE-42DC-BE43-224F8AD4F83C}"/>
              </a:ext>
            </a:extLst>
          </p:cNvPr>
          <p:cNvCxnSpPr>
            <a:cxnSpLocks/>
          </p:cNvCxnSpPr>
          <p:nvPr/>
        </p:nvCxnSpPr>
        <p:spPr>
          <a:xfrm flipH="1">
            <a:off x="7711936" y="4338649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02163-F7D8-4960-8CE0-684C2041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063416"/>
            <a:ext cx="3438881" cy="469143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Architecture of BigQuery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1. Replicated Distributed Storage : Colossus</a:t>
            </a:r>
            <a:br>
              <a:rPr lang="en-US" sz="1200" dirty="0"/>
            </a:br>
            <a:r>
              <a:rPr lang="en-US" sz="1200" dirty="0"/>
              <a:t>2. Cluster Compute : Dremel</a:t>
            </a:r>
            <a:br>
              <a:rPr lang="en-US" sz="1200" dirty="0"/>
            </a:br>
            <a:r>
              <a:rPr lang="en-US" sz="1200" dirty="0"/>
              <a:t>3. high speed network : petabit</a:t>
            </a:r>
            <a:br>
              <a:rPr lang="en-US" sz="1200" dirty="0"/>
            </a:br>
            <a:r>
              <a:rPr lang="en-US" sz="1200" dirty="0"/>
              <a:t>4. Borg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EC007B-9876-44C1-A43F-F71F0C98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4" name="Image1">
            <a:extLst>
              <a:ext uri="{FF2B5EF4-FFF2-40B4-BE49-F238E27FC236}">
                <a16:creationId xmlns:a16="http://schemas.microsoft.com/office/drawing/2014/main" id="{A9D7CF49-77DB-45A4-80CA-B24719237C4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77343" y="1352724"/>
            <a:ext cx="6434356" cy="4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A13F0F-688A-4F65-BCF5-06FB285C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Role of Distributed Systems in Big Query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30038E-7A54-4AE1-AD35-329BF258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DCCEF-E752-5644-A959-D11E2562C13D}"/>
              </a:ext>
            </a:extLst>
          </p:cNvPr>
          <p:cNvSpPr txBox="1"/>
          <p:nvPr/>
        </p:nvSpPr>
        <p:spPr>
          <a:xfrm>
            <a:off x="5394121" y="1224555"/>
            <a:ext cx="6400800" cy="503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Colossus: Distributed Storage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Next-generation cluster-level file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Automatically shaded metadata layer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Data typically written using Reed-Solomon</a:t>
            </a:r>
          </a:p>
          <a:p>
            <a:pPr marL="0" lvl="1"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ColumnIO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storage format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 successor of Google Data Storage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Data stored in a columnar fashion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Highly advanced compression algorithm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Federated Query Engine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Query data from any Google service without data movement</a:t>
            </a:r>
          </a:p>
          <a:p>
            <a:pPr marL="0" lvl="1">
              <a:lnSpc>
                <a:spcPct val="15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9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253D-EABE-4405-BAEB-16ABD3D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Features</a:t>
            </a:r>
            <a:br>
              <a:rPr lang="en-US" sz="2000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12B3D-96EC-448A-9D13-76731F15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A50F41-B3D9-4727-8B1B-38ABE3A67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04E01-8F58-4C05-9C89-ED60C42D9B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0331A6-DED6-4A74-AE6E-4898D3F577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FAULT TOLERENCE &amp; REPLICATION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EC466-B434-4B9E-AD1D-0CDAE52BD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2050" name="Picture 2" descr="Concurrency, Royalty-free Concurrency Vector Images &amp; Drawings |  Depositphotos®">
            <a:extLst>
              <a:ext uri="{FF2B5EF4-FFF2-40B4-BE49-F238E27FC236}">
                <a16:creationId xmlns:a16="http://schemas.microsoft.com/office/drawing/2014/main" id="{6AD0D097-3ADF-42FC-950B-92C839B8FE35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lability line icon Royalty Free Vector Image">
            <a:extLst>
              <a:ext uri="{FF2B5EF4-FFF2-40B4-BE49-F238E27FC236}">
                <a16:creationId xmlns:a16="http://schemas.microsoft.com/office/drawing/2014/main" id="{6B970A49-F057-45DD-B412-E1058FE73054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ication - Omnis Technologies">
            <a:extLst>
              <a:ext uri="{FF2B5EF4-FFF2-40B4-BE49-F238E27FC236}">
                <a16:creationId xmlns:a16="http://schemas.microsoft.com/office/drawing/2014/main" id="{16102722-1F7A-43B3-B415-D1377FC170E9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ircle lock privacy safe secure security icon - Web Ui Color">
            <a:extLst>
              <a:ext uri="{FF2B5EF4-FFF2-40B4-BE49-F238E27FC236}">
                <a16:creationId xmlns:a16="http://schemas.microsoft.com/office/drawing/2014/main" id="{7575702E-A3E9-48FD-B3DA-2BC3038C6C45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7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purl.org/dc/terms/"/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2100</TotalTime>
  <Words>287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DSD - ASVS</vt:lpstr>
      <vt:lpstr>Agenda</vt:lpstr>
      <vt:lpstr>Problem Statement</vt:lpstr>
      <vt:lpstr>BIGQUERY</vt:lpstr>
      <vt:lpstr>Why BigQuery</vt:lpstr>
      <vt:lpstr>Overall Architecture – Google Cloud Platform</vt:lpstr>
      <vt:lpstr>   Architecture of BigQuery  1. Replicated Distributed Storage : Colossus 2. Cluster Compute : Dremel 3. high speed network : petabit 4. Borg   </vt:lpstr>
      <vt:lpstr>Role of Distributed Systems in Big Query</vt:lpstr>
      <vt:lpstr>Features 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- ASVS</dc:title>
  <dc:creator>Vishanth Surresh</dc:creator>
  <cp:lastModifiedBy>Sivakumaran Janardhanan</cp:lastModifiedBy>
  <cp:revision>26</cp:revision>
  <dcterms:created xsi:type="dcterms:W3CDTF">2021-11-05T01:47:22Z</dcterms:created>
  <dcterms:modified xsi:type="dcterms:W3CDTF">2021-12-19T23:53:33Z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