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8" r:id="rId7"/>
    <p:sldId id="270" r:id="rId8"/>
    <p:sldId id="274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9A050-B80D-4FEB-90AA-7876C10DCB54}">
          <p14:sldIdLst>
            <p14:sldId id="256"/>
            <p14:sldId id="267"/>
            <p14:sldId id="268"/>
            <p14:sldId id="270"/>
            <p14:sldId id="274"/>
          </p14:sldIdLst>
        </p14:section>
        <p14:section name="Sample Slides" id="{E44D2A90-BAA4-4735-A95E-499D26DBD48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=""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=""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=""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=""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=""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=""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=""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=""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11/15/21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DSD - ASVS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Big query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205" y="2292530"/>
            <a:ext cx="3852000" cy="720000"/>
          </a:xfrm>
        </p:spPr>
        <p:txBody>
          <a:bodyPr>
            <a:normAutofit/>
          </a:bodyPr>
          <a:lstStyle/>
          <a:p>
            <a:r>
              <a:rPr lang="en-US" dirty="0"/>
              <a:t>Overall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84205" y="3104874"/>
            <a:ext cx="3852000" cy="720000"/>
          </a:xfrm>
        </p:spPr>
        <p:txBody>
          <a:bodyPr>
            <a:normAutofit/>
          </a:bodyPr>
          <a:lstStyle/>
          <a:p>
            <a:r>
              <a:rPr lang="en-US" dirty="0"/>
              <a:t>Observations and 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4205" y="3917219"/>
            <a:ext cx="3852000" cy="72000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Overall Architecture – Google Cloud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9515" y="2351088"/>
            <a:ext cx="1532421" cy="471625"/>
          </a:xfrm>
        </p:spPr>
        <p:txBody>
          <a:bodyPr>
            <a:normAutofit/>
          </a:bodyPr>
          <a:lstStyle/>
          <a:p>
            <a:r>
              <a:rPr lang="en-US" dirty="0"/>
              <a:t>Kaggle Data Repository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3656" y="2351088"/>
            <a:ext cx="1792844" cy="471625"/>
          </a:xfrm>
        </p:spPr>
        <p:txBody>
          <a:bodyPr>
            <a:normAutofit fontScale="92500"/>
          </a:bodyPr>
          <a:lstStyle/>
          <a:p>
            <a:r>
              <a:rPr lang="en-US" dirty="0"/>
              <a:t>Google Cloud Storage [Data Storage]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Data Studio</a:t>
            </a:r>
          </a:p>
          <a:p>
            <a:r>
              <a:rPr lang="en-US" dirty="0"/>
              <a:t>(Data Visualization)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9696" y="5258548"/>
            <a:ext cx="1792844" cy="471625"/>
          </a:xfrm>
        </p:spPr>
        <p:txBody>
          <a:bodyPr>
            <a:noAutofit/>
          </a:bodyPr>
          <a:lstStyle/>
          <a:p>
            <a:r>
              <a:rPr lang="en-US" dirty="0"/>
              <a:t>Google Big Query </a:t>
            </a:r>
          </a:p>
          <a:p>
            <a:r>
              <a:rPr lang="en-US" dirty="0"/>
              <a:t>(Data Processing)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="" xmlns:a16="http://schemas.microsoft.com/office/drawing/2014/main" id="{AEF5B85A-C3E0-48E3-BF21-F008D819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4" y="1166440"/>
            <a:ext cx="904325" cy="601787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="" xmlns:a16="http://schemas.microsoft.com/office/drawing/2014/main" id="{663BAA28-8E38-4E3C-8A8B-95F15076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916" y="1166440"/>
            <a:ext cx="904325" cy="6747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="" xmlns:a16="http://schemas.microsoft.com/office/drawing/2014/main" id="{50A899B2-DBA2-4026-859B-28936519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296" y="4070258"/>
            <a:ext cx="1073564" cy="53678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="" xmlns:a16="http://schemas.microsoft.com/office/drawing/2014/main" id="{53CEA83C-4F3C-4DF4-9EF8-1BE1A6ED9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37" y="4075446"/>
            <a:ext cx="1073564" cy="538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6D9143C-9BAC-4F47-AEB4-D5268AD41102}"/>
              </a:ext>
            </a:extLst>
          </p:cNvPr>
          <p:cNvCxnSpPr/>
          <p:nvPr/>
        </p:nvCxnSpPr>
        <p:spPr>
          <a:xfrm>
            <a:off x="7711936" y="1467333"/>
            <a:ext cx="84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1D52E39B-DE59-4B46-B2FA-057673EC2443}"/>
              </a:ext>
            </a:extLst>
          </p:cNvPr>
          <p:cNvCxnSpPr/>
          <p:nvPr/>
        </p:nvCxnSpPr>
        <p:spPr>
          <a:xfrm>
            <a:off x="9330078" y="3021496"/>
            <a:ext cx="0" cy="4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680F76C-0BFE-42DC-BE43-224F8AD4F83C}"/>
              </a:ext>
            </a:extLst>
          </p:cNvPr>
          <p:cNvCxnSpPr>
            <a:cxnSpLocks/>
          </p:cNvCxnSpPr>
          <p:nvPr/>
        </p:nvCxnSpPr>
        <p:spPr>
          <a:xfrm flipH="1">
            <a:off x="7711936" y="4338649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40" y="2181886"/>
            <a:ext cx="4351023" cy="2283824"/>
          </a:xfrm>
        </p:spPr>
        <p:txBody>
          <a:bodyPr/>
          <a:lstStyle/>
          <a:p>
            <a:r>
              <a:rPr lang="en-US" dirty="0"/>
              <a:t>Observations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71321" y="1414049"/>
            <a:ext cx="4909862" cy="4920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chosen Home Credit Default Risk dataset from Kaggle which contains 2.68 GB of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/c/home-credit-default-risk/data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GCP offers free 300$ credit for 90 days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3B45E-D49F-4C24-BE51-18007DC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Implementations	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EF5C63-12DA-4190-9C74-67B8EED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F868F8A-19FE-4390-8E4F-2EFD04AB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1325922"/>
            <a:ext cx="5134916" cy="50483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cap="none" dirty="0" err="1" smtClean="0">
                <a:solidFill>
                  <a:schemeClr val="tx1"/>
                </a:solidFill>
              </a:rPr>
              <a:t>BigQuery</a:t>
            </a:r>
            <a:r>
              <a:rPr lang="en-IN" sz="1800" cap="none" dirty="0" smtClean="0">
                <a:solidFill>
                  <a:schemeClr val="tx1"/>
                </a:solidFill>
              </a:rPr>
              <a:t> basically being </a:t>
            </a:r>
            <a:r>
              <a:rPr lang="en-IN" sz="1800" cap="none" dirty="0" smtClean="0">
                <a:solidFill>
                  <a:schemeClr val="tx1"/>
                </a:solidFill>
              </a:rPr>
              <a:t>an end point query </a:t>
            </a:r>
            <a:r>
              <a:rPr lang="en-IN" sz="1800" cap="none" dirty="0" smtClean="0">
                <a:solidFill>
                  <a:schemeClr val="tx1"/>
                </a:solidFill>
              </a:rPr>
              <a:t>engine, we’ll be processing heavy memory and process intense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cap="none" dirty="0" smtClean="0">
                <a:solidFill>
                  <a:schemeClr val="tx1"/>
                </a:solidFill>
              </a:rPr>
              <a:t>Queries will be involving window functions on large data sets, multiple simple joins and complex joins including cross join and utilizations of Group by clauses.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cap="none" dirty="0" smtClean="0">
                <a:solidFill>
                  <a:schemeClr val="tx1"/>
                </a:solidFill>
              </a:rPr>
              <a:t>Comparisons will be performed on Distributed system cloud service (GCP), </a:t>
            </a:r>
            <a:r>
              <a:rPr lang="en-IN" sz="1800" cap="none" dirty="0" err="1">
                <a:solidFill>
                  <a:schemeClr val="tx1"/>
                </a:solidFill>
              </a:rPr>
              <a:t>postgresql</a:t>
            </a:r>
            <a:r>
              <a:rPr lang="en-IN" sz="1800" cap="none" dirty="0">
                <a:solidFill>
                  <a:schemeClr val="tx1"/>
                </a:solidFill>
              </a:rPr>
              <a:t> </a:t>
            </a:r>
            <a:r>
              <a:rPr lang="en-IN" sz="1800" cap="none" dirty="0" smtClean="0">
                <a:solidFill>
                  <a:schemeClr val="tx1"/>
                </a:solidFill>
              </a:rPr>
              <a:t>and Oracle single system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6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3B45E-D49F-4C24-BE51-18007DC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EF5C63-12DA-4190-9C74-67B8EED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F868F8A-19FE-4390-8E4F-2EFD04AB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1325922"/>
            <a:ext cx="5134916" cy="50483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What exactly we need to implement in GCP using distributed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79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1803</TotalTime>
  <Words>158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DSD - ASVS</vt:lpstr>
      <vt:lpstr>Agenda</vt:lpstr>
      <vt:lpstr>Overall Architecture – Google Cloud Platform</vt:lpstr>
      <vt:lpstr>Observations and Findings</vt:lpstr>
      <vt:lpstr>Implementations </vt:lpstr>
      <vt:lpstr>Questions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 - ASVS</dc:title>
  <dc:creator>Vishanth Surresh</dc:creator>
  <cp:lastModifiedBy>Microsoft Office User</cp:lastModifiedBy>
  <cp:revision>13</cp:revision>
  <dcterms:created xsi:type="dcterms:W3CDTF">2021-11-05T01:47:22Z</dcterms:created>
  <dcterms:modified xsi:type="dcterms:W3CDTF">2021-11-15T17:30:24Z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