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6"/>
  </p:notesMasterIdLst>
  <p:sldIdLst>
    <p:sldId id="256" r:id="rId3"/>
    <p:sldId id="260" r:id="rId4"/>
    <p:sldId id="616" r:id="rId5"/>
    <p:sldId id="617" r:id="rId6"/>
    <p:sldId id="618" r:id="rId7"/>
    <p:sldId id="619" r:id="rId8"/>
    <p:sldId id="620" r:id="rId9"/>
    <p:sldId id="621" r:id="rId10"/>
    <p:sldId id="622" r:id="rId11"/>
    <p:sldId id="623" r:id="rId12"/>
    <p:sldId id="624" r:id="rId13"/>
    <p:sldId id="625" r:id="rId14"/>
    <p:sldId id="615"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240" userDrawn="1">
          <p15:clr>
            <a:srgbClr val="A4A3A4"/>
          </p15:clr>
        </p15:guide>
        <p15:guide id="3"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BFF"/>
    <a:srgbClr val="484F9E"/>
    <a:srgbClr val="CDE0FF"/>
    <a:srgbClr val="0066FF"/>
    <a:srgbClr val="F3F8FF"/>
    <a:srgbClr val="E7F0FF"/>
    <a:srgbClr val="F9B334"/>
    <a:srgbClr val="BEBFD3"/>
    <a:srgbClr val="ACCBFF"/>
    <a:srgbClr val="8035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5" autoAdjust="0"/>
  </p:normalViewPr>
  <p:slideViewPr>
    <p:cSldViewPr snapToGrid="0" showGuides="1">
      <p:cViewPr varScale="1">
        <p:scale>
          <a:sx n="62" d="100"/>
          <a:sy n="62" d="100"/>
        </p:scale>
        <p:origin x="1020" y="60"/>
      </p:cViewPr>
      <p:guideLst>
        <p:guide orient="horz" pos="672"/>
        <p:guide pos="240"/>
        <p:guide orient="horz" pos="8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BB43C5-874B-4B61-B128-0FCFDC8FA91B}" type="doc">
      <dgm:prSet loTypeId="urn:microsoft.com/office/officeart/2005/8/layout/hList6" loCatId="list" qsTypeId="urn:microsoft.com/office/officeart/2005/8/quickstyle/simple2" qsCatId="simple" csTypeId="urn:microsoft.com/office/officeart/2005/8/colors/accent1_2" csCatId="accent1"/>
      <dgm:spPr/>
      <dgm:t>
        <a:bodyPr/>
        <a:lstStyle/>
        <a:p>
          <a:endParaRPr lang="en-IN"/>
        </a:p>
      </dgm:t>
    </dgm:pt>
    <dgm:pt modelId="{1B727CEF-B907-4152-A850-49C8B5099FCE}">
      <dgm:prSet/>
      <dgm:spPr/>
      <dgm:t>
        <a:bodyPr/>
        <a:lstStyle/>
        <a:p>
          <a:r>
            <a:rPr lang="en-US"/>
            <a:t>To develop an intelligent deep learning model that optimizes delivery routes for minimal carbon emissions. </a:t>
          </a:r>
          <a:endParaRPr lang="en-IN"/>
        </a:p>
      </dgm:t>
    </dgm:pt>
    <dgm:pt modelId="{82F47D87-A638-4E4D-8DF9-C04F0122F5E1}" type="parTrans" cxnId="{C7B8CDE5-888D-4D08-B78D-54E7D85A2244}">
      <dgm:prSet/>
      <dgm:spPr/>
      <dgm:t>
        <a:bodyPr/>
        <a:lstStyle/>
        <a:p>
          <a:endParaRPr lang="en-IN"/>
        </a:p>
      </dgm:t>
    </dgm:pt>
    <dgm:pt modelId="{DFD1086E-7E91-40EA-9B41-2C45E3A71DD9}" type="sibTrans" cxnId="{C7B8CDE5-888D-4D08-B78D-54E7D85A2244}">
      <dgm:prSet/>
      <dgm:spPr/>
      <dgm:t>
        <a:bodyPr/>
        <a:lstStyle/>
        <a:p>
          <a:endParaRPr lang="en-IN"/>
        </a:p>
      </dgm:t>
    </dgm:pt>
    <dgm:pt modelId="{CC4E0D88-EB8F-4114-A345-76C67E67533D}">
      <dgm:prSet/>
      <dgm:spPr/>
      <dgm:t>
        <a:bodyPr/>
        <a:lstStyle/>
        <a:p>
          <a:r>
            <a:rPr lang="en-US"/>
            <a:t>The model leverages route data, fuel usage, weather, traffic, and cargo weight to predict and reduce emissions. </a:t>
          </a:r>
          <a:endParaRPr lang="en-IN"/>
        </a:p>
      </dgm:t>
    </dgm:pt>
    <dgm:pt modelId="{E0583D37-89BB-48DC-A4B8-249BBF2ED290}" type="parTrans" cxnId="{D12EDC85-689D-4CAC-AC8D-4CAB0A232AE0}">
      <dgm:prSet/>
      <dgm:spPr/>
      <dgm:t>
        <a:bodyPr/>
        <a:lstStyle/>
        <a:p>
          <a:endParaRPr lang="en-IN"/>
        </a:p>
      </dgm:t>
    </dgm:pt>
    <dgm:pt modelId="{9F9435BC-3778-4043-9FFC-D0244917304F}" type="sibTrans" cxnId="{D12EDC85-689D-4CAC-AC8D-4CAB0A232AE0}">
      <dgm:prSet/>
      <dgm:spPr/>
      <dgm:t>
        <a:bodyPr/>
        <a:lstStyle/>
        <a:p>
          <a:endParaRPr lang="en-IN"/>
        </a:p>
      </dgm:t>
    </dgm:pt>
    <dgm:pt modelId="{F8A00057-F088-4E74-8543-676C6BDAEAE6}">
      <dgm:prSet/>
      <dgm:spPr/>
      <dgm:t>
        <a:bodyPr/>
        <a:lstStyle/>
        <a:p>
          <a:r>
            <a:rPr lang="en-US"/>
            <a:t>This approach supports sustainable logistics, enhances green compliance, and improves brand reputation while reducing environmental impact.</a:t>
          </a:r>
          <a:endParaRPr lang="en-IN"/>
        </a:p>
      </dgm:t>
    </dgm:pt>
    <dgm:pt modelId="{8E44CDA1-CA10-4712-B31E-C78304C70474}" type="parTrans" cxnId="{61D921CC-EA0D-4036-8D4F-4B0EF075F29C}">
      <dgm:prSet/>
      <dgm:spPr/>
      <dgm:t>
        <a:bodyPr/>
        <a:lstStyle/>
        <a:p>
          <a:endParaRPr lang="en-IN"/>
        </a:p>
      </dgm:t>
    </dgm:pt>
    <dgm:pt modelId="{EB378153-B945-4C4C-99A4-52CF44CB3B7A}" type="sibTrans" cxnId="{61D921CC-EA0D-4036-8D4F-4B0EF075F29C}">
      <dgm:prSet/>
      <dgm:spPr/>
      <dgm:t>
        <a:bodyPr/>
        <a:lstStyle/>
        <a:p>
          <a:endParaRPr lang="en-IN"/>
        </a:p>
      </dgm:t>
    </dgm:pt>
    <dgm:pt modelId="{E0E1DC72-8D94-4215-A942-35DA471F868B}" type="pres">
      <dgm:prSet presAssocID="{E4BB43C5-874B-4B61-B128-0FCFDC8FA91B}" presName="Name0" presStyleCnt="0">
        <dgm:presLayoutVars>
          <dgm:dir/>
          <dgm:resizeHandles val="exact"/>
        </dgm:presLayoutVars>
      </dgm:prSet>
      <dgm:spPr/>
    </dgm:pt>
    <dgm:pt modelId="{2DD5B629-0837-4435-B698-6373BFDE0910}" type="pres">
      <dgm:prSet presAssocID="{1B727CEF-B907-4152-A850-49C8B5099FCE}" presName="node" presStyleLbl="node1" presStyleIdx="0" presStyleCnt="3">
        <dgm:presLayoutVars>
          <dgm:bulletEnabled val="1"/>
        </dgm:presLayoutVars>
      </dgm:prSet>
      <dgm:spPr/>
    </dgm:pt>
    <dgm:pt modelId="{327B1B40-D661-4E70-8217-AAD6A05AC129}" type="pres">
      <dgm:prSet presAssocID="{DFD1086E-7E91-40EA-9B41-2C45E3A71DD9}" presName="sibTrans" presStyleCnt="0"/>
      <dgm:spPr/>
    </dgm:pt>
    <dgm:pt modelId="{230371B6-42B1-441B-B460-6A772AAC3B5C}" type="pres">
      <dgm:prSet presAssocID="{CC4E0D88-EB8F-4114-A345-76C67E67533D}" presName="node" presStyleLbl="node1" presStyleIdx="1" presStyleCnt="3">
        <dgm:presLayoutVars>
          <dgm:bulletEnabled val="1"/>
        </dgm:presLayoutVars>
      </dgm:prSet>
      <dgm:spPr/>
    </dgm:pt>
    <dgm:pt modelId="{C42B0A5B-24CE-4F83-8067-FC9400DD7C53}" type="pres">
      <dgm:prSet presAssocID="{9F9435BC-3778-4043-9FFC-D0244917304F}" presName="sibTrans" presStyleCnt="0"/>
      <dgm:spPr/>
    </dgm:pt>
    <dgm:pt modelId="{689714F6-186C-4214-8C34-D5B395B1C4BC}" type="pres">
      <dgm:prSet presAssocID="{F8A00057-F088-4E74-8543-676C6BDAEAE6}" presName="node" presStyleLbl="node1" presStyleIdx="2" presStyleCnt="3">
        <dgm:presLayoutVars>
          <dgm:bulletEnabled val="1"/>
        </dgm:presLayoutVars>
      </dgm:prSet>
      <dgm:spPr/>
    </dgm:pt>
  </dgm:ptLst>
  <dgm:cxnLst>
    <dgm:cxn modelId="{4246E41E-7220-481E-97BB-8B7DFC9863F5}" type="presOf" srcId="{CC4E0D88-EB8F-4114-A345-76C67E67533D}" destId="{230371B6-42B1-441B-B460-6A772AAC3B5C}" srcOrd="0" destOrd="0" presId="urn:microsoft.com/office/officeart/2005/8/layout/hList6"/>
    <dgm:cxn modelId="{69461742-9699-4FD6-A455-987588D6A94B}" type="presOf" srcId="{1B727CEF-B907-4152-A850-49C8B5099FCE}" destId="{2DD5B629-0837-4435-B698-6373BFDE0910}" srcOrd="0" destOrd="0" presId="urn:microsoft.com/office/officeart/2005/8/layout/hList6"/>
    <dgm:cxn modelId="{80B5796B-B95E-4307-B3AE-3EFDF2AC5153}" type="presOf" srcId="{F8A00057-F088-4E74-8543-676C6BDAEAE6}" destId="{689714F6-186C-4214-8C34-D5B395B1C4BC}" srcOrd="0" destOrd="0" presId="urn:microsoft.com/office/officeart/2005/8/layout/hList6"/>
    <dgm:cxn modelId="{D12EDC85-689D-4CAC-AC8D-4CAB0A232AE0}" srcId="{E4BB43C5-874B-4B61-B128-0FCFDC8FA91B}" destId="{CC4E0D88-EB8F-4114-A345-76C67E67533D}" srcOrd="1" destOrd="0" parTransId="{E0583D37-89BB-48DC-A4B8-249BBF2ED290}" sibTransId="{9F9435BC-3778-4043-9FFC-D0244917304F}"/>
    <dgm:cxn modelId="{61D921CC-EA0D-4036-8D4F-4B0EF075F29C}" srcId="{E4BB43C5-874B-4B61-B128-0FCFDC8FA91B}" destId="{F8A00057-F088-4E74-8543-676C6BDAEAE6}" srcOrd="2" destOrd="0" parTransId="{8E44CDA1-CA10-4712-B31E-C78304C70474}" sibTransId="{EB378153-B945-4C4C-99A4-52CF44CB3B7A}"/>
    <dgm:cxn modelId="{8B105ADB-DAB1-483D-86AA-94FDDA6DAD9D}" type="presOf" srcId="{E4BB43C5-874B-4B61-B128-0FCFDC8FA91B}" destId="{E0E1DC72-8D94-4215-A942-35DA471F868B}" srcOrd="0" destOrd="0" presId="urn:microsoft.com/office/officeart/2005/8/layout/hList6"/>
    <dgm:cxn modelId="{C7B8CDE5-888D-4D08-B78D-54E7D85A2244}" srcId="{E4BB43C5-874B-4B61-B128-0FCFDC8FA91B}" destId="{1B727CEF-B907-4152-A850-49C8B5099FCE}" srcOrd="0" destOrd="0" parTransId="{82F47D87-A638-4E4D-8DF9-C04F0122F5E1}" sibTransId="{DFD1086E-7E91-40EA-9B41-2C45E3A71DD9}"/>
    <dgm:cxn modelId="{C136244F-2F47-46F8-93A8-390E65BC2E54}" type="presParOf" srcId="{E0E1DC72-8D94-4215-A942-35DA471F868B}" destId="{2DD5B629-0837-4435-B698-6373BFDE0910}" srcOrd="0" destOrd="0" presId="urn:microsoft.com/office/officeart/2005/8/layout/hList6"/>
    <dgm:cxn modelId="{F7DBC669-DBE3-4E31-870B-A7E96890F1F1}" type="presParOf" srcId="{E0E1DC72-8D94-4215-A942-35DA471F868B}" destId="{327B1B40-D661-4E70-8217-AAD6A05AC129}" srcOrd="1" destOrd="0" presId="urn:microsoft.com/office/officeart/2005/8/layout/hList6"/>
    <dgm:cxn modelId="{8B95147A-F994-4B99-906B-2B1923CC29D7}" type="presParOf" srcId="{E0E1DC72-8D94-4215-A942-35DA471F868B}" destId="{230371B6-42B1-441B-B460-6A772AAC3B5C}" srcOrd="2" destOrd="0" presId="urn:microsoft.com/office/officeart/2005/8/layout/hList6"/>
    <dgm:cxn modelId="{638EC056-1F9A-45D2-A4C2-5886CC642ED4}" type="presParOf" srcId="{E0E1DC72-8D94-4215-A942-35DA471F868B}" destId="{C42B0A5B-24CE-4F83-8067-FC9400DD7C53}" srcOrd="3" destOrd="0" presId="urn:microsoft.com/office/officeart/2005/8/layout/hList6"/>
    <dgm:cxn modelId="{57F04548-984B-4A6A-A993-EFCCCC9E4705}" type="presParOf" srcId="{E0E1DC72-8D94-4215-A942-35DA471F868B}" destId="{689714F6-186C-4214-8C34-D5B395B1C4BC}" srcOrd="4"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3D7BF3-5AE8-432B-839F-AA6352ACFFE4}"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ACE68299-F3C3-427A-A1AC-2AFEBF7118A7}">
      <dgm:prSet/>
      <dgm:spPr/>
      <dgm:t>
        <a:bodyPr/>
        <a:lstStyle/>
        <a:p>
          <a:r>
            <a:rPr lang="en-US" b="1" i="0" baseline="0"/>
            <a:t>Data Overview:</a:t>
          </a:r>
          <a:r>
            <a:rPr lang="en-US" b="0" i="0" baseline="0"/>
            <a:t> Display data types, summary statistics, and check for missing values.</a:t>
          </a:r>
          <a:endParaRPr lang="en-IN"/>
        </a:p>
      </dgm:t>
    </dgm:pt>
    <dgm:pt modelId="{D74E4FB1-4E8A-433D-A954-54E3DD25A764}" type="parTrans" cxnId="{8B52EBAB-7061-4D07-99B5-13F4B82DC6EC}">
      <dgm:prSet/>
      <dgm:spPr/>
      <dgm:t>
        <a:bodyPr/>
        <a:lstStyle/>
        <a:p>
          <a:endParaRPr lang="en-IN"/>
        </a:p>
      </dgm:t>
    </dgm:pt>
    <dgm:pt modelId="{F703E28D-B792-4163-AA87-1303559D1428}" type="sibTrans" cxnId="{8B52EBAB-7061-4D07-99B5-13F4B82DC6EC}">
      <dgm:prSet/>
      <dgm:spPr/>
      <dgm:t>
        <a:bodyPr/>
        <a:lstStyle/>
        <a:p>
          <a:endParaRPr lang="en-IN"/>
        </a:p>
      </dgm:t>
    </dgm:pt>
    <dgm:pt modelId="{2B237991-0FFA-4170-96BE-E4D8530579B2}">
      <dgm:prSet/>
      <dgm:spPr/>
      <dgm:t>
        <a:bodyPr/>
        <a:lstStyle/>
        <a:p>
          <a:r>
            <a:rPr lang="en-US" b="1" i="0" baseline="0"/>
            <a:t>Feature Distributions:</a:t>
          </a:r>
          <a:r>
            <a:rPr lang="en-US" b="0" i="0" baseline="0"/>
            <a:t> Plot the distributions of each feature.</a:t>
          </a:r>
          <a:endParaRPr lang="en-IN"/>
        </a:p>
      </dgm:t>
    </dgm:pt>
    <dgm:pt modelId="{766AFCEC-283C-4916-90CD-B19B162A1FCD}" type="parTrans" cxnId="{5A2E4B5B-A9D8-4432-966B-94AB90060A95}">
      <dgm:prSet/>
      <dgm:spPr/>
      <dgm:t>
        <a:bodyPr/>
        <a:lstStyle/>
        <a:p>
          <a:endParaRPr lang="en-IN"/>
        </a:p>
      </dgm:t>
    </dgm:pt>
    <dgm:pt modelId="{1E1891E7-1669-4F0A-B1ED-8C007F8E7E0D}" type="sibTrans" cxnId="{5A2E4B5B-A9D8-4432-966B-94AB90060A95}">
      <dgm:prSet/>
      <dgm:spPr/>
      <dgm:t>
        <a:bodyPr/>
        <a:lstStyle/>
        <a:p>
          <a:endParaRPr lang="en-IN"/>
        </a:p>
      </dgm:t>
    </dgm:pt>
    <dgm:pt modelId="{6B0ACFC7-2F96-406A-B45B-6B877F7FD0AE}">
      <dgm:prSet/>
      <dgm:spPr/>
      <dgm:t>
        <a:bodyPr/>
        <a:lstStyle/>
        <a:p>
          <a:r>
            <a:rPr lang="en-US" b="1" i="0" baseline="0"/>
            <a:t>Correlation Analysis:</a:t>
          </a:r>
          <a:r>
            <a:rPr lang="en-US" b="0" i="0" baseline="0"/>
            <a:t> Display a heatmap to identify correlations between features and the target variable.</a:t>
          </a:r>
          <a:endParaRPr lang="en-IN"/>
        </a:p>
      </dgm:t>
    </dgm:pt>
    <dgm:pt modelId="{49D61FB7-01EE-4579-9DF6-E13C6E063590}" type="parTrans" cxnId="{2DDACD3C-EF69-4075-B4AD-AC6962939D96}">
      <dgm:prSet/>
      <dgm:spPr/>
      <dgm:t>
        <a:bodyPr/>
        <a:lstStyle/>
        <a:p>
          <a:endParaRPr lang="en-IN"/>
        </a:p>
      </dgm:t>
    </dgm:pt>
    <dgm:pt modelId="{7AB86669-AAA8-498E-A5B5-D207C353E211}" type="sibTrans" cxnId="{2DDACD3C-EF69-4075-B4AD-AC6962939D96}">
      <dgm:prSet/>
      <dgm:spPr/>
      <dgm:t>
        <a:bodyPr/>
        <a:lstStyle/>
        <a:p>
          <a:endParaRPr lang="en-IN"/>
        </a:p>
      </dgm:t>
    </dgm:pt>
    <dgm:pt modelId="{8F89F214-83CF-4840-8E8E-5CEFFBE0A674}">
      <dgm:prSet/>
      <dgm:spPr/>
      <dgm:t>
        <a:bodyPr/>
        <a:lstStyle/>
        <a:p>
          <a:r>
            <a:rPr lang="en-US" b="1" i="0" baseline="0"/>
            <a:t>Pair Plot:</a:t>
          </a:r>
          <a:r>
            <a:rPr lang="en-US" b="0" i="0" baseline="0"/>
            <a:t> Visualize pairwise relationships in the dataset.</a:t>
          </a:r>
          <a:endParaRPr lang="en-IN"/>
        </a:p>
      </dgm:t>
    </dgm:pt>
    <dgm:pt modelId="{5646DF45-E13F-499D-B50A-14EF780095DE}" type="parTrans" cxnId="{EB00C49C-E169-411F-AF5D-BD31473A0A78}">
      <dgm:prSet/>
      <dgm:spPr/>
      <dgm:t>
        <a:bodyPr/>
        <a:lstStyle/>
        <a:p>
          <a:endParaRPr lang="en-IN"/>
        </a:p>
      </dgm:t>
    </dgm:pt>
    <dgm:pt modelId="{4C533044-C445-45B1-AAE6-C648B3544A2B}" type="sibTrans" cxnId="{EB00C49C-E169-411F-AF5D-BD31473A0A78}">
      <dgm:prSet/>
      <dgm:spPr/>
      <dgm:t>
        <a:bodyPr/>
        <a:lstStyle/>
        <a:p>
          <a:endParaRPr lang="en-IN"/>
        </a:p>
      </dgm:t>
    </dgm:pt>
    <dgm:pt modelId="{8275BF56-BC52-4875-93C1-2D9724037880}">
      <dgm:prSet/>
      <dgm:spPr/>
      <dgm:t>
        <a:bodyPr/>
        <a:lstStyle/>
        <a:p>
          <a:r>
            <a:rPr lang="en-US" b="1" i="0" baseline="0"/>
            <a:t>Outlier Detection:</a:t>
          </a:r>
          <a:r>
            <a:rPr lang="en-US" b="0" i="0" baseline="0"/>
            <a:t> Identify potential outliers in key features.</a:t>
          </a:r>
          <a:endParaRPr lang="en-IN"/>
        </a:p>
      </dgm:t>
    </dgm:pt>
    <dgm:pt modelId="{5C4F6ABD-4A9A-49CC-9DAC-836F8ED1A737}" type="parTrans" cxnId="{6A107EB8-FBC0-4F90-AE10-CC6860C5247C}">
      <dgm:prSet/>
      <dgm:spPr/>
      <dgm:t>
        <a:bodyPr/>
        <a:lstStyle/>
        <a:p>
          <a:endParaRPr lang="en-IN"/>
        </a:p>
      </dgm:t>
    </dgm:pt>
    <dgm:pt modelId="{D3F6F2DD-00D4-4E9A-A0AE-4237F3E3E82A}" type="sibTrans" cxnId="{6A107EB8-FBC0-4F90-AE10-CC6860C5247C}">
      <dgm:prSet/>
      <dgm:spPr/>
      <dgm:t>
        <a:bodyPr/>
        <a:lstStyle/>
        <a:p>
          <a:endParaRPr lang="en-IN"/>
        </a:p>
      </dgm:t>
    </dgm:pt>
    <dgm:pt modelId="{2CA659E6-8466-4240-96AD-6B407346C4A5}" type="pres">
      <dgm:prSet presAssocID="{D43D7BF3-5AE8-432B-839F-AA6352ACFFE4}" presName="CompostProcess" presStyleCnt="0">
        <dgm:presLayoutVars>
          <dgm:dir/>
          <dgm:resizeHandles val="exact"/>
        </dgm:presLayoutVars>
      </dgm:prSet>
      <dgm:spPr/>
    </dgm:pt>
    <dgm:pt modelId="{A055D8D9-B570-409A-B4F8-4DC1832CD183}" type="pres">
      <dgm:prSet presAssocID="{D43D7BF3-5AE8-432B-839F-AA6352ACFFE4}" presName="arrow" presStyleLbl="bgShp" presStyleIdx="0" presStyleCnt="1"/>
      <dgm:spPr/>
    </dgm:pt>
    <dgm:pt modelId="{E7E75BDA-8FE2-4F37-BEF1-977B7A251550}" type="pres">
      <dgm:prSet presAssocID="{D43D7BF3-5AE8-432B-839F-AA6352ACFFE4}" presName="linearProcess" presStyleCnt="0"/>
      <dgm:spPr/>
    </dgm:pt>
    <dgm:pt modelId="{6C086576-8185-4A86-B19A-1228CDA5D2E4}" type="pres">
      <dgm:prSet presAssocID="{ACE68299-F3C3-427A-A1AC-2AFEBF7118A7}" presName="textNode" presStyleLbl="node1" presStyleIdx="0" presStyleCnt="5">
        <dgm:presLayoutVars>
          <dgm:bulletEnabled val="1"/>
        </dgm:presLayoutVars>
      </dgm:prSet>
      <dgm:spPr/>
    </dgm:pt>
    <dgm:pt modelId="{C6F8D79A-2897-4373-AFF0-B282FF93559A}" type="pres">
      <dgm:prSet presAssocID="{F703E28D-B792-4163-AA87-1303559D1428}" presName="sibTrans" presStyleCnt="0"/>
      <dgm:spPr/>
    </dgm:pt>
    <dgm:pt modelId="{9C91EA2F-3B9B-48A0-9C41-578FF6B0E78A}" type="pres">
      <dgm:prSet presAssocID="{2B237991-0FFA-4170-96BE-E4D8530579B2}" presName="textNode" presStyleLbl="node1" presStyleIdx="1" presStyleCnt="5">
        <dgm:presLayoutVars>
          <dgm:bulletEnabled val="1"/>
        </dgm:presLayoutVars>
      </dgm:prSet>
      <dgm:spPr/>
    </dgm:pt>
    <dgm:pt modelId="{6CB0B9AE-FC91-4EBB-AC0B-2FB2848B85D8}" type="pres">
      <dgm:prSet presAssocID="{1E1891E7-1669-4F0A-B1ED-8C007F8E7E0D}" presName="sibTrans" presStyleCnt="0"/>
      <dgm:spPr/>
    </dgm:pt>
    <dgm:pt modelId="{E2131094-D642-4549-8C0B-7DA3DFC98EBC}" type="pres">
      <dgm:prSet presAssocID="{6B0ACFC7-2F96-406A-B45B-6B877F7FD0AE}" presName="textNode" presStyleLbl="node1" presStyleIdx="2" presStyleCnt="5">
        <dgm:presLayoutVars>
          <dgm:bulletEnabled val="1"/>
        </dgm:presLayoutVars>
      </dgm:prSet>
      <dgm:spPr/>
    </dgm:pt>
    <dgm:pt modelId="{604AAB82-599A-4023-A586-84CCD87C3899}" type="pres">
      <dgm:prSet presAssocID="{7AB86669-AAA8-498E-A5B5-D207C353E211}" presName="sibTrans" presStyleCnt="0"/>
      <dgm:spPr/>
    </dgm:pt>
    <dgm:pt modelId="{0694B398-9281-4811-A7A6-AE9F58F9F2B0}" type="pres">
      <dgm:prSet presAssocID="{8F89F214-83CF-4840-8E8E-5CEFFBE0A674}" presName="textNode" presStyleLbl="node1" presStyleIdx="3" presStyleCnt="5">
        <dgm:presLayoutVars>
          <dgm:bulletEnabled val="1"/>
        </dgm:presLayoutVars>
      </dgm:prSet>
      <dgm:spPr/>
    </dgm:pt>
    <dgm:pt modelId="{60408723-2D99-4BA0-8169-88F62394F6E9}" type="pres">
      <dgm:prSet presAssocID="{4C533044-C445-45B1-AAE6-C648B3544A2B}" presName="sibTrans" presStyleCnt="0"/>
      <dgm:spPr/>
    </dgm:pt>
    <dgm:pt modelId="{4153871D-A912-4D88-8E30-8EF94CA2612A}" type="pres">
      <dgm:prSet presAssocID="{8275BF56-BC52-4875-93C1-2D9724037880}" presName="textNode" presStyleLbl="node1" presStyleIdx="4" presStyleCnt="5">
        <dgm:presLayoutVars>
          <dgm:bulletEnabled val="1"/>
        </dgm:presLayoutVars>
      </dgm:prSet>
      <dgm:spPr/>
    </dgm:pt>
  </dgm:ptLst>
  <dgm:cxnLst>
    <dgm:cxn modelId="{2DDACD3C-EF69-4075-B4AD-AC6962939D96}" srcId="{D43D7BF3-5AE8-432B-839F-AA6352ACFFE4}" destId="{6B0ACFC7-2F96-406A-B45B-6B877F7FD0AE}" srcOrd="2" destOrd="0" parTransId="{49D61FB7-01EE-4579-9DF6-E13C6E063590}" sibTransId="{7AB86669-AAA8-498E-A5B5-D207C353E211}"/>
    <dgm:cxn modelId="{5A2E4B5B-A9D8-4432-966B-94AB90060A95}" srcId="{D43D7BF3-5AE8-432B-839F-AA6352ACFFE4}" destId="{2B237991-0FFA-4170-96BE-E4D8530579B2}" srcOrd="1" destOrd="0" parTransId="{766AFCEC-283C-4916-90CD-B19B162A1FCD}" sibTransId="{1E1891E7-1669-4F0A-B1ED-8C007F8E7E0D}"/>
    <dgm:cxn modelId="{FEB75D64-B59F-4D7A-B42D-CDA13F5484C5}" type="presOf" srcId="{D43D7BF3-5AE8-432B-839F-AA6352ACFFE4}" destId="{2CA659E6-8466-4240-96AD-6B407346C4A5}" srcOrd="0" destOrd="0" presId="urn:microsoft.com/office/officeart/2005/8/layout/hProcess9"/>
    <dgm:cxn modelId="{35B0BF44-31E6-402E-8802-B6C55DD68A20}" type="presOf" srcId="{2B237991-0FFA-4170-96BE-E4D8530579B2}" destId="{9C91EA2F-3B9B-48A0-9C41-578FF6B0E78A}" srcOrd="0" destOrd="0" presId="urn:microsoft.com/office/officeart/2005/8/layout/hProcess9"/>
    <dgm:cxn modelId="{DB84CB6B-55C8-4FE4-BD4E-3078110DC0C4}" type="presOf" srcId="{ACE68299-F3C3-427A-A1AC-2AFEBF7118A7}" destId="{6C086576-8185-4A86-B19A-1228CDA5D2E4}" srcOrd="0" destOrd="0" presId="urn:microsoft.com/office/officeart/2005/8/layout/hProcess9"/>
    <dgm:cxn modelId="{5513757F-AADB-40A5-A392-335572E41FAE}" type="presOf" srcId="{8F89F214-83CF-4840-8E8E-5CEFFBE0A674}" destId="{0694B398-9281-4811-A7A6-AE9F58F9F2B0}" srcOrd="0" destOrd="0" presId="urn:microsoft.com/office/officeart/2005/8/layout/hProcess9"/>
    <dgm:cxn modelId="{46A60383-128B-405E-B56E-E1262E41A194}" type="presOf" srcId="{6B0ACFC7-2F96-406A-B45B-6B877F7FD0AE}" destId="{E2131094-D642-4549-8C0B-7DA3DFC98EBC}" srcOrd="0" destOrd="0" presId="urn:microsoft.com/office/officeart/2005/8/layout/hProcess9"/>
    <dgm:cxn modelId="{EB00C49C-E169-411F-AF5D-BD31473A0A78}" srcId="{D43D7BF3-5AE8-432B-839F-AA6352ACFFE4}" destId="{8F89F214-83CF-4840-8E8E-5CEFFBE0A674}" srcOrd="3" destOrd="0" parTransId="{5646DF45-E13F-499D-B50A-14EF780095DE}" sibTransId="{4C533044-C445-45B1-AAE6-C648B3544A2B}"/>
    <dgm:cxn modelId="{8B52EBAB-7061-4D07-99B5-13F4B82DC6EC}" srcId="{D43D7BF3-5AE8-432B-839F-AA6352ACFFE4}" destId="{ACE68299-F3C3-427A-A1AC-2AFEBF7118A7}" srcOrd="0" destOrd="0" parTransId="{D74E4FB1-4E8A-433D-A954-54E3DD25A764}" sibTransId="{F703E28D-B792-4163-AA87-1303559D1428}"/>
    <dgm:cxn modelId="{6A107EB8-FBC0-4F90-AE10-CC6860C5247C}" srcId="{D43D7BF3-5AE8-432B-839F-AA6352ACFFE4}" destId="{8275BF56-BC52-4875-93C1-2D9724037880}" srcOrd="4" destOrd="0" parTransId="{5C4F6ABD-4A9A-49CC-9DAC-836F8ED1A737}" sibTransId="{D3F6F2DD-00D4-4E9A-A0AE-4237F3E3E82A}"/>
    <dgm:cxn modelId="{A6ACF4B8-4BBB-441C-B3B9-69916CC861D7}" type="presOf" srcId="{8275BF56-BC52-4875-93C1-2D9724037880}" destId="{4153871D-A912-4D88-8E30-8EF94CA2612A}" srcOrd="0" destOrd="0" presId="urn:microsoft.com/office/officeart/2005/8/layout/hProcess9"/>
    <dgm:cxn modelId="{3253731A-B974-4191-94CA-6B6790E8895F}" type="presParOf" srcId="{2CA659E6-8466-4240-96AD-6B407346C4A5}" destId="{A055D8D9-B570-409A-B4F8-4DC1832CD183}" srcOrd="0" destOrd="0" presId="urn:microsoft.com/office/officeart/2005/8/layout/hProcess9"/>
    <dgm:cxn modelId="{7C59FA3C-4F59-4A3F-9266-A0025D8EFBCC}" type="presParOf" srcId="{2CA659E6-8466-4240-96AD-6B407346C4A5}" destId="{E7E75BDA-8FE2-4F37-BEF1-977B7A251550}" srcOrd="1" destOrd="0" presId="urn:microsoft.com/office/officeart/2005/8/layout/hProcess9"/>
    <dgm:cxn modelId="{EB517405-94AF-43C1-970C-0E2A5A6DF7B3}" type="presParOf" srcId="{E7E75BDA-8FE2-4F37-BEF1-977B7A251550}" destId="{6C086576-8185-4A86-B19A-1228CDA5D2E4}" srcOrd="0" destOrd="0" presId="urn:microsoft.com/office/officeart/2005/8/layout/hProcess9"/>
    <dgm:cxn modelId="{394AC2DD-2EE0-4ED8-BBEB-DC0995DAB1AE}" type="presParOf" srcId="{E7E75BDA-8FE2-4F37-BEF1-977B7A251550}" destId="{C6F8D79A-2897-4373-AFF0-B282FF93559A}" srcOrd="1" destOrd="0" presId="urn:microsoft.com/office/officeart/2005/8/layout/hProcess9"/>
    <dgm:cxn modelId="{C7E57D58-657F-4E02-8553-CBA8B3E39476}" type="presParOf" srcId="{E7E75BDA-8FE2-4F37-BEF1-977B7A251550}" destId="{9C91EA2F-3B9B-48A0-9C41-578FF6B0E78A}" srcOrd="2" destOrd="0" presId="urn:microsoft.com/office/officeart/2005/8/layout/hProcess9"/>
    <dgm:cxn modelId="{AF0A0496-56ED-4CA3-8022-59725E288029}" type="presParOf" srcId="{E7E75BDA-8FE2-4F37-BEF1-977B7A251550}" destId="{6CB0B9AE-FC91-4EBB-AC0B-2FB2848B85D8}" srcOrd="3" destOrd="0" presId="urn:microsoft.com/office/officeart/2005/8/layout/hProcess9"/>
    <dgm:cxn modelId="{7212D383-A2D7-4E2F-94AF-50924E0A9C7D}" type="presParOf" srcId="{E7E75BDA-8FE2-4F37-BEF1-977B7A251550}" destId="{E2131094-D642-4549-8C0B-7DA3DFC98EBC}" srcOrd="4" destOrd="0" presId="urn:microsoft.com/office/officeart/2005/8/layout/hProcess9"/>
    <dgm:cxn modelId="{6CA2950E-2735-481B-BCBC-27DE67005717}" type="presParOf" srcId="{E7E75BDA-8FE2-4F37-BEF1-977B7A251550}" destId="{604AAB82-599A-4023-A586-84CCD87C3899}" srcOrd="5" destOrd="0" presId="urn:microsoft.com/office/officeart/2005/8/layout/hProcess9"/>
    <dgm:cxn modelId="{68A19B3D-769F-47E6-B5AB-5F3014FDCC00}" type="presParOf" srcId="{E7E75BDA-8FE2-4F37-BEF1-977B7A251550}" destId="{0694B398-9281-4811-A7A6-AE9F58F9F2B0}" srcOrd="6" destOrd="0" presId="urn:microsoft.com/office/officeart/2005/8/layout/hProcess9"/>
    <dgm:cxn modelId="{489E5252-7C03-4F9D-9DD5-BEF6AB6ECEDC}" type="presParOf" srcId="{E7E75BDA-8FE2-4F37-BEF1-977B7A251550}" destId="{60408723-2D99-4BA0-8169-88F62394F6E9}" srcOrd="7" destOrd="0" presId="urn:microsoft.com/office/officeart/2005/8/layout/hProcess9"/>
    <dgm:cxn modelId="{E3256D7B-989A-43E3-AB99-CF17F3248CE0}" type="presParOf" srcId="{E7E75BDA-8FE2-4F37-BEF1-977B7A251550}" destId="{4153871D-A912-4D88-8E30-8EF94CA2612A}"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DFD679-D09D-4EB5-8827-9A661CE1352E}" type="doc">
      <dgm:prSet loTypeId="urn:diagrams.loki3.com/VaryingWidthList" loCatId="list" qsTypeId="urn:microsoft.com/office/officeart/2005/8/quickstyle/simple1" qsCatId="simple" csTypeId="urn:microsoft.com/office/officeart/2005/8/colors/colorful2" csCatId="colorful"/>
      <dgm:spPr/>
      <dgm:t>
        <a:bodyPr/>
        <a:lstStyle/>
        <a:p>
          <a:endParaRPr lang="en-IN"/>
        </a:p>
      </dgm:t>
    </dgm:pt>
    <dgm:pt modelId="{8493CCFE-B8FD-4DA6-83CB-725AFFFE1FCB}">
      <dgm:prSet/>
      <dgm:spPr/>
      <dgm:t>
        <a:bodyPr/>
        <a:lstStyle/>
        <a:p>
          <a:r>
            <a:rPr lang="en-US" b="1"/>
            <a:t>Input Layer:</a:t>
          </a:r>
          <a:r>
            <a:rPr lang="en-US"/>
            <a:t> Accepts multi-dimensional sequential data including route details, fuel consumption, weather conditions, traffic patterns, and cargo weight.</a:t>
          </a:r>
          <a:endParaRPr lang="en-IN"/>
        </a:p>
      </dgm:t>
    </dgm:pt>
    <dgm:pt modelId="{81AD15A4-4FB9-424C-9161-31AA688EE8A8}" type="parTrans" cxnId="{4FF458B8-7B69-4D9D-A90B-8AE50DE71456}">
      <dgm:prSet/>
      <dgm:spPr/>
      <dgm:t>
        <a:bodyPr/>
        <a:lstStyle/>
        <a:p>
          <a:endParaRPr lang="en-IN"/>
        </a:p>
      </dgm:t>
    </dgm:pt>
    <dgm:pt modelId="{E220FEF3-93AB-4C96-A776-FD957A236DF5}" type="sibTrans" cxnId="{4FF458B8-7B69-4D9D-A90B-8AE50DE71456}">
      <dgm:prSet/>
      <dgm:spPr/>
      <dgm:t>
        <a:bodyPr/>
        <a:lstStyle/>
        <a:p>
          <a:endParaRPr lang="en-IN"/>
        </a:p>
      </dgm:t>
    </dgm:pt>
    <dgm:pt modelId="{8EDAC168-8A47-4E6F-80F8-453B5FD43666}">
      <dgm:prSet/>
      <dgm:spPr/>
      <dgm:t>
        <a:bodyPr/>
        <a:lstStyle/>
        <a:p>
          <a:r>
            <a:rPr lang="en-US" b="1" dirty="0"/>
            <a:t>Recurrent Layers:</a:t>
          </a:r>
          <a:r>
            <a:rPr lang="en-US" dirty="0"/>
            <a:t> GRU or LSTM layers capture temporal dependencies and variations in traffic and weather that influence emissions.</a:t>
          </a:r>
          <a:endParaRPr lang="en-IN" dirty="0"/>
        </a:p>
      </dgm:t>
    </dgm:pt>
    <dgm:pt modelId="{15D2F812-D07F-4C04-B370-F43902BB896D}" type="parTrans" cxnId="{BAAEF4B6-6B15-458A-B2F6-E800426CACED}">
      <dgm:prSet/>
      <dgm:spPr/>
      <dgm:t>
        <a:bodyPr/>
        <a:lstStyle/>
        <a:p>
          <a:endParaRPr lang="en-IN"/>
        </a:p>
      </dgm:t>
    </dgm:pt>
    <dgm:pt modelId="{822BD0DB-D5A8-4FFF-B60F-36A7D140C962}" type="sibTrans" cxnId="{BAAEF4B6-6B15-458A-B2F6-E800426CACED}">
      <dgm:prSet/>
      <dgm:spPr/>
      <dgm:t>
        <a:bodyPr/>
        <a:lstStyle/>
        <a:p>
          <a:endParaRPr lang="en-IN"/>
        </a:p>
      </dgm:t>
    </dgm:pt>
    <dgm:pt modelId="{35431990-836E-4C60-B881-ACE048813E6B}">
      <dgm:prSet/>
      <dgm:spPr/>
      <dgm:t>
        <a:bodyPr/>
        <a:lstStyle/>
        <a:p>
          <a:r>
            <a:rPr lang="en-US" b="1"/>
            <a:t>Dense Layers:</a:t>
          </a:r>
          <a:r>
            <a:rPr lang="en-US"/>
            <a:t> Fully connected layers process the extracted features to predict carbon emissions accurately.</a:t>
          </a:r>
          <a:endParaRPr lang="en-IN"/>
        </a:p>
      </dgm:t>
    </dgm:pt>
    <dgm:pt modelId="{B264871D-E4F8-4D9F-9122-A1F954430DEE}" type="parTrans" cxnId="{AD459CE7-C912-4322-90FD-224AB4B95AE6}">
      <dgm:prSet/>
      <dgm:spPr/>
      <dgm:t>
        <a:bodyPr/>
        <a:lstStyle/>
        <a:p>
          <a:endParaRPr lang="en-IN"/>
        </a:p>
      </dgm:t>
    </dgm:pt>
    <dgm:pt modelId="{CA677A81-231C-45A5-B75E-60D82459F396}" type="sibTrans" cxnId="{AD459CE7-C912-4322-90FD-224AB4B95AE6}">
      <dgm:prSet/>
      <dgm:spPr/>
      <dgm:t>
        <a:bodyPr/>
        <a:lstStyle/>
        <a:p>
          <a:endParaRPr lang="en-IN"/>
        </a:p>
      </dgm:t>
    </dgm:pt>
    <dgm:pt modelId="{38413030-214F-4198-BE94-D6BA31288A28}">
      <dgm:prSet/>
      <dgm:spPr/>
      <dgm:t>
        <a:bodyPr/>
        <a:lstStyle/>
        <a:p>
          <a:r>
            <a:rPr lang="en-US" b="1" dirty="0"/>
            <a:t>Output Layer:</a:t>
          </a:r>
          <a:r>
            <a:rPr lang="en-US" dirty="0"/>
            <a:t> Produces a scalar value estimating the carbon footprint for the given delivery route.</a:t>
          </a:r>
          <a:endParaRPr lang="en-IN" dirty="0"/>
        </a:p>
      </dgm:t>
    </dgm:pt>
    <dgm:pt modelId="{7B3120FA-0620-4A7A-90A3-965A4D4E699D}" type="parTrans" cxnId="{496DD3E2-18AD-49F2-9805-A36CE8E4DA0F}">
      <dgm:prSet/>
      <dgm:spPr/>
      <dgm:t>
        <a:bodyPr/>
        <a:lstStyle/>
        <a:p>
          <a:endParaRPr lang="en-IN"/>
        </a:p>
      </dgm:t>
    </dgm:pt>
    <dgm:pt modelId="{DB219CC8-FA1E-4BB5-A4C7-CED6168CE45B}" type="sibTrans" cxnId="{496DD3E2-18AD-49F2-9805-A36CE8E4DA0F}">
      <dgm:prSet/>
      <dgm:spPr/>
      <dgm:t>
        <a:bodyPr/>
        <a:lstStyle/>
        <a:p>
          <a:endParaRPr lang="en-IN"/>
        </a:p>
      </dgm:t>
    </dgm:pt>
    <dgm:pt modelId="{97D9EA0B-035C-4502-9A2B-A07FB08544AF}">
      <dgm:prSet/>
      <dgm:spPr/>
      <dgm:t>
        <a:bodyPr/>
        <a:lstStyle/>
        <a:p>
          <a:r>
            <a:rPr lang="en-US" b="1"/>
            <a:t>Optimization &amp; Regularization:</a:t>
          </a:r>
          <a:r>
            <a:rPr lang="en-US"/>
            <a:t> Uses techniques like Adam optimizer, dropout, and learning rate scheduling to improve model accuracy and prevent overfitting.</a:t>
          </a:r>
          <a:endParaRPr lang="en-IN"/>
        </a:p>
      </dgm:t>
    </dgm:pt>
    <dgm:pt modelId="{C873EA7D-13A2-41AF-B5CB-8B9BB4D2BE50}" type="parTrans" cxnId="{C15849C8-8947-4529-A751-9507A1BAA922}">
      <dgm:prSet/>
      <dgm:spPr/>
      <dgm:t>
        <a:bodyPr/>
        <a:lstStyle/>
        <a:p>
          <a:endParaRPr lang="en-IN"/>
        </a:p>
      </dgm:t>
    </dgm:pt>
    <dgm:pt modelId="{C918BEBA-33CC-4C67-8E8C-A127EA639F64}" type="sibTrans" cxnId="{C15849C8-8947-4529-A751-9507A1BAA922}">
      <dgm:prSet/>
      <dgm:spPr/>
      <dgm:t>
        <a:bodyPr/>
        <a:lstStyle/>
        <a:p>
          <a:endParaRPr lang="en-IN"/>
        </a:p>
      </dgm:t>
    </dgm:pt>
    <dgm:pt modelId="{76F7F405-0D2B-41A7-BA14-FA26213DC119}" type="pres">
      <dgm:prSet presAssocID="{D2DFD679-D09D-4EB5-8827-9A661CE1352E}" presName="Name0" presStyleCnt="0">
        <dgm:presLayoutVars>
          <dgm:resizeHandles/>
        </dgm:presLayoutVars>
      </dgm:prSet>
      <dgm:spPr/>
    </dgm:pt>
    <dgm:pt modelId="{64670CC6-C863-4A53-8929-D501A5F95944}" type="pres">
      <dgm:prSet presAssocID="{8493CCFE-B8FD-4DA6-83CB-725AFFFE1FCB}" presName="text" presStyleLbl="node1" presStyleIdx="0" presStyleCnt="5">
        <dgm:presLayoutVars>
          <dgm:bulletEnabled val="1"/>
        </dgm:presLayoutVars>
      </dgm:prSet>
      <dgm:spPr/>
    </dgm:pt>
    <dgm:pt modelId="{33E2B2C2-B5A1-49F8-A71C-4B7B1271AD4A}" type="pres">
      <dgm:prSet presAssocID="{E220FEF3-93AB-4C96-A776-FD957A236DF5}" presName="space" presStyleCnt="0"/>
      <dgm:spPr/>
    </dgm:pt>
    <dgm:pt modelId="{10019BE9-D5B4-4906-9739-0B642421DC1F}" type="pres">
      <dgm:prSet presAssocID="{8EDAC168-8A47-4E6F-80F8-453B5FD43666}" presName="text" presStyleLbl="node1" presStyleIdx="1" presStyleCnt="5">
        <dgm:presLayoutVars>
          <dgm:bulletEnabled val="1"/>
        </dgm:presLayoutVars>
      </dgm:prSet>
      <dgm:spPr/>
    </dgm:pt>
    <dgm:pt modelId="{41C3A2C0-E360-4484-B05C-E36CD3A0D332}" type="pres">
      <dgm:prSet presAssocID="{822BD0DB-D5A8-4FFF-B60F-36A7D140C962}" presName="space" presStyleCnt="0"/>
      <dgm:spPr/>
    </dgm:pt>
    <dgm:pt modelId="{E153D313-461F-4A27-ADA0-32DE900D4D93}" type="pres">
      <dgm:prSet presAssocID="{35431990-836E-4C60-B881-ACE048813E6B}" presName="text" presStyleLbl="node1" presStyleIdx="2" presStyleCnt="5">
        <dgm:presLayoutVars>
          <dgm:bulletEnabled val="1"/>
        </dgm:presLayoutVars>
      </dgm:prSet>
      <dgm:spPr/>
    </dgm:pt>
    <dgm:pt modelId="{4E85000D-5732-4EB7-96EB-AD2EBEC06004}" type="pres">
      <dgm:prSet presAssocID="{CA677A81-231C-45A5-B75E-60D82459F396}" presName="space" presStyleCnt="0"/>
      <dgm:spPr/>
    </dgm:pt>
    <dgm:pt modelId="{AE8C79EE-7358-4F55-A9E6-1B3018E8F336}" type="pres">
      <dgm:prSet presAssocID="{38413030-214F-4198-BE94-D6BA31288A28}" presName="text" presStyleLbl="node1" presStyleIdx="3" presStyleCnt="5">
        <dgm:presLayoutVars>
          <dgm:bulletEnabled val="1"/>
        </dgm:presLayoutVars>
      </dgm:prSet>
      <dgm:spPr/>
    </dgm:pt>
    <dgm:pt modelId="{5C5B0E51-ADCD-414E-A2EC-C5A4F111B536}" type="pres">
      <dgm:prSet presAssocID="{DB219CC8-FA1E-4BB5-A4C7-CED6168CE45B}" presName="space" presStyleCnt="0"/>
      <dgm:spPr/>
    </dgm:pt>
    <dgm:pt modelId="{B5C1017B-B03B-4242-92D2-01735777322C}" type="pres">
      <dgm:prSet presAssocID="{97D9EA0B-035C-4502-9A2B-A07FB08544AF}" presName="text" presStyleLbl="node1" presStyleIdx="4" presStyleCnt="5">
        <dgm:presLayoutVars>
          <dgm:bulletEnabled val="1"/>
        </dgm:presLayoutVars>
      </dgm:prSet>
      <dgm:spPr/>
    </dgm:pt>
  </dgm:ptLst>
  <dgm:cxnLst>
    <dgm:cxn modelId="{DCDBB369-ECAA-4C57-87E1-6937276A7F16}" type="presOf" srcId="{97D9EA0B-035C-4502-9A2B-A07FB08544AF}" destId="{B5C1017B-B03B-4242-92D2-01735777322C}" srcOrd="0" destOrd="0" presId="urn:diagrams.loki3.com/VaryingWidthList"/>
    <dgm:cxn modelId="{429D4CB4-0E80-4B0A-ABCA-5ABD4C4D7714}" type="presOf" srcId="{38413030-214F-4198-BE94-D6BA31288A28}" destId="{AE8C79EE-7358-4F55-A9E6-1B3018E8F336}" srcOrd="0" destOrd="0" presId="urn:diagrams.loki3.com/VaryingWidthList"/>
    <dgm:cxn modelId="{BAAEF4B6-6B15-458A-B2F6-E800426CACED}" srcId="{D2DFD679-D09D-4EB5-8827-9A661CE1352E}" destId="{8EDAC168-8A47-4E6F-80F8-453B5FD43666}" srcOrd="1" destOrd="0" parTransId="{15D2F812-D07F-4C04-B370-F43902BB896D}" sibTransId="{822BD0DB-D5A8-4FFF-B60F-36A7D140C962}"/>
    <dgm:cxn modelId="{4FF458B8-7B69-4D9D-A90B-8AE50DE71456}" srcId="{D2DFD679-D09D-4EB5-8827-9A661CE1352E}" destId="{8493CCFE-B8FD-4DA6-83CB-725AFFFE1FCB}" srcOrd="0" destOrd="0" parTransId="{81AD15A4-4FB9-424C-9161-31AA688EE8A8}" sibTransId="{E220FEF3-93AB-4C96-A776-FD957A236DF5}"/>
    <dgm:cxn modelId="{C15849C8-8947-4529-A751-9507A1BAA922}" srcId="{D2DFD679-D09D-4EB5-8827-9A661CE1352E}" destId="{97D9EA0B-035C-4502-9A2B-A07FB08544AF}" srcOrd="4" destOrd="0" parTransId="{C873EA7D-13A2-41AF-B5CB-8B9BB4D2BE50}" sibTransId="{C918BEBA-33CC-4C67-8E8C-A127EA639F64}"/>
    <dgm:cxn modelId="{0821A6CF-45B7-4ED8-8696-519987D8D811}" type="presOf" srcId="{35431990-836E-4C60-B881-ACE048813E6B}" destId="{E153D313-461F-4A27-ADA0-32DE900D4D93}" srcOrd="0" destOrd="0" presId="urn:diagrams.loki3.com/VaryingWidthList"/>
    <dgm:cxn modelId="{46B0FFD2-39C3-4DA8-B993-97769BCA0DCA}" type="presOf" srcId="{8493CCFE-B8FD-4DA6-83CB-725AFFFE1FCB}" destId="{64670CC6-C863-4A53-8929-D501A5F95944}" srcOrd="0" destOrd="0" presId="urn:diagrams.loki3.com/VaryingWidthList"/>
    <dgm:cxn modelId="{1715BFD5-38CE-4FBC-8F59-A0307FAF602F}" type="presOf" srcId="{D2DFD679-D09D-4EB5-8827-9A661CE1352E}" destId="{76F7F405-0D2B-41A7-BA14-FA26213DC119}" srcOrd="0" destOrd="0" presId="urn:diagrams.loki3.com/VaryingWidthList"/>
    <dgm:cxn modelId="{496DD3E2-18AD-49F2-9805-A36CE8E4DA0F}" srcId="{D2DFD679-D09D-4EB5-8827-9A661CE1352E}" destId="{38413030-214F-4198-BE94-D6BA31288A28}" srcOrd="3" destOrd="0" parTransId="{7B3120FA-0620-4A7A-90A3-965A4D4E699D}" sibTransId="{DB219CC8-FA1E-4BB5-A4C7-CED6168CE45B}"/>
    <dgm:cxn modelId="{AD459CE7-C912-4322-90FD-224AB4B95AE6}" srcId="{D2DFD679-D09D-4EB5-8827-9A661CE1352E}" destId="{35431990-836E-4C60-B881-ACE048813E6B}" srcOrd="2" destOrd="0" parTransId="{B264871D-E4F8-4D9F-9122-A1F954430DEE}" sibTransId="{CA677A81-231C-45A5-B75E-60D82459F396}"/>
    <dgm:cxn modelId="{F0FEA8F1-CA74-42DB-9ABA-76F493D7B74D}" type="presOf" srcId="{8EDAC168-8A47-4E6F-80F8-453B5FD43666}" destId="{10019BE9-D5B4-4906-9739-0B642421DC1F}" srcOrd="0" destOrd="0" presId="urn:diagrams.loki3.com/VaryingWidthList"/>
    <dgm:cxn modelId="{C5C0FF6B-F596-4B84-84A3-3FBBED76CC90}" type="presParOf" srcId="{76F7F405-0D2B-41A7-BA14-FA26213DC119}" destId="{64670CC6-C863-4A53-8929-D501A5F95944}" srcOrd="0" destOrd="0" presId="urn:diagrams.loki3.com/VaryingWidthList"/>
    <dgm:cxn modelId="{5EDEBF61-66C4-49EA-9FB9-ABCFD94F21F0}" type="presParOf" srcId="{76F7F405-0D2B-41A7-BA14-FA26213DC119}" destId="{33E2B2C2-B5A1-49F8-A71C-4B7B1271AD4A}" srcOrd="1" destOrd="0" presId="urn:diagrams.loki3.com/VaryingWidthList"/>
    <dgm:cxn modelId="{B18D2DDD-25F8-4101-9EEC-14E72D95FFE2}" type="presParOf" srcId="{76F7F405-0D2B-41A7-BA14-FA26213DC119}" destId="{10019BE9-D5B4-4906-9739-0B642421DC1F}" srcOrd="2" destOrd="0" presId="urn:diagrams.loki3.com/VaryingWidthList"/>
    <dgm:cxn modelId="{F1741424-727D-4156-84E3-91D1606FFD2F}" type="presParOf" srcId="{76F7F405-0D2B-41A7-BA14-FA26213DC119}" destId="{41C3A2C0-E360-4484-B05C-E36CD3A0D332}" srcOrd="3" destOrd="0" presId="urn:diagrams.loki3.com/VaryingWidthList"/>
    <dgm:cxn modelId="{DD24CF55-7B56-43D6-99D5-EE94140C2244}" type="presParOf" srcId="{76F7F405-0D2B-41A7-BA14-FA26213DC119}" destId="{E153D313-461F-4A27-ADA0-32DE900D4D93}" srcOrd="4" destOrd="0" presId="urn:diagrams.loki3.com/VaryingWidthList"/>
    <dgm:cxn modelId="{8331C2FC-45A4-4582-8800-3B5112A9E1BD}" type="presParOf" srcId="{76F7F405-0D2B-41A7-BA14-FA26213DC119}" destId="{4E85000D-5732-4EB7-96EB-AD2EBEC06004}" srcOrd="5" destOrd="0" presId="urn:diagrams.loki3.com/VaryingWidthList"/>
    <dgm:cxn modelId="{2B1D9482-FBC1-4837-BBF2-4813DFE903C9}" type="presParOf" srcId="{76F7F405-0D2B-41A7-BA14-FA26213DC119}" destId="{AE8C79EE-7358-4F55-A9E6-1B3018E8F336}" srcOrd="6" destOrd="0" presId="urn:diagrams.loki3.com/VaryingWidthList"/>
    <dgm:cxn modelId="{BA03D8F6-F5CF-4B9E-B81F-A4C1B820638C}" type="presParOf" srcId="{76F7F405-0D2B-41A7-BA14-FA26213DC119}" destId="{5C5B0E51-ADCD-414E-A2EC-C5A4F111B536}" srcOrd="7" destOrd="0" presId="urn:diagrams.loki3.com/VaryingWidthList"/>
    <dgm:cxn modelId="{2AD7FFFB-A9CE-419D-A310-3361A2D96F8D}" type="presParOf" srcId="{76F7F405-0D2B-41A7-BA14-FA26213DC119}" destId="{B5C1017B-B03B-4242-92D2-01735777322C}" srcOrd="8" destOrd="0" presId="urn:diagrams.loki3.com/VaryingWidth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5B629-0837-4435-B698-6373BFDE0910}">
      <dsp:nvSpPr>
        <dsp:cNvPr id="0" name=""/>
        <dsp:cNvSpPr/>
      </dsp:nvSpPr>
      <dsp:spPr>
        <a:xfrm rot="16200000">
          <a:off x="-546738" y="548009"/>
          <a:ext cx="4401517" cy="330549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0" tIns="0" rIns="147064" bIns="0" numCol="1" spcCol="1270" anchor="ctr" anchorCtr="0">
          <a:noAutofit/>
        </a:bodyPr>
        <a:lstStyle/>
        <a:p>
          <a:pPr marL="0" lvl="0" indent="0" algn="ctr" defTabSz="1022350">
            <a:lnSpc>
              <a:spcPct val="90000"/>
            </a:lnSpc>
            <a:spcBef>
              <a:spcPct val="0"/>
            </a:spcBef>
            <a:spcAft>
              <a:spcPct val="35000"/>
            </a:spcAft>
            <a:buNone/>
          </a:pPr>
          <a:r>
            <a:rPr lang="en-US" sz="2300" kern="1200"/>
            <a:t>To develop an intelligent deep learning model that optimizes delivery routes for minimal carbon emissions. </a:t>
          </a:r>
          <a:endParaRPr lang="en-IN" sz="2300" kern="1200"/>
        </a:p>
      </dsp:txBody>
      <dsp:txXfrm rot="5400000">
        <a:off x="1272" y="880302"/>
        <a:ext cx="3305497" cy="2640911"/>
      </dsp:txXfrm>
    </dsp:sp>
    <dsp:sp modelId="{230371B6-42B1-441B-B460-6A772AAC3B5C}">
      <dsp:nvSpPr>
        <dsp:cNvPr id="0" name=""/>
        <dsp:cNvSpPr/>
      </dsp:nvSpPr>
      <dsp:spPr>
        <a:xfrm rot="16200000">
          <a:off x="3006671" y="548009"/>
          <a:ext cx="4401517" cy="330549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0" tIns="0" rIns="147064" bIns="0" numCol="1" spcCol="1270" anchor="ctr" anchorCtr="0">
          <a:noAutofit/>
        </a:bodyPr>
        <a:lstStyle/>
        <a:p>
          <a:pPr marL="0" lvl="0" indent="0" algn="ctr" defTabSz="1022350">
            <a:lnSpc>
              <a:spcPct val="90000"/>
            </a:lnSpc>
            <a:spcBef>
              <a:spcPct val="0"/>
            </a:spcBef>
            <a:spcAft>
              <a:spcPct val="35000"/>
            </a:spcAft>
            <a:buNone/>
          </a:pPr>
          <a:r>
            <a:rPr lang="en-US" sz="2300" kern="1200"/>
            <a:t>The model leverages route data, fuel usage, weather, traffic, and cargo weight to predict and reduce emissions. </a:t>
          </a:r>
          <a:endParaRPr lang="en-IN" sz="2300" kern="1200"/>
        </a:p>
      </dsp:txBody>
      <dsp:txXfrm rot="5400000">
        <a:off x="3554681" y="880302"/>
        <a:ext cx="3305497" cy="2640911"/>
      </dsp:txXfrm>
    </dsp:sp>
    <dsp:sp modelId="{689714F6-186C-4214-8C34-D5B395B1C4BC}">
      <dsp:nvSpPr>
        <dsp:cNvPr id="0" name=""/>
        <dsp:cNvSpPr/>
      </dsp:nvSpPr>
      <dsp:spPr>
        <a:xfrm rot="16200000">
          <a:off x="6560082" y="548009"/>
          <a:ext cx="4401517" cy="3305497"/>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6050" tIns="0" rIns="147064" bIns="0" numCol="1" spcCol="1270" anchor="ctr" anchorCtr="0">
          <a:noAutofit/>
        </a:bodyPr>
        <a:lstStyle/>
        <a:p>
          <a:pPr marL="0" lvl="0" indent="0" algn="ctr" defTabSz="1022350">
            <a:lnSpc>
              <a:spcPct val="90000"/>
            </a:lnSpc>
            <a:spcBef>
              <a:spcPct val="0"/>
            </a:spcBef>
            <a:spcAft>
              <a:spcPct val="35000"/>
            </a:spcAft>
            <a:buNone/>
          </a:pPr>
          <a:r>
            <a:rPr lang="en-US" sz="2300" kern="1200"/>
            <a:t>This approach supports sustainable logistics, enhances green compliance, and improves brand reputation while reducing environmental impact.</a:t>
          </a:r>
          <a:endParaRPr lang="en-IN" sz="2300" kern="1200"/>
        </a:p>
      </dsp:txBody>
      <dsp:txXfrm rot="5400000">
        <a:off x="7108092" y="880302"/>
        <a:ext cx="3305497" cy="2640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5D8D9-B570-409A-B4F8-4DC1832CD183}">
      <dsp:nvSpPr>
        <dsp:cNvPr id="0" name=""/>
        <dsp:cNvSpPr/>
      </dsp:nvSpPr>
      <dsp:spPr>
        <a:xfrm>
          <a:off x="811336" y="0"/>
          <a:ext cx="9195144" cy="396756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086576-8185-4A86-B19A-1228CDA5D2E4}">
      <dsp:nvSpPr>
        <dsp:cNvPr id="0" name=""/>
        <dsp:cNvSpPr/>
      </dsp:nvSpPr>
      <dsp:spPr>
        <a:xfrm>
          <a:off x="4753" y="1190269"/>
          <a:ext cx="2078520" cy="15870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Data Overview:</a:t>
          </a:r>
          <a:r>
            <a:rPr lang="en-US" sz="1500" b="0" i="0" kern="1200" baseline="0"/>
            <a:t> Display data types, summary statistics, and check for missing values.</a:t>
          </a:r>
          <a:endParaRPr lang="en-IN" sz="1500" kern="1200"/>
        </a:p>
      </dsp:txBody>
      <dsp:txXfrm>
        <a:off x="82225" y="1267741"/>
        <a:ext cx="1923576" cy="1432082"/>
      </dsp:txXfrm>
    </dsp:sp>
    <dsp:sp modelId="{9C91EA2F-3B9B-48A0-9C41-578FF6B0E78A}">
      <dsp:nvSpPr>
        <dsp:cNvPr id="0" name=""/>
        <dsp:cNvSpPr/>
      </dsp:nvSpPr>
      <dsp:spPr>
        <a:xfrm>
          <a:off x="2187200" y="1190269"/>
          <a:ext cx="2078520" cy="15870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Feature Distributions:</a:t>
          </a:r>
          <a:r>
            <a:rPr lang="en-US" sz="1500" b="0" i="0" kern="1200" baseline="0"/>
            <a:t> Plot the distributions of each feature.</a:t>
          </a:r>
          <a:endParaRPr lang="en-IN" sz="1500" kern="1200"/>
        </a:p>
      </dsp:txBody>
      <dsp:txXfrm>
        <a:off x="2264672" y="1267741"/>
        <a:ext cx="1923576" cy="1432082"/>
      </dsp:txXfrm>
    </dsp:sp>
    <dsp:sp modelId="{E2131094-D642-4549-8C0B-7DA3DFC98EBC}">
      <dsp:nvSpPr>
        <dsp:cNvPr id="0" name=""/>
        <dsp:cNvSpPr/>
      </dsp:nvSpPr>
      <dsp:spPr>
        <a:xfrm>
          <a:off x="4369648" y="1190269"/>
          <a:ext cx="2078520" cy="15870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Correlation Analysis:</a:t>
          </a:r>
          <a:r>
            <a:rPr lang="en-US" sz="1500" b="0" i="0" kern="1200" baseline="0"/>
            <a:t> Display a heatmap to identify correlations between features and the target variable.</a:t>
          </a:r>
          <a:endParaRPr lang="en-IN" sz="1500" kern="1200"/>
        </a:p>
      </dsp:txBody>
      <dsp:txXfrm>
        <a:off x="4447120" y="1267741"/>
        <a:ext cx="1923576" cy="1432082"/>
      </dsp:txXfrm>
    </dsp:sp>
    <dsp:sp modelId="{0694B398-9281-4811-A7A6-AE9F58F9F2B0}">
      <dsp:nvSpPr>
        <dsp:cNvPr id="0" name=""/>
        <dsp:cNvSpPr/>
      </dsp:nvSpPr>
      <dsp:spPr>
        <a:xfrm>
          <a:off x="6552095" y="1190269"/>
          <a:ext cx="2078520" cy="15870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Pair Plot:</a:t>
          </a:r>
          <a:r>
            <a:rPr lang="en-US" sz="1500" b="0" i="0" kern="1200" baseline="0"/>
            <a:t> Visualize pairwise relationships in the dataset.</a:t>
          </a:r>
          <a:endParaRPr lang="en-IN" sz="1500" kern="1200"/>
        </a:p>
      </dsp:txBody>
      <dsp:txXfrm>
        <a:off x="6629567" y="1267741"/>
        <a:ext cx="1923576" cy="1432082"/>
      </dsp:txXfrm>
    </dsp:sp>
    <dsp:sp modelId="{4153871D-A912-4D88-8E30-8EF94CA2612A}">
      <dsp:nvSpPr>
        <dsp:cNvPr id="0" name=""/>
        <dsp:cNvSpPr/>
      </dsp:nvSpPr>
      <dsp:spPr>
        <a:xfrm>
          <a:off x="8734542" y="1190269"/>
          <a:ext cx="2078520" cy="15870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Outlier Detection:</a:t>
          </a:r>
          <a:r>
            <a:rPr lang="en-US" sz="1500" b="0" i="0" kern="1200" baseline="0"/>
            <a:t> Identify potential outliers in key features.</a:t>
          </a:r>
          <a:endParaRPr lang="en-IN" sz="1500" kern="1200"/>
        </a:p>
      </dsp:txBody>
      <dsp:txXfrm>
        <a:off x="8812014" y="1267741"/>
        <a:ext cx="1923576" cy="1432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70CC6-C863-4A53-8929-D501A5F95944}">
      <dsp:nvSpPr>
        <dsp:cNvPr id="0" name=""/>
        <dsp:cNvSpPr/>
      </dsp:nvSpPr>
      <dsp:spPr>
        <a:xfrm>
          <a:off x="1445797" y="2036"/>
          <a:ext cx="5400000" cy="89036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a:t>Input Layer:</a:t>
          </a:r>
          <a:r>
            <a:rPr lang="en-US" sz="1800" kern="1200"/>
            <a:t> Accepts multi-dimensional sequential data including route details, fuel consumption, weather conditions, traffic patterns, and cargo weight.</a:t>
          </a:r>
          <a:endParaRPr lang="en-IN" sz="1800" kern="1200"/>
        </a:p>
      </dsp:txBody>
      <dsp:txXfrm>
        <a:off x="1445797" y="2036"/>
        <a:ext cx="5400000" cy="890369"/>
      </dsp:txXfrm>
    </dsp:sp>
    <dsp:sp modelId="{10019BE9-D5B4-4906-9739-0B642421DC1F}">
      <dsp:nvSpPr>
        <dsp:cNvPr id="0" name=""/>
        <dsp:cNvSpPr/>
      </dsp:nvSpPr>
      <dsp:spPr>
        <a:xfrm>
          <a:off x="1760797" y="936924"/>
          <a:ext cx="4770000" cy="890369"/>
        </a:xfrm>
        <a:prstGeom prst="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t>Recurrent Layers:</a:t>
          </a:r>
          <a:r>
            <a:rPr lang="en-US" sz="1800" kern="1200" dirty="0"/>
            <a:t> GRU or LSTM layers capture temporal dependencies and variations in traffic and weather that influence emissions.</a:t>
          </a:r>
          <a:endParaRPr lang="en-IN" sz="1800" kern="1200" dirty="0"/>
        </a:p>
      </dsp:txBody>
      <dsp:txXfrm>
        <a:off x="1760797" y="936924"/>
        <a:ext cx="4770000" cy="890369"/>
      </dsp:txXfrm>
    </dsp:sp>
    <dsp:sp modelId="{E153D313-461F-4A27-ADA0-32DE900D4D93}">
      <dsp:nvSpPr>
        <dsp:cNvPr id="0" name=""/>
        <dsp:cNvSpPr/>
      </dsp:nvSpPr>
      <dsp:spPr>
        <a:xfrm>
          <a:off x="2210797" y="1871811"/>
          <a:ext cx="3870000" cy="890369"/>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a:t>Dense Layers:</a:t>
          </a:r>
          <a:r>
            <a:rPr lang="en-US" sz="1800" kern="1200"/>
            <a:t> Fully connected layers process the extracted features to predict carbon emissions accurately.</a:t>
          </a:r>
          <a:endParaRPr lang="en-IN" sz="1800" kern="1200"/>
        </a:p>
      </dsp:txBody>
      <dsp:txXfrm>
        <a:off x="2210797" y="1871811"/>
        <a:ext cx="3870000" cy="890369"/>
      </dsp:txXfrm>
    </dsp:sp>
    <dsp:sp modelId="{AE8C79EE-7358-4F55-A9E6-1B3018E8F336}">
      <dsp:nvSpPr>
        <dsp:cNvPr id="0" name=""/>
        <dsp:cNvSpPr/>
      </dsp:nvSpPr>
      <dsp:spPr>
        <a:xfrm>
          <a:off x="2300797" y="2806699"/>
          <a:ext cx="3690000" cy="890369"/>
        </a:xfrm>
        <a:prstGeom prst="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dirty="0"/>
            <a:t>Output Layer:</a:t>
          </a:r>
          <a:r>
            <a:rPr lang="en-US" sz="1800" kern="1200" dirty="0"/>
            <a:t> Produces a scalar value estimating the carbon footprint for the given delivery route.</a:t>
          </a:r>
          <a:endParaRPr lang="en-IN" sz="1800" kern="1200" dirty="0"/>
        </a:p>
      </dsp:txBody>
      <dsp:txXfrm>
        <a:off x="2300797" y="2806699"/>
        <a:ext cx="3690000" cy="890369"/>
      </dsp:txXfrm>
    </dsp:sp>
    <dsp:sp modelId="{B5C1017B-B03B-4242-92D2-01735777322C}">
      <dsp:nvSpPr>
        <dsp:cNvPr id="0" name=""/>
        <dsp:cNvSpPr/>
      </dsp:nvSpPr>
      <dsp:spPr>
        <a:xfrm>
          <a:off x="1400797" y="3741587"/>
          <a:ext cx="5490000" cy="890369"/>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a:lnSpc>
              <a:spcPct val="90000"/>
            </a:lnSpc>
            <a:spcBef>
              <a:spcPct val="0"/>
            </a:spcBef>
            <a:spcAft>
              <a:spcPct val="35000"/>
            </a:spcAft>
            <a:buNone/>
          </a:pPr>
          <a:r>
            <a:rPr lang="en-US" sz="1800" b="1" kern="1200"/>
            <a:t>Optimization &amp; Regularization:</a:t>
          </a:r>
          <a:r>
            <a:rPr lang="en-US" sz="1800" kern="1200"/>
            <a:t> Uses techniques like Adam optimizer, dropout, and learning rate scheduling to improve model accuracy and prevent overfitting.</a:t>
          </a:r>
          <a:endParaRPr lang="en-IN" sz="1800" kern="1200"/>
        </a:p>
      </dsp:txBody>
      <dsp:txXfrm>
        <a:off x="1400797" y="3741587"/>
        <a:ext cx="5490000" cy="89036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2A6AE-FFF4-47F3-AE92-1E0198308707}"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BF86C-B987-4B3F-B98B-85B113781943}" type="slidenum">
              <a:rPr lang="en-IN" smtClean="0"/>
              <a:t>‹#›</a:t>
            </a:fld>
            <a:endParaRPr lang="en-IN"/>
          </a:p>
        </p:txBody>
      </p:sp>
    </p:spTree>
    <p:extLst>
      <p:ext uri="{BB962C8B-B14F-4D97-AF65-F5344CB8AC3E}">
        <p14:creationId xmlns:p14="http://schemas.microsoft.com/office/powerpoint/2010/main" val="1524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0BF86C-B987-4B3F-B98B-85B113781943}" type="slidenum">
              <a:rPr lang="en-IN" smtClean="0"/>
              <a:t>1</a:t>
            </a:fld>
            <a:endParaRPr lang="en-IN"/>
          </a:p>
        </p:txBody>
      </p:sp>
    </p:spTree>
    <p:extLst>
      <p:ext uri="{BB962C8B-B14F-4D97-AF65-F5344CB8AC3E}">
        <p14:creationId xmlns:p14="http://schemas.microsoft.com/office/powerpoint/2010/main" val="206485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9FBE8-6D66-D164-B614-EA43EB4E9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37141-A0DA-52DF-4981-FC9F1B3E5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21D01-FE1B-9643-FEFF-52EA4D9F6F28}"/>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Visuals (graphs, images, etc.)</a:t>
            </a:r>
          </a:p>
          <a:p>
            <a:pPr marL="171450" indent="-171450">
              <a:buFont typeface="Arial" panose="020B0604020202020204" pitchFamily="34" charset="0"/>
              <a:buChar char="•"/>
            </a:pPr>
            <a:r>
              <a:rPr lang="en-US" dirty="0"/>
              <a:t>Comparison with baseline models (if any)</a:t>
            </a:r>
          </a:p>
          <a:p>
            <a:pPr marL="171450" indent="-171450">
              <a:buFont typeface="Arial" panose="020B0604020202020204" pitchFamily="34" charset="0"/>
              <a:buChar char="•"/>
            </a:pPr>
            <a:r>
              <a:rPr lang="en-US" dirty="0"/>
              <a:t>Inference speed, model size (for DL)</a:t>
            </a:r>
          </a:p>
          <a:p>
            <a:pPr>
              <a:buNone/>
            </a:pPr>
            <a:endParaRPr lang="en-IN" b="0" i="0" dirty="0"/>
          </a:p>
        </p:txBody>
      </p:sp>
      <p:sp>
        <p:nvSpPr>
          <p:cNvPr id="4" name="Slide Number Placeholder 3">
            <a:extLst>
              <a:ext uri="{FF2B5EF4-FFF2-40B4-BE49-F238E27FC236}">
                <a16:creationId xmlns:a16="http://schemas.microsoft.com/office/drawing/2014/main" id="{5DEF1F85-983F-377D-B90C-F16EB64B77F4}"/>
              </a:ext>
            </a:extLst>
          </p:cNvPr>
          <p:cNvSpPr>
            <a:spLocks noGrp="1"/>
          </p:cNvSpPr>
          <p:nvPr>
            <p:ph type="sldNum" sz="quarter" idx="5"/>
          </p:nvPr>
        </p:nvSpPr>
        <p:spPr/>
        <p:txBody>
          <a:bodyPr/>
          <a:lstStyle/>
          <a:p>
            <a:fld id="{230BF86C-B987-4B3F-B98B-85B113781943}" type="slidenum">
              <a:rPr lang="en-IN" smtClean="0"/>
              <a:t>10</a:t>
            </a:fld>
            <a:endParaRPr lang="en-IN"/>
          </a:p>
        </p:txBody>
      </p:sp>
    </p:spTree>
    <p:extLst>
      <p:ext uri="{BB962C8B-B14F-4D97-AF65-F5344CB8AC3E}">
        <p14:creationId xmlns:p14="http://schemas.microsoft.com/office/powerpoint/2010/main" val="256022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D3F37-CFB9-37D2-ABCC-C7277D66D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3C352-7160-2191-074B-0DD9AAAF4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5C270-D1EC-E76B-8DB4-86D037D753F6}"/>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Final thoughts</a:t>
            </a:r>
          </a:p>
          <a:p>
            <a:pPr marL="171450" indent="-171450">
              <a:buFont typeface="Arial" panose="020B0604020202020204" pitchFamily="34" charset="0"/>
              <a:buChar char="•"/>
            </a:pPr>
            <a:r>
              <a:rPr lang="en-US" dirty="0"/>
              <a:t>How the model can be improved or scaled</a:t>
            </a:r>
          </a:p>
          <a:p>
            <a:pPr>
              <a:buNone/>
            </a:pPr>
            <a:endParaRPr lang="en-IN" b="0" i="0" dirty="0"/>
          </a:p>
        </p:txBody>
      </p:sp>
      <p:sp>
        <p:nvSpPr>
          <p:cNvPr id="4" name="Slide Number Placeholder 3">
            <a:extLst>
              <a:ext uri="{FF2B5EF4-FFF2-40B4-BE49-F238E27FC236}">
                <a16:creationId xmlns:a16="http://schemas.microsoft.com/office/drawing/2014/main" id="{00C6B07E-B247-F496-90E0-DB7577F99647}"/>
              </a:ext>
            </a:extLst>
          </p:cNvPr>
          <p:cNvSpPr>
            <a:spLocks noGrp="1"/>
          </p:cNvSpPr>
          <p:nvPr>
            <p:ph type="sldNum" sz="quarter" idx="5"/>
          </p:nvPr>
        </p:nvSpPr>
        <p:spPr/>
        <p:txBody>
          <a:bodyPr/>
          <a:lstStyle/>
          <a:p>
            <a:fld id="{230BF86C-B987-4B3F-B98B-85B113781943}" type="slidenum">
              <a:rPr lang="en-IN" smtClean="0"/>
              <a:t>11</a:t>
            </a:fld>
            <a:endParaRPr lang="en-IN"/>
          </a:p>
        </p:txBody>
      </p:sp>
    </p:spTree>
    <p:extLst>
      <p:ext uri="{BB962C8B-B14F-4D97-AF65-F5344CB8AC3E}">
        <p14:creationId xmlns:p14="http://schemas.microsoft.com/office/powerpoint/2010/main" val="222982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9B469-7916-06A1-4DDA-EA9DBB539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3B6C2-9635-F702-55FC-A96690A74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3886F-80B9-BD2A-E561-F1E5D34F0858}"/>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Papers, datasets, collaborators, tools used</a:t>
            </a:r>
            <a:endParaRPr lang="en-IN" b="0" i="0" dirty="0"/>
          </a:p>
        </p:txBody>
      </p:sp>
      <p:sp>
        <p:nvSpPr>
          <p:cNvPr id="4" name="Slide Number Placeholder 3">
            <a:extLst>
              <a:ext uri="{FF2B5EF4-FFF2-40B4-BE49-F238E27FC236}">
                <a16:creationId xmlns:a16="http://schemas.microsoft.com/office/drawing/2014/main" id="{1D24723E-4D89-2C5D-B927-9EECE8E365F4}"/>
              </a:ext>
            </a:extLst>
          </p:cNvPr>
          <p:cNvSpPr>
            <a:spLocks noGrp="1"/>
          </p:cNvSpPr>
          <p:nvPr>
            <p:ph type="sldNum" sz="quarter" idx="5"/>
          </p:nvPr>
        </p:nvSpPr>
        <p:spPr/>
        <p:txBody>
          <a:bodyPr/>
          <a:lstStyle/>
          <a:p>
            <a:fld id="{230BF86C-B987-4B3F-B98B-85B113781943}" type="slidenum">
              <a:rPr lang="en-IN" smtClean="0"/>
              <a:t>12</a:t>
            </a:fld>
            <a:endParaRPr lang="en-IN"/>
          </a:p>
        </p:txBody>
      </p:sp>
    </p:spTree>
    <p:extLst>
      <p:ext uri="{BB962C8B-B14F-4D97-AF65-F5344CB8AC3E}">
        <p14:creationId xmlns:p14="http://schemas.microsoft.com/office/powerpoint/2010/main" val="1114432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1461-0CF0-7F10-58BC-DA5D18648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0EF3B-E545-F79A-4E1D-3D7BFC0E6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2BE2C-410D-F90A-EABE-20E0C21C654A}"/>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DD084B7B-F80C-827D-AFDD-80B224BDF5E0}"/>
              </a:ext>
            </a:extLst>
          </p:cNvPr>
          <p:cNvSpPr>
            <a:spLocks noGrp="1"/>
          </p:cNvSpPr>
          <p:nvPr>
            <p:ph type="sldNum" sz="quarter" idx="5"/>
          </p:nvPr>
        </p:nvSpPr>
        <p:spPr/>
        <p:txBody>
          <a:bodyPr/>
          <a:lstStyle/>
          <a:p>
            <a:fld id="{230BF86C-B987-4B3F-B98B-85B113781943}" type="slidenum">
              <a:rPr lang="en-IN" smtClean="0"/>
              <a:t>13</a:t>
            </a:fld>
            <a:endParaRPr lang="en-IN"/>
          </a:p>
        </p:txBody>
      </p:sp>
    </p:spTree>
    <p:extLst>
      <p:ext uri="{BB962C8B-B14F-4D97-AF65-F5344CB8AC3E}">
        <p14:creationId xmlns:p14="http://schemas.microsoft.com/office/powerpoint/2010/main" val="358951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we are going to learn,  </a:t>
            </a:r>
          </a:p>
          <a:p>
            <a:pPr>
              <a:buNone/>
            </a:pPr>
            <a:r>
              <a:rPr lang="en-US" dirty="0"/>
              <a:t>Text classification involves assigning categories to text, commonly applied in spam detection.</a:t>
            </a:r>
            <a:br>
              <a:rPr lang="en-US" dirty="0"/>
            </a:br>
            <a:r>
              <a:rPr lang="en-US" dirty="0"/>
              <a:t>It requires preprocessing (tokenization, </a:t>
            </a:r>
            <a:r>
              <a:rPr lang="en-US" dirty="0" err="1"/>
              <a:t>stopword</a:t>
            </a:r>
            <a:r>
              <a:rPr lang="en-US" dirty="0"/>
              <a:t> removal) and vectorization (e.g., TF-IDF).</a:t>
            </a:r>
            <a:br>
              <a:rPr lang="en-US" dirty="0"/>
            </a:br>
            <a:r>
              <a:rPr lang="en-US" dirty="0"/>
              <a:t>Models like Naive Bayes or Logistic Regression are trained and evaluated using metrics like accuracy and F1-score. </a:t>
            </a:r>
            <a:endParaRPr lang="en-IN" b="0" i="0" dirty="0"/>
          </a:p>
        </p:txBody>
      </p:sp>
      <p:sp>
        <p:nvSpPr>
          <p:cNvPr id="4" name="Slide Number Placeholder 3"/>
          <p:cNvSpPr>
            <a:spLocks noGrp="1"/>
          </p:cNvSpPr>
          <p:nvPr>
            <p:ph type="sldNum" sz="quarter" idx="5"/>
          </p:nvPr>
        </p:nvSpPr>
        <p:spPr/>
        <p:txBody>
          <a:bodyPr/>
          <a:lstStyle/>
          <a:p>
            <a:fld id="{230BF86C-B987-4B3F-B98B-85B113781943}" type="slidenum">
              <a:rPr lang="en-IN" smtClean="0"/>
              <a:t>2</a:t>
            </a:fld>
            <a:endParaRPr lang="en-IN"/>
          </a:p>
        </p:txBody>
      </p:sp>
    </p:spTree>
    <p:extLst>
      <p:ext uri="{BB962C8B-B14F-4D97-AF65-F5344CB8AC3E}">
        <p14:creationId xmlns:p14="http://schemas.microsoft.com/office/powerpoint/2010/main" val="39495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A3206-196A-C17F-965F-3B414557E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A19A0-FB7B-B0E9-0D9F-B0A2EC5CB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74841-D891-20DF-1F6E-53A0718A53CE}"/>
              </a:ext>
            </a:extLst>
          </p:cNvPr>
          <p:cNvSpPr>
            <a:spLocks noGrp="1"/>
          </p:cNvSpPr>
          <p:nvPr>
            <p:ph type="body" idx="1"/>
          </p:nvPr>
        </p:nvSpPr>
        <p:spPr/>
        <p:txBody>
          <a:bodyPr/>
          <a:lstStyle/>
          <a:p>
            <a:pPr>
              <a:buNone/>
            </a:pPr>
            <a:r>
              <a:rPr lang="en-IN" b="1" i="0" dirty="0"/>
              <a:t>Need to discuss about </a:t>
            </a:r>
            <a:r>
              <a:rPr lang="en-IN" b="0" i="0" dirty="0"/>
              <a:t>: </a:t>
            </a:r>
          </a:p>
          <a:p>
            <a:pPr marL="171450" indent="-171450">
              <a:buFont typeface="Arial" panose="020B0604020202020204" pitchFamily="34" charset="0"/>
              <a:buChar char="•"/>
            </a:pPr>
            <a:r>
              <a:rPr lang="en-US" dirty="0"/>
              <a:t>What problem are you solving?</a:t>
            </a:r>
          </a:p>
          <a:p>
            <a:pPr marL="171450" indent="-171450">
              <a:buFont typeface="Arial" panose="020B0604020202020204" pitchFamily="34" charset="0"/>
              <a:buChar char="•"/>
            </a:pPr>
            <a:r>
              <a:rPr lang="en-US" dirty="0"/>
              <a:t>Why is it important?</a:t>
            </a:r>
          </a:p>
          <a:p>
            <a:pPr>
              <a:buNone/>
            </a:pPr>
            <a:endParaRPr lang="en-IN" b="0" i="0" dirty="0"/>
          </a:p>
        </p:txBody>
      </p:sp>
      <p:sp>
        <p:nvSpPr>
          <p:cNvPr id="4" name="Slide Number Placeholder 3">
            <a:extLst>
              <a:ext uri="{FF2B5EF4-FFF2-40B4-BE49-F238E27FC236}">
                <a16:creationId xmlns:a16="http://schemas.microsoft.com/office/drawing/2014/main" id="{8B70F207-2A2F-B3DA-6420-E51A3389EDFF}"/>
              </a:ext>
            </a:extLst>
          </p:cNvPr>
          <p:cNvSpPr>
            <a:spLocks noGrp="1"/>
          </p:cNvSpPr>
          <p:nvPr>
            <p:ph type="sldNum" sz="quarter" idx="5"/>
          </p:nvPr>
        </p:nvSpPr>
        <p:spPr/>
        <p:txBody>
          <a:bodyPr/>
          <a:lstStyle/>
          <a:p>
            <a:fld id="{230BF86C-B987-4B3F-B98B-85B113781943}" type="slidenum">
              <a:rPr lang="en-IN" smtClean="0"/>
              <a:t>3</a:t>
            </a:fld>
            <a:endParaRPr lang="en-IN"/>
          </a:p>
        </p:txBody>
      </p:sp>
    </p:spTree>
    <p:extLst>
      <p:ext uri="{BB962C8B-B14F-4D97-AF65-F5344CB8AC3E}">
        <p14:creationId xmlns:p14="http://schemas.microsoft.com/office/powerpoint/2010/main" val="194711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FF8CA-A36B-2C46-9A18-E1ABF25523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6D04A-E254-B5DE-7E8F-6B693C220F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CCBA5-9695-52DA-F459-E051A0456B84}"/>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Clear goals of the project</a:t>
            </a:r>
          </a:p>
          <a:p>
            <a:pPr marL="171450" indent="-171450">
              <a:buFont typeface="Arial" panose="020B0604020202020204" pitchFamily="34" charset="0"/>
              <a:buChar char="•"/>
            </a:pPr>
            <a:r>
              <a:rPr lang="en-US" dirty="0"/>
              <a:t>What you aim to achieve with AI/ML/DL</a:t>
            </a:r>
          </a:p>
          <a:p>
            <a:pPr>
              <a:buNone/>
            </a:pPr>
            <a:endParaRPr lang="en-IN" b="0" i="0" dirty="0"/>
          </a:p>
        </p:txBody>
      </p:sp>
      <p:sp>
        <p:nvSpPr>
          <p:cNvPr id="4" name="Slide Number Placeholder 3">
            <a:extLst>
              <a:ext uri="{FF2B5EF4-FFF2-40B4-BE49-F238E27FC236}">
                <a16:creationId xmlns:a16="http://schemas.microsoft.com/office/drawing/2014/main" id="{96E1BA1B-3215-E678-F6E4-51A65DCBAD7A}"/>
              </a:ext>
            </a:extLst>
          </p:cNvPr>
          <p:cNvSpPr>
            <a:spLocks noGrp="1"/>
          </p:cNvSpPr>
          <p:nvPr>
            <p:ph type="sldNum" sz="quarter" idx="5"/>
          </p:nvPr>
        </p:nvSpPr>
        <p:spPr/>
        <p:txBody>
          <a:bodyPr/>
          <a:lstStyle/>
          <a:p>
            <a:fld id="{230BF86C-B987-4B3F-B98B-85B113781943}" type="slidenum">
              <a:rPr lang="en-IN" smtClean="0"/>
              <a:t>4</a:t>
            </a:fld>
            <a:endParaRPr lang="en-IN"/>
          </a:p>
        </p:txBody>
      </p:sp>
    </p:spTree>
    <p:extLst>
      <p:ext uri="{BB962C8B-B14F-4D97-AF65-F5344CB8AC3E}">
        <p14:creationId xmlns:p14="http://schemas.microsoft.com/office/powerpoint/2010/main" val="260851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B4B3E-E0AA-7BA1-CAA8-C2611B591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4CF9CE-CB69-A6C8-187E-EB1932B24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21C20D-B9A7-24CE-2EB9-CD97D316120F}"/>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Source of data</a:t>
            </a:r>
          </a:p>
          <a:p>
            <a:pPr marL="171450" indent="-171450">
              <a:buFont typeface="Arial" panose="020B0604020202020204" pitchFamily="34" charset="0"/>
              <a:buChar char="•"/>
            </a:pPr>
            <a:r>
              <a:rPr lang="en-US" dirty="0"/>
              <a:t>Size, features, any preprocessing</a:t>
            </a:r>
          </a:p>
          <a:p>
            <a:pPr marL="171450" indent="-171450">
              <a:buFont typeface="Arial" panose="020B0604020202020204" pitchFamily="34" charset="0"/>
              <a:buChar char="•"/>
            </a:pPr>
            <a:r>
              <a:rPr lang="en-US" dirty="0"/>
              <a:t>Tools used for cleaning</a:t>
            </a:r>
          </a:p>
          <a:p>
            <a:pPr>
              <a:buNone/>
            </a:pPr>
            <a:endParaRPr lang="en-IN" b="0" i="0" dirty="0"/>
          </a:p>
        </p:txBody>
      </p:sp>
      <p:sp>
        <p:nvSpPr>
          <p:cNvPr id="4" name="Slide Number Placeholder 3">
            <a:extLst>
              <a:ext uri="{FF2B5EF4-FFF2-40B4-BE49-F238E27FC236}">
                <a16:creationId xmlns:a16="http://schemas.microsoft.com/office/drawing/2014/main" id="{1226BF63-2A5A-E206-F6B0-9B8878D1F38D}"/>
              </a:ext>
            </a:extLst>
          </p:cNvPr>
          <p:cNvSpPr>
            <a:spLocks noGrp="1"/>
          </p:cNvSpPr>
          <p:nvPr>
            <p:ph type="sldNum" sz="quarter" idx="5"/>
          </p:nvPr>
        </p:nvSpPr>
        <p:spPr/>
        <p:txBody>
          <a:bodyPr/>
          <a:lstStyle/>
          <a:p>
            <a:fld id="{230BF86C-B987-4B3F-B98B-85B113781943}" type="slidenum">
              <a:rPr lang="en-IN" smtClean="0"/>
              <a:t>5</a:t>
            </a:fld>
            <a:endParaRPr lang="en-IN"/>
          </a:p>
        </p:txBody>
      </p:sp>
    </p:spTree>
    <p:extLst>
      <p:ext uri="{BB962C8B-B14F-4D97-AF65-F5344CB8AC3E}">
        <p14:creationId xmlns:p14="http://schemas.microsoft.com/office/powerpoint/2010/main" val="119126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EDA9A-8596-DB20-EA2E-A8CB2C0A8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7525E-145B-5FC9-7AB8-B675C35EC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8E6364-EE9A-E383-5C2B-0534E55A5BFF}"/>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IN" dirty="0"/>
              <a:t>Graphs, distributions, insights</a:t>
            </a:r>
          </a:p>
          <a:p>
            <a:pPr marL="171450" indent="-171450">
              <a:buFont typeface="Arial" panose="020B0604020202020204" pitchFamily="34" charset="0"/>
              <a:buChar char="•"/>
            </a:pPr>
            <a:r>
              <a:rPr lang="en-IN" dirty="0"/>
              <a:t>Handling missing values, outliers, etc.</a:t>
            </a:r>
          </a:p>
          <a:p>
            <a:pPr>
              <a:buNone/>
            </a:pPr>
            <a:endParaRPr lang="en-IN" b="0" i="0" dirty="0"/>
          </a:p>
        </p:txBody>
      </p:sp>
      <p:sp>
        <p:nvSpPr>
          <p:cNvPr id="4" name="Slide Number Placeholder 3">
            <a:extLst>
              <a:ext uri="{FF2B5EF4-FFF2-40B4-BE49-F238E27FC236}">
                <a16:creationId xmlns:a16="http://schemas.microsoft.com/office/drawing/2014/main" id="{CECB45B5-BB21-56D9-0016-CA8706DA5AA2}"/>
              </a:ext>
            </a:extLst>
          </p:cNvPr>
          <p:cNvSpPr>
            <a:spLocks noGrp="1"/>
          </p:cNvSpPr>
          <p:nvPr>
            <p:ph type="sldNum" sz="quarter" idx="5"/>
          </p:nvPr>
        </p:nvSpPr>
        <p:spPr/>
        <p:txBody>
          <a:bodyPr/>
          <a:lstStyle/>
          <a:p>
            <a:fld id="{230BF86C-B987-4B3F-B98B-85B113781943}" type="slidenum">
              <a:rPr lang="en-IN" smtClean="0"/>
              <a:t>6</a:t>
            </a:fld>
            <a:endParaRPr lang="en-IN"/>
          </a:p>
        </p:txBody>
      </p:sp>
    </p:spTree>
    <p:extLst>
      <p:ext uri="{BB962C8B-B14F-4D97-AF65-F5344CB8AC3E}">
        <p14:creationId xmlns:p14="http://schemas.microsoft.com/office/powerpoint/2010/main" val="257178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1694-8B06-C0CC-6CE6-312750781B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998796-4531-9106-1539-5EE6C676E6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67F73-F1EC-24E0-AD57-C3C3B3128208}"/>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Which algorithms/models did you try? (e.g., CNN, RNN, Random Forest)</a:t>
            </a:r>
          </a:p>
          <a:p>
            <a:pPr marL="171450" indent="-171450">
              <a:buFont typeface="Arial" panose="020B0604020202020204" pitchFamily="34" charset="0"/>
              <a:buChar char="•"/>
            </a:pPr>
            <a:r>
              <a:rPr lang="en-US" dirty="0"/>
              <a:t>Justify your choices (especially in DL projects)</a:t>
            </a:r>
          </a:p>
          <a:p>
            <a:pPr>
              <a:buNone/>
            </a:pPr>
            <a:endParaRPr lang="en-IN" b="0" i="0" dirty="0"/>
          </a:p>
        </p:txBody>
      </p:sp>
      <p:sp>
        <p:nvSpPr>
          <p:cNvPr id="4" name="Slide Number Placeholder 3">
            <a:extLst>
              <a:ext uri="{FF2B5EF4-FFF2-40B4-BE49-F238E27FC236}">
                <a16:creationId xmlns:a16="http://schemas.microsoft.com/office/drawing/2014/main" id="{3D944468-3017-0AFE-EF95-40CF030789DE}"/>
              </a:ext>
            </a:extLst>
          </p:cNvPr>
          <p:cNvSpPr>
            <a:spLocks noGrp="1"/>
          </p:cNvSpPr>
          <p:nvPr>
            <p:ph type="sldNum" sz="quarter" idx="5"/>
          </p:nvPr>
        </p:nvSpPr>
        <p:spPr/>
        <p:txBody>
          <a:bodyPr/>
          <a:lstStyle/>
          <a:p>
            <a:fld id="{230BF86C-B987-4B3F-B98B-85B113781943}" type="slidenum">
              <a:rPr lang="en-IN" smtClean="0"/>
              <a:t>7</a:t>
            </a:fld>
            <a:endParaRPr lang="en-IN"/>
          </a:p>
        </p:txBody>
      </p:sp>
    </p:spTree>
    <p:extLst>
      <p:ext uri="{BB962C8B-B14F-4D97-AF65-F5344CB8AC3E}">
        <p14:creationId xmlns:p14="http://schemas.microsoft.com/office/powerpoint/2010/main" val="427050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4DA04-4571-9A17-2BF5-72E730ED8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F2A22-5E2C-3234-C9AE-4D6E373E1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A636D-4E0D-1C52-1FC6-D703630A7859}"/>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Layers used (Conv, Pool, Dense, Dropout)</a:t>
            </a:r>
          </a:p>
          <a:p>
            <a:pPr marL="171450" indent="-171450">
              <a:buFont typeface="Arial" panose="020B0604020202020204" pitchFamily="34" charset="0"/>
              <a:buChar char="•"/>
            </a:pPr>
            <a:r>
              <a:rPr lang="en-US" dirty="0"/>
              <a:t>Diagram of architecture</a:t>
            </a:r>
          </a:p>
          <a:p>
            <a:pPr marL="171450" indent="-171450">
              <a:buFont typeface="Arial" panose="020B0604020202020204" pitchFamily="34" charset="0"/>
              <a:buChar char="•"/>
            </a:pPr>
            <a:r>
              <a:rPr lang="en-US" dirty="0"/>
              <a:t>Parameters/Hyperparameters</a:t>
            </a:r>
          </a:p>
          <a:p>
            <a:pPr>
              <a:buNone/>
            </a:pPr>
            <a:endParaRPr lang="en-IN" b="0" i="0" dirty="0"/>
          </a:p>
        </p:txBody>
      </p:sp>
      <p:sp>
        <p:nvSpPr>
          <p:cNvPr id="4" name="Slide Number Placeholder 3">
            <a:extLst>
              <a:ext uri="{FF2B5EF4-FFF2-40B4-BE49-F238E27FC236}">
                <a16:creationId xmlns:a16="http://schemas.microsoft.com/office/drawing/2014/main" id="{968DA326-7687-4FA2-CE68-8C704AE2E2CF}"/>
              </a:ext>
            </a:extLst>
          </p:cNvPr>
          <p:cNvSpPr>
            <a:spLocks noGrp="1"/>
          </p:cNvSpPr>
          <p:nvPr>
            <p:ph type="sldNum" sz="quarter" idx="5"/>
          </p:nvPr>
        </p:nvSpPr>
        <p:spPr/>
        <p:txBody>
          <a:bodyPr/>
          <a:lstStyle/>
          <a:p>
            <a:fld id="{230BF86C-B987-4B3F-B98B-85B113781943}" type="slidenum">
              <a:rPr lang="en-IN" smtClean="0"/>
              <a:t>8</a:t>
            </a:fld>
            <a:endParaRPr lang="en-IN"/>
          </a:p>
        </p:txBody>
      </p:sp>
    </p:spTree>
    <p:extLst>
      <p:ext uri="{BB962C8B-B14F-4D97-AF65-F5344CB8AC3E}">
        <p14:creationId xmlns:p14="http://schemas.microsoft.com/office/powerpoint/2010/main" val="3107738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33E46-87FE-E0D8-9981-FF178EE091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3E09-7C55-4AB6-8E26-2B70D346C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64B7A-DB96-74E8-04DB-B79832530ABC}"/>
              </a:ext>
            </a:extLst>
          </p:cNvPr>
          <p:cNvSpPr>
            <a:spLocks noGrp="1"/>
          </p:cNvSpPr>
          <p:nvPr>
            <p:ph type="body" idx="1"/>
          </p:nvPr>
        </p:nvSpPr>
        <p:spPr/>
        <p:txBody>
          <a:bodyPr/>
          <a:lstStyle/>
          <a:p>
            <a:pPr>
              <a:buNone/>
            </a:pPr>
            <a:r>
              <a:rPr lang="en-IN" b="1" i="0" dirty="0"/>
              <a:t>Need to discuss about : </a:t>
            </a:r>
          </a:p>
          <a:p>
            <a:pPr marL="171450" indent="-171450">
              <a:buFont typeface="Arial" panose="020B0604020202020204" pitchFamily="34" charset="0"/>
              <a:buChar char="•"/>
            </a:pPr>
            <a:r>
              <a:rPr lang="en-US" dirty="0"/>
              <a:t>Training strategy</a:t>
            </a:r>
          </a:p>
          <a:p>
            <a:pPr marL="171450" indent="-171450">
              <a:buFont typeface="Arial" panose="020B0604020202020204" pitchFamily="34" charset="0"/>
              <a:buChar char="•"/>
            </a:pPr>
            <a:r>
              <a:rPr lang="en-US" dirty="0"/>
              <a:t>Loss function &amp; optimizer</a:t>
            </a:r>
          </a:p>
          <a:p>
            <a:pPr marL="171450" indent="-171450">
              <a:buFont typeface="Arial" panose="020B0604020202020204" pitchFamily="34" charset="0"/>
              <a:buChar char="•"/>
            </a:pPr>
            <a:r>
              <a:rPr lang="en-US" dirty="0"/>
              <a:t>Accuracy, precision, recall, F1 score, confusion matrix</a:t>
            </a:r>
          </a:p>
          <a:p>
            <a:pPr>
              <a:buNone/>
            </a:pPr>
            <a:endParaRPr lang="en-IN" b="0" i="0" dirty="0"/>
          </a:p>
        </p:txBody>
      </p:sp>
      <p:sp>
        <p:nvSpPr>
          <p:cNvPr id="4" name="Slide Number Placeholder 3">
            <a:extLst>
              <a:ext uri="{FF2B5EF4-FFF2-40B4-BE49-F238E27FC236}">
                <a16:creationId xmlns:a16="http://schemas.microsoft.com/office/drawing/2014/main" id="{4C3DF135-6A6B-EA97-7707-235B5061EE95}"/>
              </a:ext>
            </a:extLst>
          </p:cNvPr>
          <p:cNvSpPr>
            <a:spLocks noGrp="1"/>
          </p:cNvSpPr>
          <p:nvPr>
            <p:ph type="sldNum" sz="quarter" idx="5"/>
          </p:nvPr>
        </p:nvSpPr>
        <p:spPr/>
        <p:txBody>
          <a:bodyPr/>
          <a:lstStyle/>
          <a:p>
            <a:fld id="{230BF86C-B987-4B3F-B98B-85B113781943}" type="slidenum">
              <a:rPr lang="en-IN" smtClean="0"/>
              <a:t>9</a:t>
            </a:fld>
            <a:endParaRPr lang="en-IN"/>
          </a:p>
        </p:txBody>
      </p:sp>
    </p:spTree>
    <p:extLst>
      <p:ext uri="{BB962C8B-B14F-4D97-AF65-F5344CB8AC3E}">
        <p14:creationId xmlns:p14="http://schemas.microsoft.com/office/powerpoint/2010/main" val="1462153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805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684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B750CB-F068-50AE-8BEB-20EC7515F400}"/>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descr="Abstract White Background Images, HD Pictures and Wallpaper For Free  Download | Pngtree">
            <a:extLst>
              <a:ext uri="{FF2B5EF4-FFF2-40B4-BE49-F238E27FC236}">
                <a16:creationId xmlns:a16="http://schemas.microsoft.com/office/drawing/2014/main" id="{381F3695-8937-0C68-4FAE-266CC82C5098}"/>
              </a:ext>
            </a:extLst>
          </p:cNvPr>
          <p:cNvPicPr>
            <a:picLocks noChangeAspect="1" noChangeArrowheads="1"/>
          </p:cNvPicPr>
          <p:nvPr userDrawn="1"/>
        </p:nvPicPr>
        <p:blipFill rotWithShape="1">
          <a:blip r:embed="rId3">
            <a:alphaModFix amt="37000"/>
            <a:extLst>
              <a:ext uri="{28A0092B-C50C-407E-A947-70E740481C1C}">
                <a14:useLocalDpi xmlns:a14="http://schemas.microsoft.com/office/drawing/2010/main" val="0"/>
              </a:ext>
            </a:extLst>
          </a:blip>
          <a:srcRect t="1959" b="9928"/>
          <a:stretch/>
        </p:blipFill>
        <p:spPr bwMode="auto">
          <a:xfrm>
            <a:off x="0" y="-583659"/>
            <a:ext cx="12192000" cy="76721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CE64B5-8CA9-AB49-495F-F84E749DD62E}"/>
              </a:ext>
            </a:extLst>
          </p:cNvPr>
          <p:cNvSpPr/>
          <p:nvPr userDrawn="1"/>
        </p:nvSpPr>
        <p:spPr>
          <a:xfrm>
            <a:off x="0" y="0"/>
            <a:ext cx="12192000" cy="163353"/>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4A4984A-C18C-FA39-6432-26DDB420AA97}"/>
              </a:ext>
            </a:extLst>
          </p:cNvPr>
          <p:cNvSpPr/>
          <p:nvPr userDrawn="1"/>
        </p:nvSpPr>
        <p:spPr>
          <a:xfrm>
            <a:off x="0" y="6705600"/>
            <a:ext cx="12192000" cy="1524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504358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E36FD2-5CF9-42B6-267C-75A9A8826A1C}"/>
              </a:ext>
            </a:extLst>
          </p:cNvPr>
          <p:cNvSpPr/>
          <p:nvPr userDrawn="1"/>
        </p:nvSpPr>
        <p:spPr>
          <a:xfrm>
            <a:off x="0" y="0"/>
            <a:ext cx="12192000" cy="6604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close up of a logo&#10;&#10;Description automatically generated">
            <a:extLst>
              <a:ext uri="{FF2B5EF4-FFF2-40B4-BE49-F238E27FC236}">
                <a16:creationId xmlns:a16="http://schemas.microsoft.com/office/drawing/2014/main" id="{77B327EF-A91F-6208-15F1-3A28C481366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26994" y="113975"/>
            <a:ext cx="1290128" cy="419605"/>
          </a:xfrm>
          <a:prstGeom prst="rect">
            <a:avLst/>
          </a:prstGeom>
        </p:spPr>
      </p:pic>
      <p:sp>
        <p:nvSpPr>
          <p:cNvPr id="22" name="Rectangle 21">
            <a:extLst>
              <a:ext uri="{FF2B5EF4-FFF2-40B4-BE49-F238E27FC236}">
                <a16:creationId xmlns:a16="http://schemas.microsoft.com/office/drawing/2014/main" id="{85F6CF07-40A9-24A4-F336-0BDA8D93267D}"/>
              </a:ext>
            </a:extLst>
          </p:cNvPr>
          <p:cNvSpPr/>
          <p:nvPr userDrawn="1"/>
        </p:nvSpPr>
        <p:spPr>
          <a:xfrm>
            <a:off x="0" y="6692900"/>
            <a:ext cx="12192000" cy="1651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16963FB-547E-5667-24B3-92F894162D45}"/>
              </a:ext>
            </a:extLst>
          </p:cNvPr>
          <p:cNvSpPr/>
          <p:nvPr userDrawn="1"/>
        </p:nvSpPr>
        <p:spPr>
          <a:xfrm>
            <a:off x="10146320" y="0"/>
            <a:ext cx="252046" cy="656492"/>
          </a:xfrm>
          <a:prstGeom prst="rect">
            <a:avLst/>
          </a:prstGeom>
          <a:solidFill>
            <a:srgbClr val="841910"/>
          </a:solidFill>
          <a:ln>
            <a:solidFill>
              <a:srgbClr val="84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839DA6E-34C0-C57A-CE75-B0AF3E0E58EE}"/>
              </a:ext>
            </a:extLst>
          </p:cNvPr>
          <p:cNvSpPr/>
          <p:nvPr userDrawn="1"/>
        </p:nvSpPr>
        <p:spPr>
          <a:xfrm>
            <a:off x="10017373" y="0"/>
            <a:ext cx="76203" cy="656492"/>
          </a:xfrm>
          <a:prstGeom prst="rect">
            <a:avLst/>
          </a:prstGeom>
          <a:solidFill>
            <a:srgbClr val="213163"/>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5C2D52CC-658B-257A-3CD2-8C2648661B86}"/>
              </a:ext>
            </a:extLst>
          </p:cNvPr>
          <p:cNvGrpSpPr/>
          <p:nvPr userDrawn="1"/>
        </p:nvGrpSpPr>
        <p:grpSpPr>
          <a:xfrm>
            <a:off x="1251611" y="6699504"/>
            <a:ext cx="380993" cy="158496"/>
            <a:chOff x="8868512" y="1301262"/>
            <a:chExt cx="380993" cy="656492"/>
          </a:xfrm>
        </p:grpSpPr>
        <p:sp>
          <p:nvSpPr>
            <p:cNvPr id="27" name="Rectangle 26">
              <a:extLst>
                <a:ext uri="{FF2B5EF4-FFF2-40B4-BE49-F238E27FC236}">
                  <a16:creationId xmlns:a16="http://schemas.microsoft.com/office/drawing/2014/main" id="{D6D89557-AFC8-50C6-235D-44F87890117E}"/>
                </a:ext>
              </a:extLst>
            </p:cNvPr>
            <p:cNvSpPr/>
            <p:nvPr userDrawn="1"/>
          </p:nvSpPr>
          <p:spPr>
            <a:xfrm>
              <a:off x="8997459" y="1301262"/>
              <a:ext cx="252046" cy="656492"/>
            </a:xfrm>
            <a:prstGeom prst="rect">
              <a:avLst/>
            </a:prstGeom>
            <a:solidFill>
              <a:srgbClr val="841910"/>
            </a:solidFill>
            <a:ln>
              <a:solidFill>
                <a:srgbClr val="84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6BDAAA11-1FD3-C2BC-ABCE-4F0589F9118E}"/>
                </a:ext>
              </a:extLst>
            </p:cNvPr>
            <p:cNvSpPr/>
            <p:nvPr userDrawn="1"/>
          </p:nvSpPr>
          <p:spPr>
            <a:xfrm>
              <a:off x="8868512" y="1301262"/>
              <a:ext cx="76203" cy="656492"/>
            </a:xfrm>
            <a:prstGeom prst="rect">
              <a:avLst/>
            </a:prstGeom>
            <a:solidFill>
              <a:srgbClr val="213163"/>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Freeform 2">
            <a:extLst>
              <a:ext uri="{FF2B5EF4-FFF2-40B4-BE49-F238E27FC236}">
                <a16:creationId xmlns:a16="http://schemas.microsoft.com/office/drawing/2014/main" id="{B8985A92-5B74-7983-45DA-B81B724DDA69}"/>
              </a:ext>
            </a:extLst>
          </p:cNvPr>
          <p:cNvSpPr/>
          <p:nvPr userDrawn="1"/>
        </p:nvSpPr>
        <p:spPr>
          <a:xfrm>
            <a:off x="0" y="656492"/>
            <a:ext cx="12192000" cy="6032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alphaModFix amt="65000"/>
            </a:blip>
            <a:stretch>
              <a:fillRect t="-29847" b="-21877"/>
            </a:stretch>
          </a:blipFill>
        </p:spPr>
        <p:txBody>
          <a:bodyPr/>
          <a:lstStyle/>
          <a:p>
            <a:endParaRPr lang="en-US" dirty="0"/>
          </a:p>
        </p:txBody>
      </p:sp>
    </p:spTree>
    <p:extLst>
      <p:ext uri="{BB962C8B-B14F-4D97-AF65-F5344CB8AC3E}">
        <p14:creationId xmlns:p14="http://schemas.microsoft.com/office/powerpoint/2010/main" val="347897514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4.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B0D4E-853E-6882-BB79-0AB135C573F7}"/>
              </a:ext>
            </a:extLst>
          </p:cNvPr>
          <p:cNvSpPr txBox="1"/>
          <p:nvPr/>
        </p:nvSpPr>
        <p:spPr>
          <a:xfrm>
            <a:off x="2424052" y="2712941"/>
            <a:ext cx="7343895" cy="707886"/>
          </a:xfrm>
          <a:prstGeom prst="rect">
            <a:avLst/>
          </a:prstGeom>
          <a:noFill/>
        </p:spPr>
        <p:txBody>
          <a:bodyPr wrap="square" rtlCol="0">
            <a:spAutoFit/>
          </a:bodyPr>
          <a:lstStyle/>
          <a:p>
            <a:pPr algn="ctr"/>
            <a:r>
              <a:rPr lang="en-IN" sz="4000" b="1" dirty="0">
                <a:solidFill>
                  <a:prstClr val="black"/>
                </a:solidFill>
                <a:latin typeface="Arial"/>
                <a:cs typeface="Arial"/>
              </a:rPr>
              <a:t>ICBP 2.0 </a:t>
            </a:r>
            <a:endParaRPr lang="en-US" sz="4000" b="1" dirty="0">
              <a:solidFill>
                <a:prstClr val="black"/>
              </a:solidFill>
              <a:latin typeface="Arial"/>
              <a:cs typeface="Arial"/>
            </a:endParaRPr>
          </a:p>
        </p:txBody>
      </p:sp>
      <p:sp>
        <p:nvSpPr>
          <p:cNvPr id="6" name="Rectangle 5">
            <a:extLst>
              <a:ext uri="{FF2B5EF4-FFF2-40B4-BE49-F238E27FC236}">
                <a16:creationId xmlns:a16="http://schemas.microsoft.com/office/drawing/2014/main" id="{63141075-E958-A7E3-71D9-421A839DF018}"/>
              </a:ext>
            </a:extLst>
          </p:cNvPr>
          <p:cNvSpPr/>
          <p:nvPr/>
        </p:nvSpPr>
        <p:spPr>
          <a:xfrm>
            <a:off x="2424052" y="3655146"/>
            <a:ext cx="7343895" cy="45719"/>
          </a:xfrm>
          <a:prstGeom prst="rect">
            <a:avLst/>
          </a:prstGeom>
          <a:solidFill>
            <a:srgbClr val="223266"/>
          </a:solidFill>
          <a:ln>
            <a:solidFill>
              <a:srgbClr val="2232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458" name="Picture 2" descr="About Us - Edunet Foundation">
            <a:extLst>
              <a:ext uri="{FF2B5EF4-FFF2-40B4-BE49-F238E27FC236}">
                <a16:creationId xmlns:a16="http://schemas.microsoft.com/office/drawing/2014/main" id="{D6065CB0-7681-2017-8596-D8965C037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619" y="487221"/>
            <a:ext cx="3331703" cy="10836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D08DB9-B86C-25C2-5E08-F49C0030AE8A}"/>
              </a:ext>
            </a:extLst>
          </p:cNvPr>
          <p:cNvSpPr txBox="1"/>
          <p:nvPr/>
        </p:nvSpPr>
        <p:spPr>
          <a:xfrm>
            <a:off x="2424052" y="3836950"/>
            <a:ext cx="7343895" cy="1323439"/>
          </a:xfrm>
          <a:prstGeom prst="rect">
            <a:avLst/>
          </a:prstGeom>
          <a:noFill/>
        </p:spPr>
        <p:txBody>
          <a:bodyPr wrap="square" rtlCol="0">
            <a:spAutoFit/>
          </a:bodyPr>
          <a:lstStyle/>
          <a:p>
            <a:pPr algn="ctr"/>
            <a:r>
              <a:rPr lang="en-US" sz="4000" b="0" i="0" dirty="0">
                <a:solidFill>
                  <a:srgbClr val="000000"/>
                </a:solidFill>
                <a:effectLst/>
                <a:latin typeface="Calibri" panose="020F0502020204030204" pitchFamily="34" charset="0"/>
              </a:rPr>
              <a:t>Carbon Footprint Optimization in Supply Chain Logistics</a:t>
            </a:r>
            <a:endParaRPr lang="en-US" sz="4000" b="1" dirty="0">
              <a:solidFill>
                <a:prstClr val="black"/>
              </a:solidFill>
              <a:latin typeface="Arial"/>
              <a:cs typeface="Arial"/>
            </a:endParaRPr>
          </a:p>
        </p:txBody>
      </p:sp>
      <p:sp>
        <p:nvSpPr>
          <p:cNvPr id="3" name="TextBox 2">
            <a:extLst>
              <a:ext uri="{FF2B5EF4-FFF2-40B4-BE49-F238E27FC236}">
                <a16:creationId xmlns:a16="http://schemas.microsoft.com/office/drawing/2014/main" id="{BFBCDB44-0D2B-042C-F071-B16976FF1721}"/>
              </a:ext>
            </a:extLst>
          </p:cNvPr>
          <p:cNvSpPr txBox="1"/>
          <p:nvPr/>
        </p:nvSpPr>
        <p:spPr>
          <a:xfrm>
            <a:off x="2240280" y="5253323"/>
            <a:ext cx="6094206" cy="369332"/>
          </a:xfrm>
          <a:prstGeom prst="rect">
            <a:avLst/>
          </a:prstGeom>
          <a:noFill/>
        </p:spPr>
        <p:txBody>
          <a:bodyPr wrap="square">
            <a:spAutoFit/>
          </a:bodyPr>
          <a:lstStyle/>
          <a:p>
            <a:r>
              <a:rPr lang="en-IN" dirty="0"/>
              <a:t>Your Name : V Siva Mohan Babu</a:t>
            </a:r>
          </a:p>
        </p:txBody>
      </p:sp>
      <p:sp>
        <p:nvSpPr>
          <p:cNvPr id="7" name="TextBox 6">
            <a:extLst>
              <a:ext uri="{FF2B5EF4-FFF2-40B4-BE49-F238E27FC236}">
                <a16:creationId xmlns:a16="http://schemas.microsoft.com/office/drawing/2014/main" id="{688FB92D-5FAD-3DAA-92F2-312096C63EE4}"/>
              </a:ext>
            </a:extLst>
          </p:cNvPr>
          <p:cNvSpPr txBox="1"/>
          <p:nvPr/>
        </p:nvSpPr>
        <p:spPr>
          <a:xfrm>
            <a:off x="2240280" y="6097294"/>
            <a:ext cx="6094206" cy="369332"/>
          </a:xfrm>
          <a:prstGeom prst="rect">
            <a:avLst/>
          </a:prstGeom>
          <a:noFill/>
        </p:spPr>
        <p:txBody>
          <a:bodyPr wrap="square">
            <a:spAutoFit/>
          </a:bodyPr>
          <a:lstStyle/>
          <a:p>
            <a:r>
              <a:rPr lang="en-IN" dirty="0"/>
              <a:t>Project GitHub Link: </a:t>
            </a:r>
          </a:p>
        </p:txBody>
      </p:sp>
    </p:spTree>
    <p:custDataLst>
      <p:tags r:id="rId1"/>
    </p:custDataLst>
    <p:extLst>
      <p:ext uri="{BB962C8B-B14F-4D97-AF65-F5344CB8AC3E}">
        <p14:creationId xmlns:p14="http://schemas.microsoft.com/office/powerpoint/2010/main" val="23103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41BAF-A206-CB55-56FD-AD4C2E478491}"/>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FC1B94B6-A9C1-0067-8F8E-3AECFC2C11FC}"/>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Results</a:t>
            </a:r>
          </a:p>
        </p:txBody>
      </p:sp>
      <p:sp>
        <p:nvSpPr>
          <p:cNvPr id="3" name="TextBox 2">
            <a:extLst>
              <a:ext uri="{FF2B5EF4-FFF2-40B4-BE49-F238E27FC236}">
                <a16:creationId xmlns:a16="http://schemas.microsoft.com/office/drawing/2014/main" id="{CE2F9DE4-0709-B234-41D0-FFC394EC73DE}"/>
              </a:ext>
            </a:extLst>
          </p:cNvPr>
          <p:cNvSpPr txBox="1"/>
          <p:nvPr/>
        </p:nvSpPr>
        <p:spPr>
          <a:xfrm>
            <a:off x="409692" y="909084"/>
            <a:ext cx="11090049" cy="1754326"/>
          </a:xfrm>
          <a:prstGeom prst="rect">
            <a:avLst/>
          </a:prstGeom>
          <a:noFill/>
        </p:spPr>
        <p:txBody>
          <a:bodyPr wrap="square">
            <a:spAutoFit/>
          </a:bodyPr>
          <a:lstStyle/>
          <a:p>
            <a:r>
              <a:rPr lang="en-US" dirty="0"/>
              <a:t>The model's performance was assessed using multiple key metrics—Mean Absolute Error (MAE), Root Mean Square Error (RMSE), R-squared (R2) score, and Mean Absolute Percentage Error (MAPE)—to comprehensively measure prediction accuracy and error distribution. </a:t>
            </a:r>
          </a:p>
          <a:p>
            <a:r>
              <a:rPr lang="en-US" dirty="0"/>
              <a:t>MAE and RMSE suggest model predicts values reasonably close in absolute terms.</a:t>
            </a:r>
          </a:p>
          <a:p>
            <a:r>
              <a:rPr lang="en-US" dirty="0"/>
              <a:t>R2 is low-moderate, indicating room for improvement in explaining variability.</a:t>
            </a:r>
          </a:p>
          <a:p>
            <a:r>
              <a:rPr lang="en-US" dirty="0"/>
              <a:t>MAPE is very high</a:t>
            </a:r>
            <a:endParaRPr lang="en-IN" dirty="0"/>
          </a:p>
        </p:txBody>
      </p:sp>
      <p:pic>
        <p:nvPicPr>
          <p:cNvPr id="7" name="Picture 6">
            <a:extLst>
              <a:ext uri="{FF2B5EF4-FFF2-40B4-BE49-F238E27FC236}">
                <a16:creationId xmlns:a16="http://schemas.microsoft.com/office/drawing/2014/main" id="{40EA117B-1814-9E07-9364-172E782E7CC9}"/>
              </a:ext>
            </a:extLst>
          </p:cNvPr>
          <p:cNvPicPr>
            <a:picLocks noChangeAspect="1"/>
          </p:cNvPicPr>
          <p:nvPr/>
        </p:nvPicPr>
        <p:blipFill>
          <a:blip r:embed="rId4"/>
          <a:srcRect r="9940" b="19059"/>
          <a:stretch/>
        </p:blipFill>
        <p:spPr>
          <a:xfrm>
            <a:off x="946830" y="3932784"/>
            <a:ext cx="2695272" cy="2189669"/>
          </a:xfrm>
          <a:prstGeom prst="rect">
            <a:avLst/>
          </a:prstGeom>
        </p:spPr>
      </p:pic>
      <p:pic>
        <p:nvPicPr>
          <p:cNvPr id="10" name="Picture 9">
            <a:extLst>
              <a:ext uri="{FF2B5EF4-FFF2-40B4-BE49-F238E27FC236}">
                <a16:creationId xmlns:a16="http://schemas.microsoft.com/office/drawing/2014/main" id="{2BDB948A-A766-F095-B8A5-5D2F6988C652}"/>
              </a:ext>
            </a:extLst>
          </p:cNvPr>
          <p:cNvPicPr>
            <a:picLocks noChangeAspect="1"/>
          </p:cNvPicPr>
          <p:nvPr/>
        </p:nvPicPr>
        <p:blipFill>
          <a:blip r:embed="rId5"/>
          <a:stretch>
            <a:fillRect/>
          </a:stretch>
        </p:blipFill>
        <p:spPr>
          <a:xfrm>
            <a:off x="3938080" y="3932784"/>
            <a:ext cx="2912248" cy="2047968"/>
          </a:xfrm>
          <a:prstGeom prst="rect">
            <a:avLst/>
          </a:prstGeom>
        </p:spPr>
      </p:pic>
      <p:pic>
        <p:nvPicPr>
          <p:cNvPr id="12" name="Picture 11">
            <a:extLst>
              <a:ext uri="{FF2B5EF4-FFF2-40B4-BE49-F238E27FC236}">
                <a16:creationId xmlns:a16="http://schemas.microsoft.com/office/drawing/2014/main" id="{67DFF4AC-0EAA-327B-40BC-2B8E01EAA4EF}"/>
              </a:ext>
            </a:extLst>
          </p:cNvPr>
          <p:cNvPicPr>
            <a:picLocks noChangeAspect="1"/>
          </p:cNvPicPr>
          <p:nvPr/>
        </p:nvPicPr>
        <p:blipFill>
          <a:blip r:embed="rId6"/>
          <a:stretch>
            <a:fillRect/>
          </a:stretch>
        </p:blipFill>
        <p:spPr>
          <a:xfrm>
            <a:off x="7146307" y="3932784"/>
            <a:ext cx="2807185" cy="2047969"/>
          </a:xfrm>
          <a:prstGeom prst="rect">
            <a:avLst/>
          </a:prstGeom>
        </p:spPr>
      </p:pic>
      <p:pic>
        <p:nvPicPr>
          <p:cNvPr id="14" name="Picture 13">
            <a:extLst>
              <a:ext uri="{FF2B5EF4-FFF2-40B4-BE49-F238E27FC236}">
                <a16:creationId xmlns:a16="http://schemas.microsoft.com/office/drawing/2014/main" id="{D4FB16C8-8314-C72A-7128-5CB58E0A4D17}"/>
              </a:ext>
            </a:extLst>
          </p:cNvPr>
          <p:cNvPicPr>
            <a:picLocks noChangeAspect="1"/>
          </p:cNvPicPr>
          <p:nvPr/>
        </p:nvPicPr>
        <p:blipFill>
          <a:blip r:embed="rId7"/>
          <a:srcRect t="2996"/>
          <a:stretch/>
        </p:blipFill>
        <p:spPr>
          <a:xfrm>
            <a:off x="1801401" y="2648355"/>
            <a:ext cx="7575074" cy="1235812"/>
          </a:xfrm>
          <a:prstGeom prst="rect">
            <a:avLst/>
          </a:prstGeom>
        </p:spPr>
      </p:pic>
    </p:spTree>
    <p:custDataLst>
      <p:tags r:id="rId1"/>
    </p:custDataLst>
    <p:extLst>
      <p:ext uri="{BB962C8B-B14F-4D97-AF65-F5344CB8AC3E}">
        <p14:creationId xmlns:p14="http://schemas.microsoft.com/office/powerpoint/2010/main" val="96589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924DC-E3C6-538C-45C5-A71B73F56B0F}"/>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A8614FE8-40C9-1673-543A-804E8416352D}"/>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Conclusion &amp; Future Work</a:t>
            </a:r>
          </a:p>
        </p:txBody>
      </p:sp>
      <p:sp>
        <p:nvSpPr>
          <p:cNvPr id="6" name="TextBox 5">
            <a:extLst>
              <a:ext uri="{FF2B5EF4-FFF2-40B4-BE49-F238E27FC236}">
                <a16:creationId xmlns:a16="http://schemas.microsoft.com/office/drawing/2014/main" id="{3DC83E25-7B2D-4489-D11C-D06430D1B10B}"/>
              </a:ext>
            </a:extLst>
          </p:cNvPr>
          <p:cNvSpPr txBox="1"/>
          <p:nvPr/>
        </p:nvSpPr>
        <p:spPr>
          <a:xfrm>
            <a:off x="588935" y="1039966"/>
            <a:ext cx="11143281" cy="4093428"/>
          </a:xfrm>
          <a:prstGeom prst="rect">
            <a:avLst/>
          </a:prstGeom>
          <a:noFill/>
        </p:spPr>
        <p:txBody>
          <a:bodyPr wrap="square">
            <a:spAutoFit/>
          </a:bodyPr>
          <a:lstStyle/>
          <a:p>
            <a:r>
              <a:rPr lang="en-IN" sz="2000" b="1"/>
              <a:t>Conclusion:</a:t>
            </a:r>
          </a:p>
          <a:p>
            <a:endParaRPr lang="en-IN" sz="2000" b="1" dirty="0"/>
          </a:p>
          <a:p>
            <a:r>
              <a:rPr lang="en-IN" sz="2000" dirty="0"/>
              <a:t>The project successfully built a machine learning model to predict carbon emissions based on route parameters. Key features like distance, fuel usage, and traffic were considered for optimal route suggestions. Minor issues such as negative predictions highlighted areas for model improvements. Overall, the model is a promising step towards sustainable route planning.</a:t>
            </a:r>
          </a:p>
          <a:p>
            <a:endParaRPr lang="en-IN" sz="2000" dirty="0"/>
          </a:p>
          <a:p>
            <a:r>
              <a:rPr lang="en-IN" sz="2000" b="1" dirty="0"/>
              <a:t>Future Work:</a:t>
            </a:r>
          </a:p>
          <a:p>
            <a:endParaRPr lang="en-IN" sz="2000" b="1" dirty="0"/>
          </a:p>
          <a:p>
            <a:r>
              <a:rPr lang="en-IN" sz="2000" dirty="0"/>
              <a:t>To enhance accuracy, the model will benefit from improved data scaling and activation optimizations. Integrating batch processing and interpretability tools like SHAP will provide deeper insights. Deployment as a real-time API with mapping services can enable dynamic route optimization. Future iterations will focus on reducing retracing warnings and refining predictions.</a:t>
            </a:r>
          </a:p>
        </p:txBody>
      </p:sp>
    </p:spTree>
    <p:custDataLst>
      <p:tags r:id="rId1"/>
    </p:custDataLst>
    <p:extLst>
      <p:ext uri="{BB962C8B-B14F-4D97-AF65-F5344CB8AC3E}">
        <p14:creationId xmlns:p14="http://schemas.microsoft.com/office/powerpoint/2010/main" val="123787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4645F-9449-134B-DA39-E812C430AC95}"/>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971FF4CE-C7F0-F3D1-2AEC-442E9AD1F86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References</a:t>
            </a:r>
          </a:p>
        </p:txBody>
      </p:sp>
    </p:spTree>
    <p:custDataLst>
      <p:tags r:id="rId1"/>
    </p:custDataLst>
    <p:extLst>
      <p:ext uri="{BB962C8B-B14F-4D97-AF65-F5344CB8AC3E}">
        <p14:creationId xmlns:p14="http://schemas.microsoft.com/office/powerpoint/2010/main" val="263459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C0FD1-1F2F-95E3-1173-07AFA391BDF2}"/>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BDC97ABE-4F10-84E0-5CFF-D91FE86E71B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endParaRPr lang="en-US" sz="2200" b="1" dirty="0">
              <a:solidFill>
                <a:schemeClr val="bg1"/>
              </a:solidFill>
              <a:latin typeface="Arial" panose="020B0604020202020204" pitchFamily="34" charset="0"/>
              <a:cs typeface="Arial" panose="020B0604020202020204" pitchFamily="34" charset="0"/>
            </a:endParaRPr>
          </a:p>
        </p:txBody>
      </p:sp>
      <p:sp>
        <p:nvSpPr>
          <p:cNvPr id="19" name="Title 3">
            <a:extLst>
              <a:ext uri="{FF2B5EF4-FFF2-40B4-BE49-F238E27FC236}">
                <a16:creationId xmlns:a16="http://schemas.microsoft.com/office/drawing/2014/main" id="{0E178734-7E1D-0740-E039-E64D8B06102C}"/>
              </a:ext>
            </a:extLst>
          </p:cNvPr>
          <p:cNvSpPr txBox="1">
            <a:spLocks/>
          </p:cNvSpPr>
          <p:nvPr/>
        </p:nvSpPr>
        <p:spPr>
          <a:xfrm>
            <a:off x="1153371" y="2820339"/>
            <a:ext cx="3770942" cy="990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r>
              <a:rPr lang="en-US" sz="5000" b="1" dirty="0">
                <a:solidFill>
                  <a:srgbClr val="002060"/>
                </a:solidFill>
                <a:latin typeface="Arial" panose="020B0604020202020204" pitchFamily="34"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10097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BA32B3C-D9C8-65B6-1442-8DF6B935E48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Content  </a:t>
            </a:r>
          </a:p>
        </p:txBody>
      </p:sp>
      <p:sp>
        <p:nvSpPr>
          <p:cNvPr id="13" name="TextBox 12">
            <a:extLst>
              <a:ext uri="{FF2B5EF4-FFF2-40B4-BE49-F238E27FC236}">
                <a16:creationId xmlns:a16="http://schemas.microsoft.com/office/drawing/2014/main" id="{FB4730C9-E826-00F8-FDE6-BFF9213D8F2F}"/>
              </a:ext>
            </a:extLst>
          </p:cNvPr>
          <p:cNvSpPr txBox="1"/>
          <p:nvPr/>
        </p:nvSpPr>
        <p:spPr>
          <a:xfrm>
            <a:off x="1158888" y="1404720"/>
            <a:ext cx="5885108" cy="4622869"/>
          </a:xfrm>
          <a:prstGeom prst="rect">
            <a:avLst/>
          </a:prstGeom>
          <a:noFill/>
        </p:spPr>
        <p:txBody>
          <a:bodyPr wrap="square" lIns="91440" tIns="45720" rIns="91440" bIns="45720" anchor="t">
            <a:spAutoFit/>
          </a:bodyPr>
          <a:lstStyle/>
          <a:p>
            <a:pPr marL="285750" indent="-285750">
              <a:lnSpc>
                <a:spcPct val="150000"/>
              </a:lnSpc>
              <a:buFont typeface="Arial" panose="020B0604020202020204" pitchFamily="34" charset="0"/>
              <a:buChar char="•"/>
            </a:pPr>
            <a:r>
              <a:rPr lang="en-US" dirty="0"/>
              <a:t>Problem Statement</a:t>
            </a:r>
          </a:p>
          <a:p>
            <a:pPr marL="285750" indent="-285750">
              <a:lnSpc>
                <a:spcPct val="150000"/>
              </a:lnSpc>
              <a:buFont typeface="Arial" panose="020B0604020202020204" pitchFamily="34" charset="0"/>
              <a:buChar char="•"/>
            </a:pPr>
            <a:r>
              <a:rPr lang="en-US" dirty="0"/>
              <a:t>Objective</a:t>
            </a:r>
          </a:p>
          <a:p>
            <a:pPr marL="285750" indent="-285750">
              <a:lnSpc>
                <a:spcPct val="150000"/>
              </a:lnSpc>
              <a:buFont typeface="Arial" panose="020B0604020202020204" pitchFamily="34" charset="0"/>
              <a:buChar char="•"/>
            </a:pPr>
            <a:r>
              <a:rPr lang="en-US" dirty="0"/>
              <a:t>Dataset</a:t>
            </a:r>
          </a:p>
          <a:p>
            <a:pPr marL="285750" indent="-285750">
              <a:lnSpc>
                <a:spcPct val="150000"/>
              </a:lnSpc>
              <a:buFont typeface="Arial" panose="020B0604020202020204" pitchFamily="34" charset="0"/>
              <a:buChar char="•"/>
            </a:pPr>
            <a:r>
              <a:rPr lang="en-US" dirty="0"/>
              <a:t>Exploratory Data Analysis (EDA)</a:t>
            </a:r>
          </a:p>
          <a:p>
            <a:pPr marL="285750" indent="-285750">
              <a:lnSpc>
                <a:spcPct val="150000"/>
              </a:lnSpc>
              <a:buFont typeface="Arial" panose="020B0604020202020204" pitchFamily="34" charset="0"/>
              <a:buChar char="•"/>
            </a:pPr>
            <a:r>
              <a:rPr lang="en-US" dirty="0"/>
              <a:t>Model Selection</a:t>
            </a:r>
          </a:p>
          <a:p>
            <a:pPr marL="285750" indent="-285750">
              <a:lnSpc>
                <a:spcPct val="150000"/>
              </a:lnSpc>
              <a:buFont typeface="Arial" panose="020B0604020202020204" pitchFamily="34" charset="0"/>
              <a:buChar char="•"/>
            </a:pPr>
            <a:r>
              <a:rPr lang="en-US" dirty="0"/>
              <a:t>Model Architecture (For Deep Learning Projects)  </a:t>
            </a:r>
          </a:p>
          <a:p>
            <a:pPr marL="285750" indent="-285750">
              <a:lnSpc>
                <a:spcPct val="150000"/>
              </a:lnSpc>
              <a:buFont typeface="Arial" panose="020B0604020202020204" pitchFamily="34" charset="0"/>
              <a:buChar char="•"/>
            </a:pPr>
            <a:r>
              <a:rPr lang="en-US" dirty="0"/>
              <a:t>Training &amp; Evaluation</a:t>
            </a:r>
          </a:p>
          <a:p>
            <a:pPr marL="285750" indent="-285750">
              <a:lnSpc>
                <a:spcPct val="150000"/>
              </a:lnSpc>
              <a:buFont typeface="Arial" panose="020B0604020202020204" pitchFamily="34" charset="0"/>
              <a:buChar char="•"/>
            </a:pPr>
            <a:r>
              <a:rPr lang="en-US" dirty="0"/>
              <a:t>Results</a:t>
            </a:r>
          </a:p>
          <a:p>
            <a:pPr marL="285750" indent="-285750">
              <a:lnSpc>
                <a:spcPct val="150000"/>
              </a:lnSpc>
              <a:buFont typeface="Arial" panose="020B0604020202020204" pitchFamily="34" charset="0"/>
              <a:buChar char="•"/>
            </a:pPr>
            <a:r>
              <a:rPr lang="en-US" dirty="0"/>
              <a:t>Conclusion &amp; Future Work</a:t>
            </a:r>
          </a:p>
          <a:p>
            <a:pPr marL="285750" indent="-285750">
              <a:lnSpc>
                <a:spcPct val="150000"/>
              </a:lnSpc>
              <a:buFont typeface="Arial" panose="020B0604020202020204" pitchFamily="34" charset="0"/>
              <a:buChar char="•"/>
            </a:pPr>
            <a:r>
              <a:rPr lang="en-US" dirty="0"/>
              <a:t>References </a:t>
            </a:r>
          </a:p>
          <a:p>
            <a:pPr>
              <a:lnSpc>
                <a:spcPct val="150000"/>
              </a:lnSpc>
            </a:pPr>
            <a:endParaRPr lang="en-IN" dirty="0"/>
          </a:p>
        </p:txBody>
      </p:sp>
    </p:spTree>
    <p:custDataLst>
      <p:tags r:id="rId1"/>
    </p:custDataLst>
    <p:extLst>
      <p:ext uri="{BB962C8B-B14F-4D97-AF65-F5344CB8AC3E}">
        <p14:creationId xmlns:p14="http://schemas.microsoft.com/office/powerpoint/2010/main" val="32473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5C9E9-EF07-FD4E-D4B3-5063685A5733}"/>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08EE8B6A-3B33-645D-FCAC-A9DD97DC510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Problem Statement</a:t>
            </a:r>
          </a:p>
        </p:txBody>
      </p:sp>
      <p:sp>
        <p:nvSpPr>
          <p:cNvPr id="5" name="TextBox 4">
            <a:extLst>
              <a:ext uri="{FF2B5EF4-FFF2-40B4-BE49-F238E27FC236}">
                <a16:creationId xmlns:a16="http://schemas.microsoft.com/office/drawing/2014/main" id="{F76FC46F-F24F-0EB2-BAD2-A54A28F78341}"/>
              </a:ext>
            </a:extLst>
          </p:cNvPr>
          <p:cNvSpPr txBox="1"/>
          <p:nvPr/>
        </p:nvSpPr>
        <p:spPr>
          <a:xfrm>
            <a:off x="604434" y="1177871"/>
            <a:ext cx="11019296" cy="3477875"/>
          </a:xfrm>
          <a:prstGeom prst="rect">
            <a:avLst/>
          </a:prstGeom>
          <a:noFill/>
        </p:spPr>
        <p:txBody>
          <a:bodyPr wrap="square">
            <a:spAutoFit/>
          </a:bodyPr>
          <a:lstStyle/>
          <a:p>
            <a:pPr>
              <a:buNone/>
            </a:pPr>
            <a:r>
              <a:rPr lang="en-US" sz="2000" dirty="0"/>
              <a:t>Traditional logistics systems prioritize cost and time, often neglecting environmental impact. This results in high carbon emissions and contributes to environmental degradation. Moreover, increasing regulatory pressures and growing environmental awareness among consumers are pushing logistics companies to adopt greener solutions.</a:t>
            </a:r>
          </a:p>
          <a:p>
            <a:pPr>
              <a:buNone/>
            </a:pPr>
            <a:endParaRPr lang="en-US" sz="2000" dirty="0"/>
          </a:p>
          <a:p>
            <a:pPr>
              <a:buNone/>
            </a:pPr>
            <a:r>
              <a:rPr lang="en-US" sz="2000" dirty="0"/>
              <a:t>Inefficient route planning, excessive fuel consumption, and unoptimized cargo loads further elevate the carbon footprint, impacting both environmental sustainability and company reputation.</a:t>
            </a:r>
          </a:p>
          <a:p>
            <a:pPr>
              <a:buNone/>
            </a:pPr>
            <a:endParaRPr lang="en-US" sz="2000" dirty="0"/>
          </a:p>
          <a:p>
            <a:endParaRPr lang="en-US" sz="2000" dirty="0"/>
          </a:p>
          <a:p>
            <a:r>
              <a:rPr lang="en-US" sz="2000" dirty="0"/>
              <a:t>A sustainable logistics model not only reduces carbon footprints but also enhances operational efficiency, aligns with green compliance standards, and improves brand perception.</a:t>
            </a:r>
          </a:p>
        </p:txBody>
      </p:sp>
    </p:spTree>
    <p:custDataLst>
      <p:tags r:id="rId1"/>
    </p:custDataLst>
    <p:extLst>
      <p:ext uri="{BB962C8B-B14F-4D97-AF65-F5344CB8AC3E}">
        <p14:creationId xmlns:p14="http://schemas.microsoft.com/office/powerpoint/2010/main" val="316676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FCA75-E848-7EA0-8C29-D959C3978A9E}"/>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9FBF3BDC-3FE4-7626-8713-5E704068B138}"/>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Objective</a:t>
            </a:r>
          </a:p>
        </p:txBody>
      </p:sp>
      <p:graphicFrame>
        <p:nvGraphicFramePr>
          <p:cNvPr id="4" name="Diagram 3">
            <a:extLst>
              <a:ext uri="{FF2B5EF4-FFF2-40B4-BE49-F238E27FC236}">
                <a16:creationId xmlns:a16="http://schemas.microsoft.com/office/drawing/2014/main" id="{128C13B8-B377-0BE0-CAC0-534AF15340D8}"/>
              </a:ext>
            </a:extLst>
          </p:cNvPr>
          <p:cNvGraphicFramePr/>
          <p:nvPr>
            <p:extLst>
              <p:ext uri="{D42A27DB-BD31-4B8C-83A1-F6EECF244321}">
                <p14:modId xmlns:p14="http://schemas.microsoft.com/office/powerpoint/2010/main" val="3818410079"/>
              </p:ext>
            </p:extLst>
          </p:nvPr>
        </p:nvGraphicFramePr>
        <p:xfrm>
          <a:off x="604434" y="1301858"/>
          <a:ext cx="10414861" cy="44015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25705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D020-AA62-97B7-E23E-C0FB85F46742}"/>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12A7B04A-1820-A7FA-EEBF-2788ACF27F48}"/>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Dataset</a:t>
            </a:r>
          </a:p>
        </p:txBody>
      </p:sp>
      <p:sp>
        <p:nvSpPr>
          <p:cNvPr id="3" name="TextBox 2">
            <a:extLst>
              <a:ext uri="{FF2B5EF4-FFF2-40B4-BE49-F238E27FC236}">
                <a16:creationId xmlns:a16="http://schemas.microsoft.com/office/drawing/2014/main" id="{356B828C-6673-221F-2803-E5DD33505937}"/>
              </a:ext>
            </a:extLst>
          </p:cNvPr>
          <p:cNvSpPr txBox="1"/>
          <p:nvPr/>
        </p:nvSpPr>
        <p:spPr>
          <a:xfrm>
            <a:off x="418454" y="1028343"/>
            <a:ext cx="11565331" cy="4801314"/>
          </a:xfrm>
          <a:prstGeom prst="rect">
            <a:avLst/>
          </a:prstGeom>
          <a:noFill/>
        </p:spPr>
        <p:txBody>
          <a:bodyPr wrap="square">
            <a:spAutoFit/>
          </a:bodyPr>
          <a:lstStyle/>
          <a:p>
            <a:pPr>
              <a:buNone/>
            </a:pPr>
            <a:r>
              <a:rPr lang="en-US" dirty="0"/>
              <a:t>The dataset for this project is designed to optimize delivery routes in logistics by minimizing carbon emissions. It contains the following features:</a:t>
            </a:r>
          </a:p>
          <a:p>
            <a:pPr>
              <a:buFont typeface="+mj-lt"/>
              <a:buAutoNum type="arabicPeriod"/>
            </a:pPr>
            <a:r>
              <a:rPr lang="en-US" b="1" dirty="0" err="1"/>
              <a:t>route_distance</a:t>
            </a:r>
            <a:r>
              <a:rPr lang="en-US" b="1" dirty="0"/>
              <a:t> (km)</a:t>
            </a:r>
            <a:r>
              <a:rPr lang="en-US" dirty="0"/>
              <a:t> - The total distance of the route for the delivery.</a:t>
            </a:r>
          </a:p>
          <a:p>
            <a:pPr>
              <a:buFont typeface="+mj-lt"/>
              <a:buAutoNum type="arabicPeriod"/>
            </a:pPr>
            <a:r>
              <a:rPr lang="en-US" b="1" dirty="0" err="1"/>
              <a:t>fuel_usage</a:t>
            </a:r>
            <a:r>
              <a:rPr lang="en-US" b="1" dirty="0"/>
              <a:t> (liters)</a:t>
            </a:r>
            <a:r>
              <a:rPr lang="en-US" dirty="0"/>
              <a:t> - The amount of fuel consumed during transportation.</a:t>
            </a:r>
          </a:p>
          <a:p>
            <a:pPr>
              <a:buFont typeface="+mj-lt"/>
              <a:buAutoNum type="arabicPeriod"/>
            </a:pPr>
            <a:r>
              <a:rPr lang="en-US" b="1" dirty="0" err="1"/>
              <a:t>traffic_index</a:t>
            </a:r>
            <a:r>
              <a:rPr lang="en-US" dirty="0"/>
              <a:t> - A measure of traffic congestion, ranging from low to high.</a:t>
            </a:r>
          </a:p>
          <a:p>
            <a:pPr>
              <a:buFont typeface="+mj-lt"/>
              <a:buAutoNum type="arabicPeriod"/>
            </a:pPr>
            <a:r>
              <a:rPr lang="en-US" b="1" dirty="0" err="1"/>
              <a:t>weather_severity</a:t>
            </a:r>
            <a:r>
              <a:rPr lang="en-US" dirty="0"/>
              <a:t> - An index indicating weather conditions on the route (0 for clear weather, 1 for severe weather).</a:t>
            </a:r>
          </a:p>
          <a:p>
            <a:pPr>
              <a:buFont typeface="+mj-lt"/>
              <a:buAutoNum type="arabicPeriod"/>
            </a:pPr>
            <a:r>
              <a:rPr lang="en-US" b="1" dirty="0" err="1"/>
              <a:t>cargo_weight</a:t>
            </a:r>
            <a:r>
              <a:rPr lang="en-US" b="1" dirty="0"/>
              <a:t> (kg)</a:t>
            </a:r>
            <a:r>
              <a:rPr lang="en-US" dirty="0"/>
              <a:t> - The weight of the cargo being transported.</a:t>
            </a:r>
          </a:p>
          <a:p>
            <a:pPr>
              <a:buFont typeface="+mj-lt"/>
              <a:buAutoNum type="arabicPeriod"/>
            </a:pPr>
            <a:r>
              <a:rPr lang="en-US" b="1" dirty="0" err="1"/>
              <a:t>carbon_emission</a:t>
            </a:r>
            <a:r>
              <a:rPr lang="en-US" b="1" dirty="0"/>
              <a:t> (kg)</a:t>
            </a:r>
            <a:r>
              <a:rPr lang="en-US" dirty="0"/>
              <a:t> - The amount of carbon emissions produced during the trip (this is the target variable for prediction).</a:t>
            </a:r>
          </a:p>
          <a:p>
            <a:pPr>
              <a:buNone/>
            </a:pPr>
            <a:endParaRPr lang="en-US" b="1" dirty="0"/>
          </a:p>
          <a:p>
            <a:pPr>
              <a:buNone/>
            </a:pPr>
            <a:r>
              <a:rPr lang="en-US" b="1" dirty="0"/>
              <a:t>Data Collection Strategy:</a:t>
            </a:r>
          </a:p>
          <a:p>
            <a:pPr>
              <a:buFont typeface="Arial" panose="020B0604020202020204" pitchFamily="34" charset="0"/>
              <a:buChar char="•"/>
            </a:pPr>
            <a:r>
              <a:rPr lang="en-US" dirty="0"/>
              <a:t>The dataset is currently simulated with random values for prototype testing.</a:t>
            </a:r>
          </a:p>
          <a:p>
            <a:pPr>
              <a:buFont typeface="Arial" panose="020B0604020202020204" pitchFamily="34" charset="0"/>
              <a:buChar char="•"/>
            </a:pPr>
            <a:r>
              <a:rPr lang="en-US" dirty="0"/>
              <a:t>In a real-world application, data would be collected from:</a:t>
            </a:r>
          </a:p>
          <a:p>
            <a:pPr marL="742950" lvl="1" indent="-285750">
              <a:buFont typeface="Arial" panose="020B0604020202020204" pitchFamily="34" charset="0"/>
              <a:buChar char="•"/>
            </a:pPr>
            <a:r>
              <a:rPr lang="en-US" b="1" dirty="0"/>
              <a:t>Fleet Management Systems</a:t>
            </a:r>
            <a:r>
              <a:rPr lang="en-US" dirty="0"/>
              <a:t> for route distance and fuel usage.</a:t>
            </a:r>
          </a:p>
          <a:p>
            <a:pPr marL="742950" lvl="1" indent="-285750">
              <a:buFont typeface="Arial" panose="020B0604020202020204" pitchFamily="34" charset="0"/>
              <a:buChar char="•"/>
            </a:pPr>
            <a:r>
              <a:rPr lang="en-US" b="1" dirty="0"/>
              <a:t>Traffic APIs</a:t>
            </a:r>
            <a:r>
              <a:rPr lang="en-US" dirty="0"/>
              <a:t> for real-time traffic data.</a:t>
            </a:r>
          </a:p>
          <a:p>
            <a:pPr marL="742950" lvl="1" indent="-285750">
              <a:buFont typeface="Arial" panose="020B0604020202020204" pitchFamily="34" charset="0"/>
              <a:buChar char="•"/>
            </a:pPr>
            <a:r>
              <a:rPr lang="en-US" b="1" dirty="0"/>
              <a:t>Weather APIs</a:t>
            </a:r>
            <a:r>
              <a:rPr lang="en-US" dirty="0"/>
              <a:t> for weather severity metrics.</a:t>
            </a:r>
          </a:p>
          <a:p>
            <a:pPr marL="742950" lvl="1" indent="-285750">
              <a:buFont typeface="Arial" panose="020B0604020202020204" pitchFamily="34" charset="0"/>
              <a:buChar char="•"/>
            </a:pPr>
            <a:r>
              <a:rPr lang="en-US" b="1" dirty="0"/>
              <a:t>Logistics Databases</a:t>
            </a:r>
            <a:r>
              <a:rPr lang="en-US" dirty="0"/>
              <a:t> for cargo weight and carbon emissions logging.</a:t>
            </a:r>
          </a:p>
        </p:txBody>
      </p:sp>
    </p:spTree>
    <p:custDataLst>
      <p:tags r:id="rId1"/>
    </p:custDataLst>
    <p:extLst>
      <p:ext uri="{BB962C8B-B14F-4D97-AF65-F5344CB8AC3E}">
        <p14:creationId xmlns:p14="http://schemas.microsoft.com/office/powerpoint/2010/main" val="105965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3B892-9D3D-0AFB-714D-A01925BABA65}"/>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093E0EB5-60FD-979A-C33C-9B92D31156A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Exploratory Data Analysis (EDA)</a:t>
            </a:r>
          </a:p>
        </p:txBody>
      </p:sp>
      <p:graphicFrame>
        <p:nvGraphicFramePr>
          <p:cNvPr id="5" name="Diagram 4">
            <a:extLst>
              <a:ext uri="{FF2B5EF4-FFF2-40B4-BE49-F238E27FC236}">
                <a16:creationId xmlns:a16="http://schemas.microsoft.com/office/drawing/2014/main" id="{C1AC469A-424C-FBD0-2AD2-31DFC38001E1}"/>
              </a:ext>
            </a:extLst>
          </p:cNvPr>
          <p:cNvGraphicFramePr/>
          <p:nvPr>
            <p:extLst>
              <p:ext uri="{D42A27DB-BD31-4B8C-83A1-F6EECF244321}">
                <p14:modId xmlns:p14="http://schemas.microsoft.com/office/powerpoint/2010/main" val="2077776303"/>
              </p:ext>
            </p:extLst>
          </p:nvPr>
        </p:nvGraphicFramePr>
        <p:xfrm>
          <a:off x="914399" y="1549832"/>
          <a:ext cx="10817817" cy="39675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3795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A76C5-0BAA-87C5-A119-603E4D8401B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A53CB66F-7D02-00B0-0791-86764AABD60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Model Selection</a:t>
            </a:r>
          </a:p>
        </p:txBody>
      </p:sp>
      <p:sp>
        <p:nvSpPr>
          <p:cNvPr id="3" name="TextBox 2">
            <a:extLst>
              <a:ext uri="{FF2B5EF4-FFF2-40B4-BE49-F238E27FC236}">
                <a16:creationId xmlns:a16="http://schemas.microsoft.com/office/drawing/2014/main" id="{A21A8C1B-5328-5B1B-3B8A-7DA9CD95C89A}"/>
              </a:ext>
            </a:extLst>
          </p:cNvPr>
          <p:cNvSpPr txBox="1"/>
          <p:nvPr/>
        </p:nvSpPr>
        <p:spPr>
          <a:xfrm>
            <a:off x="526942" y="1058421"/>
            <a:ext cx="11096788" cy="4247317"/>
          </a:xfrm>
          <a:prstGeom prst="rect">
            <a:avLst/>
          </a:prstGeom>
          <a:noFill/>
        </p:spPr>
        <p:txBody>
          <a:bodyPr wrap="square">
            <a:spAutoFit/>
          </a:bodyPr>
          <a:lstStyle/>
          <a:p>
            <a:pPr>
              <a:buNone/>
            </a:pPr>
            <a:r>
              <a:rPr lang="en-US" dirty="0"/>
              <a:t>Selecting the right model for optimizing delivery routes with minimal carbon emissions is crucial. The three main deep learning architectures considered are</a:t>
            </a:r>
          </a:p>
          <a:p>
            <a:pPr lvl="6"/>
            <a:r>
              <a:rPr lang="en-US" dirty="0"/>
              <a:t>		</a:t>
            </a:r>
            <a:r>
              <a:rPr lang="en-US" b="1" dirty="0"/>
              <a:t> LSTM (Long Short-Term Memory)</a:t>
            </a:r>
          </a:p>
          <a:p>
            <a:pPr lvl="6"/>
            <a:r>
              <a:rPr lang="en-US" b="1" dirty="0"/>
              <a:t>		GRU (Gated Recurrent Units), and </a:t>
            </a:r>
          </a:p>
          <a:p>
            <a:pPr lvl="6"/>
            <a:r>
              <a:rPr lang="en-US" b="1" dirty="0"/>
              <a:t>		Transformers.</a:t>
            </a:r>
          </a:p>
          <a:p>
            <a:pPr>
              <a:buNone/>
            </a:pPr>
            <a:endParaRPr lang="en-US" dirty="0"/>
          </a:p>
          <a:p>
            <a:pPr>
              <a:buFont typeface="Arial" panose="020B0604020202020204" pitchFamily="34" charset="0"/>
              <a:buChar char="•"/>
            </a:pPr>
            <a:r>
              <a:rPr lang="en-US" b="1" dirty="0"/>
              <a:t>LSTM (Long Short-Term Memory):</a:t>
            </a:r>
            <a:r>
              <a:rPr lang="en-US" dirty="0"/>
              <a:t> Ideal for capturing long-term dependencies and sequential patterns.</a:t>
            </a:r>
          </a:p>
          <a:p>
            <a:pPr>
              <a:buFont typeface="Arial" panose="020B0604020202020204" pitchFamily="34" charset="0"/>
              <a:buChar char="•"/>
            </a:pPr>
            <a:r>
              <a:rPr lang="en-US" b="1" dirty="0"/>
              <a:t>GRU (Gated Recurrent Unit):</a:t>
            </a:r>
            <a:r>
              <a:rPr lang="en-US" dirty="0"/>
              <a:t> Efficient, faster to train, and suitable for real-time optimization.</a:t>
            </a:r>
          </a:p>
          <a:p>
            <a:pPr>
              <a:buFont typeface="Arial" panose="020B0604020202020204" pitchFamily="34" charset="0"/>
              <a:buChar char="•"/>
            </a:pPr>
            <a:r>
              <a:rPr lang="en-US" b="1" dirty="0"/>
              <a:t>Transformers:</a:t>
            </a:r>
            <a:r>
              <a:rPr lang="en-US" dirty="0"/>
              <a:t> Highly scalable, effective for multivariate predictions, and excellent for real-time updates.</a:t>
            </a:r>
          </a:p>
          <a:p>
            <a:endParaRPr lang="en-US" dirty="0"/>
          </a:p>
          <a:p>
            <a:pPr>
              <a:buFont typeface="Arial" panose="020B0604020202020204" pitchFamily="34" charset="0"/>
              <a:buChar char="•"/>
            </a:pPr>
            <a:r>
              <a:rPr lang="en-US" dirty="0"/>
              <a:t>For sequential data with long-term dependencies, </a:t>
            </a:r>
            <a:r>
              <a:rPr lang="en-US" b="1" dirty="0"/>
              <a:t>LSTM</a:t>
            </a:r>
            <a:r>
              <a:rPr lang="en-US" dirty="0"/>
              <a:t> is ideal.</a:t>
            </a:r>
          </a:p>
          <a:p>
            <a:pPr>
              <a:buFont typeface="Arial" panose="020B0604020202020204" pitchFamily="34" charset="0"/>
              <a:buChar char="•"/>
            </a:pPr>
            <a:r>
              <a:rPr lang="en-US" dirty="0"/>
              <a:t>For faster training and comparable accuracy, </a:t>
            </a:r>
            <a:r>
              <a:rPr lang="en-US" b="1" dirty="0"/>
              <a:t>GRU</a:t>
            </a:r>
            <a:r>
              <a:rPr lang="en-US" dirty="0"/>
              <a:t> is a solid choice.</a:t>
            </a:r>
          </a:p>
          <a:p>
            <a:pPr>
              <a:buFont typeface="Arial" panose="020B0604020202020204" pitchFamily="34" charset="0"/>
              <a:buChar char="•"/>
            </a:pPr>
            <a:r>
              <a:rPr lang="en-US" dirty="0"/>
              <a:t>For large-scale, real-time updates, </a:t>
            </a:r>
            <a:r>
              <a:rPr lang="en-US" b="1" dirty="0"/>
              <a:t>Transformers</a:t>
            </a:r>
            <a:r>
              <a:rPr lang="en-US" dirty="0"/>
              <a:t> provide unparalleled performance.</a:t>
            </a:r>
          </a:p>
          <a:p>
            <a:r>
              <a:rPr lang="en-US" dirty="0"/>
              <a:t>Based on these observations, the initial model implementation will focus on </a:t>
            </a:r>
            <a:r>
              <a:rPr lang="en-US" b="1" dirty="0"/>
              <a:t>GRU</a:t>
            </a:r>
            <a:r>
              <a:rPr lang="en-US" dirty="0"/>
              <a:t> for real-time efficiency, with later iterations exploring </a:t>
            </a:r>
            <a:r>
              <a:rPr lang="en-US" b="1" dirty="0"/>
              <a:t>Transformers</a:t>
            </a:r>
            <a:r>
              <a:rPr lang="en-US" dirty="0"/>
              <a:t> for scalability.</a:t>
            </a:r>
          </a:p>
        </p:txBody>
      </p:sp>
    </p:spTree>
    <p:custDataLst>
      <p:tags r:id="rId1"/>
    </p:custDataLst>
    <p:extLst>
      <p:ext uri="{BB962C8B-B14F-4D97-AF65-F5344CB8AC3E}">
        <p14:creationId xmlns:p14="http://schemas.microsoft.com/office/powerpoint/2010/main" val="384064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3A5B2-0C1F-7B0B-5D8A-5FFF27FF7B81}"/>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43800E4F-733A-ADAD-EDDA-8891D0A797C1}"/>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Model Architecture (For Deep Learning Projects)  - optional</a:t>
            </a:r>
          </a:p>
        </p:txBody>
      </p:sp>
      <p:graphicFrame>
        <p:nvGraphicFramePr>
          <p:cNvPr id="4" name="Diagram 3">
            <a:extLst>
              <a:ext uri="{FF2B5EF4-FFF2-40B4-BE49-F238E27FC236}">
                <a16:creationId xmlns:a16="http://schemas.microsoft.com/office/drawing/2014/main" id="{BC43860D-2640-F37F-EEF7-5C5E2365999F}"/>
              </a:ext>
            </a:extLst>
          </p:cNvPr>
          <p:cNvGraphicFramePr/>
          <p:nvPr>
            <p:extLst>
              <p:ext uri="{D42A27DB-BD31-4B8C-83A1-F6EECF244321}">
                <p14:modId xmlns:p14="http://schemas.microsoft.com/office/powerpoint/2010/main" val="2592317498"/>
              </p:ext>
            </p:extLst>
          </p:nvPr>
        </p:nvGraphicFramePr>
        <p:xfrm>
          <a:off x="1689315" y="1137519"/>
          <a:ext cx="8291594" cy="46339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2890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038E7-E2C1-457D-1D69-70596F03FD4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C6DE372E-6003-114C-3487-1D246162E90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Training &amp; Evaluation</a:t>
            </a:r>
          </a:p>
        </p:txBody>
      </p:sp>
      <p:sp>
        <p:nvSpPr>
          <p:cNvPr id="4" name="Rectangle 1">
            <a:extLst>
              <a:ext uri="{FF2B5EF4-FFF2-40B4-BE49-F238E27FC236}">
                <a16:creationId xmlns:a16="http://schemas.microsoft.com/office/drawing/2014/main" id="{C31BBCB2-93B3-81AC-B8E4-9DD22D9E5AC7}"/>
              </a:ext>
            </a:extLst>
          </p:cNvPr>
          <p:cNvSpPr>
            <a:spLocks noChangeArrowheads="1"/>
          </p:cNvSpPr>
          <p:nvPr/>
        </p:nvSpPr>
        <p:spPr bwMode="auto">
          <a:xfrm>
            <a:off x="549176" y="393400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6" name="Rectangle 3">
            <a:extLst>
              <a:ext uri="{FF2B5EF4-FFF2-40B4-BE49-F238E27FC236}">
                <a16:creationId xmlns:a16="http://schemas.microsoft.com/office/drawing/2014/main" id="{3441CD51-D7A1-9F4B-8C10-610CDCDEBD16}"/>
              </a:ext>
            </a:extLst>
          </p:cNvPr>
          <p:cNvSpPr>
            <a:spLocks noChangeArrowheads="1"/>
          </p:cNvSpPr>
          <p:nvPr/>
        </p:nvSpPr>
        <p:spPr bwMode="auto">
          <a:xfrm>
            <a:off x="308952" y="904156"/>
            <a:ext cx="115740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rPr>
              <a:t>Residual Blocks:</a:t>
            </a:r>
            <a:r>
              <a:rPr kumimoji="0" lang="en-US" altLang="en-US" i="0" u="none" strike="noStrike" cap="none" normalizeH="0" baseline="0" dirty="0">
                <a:ln>
                  <a:noFill/>
                </a:ln>
                <a:solidFill>
                  <a:schemeClr val="tx1"/>
                </a:solidFill>
                <a:effectLst/>
              </a:rPr>
              <a:t> Added two residual blocks to improve gradient flow and stabilize training.</a:t>
            </a:r>
          </a:p>
          <a:p>
            <a:pPr marL="0" marR="0" lvl="0" indent="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rPr>
              <a:t>L1 + L2 Regularization:</a:t>
            </a:r>
            <a:r>
              <a:rPr kumimoji="0" lang="en-US" altLang="en-US" i="0" u="none" strike="noStrike" cap="none" normalizeH="0" baseline="0" dirty="0">
                <a:ln>
                  <a:noFill/>
                </a:ln>
                <a:solidFill>
                  <a:schemeClr val="tx1"/>
                </a:solidFill>
                <a:effectLst/>
              </a:rPr>
              <a:t> Both L1 and L2 are applied to prevent overfitting and maintain sparse weights.</a:t>
            </a:r>
          </a:p>
          <a:p>
            <a:pPr marL="0" marR="0" lvl="0" indent="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rPr>
              <a:t>Longer Patience for Callbacks:</a:t>
            </a:r>
            <a:r>
              <a:rPr kumimoji="0" lang="en-US" altLang="en-US" i="0" u="none" strike="noStrike" cap="none" normalizeH="0" baseline="0" dirty="0">
                <a:ln>
                  <a:noFill/>
                </a:ln>
                <a:solidFill>
                  <a:schemeClr val="tx1"/>
                </a:solidFill>
                <a:effectLst/>
              </a:rPr>
              <a:t> Increased patience for </a:t>
            </a:r>
            <a:r>
              <a:rPr kumimoji="0" lang="en-US" altLang="en-US" b="1" i="0" u="none" strike="noStrike" cap="none" normalizeH="0" baseline="0" dirty="0" err="1">
                <a:ln>
                  <a:noFill/>
                </a:ln>
                <a:solidFill>
                  <a:schemeClr val="tx1"/>
                </a:solidFill>
                <a:effectLst/>
              </a:rPr>
              <a:t>EarlyStopping</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err="1">
                <a:ln>
                  <a:noFill/>
                </a:ln>
                <a:solidFill>
                  <a:schemeClr val="tx1"/>
                </a:solidFill>
                <a:effectLst/>
              </a:rPr>
              <a:t>ReduceLROnPlateau</a:t>
            </a:r>
            <a:r>
              <a:rPr kumimoji="0" lang="en-US" altLang="en-US" b="1" i="0" u="none" strike="noStrike" cap="none" normalizeH="0" baseline="0" dirty="0">
                <a:ln>
                  <a:noFill/>
                </a:ln>
                <a:solidFill>
                  <a:schemeClr val="tx1"/>
                </a:solidFill>
                <a:effectLst/>
              </a:rPr>
              <a:t> </a:t>
            </a:r>
            <a:r>
              <a:rPr kumimoji="0" lang="en-US" altLang="en-US" i="0" u="none" strike="noStrike" cap="none" normalizeH="0" baseline="0" dirty="0">
                <a:ln>
                  <a:noFill/>
                </a:ln>
                <a:solidFill>
                  <a:schemeClr val="tx1"/>
                </a:solidFill>
                <a:effectLst/>
              </a:rPr>
              <a:t>for smoother learning.</a:t>
            </a:r>
          </a:p>
          <a:p>
            <a:pPr marL="0" marR="0" lvl="0" indent="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rPr>
              <a:t>Deeper Architecture:</a:t>
            </a:r>
            <a:r>
              <a:rPr kumimoji="0" lang="en-US" altLang="en-US" i="0" u="none" strike="noStrike" cap="none" normalizeH="0" baseline="0" dirty="0">
                <a:ln>
                  <a:noFill/>
                </a:ln>
                <a:solidFill>
                  <a:schemeClr val="tx1"/>
                </a:solidFill>
                <a:effectLst/>
              </a:rPr>
              <a:t> Expanded the model depth for capturing more complex relationships.</a:t>
            </a:r>
          </a:p>
          <a:p>
            <a:pPr marL="0" marR="0" lvl="0" indent="0" algn="l" defTabSz="914400" rtl="0" eaLnBrk="0" fontAlgn="base" latinLnBrk="0" hangingPunct="0">
              <a:spcBef>
                <a:spcPct val="0"/>
              </a:spcBef>
              <a:spcAft>
                <a:spcPct val="0"/>
              </a:spcAft>
              <a:buClrTx/>
              <a:buSzTx/>
              <a:tabLst/>
            </a:pPr>
            <a:r>
              <a:rPr kumimoji="0" lang="en-US" altLang="en-US" b="1" i="0" u="none" strike="noStrike" cap="none" normalizeH="0" baseline="0" dirty="0">
                <a:ln>
                  <a:noFill/>
                </a:ln>
                <a:solidFill>
                  <a:schemeClr val="tx1"/>
                </a:solidFill>
                <a:effectLst/>
              </a:rPr>
              <a:t>Cosine Learning Rate Scheduling:</a:t>
            </a:r>
            <a:r>
              <a:rPr kumimoji="0" lang="en-US" altLang="en-US" i="0" u="none" strike="noStrike" cap="none" normalizeH="0" baseline="0" dirty="0">
                <a:ln>
                  <a:noFill/>
                </a:ln>
                <a:solidFill>
                  <a:schemeClr val="tx1"/>
                </a:solidFill>
                <a:effectLst/>
              </a:rPr>
              <a:t> Smoother learning rate adjustments for better convergence.</a:t>
            </a:r>
          </a:p>
          <a:p>
            <a:pPr marL="0" marR="0" lvl="0" indent="0" algn="l" defTabSz="914400" rtl="0" eaLnBrk="0" fontAlgn="base" latinLnBrk="0" hangingPunct="0">
              <a:spcBef>
                <a:spcPct val="0"/>
              </a:spcBef>
              <a:spcAft>
                <a:spcPct val="0"/>
              </a:spcAft>
              <a:buClrTx/>
              <a:buSzTx/>
              <a:tabLst/>
            </a:pPr>
            <a:endParaRPr kumimoji="0" lang="en-US" altLang="en-US" i="0" u="none" strike="noStrike" cap="none" normalizeH="0" baseline="0" dirty="0">
              <a:ln>
                <a:noFill/>
              </a:ln>
              <a:solidFill>
                <a:schemeClr val="tx1"/>
              </a:solidFill>
              <a:effectLst/>
            </a:endParaRPr>
          </a:p>
        </p:txBody>
      </p:sp>
      <p:sp>
        <p:nvSpPr>
          <p:cNvPr id="9" name="Rectangle 5">
            <a:extLst>
              <a:ext uri="{FF2B5EF4-FFF2-40B4-BE49-F238E27FC236}">
                <a16:creationId xmlns:a16="http://schemas.microsoft.com/office/drawing/2014/main" id="{AF12D825-F73E-B8D2-78CF-FBA83796F48E}"/>
              </a:ext>
            </a:extLst>
          </p:cNvPr>
          <p:cNvSpPr>
            <a:spLocks noChangeArrowheads="1"/>
          </p:cNvSpPr>
          <p:nvPr/>
        </p:nvSpPr>
        <p:spPr bwMode="auto">
          <a:xfrm>
            <a:off x="549176" y="5301867"/>
            <a:ext cx="103671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training and validation MAE metrics show that the model’s average prediction error decreased to around 390-420, indicating improved learning and good generalization. The close values between validation and test MAE (~392) suggest consistent performance without overfitting.</a:t>
            </a:r>
          </a:p>
        </p:txBody>
      </p:sp>
      <p:pic>
        <p:nvPicPr>
          <p:cNvPr id="11" name="Picture 10">
            <a:extLst>
              <a:ext uri="{FF2B5EF4-FFF2-40B4-BE49-F238E27FC236}">
                <a16:creationId xmlns:a16="http://schemas.microsoft.com/office/drawing/2014/main" id="{7F4466C5-0323-7BD7-576B-30D5BDBEEC7C}"/>
              </a:ext>
            </a:extLst>
          </p:cNvPr>
          <p:cNvPicPr>
            <a:picLocks noChangeAspect="1"/>
          </p:cNvPicPr>
          <p:nvPr/>
        </p:nvPicPr>
        <p:blipFill>
          <a:blip r:embed="rId4"/>
          <a:stretch>
            <a:fillRect/>
          </a:stretch>
        </p:blipFill>
        <p:spPr>
          <a:xfrm>
            <a:off x="2309248" y="2875004"/>
            <a:ext cx="6230319" cy="2241020"/>
          </a:xfrm>
          <a:prstGeom prst="rect">
            <a:avLst/>
          </a:prstGeom>
        </p:spPr>
      </p:pic>
    </p:spTree>
    <p:custDataLst>
      <p:tags r:id="rId1"/>
    </p:custDataLst>
    <p:extLst>
      <p:ext uri="{BB962C8B-B14F-4D97-AF65-F5344CB8AC3E}">
        <p14:creationId xmlns:p14="http://schemas.microsoft.com/office/powerpoint/2010/main" val="489414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3832</TotalTime>
  <Words>1342</Words>
  <Application>Microsoft Office PowerPoint</Application>
  <PresentationFormat>Widescreen</PresentationFormat>
  <Paragraphs>138</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Aptos</vt: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 Nath Nagar</dc:creator>
  <cp:lastModifiedBy>Siva Veludurthi</cp:lastModifiedBy>
  <cp:revision>64</cp:revision>
  <dcterms:created xsi:type="dcterms:W3CDTF">2024-05-21T11:55:07Z</dcterms:created>
  <dcterms:modified xsi:type="dcterms:W3CDTF">2025-05-18T16:22:44Z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9C66A616-42E4-4EAC-B385-AC0C45CFC5CC</vt:lpwstr>
  </property>
  <property fmtid="{D5CDD505-2E9C-101B-9397-08002B2CF9AE}" pid="3" name="ArticulatePath">
    <vt:lpwstr>https://edunetfoundationorg-my.sharepoint.com/personal/kaisar_edunetfoundation_org/Documents/Beutified ppt/MSITI/Micro Degree/Template/microdigree-Template</vt:lpwstr>
  </property>
</Properties>
</file>